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91" r:id="rId5"/>
  </p:sldMasterIdLst>
  <p:notesMasterIdLst>
    <p:notesMasterId r:id="rId23"/>
  </p:notesMasterIdLst>
  <p:handoutMasterIdLst>
    <p:handoutMasterId r:id="rId24"/>
  </p:handoutMasterIdLst>
  <p:sldIdLst>
    <p:sldId id="256" r:id="rId6"/>
    <p:sldId id="408" r:id="rId7"/>
    <p:sldId id="412" r:id="rId8"/>
    <p:sldId id="431" r:id="rId9"/>
    <p:sldId id="432" r:id="rId10"/>
    <p:sldId id="433" r:id="rId11"/>
    <p:sldId id="434" r:id="rId12"/>
    <p:sldId id="435" r:id="rId13"/>
    <p:sldId id="436" r:id="rId14"/>
    <p:sldId id="437" r:id="rId15"/>
    <p:sldId id="429" r:id="rId16"/>
    <p:sldId id="441" r:id="rId17"/>
    <p:sldId id="439" r:id="rId18"/>
    <p:sldId id="440" r:id="rId19"/>
    <p:sldId id="438" r:id="rId20"/>
    <p:sldId id="426" r:id="rId21"/>
    <p:sldId id="400" r:id="rId22"/>
  </p:sldIdLst>
  <p:sldSz cx="9144000" cy="6858000" type="screen4x3"/>
  <p:notesSz cx="7004050" cy="92900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14">
          <p15:clr>
            <a:srgbClr val="A4A3A4"/>
          </p15:clr>
        </p15:guide>
        <p15:guide id="2" orient="horz" pos="796">
          <p15:clr>
            <a:srgbClr val="A4A3A4"/>
          </p15:clr>
        </p15:guide>
        <p15:guide id="3" orient="horz" pos="907">
          <p15:clr>
            <a:srgbClr val="A4A3A4"/>
          </p15:clr>
        </p15:guide>
        <p15:guide id="4" pos="5645">
          <p15:clr>
            <a:srgbClr val="A4A3A4"/>
          </p15:clr>
        </p15:guide>
        <p15:guide id="5" pos="128">
          <p15:clr>
            <a:srgbClr val="A4A3A4"/>
          </p15:clr>
        </p15:guide>
        <p15:guide id="6" pos="2937">
          <p15:clr>
            <a:srgbClr val="A4A3A4"/>
          </p15:clr>
        </p15:guide>
        <p15:guide id="7" pos="2823">
          <p15:clr>
            <a:srgbClr val="A4A3A4"/>
          </p15:clr>
        </p15:guide>
        <p15:guide id="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eresa Comstock" initials="TC" lastIdx="0" clrIdx="0">
    <p:extLst>
      <p:ext uri="{19B8F6BF-5375-455C-9EA6-DF929625EA0E}">
        <p15:presenceInfo xmlns:p15="http://schemas.microsoft.com/office/powerpoint/2012/main" userId="Theresa Comsto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4472C4"/>
    <a:srgbClr val="843C0C"/>
    <a:srgbClr val="82A1D8"/>
    <a:srgbClr val="3259A0"/>
    <a:srgbClr val="2E2300"/>
    <a:srgbClr val="EDDBC9"/>
    <a:srgbClr val="7030A0"/>
    <a:srgbClr val="CBD6E3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2236" autoAdjust="0"/>
  </p:normalViewPr>
  <p:slideViewPr>
    <p:cSldViewPr snapToObjects="1">
      <p:cViewPr varScale="1">
        <p:scale>
          <a:sx n="76" d="100"/>
          <a:sy n="76" d="100"/>
        </p:scale>
        <p:origin x="1536" y="48"/>
      </p:cViewPr>
      <p:guideLst>
        <p:guide orient="horz" pos="4214"/>
        <p:guide orient="horz" pos="796"/>
        <p:guide orient="horz" pos="907"/>
        <p:guide pos="5645"/>
        <p:guide pos="128"/>
        <p:guide pos="2937"/>
        <p:guide pos="2823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6564"/>
    </p:cViewPr>
  </p:sorterViewPr>
  <p:notesViewPr>
    <p:cSldViewPr snapToObjects="1">
      <p:cViewPr varScale="1">
        <p:scale>
          <a:sx n="84" d="100"/>
          <a:sy n="84" d="100"/>
        </p:scale>
        <p:origin x="3792" y="108"/>
      </p:cViewPr>
      <p:guideLst>
        <p:guide orient="horz" pos="2927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5852" cy="464948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6567" y="2"/>
            <a:ext cx="3035852" cy="464948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r">
              <a:defRPr sz="1200"/>
            </a:lvl1pPr>
          </a:lstStyle>
          <a:p>
            <a:fld id="{A61AAF3E-78B5-4144-976B-297CC14009C3}" type="datetimeFigureOut">
              <a:rPr lang="en-US" smtClean="0"/>
              <a:pPr/>
              <a:t>7/10/2026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3616"/>
            <a:ext cx="3035852" cy="464948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6567" y="8823616"/>
            <a:ext cx="3035852" cy="464948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r">
              <a:defRPr sz="1200"/>
            </a:lvl1pPr>
          </a:lstStyle>
          <a:p>
            <a:fld id="{1FFC5E5C-ABBB-964B-81CC-6A91D4BDB4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4703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5088" cy="464503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4" y="0"/>
            <a:ext cx="3035088" cy="464503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r">
              <a:defRPr sz="1200"/>
            </a:lvl1pPr>
          </a:lstStyle>
          <a:p>
            <a:fld id="{DF1C3A0D-9514-43B5-ABA9-5DEFCF538ABB}" type="datetimeFigureOut">
              <a:rPr lang="en-GB" smtClean="0"/>
              <a:pPr/>
              <a:t>10/07/2026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0" tIns="45669" rIns="91340" bIns="4566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412777"/>
            <a:ext cx="5603240" cy="4180523"/>
          </a:xfrm>
          <a:prstGeom prst="rect">
            <a:avLst/>
          </a:prstGeom>
        </p:spPr>
        <p:txBody>
          <a:bodyPr vert="horz" lIns="91340" tIns="45669" rIns="91340" bIns="456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3938"/>
            <a:ext cx="3035088" cy="464503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4" y="8823938"/>
            <a:ext cx="3035088" cy="464503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r">
              <a:defRPr sz="1200"/>
            </a:lvl1pPr>
          </a:lstStyle>
          <a:p>
            <a:fld id="{4730D67A-D9E3-4BE9-8ED2-FC85EA95D0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11049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0FED9EE-67B9-4062-92E4-9FD834B5E9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7AFC8590-27D5-410E-949A-F436939DE9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5007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95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22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2206B-FB15-B3DB-C63C-723CE011E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08CE3B-AD0D-F85A-FC18-BF05D02C80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F10B18-EA50-3520-2AB5-533E9ACE80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93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958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340CC-9CFD-D163-573D-E351A93C3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BC5D5-7BF6-8544-D0A4-256A15F35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552BEA-0474-5FE6-B2F0-F90CE80CFF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91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770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086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65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71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208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59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55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58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259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81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152400"/>
            <a:ext cx="8442960" cy="1018754"/>
          </a:xfrm>
          <a:prstGeom prst="rect">
            <a:avLst/>
          </a:prstGeom>
        </p:spPr>
        <p:txBody>
          <a:bodyPr vert="horz" lIns="0" anchor="ctr" anchorCtr="0"/>
          <a:lstStyle>
            <a:lvl1pPr marL="0" indent="0">
              <a:buNone/>
              <a:defRPr sz="24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z="2800" dirty="0"/>
              <a:t>Click to Add Page Title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0613C77-A7AD-48F5-AB28-85CC99052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63" y="1614487"/>
            <a:ext cx="8444097" cy="181451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1362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7" name="Rectangle 37">
            <a:extLst>
              <a:ext uri="{FF2B5EF4-FFF2-40B4-BE49-F238E27FC236}">
                <a16:creationId xmlns:a16="http://schemas.microsoft.com/office/drawing/2014/main" id="{2F6FC8D1-1AC8-4777-A383-E84E7FFC3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0238"/>
            <a:ext cx="9144000" cy="22621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A2136F4-2214-4A43-85E2-FF621DFA58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1350" y="3163888"/>
            <a:ext cx="6369050" cy="6889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b"/>
          <a:lstStyle>
            <a:lvl1pPr>
              <a:lnSpc>
                <a:spcPct val="95000"/>
              </a:lnSpc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en-US" noProof="0" dirty="0"/>
              <a:t>Click to edit title style</a:t>
            </a:r>
          </a:p>
        </p:txBody>
      </p:sp>
      <p:sp>
        <p:nvSpPr>
          <p:cNvPr id="25649" name="Rectangle 49">
            <a:extLst>
              <a:ext uri="{FF2B5EF4-FFF2-40B4-BE49-F238E27FC236}">
                <a16:creationId xmlns:a16="http://schemas.microsoft.com/office/drawing/2014/main" id="{2CAD5996-DEDD-4280-8FC6-ED17DA793D7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8175" y="5059363"/>
            <a:ext cx="2773363" cy="10620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>
              <a:spcBef>
                <a:spcPct val="70000"/>
              </a:spcBef>
              <a:buFont typeface="Arial" panose="020B0604020202020204" pitchFamily="34" charset="0"/>
              <a:buNone/>
              <a:defRPr sz="1600" b="1"/>
            </a:lvl1pPr>
          </a:lstStyle>
          <a:p>
            <a:pPr lvl="0"/>
            <a:r>
              <a:rPr lang="en-US" altLang="en-US" noProof="0"/>
              <a:t>Click to edit Master</a:t>
            </a:r>
          </a:p>
          <a:p>
            <a:pPr lvl="0"/>
            <a:r>
              <a:rPr lang="en-US" altLang="en-US" noProof="0"/>
              <a:t>subtitle style</a:t>
            </a:r>
          </a:p>
        </p:txBody>
      </p:sp>
      <p:sp>
        <p:nvSpPr>
          <p:cNvPr id="25664" name="Line 64">
            <a:extLst>
              <a:ext uri="{FF2B5EF4-FFF2-40B4-BE49-F238E27FC236}">
                <a16:creationId xmlns:a16="http://schemas.microsoft.com/office/drawing/2014/main" id="{90B4450A-F7B9-4616-B2D2-FDC37B4A6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8175" y="6192838"/>
            <a:ext cx="3425825" cy="0"/>
          </a:xfrm>
          <a:prstGeom prst="line">
            <a:avLst/>
          </a:prstGeom>
          <a:noFill/>
          <a:ln w="158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5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FD136-B64A-49CB-8B73-3CBFCE5FE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185DC-0C87-4A20-950A-DF46F854D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407AA-BD43-45BF-A3CA-921028C35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4D8F9-03F6-4248-9E47-5061D2D07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84355-18DE-42AB-9A84-C77471C88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D034-7E91-40D3-B08E-963130CFC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68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8BF77-266A-40FC-8B53-5AE975326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50CF-2BA2-4A4A-90E9-E7E7B9E5E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92F3-3E65-40A4-A725-69A82CCF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57C-F0C3-457F-AB0C-B7FF3AA8F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5BA8A-2C49-4E6B-8187-237F9705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96445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D7C74-B9AD-4708-8E70-39DD3C62C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6ADFA-A05E-4F8E-8FC7-EAAC48103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FD4A5-7C3D-4DF4-A691-D0FEE5A60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528FA-12FC-49C6-B5E2-18903F512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A0487-4179-44A2-86D9-1B17597AB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88394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843E-12C0-4314-956F-DEB15B54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3D277-CFCB-4EE5-AC88-EC9FA00D6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79B228-45F4-4400-BBD8-FFB2F429D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13766-B2C2-45A2-9F70-3E71D501F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6DB6C-F323-4BD1-832D-7D050304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D854A-3807-43F3-81BC-09D9B8F5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60571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B00C-89D8-4D4F-B1C8-F603BBCE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C77D1-7E25-4135-91BD-883D4BCF2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DED3D-98F3-41C6-8DC8-A544F64BE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08AA57-A203-4C56-847B-5D5672838A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F21D8-BB9D-47B9-8E17-7F531F5C7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F87168-0D27-4F80-BA3F-36248BDB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C18453-F6F5-4D60-9B5C-A483EE25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5035F6-9162-460B-8634-7547CDC0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827088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172B5-8087-4C03-B13C-E03A447C5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E1A28-7EA2-4E7C-958B-D765A41CC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21676-43BE-418F-9083-EB55D545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CE438-D930-4D53-8C45-57E2FE58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22614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5A89D-978D-4CC2-8D6E-6E427F6E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3C7D66-5017-4ECF-9C0E-B2BC66BD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7BD5A-33DB-4AF0-9831-DCCDCB7E1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54462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220D-3ADE-44BD-B56E-CDF034C6D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D0071-39F5-4116-96BB-D24B7D9BD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71281-5CE9-46BA-A75F-1A7E3BC24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3DA1B-0D07-48BF-AD25-14552EC1D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FA9A8-1352-4170-A392-1B7F00F4D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1AB9B-79B1-407A-9F44-2E69EC34A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21469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9E87A-E913-48A6-B86A-FF7F221D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8475B4-36F1-4668-84BF-C4D22EBCE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F7F05-474B-4AC9-AB1E-5B1177D8B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1FE94-E919-49FD-B6F9-04A25728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58CA1-E454-44C8-81B2-1C24A8326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D9FEF-BC85-4E9E-B258-E64A3348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04351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righ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4FDC52B-CE36-48C1-9DB4-A39099856A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90687"/>
            <a:ext cx="3814762" cy="181451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F6097722-510F-41DB-8350-82EC4E596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9637" y="1690687"/>
            <a:ext cx="3814763" cy="181451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B767008-2962-4324-89B6-442E378275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152400"/>
            <a:ext cx="8442960" cy="1018754"/>
          </a:xfrm>
          <a:prstGeom prst="rect">
            <a:avLst/>
          </a:prstGeom>
        </p:spPr>
        <p:txBody>
          <a:bodyPr vert="horz" lIns="0" anchor="ctr" anchorCtr="0"/>
          <a:lstStyle>
            <a:lvl1pPr marL="0" indent="0">
              <a:buNone/>
              <a:defRPr sz="24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z="2800" dirty="0"/>
              <a:t>Click to Add Page Title</a:t>
            </a:r>
          </a:p>
        </p:txBody>
      </p:sp>
    </p:spTree>
    <p:extLst>
      <p:ext uri="{BB962C8B-B14F-4D97-AF65-F5344CB8AC3E}">
        <p14:creationId xmlns:p14="http://schemas.microsoft.com/office/powerpoint/2010/main" val="1825280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53A0C-9223-4185-B3E5-55FA33392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ADCD95-C06C-4C43-B49F-E08671986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E80C-79E8-4085-BE35-7EF3D305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95B68-C845-4082-84D1-7A234510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4D3E6-F686-4F12-AF46-403990230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0902134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169FF0-31EB-40B5-BB1A-E4B19D5CCA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A99363-6BB3-4E93-92C5-BAAF84E64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5B434-43A7-49FC-B5B5-6072EF9E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5C68-6699-4B4F-AEED-D59C7D3A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7872A-2BCF-4505-8B1A-E866F9FEA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0062452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152400"/>
            <a:ext cx="8442960" cy="1018754"/>
          </a:xfrm>
          <a:prstGeom prst="rect">
            <a:avLst/>
          </a:prstGeom>
        </p:spPr>
        <p:txBody>
          <a:bodyPr vert="horz" lIns="0" anchor="ctr" anchorCtr="0"/>
          <a:lstStyle>
            <a:lvl1pPr marL="0" indent="0">
              <a:buNone/>
              <a:defRPr sz="24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z="2800" dirty="0"/>
              <a:t>Click to Add Page Title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0613C77-A7AD-48F5-AB28-85CC99052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63" y="1614487"/>
            <a:ext cx="8444097" cy="181451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6998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203201" y="1447800"/>
            <a:ext cx="8758238" cy="329122"/>
          </a:xfrm>
          <a:prstGeom prst="rect">
            <a:avLst/>
          </a:prstGeom>
        </p:spPr>
        <p:txBody>
          <a:bodyPr/>
          <a:lstStyle>
            <a:lvl1pPr marL="36000" indent="0">
              <a:lnSpc>
                <a:spcPct val="130000"/>
              </a:lnSpc>
              <a:buClrTx/>
              <a:buFont typeface="Arial"/>
              <a:buNone/>
              <a:defRPr sz="1600" b="1" cap="al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5" hasCustomPrompt="1"/>
          </p:nvPr>
        </p:nvSpPr>
        <p:spPr>
          <a:xfrm>
            <a:off x="203200" y="1782783"/>
            <a:ext cx="8758238" cy="4906942"/>
          </a:xfrm>
          <a:prstGeom prst="rect">
            <a:avLst/>
          </a:prstGeom>
        </p:spPr>
        <p:txBody>
          <a:bodyPr/>
          <a:lstStyle>
            <a:lvl1pPr marL="144000" indent="-108000">
              <a:lnSpc>
                <a:spcPct val="130000"/>
              </a:lnSpc>
              <a:buClrTx/>
              <a:buFont typeface="Arial"/>
              <a:buChar char="•"/>
              <a:defRPr sz="1600" b="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Second level</a:t>
            </a:r>
          </a:p>
          <a:p>
            <a:pPr lvl="1"/>
            <a:r>
              <a:rPr lang="nl-NL" dirty="0"/>
              <a:t>level</a:t>
            </a:r>
          </a:p>
        </p:txBody>
      </p:sp>
    </p:spTree>
    <p:extLst>
      <p:ext uri="{BB962C8B-B14F-4D97-AF65-F5344CB8AC3E}">
        <p14:creationId xmlns:p14="http://schemas.microsoft.com/office/powerpoint/2010/main" val="1844344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203200" y="1524000"/>
            <a:ext cx="8758238" cy="5165725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852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203200" y="1447799"/>
            <a:ext cx="4278313" cy="5241926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4662488" y="1447800"/>
            <a:ext cx="4298950" cy="321671"/>
          </a:xfrm>
          <a:prstGeom prst="rect">
            <a:avLst/>
          </a:prstGeom>
        </p:spPr>
        <p:txBody>
          <a:bodyPr lIns="0"/>
          <a:lstStyle>
            <a:lvl1pPr marL="36000" indent="0">
              <a:lnSpc>
                <a:spcPct val="130000"/>
              </a:lnSpc>
              <a:buClrTx/>
              <a:buFont typeface="Arial"/>
              <a:buNone/>
              <a:defRPr sz="1600" b="1" cap="al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662488" y="1767839"/>
            <a:ext cx="4298950" cy="4921885"/>
          </a:xfrm>
          <a:prstGeom prst="rect">
            <a:avLst/>
          </a:prstGeom>
        </p:spPr>
        <p:txBody>
          <a:bodyPr lIns="0"/>
          <a:lstStyle>
            <a:lvl1pPr marL="144000" indent="-108000">
              <a:lnSpc>
                <a:spcPct val="130000"/>
              </a:lnSpc>
              <a:buClrTx/>
              <a:buFont typeface="Arial"/>
              <a:buChar char="•"/>
              <a:defRPr sz="1600" b="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Second level</a:t>
            </a:r>
          </a:p>
          <a:p>
            <a:pPr lvl="1"/>
            <a:r>
              <a:rPr lang="nl-NL" dirty="0"/>
              <a:t>level</a:t>
            </a:r>
          </a:p>
        </p:txBody>
      </p:sp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2010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203201" y="1447801"/>
            <a:ext cx="3378199" cy="5241924"/>
          </a:xfrm>
          <a:prstGeom prst="rect">
            <a:avLst/>
          </a:prstGeom>
        </p:spPr>
        <p:txBody>
          <a:bodyPr lIns="0"/>
          <a:lstStyle>
            <a:lvl1pPr marL="144000" indent="-108000">
              <a:lnSpc>
                <a:spcPct val="100000"/>
              </a:lnSpc>
              <a:spcBef>
                <a:spcPts val="1200"/>
              </a:spcBef>
              <a:buClrTx/>
              <a:buFont typeface="Arial"/>
              <a:buChar char="•"/>
              <a:defRPr sz="1600" b="1" cap="none">
                <a:solidFill>
                  <a:schemeClr val="tx2"/>
                </a:solidFill>
              </a:defRPr>
            </a:lvl1pPr>
            <a:lvl2pPr marL="345600" indent="-1044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defRPr sz="1400" baseline="0">
                <a:solidFill>
                  <a:schemeClr val="tx1"/>
                </a:solidFill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Second level</a:t>
            </a:r>
          </a:p>
          <a:p>
            <a:pPr lvl="1"/>
            <a:r>
              <a:rPr lang="nl-NL" dirty="0"/>
              <a:t>Level 3</a:t>
            </a:r>
          </a:p>
          <a:p>
            <a:pPr lvl="0"/>
            <a:r>
              <a:rPr lang="nl-NL" dirty="0"/>
              <a:t>Level 2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662489" y="1447800"/>
            <a:ext cx="4298950" cy="5241925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535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662488" y="1447800"/>
            <a:ext cx="4298950" cy="254508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27"/>
          </p:nvPr>
        </p:nvSpPr>
        <p:spPr>
          <a:xfrm>
            <a:off x="4662487" y="4150360"/>
            <a:ext cx="4298952" cy="2539365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03200" y="1447800"/>
            <a:ext cx="4278313" cy="321671"/>
          </a:xfrm>
          <a:prstGeom prst="rect">
            <a:avLst/>
          </a:prstGeom>
        </p:spPr>
        <p:txBody>
          <a:bodyPr lIns="0"/>
          <a:lstStyle>
            <a:lvl1pPr marL="36000" indent="0">
              <a:lnSpc>
                <a:spcPct val="130000"/>
              </a:lnSpc>
              <a:buClrTx/>
              <a:buFont typeface="Arial"/>
              <a:buNone/>
              <a:defRPr sz="1600" b="1" cap="al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203200" y="1778000"/>
            <a:ext cx="4278313" cy="4911725"/>
          </a:xfrm>
          <a:prstGeom prst="rect">
            <a:avLst/>
          </a:prstGeom>
        </p:spPr>
        <p:txBody>
          <a:bodyPr lIns="0"/>
          <a:lstStyle>
            <a:lvl1pPr marL="144000" indent="-108000">
              <a:lnSpc>
                <a:spcPct val="130000"/>
              </a:lnSpc>
              <a:buClrTx/>
              <a:buFont typeface="Arial"/>
              <a:buChar char="•"/>
              <a:defRPr sz="1600" b="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Second level</a:t>
            </a:r>
          </a:p>
          <a:p>
            <a:pPr lvl="1"/>
            <a:r>
              <a:rPr lang="nl-NL" dirty="0"/>
              <a:t>level</a:t>
            </a:r>
          </a:p>
        </p:txBody>
      </p:sp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317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22"/>
          </p:nvPr>
        </p:nvSpPr>
        <p:spPr>
          <a:xfrm>
            <a:off x="1779112" y="2269517"/>
            <a:ext cx="5567044" cy="3699974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txBody>
          <a:bodyPr vert="horz"/>
          <a:lstStyle/>
          <a:p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203201" y="1447800"/>
            <a:ext cx="8758238" cy="321671"/>
          </a:xfrm>
          <a:prstGeom prst="rect">
            <a:avLst/>
          </a:prstGeom>
        </p:spPr>
        <p:txBody>
          <a:bodyPr lIns="0"/>
          <a:lstStyle>
            <a:lvl1pPr marL="36000" indent="0">
              <a:lnSpc>
                <a:spcPct val="130000"/>
              </a:lnSpc>
              <a:buClrTx/>
              <a:buFont typeface="Arial"/>
              <a:buNone/>
              <a:defRPr sz="1600" b="1" cap="al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04400">
              <a:lnSpc>
                <a:spcPct val="130000"/>
              </a:lnSpc>
              <a:buFont typeface="Arial"/>
              <a:buChar char="•"/>
              <a:defRPr sz="1400">
                <a:solidFill>
                  <a:schemeClr val="tx1"/>
                </a:solidFill>
              </a:defRPr>
            </a:lvl2pPr>
            <a:lvl3pPr marL="532800" marR="0" indent="-86400" algn="l" defTabSz="4572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solidFill>
                  <a:schemeClr val="tx1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nl-NL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244896"/>
            <a:ext cx="8366760" cy="1018754"/>
          </a:xfrm>
          <a:prstGeom prst="rect">
            <a:avLst/>
          </a:prstGeom>
        </p:spPr>
        <p:txBody>
          <a:bodyPr vert="horz" lIns="0" anchor="ctr" anchorCtr="0"/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z="2800" dirty="0"/>
              <a:t>Click to Add Page Title</a:t>
            </a:r>
          </a:p>
        </p:txBody>
      </p:sp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860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118874"/>
            <a:ext cx="8686800" cy="110032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Type key insight in sentence case</a:t>
            </a:r>
          </a:p>
        </p:txBody>
      </p:sp>
    </p:spTree>
    <p:extLst>
      <p:ext uri="{BB962C8B-B14F-4D97-AF65-F5344CB8AC3E}">
        <p14:creationId xmlns:p14="http://schemas.microsoft.com/office/powerpoint/2010/main" val="312297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5"/>
          <p:cNvSpPr/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5" name="Rechthoek 55"/>
          <p:cNvSpPr/>
          <p:nvPr userDrawn="1"/>
        </p:nvSpPr>
        <p:spPr bwMode="white">
          <a:xfrm>
            <a:off x="0" y="0"/>
            <a:ext cx="9144000" cy="13464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chemeClr val="accent1"/>
              </a:solidFill>
              <a:highlight>
                <a:srgbClr val="FFFF00"/>
              </a:highlight>
              <a:ea typeface="Arial" charset="0"/>
              <a:cs typeface="Arial" charset="0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747760" y="6598285"/>
            <a:ext cx="396240" cy="25971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8747760" y="6608618"/>
            <a:ext cx="396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E10333D-3632-4070-8022-5E40116BD47A}" type="slidenum">
              <a:rPr lang="en-GB" sz="1000" smtClean="0"/>
              <a:pPr/>
              <a:t>‹#›</a:t>
            </a:fld>
            <a:endParaRPr lang="en-GB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8" r:id="rId2"/>
    <p:sldLayoutId id="2147483704" r:id="rId3"/>
    <p:sldLayoutId id="2147483701" r:id="rId4"/>
    <p:sldLayoutId id="2147483705" r:id="rId5"/>
    <p:sldLayoutId id="2147483706" r:id="rId6"/>
    <p:sldLayoutId id="2147483711" r:id="rId7"/>
    <p:sldLayoutId id="2147483715" r:id="rId8"/>
    <p:sldLayoutId id="2147483789" r:id="rId9"/>
    <p:sldLayoutId id="2147483790" r:id="rId10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50F61-701C-458E-9C25-AA7CB6341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C42B9-3D93-4CF9-9489-90B27FD91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972A-23C8-4914-AD38-9D85600FD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03B7F-84D6-444C-BD08-A9EBE161BF90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255AC-8077-4DCC-91F9-A0484F654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3D4B1-990A-48BB-83C3-94C8B3C8B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0333D-3632-4070-8022-5E40116BD4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hthoek 55">
            <a:extLst>
              <a:ext uri="{FF2B5EF4-FFF2-40B4-BE49-F238E27FC236}">
                <a16:creationId xmlns:a16="http://schemas.microsoft.com/office/drawing/2014/main" id="{32B0A128-1E1C-42C9-96A3-6BA0C37AB3C4}"/>
              </a:ext>
            </a:extLst>
          </p:cNvPr>
          <p:cNvSpPr/>
          <p:nvPr userDrawn="1"/>
        </p:nvSpPr>
        <p:spPr bwMode="white">
          <a:xfrm>
            <a:off x="0" y="0"/>
            <a:ext cx="9144000" cy="13464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chemeClr val="accent1"/>
              </a:solidFill>
              <a:highlight>
                <a:srgbClr val="FFFF00"/>
              </a:highlight>
              <a:ea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D9B0F2-4350-4644-A728-8A1F82F1D144}"/>
              </a:ext>
            </a:extLst>
          </p:cNvPr>
          <p:cNvSpPr txBox="1"/>
          <p:nvPr userDrawn="1"/>
        </p:nvSpPr>
        <p:spPr>
          <a:xfrm>
            <a:off x="8747760" y="6608618"/>
            <a:ext cx="396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E10333D-3632-4070-8022-5E40116BD47A}" type="slidenum">
              <a:rPr lang="en-GB" sz="1000" smtClean="0"/>
              <a:pPr/>
              <a:t>‹#›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92589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bhbc.org/brown-ac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bhbc.org/brown-act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bhbc.org/resources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calbhbc.org/traini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codes_displaySection.xhtml?lawCode=GOV&amp;sectionNum=54957.5.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uscode.house.gov/view.xhtml?req=granuleid:USC-2000-title42-section12102&amp;num=0&amp;edition=200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28" name="Rectangle 60">
            <a:extLst>
              <a:ext uri="{FF2B5EF4-FFF2-40B4-BE49-F238E27FC236}">
                <a16:creationId xmlns:a16="http://schemas.microsoft.com/office/drawing/2014/main" id="{A2424B64-0EB4-41C2-AAA2-1252C40055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371600"/>
            <a:ext cx="9144000" cy="4269539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3600" b="1" spc="50" dirty="0">
                <a:solidFill>
                  <a:srgbClr val="2E2300"/>
                </a:solidFill>
                <a:latin typeface="Britannic Bold" panose="020B0903060703020204" pitchFamily="34" charset="0"/>
              </a:rPr>
              <a:t>THE BROWN ACT</a:t>
            </a:r>
            <a:b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b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Open Meeting Rules</a:t>
            </a:r>
            <a:b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br>
              <a:rPr lang="en-US" sz="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n-US" sz="2400" b="1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for</a:t>
            </a:r>
            <a:b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br>
              <a:rPr lang="en-US" sz="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California’s Local</a:t>
            </a:r>
            <a:b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n-US" sz="2800" b="1" i="1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Advisory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Boards &amp; Commissions</a:t>
            </a:r>
            <a:b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b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Including changes effective January 1, 2026 – January 1, 2030</a:t>
            </a:r>
            <a:b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hlinkClick r:id="rId3"/>
            <a:extLst>
              <a:ext uri="{FF2B5EF4-FFF2-40B4-BE49-F238E27FC236}">
                <a16:creationId xmlns:a16="http://schemas.microsoft.com/office/drawing/2014/main" id="{1994B5CA-8AAF-4763-A13E-D31AE514CE0B}"/>
              </a:ext>
            </a:extLst>
          </p:cNvPr>
          <p:cNvSpPr/>
          <p:nvPr/>
        </p:nvSpPr>
        <p:spPr>
          <a:xfrm>
            <a:off x="0" y="5632671"/>
            <a:ext cx="9144000" cy="1225329"/>
          </a:xfrm>
          <a:prstGeom prst="rect">
            <a:avLst/>
          </a:prstGeom>
          <a:solidFill>
            <a:srgbClr val="3259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chemeClr val="bg1"/>
                </a:solidFill>
              </a:rPr>
              <a:t>CA GOV 54950 – 54963</a:t>
            </a:r>
            <a:r>
              <a:rPr lang="en-US" sz="2400" b="1" dirty="0">
                <a:solidFill>
                  <a:schemeClr val="bg1"/>
                </a:solidFill>
              </a:rPr>
              <a:t>  |   </a:t>
            </a:r>
            <a:r>
              <a:rPr lang="en-US" sz="2400" b="1" u="sng" dirty="0">
                <a:solidFill>
                  <a:schemeClr val="bg1"/>
                </a:solidFill>
              </a:rPr>
              <a:t>www.calbhbc.org/brown-act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FD8286-5505-65AC-D363-8A00C0F6B19E}"/>
              </a:ext>
            </a:extLst>
          </p:cNvPr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California Association of Local Behavioral Health Boards/Commissions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Voting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133600"/>
            <a:ext cx="7010401" cy="4191000"/>
          </a:xfrm>
        </p:spPr>
        <p:txBody>
          <a:bodyPr>
            <a:noAutofit/>
          </a:bodyPr>
          <a:lstStyle/>
          <a:p>
            <a:pPr fontAlgn="base">
              <a:spcBef>
                <a:spcPts val="220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Conduct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only public votes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(no secret ballots)</a:t>
            </a:r>
          </a:p>
          <a:p>
            <a:pPr fontAlgn="base">
              <a:spcBef>
                <a:spcPts val="2200"/>
              </a:spcBef>
            </a:pP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 record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of all member votes and abstentions</a:t>
            </a:r>
          </a:p>
          <a:p>
            <a:pPr fontAlgn="base">
              <a:spcBef>
                <a:spcPts val="220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Teleconference votes must be by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roll call</a:t>
            </a:r>
          </a:p>
        </p:txBody>
      </p:sp>
    </p:spTree>
    <p:extLst>
      <p:ext uri="{BB962C8B-B14F-4D97-AF65-F5344CB8AC3E}">
        <p14:creationId xmlns:p14="http://schemas.microsoft.com/office/powerpoint/2010/main" val="277134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152401"/>
            <a:ext cx="8415251" cy="838200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3000" dirty="0">
                <a:latin typeface="+mn-lt"/>
              </a:rPr>
              <a:t>Alternative Teleconference Rules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800" b="0" i="1" dirty="0">
                <a:latin typeface="+mn-lt"/>
              </a:rPr>
              <a:t>For</a:t>
            </a:r>
            <a:r>
              <a:rPr lang="en-US" sz="2800" b="0" dirty="0">
                <a:latin typeface="+mn-lt"/>
              </a:rPr>
              <a:t> Eligible </a:t>
            </a:r>
            <a:r>
              <a:rPr lang="en-US" sz="2800" dirty="0">
                <a:latin typeface="+mn-lt"/>
              </a:rPr>
              <a:t>Subsidiary Bodies</a:t>
            </a:r>
            <a:endParaRPr lang="en-US" sz="2800" i="1" dirty="0"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1"/>
            <a:ext cx="9144000" cy="5791199"/>
          </a:xfrm>
          <a:solidFill>
            <a:schemeClr val="bg1"/>
          </a:solidFill>
        </p:spPr>
        <p:txBody>
          <a:bodyPr lIns="182880" rIns="274320">
            <a:noAutofit/>
          </a:bodyPr>
          <a:lstStyle/>
          <a:p>
            <a:pPr marL="114300" indent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Local 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advisory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board/commission members* may participate remotely without disclosing a physical location if the following requirements are met.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Authorization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every 6 months by the governing body (The “governing body” is usually the Board of Supervisors) followed by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BH Board/Commission Approval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One Physical Meeting Location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(at least) for members who are not participating remotely and the public.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One Staff Member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(at least) of the local behavioral health agency or of the governing body shall be present at the physical meeting.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 Participation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must be facilitated, allowing the public to remotely hear and visually observe the meeting.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Disclosure of Individuals Present who are 18 years of age or older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57150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Members must appear on camera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(with exceptions due to disability or technical difficulties (that can be remedied by turning off their camera))</a:t>
            </a:r>
          </a:p>
          <a:p>
            <a:pPr marL="571500">
              <a:spcBef>
                <a:spcPts val="0"/>
              </a:spcBef>
              <a:spcAft>
                <a:spcPts val="700"/>
              </a:spcAft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*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7.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An elected official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serving as a member of an eligible subsidiary body in their official capacity shall not participate unless their use of teleconferencing complies with the requirements of GOV 54953 (b)(3).</a:t>
            </a:r>
          </a:p>
        </p:txBody>
      </p:sp>
    </p:spTree>
    <p:extLst>
      <p:ext uri="{BB962C8B-B14F-4D97-AF65-F5344CB8AC3E}">
        <p14:creationId xmlns:p14="http://schemas.microsoft.com/office/powerpoint/2010/main" val="948736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0A755-6680-5FAE-4322-5E125AA1F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BC5A01-354C-D656-1128-92FB72DD61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152400"/>
            <a:ext cx="8415251" cy="997527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Alternative Teleconference Rules</a:t>
            </a:r>
          </a:p>
          <a:p>
            <a:pPr algn="ctr"/>
            <a:r>
              <a:rPr lang="en-US" sz="2800" i="1" dirty="0">
                <a:latin typeface="+mn-lt"/>
              </a:rPr>
              <a:t>State of Emergency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5DBCF-6353-0CFB-B65E-269BFF883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59" y="1447800"/>
            <a:ext cx="8778241" cy="5334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B. State of Emergency: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Local boards/commissions may conduct teleconference meeting(s) during a proclaimed state of emergency or local emergency (proclaimed by the governing body). (Gov Code 54953.8.2.)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The board/commission may convene by teleconference:</a:t>
            </a:r>
          </a:p>
          <a:p>
            <a:pPr marL="623888" indent="-457200">
              <a:spcBef>
                <a:spcPts val="0"/>
              </a:spcBef>
              <a:buAutoNum type="arabicParenR"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Majority Vote: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In order to determine by majority vote whether as a result of the emergency, meeting in person would present imminent risks to health or safety of attendees.</a:t>
            </a:r>
          </a:p>
          <a:p>
            <a:pPr marL="623888" indent="-457200">
              <a:spcBef>
                <a:spcPts val="0"/>
              </a:spcBef>
              <a:buAutoNum type="arabicParenR"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After a determination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described in item (1) is made that, as a result of the emergency, meeting in person would present imminent risks to the health or safety of attendees. </a:t>
            </a:r>
          </a:p>
          <a:p>
            <a:pPr marL="623888" indent="-457200">
              <a:spcBef>
                <a:spcPts val="0"/>
              </a:spcBef>
              <a:buAutoNum type="arabicParenR"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Reduced technology required: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The board/commission conducting a teleconference meeting pursuant to this section may elect to use a two-way telephonic service without a live webcasting of the meeting.</a:t>
            </a:r>
          </a:p>
          <a:p>
            <a:pPr marL="623888" indent="-457200">
              <a:spcBef>
                <a:spcPts val="0"/>
              </a:spcBef>
              <a:buFont typeface="Wingdings" panose="05000000000000000000" pitchFamily="2" charset="2"/>
              <a:buAutoNum type="arabicParenR"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45 Day Majority Vote: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The board/commission may re-instate the emergency allowance every 45 days by majority vote to continue conducting teleconference meetings pursuant to this section.</a:t>
            </a:r>
          </a:p>
          <a:p>
            <a:pPr marL="623888" indent="-457200">
              <a:spcBef>
                <a:spcPts val="0"/>
              </a:spcBef>
              <a:buAutoNum type="arabicParenR"/>
            </a:pPr>
            <a:endParaRPr lang="en-US" sz="22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9207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933" y="28576"/>
            <a:ext cx="8415251" cy="685800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“Just Cause” Allowances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14376"/>
            <a:ext cx="9144000" cy="591502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5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22860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Local board and commission </a:t>
            </a:r>
            <a:r>
              <a:rPr lang="en-US" sz="2000" b="1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members may participate by teleconference without providing a physical meeting address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if all of the following requirements are met:</a:t>
            </a:r>
          </a:p>
          <a:p>
            <a:pPr marL="457200" indent="-2286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Quorum at a singular physical location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within the county or jurisdiction that is open to the public. (</a:t>
            </a:r>
            <a:r>
              <a:rPr lang="en-US" sz="2000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Exception for members with disabilities attending remotely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.)</a:t>
            </a:r>
          </a:p>
          <a:p>
            <a:pPr marL="457200" indent="-2286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Member request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may be at the earliest opportunity possible, including at the start of the meeting, and should include a general description of the circumstances relating to their need to participate remotely.</a:t>
            </a:r>
          </a:p>
          <a:p>
            <a:pPr marL="457200" indent="-2286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Both Audio &amp; Visual Participation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by member(s) attending remotely.</a:t>
            </a:r>
          </a:p>
          <a:p>
            <a:pPr marL="461963" indent="-236538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+mj-lt"/>
              <a:buAutoNum type="arabicPeriod" startAt="4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Meeting minutes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must include the reason that member(s) relied upon to participate remotely.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45720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Limits to Remote Participation:</a:t>
            </a:r>
          </a:p>
          <a:p>
            <a:pPr marL="688975" indent="-22860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2 meetings per year, if regular meetings occur once per month or less.</a:t>
            </a:r>
          </a:p>
          <a:p>
            <a:pPr marL="688975" indent="-22860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5 meetings per year, if regular meetings occur twice per month.</a:t>
            </a:r>
          </a:p>
          <a:p>
            <a:pPr marL="688975" indent="-22860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7 meetings per year, if regular meetings occur three or more times per month.</a:t>
            </a:r>
          </a:p>
          <a:p>
            <a:pPr marL="688975" indent="-22860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For the purpose of counting meetings, a “meeting” is defined as any number   of meetings that begin on the same calendar day.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138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0F265-DABF-0DEB-A51F-1086A6FE9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CB626-5207-8CB2-C754-4EE318CC17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152400"/>
            <a:ext cx="8415251" cy="997527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“Just Cause” Allowances </a:t>
            </a:r>
            <a:r>
              <a:rPr lang="en-US" sz="2800" b="0" i="1" dirty="0">
                <a:latin typeface="+mn-lt"/>
              </a:rPr>
              <a:t>Continued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101CC-4014-8CEF-CCDE-2BC77AB2D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638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98463" indent="-279400">
              <a:spcBef>
                <a:spcPts val="0"/>
              </a:spcBef>
              <a:buNone/>
            </a:pPr>
            <a:endParaRPr lang="en-US" sz="5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398463" indent="-27940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“Just Cause” Includes: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Childcare or caregiving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need of a child, parent, grandparent, grandchild, sibling, spouse, or domestic partner that requires them to participate remotely. 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Contagious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illness that prevents a member from attending in person.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 need related to a physical or mental condition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that is not subject to disability allowances.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(See Slide 9)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Official Travel: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Travel while on official business of the legislative body or another state or local agency.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Immunocompromised Family Member: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An immunocompromised child, parent, grandparent, grandchild, sibling, spouse, or domestic partner of the member that requires the member to participate remotely.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Physical or family medical emergency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that prevents a member from attending in person.</a:t>
            </a:r>
          </a:p>
          <a:p>
            <a:pPr marL="398463" indent="-2794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Military service obligations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that require the member to be at least 50 miles outside the boundaries of the local agency.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0109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152400"/>
            <a:ext cx="8415251" cy="997527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Frequently Asked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447800"/>
            <a:ext cx="8113220" cy="5181600"/>
          </a:xfrm>
        </p:spPr>
        <p:txBody>
          <a:bodyPr>
            <a:noAutofit/>
          </a:bodyPr>
          <a:lstStyle/>
          <a:p>
            <a:pPr marL="0" indent="0" algn="r">
              <a:spcBef>
                <a:spcPts val="0"/>
              </a:spcBef>
              <a:buNone/>
              <a:tabLst>
                <a:tab pos="4171950" algn="l"/>
              </a:tabLst>
            </a:pPr>
            <a:endParaRPr lang="en-US" sz="1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Closed Meetings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Is it permissible to conduct “Closed Meetings”?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Yes &amp; No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closed meetings are allowed under certain conditions. See the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  <a:hlinkClick r:id="rId3"/>
              </a:rPr>
              <a:t>Brown Act Guide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Page 6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Conference Attendance -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If individual members attend a conference called by someone else, is this covered by the Brown Act? 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No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as long as they do not discuss specific business matters within their jurisdiction. The best practice is to sit apart from one another.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Lack of Quorum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-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 board, commission or a standing committee meeting has less than a quorum.  Is it still required to meet openly?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Yes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if it has either a set meeting schedule or a continuing subject matter jurisdiction, it is required to meet openly. (A quorum is required for members to conduct a vote.)</a:t>
            </a:r>
            <a:br>
              <a:rPr lang="en-US" sz="1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endParaRPr lang="en-US" sz="15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Retreats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Are board/commission retreats subject to Brown Act Rules? 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Yes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if it is a meeting of a local board, commission or a standing committee, the event is subject to the requirements of the Brown Act.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Serial Meetings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Members use individual contacts to collectively decide an issue related to the </a:t>
            </a:r>
            <a:r>
              <a:rPr lang="en-US" sz="1600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subject matter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of the board/commission. Is this a violation? 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Yes,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information communicated to a quorum through a series of contacts (such as: individual phone calls (“daisy chain”), emails, chat messages, or a third person (“spoke and wheel”)) is prohibited by the Brown Act.</a:t>
            </a:r>
          </a:p>
        </p:txBody>
      </p:sp>
    </p:spTree>
    <p:extLst>
      <p:ext uri="{BB962C8B-B14F-4D97-AF65-F5344CB8AC3E}">
        <p14:creationId xmlns:p14="http://schemas.microsoft.com/office/powerpoint/2010/main" val="1758130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76200"/>
            <a:ext cx="8415251" cy="12192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+mn-lt"/>
              </a:rPr>
              <a:t>THANK YOU for serving on or supporting a local mental or behavioral health board or commission!</a:t>
            </a:r>
            <a:endParaRPr lang="en-US" b="0" dirty="0"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8113220" cy="4572000"/>
          </a:xfrm>
        </p:spPr>
        <p:txBody>
          <a:bodyPr anchor="ctr">
            <a:noAutofit/>
          </a:bodyPr>
          <a:lstStyle/>
          <a:p>
            <a:pPr marL="0" lvl="2" indent="0" algn="ctr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364462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4675664-B8B2-48AC-A951-853F2DFD8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1752600"/>
            <a:ext cx="8458200" cy="3810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b="1" dirty="0"/>
              <a:t>Resources:</a:t>
            </a:r>
          </a:p>
          <a:p>
            <a:pPr>
              <a:spcBef>
                <a:spcPts val="0"/>
              </a:spcBef>
            </a:pPr>
            <a:r>
              <a:rPr lang="en-US" sz="2400" b="1" u="sng" dirty="0">
                <a:hlinkClick r:id="rId3"/>
              </a:rPr>
              <a:t>www.calbhbc.org/resources</a:t>
            </a:r>
            <a:br>
              <a:rPr lang="en-US" sz="2400" b="1" dirty="0"/>
            </a:br>
            <a:r>
              <a:rPr lang="en-US" sz="2400" b="1" dirty="0"/>
              <a:t> 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On-line Training &amp; Handbooks:</a:t>
            </a:r>
          </a:p>
          <a:p>
            <a:pPr>
              <a:spcBef>
                <a:spcPts val="0"/>
              </a:spcBef>
            </a:pPr>
            <a:r>
              <a:rPr lang="en-US" sz="2400" b="1" u="sng" dirty="0">
                <a:hlinkClick r:id="rId4"/>
              </a:rPr>
              <a:t>www.calbhbc.org/training</a:t>
            </a:r>
            <a:endParaRPr lang="en-US" sz="2400" b="1" u="sng" dirty="0"/>
          </a:p>
          <a:p>
            <a:pPr>
              <a:spcBef>
                <a:spcPts val="0"/>
              </a:spcBef>
            </a:pPr>
            <a:r>
              <a:rPr lang="en-US" sz="2400" b="1" dirty="0"/>
              <a:t> 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Issue Briefs and more: </a:t>
            </a:r>
            <a:br>
              <a:rPr lang="en-US" sz="2400" b="1" dirty="0"/>
            </a:br>
            <a:r>
              <a:rPr lang="en-US" sz="2400" b="1" u="sng" dirty="0">
                <a:hlinkClick r:id="rId4"/>
              </a:rPr>
              <a:t>www.calbhbc.org/training</a:t>
            </a:r>
            <a:endParaRPr lang="en-US" sz="2400" b="1" dirty="0"/>
          </a:p>
          <a:p>
            <a:pPr>
              <a:spcBef>
                <a:spcPts val="650"/>
              </a:spcBef>
            </a:pPr>
            <a:endParaRPr lang="en-US" b="1" dirty="0"/>
          </a:p>
          <a:p>
            <a:pPr>
              <a:spcBef>
                <a:spcPts val="650"/>
              </a:spcBef>
            </a:pPr>
            <a:endParaRPr lang="en-US" b="1" dirty="0"/>
          </a:p>
          <a:p>
            <a:pPr>
              <a:spcBef>
                <a:spcPts val="65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CA Association of Local Behavioral Health Boards and Commissions supports the work of CA’s 59 local mental/behavioral health boards and commissions.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562B34-1839-45F6-86C4-1DEA5E5DE8DB}"/>
              </a:ext>
            </a:extLst>
          </p:cNvPr>
          <p:cNvSpPr txBox="1">
            <a:spLocks/>
          </p:cNvSpPr>
          <p:nvPr/>
        </p:nvSpPr>
        <p:spPr>
          <a:xfrm>
            <a:off x="277091" y="244895"/>
            <a:ext cx="8562109" cy="1057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</a:rPr>
              <a:t>CALBHB/C Resources</a:t>
            </a:r>
          </a:p>
        </p:txBody>
      </p:sp>
    </p:spTree>
    <p:extLst>
      <p:ext uri="{BB962C8B-B14F-4D97-AF65-F5344CB8AC3E}">
        <p14:creationId xmlns:p14="http://schemas.microsoft.com/office/powerpoint/2010/main" val="126543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152400"/>
            <a:ext cx="8415251" cy="99752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+mn-lt"/>
              </a:rPr>
              <a:t>Topics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6934200" cy="2712308"/>
          </a:xfrm>
        </p:spPr>
        <p:txBody>
          <a:bodyPr>
            <a:noAutofit/>
          </a:bodyPr>
          <a:lstStyle/>
          <a:p>
            <a:pPr marL="400050" lvl="1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Brown Act Basics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Open &amp; Public Meetings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Who is Covered/Not Covered?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Documents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Posting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 Participation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Teleconferencing</a:t>
            </a:r>
          </a:p>
          <a:p>
            <a:pPr marL="1200150" lvl="2" indent="-4572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Voting</a:t>
            </a:r>
          </a:p>
          <a:p>
            <a:pPr marL="400050" lvl="1" indent="0">
              <a:lnSpc>
                <a:spcPct val="100000"/>
              </a:lnSpc>
              <a:spcBef>
                <a:spcPts val="1400"/>
              </a:spcBef>
              <a:spcAft>
                <a:spcPts val="1800"/>
              </a:spcAft>
              <a:buNone/>
            </a:pP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Teleconference &amp; Alternative Teleconference Rules</a:t>
            </a:r>
          </a:p>
          <a:p>
            <a:pPr marL="400050" lvl="1" indent="0">
              <a:lnSpc>
                <a:spcPct val="100000"/>
              </a:lnSpc>
              <a:spcBef>
                <a:spcPts val="1400"/>
              </a:spcBef>
              <a:spcAft>
                <a:spcPts val="1800"/>
              </a:spcAft>
              <a:buNone/>
            </a:pP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Frequently Asked Questions</a:t>
            </a:r>
          </a:p>
        </p:txBody>
      </p:sp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986" y="1447800"/>
            <a:ext cx="233534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Brown Act Basics: </a:t>
            </a:r>
            <a:r>
              <a:rPr lang="en-US" sz="3200" b="1" dirty="0">
                <a:solidFill>
                  <a:schemeClr val="bg1"/>
                </a:solidFill>
              </a:rPr>
              <a:t>Open &amp; Public Meetings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8" y="1752600"/>
            <a:ext cx="7820892" cy="4724400"/>
          </a:xfrm>
        </p:spPr>
        <p:txBody>
          <a:bodyPr>
            <a:noAutofit/>
          </a:bodyPr>
          <a:lstStyle/>
          <a:p>
            <a:pPr marL="171450" indent="0">
              <a:lnSpc>
                <a:spcPct val="100000"/>
              </a:lnSpc>
              <a:spcBef>
                <a:spcPts val="200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Meetings of public bodies must be “open &amp; public“. Action taken in violation of open meetings laws may be voided.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</a:p>
          <a:p>
            <a:pPr marL="171450" indent="0">
              <a:lnSpc>
                <a:spcPct val="100000"/>
              </a:lnSpc>
              <a:spcBef>
                <a:spcPts val="200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“meeting”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is any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gathering of a majority of the members (quorum)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a covered board, commission, or its standing committees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hear, discuss, or deliberate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on matters within the agency’s or board’s jurisdiction. </a:t>
            </a:r>
          </a:p>
          <a:p>
            <a:pPr marL="171450" indent="0">
              <a:lnSpc>
                <a:spcPct val="100000"/>
              </a:lnSpc>
              <a:spcBef>
                <a:spcPts val="200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Emails, texts, calls, or other contact </a:t>
            </a:r>
            <a:r>
              <a:rPr lang="en-US">
                <a:solidFill>
                  <a:schemeClr val="accent5">
                    <a:lumMod val="50000"/>
                  </a:schemeClr>
                </a:solidFill>
                <a:latin typeface="+mn-lt"/>
              </a:rPr>
              <a:t>that result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in a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cumulative quorum of members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discussing the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subject matter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the board/commission are “meetings” that </a:t>
            </a:r>
            <a:r>
              <a:rPr lang="en-US">
                <a:solidFill>
                  <a:schemeClr val="accent5">
                    <a:lumMod val="50000"/>
                  </a:schemeClr>
                </a:solidFill>
                <a:latin typeface="+mn-lt"/>
              </a:rPr>
              <a:t>violate the Brown Act.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171450" indent="0">
              <a:lnSpc>
                <a:spcPct val="100000"/>
              </a:lnSpc>
              <a:spcBef>
                <a:spcPts val="2000"/>
              </a:spcBef>
              <a:buNone/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3913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Who is Covered?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52600"/>
            <a:ext cx="7467601" cy="47244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 bodies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local agencies, including counties and cities, school and special districts.</a:t>
            </a:r>
          </a:p>
          <a:p>
            <a:pPr lvl="1" fontAlgn="base">
              <a:lnSpc>
                <a:spcPct val="100000"/>
              </a:lnSpc>
              <a:spcAft>
                <a:spcPts val="500"/>
              </a:spcAf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“Legislative bodies”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each agency, the agency’s governing body, plus “covered boards,” that is, any </a:t>
            </a:r>
            <a:r>
              <a:rPr lang="en-US" sz="2000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board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2000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commission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2000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committee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task force or other </a:t>
            </a:r>
            <a:r>
              <a:rPr lang="en-US" sz="2000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advisory body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created by the agency, whether permanent or temporary. </a:t>
            </a:r>
          </a:p>
          <a:p>
            <a:pPr lvl="1" fontAlgn="base">
              <a:lnSpc>
                <a:spcPct val="100000"/>
              </a:lnSpc>
              <a:spcAft>
                <a:spcPts val="500"/>
              </a:spcAf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Standing Committees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a covered board or commission, regardless of the number of members. </a:t>
            </a:r>
          </a:p>
          <a:p>
            <a:pPr marL="515938" lvl="1" indent="0" fontAlgn="base">
              <a:lnSpc>
                <a:spcPct val="100000"/>
              </a:lnSpc>
              <a:spcAft>
                <a:spcPts val="500"/>
              </a:spcAft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(Standing Committees are committees with continuing subject matter jurisdiction of a covered board or commission.)</a:t>
            </a:r>
          </a:p>
          <a:p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1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52400"/>
            <a:ext cx="8686800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Who is NOT Covered?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52600"/>
            <a:ext cx="7467601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Ad hoc advisory committees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3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(also called “work groups”) consisting of less than a quorum of the covered board (or its standing committees) with a short-term, time-limited purpose.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Most non-profit organizations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State government agencies </a:t>
            </a:r>
            <a:r>
              <a:rPr lang="en-US" sz="23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are covered by the Bagley-Keene Opening Meeting Act.</a:t>
            </a:r>
            <a:endParaRPr lang="en-US" sz="23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8563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133600"/>
            <a:ext cx="7010401" cy="41910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200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Treat documents shared with a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majority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of the board or commission 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 </a:t>
            </a:r>
          </a:p>
          <a:p>
            <a:pPr marL="0" indent="0" algn="ctr">
              <a:spcBef>
                <a:spcPts val="200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Distribute and post “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without delay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”.</a:t>
            </a:r>
          </a:p>
          <a:p>
            <a:pPr marL="0" indent="0" algn="ctr">
              <a:spcBef>
                <a:spcPts val="2000"/>
              </a:spcBef>
              <a:buNone/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0" indent="0" algn="ctr">
              <a:spcBef>
                <a:spcPts val="200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  <a:hlinkClick r:id="rId3"/>
              </a:rPr>
              <a:t>GOV 54957.5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0021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Agendas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76400"/>
            <a:ext cx="8001000" cy="4191000"/>
          </a:xfrm>
        </p:spPr>
        <p:txBody>
          <a:bodyPr>
            <a:noAutofit/>
          </a:bodyPr>
          <a:lstStyle/>
          <a:p>
            <a:pPr fontAlgn="base">
              <a:spcBef>
                <a:spcPts val="15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Posting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On agency website and at physical meeting location(s) freely accessible to members of the public</a:t>
            </a:r>
          </a:p>
          <a:p>
            <a:pPr fontAlgn="base">
              <a:spcBef>
                <a:spcPts val="150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Agendas posted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72 hours in advance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regular meetings</a:t>
            </a:r>
          </a:p>
          <a:p>
            <a:pPr fontAlgn="base">
              <a:spcBef>
                <a:spcPts val="150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Agendas posted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24 hours in advance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of special meetings (plus notification of local media)</a:t>
            </a:r>
          </a:p>
          <a:p>
            <a:pPr fontAlgn="base">
              <a:spcBef>
                <a:spcPts val="1500"/>
              </a:spcBef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Agendas must include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opportunity for the public to address the board/commission on any item of interest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(within the subject matter jurisdiction) of the board/commission</a:t>
            </a:r>
          </a:p>
          <a:p>
            <a:pPr fontAlgn="base">
              <a:spcBef>
                <a:spcPts val="15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Items must be on the posted agenda: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No action shall be taken on any item not appearing on the agenda</a:t>
            </a:r>
          </a:p>
        </p:txBody>
      </p:sp>
    </p:spTree>
    <p:extLst>
      <p:ext uri="{BB962C8B-B14F-4D97-AF65-F5344CB8AC3E}">
        <p14:creationId xmlns:p14="http://schemas.microsoft.com/office/powerpoint/2010/main" val="113279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Public Participation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9725"/>
            <a:ext cx="7458074" cy="4191000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Public Comment </a:t>
            </a:r>
          </a:p>
          <a:p>
            <a:pPr indent="0" fontAlgn="base">
              <a:spcBef>
                <a:spcPts val="0"/>
              </a:spcBef>
              <a:buNone/>
            </a:pP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before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or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during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agenda items.</a:t>
            </a:r>
          </a:p>
          <a:p>
            <a:pPr indent="0" fontAlgn="base">
              <a:spcBef>
                <a:spcPts val="0"/>
              </a:spcBef>
              <a:buNone/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fontAlgn="base">
              <a:spcBef>
                <a:spcPts val="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Recording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Non-disruptive recording</a:t>
            </a:r>
          </a:p>
          <a:p>
            <a:pPr fontAlgn="base">
              <a:spcBef>
                <a:spcPts val="0"/>
              </a:spcBef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	and broadcasting is allowed</a:t>
            </a:r>
          </a:p>
          <a:p>
            <a:pPr fontAlgn="base">
              <a:spcBef>
                <a:spcPts val="22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Removal: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Individuals may be removed from meetings if they do not promptly cease disruptive behavior after receiving a warning from the presiding member.</a:t>
            </a:r>
          </a:p>
          <a:p>
            <a:pPr fontAlgn="base">
              <a:spcBef>
                <a:spcPts val="20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Sign-In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or identification is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not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required</a:t>
            </a:r>
          </a:p>
          <a:p>
            <a:pPr fontAlgn="base">
              <a:spcBef>
                <a:spcPts val="2000"/>
              </a:spcBef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Translation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Allow at least twice the allotted time to a member of the public who utilizes a translator</a:t>
            </a:r>
          </a:p>
          <a:p>
            <a:pPr fontAlgn="base">
              <a:spcBef>
                <a:spcPts val="2200"/>
              </a:spcBef>
            </a:pPr>
            <a:endParaRPr lang="en-US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E0A53-1B08-4D06-A0A4-446772ECC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67" t="47313" r="56301" b="17392"/>
          <a:stretch/>
        </p:blipFill>
        <p:spPr>
          <a:xfrm>
            <a:off x="5715000" y="1351016"/>
            <a:ext cx="3031047" cy="187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278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BD78A1-FF9E-488C-A164-4D761D3A87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9" y="152400"/>
            <a:ext cx="7820892" cy="997527"/>
          </a:xfrm>
        </p:spPr>
        <p:txBody>
          <a:bodyPr>
            <a:noAutofit/>
          </a:bodyPr>
          <a:lstStyle/>
          <a:p>
            <a:pPr marL="400050" lvl="1" indent="0" algn="ctr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Brown Act Basics: </a:t>
            </a:r>
            <a:r>
              <a:rPr lang="en-US" sz="3600" b="1" dirty="0">
                <a:solidFill>
                  <a:schemeClr val="bg1"/>
                </a:solidFill>
              </a:rPr>
              <a:t>Teleconferencing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86ACD-6B4E-4F8B-B829-9A88AE695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85900"/>
            <a:ext cx="8382000" cy="3886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Teleconferencing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*</a:t>
            </a: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17145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Agendas</a:t>
            </a:r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Posted at all teleconference locations </a:t>
            </a:r>
          </a:p>
          <a:p>
            <a:pPr lvl="2">
              <a:spcBef>
                <a:spcPts val="0"/>
              </a:spcBef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Each teleconference location must be listed on the meeting notice and agenda. </a:t>
            </a:r>
          </a:p>
          <a:p>
            <a:pPr lvl="2">
              <a:spcBef>
                <a:spcPts val="0"/>
              </a:spcBef>
            </a:pPr>
            <a:endParaRPr lang="en-US" sz="9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17145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Teleconference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Locations</a:t>
            </a:r>
          </a:p>
          <a:p>
            <a:pPr lvl="2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Each teleconference location must be accessible to the public. </a:t>
            </a:r>
          </a:p>
          <a:p>
            <a:pPr lvl="2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At least a quorum of the members must participate from locations within the county (or jurisdiction).</a:t>
            </a:r>
          </a:p>
          <a:p>
            <a:pPr lvl="2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The agenda must provide an opportunity for members of the public to address the legislative body at each teleconference location.</a:t>
            </a:r>
          </a:p>
          <a:p>
            <a:pPr marL="685800" lvl="2" indent="0">
              <a:spcBef>
                <a:spcPts val="0"/>
              </a:spcBef>
              <a:spcAft>
                <a:spcPts val="500"/>
              </a:spcAft>
              <a:buNone/>
            </a:pPr>
            <a:endParaRPr lang="en-US" sz="9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17145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Members with disabilities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(temporary or permanent)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600" u="sng" dirty="0">
                <a:latin typeface="+mn-lt"/>
                <a:hlinkClick r:id="rId3"/>
              </a:rPr>
              <a:t>Title 42, Section 12102</a:t>
            </a:r>
            <a:endParaRPr lang="en-US" sz="22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685800" lvl="2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May participate in any meeting of the legislative body by remote participation as a reasonable accommodation. </a:t>
            </a:r>
            <a:r>
              <a:rPr lang="en-US" sz="1800" u="sng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Their remote participation shall be treated as in-person attendance for all purposes, including physical quorum requirements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lvl="2" indent="-857250">
              <a:spcBef>
                <a:spcPts val="0"/>
              </a:spcBef>
              <a:spcAft>
                <a:spcPts val="500"/>
              </a:spcAft>
            </a:pPr>
            <a:endParaRPr lang="en-US" sz="14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lvl="2" indent="-85725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* Alternative teleconference rules and requirements are listed on slides 11-14.</a:t>
            </a:r>
          </a:p>
        </p:txBody>
      </p:sp>
    </p:spTree>
    <p:extLst>
      <p:ext uri="{BB962C8B-B14F-4D97-AF65-F5344CB8AC3E}">
        <p14:creationId xmlns:p14="http://schemas.microsoft.com/office/powerpoint/2010/main" val="2351650211"/>
      </p:ext>
    </p:extLst>
  </p:cSld>
  <p:clrMapOvr>
    <a:masterClrMapping/>
  </p:clrMapOvr>
</p:sld>
</file>

<file path=ppt/theme/theme1.xml><?xml version="1.0" encoding="utf-8"?>
<a:theme xmlns:a="http://schemas.openxmlformats.org/drawingml/2006/main" name="SALE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2500" dirty="0">
            <a:latin typeface="+mj-lt"/>
          </a:defRPr>
        </a:defPPr>
      </a:lstStyle>
    </a:spDef>
    <a:lnDef>
      <a:spPr>
        <a:ln w="381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00A4A7D6191A4EACDFFCA523159E1B" ma:contentTypeVersion="19" ma:contentTypeDescription="Create a new document." ma:contentTypeScope="" ma:versionID="7b48e4d111c14305c2876300d33ca8b2">
  <xsd:schema xmlns:xsd="http://www.w3.org/2001/XMLSchema" xmlns:p="http://schemas.microsoft.com/office/2006/metadata/properties" xmlns:ns2="4a625457-d415-4713-8878-0e94683a4cb4" targetNamespace="http://schemas.microsoft.com/office/2006/metadata/properties" ma:root="true" ma:fieldsID="cc3cd160b4301a0755c8a243e4911101" ns2:_="">
    <xsd:import namespace="4a625457-d415-4713-8878-0e94683a4cb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Level_x0020_2" minOccurs="0"/>
                <xsd:element ref="ns2:Topic" minOccurs="0"/>
                <xsd:element ref="ns2:Dupe" minOccurs="0"/>
                <xsd:element ref="ns2:Archived" minOccurs="0"/>
                <xsd:element ref="ns2:Category_x0020_Drop_x0020_Dow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a625457-d415-4713-8878-0e94683a4cb4" elementFormDefault="qualified">
    <xsd:import namespace="http://schemas.microsoft.com/office/2006/documentManagement/types"/>
    <xsd:element name="Document_x0020_Type" ma:index="8" nillable="true" ma:displayName="Document Type" ma:format="Dropdown" ma:internalName="Document_x0020_Type">
      <xsd:simpleType>
        <xsd:restriction base="dms:Choice">
          <xsd:enumeration value="Agreement/Standard Practice"/>
          <xsd:enumeration value="Analyst Reports"/>
          <xsd:enumeration value="Article Reprints"/>
          <xsd:enumeration value="Brochure/Data Sheet"/>
          <xsd:enumeration value="Case Study"/>
          <xsd:enumeration value="Competitive Analysis"/>
          <xsd:enumeration value="Contract"/>
          <xsd:enumeration value="Corporate Standard/Template"/>
          <xsd:enumeration value="Demo"/>
          <xsd:enumeration value="Marketing Info"/>
          <xsd:enumeration value="MT Standards"/>
          <xsd:enumeration value="Pricing Tool"/>
          <xsd:enumeration value="Process Document"/>
          <xsd:enumeration value="Proposal Inputs"/>
          <xsd:enumeration value="Proposal Template"/>
          <xsd:enumeration value="Published Article"/>
          <xsd:enumeration value="Reporting/Proposal Example"/>
          <xsd:enumeration value="Resources"/>
          <xsd:enumeration value="Sales Presentation"/>
          <xsd:enumeration value="Sample Reports"/>
          <xsd:enumeration value="Training Material"/>
          <xsd:enumeration value="Web Seminar"/>
          <xsd:enumeration value="White Paper"/>
        </xsd:restriction>
      </xsd:simpleType>
    </xsd:element>
    <xsd:element name="Level_x0020_2" ma:index="9" nillable="true" ma:displayName="Category" ma:internalName="Level_x0020_2">
      <xsd:simpleType>
        <xsd:restriction base="dms:Text">
          <xsd:maxLength value="255"/>
        </xsd:restriction>
      </xsd:simpleType>
    </xsd:element>
    <xsd:element name="Topic" ma:index="11" nillable="true" ma:displayName="Topic" ma:format="Dropdown" ma:internalName="Topic">
      <xsd:simpleType>
        <xsd:restriction base="dms:Choice">
          <xsd:enumeration value="Corporate"/>
          <xsd:enumeration value="Corporate Materials"/>
          <xsd:enumeration value="Communities &amp; Panels"/>
          <xsd:enumeration value="CustomerSat"/>
          <xsd:enumeration value="Innovation"/>
          <xsd:enumeration value="Insight Networks &amp; Communities"/>
          <xsd:enumeration value="Market Research Suite"/>
          <xsd:enumeration value="MetrixLab General"/>
          <xsd:enumeration value="MetrixLab Brand, Media &amp; Advertising"/>
          <xsd:enumeration value="MetrixLab Innovation &amp; Shopper"/>
          <xsd:enumeration value="MetrixLab eBusiness"/>
          <xsd:enumeration value="MetrixLab Customer Experience Management"/>
          <xsd:enumeration value="Research Solutions - Ad Hoc Templates"/>
          <xsd:enumeration value="Research Solutions - Products"/>
          <xsd:enumeration value="Respondent Engagement"/>
          <xsd:enumeration value="Sales Resources"/>
          <xsd:enumeration value="Sales Resources - RS"/>
          <xsd:enumeration value="Service Bureau"/>
          <xsd:enumeration value="True Sample"/>
          <xsd:enumeration value="Zoomerang"/>
          <xsd:enumeration value="ZoomPanel"/>
        </xsd:restriction>
      </xsd:simpleType>
    </xsd:element>
    <xsd:element name="Dupe" ma:index="12" nillable="true" ma:displayName="Dupe" ma:hidden="true" ma:internalName="Dupe" ma:readOnly="false">
      <xsd:simpleType>
        <xsd:restriction base="dms:Text">
          <xsd:maxLength value="255"/>
        </xsd:restriction>
      </xsd:simpleType>
    </xsd:element>
    <xsd:element name="Archived" ma:index="16" nillable="true" ma:displayName="Archived" ma:default="No" ma:description="Leave as 'No'." ma:format="Dropdown" ma:internalName="Archived">
      <xsd:simpleType>
        <xsd:restriction base="dms:Choice">
          <xsd:enumeration value="No"/>
          <xsd:enumeration value="Yes"/>
        </xsd:restriction>
      </xsd:simpleType>
    </xsd:element>
    <xsd:element name="Category_x0020_Drop_x0020_Down" ma:index="17" nillable="true" ma:displayName="Category Drop Down" ma:default="A&amp;U - Segmentation" ma:format="Dropdown" ma:internalName="Category_x0020_Drop_x0020_Down">
      <xsd:simpleType>
        <xsd:restriction base="dms:Choice">
          <xsd:enumeration value="A&amp;U - Segmentation"/>
          <xsd:enumeration value="Advanced Analytics"/>
          <xsd:enumeration value="Ad Testing - ML"/>
          <xsd:enumeration value="Choice Modeling - Conjoint"/>
          <xsd:enumeration value="Concept Testing"/>
          <xsd:enumeration value="Optimization - Bundle"/>
          <xsd:enumeration value="Optimization - Line"/>
          <xsd:enumeration value="Optimization - Price"/>
          <xsd:enumeration value="Optimization Research"/>
          <xsd:enumeration value="Overview"/>
          <xsd:enumeration value="Shopper Impact"/>
          <xsd:enumeration value="Tracking - ACT"/>
          <xsd:enumeration value="Closed Loop Feedback - ML"/>
          <xsd:enumeration value="Community Manager"/>
          <xsd:enumeration value="Pop-up Communities"/>
          <xsd:enumeration value="Panel Manager"/>
          <xsd:enumeration value="Research Manager"/>
          <xsd:enumeration value="Survey Manager"/>
          <xsd:enumeration value="Mobile"/>
          <xsd:enumeration value="Mood Board - ML"/>
          <xsd:enumeration value="Collage - Grouping"/>
          <xsd:enumeration value="Online Qual - ML"/>
          <xsd:enumeration value="Findability"/>
          <xsd:enumeration value="Image Highlighter"/>
          <xsd:enumeration value="Package Highlighter"/>
          <xsd:enumeration value="PACT - ML"/>
          <xsd:enumeration value="Smart Shelf"/>
          <xsd:enumeration value="Text Highlighter"/>
          <xsd:enumeration value="2010 Sales Conference"/>
          <xsd:enumeration value="2011 Sales Conference"/>
          <xsd:enumeration value="2012 Sales Conference"/>
          <xsd:enumeration value="All Hands"/>
          <xsd:enumeration value="Big Machines"/>
          <xsd:enumeration value="Deal Review"/>
          <xsd:enumeration value="Industry Data"/>
          <xsd:enumeration value="Legal - Contracts"/>
          <xsd:enumeration value="Nosh n Learns"/>
          <xsd:enumeration value="Staff Bios"/>
          <xsd:enumeration value="Vendor"/>
          <xsd:enumeration value="VIP - Planning Checklist"/>
          <xsd:enumeration value="Website Insights Reports"/>
          <xsd:enumeration value="ZoomPane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Archived xmlns="4a625457-d415-4713-8878-0e94683a4cb4">No</Archived>
    <Dupe xmlns="4a625457-d415-4713-8878-0e94683a4cb4" xsi:nil="true"/>
    <Document_x0020_Type xmlns="4a625457-d415-4713-8878-0e94683a4cb4">Resources</Document_x0020_Type>
    <Category_x0020_Drop_x0020_Down xmlns="4a625457-d415-4713-8878-0e94683a4cb4">Overview</Category_x0020_Drop_x0020_Down>
    <Level_x0020_2 xmlns="4a625457-d415-4713-8878-0e94683a4cb4">Template</Level_x0020_2>
    <Topic xmlns="4a625457-d415-4713-8878-0e94683a4cb4">Corporate Materials</Topic>
  </documentManagement>
</p:properties>
</file>

<file path=customXml/itemProps1.xml><?xml version="1.0" encoding="utf-8"?>
<ds:datastoreItem xmlns:ds="http://schemas.openxmlformats.org/officeDocument/2006/customXml" ds:itemID="{21B97A42-0A9B-4B1D-AAFB-C76FE2195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625457-d415-4713-8878-0e94683a4cb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A110CCC-5B0D-47B0-94FE-B80F3F69E0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C3C616-BFC3-4AF5-9628-D72F2969EE75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4a625457-d415-4713-8878-0e94683a4cb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38825</TotalTime>
  <Words>1805</Words>
  <Application>Microsoft Office PowerPoint</Application>
  <PresentationFormat>On-screen Show (4:3)</PresentationFormat>
  <Paragraphs>126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Britannic Bold</vt:lpstr>
      <vt:lpstr>Calibri</vt:lpstr>
      <vt:lpstr>Calibri Light</vt:lpstr>
      <vt:lpstr>Franklin Gothic Book</vt:lpstr>
      <vt:lpstr>Lucida Sans Unicode</vt:lpstr>
      <vt:lpstr>Wingdings</vt:lpstr>
      <vt:lpstr>SALES</vt:lpstr>
      <vt:lpstr>Office Theme</vt:lpstr>
      <vt:lpstr>THE BROWN ACT  Open Meeting Rules  for  California’s Local Advisory Boards &amp; Commissions  Including changes effective January 1, 2026 – January 1, 2030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MetrixLab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 Act Training (CALBHB/C)</dc:title>
  <dc:creator>CALBHBC</dc:creator>
  <cp:lastModifiedBy>Gray, Amber (DPH)</cp:lastModifiedBy>
  <cp:revision>1541</cp:revision>
  <cp:lastPrinted>2026-01-05T19:47:38Z</cp:lastPrinted>
  <dcterms:created xsi:type="dcterms:W3CDTF">2011-05-17T07:57:58Z</dcterms:created>
  <dcterms:modified xsi:type="dcterms:W3CDTF">2026-07-10T23:34:58Z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0x0101007F00A4A7D6191A4EACDFFCA523159E1B</vt:lpwstr>
  </property>
</Properties>
</file>