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F_3E401482.xml" ContentType="application/vnd.ms-powerpoint.comments+xml"/>
  <Override PartName="/ppt/comments/modernComment_10E_757900A7.xml" ContentType="application/vnd.ms-powerpoint.comments+xml"/>
  <Override PartName="/ppt/notesSlides/notesSlide5.xml" ContentType="application/vnd.openxmlformats-officedocument.presentationml.notesSlide+xml"/>
  <Override PartName="/ppt/comments/modernComment_110_4A755FD.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4"/>
  </p:sldMasterIdLst>
  <p:notesMasterIdLst>
    <p:notesMasterId r:id="rId18"/>
  </p:notesMasterIdLst>
  <p:sldIdLst>
    <p:sldId id="256" r:id="rId5"/>
    <p:sldId id="273" r:id="rId6"/>
    <p:sldId id="276" r:id="rId7"/>
    <p:sldId id="261" r:id="rId8"/>
    <p:sldId id="267" r:id="rId9"/>
    <p:sldId id="271" r:id="rId10"/>
    <p:sldId id="269" r:id="rId11"/>
    <p:sldId id="268" r:id="rId12"/>
    <p:sldId id="275" r:id="rId13"/>
    <p:sldId id="266" r:id="rId14"/>
    <p:sldId id="270" r:id="rId15"/>
    <p:sldId id="272"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A73694-4381-FA8E-B3C6-7D206163BF94}" name="Colleen Rivecca" initials="CR" userId="S::crivecca@tndc.org::aeabe502-b16e-4965-869e-2c60e2322516" providerId="AD"/>
  <p188:author id="{A9F8AEA5-D193-E0E6-F18C-C8FDE57A7B34}" name="Austin Dalmasso" initials="AD" userId="S::adalmasso@tndc.org::0eb8462b-b580-4625-8537-d3ef1608ed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E515A-4031-EB7E-BFD4-D8D6D9A26C1A}" v="4" dt="2023-06-16T16:33:42.871"/>
    <p1510:client id="{14BFE317-631A-6FF6-041C-0218C90145A6}" v="15" dt="2023-06-21T20:01:21.296"/>
    <p1510:client id="{574299C3-E613-E8F7-F5F1-33BF02DF24E9}" v="27" dt="2023-06-16T17:02:16.234"/>
    <p1510:client id="{67132870-CD8C-0BEF-96F1-94428A75DC87}" v="123" dt="2023-06-16T23:11:26.740"/>
    <p1510:client id="{78DE7767-C2A3-1497-89A8-5991C964DF66}" v="1540" dt="2023-06-20T20:10:12.510"/>
    <p1510:client id="{7AA86DD8-1ECD-188C-6EC6-1B1A397B6EB2}" v="108" dt="2023-06-21T23:41:07.088"/>
    <p1510:client id="{858F0F91-1277-44A2-AAA7-3A96982B92DF}" v="194" dt="2023-05-22T22:19:39.630"/>
    <p1510:client id="{8ED1EF7B-964F-749C-0F62-13211C2148B3}" v="7" dt="2023-06-16T23:21:14.088"/>
    <p1510:client id="{939CCFBF-95FE-85C7-0A90-FFD9D1C5BD64}" v="2" dt="2023-06-20T21:51:41.446"/>
    <p1510:client id="{C0058CA9-46F8-F3AC-F49D-1BF79DE2BDAB}" v="273" dt="2023-06-21T21:08:59.938"/>
    <p1510:client id="{D575E8DC-14A4-4343-A566-C2BF4329EF29}" v="11" dt="2023-06-21T21:25:11.243"/>
    <p1510:client id="{FD3604FD-8374-2EC7-1272-9D2B0F3ABFC0}" v="547" dt="2023-06-21T18:52:01.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10E_757900A7.xml><?xml version="1.0" encoding="utf-8"?>
<p188:cmLst xmlns:a="http://schemas.openxmlformats.org/drawingml/2006/main" xmlns:r="http://schemas.openxmlformats.org/officeDocument/2006/relationships" xmlns:p188="http://schemas.microsoft.com/office/powerpoint/2018/8/main">
  <p188:cm id="{41B1E859-F971-4065-9C6B-33FBBEF08F7D}" authorId="{A3A73694-4381-FA8E-B3C6-7D206163BF94}" created="2023-06-21T20:29:09.159">
    <ac:deMkLst xmlns:ac="http://schemas.microsoft.com/office/drawing/2013/main/command">
      <pc:docMk xmlns:pc="http://schemas.microsoft.com/office/powerpoint/2013/main/command"/>
      <pc:sldMk xmlns:pc="http://schemas.microsoft.com/office/powerpoint/2013/main/command" cId="1970864295" sldId="270"/>
      <ac:spMk id="5" creationId="{62B72CAE-1175-B8C4-35E9-D62957870CBE}"/>
    </ac:deMkLst>
    <p188:txBody>
      <a:bodyPr/>
      <a:lstStyle/>
      <a:p>
        <a:r>
          <a:rPr lang="en-US"/>
          <a:t>Not sure how these relate to the question - we are being asked about what our program evaluation processes are: how do we ensure we're meeting our goals and that our  clients are satisfied with our services?</a:t>
        </a:r>
      </a:p>
    </p188:txBody>
  </p188:cm>
</p188:cmLst>
</file>

<file path=ppt/comments/modernComment_10F_3E401482.xml><?xml version="1.0" encoding="utf-8"?>
<p188:cmLst xmlns:a="http://schemas.openxmlformats.org/drawingml/2006/main" xmlns:r="http://schemas.openxmlformats.org/officeDocument/2006/relationships" xmlns:p188="http://schemas.microsoft.com/office/powerpoint/2018/8/main">
  <p188:cm id="{8A39FA79-0A9C-43E4-82AE-8ED1442B2DAC}" authorId="{A3A73694-4381-FA8E-B3C6-7D206163BF94}" status="resolved" created="2023-06-21T21:25:06.931" complete="100000">
    <ac:txMkLst xmlns:ac="http://schemas.microsoft.com/office/drawing/2013/main/command">
      <pc:docMk xmlns:pc="http://schemas.microsoft.com/office/powerpoint/2013/main/command"/>
      <pc:sldMk xmlns:pc="http://schemas.microsoft.com/office/powerpoint/2013/main/command" cId="1044386946" sldId="271"/>
      <ac:spMk id="3" creationId="{0464BEBE-A37F-BBCC-719E-C82A4E683832}"/>
      <ac:txMk cp="44" len="48">
        <ac:context len="240" hash="2472149996"/>
      </ac:txMk>
    </ac:txMkLst>
    <p188:pos x="2708030" y="1928446"/>
    <p188:txBody>
      <a:bodyPr/>
      <a:lstStyle/>
      <a:p>
        <a:r>
          <a:rPr lang="en-US"/>
          <a:t>pantries, food distributions, government nutrition assistance programs, etc. were all mentioned, as you know.  Could be important to specifically call out the importance of CalFresh here (focus groups took place during the benefit boost) as well as the desire to see CalFresh support prepared meals</a:t>
        </a:r>
      </a:p>
    </p188:txBody>
  </p188:cm>
</p188:cmLst>
</file>

<file path=ppt/comments/modernComment_110_4A755FD.xml><?xml version="1.0" encoding="utf-8"?>
<p188:cmLst xmlns:a="http://schemas.openxmlformats.org/drawingml/2006/main" xmlns:r="http://schemas.openxmlformats.org/officeDocument/2006/relationships" xmlns:p188="http://schemas.microsoft.com/office/powerpoint/2018/8/main">
  <p188:cm id="{7A733EA6-68A8-453B-8D52-D2001052EC74}" authorId="{A3A73694-4381-FA8E-B3C6-7D206163BF94}" status="resolved" created="2023-06-21T20:24:57.921" complete="100000">
    <ac:txMkLst xmlns:ac="http://schemas.microsoft.com/office/drawing/2013/main/command">
      <pc:docMk xmlns:pc="http://schemas.microsoft.com/office/powerpoint/2013/main/command"/>
      <pc:sldMk xmlns:pc="http://schemas.microsoft.com/office/powerpoint/2013/main/command" cId="78075389" sldId="272"/>
      <ac:spMk id="5" creationId="{62B72CAE-1175-B8C4-35E9-D62957870CBE}"/>
      <ac:txMk cp="197">
        <ac:context len="198" hash="2238469921"/>
      </ac:txMk>
    </ac:txMkLst>
    <p188:pos x="2901461" y="4191000"/>
    <p188:txBody>
      <a:bodyPr/>
      <a:lstStyle/>
      <a:p>
        <a:r>
          <a:rPr lang="en-US"/>
          <a:t>This should be taken out.  There is no agreement that unspent funds will be used this way.  We haven't determined how unspent funds will be used.  I personally would like to see any unspent funds (at least partially) used for licenses, training, and build out of Circe database used for program evaluation and data collection by HRSF staff.</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7401D-6D54-4CDB-A480-D2CB68AE9A43}" type="datetimeFigureOut">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8A8CA-87D8-41EB-909B-3045E482214B}" type="slidenum">
              <a:t>‹#›</a:t>
            </a:fld>
            <a:endParaRPr lang="en-US"/>
          </a:p>
        </p:txBody>
      </p:sp>
    </p:spTree>
    <p:extLst>
      <p:ext uri="{BB962C8B-B14F-4D97-AF65-F5344CB8AC3E}">
        <p14:creationId xmlns:p14="http://schemas.microsoft.com/office/powerpoint/2010/main" val="339102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Important to note the focus groups were ALWAYS led by community food justice leaders, and that participants received a $50 gift card for participating. Part of this was leadership development training. </a:t>
            </a:r>
          </a:p>
        </p:txBody>
      </p:sp>
      <p:sp>
        <p:nvSpPr>
          <p:cNvPr id="4" name="Slide Number Placeholder 3"/>
          <p:cNvSpPr>
            <a:spLocks noGrp="1"/>
          </p:cNvSpPr>
          <p:nvPr>
            <p:ph type="sldNum" sz="quarter" idx="5"/>
          </p:nvPr>
        </p:nvSpPr>
        <p:spPr/>
        <p:txBody>
          <a:bodyPr/>
          <a:lstStyle/>
          <a:p>
            <a:fld id="{1C38A8CA-87D8-41EB-909B-3045E482214B}" type="slidenum">
              <a:t>2</a:t>
            </a:fld>
            <a:endParaRPr lang="en-US"/>
          </a:p>
        </p:txBody>
      </p:sp>
    </p:spTree>
    <p:extLst>
      <p:ext uri="{BB962C8B-B14F-4D97-AF65-F5344CB8AC3E}">
        <p14:creationId xmlns:p14="http://schemas.microsoft.com/office/powerpoint/2010/main" val="156922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Also good to re mention the gift cards here</a:t>
            </a:r>
          </a:p>
        </p:txBody>
      </p:sp>
      <p:sp>
        <p:nvSpPr>
          <p:cNvPr id="4" name="Slide Number Placeholder 3"/>
          <p:cNvSpPr>
            <a:spLocks noGrp="1"/>
          </p:cNvSpPr>
          <p:nvPr>
            <p:ph type="sldNum" sz="quarter" idx="5"/>
          </p:nvPr>
        </p:nvSpPr>
        <p:spPr/>
        <p:txBody>
          <a:bodyPr/>
          <a:lstStyle/>
          <a:p>
            <a:fld id="{1C38A8CA-87D8-41EB-909B-3045E482214B}" type="slidenum">
              <a:t>4</a:t>
            </a:fld>
            <a:endParaRPr lang="en-US"/>
          </a:p>
        </p:txBody>
      </p:sp>
    </p:spTree>
    <p:extLst>
      <p:ext uri="{BB962C8B-B14F-4D97-AF65-F5344CB8AC3E}">
        <p14:creationId xmlns:p14="http://schemas.microsoft.com/office/powerpoint/2010/main" val="231114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Important to note the focus groups were ALWAYS led by community food justice leaders, and that participants received a $50 gift card for participating. Part of this was leadership development training. </a:t>
            </a:r>
          </a:p>
        </p:txBody>
      </p:sp>
      <p:sp>
        <p:nvSpPr>
          <p:cNvPr id="4" name="Slide Number Placeholder 3"/>
          <p:cNvSpPr>
            <a:spLocks noGrp="1"/>
          </p:cNvSpPr>
          <p:nvPr>
            <p:ph type="sldNum" sz="quarter" idx="5"/>
          </p:nvPr>
        </p:nvSpPr>
        <p:spPr/>
        <p:txBody>
          <a:bodyPr/>
          <a:lstStyle/>
          <a:p>
            <a:fld id="{1C38A8CA-87D8-41EB-909B-3045E482214B}" type="slidenum">
              <a:t>5</a:t>
            </a:fld>
            <a:endParaRPr lang="en-US"/>
          </a:p>
        </p:txBody>
      </p:sp>
    </p:spTree>
    <p:extLst>
      <p:ext uri="{BB962C8B-B14F-4D97-AF65-F5344CB8AC3E}">
        <p14:creationId xmlns:p14="http://schemas.microsoft.com/office/powerpoint/2010/main" val="141351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Information that can turn into policies, classes, and more. Also mention water quality issues as something we want to follow up on more. </a:t>
            </a:r>
          </a:p>
        </p:txBody>
      </p:sp>
      <p:sp>
        <p:nvSpPr>
          <p:cNvPr id="4" name="Slide Number Placeholder 3"/>
          <p:cNvSpPr>
            <a:spLocks noGrp="1"/>
          </p:cNvSpPr>
          <p:nvPr>
            <p:ph type="sldNum" sz="quarter" idx="5"/>
          </p:nvPr>
        </p:nvSpPr>
        <p:spPr/>
        <p:txBody>
          <a:bodyPr/>
          <a:lstStyle/>
          <a:p>
            <a:fld id="{1C38A8CA-87D8-41EB-909B-3045E482214B}" type="slidenum">
              <a:t>6</a:t>
            </a:fld>
            <a:endParaRPr lang="en-US"/>
          </a:p>
        </p:txBody>
      </p:sp>
    </p:spTree>
    <p:extLst>
      <p:ext uri="{BB962C8B-B14F-4D97-AF65-F5344CB8AC3E}">
        <p14:creationId xmlns:p14="http://schemas.microsoft.com/office/powerpoint/2010/main" val="215635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Pay equity and investment in systems</a:t>
            </a:r>
          </a:p>
        </p:txBody>
      </p:sp>
      <p:sp>
        <p:nvSpPr>
          <p:cNvPr id="4" name="Slide Number Placeholder 3"/>
          <p:cNvSpPr>
            <a:spLocks noGrp="1"/>
          </p:cNvSpPr>
          <p:nvPr>
            <p:ph type="sldNum" sz="quarter" idx="5"/>
          </p:nvPr>
        </p:nvSpPr>
        <p:spPr/>
        <p:txBody>
          <a:bodyPr/>
          <a:lstStyle/>
          <a:p>
            <a:fld id="{1C38A8CA-87D8-41EB-909B-3045E482214B}" type="slidenum">
              <a:rPr lang="en-US"/>
              <a:t>12</a:t>
            </a:fld>
            <a:endParaRPr lang="en-US"/>
          </a:p>
        </p:txBody>
      </p:sp>
    </p:spTree>
    <p:extLst>
      <p:ext uri="{BB962C8B-B14F-4D97-AF65-F5344CB8AC3E}">
        <p14:creationId xmlns:p14="http://schemas.microsoft.com/office/powerpoint/2010/main" val="199311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0709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142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6190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1888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542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4489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6299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5906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730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3182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7766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35870812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0E_757900A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10_4A755FD.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F_3E40148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97762" y="640080"/>
            <a:ext cx="6251110" cy="3566160"/>
          </a:xfrm>
        </p:spPr>
        <p:txBody>
          <a:bodyPr anchor="b">
            <a:normAutofit/>
          </a:bodyPr>
          <a:lstStyle/>
          <a:p>
            <a:r>
              <a:rPr lang="en-US" sz="4800" b="1">
                <a:cs typeface="Calibri Light"/>
              </a:rPr>
              <a:t>TNDC Healthy Retail SF</a:t>
            </a:r>
            <a:br>
              <a:rPr lang="en-US" sz="4800" b="1">
                <a:ea typeface="Calibri Light"/>
                <a:cs typeface="Calibri Light"/>
              </a:rPr>
            </a:br>
            <a:r>
              <a:rPr lang="en-US" sz="4800" b="1">
                <a:ea typeface="Calibri Light"/>
                <a:cs typeface="Calibri Light"/>
              </a:rPr>
              <a:t>&amp;</a:t>
            </a:r>
            <a:br>
              <a:rPr lang="en-US" sz="4800" b="1">
                <a:cs typeface="Calibri Light"/>
              </a:rPr>
            </a:br>
            <a:r>
              <a:rPr lang="en-US" sz="4800" b="1">
                <a:cs typeface="Calibri Light"/>
              </a:rPr>
              <a:t>TL Food Policy council</a:t>
            </a:r>
            <a:endParaRPr lang="en-US"/>
          </a:p>
        </p:txBody>
      </p:sp>
      <p:sp>
        <p:nvSpPr>
          <p:cNvPr id="3" name="Subtitle 2"/>
          <p:cNvSpPr>
            <a:spLocks noGrp="1"/>
          </p:cNvSpPr>
          <p:nvPr>
            <p:ph type="subTitle" idx="1"/>
          </p:nvPr>
        </p:nvSpPr>
        <p:spPr>
          <a:xfrm>
            <a:off x="5297760" y="4636008"/>
            <a:ext cx="6251111" cy="1572768"/>
          </a:xfrm>
        </p:spPr>
        <p:txBody>
          <a:bodyPr vert="horz" lIns="91440" tIns="45720" rIns="91440" bIns="45720" rtlCol="0" anchor="t">
            <a:noAutofit/>
          </a:bodyPr>
          <a:lstStyle/>
          <a:p>
            <a:pPr algn="l"/>
            <a:r>
              <a:rPr lang="en-US">
                <a:ea typeface="Calibri"/>
                <a:cs typeface="Calibri"/>
              </a:rPr>
              <a:t>John McCormick </a:t>
            </a:r>
            <a:r>
              <a:rPr lang="en-US" i="1">
                <a:ea typeface="Calibri"/>
                <a:cs typeface="Calibri"/>
              </a:rPr>
              <a:t>(He/Him)</a:t>
            </a:r>
          </a:p>
          <a:p>
            <a:pPr algn="l"/>
            <a:r>
              <a:rPr lang="en-US">
                <a:ea typeface="Calibri"/>
                <a:cs typeface="Calibri"/>
              </a:rPr>
              <a:t>TNDC Healthy Retail San Francisco</a:t>
            </a:r>
          </a:p>
          <a:p>
            <a:pPr algn="l"/>
            <a:r>
              <a:rPr lang="en-US">
                <a:ea typeface="Calibri"/>
                <a:cs typeface="Calibri"/>
              </a:rPr>
              <a:t>Program Manager</a:t>
            </a:r>
          </a:p>
        </p:txBody>
      </p:sp>
      <p:pic>
        <p:nvPicPr>
          <p:cNvPr id="24" name="Picture 3" descr="Hand holding a carrot">
            <a:extLst>
              <a:ext uri="{FF2B5EF4-FFF2-40B4-BE49-F238E27FC236}">
                <a16:creationId xmlns:a16="http://schemas.microsoft.com/office/drawing/2014/main" id="{A31902F3-7EFF-33CC-26B2-0D314C1C0A8D}"/>
              </a:ext>
            </a:extLst>
          </p:cNvPr>
          <p:cNvPicPr>
            <a:picLocks noChangeAspect="1"/>
          </p:cNvPicPr>
          <p:nvPr/>
        </p:nvPicPr>
        <p:blipFill rotWithShape="1">
          <a:blip r:embed="rId2"/>
          <a:srcRect l="11804" r="4286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10;&#10;Description automatically generated">
            <a:extLst>
              <a:ext uri="{FF2B5EF4-FFF2-40B4-BE49-F238E27FC236}">
                <a16:creationId xmlns:a16="http://schemas.microsoft.com/office/drawing/2014/main" id="{499FE6EA-D0C7-A55E-D5E6-C37D48BE3F1F}"/>
              </a:ext>
            </a:extLst>
          </p:cNvPr>
          <p:cNvPicPr>
            <a:picLocks noChangeAspect="1"/>
          </p:cNvPicPr>
          <p:nvPr/>
        </p:nvPicPr>
        <p:blipFill>
          <a:blip r:embed="rId3"/>
          <a:stretch>
            <a:fillRect/>
          </a:stretch>
        </p:blipFill>
        <p:spPr>
          <a:xfrm>
            <a:off x="9309766" y="202637"/>
            <a:ext cx="1634921" cy="1634921"/>
          </a:xfrm>
          <a:prstGeom prst="rect">
            <a:avLst/>
          </a:prstGeom>
        </p:spPr>
      </p:pic>
      <p:pic>
        <p:nvPicPr>
          <p:cNvPr id="5" name="Picture 5" descr="A picture containing logo&#10;&#10;Description automatically generated">
            <a:extLst>
              <a:ext uri="{FF2B5EF4-FFF2-40B4-BE49-F238E27FC236}">
                <a16:creationId xmlns:a16="http://schemas.microsoft.com/office/drawing/2014/main" id="{E78666F3-A793-A9E3-CF93-9ECE0AA2B0C8}"/>
              </a:ext>
            </a:extLst>
          </p:cNvPr>
          <p:cNvPicPr>
            <a:picLocks noChangeAspect="1"/>
          </p:cNvPicPr>
          <p:nvPr/>
        </p:nvPicPr>
        <p:blipFill>
          <a:blip r:embed="rId4"/>
          <a:stretch>
            <a:fillRect/>
          </a:stretch>
        </p:blipFill>
        <p:spPr>
          <a:xfrm>
            <a:off x="10609928" y="11369"/>
            <a:ext cx="1578692" cy="849876"/>
          </a:xfrm>
          <a:prstGeom prst="rect">
            <a:avLst/>
          </a:prstGeom>
        </p:spPr>
      </p:pic>
      <p:pic>
        <p:nvPicPr>
          <p:cNvPr id="6" name="Picture 6">
            <a:extLst>
              <a:ext uri="{FF2B5EF4-FFF2-40B4-BE49-F238E27FC236}">
                <a16:creationId xmlns:a16="http://schemas.microsoft.com/office/drawing/2014/main" id="{C08C60AE-7689-43DC-BE53-0DDCC042D580}"/>
              </a:ext>
            </a:extLst>
          </p:cNvPr>
          <p:cNvPicPr>
            <a:picLocks noChangeAspect="1"/>
          </p:cNvPicPr>
          <p:nvPr/>
        </p:nvPicPr>
        <p:blipFill>
          <a:blip r:embed="rId5"/>
          <a:stretch>
            <a:fillRect/>
          </a:stretch>
        </p:blipFill>
        <p:spPr>
          <a:xfrm>
            <a:off x="10950524" y="887516"/>
            <a:ext cx="934372" cy="95342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6B7F3-67F0-34A3-9F0A-7673FE18B7AF}"/>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400">
                <a:solidFill>
                  <a:srgbClr val="FFFFFF"/>
                </a:solidFill>
              </a:rPr>
              <a:t>Success, Challenges, and Barriers</a:t>
            </a:r>
            <a:r>
              <a:rPr lang="en-US" sz="4400" kern="1200">
                <a:solidFill>
                  <a:srgbClr val="FFFFFF"/>
                </a:solidFill>
                <a:latin typeface="+mj-lt"/>
                <a:ea typeface="+mj-ea"/>
                <a:cs typeface="+mj-cs"/>
              </a:rPr>
              <a:t>:</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0386260-EAAB-92B7-B50A-99C91624B0CA}"/>
              </a:ext>
            </a:extLst>
          </p:cNvPr>
          <p:cNvSpPr txBox="1"/>
          <p:nvPr/>
        </p:nvSpPr>
        <p:spPr>
          <a:xfrm>
            <a:off x="4686316" y="1345442"/>
            <a:ext cx="703536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400">
                <a:cs typeface="Calibri"/>
              </a:rPr>
              <a:t>How do we move from data into the policy council and policy agenda?</a:t>
            </a:r>
          </a:p>
          <a:p>
            <a:pPr marL="571500" indent="-571500">
              <a:buFont typeface="Arial"/>
              <a:buChar char="•"/>
            </a:pPr>
            <a:r>
              <a:rPr lang="en-US" sz="4400">
                <a:cs typeface="Calibri"/>
              </a:rPr>
              <a:t>Bringing on a new Healthy retailers. Specifically issues with POS systems. </a:t>
            </a:r>
          </a:p>
        </p:txBody>
      </p:sp>
    </p:spTree>
    <p:extLst>
      <p:ext uri="{BB962C8B-B14F-4D97-AF65-F5344CB8AC3E}">
        <p14:creationId xmlns:p14="http://schemas.microsoft.com/office/powerpoint/2010/main" val="22367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2868E-810B-F88A-247C-116FBDFC4F42}"/>
              </a:ext>
            </a:extLst>
          </p:cNvPr>
          <p:cNvSpPr>
            <a:spLocks noGrp="1"/>
          </p:cNvSpPr>
          <p:nvPr>
            <p:ph type="title"/>
          </p:nvPr>
        </p:nvSpPr>
        <p:spPr>
          <a:xfrm>
            <a:off x="838200" y="365125"/>
            <a:ext cx="5558489" cy="1325563"/>
          </a:xfrm>
        </p:spPr>
        <p:txBody>
          <a:bodyPr vert="horz" lIns="91440" tIns="45720" rIns="91440" bIns="45720" rtlCol="0" anchor="ctr">
            <a:normAutofit/>
          </a:bodyPr>
          <a:lstStyle/>
          <a:p>
            <a:r>
              <a:rPr lang="en-US" kern="1200">
                <a:solidFill>
                  <a:schemeClr val="tx1"/>
                </a:solidFill>
                <a:latin typeface="+mj-lt"/>
                <a:ea typeface="+mj-ea"/>
                <a:cs typeface="+mj-cs"/>
              </a:rPr>
              <a:t>Evaluation Process:</a:t>
            </a:r>
          </a:p>
        </p:txBody>
      </p:sp>
      <p:sp>
        <p:nvSpPr>
          <p:cNvPr id="21" name="Freeform: Shape 2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2B72CAE-1175-B8C4-35E9-D62957870CBE}"/>
              </a:ext>
            </a:extLst>
          </p:cNvPr>
          <p:cNvSpPr txBox="1"/>
          <p:nvPr/>
        </p:nvSpPr>
        <p:spPr>
          <a:xfrm>
            <a:off x="838200" y="1825625"/>
            <a:ext cx="5558489" cy="43513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200" dirty="0">
                <a:ea typeface="Calibri"/>
                <a:cs typeface="Calibri"/>
              </a:rPr>
              <a:t>Tracking data through online </a:t>
            </a:r>
          </a:p>
        </p:txBody>
      </p:sp>
      <p:sp>
        <p:nvSpPr>
          <p:cNvPr id="27" name="Oval 2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 Arc 2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31" name="Straight Connector 3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7" name="Arc 35">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Shape 37">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864295"/>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2868E-810B-F88A-247C-116FBDFC4F42}"/>
              </a:ext>
            </a:extLst>
          </p:cNvPr>
          <p:cNvSpPr>
            <a:spLocks noGrp="1"/>
          </p:cNvSpPr>
          <p:nvPr>
            <p:ph type="title"/>
          </p:nvPr>
        </p:nvSpPr>
        <p:spPr>
          <a:xfrm>
            <a:off x="375582" y="333023"/>
            <a:ext cx="4306146" cy="5881510"/>
          </a:xfrm>
        </p:spPr>
        <p:txBody>
          <a:bodyPr anchor="ctr">
            <a:normAutofit/>
          </a:bodyPr>
          <a:lstStyle/>
          <a:p>
            <a:r>
              <a:rPr lang="en-US" sz="5400">
                <a:cs typeface="Calibri Light"/>
              </a:rPr>
              <a:t>Unspent Funds: 11K</a:t>
            </a:r>
            <a:endParaRPr lang="en-US" sz="5400">
              <a:ea typeface="Calibri Light"/>
              <a:cs typeface="Calibri Light"/>
            </a:endParaRPr>
          </a:p>
        </p:txBody>
      </p:sp>
      <p:sp>
        <p:nvSpPr>
          <p:cNvPr id="17" name="Freeform: Shape 16">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2B72CAE-1175-B8C4-35E9-D62957870CBE}"/>
              </a:ext>
            </a:extLst>
          </p:cNvPr>
          <p:cNvSpPr txBox="1"/>
          <p:nvPr/>
        </p:nvSpPr>
        <p:spPr>
          <a:xfrm>
            <a:off x="5565227" y="1584435"/>
            <a:ext cx="609337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rgbClr val="FFFFFF"/>
              </a:solidFill>
              <a:ea typeface="Calibri"/>
              <a:cs typeface="Arial"/>
            </a:endParaRPr>
          </a:p>
          <a:p>
            <a:pPr marL="457200" indent="-457200">
              <a:buFont typeface="Arial"/>
              <a:buChar char="•"/>
            </a:pPr>
            <a:r>
              <a:rPr lang="en-US" sz="3200" dirty="0">
                <a:solidFill>
                  <a:srgbClr val="FFFFFF"/>
                </a:solidFill>
                <a:ea typeface="Calibri"/>
                <a:cs typeface="Arial"/>
              </a:rPr>
              <a:t>Investments in pay equity, data systems to help keep track of program outcomes and client satisfaction. </a:t>
            </a:r>
          </a:p>
        </p:txBody>
      </p:sp>
    </p:spTree>
    <p:extLst>
      <p:ext uri="{BB962C8B-B14F-4D97-AF65-F5344CB8AC3E}">
        <p14:creationId xmlns:p14="http://schemas.microsoft.com/office/powerpoint/2010/main" val="7807538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B70BA9C-D429-ED51-B5DD-AA0FA88AAAB0}"/>
              </a:ext>
            </a:extLst>
          </p:cNvPr>
          <p:cNvSpPr>
            <a:spLocks noGrp="1"/>
          </p:cNvSpPr>
          <p:nvPr>
            <p:ph type="ctrTitle"/>
          </p:nvPr>
        </p:nvSpPr>
        <p:spPr>
          <a:xfrm>
            <a:off x="3315031" y="1380754"/>
            <a:ext cx="5561938" cy="2513516"/>
          </a:xfrm>
        </p:spPr>
        <p:txBody>
          <a:bodyPr>
            <a:normAutofit/>
          </a:bodyPr>
          <a:lstStyle/>
          <a:p>
            <a:r>
              <a:rPr lang="en-US">
                <a:cs typeface="Calibri Light"/>
              </a:rPr>
              <a:t>Thank you!</a:t>
            </a:r>
            <a:endParaRPr lang="en-US"/>
          </a:p>
        </p:txBody>
      </p:sp>
      <p:sp>
        <p:nvSpPr>
          <p:cNvPr id="3" name="Subtitle 2">
            <a:extLst>
              <a:ext uri="{FF2B5EF4-FFF2-40B4-BE49-F238E27FC236}">
                <a16:creationId xmlns:a16="http://schemas.microsoft.com/office/drawing/2014/main" id="{E6DABFC5-5665-8590-63D7-21C7D627C940}"/>
              </a:ext>
            </a:extLst>
          </p:cNvPr>
          <p:cNvSpPr>
            <a:spLocks noGrp="1"/>
          </p:cNvSpPr>
          <p:nvPr>
            <p:ph type="subTitle" idx="1"/>
          </p:nvPr>
        </p:nvSpPr>
        <p:spPr>
          <a:xfrm>
            <a:off x="3315031" y="4076802"/>
            <a:ext cx="5561938" cy="1534587"/>
          </a:xfrm>
        </p:spPr>
        <p:txBody>
          <a:bodyPr vert="horz" lIns="91440" tIns="45720" rIns="91440" bIns="45720" rtlCol="0" anchor="t">
            <a:normAutofit/>
          </a:bodyPr>
          <a:lstStyle/>
          <a:p>
            <a:r>
              <a:rPr lang="en-US">
                <a:ea typeface="Calibri"/>
                <a:cs typeface="Calibri"/>
              </a:rPr>
              <a:t>John McCormick</a:t>
            </a:r>
          </a:p>
          <a:p>
            <a:r>
              <a:rPr lang="en-US">
                <a:ea typeface="Calibri"/>
                <a:cs typeface="Calibri"/>
              </a:rPr>
              <a:t>TNDC Healthy Retail SF</a:t>
            </a:r>
          </a:p>
          <a:p>
            <a:r>
              <a:rPr lang="en-US">
                <a:ea typeface="Calibri"/>
                <a:cs typeface="Calibri"/>
              </a:rPr>
              <a:t>Jmccormick@tndc.org</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13BF0BB7-0220-21A4-0FE3-14F88BD5430F}"/>
              </a:ext>
            </a:extLst>
          </p:cNvPr>
          <p:cNvPicPr>
            <a:picLocks noChangeAspect="1"/>
          </p:cNvPicPr>
          <p:nvPr/>
        </p:nvPicPr>
        <p:blipFill>
          <a:blip r:embed="rId2"/>
          <a:stretch>
            <a:fillRect/>
          </a:stretch>
        </p:blipFill>
        <p:spPr>
          <a:xfrm>
            <a:off x="5081895" y="989218"/>
            <a:ext cx="1634921" cy="1634921"/>
          </a:xfrm>
          <a:prstGeom prst="rect">
            <a:avLst/>
          </a:prstGeom>
        </p:spPr>
      </p:pic>
      <p:pic>
        <p:nvPicPr>
          <p:cNvPr id="7" name="Picture 5" descr="A picture containing logo&#10;&#10;Description automatically generated">
            <a:extLst>
              <a:ext uri="{FF2B5EF4-FFF2-40B4-BE49-F238E27FC236}">
                <a16:creationId xmlns:a16="http://schemas.microsoft.com/office/drawing/2014/main" id="{79436F57-BC3F-26A0-D01F-03359BF0F269}"/>
              </a:ext>
            </a:extLst>
          </p:cNvPr>
          <p:cNvPicPr>
            <a:picLocks noChangeAspect="1"/>
          </p:cNvPicPr>
          <p:nvPr/>
        </p:nvPicPr>
        <p:blipFill>
          <a:blip r:embed="rId3"/>
          <a:stretch>
            <a:fillRect/>
          </a:stretch>
        </p:blipFill>
        <p:spPr>
          <a:xfrm>
            <a:off x="6971992" y="1719724"/>
            <a:ext cx="1578692" cy="849876"/>
          </a:xfrm>
          <a:prstGeom prst="rect">
            <a:avLst/>
          </a:prstGeom>
        </p:spPr>
      </p:pic>
      <p:pic>
        <p:nvPicPr>
          <p:cNvPr id="11" name="Picture 6" descr="A picture containing text, room, gambling house&#10;&#10;Description automatically generated">
            <a:extLst>
              <a:ext uri="{FF2B5EF4-FFF2-40B4-BE49-F238E27FC236}">
                <a16:creationId xmlns:a16="http://schemas.microsoft.com/office/drawing/2014/main" id="{A3BCEB45-1573-3993-4D71-FF1328F96A9C}"/>
              </a:ext>
            </a:extLst>
          </p:cNvPr>
          <p:cNvPicPr>
            <a:picLocks noChangeAspect="1"/>
          </p:cNvPicPr>
          <p:nvPr/>
        </p:nvPicPr>
        <p:blipFill>
          <a:blip r:embed="rId4"/>
          <a:stretch>
            <a:fillRect/>
          </a:stretch>
        </p:blipFill>
        <p:spPr>
          <a:xfrm>
            <a:off x="3539460" y="1526613"/>
            <a:ext cx="934372" cy="953422"/>
          </a:xfrm>
          <a:prstGeom prst="rect">
            <a:avLst/>
          </a:prstGeom>
        </p:spPr>
      </p:pic>
    </p:spTree>
    <p:extLst>
      <p:ext uri="{BB962C8B-B14F-4D97-AF65-F5344CB8AC3E}">
        <p14:creationId xmlns:p14="http://schemas.microsoft.com/office/powerpoint/2010/main" val="270584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6" name="Rectangle 215">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1AA53-DDA2-C436-BDB7-13888659F18F}"/>
              </a:ext>
            </a:extLst>
          </p:cNvPr>
          <p:cNvSpPr>
            <a:spLocks noGrp="1"/>
          </p:cNvSpPr>
          <p:nvPr>
            <p:ph type="title"/>
          </p:nvPr>
        </p:nvSpPr>
        <p:spPr>
          <a:xfrm>
            <a:off x="7239014" y="525982"/>
            <a:ext cx="4282983" cy="1200361"/>
          </a:xfrm>
        </p:spPr>
        <p:txBody>
          <a:bodyPr anchor="b">
            <a:normAutofit/>
          </a:bodyPr>
          <a:lstStyle/>
          <a:p>
            <a:r>
              <a:rPr lang="en-US" sz="3600">
                <a:cs typeface="Calibri Light"/>
              </a:rPr>
              <a:t>Funding/ Allocation Amounts: </a:t>
            </a:r>
            <a:endParaRPr lang="en-US" sz="3600">
              <a:ea typeface="Calibri Light"/>
              <a:cs typeface="Calibri Light"/>
            </a:endParaRPr>
          </a:p>
        </p:txBody>
      </p:sp>
      <p:sp>
        <p:nvSpPr>
          <p:cNvPr id="218" name="Rectangle 2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0" name="Graphic 199" descr="Money">
            <a:extLst>
              <a:ext uri="{FF2B5EF4-FFF2-40B4-BE49-F238E27FC236}">
                <a16:creationId xmlns:a16="http://schemas.microsoft.com/office/drawing/2014/main" id="{64ED4612-7AE4-D962-AF58-69BEF0AE44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182" y="650494"/>
            <a:ext cx="5324142" cy="5324142"/>
          </a:xfrm>
          <a:prstGeom prst="rect">
            <a:avLst/>
          </a:prstGeom>
        </p:spPr>
      </p:pic>
      <p:sp>
        <p:nvSpPr>
          <p:cNvPr id="222" name="Rectangle 22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1">
            <a:extLst>
              <a:ext uri="{FF2B5EF4-FFF2-40B4-BE49-F238E27FC236}">
                <a16:creationId xmlns:a16="http://schemas.microsoft.com/office/drawing/2014/main" id="{BEAE825C-2249-210E-A364-EF9BFEF75E43}"/>
              </a:ext>
            </a:extLst>
          </p:cNvPr>
          <p:cNvSpPr>
            <a:spLocks noGrp="1"/>
          </p:cNvSpPr>
          <p:nvPr>
            <p:ph idx="1"/>
          </p:nvPr>
        </p:nvSpPr>
        <p:spPr>
          <a:xfrm>
            <a:off x="7263592" y="2608746"/>
            <a:ext cx="4258404" cy="2983460"/>
          </a:xfrm>
        </p:spPr>
        <p:txBody>
          <a:bodyPr vert="horz" lIns="91440" tIns="45720" rIns="91440" bIns="45720" rtlCol="0" anchor="ctr">
            <a:noAutofit/>
          </a:bodyPr>
          <a:lstStyle/>
          <a:p>
            <a:pPr marL="0" indent="0">
              <a:buNone/>
            </a:pPr>
            <a:r>
              <a:rPr lang="en-US" sz="2000">
                <a:ea typeface="+mn-lt"/>
                <a:cs typeface="+mn-lt"/>
              </a:rPr>
              <a:t>For FY 22/23 TNDC received a total of $445,042 of which </a:t>
            </a:r>
            <a:endParaRPr lang="en-US" sz="2000">
              <a:ea typeface="Calibri"/>
              <a:cs typeface="Calibri"/>
            </a:endParaRPr>
          </a:p>
          <a:p>
            <a:pPr marL="342900" indent="-342900">
              <a:buFont typeface="Arial,Sans-Serif"/>
              <a:buChar char="•"/>
            </a:pPr>
            <a:r>
              <a:rPr lang="en-US" sz="2000">
                <a:ea typeface="+mn-lt"/>
                <a:cs typeface="+mn-lt"/>
              </a:rPr>
              <a:t>$194,388 was allocated to HRSF. </a:t>
            </a:r>
            <a:endParaRPr lang="en-US" sz="2000">
              <a:ea typeface="Calibri"/>
              <a:cs typeface="Calibri"/>
            </a:endParaRPr>
          </a:p>
          <a:p>
            <a:pPr marL="800100" lvl="1" indent="-342900">
              <a:buFont typeface="Arial,Sans-Serif"/>
              <a:buChar char="•"/>
            </a:pPr>
            <a:r>
              <a:rPr lang="en-US" sz="2000">
                <a:ea typeface="+mn-lt"/>
                <a:cs typeface="+mn-lt"/>
              </a:rPr>
              <a:t>$166k is for personnel costs </a:t>
            </a:r>
            <a:endParaRPr lang="en-US" sz="2000">
              <a:ea typeface="Calibri"/>
              <a:cs typeface="Calibri"/>
            </a:endParaRPr>
          </a:p>
          <a:p>
            <a:pPr marL="800100" lvl="1" indent="-342900">
              <a:buFont typeface="Arial,Sans-Serif"/>
              <a:buChar char="•"/>
            </a:pPr>
            <a:r>
              <a:rPr lang="en-US" sz="2000">
                <a:ea typeface="+mn-lt"/>
                <a:cs typeface="+mn-lt"/>
              </a:rPr>
              <a:t>$28k is for direct operating expenses. </a:t>
            </a:r>
            <a:endParaRPr lang="en-US" sz="2000">
              <a:ea typeface="Calibri"/>
              <a:cs typeface="Calibri"/>
            </a:endParaRPr>
          </a:p>
          <a:p>
            <a:pPr marL="342900" indent="-342900">
              <a:buFont typeface="Arial,Sans-Serif"/>
              <a:buChar char="•"/>
            </a:pPr>
            <a:r>
              <a:rPr lang="en-US" sz="2000">
                <a:ea typeface="+mn-lt"/>
                <a:cs typeface="+mn-lt"/>
              </a:rPr>
              <a:t>$250k allocated to TNDC Kain Na Project </a:t>
            </a:r>
            <a:endParaRPr lang="en-US" sz="2000">
              <a:ea typeface="Calibri"/>
              <a:cs typeface="Calibri"/>
            </a:endParaRPr>
          </a:p>
          <a:p>
            <a:pPr marL="342900" indent="-342900">
              <a:buFont typeface="Arial,Sans-Serif"/>
              <a:buChar char="•"/>
            </a:pPr>
            <a:endParaRPr lang="en-US" sz="1800">
              <a:ea typeface="Calibri"/>
              <a:cs typeface="Calibri"/>
            </a:endParaRPr>
          </a:p>
          <a:p>
            <a:pPr marL="0" indent="0">
              <a:buNone/>
            </a:pPr>
            <a:endParaRPr lang="en-US" sz="1800">
              <a:ea typeface="Calibri"/>
              <a:cs typeface="Calibri"/>
            </a:endParaRPr>
          </a:p>
          <a:p>
            <a:pPr marL="0" indent="0">
              <a:buNone/>
            </a:pPr>
            <a:endParaRPr lang="en-US" sz="1800" b="1">
              <a:ea typeface="Calibri"/>
              <a:cs typeface="Calibri"/>
            </a:endParaRPr>
          </a:p>
        </p:txBody>
      </p:sp>
      <p:sp>
        <p:nvSpPr>
          <p:cNvPr id="224" name="Rectangle 22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2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945F8C-C391-FD55-BCBA-9AD6EBC5AAAA}"/>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Kain Na (lets eat)</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190E08-811C-E2AB-A47B-D01F76A6DF42}"/>
              </a:ext>
            </a:extLst>
          </p:cNvPr>
          <p:cNvSpPr txBox="1"/>
          <p:nvPr/>
        </p:nvSpPr>
        <p:spPr>
          <a:xfrm>
            <a:off x="198682" y="2085693"/>
            <a:ext cx="6713552" cy="41191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200" dirty="0"/>
              <a:t>Community food empowerment market in Mission Bay</a:t>
            </a:r>
          </a:p>
          <a:p>
            <a:pPr marL="285750" indent="-228600">
              <a:lnSpc>
                <a:spcPct val="90000"/>
              </a:lnSpc>
              <a:spcAft>
                <a:spcPts val="600"/>
              </a:spcAft>
              <a:buFont typeface="Arial" panose="020B0604020202020204" pitchFamily="34" charset="0"/>
              <a:buChar char="•"/>
            </a:pPr>
            <a:r>
              <a:rPr lang="en-US" sz="2200" dirty="0"/>
              <a:t>150 + households served each week </a:t>
            </a:r>
            <a:endParaRPr lang="en-US" sz="2200" dirty="0">
              <a:ea typeface="Calibri"/>
              <a:cs typeface="Calibri"/>
            </a:endParaRPr>
          </a:p>
        </p:txBody>
      </p:sp>
      <p:pic>
        <p:nvPicPr>
          <p:cNvPr id="4" name="Picture 4" descr="A picture containing text, indoor, person, kitchen&#10;&#10;Description automatically generated">
            <a:extLst>
              <a:ext uri="{FF2B5EF4-FFF2-40B4-BE49-F238E27FC236}">
                <a16:creationId xmlns:a16="http://schemas.microsoft.com/office/drawing/2014/main" id="{4FDE7844-3849-FDB9-2AC7-8494B7578283}"/>
              </a:ext>
            </a:extLst>
          </p:cNvPr>
          <p:cNvPicPr>
            <a:picLocks noGrp="1" noChangeAspect="1"/>
          </p:cNvPicPr>
          <p:nvPr>
            <p:ph idx="1"/>
          </p:nvPr>
        </p:nvPicPr>
        <p:blipFill rotWithShape="1">
          <a:blip r:embed="rId2"/>
          <a:srcRect l="26675" r="16849"/>
          <a:stretch/>
        </p:blipFill>
        <p:spPr>
          <a:xfrm>
            <a:off x="7163040" y="2080122"/>
            <a:ext cx="4453682" cy="4650693"/>
          </a:xfrm>
          <a:prstGeom prst="rect">
            <a:avLst/>
          </a:prstGeom>
        </p:spPr>
      </p:pic>
    </p:spTree>
    <p:extLst>
      <p:ext uri="{BB962C8B-B14F-4D97-AF65-F5344CB8AC3E}">
        <p14:creationId xmlns:p14="http://schemas.microsoft.com/office/powerpoint/2010/main" val="74872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2868E-810B-F88A-247C-116FBDFC4F42}"/>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200"/>
              <a:t>Employing Staff from Impacted Communities:</a:t>
            </a:r>
            <a:br>
              <a:rPr lang="en-US" sz="4200"/>
            </a:br>
            <a:r>
              <a:rPr lang="en-US" sz="4200" b="1"/>
              <a:t>Food Justice Leaders!</a:t>
            </a:r>
          </a:p>
        </p:txBody>
      </p:sp>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10;&#10;Description automatically generated">
            <a:extLst>
              <a:ext uri="{FF2B5EF4-FFF2-40B4-BE49-F238E27FC236}">
                <a16:creationId xmlns:a16="http://schemas.microsoft.com/office/drawing/2014/main" id="{E12D759E-D0BA-ABE0-7098-957D96223FED}"/>
              </a:ext>
            </a:extLst>
          </p:cNvPr>
          <p:cNvPicPr>
            <a:picLocks noGrp="1" noChangeAspect="1"/>
          </p:cNvPicPr>
          <p:nvPr>
            <p:ph idx="1"/>
          </p:nvPr>
        </p:nvPicPr>
        <p:blipFill rotWithShape="1">
          <a:blip r:embed="rId3"/>
          <a:srcRect t="8412" r="2" b="1581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A855E97C-913C-182F-8154-9C7448D57C60}"/>
              </a:ext>
            </a:extLst>
          </p:cNvPr>
          <p:cNvSpPr txBox="1"/>
          <p:nvPr/>
        </p:nvSpPr>
        <p:spPr>
          <a:xfrm>
            <a:off x="920337" y="4705597"/>
            <a:ext cx="32657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Calibri" panose="020F0502020204030204"/>
                <a:cs typeface="Calibri" panose="020F0502020204030204"/>
              </a:rPr>
              <a:t>Jalal </a:t>
            </a:r>
            <a:r>
              <a:rPr lang="en-US" sz="2400" err="1">
                <a:ea typeface="Calibri" panose="020F0502020204030204"/>
                <a:cs typeface="Calibri" panose="020F0502020204030204"/>
              </a:rPr>
              <a:t>Alabsi</a:t>
            </a:r>
            <a:endParaRPr lang="en-US" sz="2400">
              <a:ea typeface="Calibri"/>
              <a:cs typeface="Calibri"/>
            </a:endParaRPr>
          </a:p>
          <a:p>
            <a:pPr marL="285750" indent="-285750">
              <a:buFont typeface="Arial"/>
              <a:buChar char="•"/>
            </a:pPr>
            <a:r>
              <a:rPr lang="en-US" sz="2400">
                <a:ea typeface="Calibri"/>
                <a:cs typeface="Calibri"/>
              </a:rPr>
              <a:t>Tammy Huynh</a:t>
            </a:r>
          </a:p>
          <a:p>
            <a:pPr marL="285750" indent="-285750">
              <a:buFont typeface="Arial"/>
              <a:buChar char="•"/>
            </a:pPr>
            <a:r>
              <a:rPr lang="en-US" sz="2400">
                <a:ea typeface="Calibri"/>
                <a:cs typeface="Calibri"/>
              </a:rPr>
              <a:t>Austin Dalmasso</a:t>
            </a:r>
          </a:p>
        </p:txBody>
      </p:sp>
    </p:spTree>
    <p:extLst>
      <p:ext uri="{BB962C8B-B14F-4D97-AF65-F5344CB8AC3E}">
        <p14:creationId xmlns:p14="http://schemas.microsoft.com/office/powerpoint/2010/main" val="133540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8" name="Rectangle 20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9" name="Freeform: Shape 20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13065600-D792-2AB8-85C5-E95D5B9C4B30}"/>
              </a:ext>
            </a:extLst>
          </p:cNvPr>
          <p:cNvPicPr>
            <a:picLocks noChangeAspect="1"/>
          </p:cNvPicPr>
          <p:nvPr/>
        </p:nvPicPr>
        <p:blipFill rotWithShape="1">
          <a:blip r:embed="rId3"/>
          <a:srcRect l="8606" r="16167"/>
          <a:stretch/>
        </p:blipFill>
        <p:spPr>
          <a:xfrm>
            <a:off x="6541053" y="961164"/>
            <a:ext cx="4777381" cy="476296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00" name="Arc 20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D1AA53-DDA2-C436-BDB7-13888659F18F}"/>
              </a:ext>
            </a:extLst>
          </p:cNvPr>
          <p:cNvSpPr>
            <a:spLocks noGrp="1"/>
          </p:cNvSpPr>
          <p:nvPr>
            <p:ph type="title"/>
          </p:nvPr>
        </p:nvSpPr>
        <p:spPr>
          <a:xfrm>
            <a:off x="838201" y="479493"/>
            <a:ext cx="5257800" cy="1325563"/>
          </a:xfrm>
        </p:spPr>
        <p:txBody>
          <a:bodyPr>
            <a:normAutofit/>
          </a:bodyPr>
          <a:lstStyle/>
          <a:p>
            <a:r>
              <a:rPr lang="en-US" sz="4100" b="1">
                <a:cs typeface="Calibri Light"/>
              </a:rPr>
              <a:t>Impact:</a:t>
            </a:r>
            <a:r>
              <a:rPr lang="en-US" sz="4100">
                <a:cs typeface="Calibri Light"/>
              </a:rPr>
              <a:t> Focus Groups March- December 2022</a:t>
            </a:r>
          </a:p>
        </p:txBody>
      </p:sp>
      <p:sp>
        <p:nvSpPr>
          <p:cNvPr id="32" name="Content Placeholder 31">
            <a:extLst>
              <a:ext uri="{FF2B5EF4-FFF2-40B4-BE49-F238E27FC236}">
                <a16:creationId xmlns:a16="http://schemas.microsoft.com/office/drawing/2014/main" id="{BEAE825C-2249-210E-A364-EF9BFEF75E43}"/>
              </a:ext>
            </a:extLst>
          </p:cNvPr>
          <p:cNvSpPr>
            <a:spLocks noGrp="1"/>
          </p:cNvSpPr>
          <p:nvPr>
            <p:ph idx="1"/>
          </p:nvPr>
        </p:nvSpPr>
        <p:spPr>
          <a:xfrm>
            <a:off x="766763" y="1817756"/>
            <a:ext cx="5257800" cy="4192520"/>
          </a:xfrm>
        </p:spPr>
        <p:txBody>
          <a:bodyPr vert="horz" lIns="91440" tIns="45720" rIns="91440" bIns="45720" rtlCol="0" anchor="t">
            <a:normAutofit/>
          </a:bodyPr>
          <a:lstStyle/>
          <a:p>
            <a:pPr marL="0" indent="0">
              <a:buNone/>
            </a:pPr>
            <a:endParaRPr lang="en-US">
              <a:cs typeface="Calibri"/>
            </a:endParaRPr>
          </a:p>
          <a:p>
            <a:r>
              <a:rPr lang="en-US">
                <a:cs typeface="Calibri"/>
              </a:rPr>
              <a:t>139 unique participants</a:t>
            </a:r>
            <a:endParaRPr lang="en-US">
              <a:ea typeface="Calibri"/>
              <a:cs typeface="Calibri"/>
            </a:endParaRPr>
          </a:p>
          <a:p>
            <a:r>
              <a:rPr lang="en-US">
                <a:cs typeface="Calibri"/>
              </a:rPr>
              <a:t>21 focus groups held in:</a:t>
            </a:r>
            <a:endParaRPr lang="en-US">
              <a:ea typeface="Calibri" panose="020F0502020204030204"/>
              <a:cs typeface="Calibri" panose="020F0502020204030204"/>
            </a:endParaRPr>
          </a:p>
          <a:p>
            <a:pPr lvl="1">
              <a:buFont typeface="Courier New" panose="020B0604020202020204" pitchFamily="34" charset="0"/>
              <a:buChar char="o"/>
            </a:pPr>
            <a:r>
              <a:rPr lang="en-US">
                <a:cs typeface="Calibri"/>
              </a:rPr>
              <a:t>Mandarin &amp; Cantonese </a:t>
            </a:r>
            <a:endParaRPr lang="en-US">
              <a:ea typeface="Calibri"/>
              <a:cs typeface="Calibri"/>
            </a:endParaRPr>
          </a:p>
          <a:p>
            <a:pPr lvl="1">
              <a:buFont typeface="Courier New" panose="020B0604020202020204" pitchFamily="34" charset="0"/>
              <a:buChar char="o"/>
            </a:pPr>
            <a:r>
              <a:rPr lang="en-US">
                <a:cs typeface="Calibri"/>
              </a:rPr>
              <a:t>Arabic</a:t>
            </a:r>
            <a:endParaRPr lang="en-US">
              <a:ea typeface="Calibri"/>
              <a:cs typeface="Calibri"/>
            </a:endParaRPr>
          </a:p>
          <a:p>
            <a:pPr lvl="1">
              <a:buFont typeface="Courier New" panose="020B0604020202020204" pitchFamily="34" charset="0"/>
              <a:buChar char="o"/>
            </a:pPr>
            <a:r>
              <a:rPr lang="en-US">
                <a:cs typeface="Calibri"/>
              </a:rPr>
              <a:t>Spanish</a:t>
            </a:r>
            <a:endParaRPr lang="en-US">
              <a:ea typeface="Calibri"/>
              <a:cs typeface="Calibri"/>
            </a:endParaRPr>
          </a:p>
          <a:p>
            <a:pPr lvl="1">
              <a:buFont typeface="Courier New" panose="020B0604020202020204" pitchFamily="34" charset="0"/>
              <a:buChar char="o"/>
            </a:pPr>
            <a:r>
              <a:rPr lang="en-US">
                <a:cs typeface="Calibri"/>
              </a:rPr>
              <a:t>English</a:t>
            </a:r>
            <a:endParaRPr lang="en-US">
              <a:ea typeface="Calibri"/>
              <a:cs typeface="Calibri"/>
            </a:endParaRPr>
          </a:p>
          <a:p>
            <a:pPr lvl="2">
              <a:buFont typeface="Courier New" panose="020B0604020202020204" pitchFamily="34" charset="0"/>
              <a:buChar char="o"/>
            </a:pPr>
            <a:r>
              <a:rPr lang="en-US">
                <a:cs typeface="Calibri"/>
              </a:rPr>
              <a:t>Including with African American and Filipino communities in the TL</a:t>
            </a:r>
            <a:endParaRPr lang="en-US">
              <a:ea typeface="Calibri"/>
              <a:cs typeface="Calibri"/>
            </a:endParaRPr>
          </a:p>
          <a:p>
            <a:pPr marL="0" indent="0">
              <a:buNone/>
            </a:pPr>
            <a:endParaRPr lang="en-US">
              <a:cs typeface="Calibri"/>
            </a:endParaRPr>
          </a:p>
        </p:txBody>
      </p:sp>
    </p:spTree>
    <p:extLst>
      <p:ext uri="{BB962C8B-B14F-4D97-AF65-F5344CB8AC3E}">
        <p14:creationId xmlns:p14="http://schemas.microsoft.com/office/powerpoint/2010/main" val="395685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84">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86">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Freeform: Shape 188">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D1AA53-DDA2-C436-BDB7-13888659F18F}"/>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600" b="1" kern="1200">
                <a:solidFill>
                  <a:srgbClr val="FFFFFF"/>
                </a:solidFill>
                <a:latin typeface="+mj-lt"/>
                <a:ea typeface="+mj-ea"/>
                <a:cs typeface="+mj-cs"/>
              </a:rPr>
              <a:t>Impact:</a:t>
            </a:r>
            <a:r>
              <a:rPr lang="en-US" sz="3600" kern="1200">
                <a:solidFill>
                  <a:srgbClr val="FFFFFF"/>
                </a:solidFill>
                <a:latin typeface="+mj-lt"/>
                <a:ea typeface="+mj-ea"/>
                <a:cs typeface="+mj-cs"/>
              </a:rPr>
              <a:t> Focus Group </a:t>
            </a:r>
            <a:r>
              <a:rPr lang="en-US" sz="3600">
                <a:solidFill>
                  <a:srgbClr val="FFFFFF"/>
                </a:solidFill>
              </a:rPr>
              <a:t>Preliminary Results</a:t>
            </a:r>
            <a:endParaRPr lang="en-US" sz="36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0464BEBE-A37F-BBCC-719E-C82A4E683832}"/>
              </a:ext>
            </a:extLst>
          </p:cNvPr>
          <p:cNvSpPr txBox="1"/>
          <p:nvPr/>
        </p:nvSpPr>
        <p:spPr>
          <a:xfrm>
            <a:off x="4930639" y="768730"/>
            <a:ext cx="6447045" cy="588784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457200" indent="-228600">
              <a:lnSpc>
                <a:spcPct val="90000"/>
              </a:lnSpc>
              <a:spcAft>
                <a:spcPts val="600"/>
              </a:spcAft>
              <a:buFont typeface="Arial" panose="020B0604020202020204" pitchFamily="34" charset="0"/>
              <a:buChar char="•"/>
            </a:pPr>
            <a:r>
              <a:rPr lang="en-US" sz="2800" b="1" dirty="0"/>
              <a:t>Lack of access to adequate kitchen spaces.</a:t>
            </a:r>
            <a:endParaRPr lang="en-US" sz="2800" b="1" dirty="0">
              <a:ea typeface="Calibri"/>
              <a:cs typeface="Calibri"/>
            </a:endParaRPr>
          </a:p>
          <a:p>
            <a:pPr indent="-228600">
              <a:lnSpc>
                <a:spcPct val="90000"/>
              </a:lnSpc>
              <a:spcAft>
                <a:spcPts val="600"/>
              </a:spcAft>
              <a:buFont typeface="Arial" panose="020B0604020202020204" pitchFamily="34" charset="0"/>
              <a:buChar char="•"/>
            </a:pPr>
            <a:endParaRPr lang="en-US" sz="2800" b="1">
              <a:ea typeface="Calibri"/>
              <a:cs typeface="Calibri"/>
            </a:endParaRPr>
          </a:p>
          <a:p>
            <a:pPr marL="457200" indent="-228600">
              <a:lnSpc>
                <a:spcPct val="90000"/>
              </a:lnSpc>
              <a:spcAft>
                <a:spcPts val="600"/>
              </a:spcAft>
              <a:buFont typeface="Arial" panose="020B0604020202020204" pitchFamily="34" charset="0"/>
              <a:buChar char="•"/>
            </a:pPr>
            <a:r>
              <a:rPr lang="en-US" sz="2800" b="1" dirty="0"/>
              <a:t>Desire for increased food related funds/benefits such as CalFresh.</a:t>
            </a:r>
            <a:endParaRPr lang="en-US" sz="2800" b="1" dirty="0">
              <a:ea typeface="Calibri"/>
              <a:cs typeface="Calibri"/>
            </a:endParaRPr>
          </a:p>
          <a:p>
            <a:pPr marL="457200" indent="-228600">
              <a:lnSpc>
                <a:spcPct val="90000"/>
              </a:lnSpc>
              <a:spcAft>
                <a:spcPts val="600"/>
              </a:spcAft>
              <a:buFont typeface="Arial" panose="020B0604020202020204" pitchFamily="34" charset="0"/>
              <a:buChar char="•"/>
            </a:pPr>
            <a:endParaRPr lang="en-US" sz="2800" b="1">
              <a:ea typeface="Calibri"/>
              <a:cs typeface="Calibri"/>
            </a:endParaRPr>
          </a:p>
          <a:p>
            <a:pPr marL="457200" indent="-228600">
              <a:lnSpc>
                <a:spcPct val="90000"/>
              </a:lnSpc>
              <a:spcAft>
                <a:spcPts val="600"/>
              </a:spcAft>
              <a:buFont typeface="Arial" panose="020B0604020202020204" pitchFamily="34" charset="0"/>
              <a:buChar char="•"/>
            </a:pPr>
            <a:r>
              <a:rPr lang="en-US" sz="2800" b="1" dirty="0"/>
              <a:t>Tenderloin residents are commuting to other neighborhoods to buy groceries.</a:t>
            </a:r>
            <a:endParaRPr lang="en-US" sz="2800" b="1" dirty="0">
              <a:ea typeface="Calibri"/>
              <a:cs typeface="Calibri"/>
            </a:endParaRPr>
          </a:p>
          <a:p>
            <a:pPr marL="457200" indent="-228600">
              <a:lnSpc>
                <a:spcPct val="90000"/>
              </a:lnSpc>
              <a:spcAft>
                <a:spcPts val="600"/>
              </a:spcAft>
              <a:buFont typeface="Arial" panose="020B0604020202020204" pitchFamily="34" charset="0"/>
              <a:buChar char="•"/>
            </a:pPr>
            <a:endParaRPr lang="en-US" sz="2800" b="1">
              <a:ea typeface="Calibri"/>
              <a:cs typeface="Calibri"/>
            </a:endParaRPr>
          </a:p>
          <a:p>
            <a:pPr marL="457200" indent="-228600">
              <a:lnSpc>
                <a:spcPct val="90000"/>
              </a:lnSpc>
              <a:spcAft>
                <a:spcPts val="600"/>
              </a:spcAft>
              <a:buFont typeface="Arial" panose="020B0604020202020204" pitchFamily="34" charset="0"/>
              <a:buChar char="•"/>
            </a:pPr>
            <a:r>
              <a:rPr lang="en-US" sz="2800" b="1" dirty="0"/>
              <a:t>Food pantry options are not culturally relevant.</a:t>
            </a:r>
            <a:endParaRPr lang="en-US" sz="2800" b="1" dirty="0">
              <a:ea typeface="Calibri"/>
              <a:cs typeface="Calibri"/>
            </a:endParaRPr>
          </a:p>
          <a:p>
            <a:pPr marL="457200" indent="-228600">
              <a:lnSpc>
                <a:spcPct val="90000"/>
              </a:lnSpc>
              <a:spcAft>
                <a:spcPts val="600"/>
              </a:spcAft>
              <a:buFont typeface="Arial" panose="020B0604020202020204" pitchFamily="34" charset="0"/>
              <a:buChar char="•"/>
            </a:pPr>
            <a:endParaRPr lang="en-US" sz="2800" b="1">
              <a:ea typeface="Calibri"/>
              <a:cs typeface="Calibri"/>
            </a:endParaRPr>
          </a:p>
          <a:p>
            <a:pPr marL="457200" indent="-228600">
              <a:lnSpc>
                <a:spcPct val="90000"/>
              </a:lnSpc>
              <a:spcAft>
                <a:spcPts val="600"/>
              </a:spcAft>
              <a:buFont typeface="Arial" panose="020B0604020202020204" pitchFamily="34" charset="0"/>
              <a:buChar char="•"/>
            </a:pPr>
            <a:endParaRPr lang="en-US" sz="2800" b="1">
              <a:ea typeface="Calibri"/>
              <a:cs typeface="Calibri"/>
            </a:endParaRPr>
          </a:p>
        </p:txBody>
      </p:sp>
    </p:spTree>
    <p:extLst>
      <p:ext uri="{BB962C8B-B14F-4D97-AF65-F5344CB8AC3E}">
        <p14:creationId xmlns:p14="http://schemas.microsoft.com/office/powerpoint/2010/main" val="104438694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E6B7F3-67F0-34A3-9F0A-7673FE18B7AF}"/>
              </a:ext>
            </a:extLst>
          </p:cNvPr>
          <p:cNvSpPr>
            <a:spLocks noGrp="1"/>
          </p:cNvSpPr>
          <p:nvPr>
            <p:ph type="title"/>
          </p:nvPr>
        </p:nvSpPr>
        <p:spPr>
          <a:xfrm>
            <a:off x="570783" y="2704246"/>
            <a:ext cx="4620584" cy="1781896"/>
          </a:xfrm>
        </p:spPr>
        <p:txBody>
          <a:bodyPr vert="horz" lIns="91440" tIns="45720" rIns="91440" bIns="45720" rtlCol="0" anchor="b">
            <a:noAutofit/>
          </a:bodyPr>
          <a:lstStyle/>
          <a:p>
            <a:br>
              <a:rPr lang="en-US" sz="2800"/>
            </a:br>
            <a:r>
              <a:rPr lang="en-US" sz="3600"/>
              <a:t>~Food</a:t>
            </a:r>
            <a:r>
              <a:rPr lang="en-US" sz="3600" kern="1200">
                <a:latin typeface="+mj-lt"/>
                <a:ea typeface="+mj-ea"/>
                <a:cs typeface="+mj-cs"/>
              </a:rPr>
              <a:t> </a:t>
            </a:r>
            <a:r>
              <a:rPr lang="en-US" sz="3600"/>
              <a:t>Policy Council</a:t>
            </a:r>
            <a:r>
              <a:rPr lang="en-US" sz="3600" kern="1200">
                <a:latin typeface="+mj-lt"/>
                <a:ea typeface="+mj-ea"/>
                <a:cs typeface="+mj-cs"/>
              </a:rPr>
              <a:t> </a:t>
            </a:r>
            <a:r>
              <a:rPr lang="en-US" sz="3600"/>
              <a:t>Inaugural Meeting</a:t>
            </a:r>
            <a:br>
              <a:rPr lang="en-US" sz="3600">
                <a:ea typeface="Calibri Light"/>
                <a:cs typeface="Calibri Light"/>
              </a:rPr>
            </a:br>
            <a:br>
              <a:rPr lang="en-US" sz="4000"/>
            </a:br>
            <a:r>
              <a:rPr lang="en-US" sz="3600"/>
              <a:t>~Policy Agenda Creation</a:t>
            </a:r>
            <a:endParaRPr lang="en-US" sz="3600">
              <a:ea typeface="Calibri Light" panose="020F0302020204030204"/>
              <a:cs typeface="Calibri Light" panose="020F0302020204030204"/>
            </a:endParaRPr>
          </a:p>
        </p:txBody>
      </p:sp>
      <p:pic>
        <p:nvPicPr>
          <p:cNvPr id="3" name="Picture 4" descr="Text&#10;&#10;Description automatically generated">
            <a:extLst>
              <a:ext uri="{FF2B5EF4-FFF2-40B4-BE49-F238E27FC236}">
                <a16:creationId xmlns:a16="http://schemas.microsoft.com/office/drawing/2014/main" id="{AACA1F68-BFB1-AC63-A5BA-032086E5F5A1}"/>
              </a:ext>
            </a:extLst>
          </p:cNvPr>
          <p:cNvPicPr>
            <a:picLocks noChangeAspect="1"/>
          </p:cNvPicPr>
          <p:nvPr/>
        </p:nvPicPr>
        <p:blipFill>
          <a:blip r:embed="rId2"/>
          <a:stretch>
            <a:fillRect/>
          </a:stretch>
        </p:blipFill>
        <p:spPr>
          <a:xfrm>
            <a:off x="6925569" y="643467"/>
            <a:ext cx="4303648" cy="5571066"/>
          </a:xfrm>
          <a:prstGeom prst="rect">
            <a:avLst/>
          </a:prstGeom>
        </p:spPr>
      </p:pic>
      <p:sp>
        <p:nvSpPr>
          <p:cNvPr id="4" name="TextBox 3">
            <a:extLst>
              <a:ext uri="{FF2B5EF4-FFF2-40B4-BE49-F238E27FC236}">
                <a16:creationId xmlns:a16="http://schemas.microsoft.com/office/drawing/2014/main" id="{F068ADD9-0D1D-2BDA-850C-F4E17315B3EF}"/>
              </a:ext>
            </a:extLst>
          </p:cNvPr>
          <p:cNvSpPr txBox="1"/>
          <p:nvPr/>
        </p:nvSpPr>
        <p:spPr>
          <a:xfrm>
            <a:off x="712519" y="925285"/>
            <a:ext cx="483919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Calibri Light"/>
              </a:rPr>
              <a:t>What's Next?</a:t>
            </a:r>
            <a:endParaRPr lang="en-US"/>
          </a:p>
        </p:txBody>
      </p:sp>
    </p:spTree>
    <p:extLst>
      <p:ext uri="{BB962C8B-B14F-4D97-AF65-F5344CB8AC3E}">
        <p14:creationId xmlns:p14="http://schemas.microsoft.com/office/powerpoint/2010/main" val="107217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1AA53-DDA2-C436-BDB7-13888659F18F}"/>
              </a:ext>
            </a:extLst>
          </p:cNvPr>
          <p:cNvSpPr>
            <a:spLocks noGrp="1"/>
          </p:cNvSpPr>
          <p:nvPr>
            <p:ph type="title"/>
          </p:nvPr>
        </p:nvSpPr>
        <p:spPr>
          <a:xfrm>
            <a:off x="640080" y="325369"/>
            <a:ext cx="4368602" cy="1956841"/>
          </a:xfrm>
        </p:spPr>
        <p:txBody>
          <a:bodyPr anchor="b">
            <a:normAutofit/>
          </a:bodyPr>
          <a:lstStyle/>
          <a:p>
            <a:r>
              <a:rPr lang="en-US" sz="3400" b="1">
                <a:cs typeface="Calibri Light"/>
              </a:rPr>
              <a:t>Impact:</a:t>
            </a:r>
            <a:r>
              <a:rPr lang="en-US" sz="3400">
                <a:cs typeface="Calibri Light"/>
              </a:rPr>
              <a:t> Food Justice Academy &amp;  "Neighborhood Food Congress"</a:t>
            </a:r>
            <a:endParaRPr lang="en-US" sz="3400"/>
          </a:p>
        </p:txBody>
      </p:sp>
      <p:sp>
        <p:nvSpPr>
          <p:cNvPr id="20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1">
            <a:extLst>
              <a:ext uri="{FF2B5EF4-FFF2-40B4-BE49-F238E27FC236}">
                <a16:creationId xmlns:a16="http://schemas.microsoft.com/office/drawing/2014/main" id="{BEAE825C-2249-210E-A364-EF9BFEF75E43}"/>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200">
                <a:ea typeface="Calibri"/>
                <a:cs typeface="Calibri"/>
              </a:rPr>
              <a:t>10 week course with stipend</a:t>
            </a:r>
            <a:endParaRPr lang="en-US" sz="2200">
              <a:cs typeface="Calibri"/>
            </a:endParaRPr>
          </a:p>
          <a:p>
            <a:r>
              <a:rPr lang="en-US" sz="2200">
                <a:cs typeface="Calibri"/>
              </a:rPr>
              <a:t>Class of 2022</a:t>
            </a:r>
            <a:endParaRPr lang="en-US" sz="2200">
              <a:ea typeface="Calibri"/>
              <a:cs typeface="Calibri"/>
            </a:endParaRPr>
          </a:p>
          <a:p>
            <a:pPr lvl="1"/>
            <a:r>
              <a:rPr lang="en-US" sz="2200">
                <a:cs typeface="Calibri"/>
              </a:rPr>
              <a:t>9 graduates</a:t>
            </a:r>
            <a:endParaRPr lang="en-US" sz="2200">
              <a:ea typeface="Calibri"/>
              <a:cs typeface="Calibri"/>
            </a:endParaRPr>
          </a:p>
          <a:p>
            <a:pPr lvl="1"/>
            <a:r>
              <a:rPr lang="en-US" sz="2200">
                <a:cs typeface="Calibri"/>
              </a:rPr>
              <a:t>Creates idea for "Neighborhood Food Congress"</a:t>
            </a:r>
            <a:endParaRPr lang="en-US" sz="2200">
              <a:ea typeface="Calibri" panose="020F0502020204030204"/>
              <a:cs typeface="Calibri" panose="020F0502020204030204"/>
            </a:endParaRPr>
          </a:p>
          <a:p>
            <a:r>
              <a:rPr lang="en-US" sz="2200">
                <a:cs typeface="Calibri"/>
              </a:rPr>
              <a:t>Class of 2023 </a:t>
            </a:r>
            <a:endParaRPr lang="en-US" sz="2200">
              <a:ea typeface="Calibri"/>
              <a:cs typeface="Calibri"/>
            </a:endParaRPr>
          </a:p>
          <a:p>
            <a:pPr lvl="1"/>
            <a:r>
              <a:rPr lang="en-US" sz="2200">
                <a:cs typeface="Calibri"/>
              </a:rPr>
              <a:t>12 graduates</a:t>
            </a:r>
            <a:endParaRPr lang="en-US" sz="2200">
              <a:ea typeface="Calibri" panose="020F0502020204030204"/>
              <a:cs typeface="Calibri"/>
            </a:endParaRPr>
          </a:p>
          <a:p>
            <a:pPr lvl="1"/>
            <a:r>
              <a:rPr lang="en-US" sz="2200">
                <a:ea typeface="Calibri" panose="020F0502020204030204"/>
                <a:cs typeface="Calibri"/>
              </a:rPr>
              <a:t>Graduation: 6/13/23</a:t>
            </a:r>
          </a:p>
        </p:txBody>
      </p:sp>
      <p:pic>
        <p:nvPicPr>
          <p:cNvPr id="3" name="Picture 3">
            <a:extLst>
              <a:ext uri="{FF2B5EF4-FFF2-40B4-BE49-F238E27FC236}">
                <a16:creationId xmlns:a16="http://schemas.microsoft.com/office/drawing/2014/main" id="{DE9CC9B7-15B0-FEFA-8C4E-190769C4529A}"/>
              </a:ext>
            </a:extLst>
          </p:cNvPr>
          <p:cNvPicPr>
            <a:picLocks noChangeAspect="1"/>
          </p:cNvPicPr>
          <p:nvPr/>
        </p:nvPicPr>
        <p:blipFill rotWithShape="1">
          <a:blip r:embed="rId2"/>
          <a:srcRect l="11155" r="183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5654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2" name="Rectangle 20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1AA53-DDA2-C436-BDB7-13888659F18F}"/>
              </a:ext>
            </a:extLst>
          </p:cNvPr>
          <p:cNvSpPr>
            <a:spLocks noGrp="1"/>
          </p:cNvSpPr>
          <p:nvPr>
            <p:ph type="title"/>
          </p:nvPr>
        </p:nvSpPr>
        <p:spPr>
          <a:xfrm>
            <a:off x="640080" y="325369"/>
            <a:ext cx="4368602" cy="1956841"/>
          </a:xfrm>
        </p:spPr>
        <p:txBody>
          <a:bodyPr anchor="b">
            <a:normAutofit/>
          </a:bodyPr>
          <a:lstStyle/>
          <a:p>
            <a:r>
              <a:rPr lang="en-US" sz="3400" b="1">
                <a:cs typeface="Calibri Light"/>
              </a:rPr>
              <a:t>Impact:</a:t>
            </a:r>
            <a:r>
              <a:rPr lang="en-US" sz="3400">
                <a:cs typeface="Calibri Light"/>
              </a:rPr>
              <a:t> Healthy corner store conversions/ relationship building with corner stores.</a:t>
            </a:r>
            <a:endParaRPr lang="en-US" sz="3400"/>
          </a:p>
        </p:txBody>
      </p:sp>
      <p:sp>
        <p:nvSpPr>
          <p:cNvPr id="2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1">
            <a:extLst>
              <a:ext uri="{FF2B5EF4-FFF2-40B4-BE49-F238E27FC236}">
                <a16:creationId xmlns:a16="http://schemas.microsoft.com/office/drawing/2014/main" id="{BEAE825C-2249-210E-A364-EF9BFEF75E43}"/>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200" dirty="0">
                <a:ea typeface="Calibri" panose="020F0502020204030204"/>
                <a:cs typeface="Calibri"/>
              </a:rPr>
              <a:t>Desi Bazaar grand re opening 6/13/23</a:t>
            </a:r>
          </a:p>
          <a:p>
            <a:r>
              <a:rPr lang="en-US" sz="2200" dirty="0">
                <a:ea typeface="Calibri" panose="020F0502020204030204"/>
                <a:cs typeface="Calibri"/>
              </a:rPr>
              <a:t>Store visits during pandemic</a:t>
            </a:r>
          </a:p>
          <a:p>
            <a:endParaRPr lang="en-US" sz="2200">
              <a:ea typeface="Calibri" panose="020F0502020204030204"/>
              <a:cs typeface="Calibri"/>
            </a:endParaRPr>
          </a:p>
        </p:txBody>
      </p:sp>
      <p:pic>
        <p:nvPicPr>
          <p:cNvPr id="3" name="Picture 3">
            <a:extLst>
              <a:ext uri="{FF2B5EF4-FFF2-40B4-BE49-F238E27FC236}">
                <a16:creationId xmlns:a16="http://schemas.microsoft.com/office/drawing/2014/main" id="{90DD653F-4AE7-FB08-D8C0-509199C5A920}"/>
              </a:ext>
            </a:extLst>
          </p:cNvPr>
          <p:cNvPicPr>
            <a:picLocks noChangeAspect="1"/>
          </p:cNvPicPr>
          <p:nvPr/>
        </p:nvPicPr>
        <p:blipFill rotWithShape="1">
          <a:blip r:embed="rId2"/>
          <a:srcRect l="36070" r="1703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71785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44046AF1DC2946BF6306ECB5A7B152" ma:contentTypeVersion="16" ma:contentTypeDescription="Create a new document." ma:contentTypeScope="" ma:versionID="368bef9a9985223e91beb498c311869a">
  <xsd:schema xmlns:xsd="http://www.w3.org/2001/XMLSchema" xmlns:xs="http://www.w3.org/2001/XMLSchema" xmlns:p="http://schemas.microsoft.com/office/2006/metadata/properties" xmlns:ns2="1ba644f3-48f9-49d8-8bab-66bc1906439c" xmlns:ns3="f76df245-6ac8-43a7-bf5b-98f1214afd40" targetNamespace="http://schemas.microsoft.com/office/2006/metadata/properties" ma:root="true" ma:fieldsID="8da633fcf2f3c46244524685c28231db" ns2:_="" ns3:_="">
    <xsd:import namespace="1ba644f3-48f9-49d8-8bab-66bc1906439c"/>
    <xsd:import namespace="f76df245-6ac8-43a7-bf5b-98f1214afd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644f3-48f9-49d8-8bab-66bc190643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c36993-f810-4c36-8f11-1def426cec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6df245-6ac8-43a7-bf5b-98f1214afd4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542ce1-0a93-4414-a237-e64c7122f4cd}" ma:internalName="TaxCatchAll" ma:showField="CatchAllData" ma:web="f76df245-6ac8-43a7-bf5b-98f1214afd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a644f3-48f9-49d8-8bab-66bc1906439c">
      <Terms xmlns="http://schemas.microsoft.com/office/infopath/2007/PartnerControls"/>
    </lcf76f155ced4ddcb4097134ff3c332f>
    <TaxCatchAll xmlns="f76df245-6ac8-43a7-bf5b-98f1214afd40" xsi:nil="true"/>
  </documentManagement>
</p:properties>
</file>

<file path=customXml/itemProps1.xml><?xml version="1.0" encoding="utf-8"?>
<ds:datastoreItem xmlns:ds="http://schemas.openxmlformats.org/officeDocument/2006/customXml" ds:itemID="{934D6902-5EE2-4B99-B746-3D3D1D3F4B04}">
  <ds:schemaRefs>
    <ds:schemaRef ds:uri="http://schemas.microsoft.com/sharepoint/v3/contenttype/forms"/>
  </ds:schemaRefs>
</ds:datastoreItem>
</file>

<file path=customXml/itemProps2.xml><?xml version="1.0" encoding="utf-8"?>
<ds:datastoreItem xmlns:ds="http://schemas.openxmlformats.org/officeDocument/2006/customXml" ds:itemID="{1D12348D-A9F7-4339-8A94-D73CA4226DDA}">
  <ds:schemaRefs>
    <ds:schemaRef ds:uri="1ba644f3-48f9-49d8-8bab-66bc1906439c"/>
    <ds:schemaRef ds:uri="f76df245-6ac8-43a7-bf5b-98f1214afd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3B3D13-34AA-40FA-80A0-4B060C9A2264}">
  <ds:schemaRefs>
    <ds:schemaRef ds:uri="1ba644f3-48f9-49d8-8bab-66bc1906439c"/>
    <ds:schemaRef ds:uri="f76df245-6ac8-43a7-bf5b-98f1214afd4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454</Words>
  <Application>Microsoft Office PowerPoint</Application>
  <PresentationFormat>Widescreen</PresentationFormat>
  <Paragraphs>70</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Arial,Sans-Serif</vt:lpstr>
      <vt:lpstr>Calibri</vt:lpstr>
      <vt:lpstr>Calibri Light</vt:lpstr>
      <vt:lpstr>Courier New</vt:lpstr>
      <vt:lpstr>Office Theme</vt:lpstr>
      <vt:lpstr>TNDC Healthy Retail SF &amp; TL Food Policy council</vt:lpstr>
      <vt:lpstr>Funding/ Allocation Amounts: </vt:lpstr>
      <vt:lpstr>Kain Na (lets eat)</vt:lpstr>
      <vt:lpstr>Employing Staff from Impacted Communities: Food Justice Leaders!</vt:lpstr>
      <vt:lpstr>Impact: Focus Groups March- December 2022</vt:lpstr>
      <vt:lpstr>Impact: Focus Group Preliminary Results</vt:lpstr>
      <vt:lpstr> ~Food Policy Council Inaugural Meeting  ~Policy Agenda Creation</vt:lpstr>
      <vt:lpstr>Impact: Food Justice Academy &amp;  "Neighborhood Food Congress"</vt:lpstr>
      <vt:lpstr>Impact: Healthy corner store conversions/ relationship building with corner stores.</vt:lpstr>
      <vt:lpstr>Success, Challenges, and Barriers:</vt:lpstr>
      <vt:lpstr>Evaluation Process:</vt:lpstr>
      <vt:lpstr>Unspent Funds: 11K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MARTIN</dc:creator>
  <cp:lastModifiedBy>Martin, Melinda (DPH)</cp:lastModifiedBy>
  <cp:revision>43</cp:revision>
  <dcterms:created xsi:type="dcterms:W3CDTF">2023-05-22T20:22:41Z</dcterms:created>
  <dcterms:modified xsi:type="dcterms:W3CDTF">2023-06-29T18:03:58Z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0x0101005444046AF1DC2946BF6306ECB5A7B152</vt:lpwstr>
  </property>
  <property fmtid="{D5CDD505-2E9C-101B-9397-08002B2CF9AE}" pid="3" name="MediaServiceImageTags">
    <vt:lpwstr/>
  </property>
</Properties>
</file>