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4"/>
  </p:notesMasterIdLst>
  <p:sldIdLst>
    <p:sldId id="256" r:id="rId3"/>
    <p:sldId id="257" r:id="rId4"/>
    <p:sldId id="258" r:id="rId5"/>
    <p:sldId id="259" r:id="rId6"/>
    <p:sldId id="260" r:id="rId7"/>
    <p:sldId id="261" r:id="rId8"/>
    <p:sldId id="262" r:id="rId9"/>
    <p:sldId id="263" r:id="rId10"/>
    <p:sldId id="267" r:id="rId11"/>
    <p:sldId id="266" r:id="rId12"/>
    <p:sldId id="268" r:id="rId13"/>
  </p:sldIdLst>
  <p:sldSz cx="18288000" cy="10287000"/>
  <p:notesSz cx="6950075" cy="9236075"/>
  <p:embeddedFontLst>
    <p:embeddedFont>
      <p:font typeface="Open Sans Italics" panose="020B0604020202020204" charset="0"/>
      <p:regular r:id="rId15"/>
    </p:embeddedFont>
    <p:embeddedFont>
      <p:font typeface="Open Sans Extra Bold" panose="020B0604020202020204" charset="0"/>
      <p:regular r:id="rId16"/>
    </p:embeddedFont>
    <p:embeddedFont>
      <p:font typeface="Canva Sans Bold" panose="020B0604020202020204" charset="0"/>
      <p:regular r:id="rId17"/>
    </p:embeddedFont>
    <p:embeddedFont>
      <p:font typeface="Canva Sans" panose="020B0604020202020204" charset="0"/>
      <p:regular r:id="rId18"/>
    </p:embeddedFont>
    <p:embeddedFont>
      <p:font typeface="Open Sans Bold" panose="020B0604020202020204" charset="0"/>
      <p:regular r:id="rId19"/>
    </p:embeddedFont>
    <p:embeddedFont>
      <p:font typeface="Open Sans Light Bold" panose="020B0604020202020204" charset="0"/>
      <p:regular r:id="rId20"/>
    </p:embeddedFont>
    <p:embeddedFont>
      <p:font typeface="Calibri Light" panose="020F0302020204030204" pitchFamily="34" charset="0"/>
      <p:regular r:id="rId21"/>
      <p:italic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9" d="100"/>
          <a:sy n="69" d="100"/>
        </p:scale>
        <p:origin x="114" y="5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4800" dirty="0"/>
              <a:t>Year over Year Staffing</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5237624555979954E-2"/>
          <c:y val="0.11184193097358157"/>
          <c:w val="0.94376202517847585"/>
          <c:h val="0.73611168346947287"/>
        </c:manualLayout>
      </c:layout>
      <c:lineChart>
        <c:grouping val="standard"/>
        <c:varyColors val="0"/>
        <c:ser>
          <c:idx val="0"/>
          <c:order val="0"/>
          <c:tx>
            <c:strRef>
              <c:f>[Book.xlsx]Sheet1!$B$2</c:f>
              <c:strCache>
                <c:ptCount val="1"/>
                <c:pt idx="0">
                  <c:v>Sworn</c:v>
                </c:pt>
              </c:strCache>
            </c:strRef>
          </c:tx>
          <c:spPr>
            <a:ln w="34925" cap="rnd">
              <a:solidFill>
                <a:srgbClr val="375623"/>
              </a:solidFill>
              <a:prstDash val="dash"/>
              <a:round/>
            </a:ln>
            <a:effectLst/>
          </c:spPr>
          <c:marker>
            <c:symbol val="circle"/>
            <c:size val="5"/>
            <c:spPr>
              <a:solidFill>
                <a:srgbClr val="375623"/>
              </a:solidFill>
              <a:ln w="9525">
                <a:solidFill>
                  <a:srgbClr val="375623"/>
                </a:solidFill>
                <a:prstDash val="solid"/>
              </a:ln>
              <a:effectLst/>
            </c:spPr>
          </c:marker>
          <c:cat>
            <c:numRef>
              <c:f>[Book.xlsx]Sheet1!$A$3:$A$8</c:f>
              <c:numCache>
                <c:formatCode>General</c:formatCode>
                <c:ptCount val="6"/>
                <c:pt idx="0">
                  <c:v>2017</c:v>
                </c:pt>
                <c:pt idx="1">
                  <c:v>2018</c:v>
                </c:pt>
                <c:pt idx="2">
                  <c:v>2019</c:v>
                </c:pt>
                <c:pt idx="3">
                  <c:v>2020</c:v>
                </c:pt>
                <c:pt idx="4">
                  <c:v>2021</c:v>
                </c:pt>
                <c:pt idx="5">
                  <c:v>2022</c:v>
                </c:pt>
              </c:numCache>
            </c:numRef>
          </c:cat>
          <c:val>
            <c:numRef>
              <c:f>[Book.xlsx]Sheet1!$B$3:$B$8</c:f>
              <c:numCache>
                <c:formatCode>General</c:formatCode>
                <c:ptCount val="6"/>
                <c:pt idx="0">
                  <c:v>85</c:v>
                </c:pt>
                <c:pt idx="1">
                  <c:v>88</c:v>
                </c:pt>
                <c:pt idx="2">
                  <c:v>87</c:v>
                </c:pt>
                <c:pt idx="3">
                  <c:v>85</c:v>
                </c:pt>
                <c:pt idx="4">
                  <c:v>80</c:v>
                </c:pt>
                <c:pt idx="5">
                  <c:v>72</c:v>
                </c:pt>
              </c:numCache>
            </c:numRef>
          </c:val>
          <c:smooth val="0"/>
          <c:extLst>
            <c:ext xmlns:c16="http://schemas.microsoft.com/office/drawing/2014/chart" uri="{C3380CC4-5D6E-409C-BE32-E72D297353CC}">
              <c16:uniqueId val="{00000000-CA58-42FE-959E-18DE223F7B18}"/>
            </c:ext>
          </c:extLst>
        </c:ser>
        <c:ser>
          <c:idx val="1"/>
          <c:order val="1"/>
          <c:tx>
            <c:strRef>
              <c:f>[Book.xlsx]Sheet1!$C$2</c:f>
              <c:strCache>
                <c:ptCount val="1"/>
                <c:pt idx="0">
                  <c:v>Professional</c:v>
                </c:pt>
              </c:strCache>
            </c:strRef>
          </c:tx>
          <c:spPr>
            <a:ln w="34925" cap="rnd">
              <a:solidFill>
                <a:schemeClr val="accent2"/>
              </a:solidFill>
              <a:prstDash val="lgDash"/>
              <a:round/>
            </a:ln>
            <a:effectLst/>
          </c:spPr>
          <c:marker>
            <c:symbol val="circle"/>
            <c:size val="5"/>
            <c:spPr>
              <a:solidFill>
                <a:schemeClr val="accent2"/>
              </a:solidFill>
              <a:ln w="9525">
                <a:solidFill>
                  <a:schemeClr val="accent2"/>
                </a:solidFill>
              </a:ln>
              <a:effectLst/>
            </c:spPr>
          </c:marker>
          <c:cat>
            <c:numRef>
              <c:f>[Book.xlsx]Sheet1!$A$3:$A$8</c:f>
              <c:numCache>
                <c:formatCode>General</c:formatCode>
                <c:ptCount val="6"/>
                <c:pt idx="0">
                  <c:v>2017</c:v>
                </c:pt>
                <c:pt idx="1">
                  <c:v>2018</c:v>
                </c:pt>
                <c:pt idx="2">
                  <c:v>2019</c:v>
                </c:pt>
                <c:pt idx="3">
                  <c:v>2020</c:v>
                </c:pt>
                <c:pt idx="4">
                  <c:v>2021</c:v>
                </c:pt>
                <c:pt idx="5">
                  <c:v>2022</c:v>
                </c:pt>
              </c:numCache>
            </c:numRef>
          </c:cat>
          <c:val>
            <c:numRef>
              <c:f>[Book.xlsx]Sheet1!$C$3:$C$8</c:f>
              <c:numCache>
                <c:formatCode>General</c:formatCode>
                <c:ptCount val="6"/>
                <c:pt idx="0">
                  <c:v>79</c:v>
                </c:pt>
                <c:pt idx="1">
                  <c:v>76</c:v>
                </c:pt>
                <c:pt idx="2">
                  <c:v>72</c:v>
                </c:pt>
                <c:pt idx="3">
                  <c:v>77</c:v>
                </c:pt>
                <c:pt idx="4">
                  <c:v>67</c:v>
                </c:pt>
                <c:pt idx="5">
                  <c:v>68</c:v>
                </c:pt>
              </c:numCache>
            </c:numRef>
          </c:val>
          <c:smooth val="0"/>
          <c:extLst>
            <c:ext xmlns:c16="http://schemas.microsoft.com/office/drawing/2014/chart" uri="{C3380CC4-5D6E-409C-BE32-E72D297353CC}">
              <c16:uniqueId val="{00000001-CA58-42FE-959E-18DE223F7B18}"/>
            </c:ext>
          </c:extLst>
        </c:ser>
        <c:ser>
          <c:idx val="2"/>
          <c:order val="2"/>
          <c:tx>
            <c:strRef>
              <c:f>[Book.xlsx]Sheet1!$D$2</c:f>
              <c:strCache>
                <c:ptCount val="1"/>
                <c:pt idx="0">
                  <c:v>Cadet</c:v>
                </c:pt>
              </c:strCache>
            </c:strRef>
          </c:tx>
          <c:spPr>
            <a:ln w="34925" cap="rnd">
              <a:solidFill>
                <a:schemeClr val="accent3"/>
              </a:solidFill>
              <a:prstDash val="dash"/>
              <a:round/>
            </a:ln>
            <a:effectLst/>
          </c:spPr>
          <c:marker>
            <c:symbol val="circle"/>
            <c:size val="5"/>
            <c:spPr>
              <a:solidFill>
                <a:schemeClr val="accent3"/>
              </a:solidFill>
              <a:ln w="9525">
                <a:solidFill>
                  <a:schemeClr val="accent3"/>
                </a:solidFill>
              </a:ln>
              <a:effectLst/>
            </c:spPr>
          </c:marker>
          <c:cat>
            <c:numRef>
              <c:f>[Book.xlsx]Sheet1!$A$3:$A$8</c:f>
              <c:numCache>
                <c:formatCode>General</c:formatCode>
                <c:ptCount val="6"/>
                <c:pt idx="0">
                  <c:v>2017</c:v>
                </c:pt>
                <c:pt idx="1">
                  <c:v>2018</c:v>
                </c:pt>
                <c:pt idx="2">
                  <c:v>2019</c:v>
                </c:pt>
                <c:pt idx="3">
                  <c:v>2020</c:v>
                </c:pt>
                <c:pt idx="4">
                  <c:v>2021</c:v>
                </c:pt>
                <c:pt idx="5">
                  <c:v>2022</c:v>
                </c:pt>
              </c:numCache>
            </c:numRef>
          </c:cat>
          <c:val>
            <c:numRef>
              <c:f>[Book.xlsx]Sheet1!$D$3:$D$8</c:f>
              <c:numCache>
                <c:formatCode>General</c:formatCode>
                <c:ptCount val="6"/>
                <c:pt idx="0">
                  <c:v>96</c:v>
                </c:pt>
                <c:pt idx="1">
                  <c:v>90</c:v>
                </c:pt>
                <c:pt idx="2">
                  <c:v>84</c:v>
                </c:pt>
                <c:pt idx="3">
                  <c:v>83</c:v>
                </c:pt>
                <c:pt idx="4">
                  <c:v>75</c:v>
                </c:pt>
                <c:pt idx="5">
                  <c:v>72</c:v>
                </c:pt>
              </c:numCache>
            </c:numRef>
          </c:val>
          <c:smooth val="0"/>
          <c:extLst>
            <c:ext xmlns:c16="http://schemas.microsoft.com/office/drawing/2014/chart" uri="{C3380CC4-5D6E-409C-BE32-E72D297353CC}">
              <c16:uniqueId val="{00000002-CA58-42FE-959E-18DE223F7B18}"/>
            </c:ext>
          </c:extLst>
        </c:ser>
        <c:ser>
          <c:idx val="3"/>
          <c:order val="3"/>
          <c:tx>
            <c:strRef>
              <c:f>[Book.xlsx]Sheet1!$E$2</c:f>
              <c:strCache>
                <c:ptCount val="1"/>
                <c:pt idx="0">
                  <c:v>All</c:v>
                </c:pt>
              </c:strCache>
            </c:strRef>
          </c:tx>
          <c:spPr>
            <a:ln w="57150" cap="rnd">
              <a:solidFill>
                <a:schemeClr val="tx1">
                  <a:lumMod val="85000"/>
                  <a:lumOff val="15000"/>
                </a:schemeClr>
              </a:solidFill>
              <a:round/>
            </a:ln>
            <a:effectLst/>
          </c:spPr>
          <c:marker>
            <c:symbol val="circle"/>
            <c:size val="5"/>
            <c:spPr>
              <a:solidFill>
                <a:schemeClr val="tx1"/>
              </a:solidFill>
              <a:ln w="50800">
                <a:solidFill>
                  <a:schemeClr val="tx1"/>
                </a:solidFill>
              </a:ln>
              <a:effectLst/>
            </c:spPr>
          </c:marker>
          <c:cat>
            <c:numRef>
              <c:f>[Book.xlsx]Sheet1!$A$3:$A$8</c:f>
              <c:numCache>
                <c:formatCode>General</c:formatCode>
                <c:ptCount val="6"/>
                <c:pt idx="0">
                  <c:v>2017</c:v>
                </c:pt>
                <c:pt idx="1">
                  <c:v>2018</c:v>
                </c:pt>
                <c:pt idx="2">
                  <c:v>2019</c:v>
                </c:pt>
                <c:pt idx="3">
                  <c:v>2020</c:v>
                </c:pt>
                <c:pt idx="4">
                  <c:v>2021</c:v>
                </c:pt>
                <c:pt idx="5">
                  <c:v>2022</c:v>
                </c:pt>
              </c:numCache>
            </c:numRef>
          </c:cat>
          <c:val>
            <c:numRef>
              <c:f>[Book.xlsx]Sheet1!$E$3:$E$8</c:f>
              <c:numCache>
                <c:formatCode>General</c:formatCode>
                <c:ptCount val="6"/>
                <c:pt idx="0">
                  <c:v>86</c:v>
                </c:pt>
                <c:pt idx="1">
                  <c:v>87</c:v>
                </c:pt>
                <c:pt idx="2">
                  <c:v>84</c:v>
                </c:pt>
                <c:pt idx="3">
                  <c:v>84</c:v>
                </c:pt>
                <c:pt idx="4">
                  <c:v>78</c:v>
                </c:pt>
                <c:pt idx="5">
                  <c:v>71</c:v>
                </c:pt>
              </c:numCache>
            </c:numRef>
          </c:val>
          <c:smooth val="0"/>
          <c:extLst>
            <c:ext xmlns:c16="http://schemas.microsoft.com/office/drawing/2014/chart" uri="{C3380CC4-5D6E-409C-BE32-E72D297353CC}">
              <c16:uniqueId val="{00000003-CA58-42FE-959E-18DE223F7B18}"/>
            </c:ext>
          </c:extLst>
        </c:ser>
        <c:ser>
          <c:idx val="4"/>
          <c:order val="4"/>
          <c:tx>
            <c:v/>
          </c:tx>
          <c:spPr>
            <a:ln w="25400" cap="rnd">
              <a:noFill/>
              <a:round/>
            </a:ln>
            <a:effectLst/>
          </c:spPr>
          <c:marker>
            <c:symbol val="none"/>
          </c:marker>
          <c:cat>
            <c:numRef>
              <c:f>[Book.xlsx]Sheet1!$A$3:$A$8</c:f>
              <c:numCache>
                <c:formatCode>General</c:formatCode>
                <c:ptCount val="6"/>
                <c:pt idx="0">
                  <c:v>2017</c:v>
                </c:pt>
                <c:pt idx="1">
                  <c:v>2018</c:v>
                </c:pt>
                <c:pt idx="2">
                  <c:v>2019</c:v>
                </c:pt>
                <c:pt idx="3">
                  <c:v>2020</c:v>
                </c:pt>
                <c:pt idx="4">
                  <c:v>2021</c:v>
                </c:pt>
                <c:pt idx="5">
                  <c:v>2022</c:v>
                </c:pt>
              </c:numCache>
            </c:numRef>
          </c:cat>
          <c:val>
            <c:numRef>
              <c:f>[Book.xlsx]Sheet1!$F$3:$F$8</c:f>
              <c:numCache>
                <c:formatCode>General</c:formatCode>
                <c:ptCount val="6"/>
                <c:pt idx="0">
                  <c:v>80</c:v>
                </c:pt>
                <c:pt idx="1">
                  <c:v>80</c:v>
                </c:pt>
                <c:pt idx="2">
                  <c:v>80</c:v>
                </c:pt>
                <c:pt idx="3">
                  <c:v>80</c:v>
                </c:pt>
                <c:pt idx="4">
                  <c:v>80</c:v>
                </c:pt>
                <c:pt idx="5">
                  <c:v>80</c:v>
                </c:pt>
              </c:numCache>
            </c:numRef>
          </c:val>
          <c:smooth val="0"/>
          <c:extLst>
            <c:ext xmlns:c16="http://schemas.microsoft.com/office/drawing/2014/chart" uri="{C3380CC4-5D6E-409C-BE32-E72D297353CC}">
              <c16:uniqueId val="{00000004-CA58-42FE-959E-18DE223F7B18}"/>
            </c:ext>
          </c:extLst>
        </c:ser>
        <c:dLbls>
          <c:showLegendKey val="0"/>
          <c:showVal val="0"/>
          <c:showCatName val="0"/>
          <c:showSerName val="0"/>
          <c:showPercent val="0"/>
          <c:showBubbleSize val="0"/>
        </c:dLbls>
        <c:marker val="1"/>
        <c:smooth val="0"/>
        <c:axId val="1622870680"/>
        <c:axId val="1568277560"/>
      </c:lineChart>
      <c:catAx>
        <c:axId val="1622870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68277560"/>
        <c:crosses val="autoZero"/>
        <c:auto val="1"/>
        <c:lblAlgn val="ctr"/>
        <c:lblOffset val="100"/>
        <c:noMultiLvlLbl val="0"/>
      </c:catAx>
      <c:valAx>
        <c:axId val="1568277560"/>
        <c:scaling>
          <c:orientation val="minMax"/>
          <c:min val="6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6228706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smtClean="0"/>
              <a:t>IN CUSTODY CRIMINAL CASES JULY AND AUGUST 2022</a:t>
            </a:r>
            <a:endParaRPr lang="en-US" sz="2800" dirty="0"/>
          </a:p>
        </c:rich>
      </c:tx>
      <c:layout>
        <c:manualLayout>
          <c:xMode val="edge"/>
          <c:yMode val="edge"/>
          <c:x val="0.19548695866141735"/>
          <c:y val="2.1874997308686354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3333538385826771E-2"/>
          <c:y val="9.1488367895646669E-2"/>
          <c:w val="0.93635396161417328"/>
          <c:h val="0.67507746831462423"/>
        </c:manualLayout>
      </c:layout>
      <c:barChart>
        <c:barDir val="col"/>
        <c:grouping val="clustered"/>
        <c:varyColors val="0"/>
        <c:ser>
          <c:idx val="0"/>
          <c:order val="0"/>
          <c:tx>
            <c:strRef>
              <c:f>Sheet1!$B$1</c:f>
              <c:strCache>
                <c:ptCount val="1"/>
                <c:pt idx="0">
                  <c:v>Total Cases</c:v>
                </c:pt>
              </c:strCache>
            </c:strRef>
          </c:tx>
          <c:spPr>
            <a:solidFill>
              <a:schemeClr val="accent1"/>
            </a:solidFill>
            <a:ln>
              <a:noFill/>
            </a:ln>
            <a:effectLst/>
          </c:spPr>
          <c:invertIfNegative val="0"/>
          <c:cat>
            <c:numRef>
              <c:f>Sheet1!$A$2:$A$3</c:f>
              <c:numCache>
                <c:formatCode>mmm\-yy</c:formatCode>
                <c:ptCount val="2"/>
                <c:pt idx="0">
                  <c:v>44743</c:v>
                </c:pt>
                <c:pt idx="1">
                  <c:v>44774</c:v>
                </c:pt>
              </c:numCache>
            </c:numRef>
          </c:cat>
          <c:val>
            <c:numRef>
              <c:f>Sheet1!$B$2:$B$3</c:f>
              <c:numCache>
                <c:formatCode>General</c:formatCode>
                <c:ptCount val="2"/>
                <c:pt idx="0">
                  <c:v>5</c:v>
                </c:pt>
                <c:pt idx="1">
                  <c:v>26</c:v>
                </c:pt>
              </c:numCache>
            </c:numRef>
          </c:val>
          <c:extLst>
            <c:ext xmlns:c16="http://schemas.microsoft.com/office/drawing/2014/chart" uri="{C3380CC4-5D6E-409C-BE32-E72D297353CC}">
              <c16:uniqueId val="{00000000-A5FE-4135-9327-88019A3F7B6A}"/>
            </c:ext>
          </c:extLst>
        </c:ser>
        <c:ser>
          <c:idx val="1"/>
          <c:order val="1"/>
          <c:tx>
            <c:strRef>
              <c:f>Sheet1!$C$1</c:f>
              <c:strCache>
                <c:ptCount val="1"/>
                <c:pt idx="0">
                  <c:v>Felony Charges</c:v>
                </c:pt>
              </c:strCache>
            </c:strRef>
          </c:tx>
          <c:spPr>
            <a:solidFill>
              <a:schemeClr val="accent2"/>
            </a:solidFill>
            <a:ln>
              <a:noFill/>
            </a:ln>
            <a:effectLst/>
          </c:spPr>
          <c:invertIfNegative val="0"/>
          <c:cat>
            <c:numRef>
              <c:f>Sheet1!$A$2:$A$3</c:f>
              <c:numCache>
                <c:formatCode>mmm\-yy</c:formatCode>
                <c:ptCount val="2"/>
                <c:pt idx="0">
                  <c:v>44743</c:v>
                </c:pt>
                <c:pt idx="1">
                  <c:v>44774</c:v>
                </c:pt>
              </c:numCache>
            </c:numRef>
          </c:cat>
          <c:val>
            <c:numRef>
              <c:f>Sheet1!$C$2:$C$3</c:f>
              <c:numCache>
                <c:formatCode>General</c:formatCode>
                <c:ptCount val="2"/>
                <c:pt idx="0">
                  <c:v>5</c:v>
                </c:pt>
                <c:pt idx="1">
                  <c:v>11</c:v>
                </c:pt>
              </c:numCache>
            </c:numRef>
          </c:val>
          <c:extLst>
            <c:ext xmlns:c16="http://schemas.microsoft.com/office/drawing/2014/chart" uri="{C3380CC4-5D6E-409C-BE32-E72D297353CC}">
              <c16:uniqueId val="{00000001-A5FE-4135-9327-88019A3F7B6A}"/>
            </c:ext>
          </c:extLst>
        </c:ser>
        <c:ser>
          <c:idx val="2"/>
          <c:order val="2"/>
          <c:tx>
            <c:strRef>
              <c:f>Sheet1!$D$1</c:f>
              <c:strCache>
                <c:ptCount val="1"/>
                <c:pt idx="0">
                  <c:v>Misdemeanor Charges</c:v>
                </c:pt>
              </c:strCache>
            </c:strRef>
          </c:tx>
          <c:spPr>
            <a:solidFill>
              <a:schemeClr val="accent3"/>
            </a:solidFill>
            <a:ln>
              <a:noFill/>
            </a:ln>
            <a:effectLst/>
          </c:spPr>
          <c:invertIfNegative val="0"/>
          <c:cat>
            <c:numRef>
              <c:f>Sheet1!$A$2:$A$3</c:f>
              <c:numCache>
                <c:formatCode>mmm\-yy</c:formatCode>
                <c:ptCount val="2"/>
                <c:pt idx="0">
                  <c:v>44743</c:v>
                </c:pt>
                <c:pt idx="1">
                  <c:v>44774</c:v>
                </c:pt>
              </c:numCache>
            </c:numRef>
          </c:cat>
          <c:val>
            <c:numRef>
              <c:f>Sheet1!$D$2:$D$3</c:f>
              <c:numCache>
                <c:formatCode>General</c:formatCode>
                <c:ptCount val="2"/>
                <c:pt idx="0">
                  <c:v>2</c:v>
                </c:pt>
                <c:pt idx="1">
                  <c:v>18</c:v>
                </c:pt>
              </c:numCache>
            </c:numRef>
          </c:val>
          <c:extLst>
            <c:ext xmlns:c16="http://schemas.microsoft.com/office/drawing/2014/chart" uri="{C3380CC4-5D6E-409C-BE32-E72D297353CC}">
              <c16:uniqueId val="{00000002-A5FE-4135-9327-88019A3F7B6A}"/>
            </c:ext>
          </c:extLst>
        </c:ser>
        <c:ser>
          <c:idx val="3"/>
          <c:order val="3"/>
          <c:tx>
            <c:strRef>
              <c:f>Sheet1!$E$1</c:f>
              <c:strCache>
                <c:ptCount val="1"/>
                <c:pt idx="0">
                  <c:v>Crimes Against a Person</c:v>
                </c:pt>
              </c:strCache>
            </c:strRef>
          </c:tx>
          <c:spPr>
            <a:solidFill>
              <a:schemeClr val="accent4"/>
            </a:solidFill>
            <a:ln>
              <a:noFill/>
            </a:ln>
            <a:effectLst/>
          </c:spPr>
          <c:invertIfNegative val="0"/>
          <c:cat>
            <c:numRef>
              <c:f>Sheet1!$A$2:$A$3</c:f>
              <c:numCache>
                <c:formatCode>mmm\-yy</c:formatCode>
                <c:ptCount val="2"/>
                <c:pt idx="0">
                  <c:v>44743</c:v>
                </c:pt>
                <c:pt idx="1">
                  <c:v>44774</c:v>
                </c:pt>
              </c:numCache>
            </c:numRef>
          </c:cat>
          <c:val>
            <c:numRef>
              <c:f>Sheet1!$E$2:$E$3</c:f>
              <c:numCache>
                <c:formatCode>General</c:formatCode>
                <c:ptCount val="2"/>
                <c:pt idx="0">
                  <c:v>3</c:v>
                </c:pt>
                <c:pt idx="1">
                  <c:v>15</c:v>
                </c:pt>
              </c:numCache>
            </c:numRef>
          </c:val>
          <c:extLst>
            <c:ext xmlns:c16="http://schemas.microsoft.com/office/drawing/2014/chart" uri="{C3380CC4-5D6E-409C-BE32-E72D297353CC}">
              <c16:uniqueId val="{00000003-A5FE-4135-9327-88019A3F7B6A}"/>
            </c:ext>
          </c:extLst>
        </c:ser>
        <c:ser>
          <c:idx val="4"/>
          <c:order val="4"/>
          <c:tx>
            <c:strRef>
              <c:f>Sheet1!$F$1</c:f>
              <c:strCache>
                <c:ptCount val="1"/>
                <c:pt idx="0">
                  <c:v>Property Crime</c:v>
                </c:pt>
              </c:strCache>
            </c:strRef>
          </c:tx>
          <c:spPr>
            <a:solidFill>
              <a:schemeClr val="accent5"/>
            </a:solidFill>
            <a:ln>
              <a:noFill/>
            </a:ln>
            <a:effectLst/>
          </c:spPr>
          <c:invertIfNegative val="0"/>
          <c:cat>
            <c:numRef>
              <c:f>Sheet1!$A$2:$A$3</c:f>
              <c:numCache>
                <c:formatCode>mmm\-yy</c:formatCode>
                <c:ptCount val="2"/>
                <c:pt idx="0">
                  <c:v>44743</c:v>
                </c:pt>
                <c:pt idx="1">
                  <c:v>44774</c:v>
                </c:pt>
              </c:numCache>
            </c:numRef>
          </c:cat>
          <c:val>
            <c:numRef>
              <c:f>Sheet1!$F$2:$F$3</c:f>
              <c:numCache>
                <c:formatCode>General</c:formatCode>
                <c:ptCount val="2"/>
                <c:pt idx="0">
                  <c:v>1</c:v>
                </c:pt>
                <c:pt idx="1">
                  <c:v>1</c:v>
                </c:pt>
              </c:numCache>
            </c:numRef>
          </c:val>
          <c:extLst>
            <c:ext xmlns:c16="http://schemas.microsoft.com/office/drawing/2014/chart" uri="{C3380CC4-5D6E-409C-BE32-E72D297353CC}">
              <c16:uniqueId val="{00000004-A5FE-4135-9327-88019A3F7B6A}"/>
            </c:ext>
          </c:extLst>
        </c:ser>
        <c:ser>
          <c:idx val="5"/>
          <c:order val="5"/>
          <c:tx>
            <c:strRef>
              <c:f>Sheet1!$G$1</c:f>
              <c:strCache>
                <c:ptCount val="1"/>
                <c:pt idx="0">
                  <c:v>Other</c:v>
                </c:pt>
              </c:strCache>
            </c:strRef>
          </c:tx>
          <c:spPr>
            <a:solidFill>
              <a:schemeClr val="accent6"/>
            </a:solidFill>
            <a:ln>
              <a:noFill/>
            </a:ln>
            <a:effectLst/>
          </c:spPr>
          <c:invertIfNegative val="0"/>
          <c:cat>
            <c:numRef>
              <c:f>Sheet1!$A$2:$A$3</c:f>
              <c:numCache>
                <c:formatCode>mmm\-yy</c:formatCode>
                <c:ptCount val="2"/>
                <c:pt idx="0">
                  <c:v>44743</c:v>
                </c:pt>
                <c:pt idx="1">
                  <c:v>44774</c:v>
                </c:pt>
              </c:numCache>
            </c:numRef>
          </c:cat>
          <c:val>
            <c:numRef>
              <c:f>Sheet1!$G$2:$G$3</c:f>
              <c:numCache>
                <c:formatCode>General</c:formatCode>
                <c:ptCount val="2"/>
                <c:pt idx="0">
                  <c:v>1</c:v>
                </c:pt>
                <c:pt idx="1">
                  <c:v>7</c:v>
                </c:pt>
              </c:numCache>
            </c:numRef>
          </c:val>
          <c:extLst>
            <c:ext xmlns:c16="http://schemas.microsoft.com/office/drawing/2014/chart" uri="{C3380CC4-5D6E-409C-BE32-E72D297353CC}">
              <c16:uniqueId val="{00000005-A5FE-4135-9327-88019A3F7B6A}"/>
            </c:ext>
          </c:extLst>
        </c:ser>
        <c:ser>
          <c:idx val="6"/>
          <c:order val="6"/>
          <c:tx>
            <c:strRef>
              <c:f>Sheet1!$H$1</c:f>
              <c:strCache>
                <c:ptCount val="1"/>
                <c:pt idx="0">
                  <c:v>Sex Crimes</c:v>
                </c:pt>
              </c:strCache>
            </c:strRef>
          </c:tx>
          <c:spPr>
            <a:solidFill>
              <a:schemeClr val="accent1">
                <a:lumMod val="60000"/>
              </a:schemeClr>
            </a:solidFill>
            <a:ln>
              <a:noFill/>
            </a:ln>
            <a:effectLst/>
          </c:spPr>
          <c:invertIfNegative val="0"/>
          <c:cat>
            <c:numRef>
              <c:f>Sheet1!$A$2:$A$3</c:f>
              <c:numCache>
                <c:formatCode>mmm\-yy</c:formatCode>
                <c:ptCount val="2"/>
                <c:pt idx="0">
                  <c:v>44743</c:v>
                </c:pt>
                <c:pt idx="1">
                  <c:v>44774</c:v>
                </c:pt>
              </c:numCache>
            </c:numRef>
          </c:cat>
          <c:val>
            <c:numRef>
              <c:f>Sheet1!$H$2:$H$3</c:f>
              <c:numCache>
                <c:formatCode>General</c:formatCode>
                <c:ptCount val="2"/>
                <c:pt idx="0">
                  <c:v>0</c:v>
                </c:pt>
                <c:pt idx="1">
                  <c:v>3</c:v>
                </c:pt>
              </c:numCache>
            </c:numRef>
          </c:val>
          <c:extLst>
            <c:ext xmlns:c16="http://schemas.microsoft.com/office/drawing/2014/chart" uri="{C3380CC4-5D6E-409C-BE32-E72D297353CC}">
              <c16:uniqueId val="{00000006-A5FE-4135-9327-88019A3F7B6A}"/>
            </c:ext>
          </c:extLst>
        </c:ser>
        <c:ser>
          <c:idx val="7"/>
          <c:order val="7"/>
          <c:tx>
            <c:strRef>
              <c:f>Sheet1!$I$1</c:f>
              <c:strCache>
                <c:ptCount val="1"/>
                <c:pt idx="0">
                  <c:v>Open Cases</c:v>
                </c:pt>
              </c:strCache>
            </c:strRef>
          </c:tx>
          <c:spPr>
            <a:solidFill>
              <a:schemeClr val="accent2">
                <a:lumMod val="60000"/>
              </a:schemeClr>
            </a:solidFill>
            <a:ln>
              <a:noFill/>
            </a:ln>
            <a:effectLst/>
          </c:spPr>
          <c:invertIfNegative val="0"/>
          <c:cat>
            <c:numRef>
              <c:f>Sheet1!$A$2:$A$3</c:f>
              <c:numCache>
                <c:formatCode>mmm\-yy</c:formatCode>
                <c:ptCount val="2"/>
                <c:pt idx="0">
                  <c:v>44743</c:v>
                </c:pt>
                <c:pt idx="1">
                  <c:v>44774</c:v>
                </c:pt>
              </c:numCache>
            </c:numRef>
          </c:cat>
          <c:val>
            <c:numRef>
              <c:f>Sheet1!$I$2:$I$3</c:f>
              <c:numCache>
                <c:formatCode>General</c:formatCode>
                <c:ptCount val="2"/>
                <c:pt idx="0">
                  <c:v>3</c:v>
                </c:pt>
                <c:pt idx="1">
                  <c:v>14</c:v>
                </c:pt>
              </c:numCache>
            </c:numRef>
          </c:val>
          <c:extLst>
            <c:ext xmlns:c16="http://schemas.microsoft.com/office/drawing/2014/chart" uri="{C3380CC4-5D6E-409C-BE32-E72D297353CC}">
              <c16:uniqueId val="{00000007-A5FE-4135-9327-88019A3F7B6A}"/>
            </c:ext>
          </c:extLst>
        </c:ser>
        <c:ser>
          <c:idx val="8"/>
          <c:order val="8"/>
          <c:tx>
            <c:strRef>
              <c:f>Sheet1!$J$1</c:f>
              <c:strCache>
                <c:ptCount val="1"/>
                <c:pt idx="0">
                  <c:v>Closed Cases</c:v>
                </c:pt>
              </c:strCache>
            </c:strRef>
          </c:tx>
          <c:spPr>
            <a:solidFill>
              <a:schemeClr val="accent3">
                <a:lumMod val="60000"/>
              </a:schemeClr>
            </a:solidFill>
            <a:ln>
              <a:noFill/>
            </a:ln>
            <a:effectLst/>
          </c:spPr>
          <c:invertIfNegative val="0"/>
          <c:cat>
            <c:numRef>
              <c:f>Sheet1!$A$2:$A$3</c:f>
              <c:numCache>
                <c:formatCode>mmm\-yy</c:formatCode>
                <c:ptCount val="2"/>
                <c:pt idx="0">
                  <c:v>44743</c:v>
                </c:pt>
                <c:pt idx="1">
                  <c:v>44774</c:v>
                </c:pt>
              </c:numCache>
            </c:numRef>
          </c:cat>
          <c:val>
            <c:numRef>
              <c:f>Sheet1!$J$2:$J$3</c:f>
              <c:numCache>
                <c:formatCode>General</c:formatCode>
                <c:ptCount val="2"/>
                <c:pt idx="0">
                  <c:v>2</c:v>
                </c:pt>
                <c:pt idx="1">
                  <c:v>12</c:v>
                </c:pt>
              </c:numCache>
            </c:numRef>
          </c:val>
          <c:extLst>
            <c:ext xmlns:c16="http://schemas.microsoft.com/office/drawing/2014/chart" uri="{C3380CC4-5D6E-409C-BE32-E72D297353CC}">
              <c16:uniqueId val="{00000008-A5FE-4135-9327-88019A3F7B6A}"/>
            </c:ext>
          </c:extLst>
        </c:ser>
        <c:dLbls>
          <c:showLegendKey val="0"/>
          <c:showVal val="0"/>
          <c:showCatName val="0"/>
          <c:showSerName val="0"/>
          <c:showPercent val="0"/>
          <c:showBubbleSize val="0"/>
        </c:dLbls>
        <c:gapWidth val="219"/>
        <c:overlap val="-27"/>
        <c:axId val="445062464"/>
        <c:axId val="445060824"/>
      </c:barChart>
      <c:dateAx>
        <c:axId val="44506246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5060824"/>
        <c:crosses val="autoZero"/>
        <c:auto val="1"/>
        <c:lblOffset val="100"/>
        <c:baseTimeUnit val="months"/>
      </c:dateAx>
      <c:valAx>
        <c:axId val="445060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5062464"/>
        <c:crosses val="autoZero"/>
        <c:crossBetween val="between"/>
      </c:valAx>
      <c:spPr>
        <a:noFill/>
        <a:ln>
          <a:noFill/>
        </a:ln>
        <a:effectLst/>
      </c:spPr>
    </c:plotArea>
    <c:legend>
      <c:legendPos val="b"/>
      <c:layout>
        <c:manualLayout>
          <c:xMode val="edge"/>
          <c:yMode val="edge"/>
          <c:x val="0.10011351706036746"/>
          <c:y val="0.87265011409324389"/>
          <c:w val="0.80498121719160109"/>
          <c:h val="9.297489013596331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5599" cy="346353"/>
          </a:xfrm>
          <a:prstGeom prst="rect">
            <a:avLst/>
          </a:prstGeom>
        </p:spPr>
        <p:txBody>
          <a:bodyPr vert="horz" lIns="92492" tIns="46246" rIns="92492" bIns="46246" rtlCol="0"/>
          <a:lstStyle>
            <a:lvl1pPr algn="l">
              <a:defRPr sz="1200"/>
            </a:lvl1pPr>
          </a:lstStyle>
          <a:p>
            <a:endParaRPr lang="cs-CZ"/>
          </a:p>
        </p:txBody>
      </p:sp>
      <p:sp>
        <p:nvSpPr>
          <p:cNvPr id="3" name="Date Placeholder 2"/>
          <p:cNvSpPr>
            <a:spLocks noGrp="1"/>
          </p:cNvSpPr>
          <p:nvPr>
            <p:ph type="dt" idx="1"/>
          </p:nvPr>
        </p:nvSpPr>
        <p:spPr>
          <a:xfrm>
            <a:off x="5249559" y="0"/>
            <a:ext cx="4015599" cy="346353"/>
          </a:xfrm>
          <a:prstGeom prst="rect">
            <a:avLst/>
          </a:prstGeom>
        </p:spPr>
        <p:txBody>
          <a:bodyPr vert="horz" lIns="92492" tIns="46246" rIns="92492" bIns="46246" rtlCol="0"/>
          <a:lstStyle>
            <a:lvl1pPr algn="r">
              <a:defRPr sz="1200"/>
            </a:lvl1pPr>
          </a:lstStyle>
          <a:p>
            <a:fld id="{B7268E1E-0E44-426D-905E-8AD9B19D2182}" type="datetimeFigureOut">
              <a:rPr lang="cs-CZ" smtClean="0"/>
              <a:t>26.09.2022</a:t>
            </a:fld>
            <a:endParaRPr lang="cs-CZ"/>
          </a:p>
        </p:txBody>
      </p:sp>
      <p:sp>
        <p:nvSpPr>
          <p:cNvPr id="4" name="Slide Image Placeholder 3"/>
          <p:cNvSpPr>
            <a:spLocks noGrp="1" noRot="1" noChangeAspect="1"/>
          </p:cNvSpPr>
          <p:nvPr>
            <p:ph type="sldImg" idx="2"/>
          </p:nvPr>
        </p:nvSpPr>
        <p:spPr>
          <a:xfrm>
            <a:off x="2328863" y="517525"/>
            <a:ext cx="4608512" cy="2593975"/>
          </a:xfrm>
          <a:prstGeom prst="rect">
            <a:avLst/>
          </a:prstGeom>
          <a:noFill/>
          <a:ln w="12700">
            <a:solidFill>
              <a:prstClr val="black"/>
            </a:solidFill>
          </a:ln>
        </p:spPr>
        <p:txBody>
          <a:bodyPr vert="horz" lIns="92492" tIns="46246" rIns="92492" bIns="46246" rtlCol="0" anchor="ctr"/>
          <a:lstStyle/>
          <a:p>
            <a:endParaRPr lang="cs-CZ"/>
          </a:p>
        </p:txBody>
      </p:sp>
      <p:sp>
        <p:nvSpPr>
          <p:cNvPr id="5" name="Notes Placeholder 4"/>
          <p:cNvSpPr>
            <a:spLocks noGrp="1"/>
          </p:cNvSpPr>
          <p:nvPr>
            <p:ph type="body" sz="quarter" idx="3"/>
          </p:nvPr>
        </p:nvSpPr>
        <p:spPr>
          <a:xfrm>
            <a:off x="926677" y="3283938"/>
            <a:ext cx="7413413" cy="311236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67876"/>
            <a:ext cx="4015599" cy="344750"/>
          </a:xfrm>
          <a:prstGeom prst="rect">
            <a:avLst/>
          </a:prstGeom>
        </p:spPr>
        <p:txBody>
          <a:bodyPr vert="horz" lIns="92492" tIns="46246" rIns="92492" bIns="46246" rtlCol="0" anchor="b"/>
          <a:lstStyle>
            <a:lvl1pPr algn="l">
              <a:defRPr sz="1200"/>
            </a:lvl1pPr>
          </a:lstStyle>
          <a:p>
            <a:endParaRPr lang="cs-CZ"/>
          </a:p>
        </p:txBody>
      </p:sp>
      <p:sp>
        <p:nvSpPr>
          <p:cNvPr id="7" name="Slide Number Placeholder 6"/>
          <p:cNvSpPr>
            <a:spLocks noGrp="1"/>
          </p:cNvSpPr>
          <p:nvPr>
            <p:ph type="sldNum" sz="quarter" idx="5"/>
          </p:nvPr>
        </p:nvSpPr>
        <p:spPr>
          <a:xfrm>
            <a:off x="5249559" y="6567876"/>
            <a:ext cx="4015599" cy="344750"/>
          </a:xfrm>
          <a:prstGeom prst="rect">
            <a:avLst/>
          </a:prstGeom>
        </p:spPr>
        <p:txBody>
          <a:bodyPr vert="horz" lIns="92492" tIns="46246" rIns="92492" bIns="46246"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5599" cy="346353"/>
          </a:xfrm>
          <a:prstGeom prst="rect">
            <a:avLst/>
          </a:prstGeom>
        </p:spPr>
        <p:txBody>
          <a:bodyPr vert="horz" lIns="92492" tIns="46246" rIns="92492" bIns="46246" rtlCol="0"/>
          <a:lstStyle>
            <a:lvl1pPr algn="l">
              <a:defRPr sz="1200"/>
            </a:lvl1pPr>
          </a:lstStyle>
          <a:p>
            <a:endParaRPr lang="cs-CZ"/>
          </a:p>
        </p:txBody>
      </p:sp>
      <p:sp>
        <p:nvSpPr>
          <p:cNvPr id="3" name="Date Placeholder 2"/>
          <p:cNvSpPr>
            <a:spLocks noGrp="1"/>
          </p:cNvSpPr>
          <p:nvPr>
            <p:ph type="dt" idx="1"/>
          </p:nvPr>
        </p:nvSpPr>
        <p:spPr>
          <a:xfrm>
            <a:off x="5249559" y="0"/>
            <a:ext cx="4015599" cy="346353"/>
          </a:xfrm>
          <a:prstGeom prst="rect">
            <a:avLst/>
          </a:prstGeom>
        </p:spPr>
        <p:txBody>
          <a:bodyPr vert="horz" lIns="92492" tIns="46246" rIns="92492" bIns="46246" rtlCol="0"/>
          <a:lstStyle>
            <a:lvl1pPr algn="r">
              <a:defRPr sz="1200"/>
            </a:lvl1pPr>
          </a:lstStyle>
          <a:p>
            <a:fld id="{B7268E1E-0E44-426D-905E-8AD9B19D2182}" type="datetimeFigureOut">
              <a:rPr lang="cs-CZ" smtClean="0"/>
              <a:t>26.09.2022</a:t>
            </a:fld>
            <a:endParaRPr lang="cs-CZ"/>
          </a:p>
        </p:txBody>
      </p:sp>
      <p:sp>
        <p:nvSpPr>
          <p:cNvPr id="4" name="Slide Image Placeholder 3"/>
          <p:cNvSpPr>
            <a:spLocks noGrp="1" noRot="1" noChangeAspect="1"/>
          </p:cNvSpPr>
          <p:nvPr>
            <p:ph type="sldImg" idx="2"/>
          </p:nvPr>
        </p:nvSpPr>
        <p:spPr>
          <a:xfrm>
            <a:off x="2327275" y="517525"/>
            <a:ext cx="4611688" cy="2593975"/>
          </a:xfrm>
          <a:prstGeom prst="rect">
            <a:avLst/>
          </a:prstGeom>
          <a:noFill/>
          <a:ln w="12700">
            <a:solidFill>
              <a:prstClr val="black"/>
            </a:solidFill>
          </a:ln>
        </p:spPr>
        <p:txBody>
          <a:bodyPr vert="horz" lIns="92492" tIns="46246" rIns="92492" bIns="46246" rtlCol="0" anchor="ctr"/>
          <a:lstStyle/>
          <a:p>
            <a:endParaRPr lang="cs-CZ"/>
          </a:p>
        </p:txBody>
      </p:sp>
      <p:sp>
        <p:nvSpPr>
          <p:cNvPr id="5" name="Notes Placeholder 4"/>
          <p:cNvSpPr>
            <a:spLocks noGrp="1"/>
          </p:cNvSpPr>
          <p:nvPr>
            <p:ph type="body" sz="quarter" idx="3"/>
          </p:nvPr>
        </p:nvSpPr>
        <p:spPr>
          <a:xfrm>
            <a:off x="926677" y="3283938"/>
            <a:ext cx="7413413" cy="3112365"/>
          </a:xfrm>
          <a:prstGeom prst="rect">
            <a:avLst/>
          </a:prstGeom>
        </p:spPr>
        <p:txBody>
          <a:bodyPr vert="horz" lIns="92492" tIns="46246" rIns="92492" bIns="46246" rtlCol="0"/>
          <a:lstStyle/>
          <a:p>
            <a:pPr lvl="0"/>
            <a:r>
              <a:rPr lang="en-US"/>
              <a:t>•	Scheduling the Catholic Chaplain to conduct confessions through screened window visits at CJ 3. </a:t>
            </a:r>
          </a:p>
          <a:p>
            <a:pPr lvl="0"/>
            <a:r>
              <a:rPr lang="en-US"/>
              <a:t>•	Scheduling 40 video visits per week between faith providers and persons in custody. </a:t>
            </a:r>
          </a:p>
          <a:p>
            <a:pPr lvl="0"/>
            <a:r>
              <a:rPr lang="en-US"/>
              <a:t>•	Organizing Thanksgiving meals for all persons in custody through the support of the Catholic Archdiocese. </a:t>
            </a:r>
          </a:p>
          <a:p>
            <a:pPr lvl="0"/>
            <a:r>
              <a:rPr lang="en-US"/>
              <a:t>•	Distributing hygiene products to incarcerated women sponsored by Epic Church and Women Aglow, a faith-based organization. </a:t>
            </a:r>
          </a:p>
          <a:p>
            <a:pPr lvl="0"/>
            <a:r>
              <a:rPr lang="en-US"/>
              <a:t>•	Distributing Holiday cards to everyone in custody.  These cards were later collected and mailed. </a:t>
            </a:r>
          </a:p>
          <a:p>
            <a:pPr lvl="0"/>
            <a:r>
              <a:rPr lang="en-US"/>
              <a:t>•	Distributing Mother’s Day and Father’s Day cards to everyone in custody.  These cards were later collected and mailed. </a:t>
            </a:r>
          </a:p>
          <a:p>
            <a:pPr lvl="0"/>
            <a:r>
              <a:rPr lang="en-US"/>
              <a:t>•	Organizing Grace Cathedral’s Stories from Mom or Dad Program to provide 99 children with an age-appropriate gift book “from” their incarcerated family member during the holidays.   </a:t>
            </a:r>
          </a:p>
          <a:p>
            <a:pPr lvl="0"/>
            <a:r>
              <a:rPr lang="en-US"/>
              <a:t>•	Collaborating with Grace Cathedral’s Stories from Mom or Dad Program to provide 104 children with two age-appropriate gift books “from” their incarcerated family member in the Spring.  The San Francisco Public Library supported this event by purchasing the children’s book Milo Imagines the World which is about a child visiting an incarcerated parent.</a:t>
            </a:r>
          </a:p>
        </p:txBody>
      </p:sp>
      <p:sp>
        <p:nvSpPr>
          <p:cNvPr id="6" name="Footer Placeholder 5"/>
          <p:cNvSpPr>
            <a:spLocks noGrp="1"/>
          </p:cNvSpPr>
          <p:nvPr>
            <p:ph type="ftr" sz="quarter" idx="4"/>
          </p:nvPr>
        </p:nvSpPr>
        <p:spPr>
          <a:xfrm>
            <a:off x="0" y="6567876"/>
            <a:ext cx="4015599" cy="344750"/>
          </a:xfrm>
          <a:prstGeom prst="rect">
            <a:avLst/>
          </a:prstGeom>
        </p:spPr>
        <p:txBody>
          <a:bodyPr vert="horz" lIns="92492" tIns="46246" rIns="92492" bIns="46246" rtlCol="0" anchor="b"/>
          <a:lstStyle>
            <a:lvl1pPr algn="l">
              <a:defRPr sz="1200"/>
            </a:lvl1pPr>
          </a:lstStyle>
          <a:p>
            <a:endParaRPr lang="cs-CZ"/>
          </a:p>
        </p:txBody>
      </p:sp>
      <p:sp>
        <p:nvSpPr>
          <p:cNvPr id="7" name="Slide Number Placeholder 6"/>
          <p:cNvSpPr>
            <a:spLocks noGrp="1"/>
          </p:cNvSpPr>
          <p:nvPr>
            <p:ph type="sldNum" sz="quarter" idx="5"/>
          </p:nvPr>
        </p:nvSpPr>
        <p:spPr>
          <a:xfrm>
            <a:off x="5249559" y="6567876"/>
            <a:ext cx="4015599" cy="344750"/>
          </a:xfrm>
          <a:prstGeom prst="rect">
            <a:avLst/>
          </a:prstGeom>
        </p:spPr>
        <p:txBody>
          <a:bodyPr vert="horz" lIns="92492" tIns="46246" rIns="92492" bIns="46246"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3C7E03-FD00-4FC5-A186-D5BBAC9BBA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270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smtClean="0"/>
              <a:t>Click to edit Master title style</a:t>
            </a:r>
            <a:endParaRPr lang="en-US" dirty="0"/>
          </a:p>
        </p:txBody>
      </p:sp>
      <p:sp>
        <p:nvSpPr>
          <p:cNvPr id="3" name="Subtitle 2"/>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173F71-8F64-4298-8864-EC559A665F96}"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FF257-DBC2-41AD-B8DA-2080675C227F}" type="slidenum">
              <a:rPr lang="en-US" smtClean="0"/>
              <a:t>‹#›</a:t>
            </a:fld>
            <a:endParaRPr lang="en-US"/>
          </a:p>
        </p:txBody>
      </p:sp>
      <p:sp>
        <p:nvSpPr>
          <p:cNvPr id="9" name="Rectangle 8"/>
          <p:cNvSpPr/>
          <p:nvPr userDrawn="1"/>
        </p:nvSpPr>
        <p:spPr>
          <a:xfrm>
            <a:off x="0" y="1"/>
            <a:ext cx="18288000" cy="1683545"/>
          </a:xfrm>
          <a:prstGeom prst="rect">
            <a:avLst/>
          </a:prstGeom>
          <a:solidFill>
            <a:srgbClr val="0D2D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739" y="198834"/>
            <a:ext cx="1300163" cy="1285875"/>
          </a:xfrm>
          <a:prstGeom prst="rect">
            <a:avLst/>
          </a:prstGeom>
        </p:spPr>
      </p:pic>
      <p:sp>
        <p:nvSpPr>
          <p:cNvPr id="11" name="TextBox 10"/>
          <p:cNvSpPr txBox="1"/>
          <p:nvPr userDrawn="1"/>
        </p:nvSpPr>
        <p:spPr>
          <a:xfrm>
            <a:off x="1868805" y="357023"/>
            <a:ext cx="3634740" cy="1107996"/>
          </a:xfrm>
          <a:prstGeom prst="rect">
            <a:avLst/>
          </a:prstGeom>
          <a:noFill/>
        </p:spPr>
        <p:txBody>
          <a:bodyPr wrap="square" rtlCol="0">
            <a:spAutoFit/>
          </a:bodyPr>
          <a:lstStyle/>
          <a:p>
            <a:r>
              <a:rPr lang="en-US" sz="2400" b="1" dirty="0">
                <a:solidFill>
                  <a:schemeClr val="bg1"/>
                </a:solidFill>
              </a:rPr>
              <a:t>San Francisco</a:t>
            </a:r>
          </a:p>
          <a:p>
            <a:r>
              <a:rPr lang="en-US" sz="4200" b="1" dirty="0">
                <a:solidFill>
                  <a:schemeClr val="bg1"/>
                </a:solidFill>
              </a:rPr>
              <a:t>Sheriff’s Office</a:t>
            </a:r>
          </a:p>
        </p:txBody>
      </p:sp>
    </p:spTree>
    <p:extLst>
      <p:ext uri="{BB962C8B-B14F-4D97-AF65-F5344CB8AC3E}">
        <p14:creationId xmlns:p14="http://schemas.microsoft.com/office/powerpoint/2010/main" val="384095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173F71-8F64-4298-8864-EC559A665F96}"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FF257-DBC2-41AD-B8DA-2080675C227F}" type="slidenum">
              <a:rPr lang="en-US" smtClean="0"/>
              <a:t>‹#›</a:t>
            </a:fld>
            <a:endParaRPr lang="en-US"/>
          </a:p>
        </p:txBody>
      </p:sp>
    </p:spTree>
    <p:extLst>
      <p:ext uri="{BB962C8B-B14F-4D97-AF65-F5344CB8AC3E}">
        <p14:creationId xmlns:p14="http://schemas.microsoft.com/office/powerpoint/2010/main" val="3818288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a:prstGeom prst="rect">
            <a:avLst/>
          </a:prstGeom>
        </p:spPr>
        <p:txBody>
          <a:bodyPr anchor="b"/>
          <a:lstStyle>
            <a:lvl1pPr>
              <a:defRPr sz="9000"/>
            </a:lvl1pPr>
          </a:lstStyle>
          <a:p>
            <a:r>
              <a:rPr lang="en-US" smtClean="0"/>
              <a:t>Click to edit Master title style</a:t>
            </a:r>
            <a:endParaRPr lang="en-US"/>
          </a:p>
        </p:txBody>
      </p:sp>
      <p:sp>
        <p:nvSpPr>
          <p:cNvPr id="3" name="Text Placeholder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173F71-8F64-4298-8864-EC559A665F96}"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FF257-DBC2-41AD-B8DA-2080675C227F}" type="slidenum">
              <a:rPr lang="en-US" smtClean="0"/>
              <a:t>‹#›</a:t>
            </a:fld>
            <a:endParaRPr lang="en-US"/>
          </a:p>
        </p:txBody>
      </p:sp>
    </p:spTree>
    <p:extLst>
      <p:ext uri="{BB962C8B-B14F-4D97-AF65-F5344CB8AC3E}">
        <p14:creationId xmlns:p14="http://schemas.microsoft.com/office/powerpoint/2010/main" val="2472425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1790222"/>
            <a:ext cx="15773400" cy="198834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257300" y="2738438"/>
            <a:ext cx="7772400" cy="6527007"/>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58300" y="2738438"/>
            <a:ext cx="7772400" cy="6527007"/>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173F71-8F64-4298-8864-EC559A665F96}" type="datetimeFigureOut">
              <a:rPr lang="en-US" smtClean="0"/>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FF257-DBC2-41AD-B8DA-2080675C227F}" type="slidenum">
              <a:rPr lang="en-US" smtClean="0"/>
              <a:t>‹#›</a:t>
            </a:fld>
            <a:endParaRPr lang="en-US"/>
          </a:p>
        </p:txBody>
      </p:sp>
    </p:spTree>
    <p:extLst>
      <p:ext uri="{BB962C8B-B14F-4D97-AF65-F5344CB8AC3E}">
        <p14:creationId xmlns:p14="http://schemas.microsoft.com/office/powerpoint/2010/main" val="1161990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4" name="Content Placeholder 3"/>
          <p:cNvSpPr>
            <a:spLocks noGrp="1"/>
          </p:cNvSpPr>
          <p:nvPr>
            <p:ph sz="half" idx="2"/>
          </p:nvPr>
        </p:nvSpPr>
        <p:spPr>
          <a:xfrm>
            <a:off x="1259683" y="3757613"/>
            <a:ext cx="7736681" cy="5526882"/>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6" name="Content Placeholder 5"/>
          <p:cNvSpPr>
            <a:spLocks noGrp="1"/>
          </p:cNvSpPr>
          <p:nvPr>
            <p:ph sz="quarter" idx="4"/>
          </p:nvPr>
        </p:nvSpPr>
        <p:spPr>
          <a:xfrm>
            <a:off x="9258300" y="3757613"/>
            <a:ext cx="7774782" cy="5526882"/>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173F71-8F64-4298-8864-EC559A665F96}" type="datetimeFigureOut">
              <a:rPr lang="en-US" smtClean="0"/>
              <a:t>9/26/2022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0FF257-DBC2-41AD-B8DA-2080675C227F}" type="slidenum">
              <a:rPr lang="en-US" smtClean="0"/>
              <a:t>‹#›</a:t>
            </a:fld>
            <a:endParaRPr lang="en-US"/>
          </a:p>
        </p:txBody>
      </p:sp>
    </p:spTree>
    <p:extLst>
      <p:ext uri="{BB962C8B-B14F-4D97-AF65-F5344CB8AC3E}">
        <p14:creationId xmlns:p14="http://schemas.microsoft.com/office/powerpoint/2010/main" val="2839839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7300" y="1790222"/>
            <a:ext cx="15773400" cy="1988345"/>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173F71-8F64-4298-8864-EC559A665F96}" type="datetimeFigureOut">
              <a:rPr lang="en-US" smtClean="0"/>
              <a:t>9/26/2022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0FF257-DBC2-41AD-B8DA-2080675C227F}" type="slidenum">
              <a:rPr lang="en-US" smtClean="0"/>
              <a:t>‹#›</a:t>
            </a:fld>
            <a:endParaRPr lang="en-US"/>
          </a:p>
        </p:txBody>
      </p:sp>
    </p:spTree>
    <p:extLst>
      <p:ext uri="{BB962C8B-B14F-4D97-AF65-F5344CB8AC3E}">
        <p14:creationId xmlns:p14="http://schemas.microsoft.com/office/powerpoint/2010/main" val="2403248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73F71-8F64-4298-8864-EC559A665F96}" type="datetimeFigureOut">
              <a:rPr lang="en-US" smtClean="0"/>
              <a:t>9/26/2022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0FF257-DBC2-41AD-B8DA-2080675C227F}" type="slidenum">
              <a:rPr lang="en-US" smtClean="0"/>
              <a:t>‹#›</a:t>
            </a:fld>
            <a:endParaRPr lang="en-US"/>
          </a:p>
        </p:txBody>
      </p:sp>
    </p:spTree>
    <p:extLst>
      <p:ext uri="{BB962C8B-B14F-4D97-AF65-F5344CB8AC3E}">
        <p14:creationId xmlns:p14="http://schemas.microsoft.com/office/powerpoint/2010/main" val="1677675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smtClean="0"/>
              <a:t>Click to edit Master title style</a:t>
            </a:r>
            <a:endParaRPr lang="en-US"/>
          </a:p>
        </p:txBody>
      </p:sp>
      <p:sp>
        <p:nvSpPr>
          <p:cNvPr id="3" name="Content Placeholder 2"/>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fld id="{88173F71-8F64-4298-8864-EC559A665F96}" type="datetimeFigureOut">
              <a:rPr lang="en-US" smtClean="0"/>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FF257-DBC2-41AD-B8DA-2080675C227F}" type="slidenum">
              <a:rPr lang="en-US" smtClean="0"/>
              <a:t>‹#›</a:t>
            </a:fld>
            <a:endParaRPr lang="en-US"/>
          </a:p>
        </p:txBody>
      </p:sp>
    </p:spTree>
    <p:extLst>
      <p:ext uri="{BB962C8B-B14F-4D97-AF65-F5344CB8AC3E}">
        <p14:creationId xmlns:p14="http://schemas.microsoft.com/office/powerpoint/2010/main" val="273509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smtClean="0"/>
              <a:t>Click to edit Master title style</a:t>
            </a:r>
            <a:endParaRPr lang="en-US"/>
          </a:p>
        </p:txBody>
      </p:sp>
      <p:sp>
        <p:nvSpPr>
          <p:cNvPr id="3" name="Picture Placeholder 2"/>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smtClean="0"/>
              <a:t>Click icon to add picture</a:t>
            </a:r>
            <a:endParaRPr lang="en-US"/>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fld id="{88173F71-8F64-4298-8864-EC559A665F96}" type="datetimeFigureOut">
              <a:rPr lang="en-US" smtClean="0"/>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FF257-DBC2-41AD-B8DA-2080675C227F}" type="slidenum">
              <a:rPr lang="en-US" smtClean="0"/>
              <a:t>‹#›</a:t>
            </a:fld>
            <a:endParaRPr lang="en-US"/>
          </a:p>
        </p:txBody>
      </p:sp>
    </p:spTree>
    <p:extLst>
      <p:ext uri="{BB962C8B-B14F-4D97-AF65-F5344CB8AC3E}">
        <p14:creationId xmlns:p14="http://schemas.microsoft.com/office/powerpoint/2010/main" val="2360144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1790222"/>
            <a:ext cx="15773400" cy="198834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257300" y="3778565"/>
            <a:ext cx="15990570" cy="5486879"/>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173F71-8F64-4298-8864-EC559A665F96}"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FF257-DBC2-41AD-B8DA-2080675C227F}" type="slidenum">
              <a:rPr lang="en-US" smtClean="0"/>
              <a:t>‹#›</a:t>
            </a:fld>
            <a:endParaRPr lang="en-US"/>
          </a:p>
        </p:txBody>
      </p:sp>
    </p:spTree>
    <p:extLst>
      <p:ext uri="{BB962C8B-B14F-4D97-AF65-F5344CB8AC3E}">
        <p14:creationId xmlns:p14="http://schemas.microsoft.com/office/powerpoint/2010/main" val="3188281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57300" y="547688"/>
            <a:ext cx="11601450" cy="8717757"/>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173F71-8F64-4298-8864-EC559A665F96}"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FF257-DBC2-41AD-B8DA-2080675C227F}" type="slidenum">
              <a:rPr lang="en-US" smtClean="0"/>
              <a:t>‹#›</a:t>
            </a:fld>
            <a:endParaRPr lang="en-US"/>
          </a:p>
        </p:txBody>
      </p:sp>
    </p:spTree>
    <p:extLst>
      <p:ext uri="{BB962C8B-B14F-4D97-AF65-F5344CB8AC3E}">
        <p14:creationId xmlns:p14="http://schemas.microsoft.com/office/powerpoint/2010/main" val="1620261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3EEE8"/>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13"/>
          <a:srcRect l="677" t="1020" r="2219"/>
          <a:stretch/>
        </p:blipFill>
        <p:spPr>
          <a:xfrm>
            <a:off x="1" y="1406813"/>
            <a:ext cx="6755132" cy="8436032"/>
          </a:xfrm>
          <a:prstGeom prst="rect">
            <a:avLst/>
          </a:prstGeom>
        </p:spPr>
      </p:pic>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88173F71-8F64-4298-8864-EC559A665F96}" type="datetimeFigureOut">
              <a:rPr lang="en-US" smtClean="0"/>
              <a:t>9/26/2022</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450FF257-DBC2-41AD-B8DA-2080675C227F}" type="slidenum">
              <a:rPr lang="en-US" smtClean="0"/>
              <a:t>‹#›</a:t>
            </a:fld>
            <a:endParaRPr lang="en-US"/>
          </a:p>
        </p:txBody>
      </p:sp>
      <p:sp>
        <p:nvSpPr>
          <p:cNvPr id="7" name="Rectangle 6"/>
          <p:cNvSpPr/>
          <p:nvPr userDrawn="1"/>
        </p:nvSpPr>
        <p:spPr>
          <a:xfrm>
            <a:off x="0" y="1"/>
            <a:ext cx="18288000" cy="1683545"/>
          </a:xfrm>
          <a:prstGeom prst="rect">
            <a:avLst/>
          </a:prstGeom>
          <a:solidFill>
            <a:srgbClr val="0D2D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5739" y="198834"/>
            <a:ext cx="1300163" cy="1285875"/>
          </a:xfrm>
          <a:prstGeom prst="rect">
            <a:avLst/>
          </a:prstGeom>
        </p:spPr>
      </p:pic>
      <p:sp>
        <p:nvSpPr>
          <p:cNvPr id="9" name="TextBox 8"/>
          <p:cNvSpPr txBox="1"/>
          <p:nvPr userDrawn="1"/>
        </p:nvSpPr>
        <p:spPr>
          <a:xfrm>
            <a:off x="1691639" y="149274"/>
            <a:ext cx="4562000" cy="1338828"/>
          </a:xfrm>
          <a:prstGeom prst="rect">
            <a:avLst/>
          </a:prstGeom>
          <a:noFill/>
        </p:spPr>
        <p:txBody>
          <a:bodyPr wrap="square" rtlCol="0">
            <a:spAutoFit/>
          </a:bodyPr>
          <a:lstStyle/>
          <a:p>
            <a:r>
              <a:rPr lang="en-US" sz="3300" b="0" dirty="0">
                <a:solidFill>
                  <a:schemeClr val="bg1"/>
                </a:solidFill>
              </a:rPr>
              <a:t>San Francisco</a:t>
            </a:r>
          </a:p>
          <a:p>
            <a:r>
              <a:rPr lang="en-US" sz="4800" b="1" dirty="0">
                <a:solidFill>
                  <a:schemeClr val="bg1"/>
                </a:solidFill>
              </a:rPr>
              <a:t>Sheriff’s Office</a:t>
            </a:r>
          </a:p>
        </p:txBody>
      </p:sp>
    </p:spTree>
    <p:extLst>
      <p:ext uri="{BB962C8B-B14F-4D97-AF65-F5344CB8AC3E}">
        <p14:creationId xmlns:p14="http://schemas.microsoft.com/office/powerpoint/2010/main" val="4238183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9.png"/><Relationship Id="rId17" Type="http://schemas.openxmlformats.org/officeDocument/2006/relationships/image" Target="../media/image16.svg"/><Relationship Id="rId2" Type="http://schemas.openxmlformats.org/officeDocument/2006/relationships/image" Target="../media/image3.jpe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5.png"/><Relationship Id="rId15" Type="http://schemas.openxmlformats.org/officeDocument/2006/relationships/image" Target="../media/image14.svg"/><Relationship Id="rId10" Type="http://schemas.openxmlformats.org/officeDocument/2006/relationships/image" Target="../media/image8.png"/><Relationship Id="rId4" Type="http://schemas.openxmlformats.org/officeDocument/2006/relationships/image" Target="../media/image3.svg"/><Relationship Id="rId9" Type="http://schemas.openxmlformats.org/officeDocument/2006/relationships/image" Target="../media/image8.sv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TextBox 3"/>
          <p:cNvSpPr txBox="1"/>
          <p:nvPr/>
        </p:nvSpPr>
        <p:spPr>
          <a:xfrm>
            <a:off x="2133600" y="4305300"/>
            <a:ext cx="12922986" cy="1542907"/>
          </a:xfrm>
          <a:prstGeom prst="rect">
            <a:avLst/>
          </a:prstGeom>
        </p:spPr>
        <p:txBody>
          <a:bodyPr lIns="0" tIns="0" rIns="0" bIns="0" rtlCol="0" anchor="t">
            <a:spAutoFit/>
          </a:bodyPr>
          <a:lstStyle/>
          <a:p>
            <a:pPr algn="ctr">
              <a:lnSpc>
                <a:spcPts val="12607"/>
              </a:lnSpc>
            </a:pPr>
            <a:r>
              <a:rPr lang="en-US" sz="9005" dirty="0">
                <a:solidFill>
                  <a:srgbClr val="000000"/>
                </a:solidFill>
                <a:latin typeface="Open Sans Extra Bold"/>
              </a:rPr>
              <a:t>SFSO Staffing</a:t>
            </a:r>
          </a:p>
        </p:txBody>
      </p:sp>
      <p:sp>
        <p:nvSpPr>
          <p:cNvPr id="4" name="TextBox 4"/>
          <p:cNvSpPr txBox="1"/>
          <p:nvPr/>
        </p:nvSpPr>
        <p:spPr>
          <a:xfrm>
            <a:off x="6710768" y="6136763"/>
            <a:ext cx="3941725" cy="1256754"/>
          </a:xfrm>
          <a:prstGeom prst="rect">
            <a:avLst/>
          </a:prstGeom>
        </p:spPr>
        <p:txBody>
          <a:bodyPr wrap="square" lIns="0" tIns="0" rIns="0" bIns="0" rtlCol="0" anchor="t">
            <a:spAutoFit/>
          </a:bodyPr>
          <a:lstStyle/>
          <a:p>
            <a:pPr algn="ctr">
              <a:lnSpc>
                <a:spcPts val="9784"/>
              </a:lnSpc>
            </a:pPr>
            <a:r>
              <a:rPr lang="en-US" sz="6988" dirty="0">
                <a:solidFill>
                  <a:srgbClr val="000000"/>
                </a:solidFill>
                <a:latin typeface="Open Sans Italics"/>
              </a:rPr>
              <a:t>Summary</a:t>
            </a:r>
          </a:p>
        </p:txBody>
      </p:sp>
      <p:sp>
        <p:nvSpPr>
          <p:cNvPr id="5" name="AutoShape 5"/>
          <p:cNvSpPr/>
          <p:nvPr/>
        </p:nvSpPr>
        <p:spPr>
          <a:xfrm>
            <a:off x="4232333" y="6020662"/>
            <a:ext cx="8725520" cy="0"/>
          </a:xfrm>
          <a:prstGeom prst="line">
            <a:avLst/>
          </a:prstGeom>
          <a:ln w="66675" cap="flat">
            <a:solidFill>
              <a:srgbClr val="A07F48"/>
            </a:solidFill>
            <a:prstDash val="solid"/>
            <a:headEnd type="none" w="sm" len="sm"/>
            <a:tailEnd type="none" w="sm" len="sm"/>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8288000" cy="10287000"/>
          </a:xfrm>
          <a:prstGeom prst="rect">
            <a:avLst/>
          </a:prstGeom>
        </p:spPr>
      </p:pic>
      <p:grpSp>
        <p:nvGrpSpPr>
          <p:cNvPr id="3" name="Group 3"/>
          <p:cNvGrpSpPr/>
          <p:nvPr/>
        </p:nvGrpSpPr>
        <p:grpSpPr>
          <a:xfrm>
            <a:off x="3122334" y="828955"/>
            <a:ext cx="12043332" cy="10062666"/>
            <a:chOff x="0" y="0"/>
            <a:chExt cx="16057776" cy="13416888"/>
          </a:xfrm>
        </p:grpSpPr>
        <p:grpSp>
          <p:nvGrpSpPr>
            <p:cNvPr id="4" name="Group 4"/>
            <p:cNvGrpSpPr>
              <a:grpSpLocks noChangeAspect="1"/>
            </p:cNvGrpSpPr>
            <p:nvPr/>
          </p:nvGrpSpPr>
          <p:grpSpPr>
            <a:xfrm>
              <a:off x="1327901" y="0"/>
              <a:ext cx="13416942" cy="13416888"/>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alphaModFix amt="96000"/>
                </a:blip>
                <a:stretch>
                  <a:fillRect/>
                </a:stretch>
              </a:blipFill>
            </p:spPr>
          </p:sp>
        </p:grpSp>
        <p:grpSp>
          <p:nvGrpSpPr>
            <p:cNvPr id="6" name="Group 6"/>
            <p:cNvGrpSpPr/>
            <p:nvPr/>
          </p:nvGrpSpPr>
          <p:grpSpPr>
            <a:xfrm>
              <a:off x="0" y="5719457"/>
              <a:ext cx="16057776" cy="2624412"/>
              <a:chOff x="0" y="0"/>
              <a:chExt cx="4096036" cy="915946"/>
            </a:xfrm>
          </p:grpSpPr>
          <p:sp>
            <p:nvSpPr>
              <p:cNvPr id="7" name="Freeform 7"/>
              <p:cNvSpPr/>
              <p:nvPr/>
            </p:nvSpPr>
            <p:spPr>
              <a:xfrm>
                <a:off x="0" y="0"/>
                <a:ext cx="4096036" cy="915946"/>
              </a:xfrm>
              <a:custGeom>
                <a:avLst/>
                <a:gdLst/>
                <a:ahLst/>
                <a:cxnLst/>
                <a:rect l="l" t="t" r="r" b="b"/>
                <a:pathLst>
                  <a:path w="4096036" h="915946">
                    <a:moveTo>
                      <a:pt x="3971575" y="915946"/>
                    </a:moveTo>
                    <a:lnTo>
                      <a:pt x="124460" y="915946"/>
                    </a:lnTo>
                    <a:cubicBezTo>
                      <a:pt x="55880" y="915946"/>
                      <a:pt x="0" y="860066"/>
                      <a:pt x="0" y="791486"/>
                    </a:cubicBezTo>
                    <a:lnTo>
                      <a:pt x="0" y="124460"/>
                    </a:lnTo>
                    <a:cubicBezTo>
                      <a:pt x="0" y="55880"/>
                      <a:pt x="55880" y="0"/>
                      <a:pt x="124460" y="0"/>
                    </a:cubicBezTo>
                    <a:lnTo>
                      <a:pt x="3971576" y="0"/>
                    </a:lnTo>
                    <a:cubicBezTo>
                      <a:pt x="4040156" y="0"/>
                      <a:pt x="4096036" y="55880"/>
                      <a:pt x="4096036" y="124460"/>
                    </a:cubicBezTo>
                    <a:lnTo>
                      <a:pt x="4096036" y="791486"/>
                    </a:lnTo>
                    <a:cubicBezTo>
                      <a:pt x="4096036" y="860066"/>
                      <a:pt x="4040156" y="915946"/>
                      <a:pt x="3971576" y="915946"/>
                    </a:cubicBezTo>
                    <a:close/>
                  </a:path>
                </a:pathLst>
              </a:custGeom>
              <a:solidFill>
                <a:srgbClr val="214D0B">
                  <a:alpha val="90980"/>
                </a:srgbClr>
              </a:solidFill>
            </p:spPr>
          </p:sp>
        </p:grpSp>
        <p:sp>
          <p:nvSpPr>
            <p:cNvPr id="8" name="TextBox 8"/>
            <p:cNvSpPr txBox="1"/>
            <p:nvPr/>
          </p:nvSpPr>
          <p:spPr>
            <a:xfrm>
              <a:off x="2332563" y="6296208"/>
              <a:ext cx="11268073" cy="1409754"/>
            </a:xfrm>
            <a:prstGeom prst="rect">
              <a:avLst/>
            </a:prstGeom>
          </p:spPr>
          <p:txBody>
            <a:bodyPr lIns="0" tIns="0" rIns="0" bIns="0" rtlCol="0" anchor="t">
              <a:spAutoFit/>
            </a:bodyPr>
            <a:lstStyle/>
            <a:p>
              <a:pPr algn="ctr">
                <a:lnSpc>
                  <a:spcPts val="8926"/>
                </a:lnSpc>
                <a:spcBef>
                  <a:spcPct val="0"/>
                </a:spcBef>
              </a:pPr>
              <a:r>
                <a:rPr lang="en-US" sz="6375">
                  <a:solidFill>
                    <a:srgbClr val="FFFFFF"/>
                  </a:solidFill>
                  <a:latin typeface="Open Sans Light Bold"/>
                </a:rPr>
                <a:t>Thank You!</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25400" y="114300"/>
            <a:ext cx="5562600" cy="1338828"/>
          </a:xfrm>
          <a:prstGeom prst="rect">
            <a:avLst/>
          </a:prstGeom>
          <a:noFill/>
        </p:spPr>
        <p:txBody>
          <a:bodyPr wrap="square" rtlCol="0">
            <a:spAutoFit/>
          </a:bodyPr>
          <a:lstStyle/>
          <a:p>
            <a:pPr algn="ctr" defTabSz="1371600"/>
            <a:r>
              <a:rPr lang="en-US" sz="2700" b="1" dirty="0">
                <a:solidFill>
                  <a:prstClr val="white"/>
                </a:solidFill>
                <a:latin typeface="Calibri" panose="020F0502020204030204"/>
              </a:rPr>
              <a:t>CRIMINAL INVESTIGATIONS UNIT </a:t>
            </a:r>
          </a:p>
          <a:p>
            <a:pPr algn="ctr" defTabSz="1371600"/>
            <a:r>
              <a:rPr lang="en-US" sz="2700" b="1" dirty="0">
                <a:solidFill>
                  <a:prstClr val="white"/>
                </a:solidFill>
                <a:latin typeface="Calibri" panose="020F0502020204030204"/>
              </a:rPr>
              <a:t>IN CUSTODY CASES</a:t>
            </a:r>
          </a:p>
          <a:p>
            <a:pPr algn="ctr" defTabSz="1371600"/>
            <a:r>
              <a:rPr lang="en-US" sz="2700" b="1" dirty="0">
                <a:solidFill>
                  <a:prstClr val="white"/>
                </a:solidFill>
                <a:latin typeface="Calibri" panose="020F0502020204030204"/>
              </a:rPr>
              <a:t>JULY AND AUGUST 2022</a:t>
            </a:r>
            <a:endParaRPr lang="en-US" sz="2700" b="1" dirty="0">
              <a:solidFill>
                <a:prstClr val="white"/>
              </a:solidFill>
              <a:latin typeface="Calibri" panose="020F0502020204030204"/>
            </a:endParaRPr>
          </a:p>
        </p:txBody>
      </p:sp>
      <p:graphicFrame>
        <p:nvGraphicFramePr>
          <p:cNvPr id="8" name="Chart 7"/>
          <p:cNvGraphicFramePr/>
          <p:nvPr>
            <p:extLst>
              <p:ext uri="{D42A27DB-BD31-4B8C-83A1-F6EECF244321}">
                <p14:modId xmlns:p14="http://schemas.microsoft.com/office/powerpoint/2010/main" val="177334545"/>
              </p:ext>
            </p:extLst>
          </p:nvPr>
        </p:nvGraphicFramePr>
        <p:xfrm>
          <a:off x="2895600" y="1866900"/>
          <a:ext cx="12192000" cy="8128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0607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grpSp>
        <p:nvGrpSpPr>
          <p:cNvPr id="3" name="Group 3"/>
          <p:cNvGrpSpPr/>
          <p:nvPr/>
        </p:nvGrpSpPr>
        <p:grpSpPr>
          <a:xfrm>
            <a:off x="136683" y="6626945"/>
            <a:ext cx="18015482" cy="3086100"/>
            <a:chOff x="0" y="0"/>
            <a:chExt cx="4744818" cy="812800"/>
          </a:xfrm>
        </p:grpSpPr>
        <p:sp>
          <p:nvSpPr>
            <p:cNvPr id="4" name="Freeform 4"/>
            <p:cNvSpPr/>
            <p:nvPr/>
          </p:nvSpPr>
          <p:spPr>
            <a:xfrm>
              <a:off x="0" y="0"/>
              <a:ext cx="4744818" cy="812800"/>
            </a:xfrm>
            <a:custGeom>
              <a:avLst/>
              <a:gdLst/>
              <a:ahLst/>
              <a:cxnLst/>
              <a:rect l="l" t="t" r="r" b="b"/>
              <a:pathLst>
                <a:path w="4744818" h="812800">
                  <a:moveTo>
                    <a:pt x="21917" y="0"/>
                  </a:moveTo>
                  <a:lnTo>
                    <a:pt x="4722902" y="0"/>
                  </a:lnTo>
                  <a:cubicBezTo>
                    <a:pt x="4728714" y="0"/>
                    <a:pt x="4734289" y="2309"/>
                    <a:pt x="4738399" y="6419"/>
                  </a:cubicBezTo>
                  <a:cubicBezTo>
                    <a:pt x="4742509" y="10529"/>
                    <a:pt x="4744818" y="16104"/>
                    <a:pt x="4744818" y="21917"/>
                  </a:cubicBezTo>
                  <a:lnTo>
                    <a:pt x="4744818" y="790883"/>
                  </a:lnTo>
                  <a:cubicBezTo>
                    <a:pt x="4744818" y="796696"/>
                    <a:pt x="4742509" y="802271"/>
                    <a:pt x="4738399" y="806381"/>
                  </a:cubicBezTo>
                  <a:cubicBezTo>
                    <a:pt x="4734289" y="810491"/>
                    <a:pt x="4728714" y="812800"/>
                    <a:pt x="4722902" y="812800"/>
                  </a:cubicBezTo>
                  <a:lnTo>
                    <a:pt x="21917" y="812800"/>
                  </a:lnTo>
                  <a:cubicBezTo>
                    <a:pt x="16104" y="812800"/>
                    <a:pt x="10529" y="810491"/>
                    <a:pt x="6419" y="806381"/>
                  </a:cubicBezTo>
                  <a:cubicBezTo>
                    <a:pt x="2309" y="802271"/>
                    <a:pt x="0" y="796696"/>
                    <a:pt x="0" y="790883"/>
                  </a:cubicBezTo>
                  <a:lnTo>
                    <a:pt x="0" y="21917"/>
                  </a:lnTo>
                  <a:cubicBezTo>
                    <a:pt x="0" y="16104"/>
                    <a:pt x="2309" y="10529"/>
                    <a:pt x="6419" y="6419"/>
                  </a:cubicBezTo>
                  <a:cubicBezTo>
                    <a:pt x="10529" y="2309"/>
                    <a:pt x="16104" y="0"/>
                    <a:pt x="21917" y="0"/>
                  </a:cubicBezTo>
                  <a:close/>
                </a:path>
              </a:pathLst>
            </a:custGeom>
            <a:solidFill>
              <a:srgbClr val="D9D9D9"/>
            </a:solidFill>
          </p:spPr>
        </p:sp>
        <p:sp>
          <p:nvSpPr>
            <p:cNvPr id="5" name="TextBox 5"/>
            <p:cNvSpPr txBox="1"/>
            <p:nvPr/>
          </p:nvSpPr>
          <p:spPr>
            <a:xfrm>
              <a:off x="0" y="0"/>
              <a:ext cx="812800" cy="812800"/>
            </a:xfrm>
            <a:prstGeom prst="rect">
              <a:avLst/>
            </a:prstGeom>
          </p:spPr>
          <p:txBody>
            <a:bodyPr lIns="50800" tIns="50800" rIns="50800" bIns="50800" rtlCol="0" anchor="ctr"/>
            <a:lstStyle/>
            <a:p>
              <a:pPr algn="ctr">
                <a:lnSpc>
                  <a:spcPts val="2735"/>
                </a:lnSpc>
              </a:pPr>
              <a:endParaRPr/>
            </a:p>
          </p:txBody>
        </p:sp>
      </p:grpSp>
      <p:grpSp>
        <p:nvGrpSpPr>
          <p:cNvPr id="6" name="Group 6"/>
          <p:cNvGrpSpPr/>
          <p:nvPr/>
        </p:nvGrpSpPr>
        <p:grpSpPr>
          <a:xfrm>
            <a:off x="6464020" y="8783594"/>
            <a:ext cx="5408274" cy="751518"/>
            <a:chOff x="0" y="0"/>
            <a:chExt cx="7211032" cy="1002024"/>
          </a:xfrm>
        </p:grpSpPr>
        <p:sp>
          <p:nvSpPr>
            <p:cNvPr id="7" name="TextBox 7"/>
            <p:cNvSpPr txBox="1"/>
            <p:nvPr/>
          </p:nvSpPr>
          <p:spPr>
            <a:xfrm>
              <a:off x="5555553" y="-142875"/>
              <a:ext cx="1655480" cy="1144899"/>
            </a:xfrm>
            <a:prstGeom prst="rect">
              <a:avLst/>
            </a:prstGeom>
          </p:spPr>
          <p:txBody>
            <a:bodyPr lIns="0" tIns="0" rIns="0" bIns="0" rtlCol="0" anchor="t">
              <a:spAutoFit/>
            </a:bodyPr>
            <a:lstStyle/>
            <a:p>
              <a:pPr algn="l">
                <a:lnSpc>
                  <a:spcPts val="6912"/>
                </a:lnSpc>
              </a:pPr>
              <a:r>
                <a:rPr lang="en-US" sz="4937">
                  <a:solidFill>
                    <a:srgbClr val="FF1616"/>
                  </a:solidFill>
                  <a:latin typeface="Canva Sans"/>
                </a:rPr>
                <a:t>79%</a:t>
              </a:r>
            </a:p>
          </p:txBody>
        </p:sp>
        <p:grpSp>
          <p:nvGrpSpPr>
            <p:cNvPr id="8" name="Group 8"/>
            <p:cNvGrpSpPr>
              <a:grpSpLocks noChangeAspect="1"/>
            </p:cNvGrpSpPr>
            <p:nvPr/>
          </p:nvGrpSpPr>
          <p:grpSpPr>
            <a:xfrm>
              <a:off x="0" y="183552"/>
              <a:ext cx="5291003" cy="634920"/>
              <a:chOff x="0" y="0"/>
              <a:chExt cx="1270000" cy="152400"/>
            </a:xfrm>
          </p:grpSpPr>
          <p:sp>
            <p:nvSpPr>
              <p:cNvPr id="9" name="Freeform 9"/>
              <p:cNvSpPr/>
              <p:nvPr/>
            </p:nvSpPr>
            <p:spPr>
              <a:xfrm>
                <a:off x="-3763" y="-122"/>
                <a:ext cx="1277527" cy="152644"/>
              </a:xfrm>
              <a:custGeom>
                <a:avLst/>
                <a:gdLst/>
                <a:ahLst/>
                <a:cxnLst/>
                <a:rect l="l" t="t" r="r" b="b"/>
                <a:pathLst>
                  <a:path w="1277527" h="152644">
                    <a:moveTo>
                      <a:pt x="79963" y="122"/>
                    </a:moveTo>
                    <a:lnTo>
                      <a:pt x="1197563" y="122"/>
                    </a:lnTo>
                    <a:cubicBezTo>
                      <a:pt x="1224868" y="0"/>
                      <a:pt x="1250151" y="14497"/>
                      <a:pt x="1263839" y="38123"/>
                    </a:cubicBezTo>
                    <a:cubicBezTo>
                      <a:pt x="1277527" y="61750"/>
                      <a:pt x="1277527" y="90894"/>
                      <a:pt x="1263839" y="114521"/>
                    </a:cubicBezTo>
                    <a:cubicBezTo>
                      <a:pt x="1250151" y="138147"/>
                      <a:pt x="1224868" y="152644"/>
                      <a:pt x="11975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494F56"/>
              </a:solidFill>
            </p:spPr>
          </p:sp>
          <p:sp>
            <p:nvSpPr>
              <p:cNvPr id="10" name="Freeform 10"/>
              <p:cNvSpPr/>
              <p:nvPr/>
            </p:nvSpPr>
            <p:spPr>
              <a:xfrm>
                <a:off x="-3763" y="-122"/>
                <a:ext cx="1010827" cy="152644"/>
              </a:xfrm>
              <a:custGeom>
                <a:avLst/>
                <a:gdLst/>
                <a:ahLst/>
                <a:cxnLst/>
                <a:rect l="l" t="t" r="r" b="b"/>
                <a:pathLst>
                  <a:path w="1010827" h="152644">
                    <a:moveTo>
                      <a:pt x="79963" y="122"/>
                    </a:moveTo>
                    <a:lnTo>
                      <a:pt x="930863" y="122"/>
                    </a:lnTo>
                    <a:cubicBezTo>
                      <a:pt x="958168" y="0"/>
                      <a:pt x="983451" y="14497"/>
                      <a:pt x="997139" y="38123"/>
                    </a:cubicBezTo>
                    <a:cubicBezTo>
                      <a:pt x="1010827" y="61750"/>
                      <a:pt x="1010827" y="90894"/>
                      <a:pt x="997139" y="114521"/>
                    </a:cubicBezTo>
                    <a:cubicBezTo>
                      <a:pt x="983451" y="138147"/>
                      <a:pt x="958168" y="152644"/>
                      <a:pt x="9308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A40000"/>
              </a:solidFill>
            </p:spPr>
          </p:sp>
        </p:grpSp>
      </p:grpSp>
      <p:grpSp>
        <p:nvGrpSpPr>
          <p:cNvPr id="11" name="Group 11"/>
          <p:cNvGrpSpPr/>
          <p:nvPr/>
        </p:nvGrpSpPr>
        <p:grpSpPr>
          <a:xfrm>
            <a:off x="352013" y="8783594"/>
            <a:ext cx="5445323" cy="751518"/>
            <a:chOff x="0" y="0"/>
            <a:chExt cx="7260431" cy="1002024"/>
          </a:xfrm>
        </p:grpSpPr>
        <p:sp>
          <p:nvSpPr>
            <p:cNvPr id="12" name="TextBox 12"/>
            <p:cNvSpPr txBox="1"/>
            <p:nvPr/>
          </p:nvSpPr>
          <p:spPr>
            <a:xfrm>
              <a:off x="5555553" y="-142875"/>
              <a:ext cx="1704879" cy="1144899"/>
            </a:xfrm>
            <a:prstGeom prst="rect">
              <a:avLst/>
            </a:prstGeom>
          </p:spPr>
          <p:txBody>
            <a:bodyPr lIns="0" tIns="0" rIns="0" bIns="0" rtlCol="0" anchor="t">
              <a:spAutoFit/>
            </a:bodyPr>
            <a:lstStyle/>
            <a:p>
              <a:pPr algn="l">
                <a:lnSpc>
                  <a:spcPts val="6912"/>
                </a:lnSpc>
              </a:pPr>
              <a:r>
                <a:rPr lang="en-US" sz="4937">
                  <a:solidFill>
                    <a:srgbClr val="000000"/>
                  </a:solidFill>
                  <a:latin typeface="Canva Sans"/>
                </a:rPr>
                <a:t>85%</a:t>
              </a:r>
            </a:p>
          </p:txBody>
        </p:sp>
        <p:grpSp>
          <p:nvGrpSpPr>
            <p:cNvPr id="13" name="Group 13"/>
            <p:cNvGrpSpPr>
              <a:grpSpLocks noChangeAspect="1"/>
            </p:cNvGrpSpPr>
            <p:nvPr/>
          </p:nvGrpSpPr>
          <p:grpSpPr>
            <a:xfrm>
              <a:off x="0" y="183552"/>
              <a:ext cx="5291003" cy="634920"/>
              <a:chOff x="0" y="0"/>
              <a:chExt cx="1270000" cy="152400"/>
            </a:xfrm>
          </p:grpSpPr>
          <p:sp>
            <p:nvSpPr>
              <p:cNvPr id="14" name="Freeform 14"/>
              <p:cNvSpPr/>
              <p:nvPr/>
            </p:nvSpPr>
            <p:spPr>
              <a:xfrm>
                <a:off x="-3763" y="-122"/>
                <a:ext cx="1277527" cy="152644"/>
              </a:xfrm>
              <a:custGeom>
                <a:avLst/>
                <a:gdLst/>
                <a:ahLst/>
                <a:cxnLst/>
                <a:rect l="l" t="t" r="r" b="b"/>
                <a:pathLst>
                  <a:path w="1277527" h="152644">
                    <a:moveTo>
                      <a:pt x="79963" y="122"/>
                    </a:moveTo>
                    <a:lnTo>
                      <a:pt x="1197563" y="122"/>
                    </a:lnTo>
                    <a:cubicBezTo>
                      <a:pt x="1224868" y="0"/>
                      <a:pt x="1250151" y="14497"/>
                      <a:pt x="1263839" y="38123"/>
                    </a:cubicBezTo>
                    <a:cubicBezTo>
                      <a:pt x="1277527" y="61750"/>
                      <a:pt x="1277527" y="90894"/>
                      <a:pt x="1263839" y="114521"/>
                    </a:cubicBezTo>
                    <a:cubicBezTo>
                      <a:pt x="1250151" y="138147"/>
                      <a:pt x="1224868" y="152644"/>
                      <a:pt x="11975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494F56"/>
              </a:solidFill>
            </p:spPr>
          </p:sp>
          <p:sp>
            <p:nvSpPr>
              <p:cNvPr id="15" name="Freeform 15"/>
              <p:cNvSpPr/>
              <p:nvPr/>
            </p:nvSpPr>
            <p:spPr>
              <a:xfrm>
                <a:off x="-3763" y="-122"/>
                <a:ext cx="1087027" cy="152644"/>
              </a:xfrm>
              <a:custGeom>
                <a:avLst/>
                <a:gdLst/>
                <a:ahLst/>
                <a:cxnLst/>
                <a:rect l="l" t="t" r="r" b="b"/>
                <a:pathLst>
                  <a:path w="1087027" h="152644">
                    <a:moveTo>
                      <a:pt x="79963" y="122"/>
                    </a:moveTo>
                    <a:lnTo>
                      <a:pt x="1007063" y="122"/>
                    </a:lnTo>
                    <a:cubicBezTo>
                      <a:pt x="1034368" y="0"/>
                      <a:pt x="1059651" y="14497"/>
                      <a:pt x="1073339" y="38123"/>
                    </a:cubicBezTo>
                    <a:cubicBezTo>
                      <a:pt x="1087027" y="61750"/>
                      <a:pt x="1087027" y="90894"/>
                      <a:pt x="1073339" y="114521"/>
                    </a:cubicBezTo>
                    <a:cubicBezTo>
                      <a:pt x="1059651" y="138147"/>
                      <a:pt x="1034368" y="152644"/>
                      <a:pt x="10070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A07F48"/>
              </a:solidFill>
            </p:spPr>
          </p:sp>
        </p:grpSp>
      </p:grpSp>
      <p:grpSp>
        <p:nvGrpSpPr>
          <p:cNvPr id="16" name="Group 16"/>
          <p:cNvGrpSpPr/>
          <p:nvPr/>
        </p:nvGrpSpPr>
        <p:grpSpPr>
          <a:xfrm>
            <a:off x="12538979" y="8783594"/>
            <a:ext cx="5502275" cy="751518"/>
            <a:chOff x="0" y="0"/>
            <a:chExt cx="7336367" cy="1002024"/>
          </a:xfrm>
        </p:grpSpPr>
        <p:sp>
          <p:nvSpPr>
            <p:cNvPr id="17" name="TextBox 17"/>
            <p:cNvSpPr txBox="1"/>
            <p:nvPr/>
          </p:nvSpPr>
          <p:spPr>
            <a:xfrm>
              <a:off x="5555553" y="-142875"/>
              <a:ext cx="1780814" cy="1144899"/>
            </a:xfrm>
            <a:prstGeom prst="rect">
              <a:avLst/>
            </a:prstGeom>
          </p:spPr>
          <p:txBody>
            <a:bodyPr lIns="0" tIns="0" rIns="0" bIns="0" rtlCol="0" anchor="t">
              <a:spAutoFit/>
            </a:bodyPr>
            <a:lstStyle/>
            <a:p>
              <a:pPr algn="l">
                <a:lnSpc>
                  <a:spcPts val="6912"/>
                </a:lnSpc>
              </a:pPr>
              <a:r>
                <a:rPr lang="en-US" sz="4937">
                  <a:solidFill>
                    <a:srgbClr val="214D0B"/>
                  </a:solidFill>
                  <a:latin typeface="Canva Sans"/>
                </a:rPr>
                <a:t>96%</a:t>
              </a:r>
            </a:p>
          </p:txBody>
        </p:sp>
        <p:grpSp>
          <p:nvGrpSpPr>
            <p:cNvPr id="18" name="Group 18"/>
            <p:cNvGrpSpPr>
              <a:grpSpLocks noChangeAspect="1"/>
            </p:cNvGrpSpPr>
            <p:nvPr/>
          </p:nvGrpSpPr>
          <p:grpSpPr>
            <a:xfrm>
              <a:off x="0" y="183552"/>
              <a:ext cx="5291003" cy="634920"/>
              <a:chOff x="0" y="0"/>
              <a:chExt cx="1270000" cy="152400"/>
            </a:xfrm>
          </p:grpSpPr>
          <p:sp>
            <p:nvSpPr>
              <p:cNvPr id="19" name="Freeform 19"/>
              <p:cNvSpPr/>
              <p:nvPr/>
            </p:nvSpPr>
            <p:spPr>
              <a:xfrm>
                <a:off x="-3763" y="-122"/>
                <a:ext cx="1277527" cy="152644"/>
              </a:xfrm>
              <a:custGeom>
                <a:avLst/>
                <a:gdLst/>
                <a:ahLst/>
                <a:cxnLst/>
                <a:rect l="l" t="t" r="r" b="b"/>
                <a:pathLst>
                  <a:path w="1277527" h="152644">
                    <a:moveTo>
                      <a:pt x="79963" y="122"/>
                    </a:moveTo>
                    <a:lnTo>
                      <a:pt x="1197563" y="122"/>
                    </a:lnTo>
                    <a:cubicBezTo>
                      <a:pt x="1224868" y="0"/>
                      <a:pt x="1250151" y="14497"/>
                      <a:pt x="1263839" y="38123"/>
                    </a:cubicBezTo>
                    <a:cubicBezTo>
                      <a:pt x="1277527" y="61750"/>
                      <a:pt x="1277527" y="90894"/>
                      <a:pt x="1263839" y="114521"/>
                    </a:cubicBezTo>
                    <a:cubicBezTo>
                      <a:pt x="1250151" y="138147"/>
                      <a:pt x="1224868" y="152644"/>
                      <a:pt x="11975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494F56"/>
              </a:solidFill>
            </p:spPr>
          </p:sp>
          <p:sp>
            <p:nvSpPr>
              <p:cNvPr id="20" name="Freeform 20"/>
              <p:cNvSpPr/>
              <p:nvPr/>
            </p:nvSpPr>
            <p:spPr>
              <a:xfrm>
                <a:off x="-3763" y="-122"/>
                <a:ext cx="1226727" cy="152644"/>
              </a:xfrm>
              <a:custGeom>
                <a:avLst/>
                <a:gdLst/>
                <a:ahLst/>
                <a:cxnLst/>
                <a:rect l="l" t="t" r="r" b="b"/>
                <a:pathLst>
                  <a:path w="1226727" h="152644">
                    <a:moveTo>
                      <a:pt x="79963" y="122"/>
                    </a:moveTo>
                    <a:lnTo>
                      <a:pt x="1146763" y="122"/>
                    </a:lnTo>
                    <a:cubicBezTo>
                      <a:pt x="1174068" y="0"/>
                      <a:pt x="1199351" y="14497"/>
                      <a:pt x="1213039" y="38123"/>
                    </a:cubicBezTo>
                    <a:cubicBezTo>
                      <a:pt x="1226727" y="61750"/>
                      <a:pt x="1226727" y="90894"/>
                      <a:pt x="1213039" y="114521"/>
                    </a:cubicBezTo>
                    <a:cubicBezTo>
                      <a:pt x="1199351" y="138147"/>
                      <a:pt x="1174068" y="152644"/>
                      <a:pt x="11467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214D0B"/>
              </a:solidFill>
            </p:spPr>
          </p:sp>
        </p:grpSp>
      </p:grpSp>
      <p:grpSp>
        <p:nvGrpSpPr>
          <p:cNvPr id="21" name="Group 21"/>
          <p:cNvGrpSpPr/>
          <p:nvPr/>
        </p:nvGrpSpPr>
        <p:grpSpPr>
          <a:xfrm>
            <a:off x="383561" y="5009045"/>
            <a:ext cx="17523439" cy="1077218"/>
            <a:chOff x="0" y="-161925"/>
            <a:chExt cx="23364585" cy="1436291"/>
          </a:xfrm>
        </p:grpSpPr>
        <p:sp>
          <p:nvSpPr>
            <p:cNvPr id="22" name="TextBox 22"/>
            <p:cNvSpPr txBox="1"/>
            <p:nvPr/>
          </p:nvSpPr>
          <p:spPr>
            <a:xfrm>
              <a:off x="21237817" y="-161925"/>
              <a:ext cx="2126768" cy="1436291"/>
            </a:xfrm>
            <a:prstGeom prst="rect">
              <a:avLst/>
            </a:prstGeom>
          </p:spPr>
          <p:txBody>
            <a:bodyPr wrap="square" lIns="0" tIns="0" rIns="0" bIns="0" rtlCol="0" anchor="t">
              <a:spAutoFit/>
            </a:bodyPr>
            <a:lstStyle/>
            <a:p>
              <a:pPr algn="l">
                <a:lnSpc>
                  <a:spcPts val="8399"/>
                </a:lnSpc>
              </a:pPr>
              <a:r>
                <a:rPr lang="en-US" sz="5999" dirty="0">
                  <a:solidFill>
                    <a:srgbClr val="000000"/>
                  </a:solidFill>
                  <a:latin typeface="Canva Sans"/>
                </a:rPr>
                <a:t>86%</a:t>
              </a:r>
            </a:p>
          </p:txBody>
        </p:sp>
        <p:grpSp>
          <p:nvGrpSpPr>
            <p:cNvPr id="23" name="Group 23"/>
            <p:cNvGrpSpPr>
              <a:grpSpLocks noChangeAspect="1"/>
            </p:cNvGrpSpPr>
            <p:nvPr/>
          </p:nvGrpSpPr>
          <p:grpSpPr>
            <a:xfrm>
              <a:off x="0" y="91925"/>
              <a:ext cx="20226492" cy="1011325"/>
              <a:chOff x="0" y="0"/>
              <a:chExt cx="1270000" cy="63500"/>
            </a:xfrm>
          </p:grpSpPr>
          <p:sp>
            <p:nvSpPr>
              <p:cNvPr id="24" name="Freeform 24"/>
              <p:cNvSpPr/>
              <p:nvPr/>
            </p:nvSpPr>
            <p:spPr>
              <a:xfrm>
                <a:off x="-1568" y="-51"/>
                <a:ext cx="1273136" cy="63602"/>
              </a:xfrm>
              <a:custGeom>
                <a:avLst/>
                <a:gdLst/>
                <a:ahLst/>
                <a:cxnLst/>
                <a:rect l="l" t="t" r="r" b="b"/>
                <a:pathLst>
                  <a:path w="1273136" h="63602">
                    <a:moveTo>
                      <a:pt x="33318" y="51"/>
                    </a:moveTo>
                    <a:lnTo>
                      <a:pt x="1239818" y="51"/>
                    </a:lnTo>
                    <a:cubicBezTo>
                      <a:pt x="1251195" y="0"/>
                      <a:pt x="1261730" y="6040"/>
                      <a:pt x="1267433" y="15885"/>
                    </a:cubicBezTo>
                    <a:cubicBezTo>
                      <a:pt x="1273136" y="25729"/>
                      <a:pt x="1273136" y="37873"/>
                      <a:pt x="1267433" y="47717"/>
                    </a:cubicBezTo>
                    <a:cubicBezTo>
                      <a:pt x="1261730" y="57562"/>
                      <a:pt x="1251195" y="63602"/>
                      <a:pt x="1239818" y="63551"/>
                    </a:cubicBezTo>
                    <a:lnTo>
                      <a:pt x="33318" y="63551"/>
                    </a:lnTo>
                    <a:cubicBezTo>
                      <a:pt x="21941" y="63602"/>
                      <a:pt x="11406" y="57562"/>
                      <a:pt x="5703" y="47717"/>
                    </a:cubicBezTo>
                    <a:cubicBezTo>
                      <a:pt x="0" y="37873"/>
                      <a:pt x="0" y="25729"/>
                      <a:pt x="5703" y="15885"/>
                    </a:cubicBezTo>
                    <a:cubicBezTo>
                      <a:pt x="11406" y="6040"/>
                      <a:pt x="21941" y="0"/>
                      <a:pt x="33318" y="51"/>
                    </a:cubicBezTo>
                    <a:close/>
                  </a:path>
                </a:pathLst>
              </a:custGeom>
              <a:solidFill>
                <a:srgbClr val="494F56"/>
              </a:solidFill>
            </p:spPr>
          </p:sp>
          <p:sp>
            <p:nvSpPr>
              <p:cNvPr id="25" name="Freeform 25"/>
              <p:cNvSpPr/>
              <p:nvPr/>
            </p:nvSpPr>
            <p:spPr>
              <a:xfrm>
                <a:off x="-1568" y="-51"/>
                <a:ext cx="1095336" cy="63602"/>
              </a:xfrm>
              <a:custGeom>
                <a:avLst/>
                <a:gdLst/>
                <a:ahLst/>
                <a:cxnLst/>
                <a:rect l="l" t="t" r="r" b="b"/>
                <a:pathLst>
                  <a:path w="1095336" h="63602">
                    <a:moveTo>
                      <a:pt x="33318" y="51"/>
                    </a:moveTo>
                    <a:lnTo>
                      <a:pt x="1062018" y="51"/>
                    </a:lnTo>
                    <a:cubicBezTo>
                      <a:pt x="1073395" y="0"/>
                      <a:pt x="1083930" y="6040"/>
                      <a:pt x="1089633" y="15885"/>
                    </a:cubicBezTo>
                    <a:cubicBezTo>
                      <a:pt x="1095336" y="25729"/>
                      <a:pt x="1095336" y="37873"/>
                      <a:pt x="1089633" y="47717"/>
                    </a:cubicBezTo>
                    <a:cubicBezTo>
                      <a:pt x="1083930" y="57562"/>
                      <a:pt x="1073395" y="63602"/>
                      <a:pt x="1062018" y="63551"/>
                    </a:cubicBezTo>
                    <a:lnTo>
                      <a:pt x="33318" y="63551"/>
                    </a:lnTo>
                    <a:cubicBezTo>
                      <a:pt x="21941" y="63602"/>
                      <a:pt x="11406" y="57562"/>
                      <a:pt x="5703" y="47717"/>
                    </a:cubicBezTo>
                    <a:cubicBezTo>
                      <a:pt x="0" y="37873"/>
                      <a:pt x="0" y="25729"/>
                      <a:pt x="5703" y="15885"/>
                    </a:cubicBezTo>
                    <a:cubicBezTo>
                      <a:pt x="11406" y="6040"/>
                      <a:pt x="21941" y="0"/>
                      <a:pt x="33318" y="51"/>
                    </a:cubicBezTo>
                    <a:close/>
                  </a:path>
                </a:pathLst>
              </a:custGeom>
              <a:solidFill>
                <a:srgbClr val="A07F48"/>
              </a:solidFill>
            </p:spPr>
          </p:sp>
        </p:grpSp>
      </p:grpSp>
      <p:grpSp>
        <p:nvGrpSpPr>
          <p:cNvPr id="26" name="Group 26"/>
          <p:cNvGrpSpPr/>
          <p:nvPr/>
        </p:nvGrpSpPr>
        <p:grpSpPr>
          <a:xfrm>
            <a:off x="6463954" y="6975957"/>
            <a:ext cx="3836784" cy="1892766"/>
            <a:chOff x="0" y="0"/>
            <a:chExt cx="5115713" cy="2523689"/>
          </a:xfrm>
        </p:grpSpPr>
        <p:sp>
          <p:nvSpPr>
            <p:cNvPr id="27" name="TextBox 27"/>
            <p:cNvSpPr txBox="1"/>
            <p:nvPr/>
          </p:nvSpPr>
          <p:spPr>
            <a:xfrm>
              <a:off x="0" y="-104775"/>
              <a:ext cx="5115713" cy="952750"/>
            </a:xfrm>
            <a:prstGeom prst="rect">
              <a:avLst/>
            </a:prstGeom>
          </p:spPr>
          <p:txBody>
            <a:bodyPr lIns="0" tIns="0" rIns="0" bIns="0" rtlCol="0" anchor="t">
              <a:spAutoFit/>
            </a:bodyPr>
            <a:lstStyle/>
            <a:p>
              <a:pPr>
                <a:lnSpc>
                  <a:spcPts val="5895"/>
                </a:lnSpc>
              </a:pPr>
              <a:r>
                <a:rPr lang="en-US" sz="4211">
                  <a:solidFill>
                    <a:srgbClr val="000000"/>
                  </a:solidFill>
                  <a:latin typeface="Canva Sans Bold"/>
                </a:rPr>
                <a:t>Professional</a:t>
              </a:r>
            </a:p>
          </p:txBody>
        </p:sp>
        <p:sp>
          <p:nvSpPr>
            <p:cNvPr id="28" name="TextBox 28"/>
            <p:cNvSpPr txBox="1"/>
            <p:nvPr/>
          </p:nvSpPr>
          <p:spPr>
            <a:xfrm>
              <a:off x="70922" y="977509"/>
              <a:ext cx="4388019" cy="1546180"/>
            </a:xfrm>
            <a:prstGeom prst="rect">
              <a:avLst/>
            </a:prstGeom>
          </p:spPr>
          <p:txBody>
            <a:bodyPr lIns="0" tIns="0" rIns="0" bIns="0" rtlCol="0" anchor="t">
              <a:spAutoFit/>
            </a:bodyPr>
            <a:lstStyle/>
            <a:p>
              <a:pPr>
                <a:lnSpc>
                  <a:spcPts val="4648"/>
                </a:lnSpc>
              </a:pPr>
              <a:r>
                <a:rPr lang="en-US" sz="3320">
                  <a:solidFill>
                    <a:srgbClr val="000000"/>
                  </a:solidFill>
                  <a:latin typeface="Canva Sans Bold"/>
                </a:rPr>
                <a:t>Authorized:</a:t>
              </a:r>
              <a:r>
                <a:rPr lang="en-US" sz="3320">
                  <a:solidFill>
                    <a:srgbClr val="000000"/>
                  </a:solidFill>
                  <a:latin typeface="Canva Sans"/>
                </a:rPr>
                <a:t> 123</a:t>
              </a:r>
            </a:p>
            <a:p>
              <a:pPr>
                <a:lnSpc>
                  <a:spcPts val="4648"/>
                </a:lnSpc>
              </a:pPr>
              <a:r>
                <a:rPr lang="en-US" sz="3320">
                  <a:solidFill>
                    <a:srgbClr val="000000"/>
                  </a:solidFill>
                  <a:latin typeface="Canva Sans Bold"/>
                </a:rPr>
                <a:t>Actual: </a:t>
              </a:r>
              <a:r>
                <a:rPr lang="en-US" sz="3320">
                  <a:solidFill>
                    <a:srgbClr val="000000"/>
                  </a:solidFill>
                  <a:latin typeface="Canva Sans"/>
                </a:rPr>
                <a:t>98</a:t>
              </a:r>
            </a:p>
          </p:txBody>
        </p:sp>
      </p:grpSp>
      <p:grpSp>
        <p:nvGrpSpPr>
          <p:cNvPr id="29" name="Group 29"/>
          <p:cNvGrpSpPr/>
          <p:nvPr/>
        </p:nvGrpSpPr>
        <p:grpSpPr>
          <a:xfrm>
            <a:off x="352145" y="6975957"/>
            <a:ext cx="3836784" cy="1892766"/>
            <a:chOff x="0" y="0"/>
            <a:chExt cx="5115713" cy="2523689"/>
          </a:xfrm>
        </p:grpSpPr>
        <p:sp>
          <p:nvSpPr>
            <p:cNvPr id="30" name="TextBox 30"/>
            <p:cNvSpPr txBox="1"/>
            <p:nvPr/>
          </p:nvSpPr>
          <p:spPr>
            <a:xfrm>
              <a:off x="0" y="-104775"/>
              <a:ext cx="5115713" cy="952750"/>
            </a:xfrm>
            <a:prstGeom prst="rect">
              <a:avLst/>
            </a:prstGeom>
          </p:spPr>
          <p:txBody>
            <a:bodyPr lIns="0" tIns="0" rIns="0" bIns="0" rtlCol="0" anchor="t">
              <a:spAutoFit/>
            </a:bodyPr>
            <a:lstStyle/>
            <a:p>
              <a:pPr>
                <a:lnSpc>
                  <a:spcPts val="5895"/>
                </a:lnSpc>
              </a:pPr>
              <a:r>
                <a:rPr lang="en-US" sz="4211">
                  <a:solidFill>
                    <a:srgbClr val="000000"/>
                  </a:solidFill>
                  <a:latin typeface="Canva Sans Bold"/>
                </a:rPr>
                <a:t>Sworn </a:t>
              </a:r>
            </a:p>
          </p:txBody>
        </p:sp>
        <p:sp>
          <p:nvSpPr>
            <p:cNvPr id="31" name="TextBox 31"/>
            <p:cNvSpPr txBox="1"/>
            <p:nvPr/>
          </p:nvSpPr>
          <p:spPr>
            <a:xfrm>
              <a:off x="70922" y="977509"/>
              <a:ext cx="4388019" cy="1546180"/>
            </a:xfrm>
            <a:prstGeom prst="rect">
              <a:avLst/>
            </a:prstGeom>
          </p:spPr>
          <p:txBody>
            <a:bodyPr lIns="0" tIns="0" rIns="0" bIns="0" rtlCol="0" anchor="t">
              <a:spAutoFit/>
            </a:bodyPr>
            <a:lstStyle/>
            <a:p>
              <a:pPr>
                <a:lnSpc>
                  <a:spcPts val="4648"/>
                </a:lnSpc>
              </a:pPr>
              <a:r>
                <a:rPr lang="en-US" sz="3320">
                  <a:solidFill>
                    <a:srgbClr val="000000"/>
                  </a:solidFill>
                  <a:latin typeface="Canva Sans Bold"/>
                </a:rPr>
                <a:t>Authorized:</a:t>
              </a:r>
              <a:r>
                <a:rPr lang="en-US" sz="3320">
                  <a:solidFill>
                    <a:srgbClr val="000000"/>
                  </a:solidFill>
                  <a:latin typeface="Canva Sans"/>
                </a:rPr>
                <a:t> 936</a:t>
              </a:r>
            </a:p>
            <a:p>
              <a:pPr>
                <a:lnSpc>
                  <a:spcPts val="4648"/>
                </a:lnSpc>
              </a:pPr>
              <a:r>
                <a:rPr lang="en-US" sz="3320">
                  <a:solidFill>
                    <a:srgbClr val="000000"/>
                  </a:solidFill>
                  <a:latin typeface="Canva Sans Bold"/>
                </a:rPr>
                <a:t>Actual: </a:t>
              </a:r>
              <a:r>
                <a:rPr lang="en-US" sz="3320">
                  <a:solidFill>
                    <a:srgbClr val="000000"/>
                  </a:solidFill>
                  <a:latin typeface="Canva Sans"/>
                </a:rPr>
                <a:t>799</a:t>
              </a:r>
            </a:p>
          </p:txBody>
        </p:sp>
      </p:grpSp>
      <p:grpSp>
        <p:nvGrpSpPr>
          <p:cNvPr id="32" name="Group 32"/>
          <p:cNvGrpSpPr/>
          <p:nvPr/>
        </p:nvGrpSpPr>
        <p:grpSpPr>
          <a:xfrm>
            <a:off x="12577214" y="6975957"/>
            <a:ext cx="3836784" cy="1892766"/>
            <a:chOff x="0" y="0"/>
            <a:chExt cx="5115713" cy="2523689"/>
          </a:xfrm>
        </p:grpSpPr>
        <p:sp>
          <p:nvSpPr>
            <p:cNvPr id="33" name="TextBox 33"/>
            <p:cNvSpPr txBox="1"/>
            <p:nvPr/>
          </p:nvSpPr>
          <p:spPr>
            <a:xfrm>
              <a:off x="0" y="-104775"/>
              <a:ext cx="5115713" cy="952750"/>
            </a:xfrm>
            <a:prstGeom prst="rect">
              <a:avLst/>
            </a:prstGeom>
          </p:spPr>
          <p:txBody>
            <a:bodyPr lIns="0" tIns="0" rIns="0" bIns="0" rtlCol="0" anchor="t">
              <a:spAutoFit/>
            </a:bodyPr>
            <a:lstStyle/>
            <a:p>
              <a:pPr>
                <a:lnSpc>
                  <a:spcPts val="5895"/>
                </a:lnSpc>
              </a:pPr>
              <a:r>
                <a:rPr lang="en-US" sz="4211">
                  <a:solidFill>
                    <a:srgbClr val="000000"/>
                  </a:solidFill>
                  <a:latin typeface="Canva Sans Bold"/>
                </a:rPr>
                <a:t>Cadet</a:t>
              </a:r>
            </a:p>
          </p:txBody>
        </p:sp>
        <p:sp>
          <p:nvSpPr>
            <p:cNvPr id="34" name="TextBox 34"/>
            <p:cNvSpPr txBox="1"/>
            <p:nvPr/>
          </p:nvSpPr>
          <p:spPr>
            <a:xfrm>
              <a:off x="70922" y="977509"/>
              <a:ext cx="4388019" cy="1546180"/>
            </a:xfrm>
            <a:prstGeom prst="rect">
              <a:avLst/>
            </a:prstGeom>
          </p:spPr>
          <p:txBody>
            <a:bodyPr lIns="0" tIns="0" rIns="0" bIns="0" rtlCol="0" anchor="t">
              <a:spAutoFit/>
            </a:bodyPr>
            <a:lstStyle/>
            <a:p>
              <a:pPr>
                <a:lnSpc>
                  <a:spcPts val="4648"/>
                </a:lnSpc>
              </a:pPr>
              <a:r>
                <a:rPr lang="en-US" sz="3320">
                  <a:solidFill>
                    <a:srgbClr val="000000"/>
                  </a:solidFill>
                  <a:latin typeface="Canva Sans Bold"/>
                </a:rPr>
                <a:t>Authorized:</a:t>
              </a:r>
              <a:r>
                <a:rPr lang="en-US" sz="3320">
                  <a:solidFill>
                    <a:srgbClr val="000000"/>
                  </a:solidFill>
                  <a:latin typeface="Canva Sans"/>
                </a:rPr>
                <a:t> 99</a:t>
              </a:r>
            </a:p>
            <a:p>
              <a:pPr>
                <a:lnSpc>
                  <a:spcPts val="4648"/>
                </a:lnSpc>
              </a:pPr>
              <a:r>
                <a:rPr lang="en-US" sz="3320">
                  <a:solidFill>
                    <a:srgbClr val="000000"/>
                  </a:solidFill>
                  <a:latin typeface="Canva Sans Bold"/>
                </a:rPr>
                <a:t>Actual: </a:t>
              </a:r>
              <a:r>
                <a:rPr lang="en-US" sz="3320">
                  <a:solidFill>
                    <a:srgbClr val="000000"/>
                  </a:solidFill>
                  <a:latin typeface="Canva Sans"/>
                </a:rPr>
                <a:t>95.5</a:t>
              </a:r>
            </a:p>
          </p:txBody>
        </p:sp>
      </p:grpSp>
      <p:sp>
        <p:nvSpPr>
          <p:cNvPr id="35" name="AutoShape 35"/>
          <p:cNvSpPr/>
          <p:nvPr/>
        </p:nvSpPr>
        <p:spPr>
          <a:xfrm>
            <a:off x="4865819" y="3147822"/>
            <a:ext cx="7294513" cy="0"/>
          </a:xfrm>
          <a:prstGeom prst="line">
            <a:avLst/>
          </a:prstGeom>
          <a:ln w="152400" cap="flat">
            <a:solidFill>
              <a:srgbClr val="ECDA82"/>
            </a:solidFill>
            <a:prstDash val="solid"/>
            <a:headEnd type="none" w="sm" len="sm"/>
            <a:tailEnd type="none" w="sm" len="sm"/>
          </a:ln>
        </p:spPr>
      </p:sp>
      <p:sp>
        <p:nvSpPr>
          <p:cNvPr id="36" name="TextBox 36"/>
          <p:cNvSpPr txBox="1"/>
          <p:nvPr/>
        </p:nvSpPr>
        <p:spPr>
          <a:xfrm>
            <a:off x="4865819" y="1690497"/>
            <a:ext cx="7478581" cy="1609725"/>
          </a:xfrm>
          <a:prstGeom prst="rect">
            <a:avLst/>
          </a:prstGeom>
        </p:spPr>
        <p:txBody>
          <a:bodyPr wrap="square" lIns="0" tIns="0" rIns="0" bIns="0" rtlCol="0" anchor="t">
            <a:spAutoFit/>
          </a:bodyPr>
          <a:lstStyle/>
          <a:p>
            <a:pPr algn="ctr">
              <a:lnSpc>
                <a:spcPts val="12599"/>
              </a:lnSpc>
            </a:pPr>
            <a:r>
              <a:rPr lang="en-US" sz="9000" dirty="0">
                <a:solidFill>
                  <a:srgbClr val="000000"/>
                </a:solidFill>
                <a:latin typeface="Canva Sans Bold"/>
              </a:rPr>
              <a:t>2017 Staffing</a:t>
            </a:r>
          </a:p>
        </p:txBody>
      </p:sp>
      <p:grpSp>
        <p:nvGrpSpPr>
          <p:cNvPr id="37" name="Group 37"/>
          <p:cNvGrpSpPr/>
          <p:nvPr/>
        </p:nvGrpSpPr>
        <p:grpSpPr>
          <a:xfrm>
            <a:off x="84050" y="3900700"/>
            <a:ext cx="18288000" cy="791845"/>
            <a:chOff x="0" y="0"/>
            <a:chExt cx="24384000" cy="1055793"/>
          </a:xfrm>
        </p:grpSpPr>
        <p:sp>
          <p:nvSpPr>
            <p:cNvPr id="38" name="TextBox 38"/>
            <p:cNvSpPr txBox="1"/>
            <p:nvPr/>
          </p:nvSpPr>
          <p:spPr>
            <a:xfrm>
              <a:off x="0" y="-142875"/>
              <a:ext cx="8548516" cy="1198668"/>
            </a:xfrm>
            <a:prstGeom prst="rect">
              <a:avLst/>
            </a:prstGeom>
          </p:spPr>
          <p:txBody>
            <a:bodyPr lIns="0" tIns="0" rIns="0" bIns="0" rtlCol="0" anchor="t">
              <a:spAutoFit/>
            </a:bodyPr>
            <a:lstStyle/>
            <a:p>
              <a:pPr algn="ctr">
                <a:lnSpc>
                  <a:spcPts val="7279"/>
                </a:lnSpc>
              </a:pPr>
              <a:r>
                <a:rPr lang="en-US" sz="5199">
                  <a:solidFill>
                    <a:srgbClr val="000000"/>
                  </a:solidFill>
                  <a:latin typeface="Canva Sans Bold"/>
                </a:rPr>
                <a:t>Authorized: </a:t>
              </a:r>
              <a:r>
                <a:rPr lang="en-US" sz="5199">
                  <a:solidFill>
                    <a:srgbClr val="000000"/>
                  </a:solidFill>
                  <a:latin typeface="Canva Sans"/>
                </a:rPr>
                <a:t>1,158 </a:t>
              </a:r>
            </a:p>
          </p:txBody>
        </p:sp>
        <p:sp>
          <p:nvSpPr>
            <p:cNvPr id="39" name="TextBox 39"/>
            <p:cNvSpPr txBox="1"/>
            <p:nvPr/>
          </p:nvSpPr>
          <p:spPr>
            <a:xfrm>
              <a:off x="8601694" y="-142875"/>
              <a:ext cx="7180611" cy="1198668"/>
            </a:xfrm>
            <a:prstGeom prst="rect">
              <a:avLst/>
            </a:prstGeom>
          </p:spPr>
          <p:txBody>
            <a:bodyPr lIns="0" tIns="0" rIns="0" bIns="0" rtlCol="0" anchor="t">
              <a:spAutoFit/>
            </a:bodyPr>
            <a:lstStyle/>
            <a:p>
              <a:pPr algn="ctr">
                <a:lnSpc>
                  <a:spcPts val="7279"/>
                </a:lnSpc>
              </a:pPr>
              <a:r>
                <a:rPr lang="en-US" sz="5199">
                  <a:solidFill>
                    <a:srgbClr val="000000"/>
                  </a:solidFill>
                  <a:latin typeface="Canva Sans Bold"/>
                </a:rPr>
                <a:t>Actual: </a:t>
              </a:r>
              <a:r>
                <a:rPr lang="en-US" sz="5199">
                  <a:solidFill>
                    <a:srgbClr val="000000"/>
                  </a:solidFill>
                  <a:latin typeface="Canva Sans"/>
                </a:rPr>
                <a:t>992.5 </a:t>
              </a:r>
            </a:p>
          </p:txBody>
        </p:sp>
        <p:sp>
          <p:nvSpPr>
            <p:cNvPr id="40" name="TextBox 40"/>
            <p:cNvSpPr txBox="1"/>
            <p:nvPr/>
          </p:nvSpPr>
          <p:spPr>
            <a:xfrm>
              <a:off x="15835484" y="-142875"/>
              <a:ext cx="8548516" cy="1198668"/>
            </a:xfrm>
            <a:prstGeom prst="rect">
              <a:avLst/>
            </a:prstGeom>
          </p:spPr>
          <p:txBody>
            <a:bodyPr lIns="0" tIns="0" rIns="0" bIns="0" rtlCol="0" anchor="t">
              <a:spAutoFit/>
            </a:bodyPr>
            <a:lstStyle/>
            <a:p>
              <a:pPr algn="ctr">
                <a:lnSpc>
                  <a:spcPts val="7279"/>
                </a:lnSpc>
              </a:pPr>
              <a:r>
                <a:rPr lang="en-US" sz="5199">
                  <a:solidFill>
                    <a:srgbClr val="000000"/>
                  </a:solidFill>
                  <a:latin typeface="Canva Sans Bold"/>
                </a:rPr>
                <a:t>Change: </a:t>
              </a:r>
              <a:r>
                <a:rPr lang="en-US" sz="5199">
                  <a:solidFill>
                    <a:srgbClr val="FF1616"/>
                  </a:solidFill>
                  <a:latin typeface="Canva Sans Bold"/>
                </a:rPr>
                <a:t>-165.5</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grpSp>
        <p:nvGrpSpPr>
          <p:cNvPr id="3" name="Group 3"/>
          <p:cNvGrpSpPr/>
          <p:nvPr/>
        </p:nvGrpSpPr>
        <p:grpSpPr>
          <a:xfrm>
            <a:off x="136683" y="6626945"/>
            <a:ext cx="18015482" cy="3086100"/>
            <a:chOff x="0" y="0"/>
            <a:chExt cx="4744818" cy="812800"/>
          </a:xfrm>
        </p:grpSpPr>
        <p:sp>
          <p:nvSpPr>
            <p:cNvPr id="4" name="Freeform 4"/>
            <p:cNvSpPr/>
            <p:nvPr/>
          </p:nvSpPr>
          <p:spPr>
            <a:xfrm>
              <a:off x="0" y="0"/>
              <a:ext cx="4744818" cy="812800"/>
            </a:xfrm>
            <a:custGeom>
              <a:avLst/>
              <a:gdLst/>
              <a:ahLst/>
              <a:cxnLst/>
              <a:rect l="l" t="t" r="r" b="b"/>
              <a:pathLst>
                <a:path w="4744818" h="812800">
                  <a:moveTo>
                    <a:pt x="21917" y="0"/>
                  </a:moveTo>
                  <a:lnTo>
                    <a:pt x="4722902" y="0"/>
                  </a:lnTo>
                  <a:cubicBezTo>
                    <a:pt x="4728714" y="0"/>
                    <a:pt x="4734289" y="2309"/>
                    <a:pt x="4738399" y="6419"/>
                  </a:cubicBezTo>
                  <a:cubicBezTo>
                    <a:pt x="4742509" y="10529"/>
                    <a:pt x="4744818" y="16104"/>
                    <a:pt x="4744818" y="21917"/>
                  </a:cubicBezTo>
                  <a:lnTo>
                    <a:pt x="4744818" y="790883"/>
                  </a:lnTo>
                  <a:cubicBezTo>
                    <a:pt x="4744818" y="796696"/>
                    <a:pt x="4742509" y="802271"/>
                    <a:pt x="4738399" y="806381"/>
                  </a:cubicBezTo>
                  <a:cubicBezTo>
                    <a:pt x="4734289" y="810491"/>
                    <a:pt x="4728714" y="812800"/>
                    <a:pt x="4722902" y="812800"/>
                  </a:cubicBezTo>
                  <a:lnTo>
                    <a:pt x="21917" y="812800"/>
                  </a:lnTo>
                  <a:cubicBezTo>
                    <a:pt x="16104" y="812800"/>
                    <a:pt x="10529" y="810491"/>
                    <a:pt x="6419" y="806381"/>
                  </a:cubicBezTo>
                  <a:cubicBezTo>
                    <a:pt x="2309" y="802271"/>
                    <a:pt x="0" y="796696"/>
                    <a:pt x="0" y="790883"/>
                  </a:cubicBezTo>
                  <a:lnTo>
                    <a:pt x="0" y="21917"/>
                  </a:lnTo>
                  <a:cubicBezTo>
                    <a:pt x="0" y="16104"/>
                    <a:pt x="2309" y="10529"/>
                    <a:pt x="6419" y="6419"/>
                  </a:cubicBezTo>
                  <a:cubicBezTo>
                    <a:pt x="10529" y="2309"/>
                    <a:pt x="16104" y="0"/>
                    <a:pt x="21917" y="0"/>
                  </a:cubicBezTo>
                  <a:close/>
                </a:path>
              </a:pathLst>
            </a:custGeom>
            <a:solidFill>
              <a:srgbClr val="D9D9D9"/>
            </a:solidFill>
          </p:spPr>
        </p:sp>
        <p:sp>
          <p:nvSpPr>
            <p:cNvPr id="5" name="TextBox 5"/>
            <p:cNvSpPr txBox="1"/>
            <p:nvPr/>
          </p:nvSpPr>
          <p:spPr>
            <a:xfrm>
              <a:off x="0" y="0"/>
              <a:ext cx="812800" cy="812800"/>
            </a:xfrm>
            <a:prstGeom prst="rect">
              <a:avLst/>
            </a:prstGeom>
          </p:spPr>
          <p:txBody>
            <a:bodyPr lIns="50800" tIns="50800" rIns="50800" bIns="50800" rtlCol="0" anchor="ctr"/>
            <a:lstStyle/>
            <a:p>
              <a:pPr algn="ctr">
                <a:lnSpc>
                  <a:spcPts val="2735"/>
                </a:lnSpc>
              </a:pPr>
              <a:endParaRPr/>
            </a:p>
          </p:txBody>
        </p:sp>
      </p:grpSp>
      <p:grpSp>
        <p:nvGrpSpPr>
          <p:cNvPr id="6" name="Group 6"/>
          <p:cNvGrpSpPr/>
          <p:nvPr/>
        </p:nvGrpSpPr>
        <p:grpSpPr>
          <a:xfrm>
            <a:off x="6464020" y="8783594"/>
            <a:ext cx="5408580" cy="751518"/>
            <a:chOff x="0" y="0"/>
            <a:chExt cx="7211440" cy="1002024"/>
          </a:xfrm>
        </p:grpSpPr>
        <p:sp>
          <p:nvSpPr>
            <p:cNvPr id="7" name="TextBox 7"/>
            <p:cNvSpPr txBox="1"/>
            <p:nvPr/>
          </p:nvSpPr>
          <p:spPr>
            <a:xfrm>
              <a:off x="5555553" y="-142875"/>
              <a:ext cx="1655888" cy="1144899"/>
            </a:xfrm>
            <a:prstGeom prst="rect">
              <a:avLst/>
            </a:prstGeom>
          </p:spPr>
          <p:txBody>
            <a:bodyPr lIns="0" tIns="0" rIns="0" bIns="0" rtlCol="0" anchor="t">
              <a:spAutoFit/>
            </a:bodyPr>
            <a:lstStyle/>
            <a:p>
              <a:pPr algn="l">
                <a:lnSpc>
                  <a:spcPts val="6912"/>
                </a:lnSpc>
              </a:pPr>
              <a:r>
                <a:rPr lang="en-US" sz="4937">
                  <a:solidFill>
                    <a:srgbClr val="FF1616"/>
                  </a:solidFill>
                  <a:latin typeface="Canva Sans"/>
                </a:rPr>
                <a:t>76%</a:t>
              </a:r>
            </a:p>
          </p:txBody>
        </p:sp>
        <p:grpSp>
          <p:nvGrpSpPr>
            <p:cNvPr id="8" name="Group 8"/>
            <p:cNvGrpSpPr>
              <a:grpSpLocks noChangeAspect="1"/>
            </p:cNvGrpSpPr>
            <p:nvPr/>
          </p:nvGrpSpPr>
          <p:grpSpPr>
            <a:xfrm>
              <a:off x="0" y="183552"/>
              <a:ext cx="5291003" cy="634920"/>
              <a:chOff x="0" y="0"/>
              <a:chExt cx="1270000" cy="152400"/>
            </a:xfrm>
          </p:grpSpPr>
          <p:sp>
            <p:nvSpPr>
              <p:cNvPr id="9" name="Freeform 9"/>
              <p:cNvSpPr/>
              <p:nvPr/>
            </p:nvSpPr>
            <p:spPr>
              <a:xfrm>
                <a:off x="-3763" y="-122"/>
                <a:ext cx="1277527" cy="152644"/>
              </a:xfrm>
              <a:custGeom>
                <a:avLst/>
                <a:gdLst/>
                <a:ahLst/>
                <a:cxnLst/>
                <a:rect l="l" t="t" r="r" b="b"/>
                <a:pathLst>
                  <a:path w="1277527" h="152644">
                    <a:moveTo>
                      <a:pt x="79963" y="122"/>
                    </a:moveTo>
                    <a:lnTo>
                      <a:pt x="1197563" y="122"/>
                    </a:lnTo>
                    <a:cubicBezTo>
                      <a:pt x="1224868" y="0"/>
                      <a:pt x="1250151" y="14497"/>
                      <a:pt x="1263839" y="38123"/>
                    </a:cubicBezTo>
                    <a:cubicBezTo>
                      <a:pt x="1277527" y="61750"/>
                      <a:pt x="1277527" y="90894"/>
                      <a:pt x="1263839" y="114521"/>
                    </a:cubicBezTo>
                    <a:cubicBezTo>
                      <a:pt x="1250151" y="138147"/>
                      <a:pt x="1224868" y="152644"/>
                      <a:pt x="11975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494F56"/>
              </a:solidFill>
            </p:spPr>
          </p:sp>
          <p:sp>
            <p:nvSpPr>
              <p:cNvPr id="10" name="Freeform 10"/>
              <p:cNvSpPr/>
              <p:nvPr/>
            </p:nvSpPr>
            <p:spPr>
              <a:xfrm>
                <a:off x="-3763" y="-122"/>
                <a:ext cx="972727" cy="152644"/>
              </a:xfrm>
              <a:custGeom>
                <a:avLst/>
                <a:gdLst/>
                <a:ahLst/>
                <a:cxnLst/>
                <a:rect l="l" t="t" r="r" b="b"/>
                <a:pathLst>
                  <a:path w="972727" h="152644">
                    <a:moveTo>
                      <a:pt x="79963" y="122"/>
                    </a:moveTo>
                    <a:lnTo>
                      <a:pt x="892763" y="122"/>
                    </a:lnTo>
                    <a:cubicBezTo>
                      <a:pt x="920068" y="0"/>
                      <a:pt x="945351" y="14497"/>
                      <a:pt x="959039" y="38123"/>
                    </a:cubicBezTo>
                    <a:cubicBezTo>
                      <a:pt x="972727" y="61750"/>
                      <a:pt x="972727" y="90894"/>
                      <a:pt x="959039" y="114521"/>
                    </a:cubicBezTo>
                    <a:cubicBezTo>
                      <a:pt x="945351" y="138147"/>
                      <a:pt x="920068" y="152644"/>
                      <a:pt x="8927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A40000"/>
              </a:solidFill>
            </p:spPr>
          </p:sp>
        </p:grpSp>
      </p:grpSp>
      <p:grpSp>
        <p:nvGrpSpPr>
          <p:cNvPr id="11" name="Group 11"/>
          <p:cNvGrpSpPr/>
          <p:nvPr/>
        </p:nvGrpSpPr>
        <p:grpSpPr>
          <a:xfrm>
            <a:off x="352013" y="8676438"/>
            <a:ext cx="5513588" cy="884858"/>
            <a:chOff x="0" y="-142875"/>
            <a:chExt cx="7351450" cy="1179811"/>
          </a:xfrm>
        </p:grpSpPr>
        <p:sp>
          <p:nvSpPr>
            <p:cNvPr id="12" name="TextBox 12"/>
            <p:cNvSpPr txBox="1"/>
            <p:nvPr/>
          </p:nvSpPr>
          <p:spPr>
            <a:xfrm>
              <a:off x="5555553" y="-142875"/>
              <a:ext cx="1795897" cy="1179811"/>
            </a:xfrm>
            <a:prstGeom prst="rect">
              <a:avLst/>
            </a:prstGeom>
          </p:spPr>
          <p:txBody>
            <a:bodyPr wrap="square" lIns="0" tIns="0" rIns="0" bIns="0" rtlCol="0" anchor="t">
              <a:spAutoFit/>
            </a:bodyPr>
            <a:lstStyle/>
            <a:p>
              <a:pPr algn="l">
                <a:lnSpc>
                  <a:spcPts val="6912"/>
                </a:lnSpc>
              </a:pPr>
              <a:r>
                <a:rPr lang="en-US" sz="4937" dirty="0">
                  <a:solidFill>
                    <a:srgbClr val="000000"/>
                  </a:solidFill>
                  <a:latin typeface="Canva Sans"/>
                </a:rPr>
                <a:t>88%</a:t>
              </a:r>
            </a:p>
          </p:txBody>
        </p:sp>
        <p:grpSp>
          <p:nvGrpSpPr>
            <p:cNvPr id="13" name="Group 13"/>
            <p:cNvGrpSpPr>
              <a:grpSpLocks noChangeAspect="1"/>
            </p:cNvGrpSpPr>
            <p:nvPr/>
          </p:nvGrpSpPr>
          <p:grpSpPr>
            <a:xfrm>
              <a:off x="0" y="183552"/>
              <a:ext cx="5291003" cy="634920"/>
              <a:chOff x="0" y="0"/>
              <a:chExt cx="1270000" cy="152400"/>
            </a:xfrm>
          </p:grpSpPr>
          <p:sp>
            <p:nvSpPr>
              <p:cNvPr id="14" name="Freeform 14"/>
              <p:cNvSpPr/>
              <p:nvPr/>
            </p:nvSpPr>
            <p:spPr>
              <a:xfrm>
                <a:off x="-3763" y="-122"/>
                <a:ext cx="1277527" cy="152644"/>
              </a:xfrm>
              <a:custGeom>
                <a:avLst/>
                <a:gdLst/>
                <a:ahLst/>
                <a:cxnLst/>
                <a:rect l="l" t="t" r="r" b="b"/>
                <a:pathLst>
                  <a:path w="1277527" h="152644">
                    <a:moveTo>
                      <a:pt x="79963" y="122"/>
                    </a:moveTo>
                    <a:lnTo>
                      <a:pt x="1197563" y="122"/>
                    </a:lnTo>
                    <a:cubicBezTo>
                      <a:pt x="1224868" y="0"/>
                      <a:pt x="1250151" y="14497"/>
                      <a:pt x="1263839" y="38123"/>
                    </a:cubicBezTo>
                    <a:cubicBezTo>
                      <a:pt x="1277527" y="61750"/>
                      <a:pt x="1277527" y="90894"/>
                      <a:pt x="1263839" y="114521"/>
                    </a:cubicBezTo>
                    <a:cubicBezTo>
                      <a:pt x="1250151" y="138147"/>
                      <a:pt x="1224868" y="152644"/>
                      <a:pt x="11975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494F56"/>
              </a:solidFill>
            </p:spPr>
          </p:sp>
          <p:sp>
            <p:nvSpPr>
              <p:cNvPr id="15" name="Freeform 15"/>
              <p:cNvSpPr/>
              <p:nvPr/>
            </p:nvSpPr>
            <p:spPr>
              <a:xfrm>
                <a:off x="-3763" y="-122"/>
                <a:ext cx="1125127" cy="152644"/>
              </a:xfrm>
              <a:custGeom>
                <a:avLst/>
                <a:gdLst/>
                <a:ahLst/>
                <a:cxnLst/>
                <a:rect l="l" t="t" r="r" b="b"/>
                <a:pathLst>
                  <a:path w="1125127" h="152644">
                    <a:moveTo>
                      <a:pt x="79963" y="122"/>
                    </a:moveTo>
                    <a:lnTo>
                      <a:pt x="1045163" y="122"/>
                    </a:lnTo>
                    <a:cubicBezTo>
                      <a:pt x="1072468" y="0"/>
                      <a:pt x="1097751" y="14497"/>
                      <a:pt x="1111439" y="38123"/>
                    </a:cubicBezTo>
                    <a:cubicBezTo>
                      <a:pt x="1125127" y="61750"/>
                      <a:pt x="1125127" y="90894"/>
                      <a:pt x="1111439" y="114521"/>
                    </a:cubicBezTo>
                    <a:cubicBezTo>
                      <a:pt x="1097751" y="138147"/>
                      <a:pt x="1072468" y="152644"/>
                      <a:pt x="10451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A07F48"/>
              </a:solidFill>
            </p:spPr>
          </p:sp>
        </p:grpSp>
      </p:grpSp>
      <p:grpSp>
        <p:nvGrpSpPr>
          <p:cNvPr id="16" name="Group 16"/>
          <p:cNvGrpSpPr/>
          <p:nvPr/>
        </p:nvGrpSpPr>
        <p:grpSpPr>
          <a:xfrm>
            <a:off x="12538979" y="8783594"/>
            <a:ext cx="5539324" cy="751518"/>
            <a:chOff x="0" y="0"/>
            <a:chExt cx="7385766" cy="1002024"/>
          </a:xfrm>
        </p:grpSpPr>
        <p:sp>
          <p:nvSpPr>
            <p:cNvPr id="17" name="TextBox 17"/>
            <p:cNvSpPr txBox="1"/>
            <p:nvPr/>
          </p:nvSpPr>
          <p:spPr>
            <a:xfrm>
              <a:off x="5555553" y="-142875"/>
              <a:ext cx="1830213" cy="1144899"/>
            </a:xfrm>
            <a:prstGeom prst="rect">
              <a:avLst/>
            </a:prstGeom>
          </p:spPr>
          <p:txBody>
            <a:bodyPr lIns="0" tIns="0" rIns="0" bIns="0" rtlCol="0" anchor="t">
              <a:spAutoFit/>
            </a:bodyPr>
            <a:lstStyle/>
            <a:p>
              <a:pPr algn="l">
                <a:lnSpc>
                  <a:spcPts val="6912"/>
                </a:lnSpc>
              </a:pPr>
              <a:r>
                <a:rPr lang="en-US" sz="4937">
                  <a:solidFill>
                    <a:srgbClr val="214D0B"/>
                  </a:solidFill>
                  <a:latin typeface="Canva Sans"/>
                </a:rPr>
                <a:t>90%</a:t>
              </a:r>
            </a:p>
          </p:txBody>
        </p:sp>
        <p:grpSp>
          <p:nvGrpSpPr>
            <p:cNvPr id="18" name="Group 18"/>
            <p:cNvGrpSpPr>
              <a:grpSpLocks noChangeAspect="1"/>
            </p:cNvGrpSpPr>
            <p:nvPr/>
          </p:nvGrpSpPr>
          <p:grpSpPr>
            <a:xfrm>
              <a:off x="0" y="183552"/>
              <a:ext cx="5291003" cy="634920"/>
              <a:chOff x="0" y="0"/>
              <a:chExt cx="1270000" cy="152400"/>
            </a:xfrm>
          </p:grpSpPr>
          <p:sp>
            <p:nvSpPr>
              <p:cNvPr id="19" name="Freeform 19"/>
              <p:cNvSpPr/>
              <p:nvPr/>
            </p:nvSpPr>
            <p:spPr>
              <a:xfrm>
                <a:off x="-3763" y="-122"/>
                <a:ext cx="1277527" cy="152644"/>
              </a:xfrm>
              <a:custGeom>
                <a:avLst/>
                <a:gdLst/>
                <a:ahLst/>
                <a:cxnLst/>
                <a:rect l="l" t="t" r="r" b="b"/>
                <a:pathLst>
                  <a:path w="1277527" h="152644">
                    <a:moveTo>
                      <a:pt x="79963" y="122"/>
                    </a:moveTo>
                    <a:lnTo>
                      <a:pt x="1197563" y="122"/>
                    </a:lnTo>
                    <a:cubicBezTo>
                      <a:pt x="1224868" y="0"/>
                      <a:pt x="1250151" y="14497"/>
                      <a:pt x="1263839" y="38123"/>
                    </a:cubicBezTo>
                    <a:cubicBezTo>
                      <a:pt x="1277527" y="61750"/>
                      <a:pt x="1277527" y="90894"/>
                      <a:pt x="1263839" y="114521"/>
                    </a:cubicBezTo>
                    <a:cubicBezTo>
                      <a:pt x="1250151" y="138147"/>
                      <a:pt x="1224868" y="152644"/>
                      <a:pt x="11975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494F56"/>
              </a:solidFill>
            </p:spPr>
          </p:sp>
          <p:sp>
            <p:nvSpPr>
              <p:cNvPr id="20" name="Freeform 20"/>
              <p:cNvSpPr/>
              <p:nvPr/>
            </p:nvSpPr>
            <p:spPr>
              <a:xfrm>
                <a:off x="-3763" y="-122"/>
                <a:ext cx="1150527" cy="152644"/>
              </a:xfrm>
              <a:custGeom>
                <a:avLst/>
                <a:gdLst/>
                <a:ahLst/>
                <a:cxnLst/>
                <a:rect l="l" t="t" r="r" b="b"/>
                <a:pathLst>
                  <a:path w="1150527" h="152644">
                    <a:moveTo>
                      <a:pt x="79963" y="122"/>
                    </a:moveTo>
                    <a:lnTo>
                      <a:pt x="1070563" y="122"/>
                    </a:lnTo>
                    <a:cubicBezTo>
                      <a:pt x="1097868" y="0"/>
                      <a:pt x="1123151" y="14497"/>
                      <a:pt x="1136839" y="38123"/>
                    </a:cubicBezTo>
                    <a:cubicBezTo>
                      <a:pt x="1150527" y="61750"/>
                      <a:pt x="1150527" y="90894"/>
                      <a:pt x="1136839" y="114521"/>
                    </a:cubicBezTo>
                    <a:cubicBezTo>
                      <a:pt x="1123151" y="138147"/>
                      <a:pt x="1097868" y="152644"/>
                      <a:pt x="10705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214D0B"/>
              </a:solidFill>
            </p:spPr>
          </p:sp>
        </p:grpSp>
      </p:grpSp>
      <p:grpSp>
        <p:nvGrpSpPr>
          <p:cNvPr id="21" name="Group 21"/>
          <p:cNvGrpSpPr/>
          <p:nvPr/>
        </p:nvGrpSpPr>
        <p:grpSpPr>
          <a:xfrm>
            <a:off x="383561" y="5009045"/>
            <a:ext cx="17447237" cy="1077218"/>
            <a:chOff x="0" y="-161925"/>
            <a:chExt cx="23262984" cy="1436291"/>
          </a:xfrm>
        </p:grpSpPr>
        <p:sp>
          <p:nvSpPr>
            <p:cNvPr id="22" name="TextBox 22"/>
            <p:cNvSpPr txBox="1"/>
            <p:nvPr/>
          </p:nvSpPr>
          <p:spPr>
            <a:xfrm>
              <a:off x="21237815" y="-161925"/>
              <a:ext cx="2025169" cy="1436291"/>
            </a:xfrm>
            <a:prstGeom prst="rect">
              <a:avLst/>
            </a:prstGeom>
          </p:spPr>
          <p:txBody>
            <a:bodyPr wrap="square" lIns="0" tIns="0" rIns="0" bIns="0" rtlCol="0" anchor="t">
              <a:spAutoFit/>
            </a:bodyPr>
            <a:lstStyle/>
            <a:p>
              <a:pPr algn="l">
                <a:lnSpc>
                  <a:spcPts val="8399"/>
                </a:lnSpc>
              </a:pPr>
              <a:r>
                <a:rPr lang="en-US" sz="5999" dirty="0">
                  <a:solidFill>
                    <a:srgbClr val="000000"/>
                  </a:solidFill>
                  <a:latin typeface="Canva Sans"/>
                </a:rPr>
                <a:t>87%</a:t>
              </a:r>
            </a:p>
          </p:txBody>
        </p:sp>
        <p:grpSp>
          <p:nvGrpSpPr>
            <p:cNvPr id="23" name="Group 23"/>
            <p:cNvGrpSpPr>
              <a:grpSpLocks noChangeAspect="1"/>
            </p:cNvGrpSpPr>
            <p:nvPr/>
          </p:nvGrpSpPr>
          <p:grpSpPr>
            <a:xfrm>
              <a:off x="0" y="91925"/>
              <a:ext cx="20226492" cy="1011325"/>
              <a:chOff x="0" y="0"/>
              <a:chExt cx="1270000" cy="63500"/>
            </a:xfrm>
          </p:grpSpPr>
          <p:sp>
            <p:nvSpPr>
              <p:cNvPr id="24" name="Freeform 24"/>
              <p:cNvSpPr/>
              <p:nvPr/>
            </p:nvSpPr>
            <p:spPr>
              <a:xfrm>
                <a:off x="-1568" y="-51"/>
                <a:ext cx="1273136" cy="63602"/>
              </a:xfrm>
              <a:custGeom>
                <a:avLst/>
                <a:gdLst/>
                <a:ahLst/>
                <a:cxnLst/>
                <a:rect l="l" t="t" r="r" b="b"/>
                <a:pathLst>
                  <a:path w="1273136" h="63602">
                    <a:moveTo>
                      <a:pt x="33318" y="51"/>
                    </a:moveTo>
                    <a:lnTo>
                      <a:pt x="1239818" y="51"/>
                    </a:lnTo>
                    <a:cubicBezTo>
                      <a:pt x="1251195" y="0"/>
                      <a:pt x="1261730" y="6040"/>
                      <a:pt x="1267433" y="15885"/>
                    </a:cubicBezTo>
                    <a:cubicBezTo>
                      <a:pt x="1273136" y="25729"/>
                      <a:pt x="1273136" y="37873"/>
                      <a:pt x="1267433" y="47717"/>
                    </a:cubicBezTo>
                    <a:cubicBezTo>
                      <a:pt x="1261730" y="57562"/>
                      <a:pt x="1251195" y="63602"/>
                      <a:pt x="1239818" y="63551"/>
                    </a:cubicBezTo>
                    <a:lnTo>
                      <a:pt x="33318" y="63551"/>
                    </a:lnTo>
                    <a:cubicBezTo>
                      <a:pt x="21941" y="63602"/>
                      <a:pt x="11406" y="57562"/>
                      <a:pt x="5703" y="47717"/>
                    </a:cubicBezTo>
                    <a:cubicBezTo>
                      <a:pt x="0" y="37873"/>
                      <a:pt x="0" y="25729"/>
                      <a:pt x="5703" y="15885"/>
                    </a:cubicBezTo>
                    <a:cubicBezTo>
                      <a:pt x="11406" y="6040"/>
                      <a:pt x="21941" y="0"/>
                      <a:pt x="33318" y="51"/>
                    </a:cubicBezTo>
                    <a:close/>
                  </a:path>
                </a:pathLst>
              </a:custGeom>
              <a:solidFill>
                <a:srgbClr val="494F56"/>
              </a:solidFill>
            </p:spPr>
          </p:sp>
          <p:sp>
            <p:nvSpPr>
              <p:cNvPr id="25" name="Freeform 25"/>
              <p:cNvSpPr/>
              <p:nvPr/>
            </p:nvSpPr>
            <p:spPr>
              <a:xfrm>
                <a:off x="-1568" y="-51"/>
                <a:ext cx="1108036" cy="63602"/>
              </a:xfrm>
              <a:custGeom>
                <a:avLst/>
                <a:gdLst/>
                <a:ahLst/>
                <a:cxnLst/>
                <a:rect l="l" t="t" r="r" b="b"/>
                <a:pathLst>
                  <a:path w="1108036" h="63602">
                    <a:moveTo>
                      <a:pt x="33318" y="51"/>
                    </a:moveTo>
                    <a:lnTo>
                      <a:pt x="1074718" y="51"/>
                    </a:lnTo>
                    <a:cubicBezTo>
                      <a:pt x="1086095" y="0"/>
                      <a:pt x="1096630" y="6040"/>
                      <a:pt x="1102333" y="15885"/>
                    </a:cubicBezTo>
                    <a:cubicBezTo>
                      <a:pt x="1108036" y="25729"/>
                      <a:pt x="1108036" y="37873"/>
                      <a:pt x="1102333" y="47717"/>
                    </a:cubicBezTo>
                    <a:cubicBezTo>
                      <a:pt x="1096630" y="57562"/>
                      <a:pt x="1086095" y="63602"/>
                      <a:pt x="1074718" y="63551"/>
                    </a:cubicBezTo>
                    <a:lnTo>
                      <a:pt x="33318" y="63551"/>
                    </a:lnTo>
                    <a:cubicBezTo>
                      <a:pt x="21941" y="63602"/>
                      <a:pt x="11406" y="57562"/>
                      <a:pt x="5703" y="47717"/>
                    </a:cubicBezTo>
                    <a:cubicBezTo>
                      <a:pt x="0" y="37873"/>
                      <a:pt x="0" y="25729"/>
                      <a:pt x="5703" y="15885"/>
                    </a:cubicBezTo>
                    <a:cubicBezTo>
                      <a:pt x="11406" y="6040"/>
                      <a:pt x="21941" y="0"/>
                      <a:pt x="33318" y="51"/>
                    </a:cubicBezTo>
                    <a:close/>
                  </a:path>
                </a:pathLst>
              </a:custGeom>
              <a:solidFill>
                <a:srgbClr val="A07F48"/>
              </a:solidFill>
            </p:spPr>
          </p:sp>
        </p:grpSp>
      </p:grpSp>
      <p:grpSp>
        <p:nvGrpSpPr>
          <p:cNvPr id="26" name="Group 26"/>
          <p:cNvGrpSpPr/>
          <p:nvPr/>
        </p:nvGrpSpPr>
        <p:grpSpPr>
          <a:xfrm>
            <a:off x="6463954" y="6975957"/>
            <a:ext cx="4058607" cy="1892766"/>
            <a:chOff x="0" y="0"/>
            <a:chExt cx="5411476" cy="2523689"/>
          </a:xfrm>
        </p:grpSpPr>
        <p:sp>
          <p:nvSpPr>
            <p:cNvPr id="27" name="TextBox 27"/>
            <p:cNvSpPr txBox="1"/>
            <p:nvPr/>
          </p:nvSpPr>
          <p:spPr>
            <a:xfrm>
              <a:off x="0" y="-104775"/>
              <a:ext cx="5411476" cy="952750"/>
            </a:xfrm>
            <a:prstGeom prst="rect">
              <a:avLst/>
            </a:prstGeom>
          </p:spPr>
          <p:txBody>
            <a:bodyPr lIns="0" tIns="0" rIns="0" bIns="0" rtlCol="0" anchor="t">
              <a:spAutoFit/>
            </a:bodyPr>
            <a:lstStyle/>
            <a:p>
              <a:pPr>
                <a:lnSpc>
                  <a:spcPts val="5895"/>
                </a:lnSpc>
              </a:pPr>
              <a:r>
                <a:rPr lang="en-US" sz="4211">
                  <a:solidFill>
                    <a:srgbClr val="000000"/>
                  </a:solidFill>
                  <a:latin typeface="Canva Sans Bold"/>
                </a:rPr>
                <a:t>Professional</a:t>
              </a:r>
            </a:p>
          </p:txBody>
        </p:sp>
        <p:sp>
          <p:nvSpPr>
            <p:cNvPr id="28" name="TextBox 28"/>
            <p:cNvSpPr txBox="1"/>
            <p:nvPr/>
          </p:nvSpPr>
          <p:spPr>
            <a:xfrm>
              <a:off x="75023" y="977509"/>
              <a:ext cx="4641711" cy="1546180"/>
            </a:xfrm>
            <a:prstGeom prst="rect">
              <a:avLst/>
            </a:prstGeom>
          </p:spPr>
          <p:txBody>
            <a:bodyPr lIns="0" tIns="0" rIns="0" bIns="0" rtlCol="0" anchor="t">
              <a:spAutoFit/>
            </a:bodyPr>
            <a:lstStyle/>
            <a:p>
              <a:pPr>
                <a:lnSpc>
                  <a:spcPts val="4648"/>
                </a:lnSpc>
              </a:pPr>
              <a:r>
                <a:rPr lang="en-US" sz="3320">
                  <a:solidFill>
                    <a:srgbClr val="000000"/>
                  </a:solidFill>
                  <a:latin typeface="Canva Sans Bold"/>
                </a:rPr>
                <a:t>Authorized:</a:t>
              </a:r>
              <a:r>
                <a:rPr lang="en-US" sz="3320">
                  <a:solidFill>
                    <a:srgbClr val="000000"/>
                  </a:solidFill>
                  <a:latin typeface="Canva Sans"/>
                </a:rPr>
                <a:t> 123</a:t>
              </a:r>
            </a:p>
            <a:p>
              <a:pPr>
                <a:lnSpc>
                  <a:spcPts val="4648"/>
                </a:lnSpc>
              </a:pPr>
              <a:r>
                <a:rPr lang="en-US" sz="3320">
                  <a:solidFill>
                    <a:srgbClr val="000000"/>
                  </a:solidFill>
                  <a:latin typeface="Canva Sans Bold"/>
                </a:rPr>
                <a:t>Actual: </a:t>
              </a:r>
              <a:r>
                <a:rPr lang="en-US" sz="3320">
                  <a:solidFill>
                    <a:srgbClr val="000000"/>
                  </a:solidFill>
                  <a:latin typeface="Canva Sans"/>
                </a:rPr>
                <a:t>93</a:t>
              </a:r>
            </a:p>
          </p:txBody>
        </p:sp>
      </p:grpSp>
      <p:grpSp>
        <p:nvGrpSpPr>
          <p:cNvPr id="29" name="Group 29"/>
          <p:cNvGrpSpPr/>
          <p:nvPr/>
        </p:nvGrpSpPr>
        <p:grpSpPr>
          <a:xfrm>
            <a:off x="352145" y="6975957"/>
            <a:ext cx="3989287" cy="1892766"/>
            <a:chOff x="0" y="0"/>
            <a:chExt cx="5319050" cy="2523689"/>
          </a:xfrm>
        </p:grpSpPr>
        <p:sp>
          <p:nvSpPr>
            <p:cNvPr id="30" name="TextBox 30"/>
            <p:cNvSpPr txBox="1"/>
            <p:nvPr/>
          </p:nvSpPr>
          <p:spPr>
            <a:xfrm>
              <a:off x="0" y="-104775"/>
              <a:ext cx="5319050" cy="952750"/>
            </a:xfrm>
            <a:prstGeom prst="rect">
              <a:avLst/>
            </a:prstGeom>
          </p:spPr>
          <p:txBody>
            <a:bodyPr lIns="0" tIns="0" rIns="0" bIns="0" rtlCol="0" anchor="t">
              <a:spAutoFit/>
            </a:bodyPr>
            <a:lstStyle/>
            <a:p>
              <a:pPr>
                <a:lnSpc>
                  <a:spcPts val="5895"/>
                </a:lnSpc>
              </a:pPr>
              <a:r>
                <a:rPr lang="en-US" sz="4211">
                  <a:solidFill>
                    <a:srgbClr val="000000"/>
                  </a:solidFill>
                  <a:latin typeface="Canva Sans Bold"/>
                </a:rPr>
                <a:t>Sworn </a:t>
              </a:r>
            </a:p>
          </p:txBody>
        </p:sp>
        <p:sp>
          <p:nvSpPr>
            <p:cNvPr id="31" name="TextBox 31"/>
            <p:cNvSpPr txBox="1"/>
            <p:nvPr/>
          </p:nvSpPr>
          <p:spPr>
            <a:xfrm>
              <a:off x="73741" y="977509"/>
              <a:ext cx="4562432" cy="1546180"/>
            </a:xfrm>
            <a:prstGeom prst="rect">
              <a:avLst/>
            </a:prstGeom>
          </p:spPr>
          <p:txBody>
            <a:bodyPr lIns="0" tIns="0" rIns="0" bIns="0" rtlCol="0" anchor="t">
              <a:spAutoFit/>
            </a:bodyPr>
            <a:lstStyle/>
            <a:p>
              <a:pPr>
                <a:lnSpc>
                  <a:spcPts val="4648"/>
                </a:lnSpc>
              </a:pPr>
              <a:r>
                <a:rPr lang="en-US" sz="3320">
                  <a:solidFill>
                    <a:srgbClr val="000000"/>
                  </a:solidFill>
                  <a:latin typeface="Canva Sans Bold"/>
                </a:rPr>
                <a:t>Authorized:</a:t>
              </a:r>
              <a:r>
                <a:rPr lang="en-US" sz="3320">
                  <a:solidFill>
                    <a:srgbClr val="000000"/>
                  </a:solidFill>
                  <a:latin typeface="Canva Sans"/>
                </a:rPr>
                <a:t> 940</a:t>
              </a:r>
            </a:p>
            <a:p>
              <a:pPr>
                <a:lnSpc>
                  <a:spcPts val="4648"/>
                </a:lnSpc>
              </a:pPr>
              <a:r>
                <a:rPr lang="en-US" sz="3320">
                  <a:solidFill>
                    <a:srgbClr val="000000"/>
                  </a:solidFill>
                  <a:latin typeface="Canva Sans Bold"/>
                </a:rPr>
                <a:t>Actual: </a:t>
              </a:r>
              <a:r>
                <a:rPr lang="en-US" sz="3320">
                  <a:solidFill>
                    <a:srgbClr val="000000"/>
                  </a:solidFill>
                  <a:latin typeface="Canva Sans"/>
                </a:rPr>
                <a:t>824</a:t>
              </a:r>
            </a:p>
          </p:txBody>
        </p:sp>
      </p:grpSp>
      <p:grpSp>
        <p:nvGrpSpPr>
          <p:cNvPr id="32" name="Group 32"/>
          <p:cNvGrpSpPr/>
          <p:nvPr/>
        </p:nvGrpSpPr>
        <p:grpSpPr>
          <a:xfrm>
            <a:off x="12577214" y="6975957"/>
            <a:ext cx="3836784" cy="1882278"/>
            <a:chOff x="0" y="0"/>
            <a:chExt cx="5115713" cy="2509704"/>
          </a:xfrm>
        </p:grpSpPr>
        <p:sp>
          <p:nvSpPr>
            <p:cNvPr id="33" name="TextBox 33"/>
            <p:cNvSpPr txBox="1"/>
            <p:nvPr/>
          </p:nvSpPr>
          <p:spPr>
            <a:xfrm>
              <a:off x="0" y="-104775"/>
              <a:ext cx="5115713" cy="952750"/>
            </a:xfrm>
            <a:prstGeom prst="rect">
              <a:avLst/>
            </a:prstGeom>
          </p:spPr>
          <p:txBody>
            <a:bodyPr lIns="0" tIns="0" rIns="0" bIns="0" rtlCol="0" anchor="t">
              <a:spAutoFit/>
            </a:bodyPr>
            <a:lstStyle/>
            <a:p>
              <a:pPr>
                <a:lnSpc>
                  <a:spcPts val="5895"/>
                </a:lnSpc>
              </a:pPr>
              <a:r>
                <a:rPr lang="en-US" sz="4211">
                  <a:solidFill>
                    <a:srgbClr val="000000"/>
                  </a:solidFill>
                  <a:latin typeface="Canva Sans Bold"/>
                </a:rPr>
                <a:t>Cadet</a:t>
              </a:r>
            </a:p>
          </p:txBody>
        </p:sp>
        <p:sp>
          <p:nvSpPr>
            <p:cNvPr id="34" name="TextBox 34"/>
            <p:cNvSpPr txBox="1"/>
            <p:nvPr/>
          </p:nvSpPr>
          <p:spPr>
            <a:xfrm>
              <a:off x="70922" y="977509"/>
              <a:ext cx="4388019" cy="1532195"/>
            </a:xfrm>
            <a:prstGeom prst="rect">
              <a:avLst/>
            </a:prstGeom>
          </p:spPr>
          <p:txBody>
            <a:bodyPr lIns="0" tIns="0" rIns="0" bIns="0" rtlCol="0" anchor="t">
              <a:spAutoFit/>
            </a:bodyPr>
            <a:lstStyle/>
            <a:p>
              <a:pPr>
                <a:lnSpc>
                  <a:spcPts val="4648"/>
                </a:lnSpc>
              </a:pPr>
              <a:r>
                <a:rPr lang="en-US" sz="3320">
                  <a:solidFill>
                    <a:srgbClr val="000000"/>
                  </a:solidFill>
                  <a:latin typeface="Canva Sans Bold"/>
                </a:rPr>
                <a:t>Authorized:</a:t>
              </a:r>
              <a:r>
                <a:rPr lang="en-US" sz="3320">
                  <a:solidFill>
                    <a:srgbClr val="000000"/>
                  </a:solidFill>
                  <a:latin typeface="Canva Sans"/>
                </a:rPr>
                <a:t> 98</a:t>
              </a:r>
            </a:p>
            <a:p>
              <a:pPr>
                <a:lnSpc>
                  <a:spcPts val="4648"/>
                </a:lnSpc>
              </a:pPr>
              <a:r>
                <a:rPr lang="en-US" sz="3320">
                  <a:solidFill>
                    <a:srgbClr val="000000"/>
                  </a:solidFill>
                  <a:latin typeface="Canva Sans Bold"/>
                </a:rPr>
                <a:t>Actual: </a:t>
              </a:r>
              <a:r>
                <a:rPr lang="en-US" sz="3320">
                  <a:solidFill>
                    <a:srgbClr val="000000"/>
                  </a:solidFill>
                  <a:latin typeface="Canva Sans"/>
                </a:rPr>
                <a:t>88</a:t>
              </a:r>
            </a:p>
          </p:txBody>
        </p:sp>
      </p:grpSp>
      <p:sp>
        <p:nvSpPr>
          <p:cNvPr id="35" name="AutoShape 35"/>
          <p:cNvSpPr/>
          <p:nvPr/>
        </p:nvSpPr>
        <p:spPr>
          <a:xfrm>
            <a:off x="4865819" y="3147822"/>
            <a:ext cx="7294513" cy="0"/>
          </a:xfrm>
          <a:prstGeom prst="line">
            <a:avLst/>
          </a:prstGeom>
          <a:ln w="152400" cap="flat">
            <a:solidFill>
              <a:srgbClr val="ECDA82"/>
            </a:solidFill>
            <a:prstDash val="solid"/>
            <a:headEnd type="none" w="sm" len="sm"/>
            <a:tailEnd type="none" w="sm" len="sm"/>
          </a:ln>
        </p:spPr>
      </p:sp>
      <p:sp>
        <p:nvSpPr>
          <p:cNvPr id="36" name="TextBox 36"/>
          <p:cNvSpPr txBox="1"/>
          <p:nvPr/>
        </p:nvSpPr>
        <p:spPr>
          <a:xfrm>
            <a:off x="4805246" y="1690497"/>
            <a:ext cx="7415659" cy="1609725"/>
          </a:xfrm>
          <a:prstGeom prst="rect">
            <a:avLst/>
          </a:prstGeom>
        </p:spPr>
        <p:txBody>
          <a:bodyPr lIns="0" tIns="0" rIns="0" bIns="0" rtlCol="0" anchor="t">
            <a:spAutoFit/>
          </a:bodyPr>
          <a:lstStyle/>
          <a:p>
            <a:pPr algn="ctr">
              <a:lnSpc>
                <a:spcPts val="12599"/>
              </a:lnSpc>
            </a:pPr>
            <a:r>
              <a:rPr lang="en-US" sz="9000">
                <a:solidFill>
                  <a:srgbClr val="000000"/>
                </a:solidFill>
                <a:latin typeface="Canva Sans Bold"/>
              </a:rPr>
              <a:t>2018 Staffing</a:t>
            </a:r>
          </a:p>
        </p:txBody>
      </p:sp>
      <p:grpSp>
        <p:nvGrpSpPr>
          <p:cNvPr id="37" name="Group 37"/>
          <p:cNvGrpSpPr/>
          <p:nvPr/>
        </p:nvGrpSpPr>
        <p:grpSpPr>
          <a:xfrm>
            <a:off x="84050" y="3900700"/>
            <a:ext cx="18288000" cy="791845"/>
            <a:chOff x="0" y="0"/>
            <a:chExt cx="24384000" cy="1055793"/>
          </a:xfrm>
        </p:grpSpPr>
        <p:sp>
          <p:nvSpPr>
            <p:cNvPr id="38" name="TextBox 38"/>
            <p:cNvSpPr txBox="1"/>
            <p:nvPr/>
          </p:nvSpPr>
          <p:spPr>
            <a:xfrm>
              <a:off x="0" y="-142875"/>
              <a:ext cx="8548516" cy="1198668"/>
            </a:xfrm>
            <a:prstGeom prst="rect">
              <a:avLst/>
            </a:prstGeom>
          </p:spPr>
          <p:txBody>
            <a:bodyPr lIns="0" tIns="0" rIns="0" bIns="0" rtlCol="0" anchor="t">
              <a:spAutoFit/>
            </a:bodyPr>
            <a:lstStyle/>
            <a:p>
              <a:pPr algn="ctr">
                <a:lnSpc>
                  <a:spcPts val="7279"/>
                </a:lnSpc>
              </a:pPr>
              <a:r>
                <a:rPr lang="en-US" sz="5199">
                  <a:solidFill>
                    <a:srgbClr val="000000"/>
                  </a:solidFill>
                  <a:latin typeface="Canva Sans Bold"/>
                </a:rPr>
                <a:t>Authorized: </a:t>
              </a:r>
              <a:r>
                <a:rPr lang="en-US" sz="5199">
                  <a:solidFill>
                    <a:srgbClr val="000000"/>
                  </a:solidFill>
                  <a:latin typeface="Canva Sans"/>
                </a:rPr>
                <a:t>1,161 </a:t>
              </a:r>
            </a:p>
          </p:txBody>
        </p:sp>
        <p:sp>
          <p:nvSpPr>
            <p:cNvPr id="39" name="TextBox 39"/>
            <p:cNvSpPr txBox="1"/>
            <p:nvPr/>
          </p:nvSpPr>
          <p:spPr>
            <a:xfrm>
              <a:off x="8601694" y="-142875"/>
              <a:ext cx="7180611" cy="1198668"/>
            </a:xfrm>
            <a:prstGeom prst="rect">
              <a:avLst/>
            </a:prstGeom>
          </p:spPr>
          <p:txBody>
            <a:bodyPr lIns="0" tIns="0" rIns="0" bIns="0" rtlCol="0" anchor="t">
              <a:spAutoFit/>
            </a:bodyPr>
            <a:lstStyle/>
            <a:p>
              <a:pPr algn="ctr">
                <a:lnSpc>
                  <a:spcPts val="7279"/>
                </a:lnSpc>
              </a:pPr>
              <a:r>
                <a:rPr lang="en-US" sz="5199">
                  <a:solidFill>
                    <a:srgbClr val="000000"/>
                  </a:solidFill>
                  <a:latin typeface="Canva Sans Bold"/>
                </a:rPr>
                <a:t>Actual:</a:t>
              </a:r>
              <a:r>
                <a:rPr lang="en-US" sz="5199">
                  <a:solidFill>
                    <a:srgbClr val="000000"/>
                  </a:solidFill>
                  <a:latin typeface="Canva Sans"/>
                </a:rPr>
                <a:t> 1,005</a:t>
              </a:r>
            </a:p>
          </p:txBody>
        </p:sp>
        <p:sp>
          <p:nvSpPr>
            <p:cNvPr id="40" name="TextBox 40"/>
            <p:cNvSpPr txBox="1"/>
            <p:nvPr/>
          </p:nvSpPr>
          <p:spPr>
            <a:xfrm>
              <a:off x="15835484" y="-142875"/>
              <a:ext cx="8548516" cy="1198668"/>
            </a:xfrm>
            <a:prstGeom prst="rect">
              <a:avLst/>
            </a:prstGeom>
          </p:spPr>
          <p:txBody>
            <a:bodyPr lIns="0" tIns="0" rIns="0" bIns="0" rtlCol="0" anchor="t">
              <a:spAutoFit/>
            </a:bodyPr>
            <a:lstStyle/>
            <a:p>
              <a:pPr algn="ctr">
                <a:lnSpc>
                  <a:spcPts val="7279"/>
                </a:lnSpc>
              </a:pPr>
              <a:r>
                <a:rPr lang="en-US" sz="5199">
                  <a:solidFill>
                    <a:srgbClr val="000000"/>
                  </a:solidFill>
                  <a:latin typeface="Canva Sans Bold"/>
                </a:rPr>
                <a:t>Change: </a:t>
              </a:r>
              <a:r>
                <a:rPr lang="en-US" sz="5199">
                  <a:solidFill>
                    <a:srgbClr val="FF1616"/>
                  </a:solidFill>
                  <a:latin typeface="Canva Sans Bold"/>
                </a:rPr>
                <a:t>-156</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grpSp>
        <p:nvGrpSpPr>
          <p:cNvPr id="3" name="Group 3"/>
          <p:cNvGrpSpPr/>
          <p:nvPr/>
        </p:nvGrpSpPr>
        <p:grpSpPr>
          <a:xfrm>
            <a:off x="136683" y="6626945"/>
            <a:ext cx="18015482" cy="3086100"/>
            <a:chOff x="0" y="0"/>
            <a:chExt cx="4744818" cy="812800"/>
          </a:xfrm>
        </p:grpSpPr>
        <p:sp>
          <p:nvSpPr>
            <p:cNvPr id="4" name="Freeform 4"/>
            <p:cNvSpPr/>
            <p:nvPr/>
          </p:nvSpPr>
          <p:spPr>
            <a:xfrm>
              <a:off x="0" y="0"/>
              <a:ext cx="4744818" cy="812800"/>
            </a:xfrm>
            <a:custGeom>
              <a:avLst/>
              <a:gdLst/>
              <a:ahLst/>
              <a:cxnLst/>
              <a:rect l="l" t="t" r="r" b="b"/>
              <a:pathLst>
                <a:path w="4744818" h="812800">
                  <a:moveTo>
                    <a:pt x="21917" y="0"/>
                  </a:moveTo>
                  <a:lnTo>
                    <a:pt x="4722902" y="0"/>
                  </a:lnTo>
                  <a:cubicBezTo>
                    <a:pt x="4728714" y="0"/>
                    <a:pt x="4734289" y="2309"/>
                    <a:pt x="4738399" y="6419"/>
                  </a:cubicBezTo>
                  <a:cubicBezTo>
                    <a:pt x="4742509" y="10529"/>
                    <a:pt x="4744818" y="16104"/>
                    <a:pt x="4744818" y="21917"/>
                  </a:cubicBezTo>
                  <a:lnTo>
                    <a:pt x="4744818" y="790883"/>
                  </a:lnTo>
                  <a:cubicBezTo>
                    <a:pt x="4744818" y="796696"/>
                    <a:pt x="4742509" y="802271"/>
                    <a:pt x="4738399" y="806381"/>
                  </a:cubicBezTo>
                  <a:cubicBezTo>
                    <a:pt x="4734289" y="810491"/>
                    <a:pt x="4728714" y="812800"/>
                    <a:pt x="4722902" y="812800"/>
                  </a:cubicBezTo>
                  <a:lnTo>
                    <a:pt x="21917" y="812800"/>
                  </a:lnTo>
                  <a:cubicBezTo>
                    <a:pt x="16104" y="812800"/>
                    <a:pt x="10529" y="810491"/>
                    <a:pt x="6419" y="806381"/>
                  </a:cubicBezTo>
                  <a:cubicBezTo>
                    <a:pt x="2309" y="802271"/>
                    <a:pt x="0" y="796696"/>
                    <a:pt x="0" y="790883"/>
                  </a:cubicBezTo>
                  <a:lnTo>
                    <a:pt x="0" y="21917"/>
                  </a:lnTo>
                  <a:cubicBezTo>
                    <a:pt x="0" y="16104"/>
                    <a:pt x="2309" y="10529"/>
                    <a:pt x="6419" y="6419"/>
                  </a:cubicBezTo>
                  <a:cubicBezTo>
                    <a:pt x="10529" y="2309"/>
                    <a:pt x="16104" y="0"/>
                    <a:pt x="21917" y="0"/>
                  </a:cubicBezTo>
                  <a:close/>
                </a:path>
              </a:pathLst>
            </a:custGeom>
            <a:solidFill>
              <a:srgbClr val="D9D9D9"/>
            </a:solidFill>
          </p:spPr>
        </p:sp>
        <p:sp>
          <p:nvSpPr>
            <p:cNvPr id="5" name="TextBox 5"/>
            <p:cNvSpPr txBox="1"/>
            <p:nvPr/>
          </p:nvSpPr>
          <p:spPr>
            <a:xfrm>
              <a:off x="0" y="0"/>
              <a:ext cx="812800" cy="812800"/>
            </a:xfrm>
            <a:prstGeom prst="rect">
              <a:avLst/>
            </a:prstGeom>
          </p:spPr>
          <p:txBody>
            <a:bodyPr lIns="50800" tIns="50800" rIns="50800" bIns="50800" rtlCol="0" anchor="ctr"/>
            <a:lstStyle/>
            <a:p>
              <a:pPr algn="ctr">
                <a:lnSpc>
                  <a:spcPts val="2735"/>
                </a:lnSpc>
              </a:pPr>
              <a:endParaRPr/>
            </a:p>
          </p:txBody>
        </p:sp>
      </p:grpSp>
      <p:grpSp>
        <p:nvGrpSpPr>
          <p:cNvPr id="6" name="Group 6"/>
          <p:cNvGrpSpPr/>
          <p:nvPr/>
        </p:nvGrpSpPr>
        <p:grpSpPr>
          <a:xfrm>
            <a:off x="6464020" y="8783594"/>
            <a:ext cx="5349485" cy="751518"/>
            <a:chOff x="0" y="0"/>
            <a:chExt cx="7132647" cy="1002024"/>
          </a:xfrm>
        </p:grpSpPr>
        <p:sp>
          <p:nvSpPr>
            <p:cNvPr id="7" name="TextBox 7"/>
            <p:cNvSpPr txBox="1"/>
            <p:nvPr/>
          </p:nvSpPr>
          <p:spPr>
            <a:xfrm>
              <a:off x="5555553" y="-142875"/>
              <a:ext cx="1577094" cy="1144899"/>
            </a:xfrm>
            <a:prstGeom prst="rect">
              <a:avLst/>
            </a:prstGeom>
          </p:spPr>
          <p:txBody>
            <a:bodyPr lIns="0" tIns="0" rIns="0" bIns="0" rtlCol="0" anchor="t">
              <a:spAutoFit/>
            </a:bodyPr>
            <a:lstStyle/>
            <a:p>
              <a:pPr algn="l">
                <a:lnSpc>
                  <a:spcPts val="6912"/>
                </a:lnSpc>
              </a:pPr>
              <a:r>
                <a:rPr lang="en-US" sz="4937">
                  <a:solidFill>
                    <a:srgbClr val="FF1616"/>
                  </a:solidFill>
                  <a:latin typeface="Canva Sans"/>
                </a:rPr>
                <a:t>72%</a:t>
              </a:r>
            </a:p>
          </p:txBody>
        </p:sp>
        <p:grpSp>
          <p:nvGrpSpPr>
            <p:cNvPr id="8" name="Group 8"/>
            <p:cNvGrpSpPr>
              <a:grpSpLocks noChangeAspect="1"/>
            </p:cNvGrpSpPr>
            <p:nvPr/>
          </p:nvGrpSpPr>
          <p:grpSpPr>
            <a:xfrm>
              <a:off x="0" y="183552"/>
              <a:ext cx="5291003" cy="634920"/>
              <a:chOff x="0" y="0"/>
              <a:chExt cx="1270000" cy="152400"/>
            </a:xfrm>
          </p:grpSpPr>
          <p:sp>
            <p:nvSpPr>
              <p:cNvPr id="9" name="Freeform 9"/>
              <p:cNvSpPr/>
              <p:nvPr/>
            </p:nvSpPr>
            <p:spPr>
              <a:xfrm>
                <a:off x="-3763" y="-122"/>
                <a:ext cx="1277527" cy="152644"/>
              </a:xfrm>
              <a:custGeom>
                <a:avLst/>
                <a:gdLst/>
                <a:ahLst/>
                <a:cxnLst/>
                <a:rect l="l" t="t" r="r" b="b"/>
                <a:pathLst>
                  <a:path w="1277527" h="152644">
                    <a:moveTo>
                      <a:pt x="79963" y="122"/>
                    </a:moveTo>
                    <a:lnTo>
                      <a:pt x="1197563" y="122"/>
                    </a:lnTo>
                    <a:cubicBezTo>
                      <a:pt x="1224868" y="0"/>
                      <a:pt x="1250151" y="14497"/>
                      <a:pt x="1263839" y="38123"/>
                    </a:cubicBezTo>
                    <a:cubicBezTo>
                      <a:pt x="1277527" y="61750"/>
                      <a:pt x="1277527" y="90894"/>
                      <a:pt x="1263839" y="114521"/>
                    </a:cubicBezTo>
                    <a:cubicBezTo>
                      <a:pt x="1250151" y="138147"/>
                      <a:pt x="1224868" y="152644"/>
                      <a:pt x="11975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494F56"/>
              </a:solidFill>
            </p:spPr>
          </p:sp>
          <p:sp>
            <p:nvSpPr>
              <p:cNvPr id="10" name="Freeform 10"/>
              <p:cNvSpPr/>
              <p:nvPr/>
            </p:nvSpPr>
            <p:spPr>
              <a:xfrm>
                <a:off x="-3763" y="-122"/>
                <a:ext cx="921927" cy="152644"/>
              </a:xfrm>
              <a:custGeom>
                <a:avLst/>
                <a:gdLst/>
                <a:ahLst/>
                <a:cxnLst/>
                <a:rect l="l" t="t" r="r" b="b"/>
                <a:pathLst>
                  <a:path w="921927" h="152644">
                    <a:moveTo>
                      <a:pt x="79963" y="122"/>
                    </a:moveTo>
                    <a:lnTo>
                      <a:pt x="841963" y="122"/>
                    </a:lnTo>
                    <a:cubicBezTo>
                      <a:pt x="869268" y="0"/>
                      <a:pt x="894551" y="14497"/>
                      <a:pt x="908239" y="38123"/>
                    </a:cubicBezTo>
                    <a:cubicBezTo>
                      <a:pt x="921927" y="61750"/>
                      <a:pt x="921927" y="90894"/>
                      <a:pt x="908239" y="114521"/>
                    </a:cubicBezTo>
                    <a:cubicBezTo>
                      <a:pt x="894551" y="138147"/>
                      <a:pt x="869268" y="152644"/>
                      <a:pt x="8419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A40000"/>
              </a:solidFill>
            </p:spPr>
          </p:sp>
        </p:grpSp>
      </p:grpSp>
      <p:grpSp>
        <p:nvGrpSpPr>
          <p:cNvPr id="11" name="Group 11"/>
          <p:cNvGrpSpPr/>
          <p:nvPr/>
        </p:nvGrpSpPr>
        <p:grpSpPr>
          <a:xfrm>
            <a:off x="352013" y="8676438"/>
            <a:ext cx="5454491" cy="884858"/>
            <a:chOff x="0" y="-142875"/>
            <a:chExt cx="7272655" cy="1179811"/>
          </a:xfrm>
        </p:grpSpPr>
        <p:sp>
          <p:nvSpPr>
            <p:cNvPr id="12" name="TextBox 12"/>
            <p:cNvSpPr txBox="1"/>
            <p:nvPr/>
          </p:nvSpPr>
          <p:spPr>
            <a:xfrm>
              <a:off x="5555552" y="-142875"/>
              <a:ext cx="1717103" cy="1179811"/>
            </a:xfrm>
            <a:prstGeom prst="rect">
              <a:avLst/>
            </a:prstGeom>
          </p:spPr>
          <p:txBody>
            <a:bodyPr wrap="square" lIns="0" tIns="0" rIns="0" bIns="0" rtlCol="0" anchor="t">
              <a:spAutoFit/>
            </a:bodyPr>
            <a:lstStyle/>
            <a:p>
              <a:pPr algn="l">
                <a:lnSpc>
                  <a:spcPts val="6912"/>
                </a:lnSpc>
              </a:pPr>
              <a:r>
                <a:rPr lang="en-US" sz="4937" dirty="0">
                  <a:solidFill>
                    <a:srgbClr val="000000"/>
                  </a:solidFill>
                  <a:latin typeface="Canva Sans"/>
                </a:rPr>
                <a:t>87%</a:t>
              </a:r>
            </a:p>
          </p:txBody>
        </p:sp>
        <p:grpSp>
          <p:nvGrpSpPr>
            <p:cNvPr id="13" name="Group 13"/>
            <p:cNvGrpSpPr>
              <a:grpSpLocks noChangeAspect="1"/>
            </p:cNvGrpSpPr>
            <p:nvPr/>
          </p:nvGrpSpPr>
          <p:grpSpPr>
            <a:xfrm>
              <a:off x="0" y="183552"/>
              <a:ext cx="5291003" cy="634920"/>
              <a:chOff x="0" y="0"/>
              <a:chExt cx="1270000" cy="152400"/>
            </a:xfrm>
          </p:grpSpPr>
          <p:sp>
            <p:nvSpPr>
              <p:cNvPr id="14" name="Freeform 14"/>
              <p:cNvSpPr/>
              <p:nvPr/>
            </p:nvSpPr>
            <p:spPr>
              <a:xfrm>
                <a:off x="-3763" y="-122"/>
                <a:ext cx="1277527" cy="152644"/>
              </a:xfrm>
              <a:custGeom>
                <a:avLst/>
                <a:gdLst/>
                <a:ahLst/>
                <a:cxnLst/>
                <a:rect l="l" t="t" r="r" b="b"/>
                <a:pathLst>
                  <a:path w="1277527" h="152644">
                    <a:moveTo>
                      <a:pt x="79963" y="122"/>
                    </a:moveTo>
                    <a:lnTo>
                      <a:pt x="1197563" y="122"/>
                    </a:lnTo>
                    <a:cubicBezTo>
                      <a:pt x="1224868" y="0"/>
                      <a:pt x="1250151" y="14497"/>
                      <a:pt x="1263839" y="38123"/>
                    </a:cubicBezTo>
                    <a:cubicBezTo>
                      <a:pt x="1277527" y="61750"/>
                      <a:pt x="1277527" y="90894"/>
                      <a:pt x="1263839" y="114521"/>
                    </a:cubicBezTo>
                    <a:cubicBezTo>
                      <a:pt x="1250151" y="138147"/>
                      <a:pt x="1224868" y="152644"/>
                      <a:pt x="11975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494F56"/>
              </a:solidFill>
            </p:spPr>
          </p:sp>
          <p:sp>
            <p:nvSpPr>
              <p:cNvPr id="15" name="Freeform 15"/>
              <p:cNvSpPr/>
              <p:nvPr/>
            </p:nvSpPr>
            <p:spPr>
              <a:xfrm>
                <a:off x="-3763" y="-122"/>
                <a:ext cx="1112427" cy="152644"/>
              </a:xfrm>
              <a:custGeom>
                <a:avLst/>
                <a:gdLst/>
                <a:ahLst/>
                <a:cxnLst/>
                <a:rect l="l" t="t" r="r" b="b"/>
                <a:pathLst>
                  <a:path w="1112427" h="152644">
                    <a:moveTo>
                      <a:pt x="79963" y="122"/>
                    </a:moveTo>
                    <a:lnTo>
                      <a:pt x="1032463" y="122"/>
                    </a:lnTo>
                    <a:cubicBezTo>
                      <a:pt x="1059768" y="0"/>
                      <a:pt x="1085051" y="14497"/>
                      <a:pt x="1098739" y="38123"/>
                    </a:cubicBezTo>
                    <a:cubicBezTo>
                      <a:pt x="1112427" y="61750"/>
                      <a:pt x="1112427" y="90894"/>
                      <a:pt x="1098739" y="114521"/>
                    </a:cubicBezTo>
                    <a:cubicBezTo>
                      <a:pt x="1085051" y="138147"/>
                      <a:pt x="1059768" y="152644"/>
                      <a:pt x="10324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A07F48"/>
              </a:solidFill>
            </p:spPr>
          </p:sp>
        </p:grpSp>
      </p:grpSp>
      <p:grpSp>
        <p:nvGrpSpPr>
          <p:cNvPr id="16" name="Group 16"/>
          <p:cNvGrpSpPr/>
          <p:nvPr/>
        </p:nvGrpSpPr>
        <p:grpSpPr>
          <a:xfrm>
            <a:off x="12538979" y="8783594"/>
            <a:ext cx="5454203" cy="751518"/>
            <a:chOff x="0" y="0"/>
            <a:chExt cx="7272271" cy="1002024"/>
          </a:xfrm>
        </p:grpSpPr>
        <p:sp>
          <p:nvSpPr>
            <p:cNvPr id="17" name="TextBox 17"/>
            <p:cNvSpPr txBox="1"/>
            <p:nvPr/>
          </p:nvSpPr>
          <p:spPr>
            <a:xfrm>
              <a:off x="5555553" y="-142875"/>
              <a:ext cx="1716718" cy="1144899"/>
            </a:xfrm>
            <a:prstGeom prst="rect">
              <a:avLst/>
            </a:prstGeom>
          </p:spPr>
          <p:txBody>
            <a:bodyPr lIns="0" tIns="0" rIns="0" bIns="0" rtlCol="0" anchor="t">
              <a:spAutoFit/>
            </a:bodyPr>
            <a:lstStyle/>
            <a:p>
              <a:pPr algn="l">
                <a:lnSpc>
                  <a:spcPts val="6912"/>
                </a:lnSpc>
              </a:pPr>
              <a:r>
                <a:rPr lang="en-US" sz="4937">
                  <a:solidFill>
                    <a:srgbClr val="000000"/>
                  </a:solidFill>
                  <a:latin typeface="Canva Sans"/>
                </a:rPr>
                <a:t>84%</a:t>
              </a:r>
            </a:p>
          </p:txBody>
        </p:sp>
        <p:grpSp>
          <p:nvGrpSpPr>
            <p:cNvPr id="18" name="Group 18"/>
            <p:cNvGrpSpPr>
              <a:grpSpLocks noChangeAspect="1"/>
            </p:cNvGrpSpPr>
            <p:nvPr/>
          </p:nvGrpSpPr>
          <p:grpSpPr>
            <a:xfrm>
              <a:off x="0" y="183552"/>
              <a:ext cx="5291003" cy="634920"/>
              <a:chOff x="0" y="0"/>
              <a:chExt cx="1270000" cy="152400"/>
            </a:xfrm>
          </p:grpSpPr>
          <p:sp>
            <p:nvSpPr>
              <p:cNvPr id="19" name="Freeform 19"/>
              <p:cNvSpPr/>
              <p:nvPr/>
            </p:nvSpPr>
            <p:spPr>
              <a:xfrm>
                <a:off x="-3763" y="-122"/>
                <a:ext cx="1277527" cy="152644"/>
              </a:xfrm>
              <a:custGeom>
                <a:avLst/>
                <a:gdLst/>
                <a:ahLst/>
                <a:cxnLst/>
                <a:rect l="l" t="t" r="r" b="b"/>
                <a:pathLst>
                  <a:path w="1277527" h="152644">
                    <a:moveTo>
                      <a:pt x="79963" y="122"/>
                    </a:moveTo>
                    <a:lnTo>
                      <a:pt x="1197563" y="122"/>
                    </a:lnTo>
                    <a:cubicBezTo>
                      <a:pt x="1224868" y="0"/>
                      <a:pt x="1250151" y="14497"/>
                      <a:pt x="1263839" y="38123"/>
                    </a:cubicBezTo>
                    <a:cubicBezTo>
                      <a:pt x="1277527" y="61750"/>
                      <a:pt x="1277527" y="90894"/>
                      <a:pt x="1263839" y="114521"/>
                    </a:cubicBezTo>
                    <a:cubicBezTo>
                      <a:pt x="1250151" y="138147"/>
                      <a:pt x="1224868" y="152644"/>
                      <a:pt x="11975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494F56"/>
              </a:solidFill>
            </p:spPr>
          </p:sp>
          <p:sp>
            <p:nvSpPr>
              <p:cNvPr id="20" name="Freeform 20"/>
              <p:cNvSpPr/>
              <p:nvPr/>
            </p:nvSpPr>
            <p:spPr>
              <a:xfrm>
                <a:off x="-3763" y="-122"/>
                <a:ext cx="1074327" cy="152644"/>
              </a:xfrm>
              <a:custGeom>
                <a:avLst/>
                <a:gdLst/>
                <a:ahLst/>
                <a:cxnLst/>
                <a:rect l="l" t="t" r="r" b="b"/>
                <a:pathLst>
                  <a:path w="1074327" h="152644">
                    <a:moveTo>
                      <a:pt x="79963" y="122"/>
                    </a:moveTo>
                    <a:lnTo>
                      <a:pt x="994363" y="122"/>
                    </a:lnTo>
                    <a:cubicBezTo>
                      <a:pt x="1021668" y="0"/>
                      <a:pt x="1046951" y="14497"/>
                      <a:pt x="1060639" y="38123"/>
                    </a:cubicBezTo>
                    <a:cubicBezTo>
                      <a:pt x="1074327" y="61750"/>
                      <a:pt x="1074327" y="90894"/>
                      <a:pt x="1060639" y="114521"/>
                    </a:cubicBezTo>
                    <a:cubicBezTo>
                      <a:pt x="1046951" y="138147"/>
                      <a:pt x="1021668" y="152644"/>
                      <a:pt x="9943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A07F48"/>
              </a:solidFill>
            </p:spPr>
          </p:sp>
        </p:grpSp>
      </p:grpSp>
      <p:grpSp>
        <p:nvGrpSpPr>
          <p:cNvPr id="21" name="Group 21"/>
          <p:cNvGrpSpPr/>
          <p:nvPr/>
        </p:nvGrpSpPr>
        <p:grpSpPr>
          <a:xfrm>
            <a:off x="383561" y="5130489"/>
            <a:ext cx="17492755" cy="896381"/>
            <a:chOff x="0" y="0"/>
            <a:chExt cx="23323674" cy="1195175"/>
          </a:xfrm>
        </p:grpSpPr>
        <p:sp>
          <p:nvSpPr>
            <p:cNvPr id="22" name="TextBox 22"/>
            <p:cNvSpPr txBox="1"/>
            <p:nvPr/>
          </p:nvSpPr>
          <p:spPr>
            <a:xfrm>
              <a:off x="21237817" y="-161925"/>
              <a:ext cx="2085857" cy="1357100"/>
            </a:xfrm>
            <a:prstGeom prst="rect">
              <a:avLst/>
            </a:prstGeom>
          </p:spPr>
          <p:txBody>
            <a:bodyPr lIns="0" tIns="0" rIns="0" bIns="0" rtlCol="0" anchor="t">
              <a:spAutoFit/>
            </a:bodyPr>
            <a:lstStyle/>
            <a:p>
              <a:pPr algn="l">
                <a:lnSpc>
                  <a:spcPts val="8399"/>
                </a:lnSpc>
              </a:pPr>
              <a:r>
                <a:rPr lang="en-US" sz="5999">
                  <a:solidFill>
                    <a:srgbClr val="000000"/>
                  </a:solidFill>
                  <a:latin typeface="Canva Sans"/>
                </a:rPr>
                <a:t>84%</a:t>
              </a:r>
            </a:p>
          </p:txBody>
        </p:sp>
        <p:grpSp>
          <p:nvGrpSpPr>
            <p:cNvPr id="23" name="Group 23"/>
            <p:cNvGrpSpPr>
              <a:grpSpLocks noChangeAspect="1"/>
            </p:cNvGrpSpPr>
            <p:nvPr/>
          </p:nvGrpSpPr>
          <p:grpSpPr>
            <a:xfrm>
              <a:off x="0" y="91925"/>
              <a:ext cx="20226492" cy="1011325"/>
              <a:chOff x="0" y="0"/>
              <a:chExt cx="1270000" cy="63500"/>
            </a:xfrm>
          </p:grpSpPr>
          <p:sp>
            <p:nvSpPr>
              <p:cNvPr id="24" name="Freeform 24"/>
              <p:cNvSpPr/>
              <p:nvPr/>
            </p:nvSpPr>
            <p:spPr>
              <a:xfrm>
                <a:off x="-1568" y="-51"/>
                <a:ext cx="1273136" cy="63602"/>
              </a:xfrm>
              <a:custGeom>
                <a:avLst/>
                <a:gdLst/>
                <a:ahLst/>
                <a:cxnLst/>
                <a:rect l="l" t="t" r="r" b="b"/>
                <a:pathLst>
                  <a:path w="1273136" h="63602">
                    <a:moveTo>
                      <a:pt x="33318" y="51"/>
                    </a:moveTo>
                    <a:lnTo>
                      <a:pt x="1239818" y="51"/>
                    </a:lnTo>
                    <a:cubicBezTo>
                      <a:pt x="1251195" y="0"/>
                      <a:pt x="1261730" y="6040"/>
                      <a:pt x="1267433" y="15885"/>
                    </a:cubicBezTo>
                    <a:cubicBezTo>
                      <a:pt x="1273136" y="25729"/>
                      <a:pt x="1273136" y="37873"/>
                      <a:pt x="1267433" y="47717"/>
                    </a:cubicBezTo>
                    <a:cubicBezTo>
                      <a:pt x="1261730" y="57562"/>
                      <a:pt x="1251195" y="63602"/>
                      <a:pt x="1239818" y="63551"/>
                    </a:cubicBezTo>
                    <a:lnTo>
                      <a:pt x="33318" y="63551"/>
                    </a:lnTo>
                    <a:cubicBezTo>
                      <a:pt x="21941" y="63602"/>
                      <a:pt x="11406" y="57562"/>
                      <a:pt x="5703" y="47717"/>
                    </a:cubicBezTo>
                    <a:cubicBezTo>
                      <a:pt x="0" y="37873"/>
                      <a:pt x="0" y="25729"/>
                      <a:pt x="5703" y="15885"/>
                    </a:cubicBezTo>
                    <a:cubicBezTo>
                      <a:pt x="11406" y="6040"/>
                      <a:pt x="21941" y="0"/>
                      <a:pt x="33318" y="51"/>
                    </a:cubicBezTo>
                    <a:close/>
                  </a:path>
                </a:pathLst>
              </a:custGeom>
              <a:solidFill>
                <a:srgbClr val="494F56"/>
              </a:solidFill>
            </p:spPr>
          </p:sp>
          <p:sp>
            <p:nvSpPr>
              <p:cNvPr id="25" name="Freeform 25"/>
              <p:cNvSpPr/>
              <p:nvPr/>
            </p:nvSpPr>
            <p:spPr>
              <a:xfrm>
                <a:off x="-1568" y="-51"/>
                <a:ext cx="1069936" cy="63602"/>
              </a:xfrm>
              <a:custGeom>
                <a:avLst/>
                <a:gdLst/>
                <a:ahLst/>
                <a:cxnLst/>
                <a:rect l="l" t="t" r="r" b="b"/>
                <a:pathLst>
                  <a:path w="1069936" h="63602">
                    <a:moveTo>
                      <a:pt x="33318" y="51"/>
                    </a:moveTo>
                    <a:lnTo>
                      <a:pt x="1036618" y="51"/>
                    </a:lnTo>
                    <a:cubicBezTo>
                      <a:pt x="1047995" y="0"/>
                      <a:pt x="1058530" y="6040"/>
                      <a:pt x="1064233" y="15885"/>
                    </a:cubicBezTo>
                    <a:cubicBezTo>
                      <a:pt x="1069936" y="25729"/>
                      <a:pt x="1069936" y="37873"/>
                      <a:pt x="1064233" y="47717"/>
                    </a:cubicBezTo>
                    <a:cubicBezTo>
                      <a:pt x="1058530" y="57562"/>
                      <a:pt x="1047995" y="63602"/>
                      <a:pt x="1036618" y="63551"/>
                    </a:cubicBezTo>
                    <a:lnTo>
                      <a:pt x="33318" y="63551"/>
                    </a:lnTo>
                    <a:cubicBezTo>
                      <a:pt x="21941" y="63602"/>
                      <a:pt x="11406" y="57562"/>
                      <a:pt x="5703" y="47717"/>
                    </a:cubicBezTo>
                    <a:cubicBezTo>
                      <a:pt x="0" y="37873"/>
                      <a:pt x="0" y="25729"/>
                      <a:pt x="5703" y="15885"/>
                    </a:cubicBezTo>
                    <a:cubicBezTo>
                      <a:pt x="11406" y="6040"/>
                      <a:pt x="21941" y="0"/>
                      <a:pt x="33318" y="51"/>
                    </a:cubicBezTo>
                    <a:close/>
                  </a:path>
                </a:pathLst>
              </a:custGeom>
              <a:solidFill>
                <a:srgbClr val="A07F48"/>
              </a:solidFill>
            </p:spPr>
          </p:sp>
        </p:grpSp>
      </p:grpSp>
      <p:grpSp>
        <p:nvGrpSpPr>
          <p:cNvPr id="26" name="Group 26"/>
          <p:cNvGrpSpPr/>
          <p:nvPr/>
        </p:nvGrpSpPr>
        <p:grpSpPr>
          <a:xfrm>
            <a:off x="6463954" y="6975957"/>
            <a:ext cx="4058607" cy="1892766"/>
            <a:chOff x="0" y="0"/>
            <a:chExt cx="5411476" cy="2523689"/>
          </a:xfrm>
        </p:grpSpPr>
        <p:sp>
          <p:nvSpPr>
            <p:cNvPr id="27" name="TextBox 27"/>
            <p:cNvSpPr txBox="1"/>
            <p:nvPr/>
          </p:nvSpPr>
          <p:spPr>
            <a:xfrm>
              <a:off x="0" y="-104775"/>
              <a:ext cx="5411476" cy="952750"/>
            </a:xfrm>
            <a:prstGeom prst="rect">
              <a:avLst/>
            </a:prstGeom>
          </p:spPr>
          <p:txBody>
            <a:bodyPr lIns="0" tIns="0" rIns="0" bIns="0" rtlCol="0" anchor="t">
              <a:spAutoFit/>
            </a:bodyPr>
            <a:lstStyle/>
            <a:p>
              <a:pPr>
                <a:lnSpc>
                  <a:spcPts val="5895"/>
                </a:lnSpc>
              </a:pPr>
              <a:r>
                <a:rPr lang="en-US" sz="4211">
                  <a:solidFill>
                    <a:srgbClr val="000000"/>
                  </a:solidFill>
                  <a:latin typeface="Canva Sans Bold"/>
                </a:rPr>
                <a:t>Professional</a:t>
              </a:r>
            </a:p>
          </p:txBody>
        </p:sp>
        <p:sp>
          <p:nvSpPr>
            <p:cNvPr id="28" name="TextBox 28"/>
            <p:cNvSpPr txBox="1"/>
            <p:nvPr/>
          </p:nvSpPr>
          <p:spPr>
            <a:xfrm>
              <a:off x="75023" y="977509"/>
              <a:ext cx="4641711" cy="1546180"/>
            </a:xfrm>
            <a:prstGeom prst="rect">
              <a:avLst/>
            </a:prstGeom>
          </p:spPr>
          <p:txBody>
            <a:bodyPr lIns="0" tIns="0" rIns="0" bIns="0" rtlCol="0" anchor="t">
              <a:spAutoFit/>
            </a:bodyPr>
            <a:lstStyle/>
            <a:p>
              <a:pPr>
                <a:lnSpc>
                  <a:spcPts val="4648"/>
                </a:lnSpc>
              </a:pPr>
              <a:r>
                <a:rPr lang="en-US" sz="3320">
                  <a:solidFill>
                    <a:srgbClr val="000000"/>
                  </a:solidFill>
                  <a:latin typeface="Canva Sans Bold"/>
                </a:rPr>
                <a:t>Authorized:</a:t>
              </a:r>
              <a:r>
                <a:rPr lang="en-US" sz="3320">
                  <a:solidFill>
                    <a:srgbClr val="000000"/>
                  </a:solidFill>
                  <a:latin typeface="Canva Sans"/>
                </a:rPr>
                <a:t> 129</a:t>
              </a:r>
            </a:p>
            <a:p>
              <a:pPr>
                <a:lnSpc>
                  <a:spcPts val="4648"/>
                </a:lnSpc>
              </a:pPr>
              <a:r>
                <a:rPr lang="en-US" sz="3320">
                  <a:solidFill>
                    <a:srgbClr val="000000"/>
                  </a:solidFill>
                  <a:latin typeface="Canva Sans Bold"/>
                </a:rPr>
                <a:t>Actual: </a:t>
              </a:r>
              <a:r>
                <a:rPr lang="en-US" sz="3320">
                  <a:solidFill>
                    <a:srgbClr val="000000"/>
                  </a:solidFill>
                  <a:latin typeface="Canva Sans"/>
                </a:rPr>
                <a:t>93</a:t>
              </a:r>
            </a:p>
          </p:txBody>
        </p:sp>
      </p:grpSp>
      <p:grpSp>
        <p:nvGrpSpPr>
          <p:cNvPr id="29" name="Group 29"/>
          <p:cNvGrpSpPr/>
          <p:nvPr/>
        </p:nvGrpSpPr>
        <p:grpSpPr>
          <a:xfrm>
            <a:off x="352145" y="6975957"/>
            <a:ext cx="3989287" cy="1892766"/>
            <a:chOff x="0" y="0"/>
            <a:chExt cx="5319050" cy="2523689"/>
          </a:xfrm>
        </p:grpSpPr>
        <p:sp>
          <p:nvSpPr>
            <p:cNvPr id="30" name="TextBox 30"/>
            <p:cNvSpPr txBox="1"/>
            <p:nvPr/>
          </p:nvSpPr>
          <p:spPr>
            <a:xfrm>
              <a:off x="0" y="-104775"/>
              <a:ext cx="5319050" cy="952750"/>
            </a:xfrm>
            <a:prstGeom prst="rect">
              <a:avLst/>
            </a:prstGeom>
          </p:spPr>
          <p:txBody>
            <a:bodyPr lIns="0" tIns="0" rIns="0" bIns="0" rtlCol="0" anchor="t">
              <a:spAutoFit/>
            </a:bodyPr>
            <a:lstStyle/>
            <a:p>
              <a:pPr>
                <a:lnSpc>
                  <a:spcPts val="5895"/>
                </a:lnSpc>
              </a:pPr>
              <a:r>
                <a:rPr lang="en-US" sz="4211">
                  <a:solidFill>
                    <a:srgbClr val="000000"/>
                  </a:solidFill>
                  <a:latin typeface="Canva Sans Bold"/>
                </a:rPr>
                <a:t>Sworn </a:t>
              </a:r>
            </a:p>
          </p:txBody>
        </p:sp>
        <p:sp>
          <p:nvSpPr>
            <p:cNvPr id="31" name="TextBox 31"/>
            <p:cNvSpPr txBox="1"/>
            <p:nvPr/>
          </p:nvSpPr>
          <p:spPr>
            <a:xfrm>
              <a:off x="73741" y="977509"/>
              <a:ext cx="4562432" cy="1546180"/>
            </a:xfrm>
            <a:prstGeom prst="rect">
              <a:avLst/>
            </a:prstGeom>
          </p:spPr>
          <p:txBody>
            <a:bodyPr lIns="0" tIns="0" rIns="0" bIns="0" rtlCol="0" anchor="t">
              <a:spAutoFit/>
            </a:bodyPr>
            <a:lstStyle/>
            <a:p>
              <a:pPr>
                <a:lnSpc>
                  <a:spcPts val="4648"/>
                </a:lnSpc>
              </a:pPr>
              <a:r>
                <a:rPr lang="en-US" sz="3320">
                  <a:solidFill>
                    <a:srgbClr val="000000"/>
                  </a:solidFill>
                  <a:latin typeface="Canva Sans Bold"/>
                </a:rPr>
                <a:t>Authorized:</a:t>
              </a:r>
              <a:r>
                <a:rPr lang="en-US" sz="3320">
                  <a:solidFill>
                    <a:srgbClr val="000000"/>
                  </a:solidFill>
                  <a:latin typeface="Canva Sans"/>
                </a:rPr>
                <a:t> 946</a:t>
              </a:r>
            </a:p>
            <a:p>
              <a:pPr>
                <a:lnSpc>
                  <a:spcPts val="4648"/>
                </a:lnSpc>
              </a:pPr>
              <a:r>
                <a:rPr lang="en-US" sz="3320">
                  <a:solidFill>
                    <a:srgbClr val="000000"/>
                  </a:solidFill>
                  <a:latin typeface="Canva Sans Bold"/>
                </a:rPr>
                <a:t>Actual: </a:t>
              </a:r>
              <a:r>
                <a:rPr lang="en-US" sz="3320">
                  <a:solidFill>
                    <a:srgbClr val="000000"/>
                  </a:solidFill>
                  <a:latin typeface="Canva Sans"/>
                </a:rPr>
                <a:t>820</a:t>
              </a:r>
            </a:p>
          </p:txBody>
        </p:sp>
      </p:grpSp>
      <p:grpSp>
        <p:nvGrpSpPr>
          <p:cNvPr id="32" name="Group 32"/>
          <p:cNvGrpSpPr/>
          <p:nvPr/>
        </p:nvGrpSpPr>
        <p:grpSpPr>
          <a:xfrm>
            <a:off x="12577214" y="6975957"/>
            <a:ext cx="3836784" cy="1882278"/>
            <a:chOff x="0" y="0"/>
            <a:chExt cx="5115713" cy="2509704"/>
          </a:xfrm>
        </p:grpSpPr>
        <p:sp>
          <p:nvSpPr>
            <p:cNvPr id="33" name="TextBox 33"/>
            <p:cNvSpPr txBox="1"/>
            <p:nvPr/>
          </p:nvSpPr>
          <p:spPr>
            <a:xfrm>
              <a:off x="0" y="-104775"/>
              <a:ext cx="5115713" cy="952750"/>
            </a:xfrm>
            <a:prstGeom prst="rect">
              <a:avLst/>
            </a:prstGeom>
          </p:spPr>
          <p:txBody>
            <a:bodyPr lIns="0" tIns="0" rIns="0" bIns="0" rtlCol="0" anchor="t">
              <a:spAutoFit/>
            </a:bodyPr>
            <a:lstStyle/>
            <a:p>
              <a:pPr>
                <a:lnSpc>
                  <a:spcPts val="5895"/>
                </a:lnSpc>
              </a:pPr>
              <a:r>
                <a:rPr lang="en-US" sz="4211">
                  <a:solidFill>
                    <a:srgbClr val="000000"/>
                  </a:solidFill>
                  <a:latin typeface="Canva Sans Bold"/>
                </a:rPr>
                <a:t>Cadet</a:t>
              </a:r>
            </a:p>
          </p:txBody>
        </p:sp>
        <p:sp>
          <p:nvSpPr>
            <p:cNvPr id="34" name="TextBox 34"/>
            <p:cNvSpPr txBox="1"/>
            <p:nvPr/>
          </p:nvSpPr>
          <p:spPr>
            <a:xfrm>
              <a:off x="70922" y="977509"/>
              <a:ext cx="4388019" cy="1532195"/>
            </a:xfrm>
            <a:prstGeom prst="rect">
              <a:avLst/>
            </a:prstGeom>
          </p:spPr>
          <p:txBody>
            <a:bodyPr lIns="0" tIns="0" rIns="0" bIns="0" rtlCol="0" anchor="t">
              <a:spAutoFit/>
            </a:bodyPr>
            <a:lstStyle/>
            <a:p>
              <a:pPr>
                <a:lnSpc>
                  <a:spcPts val="4648"/>
                </a:lnSpc>
              </a:pPr>
              <a:r>
                <a:rPr lang="en-US" sz="3320">
                  <a:solidFill>
                    <a:srgbClr val="000000"/>
                  </a:solidFill>
                  <a:latin typeface="Canva Sans Bold"/>
                </a:rPr>
                <a:t>Authorized:</a:t>
              </a:r>
              <a:r>
                <a:rPr lang="en-US" sz="3320">
                  <a:solidFill>
                    <a:srgbClr val="000000"/>
                  </a:solidFill>
                  <a:latin typeface="Canva Sans"/>
                </a:rPr>
                <a:t> 98</a:t>
              </a:r>
            </a:p>
            <a:p>
              <a:pPr>
                <a:lnSpc>
                  <a:spcPts val="4648"/>
                </a:lnSpc>
              </a:pPr>
              <a:r>
                <a:rPr lang="en-US" sz="3320">
                  <a:solidFill>
                    <a:srgbClr val="000000"/>
                  </a:solidFill>
                  <a:latin typeface="Canva Sans Bold"/>
                </a:rPr>
                <a:t>Actual: </a:t>
              </a:r>
              <a:r>
                <a:rPr lang="en-US" sz="3320">
                  <a:solidFill>
                    <a:srgbClr val="000000"/>
                  </a:solidFill>
                  <a:latin typeface="Canva Sans"/>
                </a:rPr>
                <a:t>82</a:t>
              </a:r>
            </a:p>
          </p:txBody>
        </p:sp>
      </p:grpSp>
      <p:sp>
        <p:nvSpPr>
          <p:cNvPr id="35" name="AutoShape 35"/>
          <p:cNvSpPr/>
          <p:nvPr/>
        </p:nvSpPr>
        <p:spPr>
          <a:xfrm>
            <a:off x="4865819" y="3147822"/>
            <a:ext cx="7294513" cy="0"/>
          </a:xfrm>
          <a:prstGeom prst="line">
            <a:avLst/>
          </a:prstGeom>
          <a:ln w="152400" cap="flat">
            <a:solidFill>
              <a:srgbClr val="ECDA82"/>
            </a:solidFill>
            <a:prstDash val="solid"/>
            <a:headEnd type="none" w="sm" len="sm"/>
            <a:tailEnd type="none" w="sm" len="sm"/>
          </a:ln>
        </p:spPr>
      </p:sp>
      <p:sp>
        <p:nvSpPr>
          <p:cNvPr id="36" name="TextBox 36"/>
          <p:cNvSpPr txBox="1"/>
          <p:nvPr/>
        </p:nvSpPr>
        <p:spPr>
          <a:xfrm>
            <a:off x="4786270" y="1690497"/>
            <a:ext cx="7453610" cy="1609725"/>
          </a:xfrm>
          <a:prstGeom prst="rect">
            <a:avLst/>
          </a:prstGeom>
        </p:spPr>
        <p:txBody>
          <a:bodyPr lIns="0" tIns="0" rIns="0" bIns="0" rtlCol="0" anchor="t">
            <a:spAutoFit/>
          </a:bodyPr>
          <a:lstStyle/>
          <a:p>
            <a:pPr algn="ctr">
              <a:lnSpc>
                <a:spcPts val="12599"/>
              </a:lnSpc>
            </a:pPr>
            <a:r>
              <a:rPr lang="en-US" sz="9000">
                <a:solidFill>
                  <a:srgbClr val="000000"/>
                </a:solidFill>
                <a:latin typeface="Canva Sans Bold"/>
              </a:rPr>
              <a:t>2019 Staffing</a:t>
            </a:r>
          </a:p>
        </p:txBody>
      </p:sp>
      <p:grpSp>
        <p:nvGrpSpPr>
          <p:cNvPr id="37" name="Group 37"/>
          <p:cNvGrpSpPr/>
          <p:nvPr/>
        </p:nvGrpSpPr>
        <p:grpSpPr>
          <a:xfrm>
            <a:off x="84050" y="3900700"/>
            <a:ext cx="18288000" cy="791845"/>
            <a:chOff x="0" y="0"/>
            <a:chExt cx="24384000" cy="1055793"/>
          </a:xfrm>
        </p:grpSpPr>
        <p:sp>
          <p:nvSpPr>
            <p:cNvPr id="38" name="TextBox 38"/>
            <p:cNvSpPr txBox="1"/>
            <p:nvPr/>
          </p:nvSpPr>
          <p:spPr>
            <a:xfrm>
              <a:off x="0" y="-142875"/>
              <a:ext cx="8548516" cy="1198668"/>
            </a:xfrm>
            <a:prstGeom prst="rect">
              <a:avLst/>
            </a:prstGeom>
          </p:spPr>
          <p:txBody>
            <a:bodyPr lIns="0" tIns="0" rIns="0" bIns="0" rtlCol="0" anchor="t">
              <a:spAutoFit/>
            </a:bodyPr>
            <a:lstStyle/>
            <a:p>
              <a:pPr algn="ctr">
                <a:lnSpc>
                  <a:spcPts val="7279"/>
                </a:lnSpc>
              </a:pPr>
              <a:r>
                <a:rPr lang="en-US" sz="5199">
                  <a:solidFill>
                    <a:srgbClr val="000000"/>
                  </a:solidFill>
                  <a:latin typeface="Canva Sans Bold"/>
                </a:rPr>
                <a:t>Authorized: </a:t>
              </a:r>
              <a:r>
                <a:rPr lang="en-US" sz="5199">
                  <a:solidFill>
                    <a:srgbClr val="000000"/>
                  </a:solidFill>
                  <a:latin typeface="Canva Sans"/>
                </a:rPr>
                <a:t>1,174 </a:t>
              </a:r>
            </a:p>
          </p:txBody>
        </p:sp>
        <p:sp>
          <p:nvSpPr>
            <p:cNvPr id="39" name="TextBox 39"/>
            <p:cNvSpPr txBox="1"/>
            <p:nvPr/>
          </p:nvSpPr>
          <p:spPr>
            <a:xfrm>
              <a:off x="8601694" y="-142875"/>
              <a:ext cx="7180611" cy="1198668"/>
            </a:xfrm>
            <a:prstGeom prst="rect">
              <a:avLst/>
            </a:prstGeom>
          </p:spPr>
          <p:txBody>
            <a:bodyPr lIns="0" tIns="0" rIns="0" bIns="0" rtlCol="0" anchor="t">
              <a:spAutoFit/>
            </a:bodyPr>
            <a:lstStyle/>
            <a:p>
              <a:pPr algn="ctr">
                <a:lnSpc>
                  <a:spcPts val="7279"/>
                </a:lnSpc>
              </a:pPr>
              <a:r>
                <a:rPr lang="en-US" sz="5199">
                  <a:solidFill>
                    <a:srgbClr val="000000"/>
                  </a:solidFill>
                  <a:latin typeface="Canva Sans Bold"/>
                </a:rPr>
                <a:t>Actual:</a:t>
              </a:r>
              <a:r>
                <a:rPr lang="en-US" sz="5199">
                  <a:solidFill>
                    <a:srgbClr val="000000"/>
                  </a:solidFill>
                  <a:latin typeface="Canva Sans"/>
                </a:rPr>
                <a:t> 995</a:t>
              </a:r>
            </a:p>
          </p:txBody>
        </p:sp>
        <p:sp>
          <p:nvSpPr>
            <p:cNvPr id="40" name="TextBox 40"/>
            <p:cNvSpPr txBox="1"/>
            <p:nvPr/>
          </p:nvSpPr>
          <p:spPr>
            <a:xfrm>
              <a:off x="15835484" y="-142875"/>
              <a:ext cx="8548516" cy="1198668"/>
            </a:xfrm>
            <a:prstGeom prst="rect">
              <a:avLst/>
            </a:prstGeom>
          </p:spPr>
          <p:txBody>
            <a:bodyPr lIns="0" tIns="0" rIns="0" bIns="0" rtlCol="0" anchor="t">
              <a:spAutoFit/>
            </a:bodyPr>
            <a:lstStyle/>
            <a:p>
              <a:pPr algn="ctr">
                <a:lnSpc>
                  <a:spcPts val="7279"/>
                </a:lnSpc>
              </a:pPr>
              <a:r>
                <a:rPr lang="en-US" sz="5199">
                  <a:solidFill>
                    <a:srgbClr val="000000"/>
                  </a:solidFill>
                  <a:latin typeface="Canva Sans Bold"/>
                </a:rPr>
                <a:t>Change: </a:t>
              </a:r>
              <a:r>
                <a:rPr lang="en-US" sz="5199">
                  <a:solidFill>
                    <a:srgbClr val="FF1616"/>
                  </a:solidFill>
                  <a:latin typeface="Canva Sans Bold"/>
                </a:rPr>
                <a:t>-179</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grpSp>
        <p:nvGrpSpPr>
          <p:cNvPr id="3" name="Group 3"/>
          <p:cNvGrpSpPr/>
          <p:nvPr/>
        </p:nvGrpSpPr>
        <p:grpSpPr>
          <a:xfrm>
            <a:off x="136683" y="6626945"/>
            <a:ext cx="18015482" cy="3086100"/>
            <a:chOff x="0" y="0"/>
            <a:chExt cx="4744818" cy="812800"/>
          </a:xfrm>
        </p:grpSpPr>
        <p:sp>
          <p:nvSpPr>
            <p:cNvPr id="4" name="Freeform 4"/>
            <p:cNvSpPr/>
            <p:nvPr/>
          </p:nvSpPr>
          <p:spPr>
            <a:xfrm>
              <a:off x="0" y="0"/>
              <a:ext cx="4744818" cy="812800"/>
            </a:xfrm>
            <a:custGeom>
              <a:avLst/>
              <a:gdLst/>
              <a:ahLst/>
              <a:cxnLst/>
              <a:rect l="l" t="t" r="r" b="b"/>
              <a:pathLst>
                <a:path w="4744818" h="812800">
                  <a:moveTo>
                    <a:pt x="21917" y="0"/>
                  </a:moveTo>
                  <a:lnTo>
                    <a:pt x="4722902" y="0"/>
                  </a:lnTo>
                  <a:cubicBezTo>
                    <a:pt x="4728714" y="0"/>
                    <a:pt x="4734289" y="2309"/>
                    <a:pt x="4738399" y="6419"/>
                  </a:cubicBezTo>
                  <a:cubicBezTo>
                    <a:pt x="4742509" y="10529"/>
                    <a:pt x="4744818" y="16104"/>
                    <a:pt x="4744818" y="21917"/>
                  </a:cubicBezTo>
                  <a:lnTo>
                    <a:pt x="4744818" y="790883"/>
                  </a:lnTo>
                  <a:cubicBezTo>
                    <a:pt x="4744818" y="796696"/>
                    <a:pt x="4742509" y="802271"/>
                    <a:pt x="4738399" y="806381"/>
                  </a:cubicBezTo>
                  <a:cubicBezTo>
                    <a:pt x="4734289" y="810491"/>
                    <a:pt x="4728714" y="812800"/>
                    <a:pt x="4722902" y="812800"/>
                  </a:cubicBezTo>
                  <a:lnTo>
                    <a:pt x="21917" y="812800"/>
                  </a:lnTo>
                  <a:cubicBezTo>
                    <a:pt x="16104" y="812800"/>
                    <a:pt x="10529" y="810491"/>
                    <a:pt x="6419" y="806381"/>
                  </a:cubicBezTo>
                  <a:cubicBezTo>
                    <a:pt x="2309" y="802271"/>
                    <a:pt x="0" y="796696"/>
                    <a:pt x="0" y="790883"/>
                  </a:cubicBezTo>
                  <a:lnTo>
                    <a:pt x="0" y="21917"/>
                  </a:lnTo>
                  <a:cubicBezTo>
                    <a:pt x="0" y="16104"/>
                    <a:pt x="2309" y="10529"/>
                    <a:pt x="6419" y="6419"/>
                  </a:cubicBezTo>
                  <a:cubicBezTo>
                    <a:pt x="10529" y="2309"/>
                    <a:pt x="16104" y="0"/>
                    <a:pt x="21917" y="0"/>
                  </a:cubicBezTo>
                  <a:close/>
                </a:path>
              </a:pathLst>
            </a:custGeom>
            <a:solidFill>
              <a:srgbClr val="D9D9D9"/>
            </a:solidFill>
          </p:spPr>
        </p:sp>
        <p:sp>
          <p:nvSpPr>
            <p:cNvPr id="5" name="TextBox 5"/>
            <p:cNvSpPr txBox="1"/>
            <p:nvPr/>
          </p:nvSpPr>
          <p:spPr>
            <a:xfrm>
              <a:off x="0" y="0"/>
              <a:ext cx="812800" cy="812800"/>
            </a:xfrm>
            <a:prstGeom prst="rect">
              <a:avLst/>
            </a:prstGeom>
          </p:spPr>
          <p:txBody>
            <a:bodyPr lIns="50800" tIns="50800" rIns="50800" bIns="50800" rtlCol="0" anchor="ctr"/>
            <a:lstStyle/>
            <a:p>
              <a:pPr algn="ctr">
                <a:lnSpc>
                  <a:spcPts val="2735"/>
                </a:lnSpc>
              </a:pPr>
              <a:endParaRPr/>
            </a:p>
          </p:txBody>
        </p:sp>
      </p:grpSp>
      <p:grpSp>
        <p:nvGrpSpPr>
          <p:cNvPr id="6" name="Group 6"/>
          <p:cNvGrpSpPr/>
          <p:nvPr/>
        </p:nvGrpSpPr>
        <p:grpSpPr>
          <a:xfrm>
            <a:off x="6464020" y="8783594"/>
            <a:ext cx="5314579" cy="751518"/>
            <a:chOff x="0" y="0"/>
            <a:chExt cx="7086106" cy="1002024"/>
          </a:xfrm>
        </p:grpSpPr>
        <p:sp>
          <p:nvSpPr>
            <p:cNvPr id="7" name="TextBox 7"/>
            <p:cNvSpPr txBox="1"/>
            <p:nvPr/>
          </p:nvSpPr>
          <p:spPr>
            <a:xfrm>
              <a:off x="5555553" y="-142875"/>
              <a:ext cx="1530553" cy="1144899"/>
            </a:xfrm>
            <a:prstGeom prst="rect">
              <a:avLst/>
            </a:prstGeom>
          </p:spPr>
          <p:txBody>
            <a:bodyPr lIns="0" tIns="0" rIns="0" bIns="0" rtlCol="0" anchor="t">
              <a:spAutoFit/>
            </a:bodyPr>
            <a:lstStyle/>
            <a:p>
              <a:pPr algn="l">
                <a:lnSpc>
                  <a:spcPts val="6912"/>
                </a:lnSpc>
              </a:pPr>
              <a:r>
                <a:rPr lang="en-US" sz="4937">
                  <a:solidFill>
                    <a:srgbClr val="FF1616"/>
                  </a:solidFill>
                  <a:latin typeface="Canva Sans"/>
                </a:rPr>
                <a:t>77%</a:t>
              </a:r>
            </a:p>
          </p:txBody>
        </p:sp>
        <p:grpSp>
          <p:nvGrpSpPr>
            <p:cNvPr id="8" name="Group 8"/>
            <p:cNvGrpSpPr>
              <a:grpSpLocks noChangeAspect="1"/>
            </p:cNvGrpSpPr>
            <p:nvPr/>
          </p:nvGrpSpPr>
          <p:grpSpPr>
            <a:xfrm>
              <a:off x="0" y="183552"/>
              <a:ext cx="5291003" cy="634920"/>
              <a:chOff x="0" y="0"/>
              <a:chExt cx="1270000" cy="152400"/>
            </a:xfrm>
          </p:grpSpPr>
          <p:sp>
            <p:nvSpPr>
              <p:cNvPr id="9" name="Freeform 9"/>
              <p:cNvSpPr/>
              <p:nvPr/>
            </p:nvSpPr>
            <p:spPr>
              <a:xfrm>
                <a:off x="-3763" y="-122"/>
                <a:ext cx="1277527" cy="152644"/>
              </a:xfrm>
              <a:custGeom>
                <a:avLst/>
                <a:gdLst/>
                <a:ahLst/>
                <a:cxnLst/>
                <a:rect l="l" t="t" r="r" b="b"/>
                <a:pathLst>
                  <a:path w="1277527" h="152644">
                    <a:moveTo>
                      <a:pt x="79963" y="122"/>
                    </a:moveTo>
                    <a:lnTo>
                      <a:pt x="1197563" y="122"/>
                    </a:lnTo>
                    <a:cubicBezTo>
                      <a:pt x="1224868" y="0"/>
                      <a:pt x="1250151" y="14497"/>
                      <a:pt x="1263839" y="38123"/>
                    </a:cubicBezTo>
                    <a:cubicBezTo>
                      <a:pt x="1277527" y="61750"/>
                      <a:pt x="1277527" y="90894"/>
                      <a:pt x="1263839" y="114521"/>
                    </a:cubicBezTo>
                    <a:cubicBezTo>
                      <a:pt x="1250151" y="138147"/>
                      <a:pt x="1224868" y="152644"/>
                      <a:pt x="11975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494F56"/>
              </a:solidFill>
            </p:spPr>
          </p:sp>
          <p:sp>
            <p:nvSpPr>
              <p:cNvPr id="10" name="Freeform 10"/>
              <p:cNvSpPr/>
              <p:nvPr/>
            </p:nvSpPr>
            <p:spPr>
              <a:xfrm>
                <a:off x="-3763" y="-122"/>
                <a:ext cx="985427" cy="152644"/>
              </a:xfrm>
              <a:custGeom>
                <a:avLst/>
                <a:gdLst/>
                <a:ahLst/>
                <a:cxnLst/>
                <a:rect l="l" t="t" r="r" b="b"/>
                <a:pathLst>
                  <a:path w="985427" h="152644">
                    <a:moveTo>
                      <a:pt x="79963" y="122"/>
                    </a:moveTo>
                    <a:lnTo>
                      <a:pt x="905463" y="122"/>
                    </a:lnTo>
                    <a:cubicBezTo>
                      <a:pt x="932768" y="0"/>
                      <a:pt x="958051" y="14497"/>
                      <a:pt x="971739" y="38123"/>
                    </a:cubicBezTo>
                    <a:cubicBezTo>
                      <a:pt x="985427" y="61750"/>
                      <a:pt x="985427" y="90894"/>
                      <a:pt x="971739" y="114521"/>
                    </a:cubicBezTo>
                    <a:cubicBezTo>
                      <a:pt x="958051" y="138147"/>
                      <a:pt x="932768" y="152644"/>
                      <a:pt x="9054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A40000"/>
              </a:solidFill>
            </p:spPr>
          </p:sp>
        </p:grpSp>
      </p:grpSp>
      <p:grpSp>
        <p:nvGrpSpPr>
          <p:cNvPr id="11" name="Group 11"/>
          <p:cNvGrpSpPr/>
          <p:nvPr/>
        </p:nvGrpSpPr>
        <p:grpSpPr>
          <a:xfrm>
            <a:off x="352013" y="8783594"/>
            <a:ext cx="5445323" cy="751518"/>
            <a:chOff x="0" y="0"/>
            <a:chExt cx="7260431" cy="1002024"/>
          </a:xfrm>
        </p:grpSpPr>
        <p:sp>
          <p:nvSpPr>
            <p:cNvPr id="12" name="TextBox 12"/>
            <p:cNvSpPr txBox="1"/>
            <p:nvPr/>
          </p:nvSpPr>
          <p:spPr>
            <a:xfrm>
              <a:off x="5555553" y="-142875"/>
              <a:ext cx="1704879" cy="1144899"/>
            </a:xfrm>
            <a:prstGeom prst="rect">
              <a:avLst/>
            </a:prstGeom>
          </p:spPr>
          <p:txBody>
            <a:bodyPr lIns="0" tIns="0" rIns="0" bIns="0" rtlCol="0" anchor="t">
              <a:spAutoFit/>
            </a:bodyPr>
            <a:lstStyle/>
            <a:p>
              <a:pPr algn="l">
                <a:lnSpc>
                  <a:spcPts val="6912"/>
                </a:lnSpc>
              </a:pPr>
              <a:r>
                <a:rPr lang="en-US" sz="4937">
                  <a:solidFill>
                    <a:srgbClr val="000000"/>
                  </a:solidFill>
                  <a:latin typeface="Canva Sans"/>
                </a:rPr>
                <a:t>85%</a:t>
              </a:r>
            </a:p>
          </p:txBody>
        </p:sp>
        <p:grpSp>
          <p:nvGrpSpPr>
            <p:cNvPr id="13" name="Group 13"/>
            <p:cNvGrpSpPr>
              <a:grpSpLocks noChangeAspect="1"/>
            </p:cNvGrpSpPr>
            <p:nvPr/>
          </p:nvGrpSpPr>
          <p:grpSpPr>
            <a:xfrm>
              <a:off x="0" y="183552"/>
              <a:ext cx="5291003" cy="634920"/>
              <a:chOff x="0" y="0"/>
              <a:chExt cx="1270000" cy="152400"/>
            </a:xfrm>
          </p:grpSpPr>
          <p:sp>
            <p:nvSpPr>
              <p:cNvPr id="14" name="Freeform 14"/>
              <p:cNvSpPr/>
              <p:nvPr/>
            </p:nvSpPr>
            <p:spPr>
              <a:xfrm>
                <a:off x="-3763" y="-122"/>
                <a:ext cx="1277527" cy="152644"/>
              </a:xfrm>
              <a:custGeom>
                <a:avLst/>
                <a:gdLst/>
                <a:ahLst/>
                <a:cxnLst/>
                <a:rect l="l" t="t" r="r" b="b"/>
                <a:pathLst>
                  <a:path w="1277527" h="152644">
                    <a:moveTo>
                      <a:pt x="79963" y="122"/>
                    </a:moveTo>
                    <a:lnTo>
                      <a:pt x="1197563" y="122"/>
                    </a:lnTo>
                    <a:cubicBezTo>
                      <a:pt x="1224868" y="0"/>
                      <a:pt x="1250151" y="14497"/>
                      <a:pt x="1263839" y="38123"/>
                    </a:cubicBezTo>
                    <a:cubicBezTo>
                      <a:pt x="1277527" y="61750"/>
                      <a:pt x="1277527" y="90894"/>
                      <a:pt x="1263839" y="114521"/>
                    </a:cubicBezTo>
                    <a:cubicBezTo>
                      <a:pt x="1250151" y="138147"/>
                      <a:pt x="1224868" y="152644"/>
                      <a:pt x="11975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494F56"/>
              </a:solidFill>
            </p:spPr>
          </p:sp>
          <p:sp>
            <p:nvSpPr>
              <p:cNvPr id="15" name="Freeform 15"/>
              <p:cNvSpPr/>
              <p:nvPr/>
            </p:nvSpPr>
            <p:spPr>
              <a:xfrm>
                <a:off x="-3763" y="-122"/>
                <a:ext cx="1087027" cy="152644"/>
              </a:xfrm>
              <a:custGeom>
                <a:avLst/>
                <a:gdLst/>
                <a:ahLst/>
                <a:cxnLst/>
                <a:rect l="l" t="t" r="r" b="b"/>
                <a:pathLst>
                  <a:path w="1087027" h="152644">
                    <a:moveTo>
                      <a:pt x="79963" y="122"/>
                    </a:moveTo>
                    <a:lnTo>
                      <a:pt x="1007063" y="122"/>
                    </a:lnTo>
                    <a:cubicBezTo>
                      <a:pt x="1034368" y="0"/>
                      <a:pt x="1059651" y="14497"/>
                      <a:pt x="1073339" y="38123"/>
                    </a:cubicBezTo>
                    <a:cubicBezTo>
                      <a:pt x="1087027" y="61750"/>
                      <a:pt x="1087027" y="90894"/>
                      <a:pt x="1073339" y="114521"/>
                    </a:cubicBezTo>
                    <a:cubicBezTo>
                      <a:pt x="1059651" y="138147"/>
                      <a:pt x="1034368" y="152644"/>
                      <a:pt x="10070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A07F48"/>
              </a:solidFill>
            </p:spPr>
          </p:sp>
        </p:grpSp>
      </p:grpSp>
      <p:grpSp>
        <p:nvGrpSpPr>
          <p:cNvPr id="16" name="Group 16"/>
          <p:cNvGrpSpPr/>
          <p:nvPr/>
        </p:nvGrpSpPr>
        <p:grpSpPr>
          <a:xfrm>
            <a:off x="12538979" y="8783594"/>
            <a:ext cx="5438587" cy="751518"/>
            <a:chOff x="0" y="0"/>
            <a:chExt cx="7251450" cy="1002024"/>
          </a:xfrm>
        </p:grpSpPr>
        <p:sp>
          <p:nvSpPr>
            <p:cNvPr id="17" name="TextBox 17"/>
            <p:cNvSpPr txBox="1"/>
            <p:nvPr/>
          </p:nvSpPr>
          <p:spPr>
            <a:xfrm>
              <a:off x="5555553" y="-142875"/>
              <a:ext cx="1695897" cy="1144899"/>
            </a:xfrm>
            <a:prstGeom prst="rect">
              <a:avLst/>
            </a:prstGeom>
          </p:spPr>
          <p:txBody>
            <a:bodyPr lIns="0" tIns="0" rIns="0" bIns="0" rtlCol="0" anchor="t">
              <a:spAutoFit/>
            </a:bodyPr>
            <a:lstStyle/>
            <a:p>
              <a:pPr algn="l">
                <a:lnSpc>
                  <a:spcPts val="6912"/>
                </a:lnSpc>
              </a:pPr>
              <a:r>
                <a:rPr lang="en-US" sz="4937">
                  <a:solidFill>
                    <a:srgbClr val="000000"/>
                  </a:solidFill>
                  <a:latin typeface="Canva Sans"/>
                </a:rPr>
                <a:t>83%</a:t>
              </a:r>
            </a:p>
          </p:txBody>
        </p:sp>
        <p:grpSp>
          <p:nvGrpSpPr>
            <p:cNvPr id="18" name="Group 18"/>
            <p:cNvGrpSpPr>
              <a:grpSpLocks noChangeAspect="1"/>
            </p:cNvGrpSpPr>
            <p:nvPr/>
          </p:nvGrpSpPr>
          <p:grpSpPr>
            <a:xfrm>
              <a:off x="0" y="183552"/>
              <a:ext cx="5291003" cy="634920"/>
              <a:chOff x="0" y="0"/>
              <a:chExt cx="1270000" cy="152400"/>
            </a:xfrm>
          </p:grpSpPr>
          <p:sp>
            <p:nvSpPr>
              <p:cNvPr id="19" name="Freeform 19"/>
              <p:cNvSpPr/>
              <p:nvPr/>
            </p:nvSpPr>
            <p:spPr>
              <a:xfrm>
                <a:off x="-3763" y="-122"/>
                <a:ext cx="1277527" cy="152644"/>
              </a:xfrm>
              <a:custGeom>
                <a:avLst/>
                <a:gdLst/>
                <a:ahLst/>
                <a:cxnLst/>
                <a:rect l="l" t="t" r="r" b="b"/>
                <a:pathLst>
                  <a:path w="1277527" h="152644">
                    <a:moveTo>
                      <a:pt x="79963" y="122"/>
                    </a:moveTo>
                    <a:lnTo>
                      <a:pt x="1197563" y="122"/>
                    </a:lnTo>
                    <a:cubicBezTo>
                      <a:pt x="1224868" y="0"/>
                      <a:pt x="1250151" y="14497"/>
                      <a:pt x="1263839" y="38123"/>
                    </a:cubicBezTo>
                    <a:cubicBezTo>
                      <a:pt x="1277527" y="61750"/>
                      <a:pt x="1277527" y="90894"/>
                      <a:pt x="1263839" y="114521"/>
                    </a:cubicBezTo>
                    <a:cubicBezTo>
                      <a:pt x="1250151" y="138147"/>
                      <a:pt x="1224868" y="152644"/>
                      <a:pt x="11975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494F56"/>
              </a:solidFill>
            </p:spPr>
          </p:sp>
          <p:sp>
            <p:nvSpPr>
              <p:cNvPr id="20" name="Freeform 20"/>
              <p:cNvSpPr/>
              <p:nvPr/>
            </p:nvSpPr>
            <p:spPr>
              <a:xfrm>
                <a:off x="-3763" y="-122"/>
                <a:ext cx="1061627" cy="152644"/>
              </a:xfrm>
              <a:custGeom>
                <a:avLst/>
                <a:gdLst/>
                <a:ahLst/>
                <a:cxnLst/>
                <a:rect l="l" t="t" r="r" b="b"/>
                <a:pathLst>
                  <a:path w="1061627" h="152644">
                    <a:moveTo>
                      <a:pt x="79963" y="122"/>
                    </a:moveTo>
                    <a:lnTo>
                      <a:pt x="981663" y="122"/>
                    </a:lnTo>
                    <a:cubicBezTo>
                      <a:pt x="1008968" y="0"/>
                      <a:pt x="1034251" y="14497"/>
                      <a:pt x="1047939" y="38123"/>
                    </a:cubicBezTo>
                    <a:cubicBezTo>
                      <a:pt x="1061627" y="61750"/>
                      <a:pt x="1061627" y="90894"/>
                      <a:pt x="1047939" y="114521"/>
                    </a:cubicBezTo>
                    <a:cubicBezTo>
                      <a:pt x="1034251" y="138147"/>
                      <a:pt x="1008968" y="152644"/>
                      <a:pt x="9816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A07F48"/>
              </a:solidFill>
            </p:spPr>
          </p:sp>
        </p:grpSp>
      </p:grpSp>
      <p:grpSp>
        <p:nvGrpSpPr>
          <p:cNvPr id="21" name="Group 21"/>
          <p:cNvGrpSpPr/>
          <p:nvPr/>
        </p:nvGrpSpPr>
        <p:grpSpPr>
          <a:xfrm>
            <a:off x="383561" y="5130489"/>
            <a:ext cx="17492755" cy="896381"/>
            <a:chOff x="0" y="0"/>
            <a:chExt cx="23323674" cy="1195175"/>
          </a:xfrm>
        </p:grpSpPr>
        <p:sp>
          <p:nvSpPr>
            <p:cNvPr id="22" name="TextBox 22"/>
            <p:cNvSpPr txBox="1"/>
            <p:nvPr/>
          </p:nvSpPr>
          <p:spPr>
            <a:xfrm>
              <a:off x="21237817" y="-161925"/>
              <a:ext cx="2085857" cy="1357100"/>
            </a:xfrm>
            <a:prstGeom prst="rect">
              <a:avLst/>
            </a:prstGeom>
          </p:spPr>
          <p:txBody>
            <a:bodyPr lIns="0" tIns="0" rIns="0" bIns="0" rtlCol="0" anchor="t">
              <a:spAutoFit/>
            </a:bodyPr>
            <a:lstStyle/>
            <a:p>
              <a:pPr algn="l">
                <a:lnSpc>
                  <a:spcPts val="8399"/>
                </a:lnSpc>
              </a:pPr>
              <a:r>
                <a:rPr lang="en-US" sz="5999">
                  <a:solidFill>
                    <a:srgbClr val="000000"/>
                  </a:solidFill>
                  <a:latin typeface="Canva Sans"/>
                </a:rPr>
                <a:t>84%</a:t>
              </a:r>
            </a:p>
          </p:txBody>
        </p:sp>
        <p:grpSp>
          <p:nvGrpSpPr>
            <p:cNvPr id="23" name="Group 23"/>
            <p:cNvGrpSpPr>
              <a:grpSpLocks noChangeAspect="1"/>
            </p:cNvGrpSpPr>
            <p:nvPr/>
          </p:nvGrpSpPr>
          <p:grpSpPr>
            <a:xfrm>
              <a:off x="0" y="91925"/>
              <a:ext cx="20226492" cy="1011325"/>
              <a:chOff x="0" y="0"/>
              <a:chExt cx="1270000" cy="63500"/>
            </a:xfrm>
          </p:grpSpPr>
          <p:sp>
            <p:nvSpPr>
              <p:cNvPr id="24" name="Freeform 24"/>
              <p:cNvSpPr/>
              <p:nvPr/>
            </p:nvSpPr>
            <p:spPr>
              <a:xfrm>
                <a:off x="-1568" y="-51"/>
                <a:ext cx="1273136" cy="63602"/>
              </a:xfrm>
              <a:custGeom>
                <a:avLst/>
                <a:gdLst/>
                <a:ahLst/>
                <a:cxnLst/>
                <a:rect l="l" t="t" r="r" b="b"/>
                <a:pathLst>
                  <a:path w="1273136" h="63602">
                    <a:moveTo>
                      <a:pt x="33318" y="51"/>
                    </a:moveTo>
                    <a:lnTo>
                      <a:pt x="1239818" y="51"/>
                    </a:lnTo>
                    <a:cubicBezTo>
                      <a:pt x="1251195" y="0"/>
                      <a:pt x="1261730" y="6040"/>
                      <a:pt x="1267433" y="15885"/>
                    </a:cubicBezTo>
                    <a:cubicBezTo>
                      <a:pt x="1273136" y="25729"/>
                      <a:pt x="1273136" y="37873"/>
                      <a:pt x="1267433" y="47717"/>
                    </a:cubicBezTo>
                    <a:cubicBezTo>
                      <a:pt x="1261730" y="57562"/>
                      <a:pt x="1251195" y="63602"/>
                      <a:pt x="1239818" y="63551"/>
                    </a:cubicBezTo>
                    <a:lnTo>
                      <a:pt x="33318" y="63551"/>
                    </a:lnTo>
                    <a:cubicBezTo>
                      <a:pt x="21941" y="63602"/>
                      <a:pt x="11406" y="57562"/>
                      <a:pt x="5703" y="47717"/>
                    </a:cubicBezTo>
                    <a:cubicBezTo>
                      <a:pt x="0" y="37873"/>
                      <a:pt x="0" y="25729"/>
                      <a:pt x="5703" y="15885"/>
                    </a:cubicBezTo>
                    <a:cubicBezTo>
                      <a:pt x="11406" y="6040"/>
                      <a:pt x="21941" y="0"/>
                      <a:pt x="33318" y="51"/>
                    </a:cubicBezTo>
                    <a:close/>
                  </a:path>
                </a:pathLst>
              </a:custGeom>
              <a:solidFill>
                <a:srgbClr val="494F56"/>
              </a:solidFill>
            </p:spPr>
          </p:sp>
          <p:sp>
            <p:nvSpPr>
              <p:cNvPr id="25" name="Freeform 25"/>
              <p:cNvSpPr/>
              <p:nvPr/>
            </p:nvSpPr>
            <p:spPr>
              <a:xfrm>
                <a:off x="-1568" y="-51"/>
                <a:ext cx="1069936" cy="63602"/>
              </a:xfrm>
              <a:custGeom>
                <a:avLst/>
                <a:gdLst/>
                <a:ahLst/>
                <a:cxnLst/>
                <a:rect l="l" t="t" r="r" b="b"/>
                <a:pathLst>
                  <a:path w="1069936" h="63602">
                    <a:moveTo>
                      <a:pt x="33318" y="51"/>
                    </a:moveTo>
                    <a:lnTo>
                      <a:pt x="1036618" y="51"/>
                    </a:lnTo>
                    <a:cubicBezTo>
                      <a:pt x="1047995" y="0"/>
                      <a:pt x="1058530" y="6040"/>
                      <a:pt x="1064233" y="15885"/>
                    </a:cubicBezTo>
                    <a:cubicBezTo>
                      <a:pt x="1069936" y="25729"/>
                      <a:pt x="1069936" y="37873"/>
                      <a:pt x="1064233" y="47717"/>
                    </a:cubicBezTo>
                    <a:cubicBezTo>
                      <a:pt x="1058530" y="57562"/>
                      <a:pt x="1047995" y="63602"/>
                      <a:pt x="1036618" y="63551"/>
                    </a:cubicBezTo>
                    <a:lnTo>
                      <a:pt x="33318" y="63551"/>
                    </a:lnTo>
                    <a:cubicBezTo>
                      <a:pt x="21941" y="63602"/>
                      <a:pt x="11406" y="57562"/>
                      <a:pt x="5703" y="47717"/>
                    </a:cubicBezTo>
                    <a:cubicBezTo>
                      <a:pt x="0" y="37873"/>
                      <a:pt x="0" y="25729"/>
                      <a:pt x="5703" y="15885"/>
                    </a:cubicBezTo>
                    <a:cubicBezTo>
                      <a:pt x="11406" y="6040"/>
                      <a:pt x="21941" y="0"/>
                      <a:pt x="33318" y="51"/>
                    </a:cubicBezTo>
                    <a:close/>
                  </a:path>
                </a:pathLst>
              </a:custGeom>
              <a:solidFill>
                <a:srgbClr val="A07F48"/>
              </a:solidFill>
            </p:spPr>
          </p:sp>
        </p:grpSp>
      </p:grpSp>
      <p:grpSp>
        <p:nvGrpSpPr>
          <p:cNvPr id="26" name="Group 26"/>
          <p:cNvGrpSpPr/>
          <p:nvPr/>
        </p:nvGrpSpPr>
        <p:grpSpPr>
          <a:xfrm>
            <a:off x="6463954" y="6975957"/>
            <a:ext cx="4058607" cy="1882278"/>
            <a:chOff x="0" y="0"/>
            <a:chExt cx="5411476" cy="2509704"/>
          </a:xfrm>
        </p:grpSpPr>
        <p:sp>
          <p:nvSpPr>
            <p:cNvPr id="27" name="TextBox 27"/>
            <p:cNvSpPr txBox="1"/>
            <p:nvPr/>
          </p:nvSpPr>
          <p:spPr>
            <a:xfrm>
              <a:off x="0" y="-104775"/>
              <a:ext cx="5411476" cy="952750"/>
            </a:xfrm>
            <a:prstGeom prst="rect">
              <a:avLst/>
            </a:prstGeom>
          </p:spPr>
          <p:txBody>
            <a:bodyPr lIns="0" tIns="0" rIns="0" bIns="0" rtlCol="0" anchor="t">
              <a:spAutoFit/>
            </a:bodyPr>
            <a:lstStyle/>
            <a:p>
              <a:pPr>
                <a:lnSpc>
                  <a:spcPts val="5895"/>
                </a:lnSpc>
              </a:pPr>
              <a:r>
                <a:rPr lang="en-US" sz="4211">
                  <a:solidFill>
                    <a:srgbClr val="000000"/>
                  </a:solidFill>
                  <a:latin typeface="Canva Sans Bold"/>
                </a:rPr>
                <a:t>Professional</a:t>
              </a:r>
            </a:p>
          </p:txBody>
        </p:sp>
        <p:sp>
          <p:nvSpPr>
            <p:cNvPr id="28" name="TextBox 28"/>
            <p:cNvSpPr txBox="1"/>
            <p:nvPr/>
          </p:nvSpPr>
          <p:spPr>
            <a:xfrm>
              <a:off x="75023" y="977509"/>
              <a:ext cx="4641711" cy="1532195"/>
            </a:xfrm>
            <a:prstGeom prst="rect">
              <a:avLst/>
            </a:prstGeom>
          </p:spPr>
          <p:txBody>
            <a:bodyPr lIns="0" tIns="0" rIns="0" bIns="0" rtlCol="0" anchor="t">
              <a:spAutoFit/>
            </a:bodyPr>
            <a:lstStyle/>
            <a:p>
              <a:pPr>
                <a:lnSpc>
                  <a:spcPts val="4648"/>
                </a:lnSpc>
              </a:pPr>
              <a:r>
                <a:rPr lang="en-US" sz="3320">
                  <a:solidFill>
                    <a:srgbClr val="000000"/>
                  </a:solidFill>
                  <a:latin typeface="Canva Sans Bold"/>
                </a:rPr>
                <a:t>Authorized:</a:t>
              </a:r>
              <a:r>
                <a:rPr lang="en-US" sz="3320">
                  <a:solidFill>
                    <a:srgbClr val="000000"/>
                  </a:solidFill>
                  <a:latin typeface="Canva Sans"/>
                </a:rPr>
                <a:t> 131</a:t>
              </a:r>
            </a:p>
            <a:p>
              <a:pPr>
                <a:lnSpc>
                  <a:spcPts val="4648"/>
                </a:lnSpc>
              </a:pPr>
              <a:r>
                <a:rPr lang="en-US" sz="3320">
                  <a:solidFill>
                    <a:srgbClr val="000000"/>
                  </a:solidFill>
                  <a:latin typeface="Canva Sans Bold"/>
                </a:rPr>
                <a:t>Actual: </a:t>
              </a:r>
              <a:r>
                <a:rPr lang="en-US" sz="3320">
                  <a:solidFill>
                    <a:srgbClr val="000000"/>
                  </a:solidFill>
                  <a:latin typeface="Canva Sans"/>
                </a:rPr>
                <a:t>101</a:t>
              </a:r>
            </a:p>
          </p:txBody>
        </p:sp>
      </p:grpSp>
      <p:grpSp>
        <p:nvGrpSpPr>
          <p:cNvPr id="29" name="Group 29"/>
          <p:cNvGrpSpPr/>
          <p:nvPr/>
        </p:nvGrpSpPr>
        <p:grpSpPr>
          <a:xfrm>
            <a:off x="352145" y="6975957"/>
            <a:ext cx="3989287" cy="1892766"/>
            <a:chOff x="0" y="0"/>
            <a:chExt cx="5319050" cy="2523689"/>
          </a:xfrm>
        </p:grpSpPr>
        <p:sp>
          <p:nvSpPr>
            <p:cNvPr id="30" name="TextBox 30"/>
            <p:cNvSpPr txBox="1"/>
            <p:nvPr/>
          </p:nvSpPr>
          <p:spPr>
            <a:xfrm>
              <a:off x="0" y="-104775"/>
              <a:ext cx="5319050" cy="952750"/>
            </a:xfrm>
            <a:prstGeom prst="rect">
              <a:avLst/>
            </a:prstGeom>
          </p:spPr>
          <p:txBody>
            <a:bodyPr lIns="0" tIns="0" rIns="0" bIns="0" rtlCol="0" anchor="t">
              <a:spAutoFit/>
            </a:bodyPr>
            <a:lstStyle/>
            <a:p>
              <a:pPr>
                <a:lnSpc>
                  <a:spcPts val="5895"/>
                </a:lnSpc>
              </a:pPr>
              <a:r>
                <a:rPr lang="en-US" sz="4211">
                  <a:solidFill>
                    <a:srgbClr val="000000"/>
                  </a:solidFill>
                  <a:latin typeface="Canva Sans Bold"/>
                </a:rPr>
                <a:t>Sworn </a:t>
              </a:r>
            </a:p>
          </p:txBody>
        </p:sp>
        <p:sp>
          <p:nvSpPr>
            <p:cNvPr id="31" name="TextBox 31"/>
            <p:cNvSpPr txBox="1"/>
            <p:nvPr/>
          </p:nvSpPr>
          <p:spPr>
            <a:xfrm>
              <a:off x="73741" y="977509"/>
              <a:ext cx="4562432" cy="1546180"/>
            </a:xfrm>
            <a:prstGeom prst="rect">
              <a:avLst/>
            </a:prstGeom>
          </p:spPr>
          <p:txBody>
            <a:bodyPr lIns="0" tIns="0" rIns="0" bIns="0" rtlCol="0" anchor="t">
              <a:spAutoFit/>
            </a:bodyPr>
            <a:lstStyle/>
            <a:p>
              <a:pPr>
                <a:lnSpc>
                  <a:spcPts val="4648"/>
                </a:lnSpc>
              </a:pPr>
              <a:r>
                <a:rPr lang="en-US" sz="3320">
                  <a:solidFill>
                    <a:srgbClr val="000000"/>
                  </a:solidFill>
                  <a:latin typeface="Canva Sans Bold"/>
                </a:rPr>
                <a:t>Authorized:</a:t>
              </a:r>
              <a:r>
                <a:rPr lang="en-US" sz="3320">
                  <a:solidFill>
                    <a:srgbClr val="000000"/>
                  </a:solidFill>
                  <a:latin typeface="Canva Sans"/>
                </a:rPr>
                <a:t> 946</a:t>
              </a:r>
            </a:p>
            <a:p>
              <a:pPr>
                <a:lnSpc>
                  <a:spcPts val="4648"/>
                </a:lnSpc>
              </a:pPr>
              <a:r>
                <a:rPr lang="en-US" sz="3320">
                  <a:solidFill>
                    <a:srgbClr val="000000"/>
                  </a:solidFill>
                  <a:latin typeface="Canva Sans Bold"/>
                </a:rPr>
                <a:t>Actual: </a:t>
              </a:r>
              <a:r>
                <a:rPr lang="en-US" sz="3320">
                  <a:solidFill>
                    <a:srgbClr val="000000"/>
                  </a:solidFill>
                  <a:latin typeface="Canva Sans"/>
                </a:rPr>
                <a:t>805</a:t>
              </a:r>
            </a:p>
          </p:txBody>
        </p:sp>
      </p:grpSp>
      <p:grpSp>
        <p:nvGrpSpPr>
          <p:cNvPr id="32" name="Group 32"/>
          <p:cNvGrpSpPr/>
          <p:nvPr/>
        </p:nvGrpSpPr>
        <p:grpSpPr>
          <a:xfrm>
            <a:off x="12577214" y="6975957"/>
            <a:ext cx="3836784" cy="1882278"/>
            <a:chOff x="0" y="0"/>
            <a:chExt cx="5115713" cy="2509704"/>
          </a:xfrm>
        </p:grpSpPr>
        <p:sp>
          <p:nvSpPr>
            <p:cNvPr id="33" name="TextBox 33"/>
            <p:cNvSpPr txBox="1"/>
            <p:nvPr/>
          </p:nvSpPr>
          <p:spPr>
            <a:xfrm>
              <a:off x="0" y="-104775"/>
              <a:ext cx="5115713" cy="952750"/>
            </a:xfrm>
            <a:prstGeom prst="rect">
              <a:avLst/>
            </a:prstGeom>
          </p:spPr>
          <p:txBody>
            <a:bodyPr lIns="0" tIns="0" rIns="0" bIns="0" rtlCol="0" anchor="t">
              <a:spAutoFit/>
            </a:bodyPr>
            <a:lstStyle/>
            <a:p>
              <a:pPr>
                <a:lnSpc>
                  <a:spcPts val="5895"/>
                </a:lnSpc>
              </a:pPr>
              <a:r>
                <a:rPr lang="en-US" sz="4211">
                  <a:solidFill>
                    <a:srgbClr val="000000"/>
                  </a:solidFill>
                  <a:latin typeface="Canva Sans Bold"/>
                </a:rPr>
                <a:t>Cadet</a:t>
              </a:r>
            </a:p>
          </p:txBody>
        </p:sp>
        <p:sp>
          <p:nvSpPr>
            <p:cNvPr id="34" name="TextBox 34"/>
            <p:cNvSpPr txBox="1"/>
            <p:nvPr/>
          </p:nvSpPr>
          <p:spPr>
            <a:xfrm>
              <a:off x="70922" y="977509"/>
              <a:ext cx="4388019" cy="1532195"/>
            </a:xfrm>
            <a:prstGeom prst="rect">
              <a:avLst/>
            </a:prstGeom>
          </p:spPr>
          <p:txBody>
            <a:bodyPr lIns="0" tIns="0" rIns="0" bIns="0" rtlCol="0" anchor="t">
              <a:spAutoFit/>
            </a:bodyPr>
            <a:lstStyle/>
            <a:p>
              <a:pPr>
                <a:lnSpc>
                  <a:spcPts val="4648"/>
                </a:lnSpc>
              </a:pPr>
              <a:r>
                <a:rPr lang="en-US" sz="3320">
                  <a:solidFill>
                    <a:srgbClr val="000000"/>
                  </a:solidFill>
                  <a:latin typeface="Canva Sans Bold"/>
                </a:rPr>
                <a:t>Authorized:</a:t>
              </a:r>
              <a:r>
                <a:rPr lang="en-US" sz="3320">
                  <a:solidFill>
                    <a:srgbClr val="000000"/>
                  </a:solidFill>
                  <a:latin typeface="Canva Sans"/>
                </a:rPr>
                <a:t> 98</a:t>
              </a:r>
            </a:p>
            <a:p>
              <a:pPr>
                <a:lnSpc>
                  <a:spcPts val="4648"/>
                </a:lnSpc>
              </a:pPr>
              <a:r>
                <a:rPr lang="en-US" sz="3320">
                  <a:solidFill>
                    <a:srgbClr val="000000"/>
                  </a:solidFill>
                  <a:latin typeface="Canva Sans Bold"/>
                </a:rPr>
                <a:t>Actual: </a:t>
              </a:r>
              <a:r>
                <a:rPr lang="en-US" sz="3320">
                  <a:solidFill>
                    <a:srgbClr val="000000"/>
                  </a:solidFill>
                  <a:latin typeface="Canva Sans"/>
                </a:rPr>
                <a:t>81</a:t>
              </a:r>
            </a:p>
          </p:txBody>
        </p:sp>
      </p:grpSp>
      <p:sp>
        <p:nvSpPr>
          <p:cNvPr id="35" name="AutoShape 35"/>
          <p:cNvSpPr/>
          <p:nvPr/>
        </p:nvSpPr>
        <p:spPr>
          <a:xfrm>
            <a:off x="4865819" y="3147822"/>
            <a:ext cx="7294513" cy="0"/>
          </a:xfrm>
          <a:prstGeom prst="line">
            <a:avLst/>
          </a:prstGeom>
          <a:ln w="152400" cap="flat">
            <a:solidFill>
              <a:srgbClr val="ECDA82"/>
            </a:solidFill>
            <a:prstDash val="solid"/>
            <a:headEnd type="none" w="sm" len="sm"/>
            <a:tailEnd type="none" w="sm" len="sm"/>
          </a:ln>
        </p:spPr>
      </p:sp>
      <p:sp>
        <p:nvSpPr>
          <p:cNvPr id="36" name="TextBox 36"/>
          <p:cNvSpPr txBox="1"/>
          <p:nvPr/>
        </p:nvSpPr>
        <p:spPr>
          <a:xfrm>
            <a:off x="4739166" y="1690497"/>
            <a:ext cx="7547818" cy="1609725"/>
          </a:xfrm>
          <a:prstGeom prst="rect">
            <a:avLst/>
          </a:prstGeom>
        </p:spPr>
        <p:txBody>
          <a:bodyPr lIns="0" tIns="0" rIns="0" bIns="0" rtlCol="0" anchor="t">
            <a:spAutoFit/>
          </a:bodyPr>
          <a:lstStyle/>
          <a:p>
            <a:pPr algn="ctr">
              <a:lnSpc>
                <a:spcPts val="12599"/>
              </a:lnSpc>
            </a:pPr>
            <a:r>
              <a:rPr lang="en-US" sz="9000">
                <a:solidFill>
                  <a:srgbClr val="000000"/>
                </a:solidFill>
                <a:latin typeface="Canva Sans Bold"/>
              </a:rPr>
              <a:t>2020 Staffing</a:t>
            </a:r>
          </a:p>
        </p:txBody>
      </p:sp>
      <p:grpSp>
        <p:nvGrpSpPr>
          <p:cNvPr id="37" name="Group 37"/>
          <p:cNvGrpSpPr/>
          <p:nvPr/>
        </p:nvGrpSpPr>
        <p:grpSpPr>
          <a:xfrm>
            <a:off x="84050" y="3900700"/>
            <a:ext cx="18288000" cy="791845"/>
            <a:chOff x="0" y="0"/>
            <a:chExt cx="24384000" cy="1055793"/>
          </a:xfrm>
        </p:grpSpPr>
        <p:sp>
          <p:nvSpPr>
            <p:cNvPr id="38" name="TextBox 38"/>
            <p:cNvSpPr txBox="1"/>
            <p:nvPr/>
          </p:nvSpPr>
          <p:spPr>
            <a:xfrm>
              <a:off x="0" y="-142875"/>
              <a:ext cx="8548516" cy="1198668"/>
            </a:xfrm>
            <a:prstGeom prst="rect">
              <a:avLst/>
            </a:prstGeom>
          </p:spPr>
          <p:txBody>
            <a:bodyPr lIns="0" tIns="0" rIns="0" bIns="0" rtlCol="0" anchor="t">
              <a:spAutoFit/>
            </a:bodyPr>
            <a:lstStyle/>
            <a:p>
              <a:pPr algn="ctr">
                <a:lnSpc>
                  <a:spcPts val="7279"/>
                </a:lnSpc>
              </a:pPr>
              <a:r>
                <a:rPr lang="en-US" sz="5199">
                  <a:solidFill>
                    <a:srgbClr val="000000"/>
                  </a:solidFill>
                  <a:latin typeface="Canva Sans Bold"/>
                </a:rPr>
                <a:t>Authorized: </a:t>
              </a:r>
              <a:r>
                <a:rPr lang="en-US" sz="5199">
                  <a:solidFill>
                    <a:srgbClr val="000000"/>
                  </a:solidFill>
                  <a:latin typeface="Canva Sans"/>
                </a:rPr>
                <a:t>1,175 </a:t>
              </a:r>
            </a:p>
          </p:txBody>
        </p:sp>
        <p:sp>
          <p:nvSpPr>
            <p:cNvPr id="39" name="TextBox 39"/>
            <p:cNvSpPr txBox="1"/>
            <p:nvPr/>
          </p:nvSpPr>
          <p:spPr>
            <a:xfrm>
              <a:off x="8601694" y="-142875"/>
              <a:ext cx="7180611" cy="1198668"/>
            </a:xfrm>
            <a:prstGeom prst="rect">
              <a:avLst/>
            </a:prstGeom>
          </p:spPr>
          <p:txBody>
            <a:bodyPr lIns="0" tIns="0" rIns="0" bIns="0" rtlCol="0" anchor="t">
              <a:spAutoFit/>
            </a:bodyPr>
            <a:lstStyle/>
            <a:p>
              <a:pPr algn="ctr">
                <a:lnSpc>
                  <a:spcPts val="7279"/>
                </a:lnSpc>
              </a:pPr>
              <a:r>
                <a:rPr lang="en-US" sz="5199">
                  <a:solidFill>
                    <a:srgbClr val="000000"/>
                  </a:solidFill>
                  <a:latin typeface="Canva Sans Bold"/>
                </a:rPr>
                <a:t>Actual:</a:t>
              </a:r>
              <a:r>
                <a:rPr lang="en-US" sz="5199">
                  <a:solidFill>
                    <a:srgbClr val="000000"/>
                  </a:solidFill>
                  <a:latin typeface="Canva Sans"/>
                </a:rPr>
                <a:t> 987</a:t>
              </a:r>
            </a:p>
          </p:txBody>
        </p:sp>
        <p:sp>
          <p:nvSpPr>
            <p:cNvPr id="40" name="TextBox 40"/>
            <p:cNvSpPr txBox="1"/>
            <p:nvPr/>
          </p:nvSpPr>
          <p:spPr>
            <a:xfrm>
              <a:off x="15835484" y="-142875"/>
              <a:ext cx="8548516" cy="1198668"/>
            </a:xfrm>
            <a:prstGeom prst="rect">
              <a:avLst/>
            </a:prstGeom>
          </p:spPr>
          <p:txBody>
            <a:bodyPr lIns="0" tIns="0" rIns="0" bIns="0" rtlCol="0" anchor="t">
              <a:spAutoFit/>
            </a:bodyPr>
            <a:lstStyle/>
            <a:p>
              <a:pPr algn="ctr">
                <a:lnSpc>
                  <a:spcPts val="7279"/>
                </a:lnSpc>
              </a:pPr>
              <a:r>
                <a:rPr lang="en-US" sz="5199">
                  <a:solidFill>
                    <a:srgbClr val="000000"/>
                  </a:solidFill>
                  <a:latin typeface="Canva Sans Bold"/>
                </a:rPr>
                <a:t>Change: </a:t>
              </a:r>
              <a:r>
                <a:rPr lang="en-US" sz="5199">
                  <a:solidFill>
                    <a:srgbClr val="FF1616"/>
                  </a:solidFill>
                  <a:latin typeface="Canva Sans Bold"/>
                </a:rPr>
                <a:t>-188</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grpSp>
        <p:nvGrpSpPr>
          <p:cNvPr id="3" name="Group 3"/>
          <p:cNvGrpSpPr/>
          <p:nvPr/>
        </p:nvGrpSpPr>
        <p:grpSpPr>
          <a:xfrm>
            <a:off x="136683" y="6626945"/>
            <a:ext cx="18015482" cy="3086100"/>
            <a:chOff x="0" y="0"/>
            <a:chExt cx="4744818" cy="812800"/>
          </a:xfrm>
        </p:grpSpPr>
        <p:sp>
          <p:nvSpPr>
            <p:cNvPr id="4" name="Freeform 4"/>
            <p:cNvSpPr/>
            <p:nvPr/>
          </p:nvSpPr>
          <p:spPr>
            <a:xfrm>
              <a:off x="0" y="0"/>
              <a:ext cx="4744818" cy="812800"/>
            </a:xfrm>
            <a:custGeom>
              <a:avLst/>
              <a:gdLst/>
              <a:ahLst/>
              <a:cxnLst/>
              <a:rect l="l" t="t" r="r" b="b"/>
              <a:pathLst>
                <a:path w="4744818" h="812800">
                  <a:moveTo>
                    <a:pt x="21917" y="0"/>
                  </a:moveTo>
                  <a:lnTo>
                    <a:pt x="4722902" y="0"/>
                  </a:lnTo>
                  <a:cubicBezTo>
                    <a:pt x="4728714" y="0"/>
                    <a:pt x="4734289" y="2309"/>
                    <a:pt x="4738399" y="6419"/>
                  </a:cubicBezTo>
                  <a:cubicBezTo>
                    <a:pt x="4742509" y="10529"/>
                    <a:pt x="4744818" y="16104"/>
                    <a:pt x="4744818" y="21917"/>
                  </a:cubicBezTo>
                  <a:lnTo>
                    <a:pt x="4744818" y="790883"/>
                  </a:lnTo>
                  <a:cubicBezTo>
                    <a:pt x="4744818" y="796696"/>
                    <a:pt x="4742509" y="802271"/>
                    <a:pt x="4738399" y="806381"/>
                  </a:cubicBezTo>
                  <a:cubicBezTo>
                    <a:pt x="4734289" y="810491"/>
                    <a:pt x="4728714" y="812800"/>
                    <a:pt x="4722902" y="812800"/>
                  </a:cubicBezTo>
                  <a:lnTo>
                    <a:pt x="21917" y="812800"/>
                  </a:lnTo>
                  <a:cubicBezTo>
                    <a:pt x="16104" y="812800"/>
                    <a:pt x="10529" y="810491"/>
                    <a:pt x="6419" y="806381"/>
                  </a:cubicBezTo>
                  <a:cubicBezTo>
                    <a:pt x="2309" y="802271"/>
                    <a:pt x="0" y="796696"/>
                    <a:pt x="0" y="790883"/>
                  </a:cubicBezTo>
                  <a:lnTo>
                    <a:pt x="0" y="21917"/>
                  </a:lnTo>
                  <a:cubicBezTo>
                    <a:pt x="0" y="16104"/>
                    <a:pt x="2309" y="10529"/>
                    <a:pt x="6419" y="6419"/>
                  </a:cubicBezTo>
                  <a:cubicBezTo>
                    <a:pt x="10529" y="2309"/>
                    <a:pt x="16104" y="0"/>
                    <a:pt x="21917" y="0"/>
                  </a:cubicBezTo>
                  <a:close/>
                </a:path>
              </a:pathLst>
            </a:custGeom>
            <a:solidFill>
              <a:srgbClr val="D9D9D9"/>
            </a:solidFill>
          </p:spPr>
        </p:sp>
        <p:sp>
          <p:nvSpPr>
            <p:cNvPr id="5" name="TextBox 5"/>
            <p:cNvSpPr txBox="1"/>
            <p:nvPr/>
          </p:nvSpPr>
          <p:spPr>
            <a:xfrm>
              <a:off x="0" y="0"/>
              <a:ext cx="812800" cy="812800"/>
            </a:xfrm>
            <a:prstGeom prst="rect">
              <a:avLst/>
            </a:prstGeom>
          </p:spPr>
          <p:txBody>
            <a:bodyPr lIns="50800" tIns="50800" rIns="50800" bIns="50800" rtlCol="0" anchor="ctr"/>
            <a:lstStyle/>
            <a:p>
              <a:pPr algn="ctr">
                <a:lnSpc>
                  <a:spcPts val="2735"/>
                </a:lnSpc>
              </a:pPr>
              <a:endParaRPr/>
            </a:p>
          </p:txBody>
        </p:sp>
      </p:grpSp>
      <p:grpSp>
        <p:nvGrpSpPr>
          <p:cNvPr id="6" name="Group 6"/>
          <p:cNvGrpSpPr/>
          <p:nvPr/>
        </p:nvGrpSpPr>
        <p:grpSpPr>
          <a:xfrm>
            <a:off x="6464020" y="8783594"/>
            <a:ext cx="5408580" cy="751518"/>
            <a:chOff x="0" y="0"/>
            <a:chExt cx="7211440" cy="1002024"/>
          </a:xfrm>
        </p:grpSpPr>
        <p:sp>
          <p:nvSpPr>
            <p:cNvPr id="7" name="TextBox 7"/>
            <p:cNvSpPr txBox="1"/>
            <p:nvPr/>
          </p:nvSpPr>
          <p:spPr>
            <a:xfrm>
              <a:off x="5555553" y="-142875"/>
              <a:ext cx="1655888" cy="1144899"/>
            </a:xfrm>
            <a:prstGeom prst="rect">
              <a:avLst/>
            </a:prstGeom>
          </p:spPr>
          <p:txBody>
            <a:bodyPr lIns="0" tIns="0" rIns="0" bIns="0" rtlCol="0" anchor="t">
              <a:spAutoFit/>
            </a:bodyPr>
            <a:lstStyle/>
            <a:p>
              <a:pPr algn="l">
                <a:lnSpc>
                  <a:spcPts val="6912"/>
                </a:lnSpc>
              </a:pPr>
              <a:r>
                <a:rPr lang="en-US" sz="4937">
                  <a:solidFill>
                    <a:srgbClr val="A40000"/>
                  </a:solidFill>
                  <a:latin typeface="Canva Sans"/>
                </a:rPr>
                <a:t>67%</a:t>
              </a:r>
            </a:p>
          </p:txBody>
        </p:sp>
        <p:grpSp>
          <p:nvGrpSpPr>
            <p:cNvPr id="8" name="Group 8"/>
            <p:cNvGrpSpPr>
              <a:grpSpLocks noChangeAspect="1"/>
            </p:cNvGrpSpPr>
            <p:nvPr/>
          </p:nvGrpSpPr>
          <p:grpSpPr>
            <a:xfrm>
              <a:off x="0" y="183552"/>
              <a:ext cx="5291003" cy="634920"/>
              <a:chOff x="0" y="0"/>
              <a:chExt cx="1270000" cy="152400"/>
            </a:xfrm>
          </p:grpSpPr>
          <p:sp>
            <p:nvSpPr>
              <p:cNvPr id="9" name="Freeform 9"/>
              <p:cNvSpPr/>
              <p:nvPr/>
            </p:nvSpPr>
            <p:spPr>
              <a:xfrm>
                <a:off x="-3763" y="-122"/>
                <a:ext cx="1277527" cy="152644"/>
              </a:xfrm>
              <a:custGeom>
                <a:avLst/>
                <a:gdLst/>
                <a:ahLst/>
                <a:cxnLst/>
                <a:rect l="l" t="t" r="r" b="b"/>
                <a:pathLst>
                  <a:path w="1277527" h="152644">
                    <a:moveTo>
                      <a:pt x="79963" y="122"/>
                    </a:moveTo>
                    <a:lnTo>
                      <a:pt x="1197563" y="122"/>
                    </a:lnTo>
                    <a:cubicBezTo>
                      <a:pt x="1224868" y="0"/>
                      <a:pt x="1250151" y="14497"/>
                      <a:pt x="1263839" y="38123"/>
                    </a:cubicBezTo>
                    <a:cubicBezTo>
                      <a:pt x="1277527" y="61750"/>
                      <a:pt x="1277527" y="90894"/>
                      <a:pt x="1263839" y="114521"/>
                    </a:cubicBezTo>
                    <a:cubicBezTo>
                      <a:pt x="1250151" y="138147"/>
                      <a:pt x="1224868" y="152644"/>
                      <a:pt x="11975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494F56"/>
              </a:solidFill>
            </p:spPr>
          </p:sp>
          <p:sp>
            <p:nvSpPr>
              <p:cNvPr id="10" name="Freeform 10"/>
              <p:cNvSpPr/>
              <p:nvPr/>
            </p:nvSpPr>
            <p:spPr>
              <a:xfrm>
                <a:off x="-3763" y="-122"/>
                <a:ext cx="858427" cy="152644"/>
              </a:xfrm>
              <a:custGeom>
                <a:avLst/>
                <a:gdLst/>
                <a:ahLst/>
                <a:cxnLst/>
                <a:rect l="l" t="t" r="r" b="b"/>
                <a:pathLst>
                  <a:path w="858427" h="152644">
                    <a:moveTo>
                      <a:pt x="79963" y="122"/>
                    </a:moveTo>
                    <a:lnTo>
                      <a:pt x="778463" y="122"/>
                    </a:lnTo>
                    <a:cubicBezTo>
                      <a:pt x="805768" y="0"/>
                      <a:pt x="831051" y="14497"/>
                      <a:pt x="844739" y="38123"/>
                    </a:cubicBezTo>
                    <a:cubicBezTo>
                      <a:pt x="858427" y="61750"/>
                      <a:pt x="858427" y="90894"/>
                      <a:pt x="844739" y="114521"/>
                    </a:cubicBezTo>
                    <a:cubicBezTo>
                      <a:pt x="831051" y="138147"/>
                      <a:pt x="805768" y="152644"/>
                      <a:pt x="7784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A40000"/>
              </a:solidFill>
            </p:spPr>
          </p:sp>
        </p:grpSp>
      </p:grpSp>
      <p:grpSp>
        <p:nvGrpSpPr>
          <p:cNvPr id="11" name="Group 11"/>
          <p:cNvGrpSpPr/>
          <p:nvPr/>
        </p:nvGrpSpPr>
        <p:grpSpPr>
          <a:xfrm>
            <a:off x="352013" y="8783594"/>
            <a:ext cx="5515135" cy="751518"/>
            <a:chOff x="0" y="0"/>
            <a:chExt cx="7353514" cy="1002024"/>
          </a:xfrm>
        </p:grpSpPr>
        <p:sp>
          <p:nvSpPr>
            <p:cNvPr id="12" name="TextBox 12"/>
            <p:cNvSpPr txBox="1"/>
            <p:nvPr/>
          </p:nvSpPr>
          <p:spPr>
            <a:xfrm>
              <a:off x="5555553" y="-142875"/>
              <a:ext cx="1797961" cy="1144899"/>
            </a:xfrm>
            <a:prstGeom prst="rect">
              <a:avLst/>
            </a:prstGeom>
          </p:spPr>
          <p:txBody>
            <a:bodyPr lIns="0" tIns="0" rIns="0" bIns="0" rtlCol="0" anchor="t">
              <a:spAutoFit/>
            </a:bodyPr>
            <a:lstStyle/>
            <a:p>
              <a:pPr algn="l">
                <a:lnSpc>
                  <a:spcPts val="6912"/>
                </a:lnSpc>
              </a:pPr>
              <a:r>
                <a:rPr lang="en-US" sz="4937">
                  <a:solidFill>
                    <a:srgbClr val="000000"/>
                  </a:solidFill>
                  <a:latin typeface="Canva Sans"/>
                </a:rPr>
                <a:t>80%</a:t>
              </a:r>
            </a:p>
          </p:txBody>
        </p:sp>
        <p:grpSp>
          <p:nvGrpSpPr>
            <p:cNvPr id="13" name="Group 13"/>
            <p:cNvGrpSpPr>
              <a:grpSpLocks noChangeAspect="1"/>
            </p:cNvGrpSpPr>
            <p:nvPr/>
          </p:nvGrpSpPr>
          <p:grpSpPr>
            <a:xfrm>
              <a:off x="0" y="183552"/>
              <a:ext cx="5291003" cy="634920"/>
              <a:chOff x="0" y="0"/>
              <a:chExt cx="1270000" cy="152400"/>
            </a:xfrm>
          </p:grpSpPr>
          <p:sp>
            <p:nvSpPr>
              <p:cNvPr id="14" name="Freeform 14"/>
              <p:cNvSpPr/>
              <p:nvPr/>
            </p:nvSpPr>
            <p:spPr>
              <a:xfrm>
                <a:off x="-3763" y="-122"/>
                <a:ext cx="1277527" cy="152644"/>
              </a:xfrm>
              <a:custGeom>
                <a:avLst/>
                <a:gdLst/>
                <a:ahLst/>
                <a:cxnLst/>
                <a:rect l="l" t="t" r="r" b="b"/>
                <a:pathLst>
                  <a:path w="1277527" h="152644">
                    <a:moveTo>
                      <a:pt x="79963" y="122"/>
                    </a:moveTo>
                    <a:lnTo>
                      <a:pt x="1197563" y="122"/>
                    </a:lnTo>
                    <a:cubicBezTo>
                      <a:pt x="1224868" y="0"/>
                      <a:pt x="1250151" y="14497"/>
                      <a:pt x="1263839" y="38123"/>
                    </a:cubicBezTo>
                    <a:cubicBezTo>
                      <a:pt x="1277527" y="61750"/>
                      <a:pt x="1277527" y="90894"/>
                      <a:pt x="1263839" y="114521"/>
                    </a:cubicBezTo>
                    <a:cubicBezTo>
                      <a:pt x="1250151" y="138147"/>
                      <a:pt x="1224868" y="152644"/>
                      <a:pt x="11975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494F56"/>
              </a:solidFill>
            </p:spPr>
          </p:sp>
          <p:sp>
            <p:nvSpPr>
              <p:cNvPr id="15" name="Freeform 15"/>
              <p:cNvSpPr/>
              <p:nvPr/>
            </p:nvSpPr>
            <p:spPr>
              <a:xfrm>
                <a:off x="-3763" y="-122"/>
                <a:ext cx="1023527" cy="152644"/>
              </a:xfrm>
              <a:custGeom>
                <a:avLst/>
                <a:gdLst/>
                <a:ahLst/>
                <a:cxnLst/>
                <a:rect l="l" t="t" r="r" b="b"/>
                <a:pathLst>
                  <a:path w="1023527" h="152644">
                    <a:moveTo>
                      <a:pt x="79963" y="122"/>
                    </a:moveTo>
                    <a:lnTo>
                      <a:pt x="943563" y="122"/>
                    </a:lnTo>
                    <a:cubicBezTo>
                      <a:pt x="970868" y="0"/>
                      <a:pt x="996151" y="14497"/>
                      <a:pt x="1009839" y="38123"/>
                    </a:cubicBezTo>
                    <a:cubicBezTo>
                      <a:pt x="1023527" y="61750"/>
                      <a:pt x="1023527" y="90894"/>
                      <a:pt x="1009839" y="114521"/>
                    </a:cubicBezTo>
                    <a:cubicBezTo>
                      <a:pt x="996151" y="138147"/>
                      <a:pt x="970868" y="152644"/>
                      <a:pt x="9435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A07F48"/>
              </a:solidFill>
            </p:spPr>
          </p:sp>
        </p:grpSp>
      </p:grpSp>
      <p:grpSp>
        <p:nvGrpSpPr>
          <p:cNvPr id="16" name="Group 16"/>
          <p:cNvGrpSpPr/>
          <p:nvPr/>
        </p:nvGrpSpPr>
        <p:grpSpPr>
          <a:xfrm>
            <a:off x="12538979" y="8783594"/>
            <a:ext cx="5375818" cy="751518"/>
            <a:chOff x="0" y="0"/>
            <a:chExt cx="7167757" cy="1002024"/>
          </a:xfrm>
        </p:grpSpPr>
        <p:sp>
          <p:nvSpPr>
            <p:cNvPr id="17" name="TextBox 17"/>
            <p:cNvSpPr txBox="1"/>
            <p:nvPr/>
          </p:nvSpPr>
          <p:spPr>
            <a:xfrm>
              <a:off x="5555553" y="-142875"/>
              <a:ext cx="1612204" cy="1144899"/>
            </a:xfrm>
            <a:prstGeom prst="rect">
              <a:avLst/>
            </a:prstGeom>
          </p:spPr>
          <p:txBody>
            <a:bodyPr lIns="0" tIns="0" rIns="0" bIns="0" rtlCol="0" anchor="t">
              <a:spAutoFit/>
            </a:bodyPr>
            <a:lstStyle/>
            <a:p>
              <a:pPr algn="l">
                <a:lnSpc>
                  <a:spcPts val="6912"/>
                </a:lnSpc>
              </a:pPr>
              <a:r>
                <a:rPr lang="en-US" sz="4937">
                  <a:solidFill>
                    <a:srgbClr val="A40000"/>
                  </a:solidFill>
                  <a:latin typeface="Canva Sans"/>
                </a:rPr>
                <a:t>75%</a:t>
              </a:r>
            </a:p>
          </p:txBody>
        </p:sp>
        <p:grpSp>
          <p:nvGrpSpPr>
            <p:cNvPr id="18" name="Group 18"/>
            <p:cNvGrpSpPr>
              <a:grpSpLocks noChangeAspect="1"/>
            </p:cNvGrpSpPr>
            <p:nvPr/>
          </p:nvGrpSpPr>
          <p:grpSpPr>
            <a:xfrm>
              <a:off x="0" y="183552"/>
              <a:ext cx="5291003" cy="634920"/>
              <a:chOff x="0" y="0"/>
              <a:chExt cx="1270000" cy="152400"/>
            </a:xfrm>
          </p:grpSpPr>
          <p:sp>
            <p:nvSpPr>
              <p:cNvPr id="19" name="Freeform 19"/>
              <p:cNvSpPr/>
              <p:nvPr/>
            </p:nvSpPr>
            <p:spPr>
              <a:xfrm>
                <a:off x="-3763" y="-122"/>
                <a:ext cx="1277527" cy="152644"/>
              </a:xfrm>
              <a:custGeom>
                <a:avLst/>
                <a:gdLst/>
                <a:ahLst/>
                <a:cxnLst/>
                <a:rect l="l" t="t" r="r" b="b"/>
                <a:pathLst>
                  <a:path w="1277527" h="152644">
                    <a:moveTo>
                      <a:pt x="79963" y="122"/>
                    </a:moveTo>
                    <a:lnTo>
                      <a:pt x="1197563" y="122"/>
                    </a:lnTo>
                    <a:cubicBezTo>
                      <a:pt x="1224868" y="0"/>
                      <a:pt x="1250151" y="14497"/>
                      <a:pt x="1263839" y="38123"/>
                    </a:cubicBezTo>
                    <a:cubicBezTo>
                      <a:pt x="1277527" y="61750"/>
                      <a:pt x="1277527" y="90894"/>
                      <a:pt x="1263839" y="114521"/>
                    </a:cubicBezTo>
                    <a:cubicBezTo>
                      <a:pt x="1250151" y="138147"/>
                      <a:pt x="1224868" y="152644"/>
                      <a:pt x="11975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494F56"/>
              </a:solidFill>
            </p:spPr>
          </p:sp>
          <p:sp>
            <p:nvSpPr>
              <p:cNvPr id="20" name="Freeform 20"/>
              <p:cNvSpPr/>
              <p:nvPr/>
            </p:nvSpPr>
            <p:spPr>
              <a:xfrm>
                <a:off x="-3763" y="-122"/>
                <a:ext cx="960027" cy="152644"/>
              </a:xfrm>
              <a:custGeom>
                <a:avLst/>
                <a:gdLst/>
                <a:ahLst/>
                <a:cxnLst/>
                <a:rect l="l" t="t" r="r" b="b"/>
                <a:pathLst>
                  <a:path w="960027" h="152644">
                    <a:moveTo>
                      <a:pt x="79963" y="122"/>
                    </a:moveTo>
                    <a:lnTo>
                      <a:pt x="880063" y="122"/>
                    </a:lnTo>
                    <a:cubicBezTo>
                      <a:pt x="907368" y="0"/>
                      <a:pt x="932651" y="14497"/>
                      <a:pt x="946339" y="38123"/>
                    </a:cubicBezTo>
                    <a:cubicBezTo>
                      <a:pt x="960027" y="61750"/>
                      <a:pt x="960027" y="90894"/>
                      <a:pt x="946339" y="114521"/>
                    </a:cubicBezTo>
                    <a:cubicBezTo>
                      <a:pt x="932651" y="138147"/>
                      <a:pt x="907368" y="152644"/>
                      <a:pt x="8800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A40000"/>
              </a:solidFill>
            </p:spPr>
          </p:sp>
        </p:grpSp>
      </p:grpSp>
      <p:grpSp>
        <p:nvGrpSpPr>
          <p:cNvPr id="21" name="Group 21"/>
          <p:cNvGrpSpPr/>
          <p:nvPr/>
        </p:nvGrpSpPr>
        <p:grpSpPr>
          <a:xfrm>
            <a:off x="383561" y="5009045"/>
            <a:ext cx="17447237" cy="1077218"/>
            <a:chOff x="0" y="-161925"/>
            <a:chExt cx="23262984" cy="1436291"/>
          </a:xfrm>
        </p:grpSpPr>
        <p:sp>
          <p:nvSpPr>
            <p:cNvPr id="22" name="TextBox 22"/>
            <p:cNvSpPr txBox="1"/>
            <p:nvPr/>
          </p:nvSpPr>
          <p:spPr>
            <a:xfrm>
              <a:off x="21237815" y="-161925"/>
              <a:ext cx="2025169" cy="1436291"/>
            </a:xfrm>
            <a:prstGeom prst="rect">
              <a:avLst/>
            </a:prstGeom>
          </p:spPr>
          <p:txBody>
            <a:bodyPr wrap="square" lIns="0" tIns="0" rIns="0" bIns="0" rtlCol="0" anchor="t">
              <a:spAutoFit/>
            </a:bodyPr>
            <a:lstStyle/>
            <a:p>
              <a:pPr algn="l">
                <a:lnSpc>
                  <a:spcPts val="8399"/>
                </a:lnSpc>
              </a:pPr>
              <a:r>
                <a:rPr lang="en-US" sz="5999" dirty="0">
                  <a:solidFill>
                    <a:srgbClr val="FF1616"/>
                  </a:solidFill>
                  <a:latin typeface="Canva Sans"/>
                </a:rPr>
                <a:t>78%</a:t>
              </a:r>
            </a:p>
          </p:txBody>
        </p:sp>
        <p:grpSp>
          <p:nvGrpSpPr>
            <p:cNvPr id="23" name="Group 23"/>
            <p:cNvGrpSpPr>
              <a:grpSpLocks noChangeAspect="1"/>
            </p:cNvGrpSpPr>
            <p:nvPr/>
          </p:nvGrpSpPr>
          <p:grpSpPr>
            <a:xfrm>
              <a:off x="0" y="91925"/>
              <a:ext cx="20226492" cy="1011325"/>
              <a:chOff x="0" y="0"/>
              <a:chExt cx="1270000" cy="63500"/>
            </a:xfrm>
          </p:grpSpPr>
          <p:sp>
            <p:nvSpPr>
              <p:cNvPr id="24" name="Freeform 24"/>
              <p:cNvSpPr/>
              <p:nvPr/>
            </p:nvSpPr>
            <p:spPr>
              <a:xfrm>
                <a:off x="-1568" y="-51"/>
                <a:ext cx="1273136" cy="63602"/>
              </a:xfrm>
              <a:custGeom>
                <a:avLst/>
                <a:gdLst/>
                <a:ahLst/>
                <a:cxnLst/>
                <a:rect l="l" t="t" r="r" b="b"/>
                <a:pathLst>
                  <a:path w="1273136" h="63602">
                    <a:moveTo>
                      <a:pt x="33318" y="51"/>
                    </a:moveTo>
                    <a:lnTo>
                      <a:pt x="1239818" y="51"/>
                    </a:lnTo>
                    <a:cubicBezTo>
                      <a:pt x="1251195" y="0"/>
                      <a:pt x="1261730" y="6040"/>
                      <a:pt x="1267433" y="15885"/>
                    </a:cubicBezTo>
                    <a:cubicBezTo>
                      <a:pt x="1273136" y="25729"/>
                      <a:pt x="1273136" y="37873"/>
                      <a:pt x="1267433" y="47717"/>
                    </a:cubicBezTo>
                    <a:cubicBezTo>
                      <a:pt x="1261730" y="57562"/>
                      <a:pt x="1251195" y="63602"/>
                      <a:pt x="1239818" y="63551"/>
                    </a:cubicBezTo>
                    <a:lnTo>
                      <a:pt x="33318" y="63551"/>
                    </a:lnTo>
                    <a:cubicBezTo>
                      <a:pt x="21941" y="63602"/>
                      <a:pt x="11406" y="57562"/>
                      <a:pt x="5703" y="47717"/>
                    </a:cubicBezTo>
                    <a:cubicBezTo>
                      <a:pt x="0" y="37873"/>
                      <a:pt x="0" y="25729"/>
                      <a:pt x="5703" y="15885"/>
                    </a:cubicBezTo>
                    <a:cubicBezTo>
                      <a:pt x="11406" y="6040"/>
                      <a:pt x="21941" y="0"/>
                      <a:pt x="33318" y="51"/>
                    </a:cubicBezTo>
                    <a:close/>
                  </a:path>
                </a:pathLst>
              </a:custGeom>
              <a:solidFill>
                <a:srgbClr val="494F56"/>
              </a:solidFill>
            </p:spPr>
          </p:sp>
          <p:sp>
            <p:nvSpPr>
              <p:cNvPr id="25" name="Freeform 25"/>
              <p:cNvSpPr/>
              <p:nvPr/>
            </p:nvSpPr>
            <p:spPr>
              <a:xfrm>
                <a:off x="-1568" y="-51"/>
                <a:ext cx="993736" cy="63602"/>
              </a:xfrm>
              <a:custGeom>
                <a:avLst/>
                <a:gdLst/>
                <a:ahLst/>
                <a:cxnLst/>
                <a:rect l="l" t="t" r="r" b="b"/>
                <a:pathLst>
                  <a:path w="993736" h="63602">
                    <a:moveTo>
                      <a:pt x="33318" y="51"/>
                    </a:moveTo>
                    <a:lnTo>
                      <a:pt x="960418" y="51"/>
                    </a:lnTo>
                    <a:cubicBezTo>
                      <a:pt x="971795" y="0"/>
                      <a:pt x="982330" y="6040"/>
                      <a:pt x="988033" y="15885"/>
                    </a:cubicBezTo>
                    <a:cubicBezTo>
                      <a:pt x="993736" y="25729"/>
                      <a:pt x="993736" y="37873"/>
                      <a:pt x="988033" y="47717"/>
                    </a:cubicBezTo>
                    <a:cubicBezTo>
                      <a:pt x="982330" y="57562"/>
                      <a:pt x="971795" y="63602"/>
                      <a:pt x="960418" y="63551"/>
                    </a:cubicBezTo>
                    <a:lnTo>
                      <a:pt x="33318" y="63551"/>
                    </a:lnTo>
                    <a:cubicBezTo>
                      <a:pt x="21941" y="63602"/>
                      <a:pt x="11406" y="57562"/>
                      <a:pt x="5703" y="47717"/>
                    </a:cubicBezTo>
                    <a:cubicBezTo>
                      <a:pt x="0" y="37873"/>
                      <a:pt x="0" y="25729"/>
                      <a:pt x="5703" y="15885"/>
                    </a:cubicBezTo>
                    <a:cubicBezTo>
                      <a:pt x="11406" y="6040"/>
                      <a:pt x="21941" y="0"/>
                      <a:pt x="33318" y="51"/>
                    </a:cubicBezTo>
                    <a:close/>
                  </a:path>
                </a:pathLst>
              </a:custGeom>
              <a:solidFill>
                <a:srgbClr val="A40000"/>
              </a:solidFill>
            </p:spPr>
          </p:sp>
        </p:grpSp>
      </p:grpSp>
      <p:grpSp>
        <p:nvGrpSpPr>
          <p:cNvPr id="26" name="Group 26"/>
          <p:cNvGrpSpPr/>
          <p:nvPr/>
        </p:nvGrpSpPr>
        <p:grpSpPr>
          <a:xfrm>
            <a:off x="6463954" y="6975957"/>
            <a:ext cx="4058607" cy="1882278"/>
            <a:chOff x="0" y="0"/>
            <a:chExt cx="5411476" cy="2509704"/>
          </a:xfrm>
        </p:grpSpPr>
        <p:sp>
          <p:nvSpPr>
            <p:cNvPr id="27" name="TextBox 27"/>
            <p:cNvSpPr txBox="1"/>
            <p:nvPr/>
          </p:nvSpPr>
          <p:spPr>
            <a:xfrm>
              <a:off x="0" y="-104775"/>
              <a:ext cx="5411476" cy="952750"/>
            </a:xfrm>
            <a:prstGeom prst="rect">
              <a:avLst/>
            </a:prstGeom>
          </p:spPr>
          <p:txBody>
            <a:bodyPr lIns="0" tIns="0" rIns="0" bIns="0" rtlCol="0" anchor="t">
              <a:spAutoFit/>
            </a:bodyPr>
            <a:lstStyle/>
            <a:p>
              <a:pPr>
                <a:lnSpc>
                  <a:spcPts val="5895"/>
                </a:lnSpc>
              </a:pPr>
              <a:r>
                <a:rPr lang="en-US" sz="4211">
                  <a:solidFill>
                    <a:srgbClr val="000000"/>
                  </a:solidFill>
                  <a:latin typeface="Canva Sans Bold"/>
                </a:rPr>
                <a:t>Professional</a:t>
              </a:r>
            </a:p>
          </p:txBody>
        </p:sp>
        <p:sp>
          <p:nvSpPr>
            <p:cNvPr id="28" name="TextBox 28"/>
            <p:cNvSpPr txBox="1"/>
            <p:nvPr/>
          </p:nvSpPr>
          <p:spPr>
            <a:xfrm>
              <a:off x="75023" y="977509"/>
              <a:ext cx="4641711" cy="1532195"/>
            </a:xfrm>
            <a:prstGeom prst="rect">
              <a:avLst/>
            </a:prstGeom>
          </p:spPr>
          <p:txBody>
            <a:bodyPr lIns="0" tIns="0" rIns="0" bIns="0" rtlCol="0" anchor="t">
              <a:spAutoFit/>
            </a:bodyPr>
            <a:lstStyle/>
            <a:p>
              <a:pPr>
                <a:lnSpc>
                  <a:spcPts val="4648"/>
                </a:lnSpc>
              </a:pPr>
              <a:r>
                <a:rPr lang="en-US" sz="3320">
                  <a:solidFill>
                    <a:srgbClr val="000000"/>
                  </a:solidFill>
                  <a:latin typeface="Canva Sans Bold"/>
                </a:rPr>
                <a:t>Authorized:</a:t>
              </a:r>
              <a:r>
                <a:rPr lang="en-US" sz="3320">
                  <a:solidFill>
                    <a:srgbClr val="000000"/>
                  </a:solidFill>
                  <a:latin typeface="Canva Sans"/>
                </a:rPr>
                <a:t> 142</a:t>
              </a:r>
            </a:p>
            <a:p>
              <a:pPr>
                <a:lnSpc>
                  <a:spcPts val="4648"/>
                </a:lnSpc>
              </a:pPr>
              <a:r>
                <a:rPr lang="en-US" sz="3320">
                  <a:solidFill>
                    <a:srgbClr val="000000"/>
                  </a:solidFill>
                  <a:latin typeface="Canva Sans Bold"/>
                </a:rPr>
                <a:t>Actual: </a:t>
              </a:r>
              <a:r>
                <a:rPr lang="en-US" sz="3320">
                  <a:solidFill>
                    <a:srgbClr val="000000"/>
                  </a:solidFill>
                  <a:latin typeface="Canva Sans"/>
                </a:rPr>
                <a:t>96</a:t>
              </a:r>
            </a:p>
          </p:txBody>
        </p:sp>
      </p:grpSp>
      <p:grpSp>
        <p:nvGrpSpPr>
          <p:cNvPr id="29" name="Group 29"/>
          <p:cNvGrpSpPr/>
          <p:nvPr/>
        </p:nvGrpSpPr>
        <p:grpSpPr>
          <a:xfrm>
            <a:off x="352145" y="6975957"/>
            <a:ext cx="3989287" cy="1892766"/>
            <a:chOff x="0" y="0"/>
            <a:chExt cx="5319050" cy="2523689"/>
          </a:xfrm>
        </p:grpSpPr>
        <p:sp>
          <p:nvSpPr>
            <p:cNvPr id="30" name="TextBox 30"/>
            <p:cNvSpPr txBox="1"/>
            <p:nvPr/>
          </p:nvSpPr>
          <p:spPr>
            <a:xfrm>
              <a:off x="0" y="-104775"/>
              <a:ext cx="5319050" cy="952750"/>
            </a:xfrm>
            <a:prstGeom prst="rect">
              <a:avLst/>
            </a:prstGeom>
          </p:spPr>
          <p:txBody>
            <a:bodyPr lIns="0" tIns="0" rIns="0" bIns="0" rtlCol="0" anchor="t">
              <a:spAutoFit/>
            </a:bodyPr>
            <a:lstStyle/>
            <a:p>
              <a:pPr>
                <a:lnSpc>
                  <a:spcPts val="5895"/>
                </a:lnSpc>
              </a:pPr>
              <a:r>
                <a:rPr lang="en-US" sz="4211">
                  <a:solidFill>
                    <a:srgbClr val="000000"/>
                  </a:solidFill>
                  <a:latin typeface="Canva Sans Bold"/>
                </a:rPr>
                <a:t>Sworn </a:t>
              </a:r>
            </a:p>
          </p:txBody>
        </p:sp>
        <p:sp>
          <p:nvSpPr>
            <p:cNvPr id="31" name="TextBox 31"/>
            <p:cNvSpPr txBox="1"/>
            <p:nvPr/>
          </p:nvSpPr>
          <p:spPr>
            <a:xfrm>
              <a:off x="73741" y="977509"/>
              <a:ext cx="4562432" cy="1546180"/>
            </a:xfrm>
            <a:prstGeom prst="rect">
              <a:avLst/>
            </a:prstGeom>
          </p:spPr>
          <p:txBody>
            <a:bodyPr lIns="0" tIns="0" rIns="0" bIns="0" rtlCol="0" anchor="t">
              <a:spAutoFit/>
            </a:bodyPr>
            <a:lstStyle/>
            <a:p>
              <a:pPr>
                <a:lnSpc>
                  <a:spcPts val="4648"/>
                </a:lnSpc>
              </a:pPr>
              <a:r>
                <a:rPr lang="en-US" sz="3320">
                  <a:solidFill>
                    <a:srgbClr val="000000"/>
                  </a:solidFill>
                  <a:latin typeface="Canva Sans Bold"/>
                </a:rPr>
                <a:t>Authorized:</a:t>
              </a:r>
              <a:r>
                <a:rPr lang="en-US" sz="3320">
                  <a:solidFill>
                    <a:srgbClr val="000000"/>
                  </a:solidFill>
                  <a:latin typeface="Canva Sans"/>
                </a:rPr>
                <a:t> 933</a:t>
              </a:r>
            </a:p>
            <a:p>
              <a:pPr>
                <a:lnSpc>
                  <a:spcPts val="4648"/>
                </a:lnSpc>
              </a:pPr>
              <a:r>
                <a:rPr lang="en-US" sz="3320">
                  <a:solidFill>
                    <a:srgbClr val="000000"/>
                  </a:solidFill>
                  <a:latin typeface="Canva Sans Bold"/>
                </a:rPr>
                <a:t>Actual: </a:t>
              </a:r>
              <a:r>
                <a:rPr lang="en-US" sz="3320">
                  <a:solidFill>
                    <a:srgbClr val="000000"/>
                  </a:solidFill>
                  <a:latin typeface="Canva Sans"/>
                </a:rPr>
                <a:t>744</a:t>
              </a:r>
            </a:p>
          </p:txBody>
        </p:sp>
      </p:grpSp>
      <p:grpSp>
        <p:nvGrpSpPr>
          <p:cNvPr id="32" name="Group 32"/>
          <p:cNvGrpSpPr/>
          <p:nvPr/>
        </p:nvGrpSpPr>
        <p:grpSpPr>
          <a:xfrm>
            <a:off x="12577214" y="6975957"/>
            <a:ext cx="3836784" cy="1882278"/>
            <a:chOff x="0" y="0"/>
            <a:chExt cx="5115713" cy="2509704"/>
          </a:xfrm>
        </p:grpSpPr>
        <p:sp>
          <p:nvSpPr>
            <p:cNvPr id="33" name="TextBox 33"/>
            <p:cNvSpPr txBox="1"/>
            <p:nvPr/>
          </p:nvSpPr>
          <p:spPr>
            <a:xfrm>
              <a:off x="0" y="-104775"/>
              <a:ext cx="5115713" cy="952750"/>
            </a:xfrm>
            <a:prstGeom prst="rect">
              <a:avLst/>
            </a:prstGeom>
          </p:spPr>
          <p:txBody>
            <a:bodyPr lIns="0" tIns="0" rIns="0" bIns="0" rtlCol="0" anchor="t">
              <a:spAutoFit/>
            </a:bodyPr>
            <a:lstStyle/>
            <a:p>
              <a:pPr>
                <a:lnSpc>
                  <a:spcPts val="5895"/>
                </a:lnSpc>
              </a:pPr>
              <a:r>
                <a:rPr lang="en-US" sz="4211">
                  <a:solidFill>
                    <a:srgbClr val="000000"/>
                  </a:solidFill>
                  <a:latin typeface="Canva Sans Bold"/>
                </a:rPr>
                <a:t>Cadet</a:t>
              </a:r>
            </a:p>
          </p:txBody>
        </p:sp>
        <p:sp>
          <p:nvSpPr>
            <p:cNvPr id="34" name="TextBox 34"/>
            <p:cNvSpPr txBox="1"/>
            <p:nvPr/>
          </p:nvSpPr>
          <p:spPr>
            <a:xfrm>
              <a:off x="70922" y="977509"/>
              <a:ext cx="4388019" cy="1532195"/>
            </a:xfrm>
            <a:prstGeom prst="rect">
              <a:avLst/>
            </a:prstGeom>
          </p:spPr>
          <p:txBody>
            <a:bodyPr lIns="0" tIns="0" rIns="0" bIns="0" rtlCol="0" anchor="t">
              <a:spAutoFit/>
            </a:bodyPr>
            <a:lstStyle/>
            <a:p>
              <a:pPr>
                <a:lnSpc>
                  <a:spcPts val="4648"/>
                </a:lnSpc>
              </a:pPr>
              <a:r>
                <a:rPr lang="en-US" sz="3320">
                  <a:solidFill>
                    <a:srgbClr val="000000"/>
                  </a:solidFill>
                  <a:latin typeface="Canva Sans Bold"/>
                </a:rPr>
                <a:t>Authorized:</a:t>
              </a:r>
              <a:r>
                <a:rPr lang="en-US" sz="3320">
                  <a:solidFill>
                    <a:srgbClr val="000000"/>
                  </a:solidFill>
                  <a:latin typeface="Canva Sans"/>
                </a:rPr>
                <a:t> 116</a:t>
              </a:r>
            </a:p>
            <a:p>
              <a:pPr>
                <a:lnSpc>
                  <a:spcPts val="4648"/>
                </a:lnSpc>
              </a:pPr>
              <a:r>
                <a:rPr lang="en-US" sz="3320">
                  <a:solidFill>
                    <a:srgbClr val="000000"/>
                  </a:solidFill>
                  <a:latin typeface="Canva Sans Bold"/>
                </a:rPr>
                <a:t>Actual: </a:t>
              </a:r>
              <a:r>
                <a:rPr lang="en-US" sz="3320">
                  <a:solidFill>
                    <a:srgbClr val="000000"/>
                  </a:solidFill>
                  <a:latin typeface="Canva Sans"/>
                </a:rPr>
                <a:t>87</a:t>
              </a:r>
            </a:p>
          </p:txBody>
        </p:sp>
      </p:grpSp>
      <p:sp>
        <p:nvSpPr>
          <p:cNvPr id="35" name="AutoShape 35"/>
          <p:cNvSpPr/>
          <p:nvPr/>
        </p:nvSpPr>
        <p:spPr>
          <a:xfrm>
            <a:off x="4865819" y="3147822"/>
            <a:ext cx="7294513" cy="0"/>
          </a:xfrm>
          <a:prstGeom prst="line">
            <a:avLst/>
          </a:prstGeom>
          <a:ln w="152400" cap="flat">
            <a:solidFill>
              <a:srgbClr val="ECDA82"/>
            </a:solidFill>
            <a:prstDash val="solid"/>
            <a:headEnd type="none" w="sm" len="sm"/>
            <a:tailEnd type="none" w="sm" len="sm"/>
          </a:ln>
        </p:spPr>
      </p:sp>
      <p:sp>
        <p:nvSpPr>
          <p:cNvPr id="36" name="TextBox 36"/>
          <p:cNvSpPr txBox="1"/>
          <p:nvPr/>
        </p:nvSpPr>
        <p:spPr>
          <a:xfrm>
            <a:off x="4836797" y="1690497"/>
            <a:ext cx="7352556" cy="1609725"/>
          </a:xfrm>
          <a:prstGeom prst="rect">
            <a:avLst/>
          </a:prstGeom>
        </p:spPr>
        <p:txBody>
          <a:bodyPr lIns="0" tIns="0" rIns="0" bIns="0" rtlCol="0" anchor="t">
            <a:spAutoFit/>
          </a:bodyPr>
          <a:lstStyle/>
          <a:p>
            <a:pPr algn="ctr">
              <a:lnSpc>
                <a:spcPts val="12599"/>
              </a:lnSpc>
            </a:pPr>
            <a:r>
              <a:rPr lang="en-US" sz="9000">
                <a:solidFill>
                  <a:srgbClr val="000000"/>
                </a:solidFill>
                <a:latin typeface="Canva Sans Bold"/>
              </a:rPr>
              <a:t>2021 Staffing</a:t>
            </a:r>
          </a:p>
        </p:txBody>
      </p:sp>
      <p:grpSp>
        <p:nvGrpSpPr>
          <p:cNvPr id="37" name="Group 37"/>
          <p:cNvGrpSpPr/>
          <p:nvPr/>
        </p:nvGrpSpPr>
        <p:grpSpPr>
          <a:xfrm>
            <a:off x="84050" y="3900700"/>
            <a:ext cx="18288000" cy="791845"/>
            <a:chOff x="0" y="0"/>
            <a:chExt cx="24384000" cy="1055793"/>
          </a:xfrm>
        </p:grpSpPr>
        <p:sp>
          <p:nvSpPr>
            <p:cNvPr id="38" name="TextBox 38"/>
            <p:cNvSpPr txBox="1"/>
            <p:nvPr/>
          </p:nvSpPr>
          <p:spPr>
            <a:xfrm>
              <a:off x="0" y="-142875"/>
              <a:ext cx="8548516" cy="1198668"/>
            </a:xfrm>
            <a:prstGeom prst="rect">
              <a:avLst/>
            </a:prstGeom>
          </p:spPr>
          <p:txBody>
            <a:bodyPr lIns="0" tIns="0" rIns="0" bIns="0" rtlCol="0" anchor="t">
              <a:spAutoFit/>
            </a:bodyPr>
            <a:lstStyle/>
            <a:p>
              <a:pPr algn="ctr">
                <a:lnSpc>
                  <a:spcPts val="7279"/>
                </a:lnSpc>
              </a:pPr>
              <a:r>
                <a:rPr lang="en-US" sz="5199">
                  <a:solidFill>
                    <a:srgbClr val="000000"/>
                  </a:solidFill>
                  <a:latin typeface="Canva Sans Bold"/>
                </a:rPr>
                <a:t>Authorized: </a:t>
              </a:r>
              <a:r>
                <a:rPr lang="en-US" sz="5199">
                  <a:solidFill>
                    <a:srgbClr val="000000"/>
                  </a:solidFill>
                  <a:latin typeface="Canva Sans"/>
                </a:rPr>
                <a:t>1,191 </a:t>
              </a:r>
            </a:p>
          </p:txBody>
        </p:sp>
        <p:sp>
          <p:nvSpPr>
            <p:cNvPr id="39" name="TextBox 39"/>
            <p:cNvSpPr txBox="1"/>
            <p:nvPr/>
          </p:nvSpPr>
          <p:spPr>
            <a:xfrm>
              <a:off x="8601694" y="-142875"/>
              <a:ext cx="7180611" cy="1198668"/>
            </a:xfrm>
            <a:prstGeom prst="rect">
              <a:avLst/>
            </a:prstGeom>
          </p:spPr>
          <p:txBody>
            <a:bodyPr lIns="0" tIns="0" rIns="0" bIns="0" rtlCol="0" anchor="t">
              <a:spAutoFit/>
            </a:bodyPr>
            <a:lstStyle/>
            <a:p>
              <a:pPr algn="ctr">
                <a:lnSpc>
                  <a:spcPts val="7279"/>
                </a:lnSpc>
              </a:pPr>
              <a:r>
                <a:rPr lang="en-US" sz="5199">
                  <a:solidFill>
                    <a:srgbClr val="000000"/>
                  </a:solidFill>
                  <a:latin typeface="Canva Sans Bold"/>
                </a:rPr>
                <a:t>Actual:</a:t>
              </a:r>
              <a:r>
                <a:rPr lang="en-US" sz="5199">
                  <a:solidFill>
                    <a:srgbClr val="000000"/>
                  </a:solidFill>
                  <a:latin typeface="Canva Sans"/>
                </a:rPr>
                <a:t> 927</a:t>
              </a:r>
            </a:p>
          </p:txBody>
        </p:sp>
        <p:sp>
          <p:nvSpPr>
            <p:cNvPr id="40" name="TextBox 40"/>
            <p:cNvSpPr txBox="1"/>
            <p:nvPr/>
          </p:nvSpPr>
          <p:spPr>
            <a:xfrm>
              <a:off x="15835484" y="-142875"/>
              <a:ext cx="8548516" cy="1198668"/>
            </a:xfrm>
            <a:prstGeom prst="rect">
              <a:avLst/>
            </a:prstGeom>
          </p:spPr>
          <p:txBody>
            <a:bodyPr lIns="0" tIns="0" rIns="0" bIns="0" rtlCol="0" anchor="t">
              <a:spAutoFit/>
            </a:bodyPr>
            <a:lstStyle/>
            <a:p>
              <a:pPr algn="ctr">
                <a:lnSpc>
                  <a:spcPts val="7279"/>
                </a:lnSpc>
              </a:pPr>
              <a:r>
                <a:rPr lang="en-US" sz="5199">
                  <a:solidFill>
                    <a:srgbClr val="000000"/>
                  </a:solidFill>
                  <a:latin typeface="Canva Sans Bold"/>
                </a:rPr>
                <a:t>Change: </a:t>
              </a:r>
              <a:r>
                <a:rPr lang="en-US" sz="5199">
                  <a:solidFill>
                    <a:srgbClr val="FF1616"/>
                  </a:solidFill>
                  <a:latin typeface="Canva Sans Bold"/>
                </a:rPr>
                <a:t>-264</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grpSp>
        <p:nvGrpSpPr>
          <p:cNvPr id="3" name="Group 3"/>
          <p:cNvGrpSpPr/>
          <p:nvPr/>
        </p:nvGrpSpPr>
        <p:grpSpPr>
          <a:xfrm>
            <a:off x="136683" y="6626945"/>
            <a:ext cx="18015482" cy="3086100"/>
            <a:chOff x="0" y="0"/>
            <a:chExt cx="4744818" cy="812800"/>
          </a:xfrm>
        </p:grpSpPr>
        <p:sp>
          <p:nvSpPr>
            <p:cNvPr id="4" name="Freeform 4"/>
            <p:cNvSpPr/>
            <p:nvPr/>
          </p:nvSpPr>
          <p:spPr>
            <a:xfrm>
              <a:off x="0" y="0"/>
              <a:ext cx="4744818" cy="812800"/>
            </a:xfrm>
            <a:custGeom>
              <a:avLst/>
              <a:gdLst/>
              <a:ahLst/>
              <a:cxnLst/>
              <a:rect l="l" t="t" r="r" b="b"/>
              <a:pathLst>
                <a:path w="4744818" h="812800">
                  <a:moveTo>
                    <a:pt x="21917" y="0"/>
                  </a:moveTo>
                  <a:lnTo>
                    <a:pt x="4722902" y="0"/>
                  </a:lnTo>
                  <a:cubicBezTo>
                    <a:pt x="4728714" y="0"/>
                    <a:pt x="4734289" y="2309"/>
                    <a:pt x="4738399" y="6419"/>
                  </a:cubicBezTo>
                  <a:cubicBezTo>
                    <a:pt x="4742509" y="10529"/>
                    <a:pt x="4744818" y="16104"/>
                    <a:pt x="4744818" y="21917"/>
                  </a:cubicBezTo>
                  <a:lnTo>
                    <a:pt x="4744818" y="790883"/>
                  </a:lnTo>
                  <a:cubicBezTo>
                    <a:pt x="4744818" y="796696"/>
                    <a:pt x="4742509" y="802271"/>
                    <a:pt x="4738399" y="806381"/>
                  </a:cubicBezTo>
                  <a:cubicBezTo>
                    <a:pt x="4734289" y="810491"/>
                    <a:pt x="4728714" y="812800"/>
                    <a:pt x="4722902" y="812800"/>
                  </a:cubicBezTo>
                  <a:lnTo>
                    <a:pt x="21917" y="812800"/>
                  </a:lnTo>
                  <a:cubicBezTo>
                    <a:pt x="16104" y="812800"/>
                    <a:pt x="10529" y="810491"/>
                    <a:pt x="6419" y="806381"/>
                  </a:cubicBezTo>
                  <a:cubicBezTo>
                    <a:pt x="2309" y="802271"/>
                    <a:pt x="0" y="796696"/>
                    <a:pt x="0" y="790883"/>
                  </a:cubicBezTo>
                  <a:lnTo>
                    <a:pt x="0" y="21917"/>
                  </a:lnTo>
                  <a:cubicBezTo>
                    <a:pt x="0" y="16104"/>
                    <a:pt x="2309" y="10529"/>
                    <a:pt x="6419" y="6419"/>
                  </a:cubicBezTo>
                  <a:cubicBezTo>
                    <a:pt x="10529" y="2309"/>
                    <a:pt x="16104" y="0"/>
                    <a:pt x="21917" y="0"/>
                  </a:cubicBezTo>
                  <a:close/>
                </a:path>
              </a:pathLst>
            </a:custGeom>
            <a:solidFill>
              <a:srgbClr val="D9D9D9"/>
            </a:solidFill>
          </p:spPr>
        </p:sp>
        <p:sp>
          <p:nvSpPr>
            <p:cNvPr id="5" name="TextBox 5"/>
            <p:cNvSpPr txBox="1"/>
            <p:nvPr/>
          </p:nvSpPr>
          <p:spPr>
            <a:xfrm>
              <a:off x="0" y="0"/>
              <a:ext cx="812800" cy="812800"/>
            </a:xfrm>
            <a:prstGeom prst="rect">
              <a:avLst/>
            </a:prstGeom>
          </p:spPr>
          <p:txBody>
            <a:bodyPr lIns="50800" tIns="50800" rIns="50800" bIns="50800" rtlCol="0" anchor="ctr"/>
            <a:lstStyle/>
            <a:p>
              <a:pPr algn="ctr">
                <a:lnSpc>
                  <a:spcPts val="2735"/>
                </a:lnSpc>
              </a:pPr>
              <a:endParaRPr/>
            </a:p>
          </p:txBody>
        </p:sp>
      </p:grpSp>
      <p:grpSp>
        <p:nvGrpSpPr>
          <p:cNvPr id="6" name="Group 6"/>
          <p:cNvGrpSpPr/>
          <p:nvPr/>
        </p:nvGrpSpPr>
        <p:grpSpPr>
          <a:xfrm>
            <a:off x="6464020" y="8783594"/>
            <a:ext cx="5478086" cy="751518"/>
            <a:chOff x="0" y="0"/>
            <a:chExt cx="7304115" cy="1002024"/>
          </a:xfrm>
        </p:grpSpPr>
        <p:sp>
          <p:nvSpPr>
            <p:cNvPr id="7" name="TextBox 7"/>
            <p:cNvSpPr txBox="1"/>
            <p:nvPr/>
          </p:nvSpPr>
          <p:spPr>
            <a:xfrm>
              <a:off x="5555553" y="-142875"/>
              <a:ext cx="1748562" cy="1144899"/>
            </a:xfrm>
            <a:prstGeom prst="rect">
              <a:avLst/>
            </a:prstGeom>
          </p:spPr>
          <p:txBody>
            <a:bodyPr lIns="0" tIns="0" rIns="0" bIns="0" rtlCol="0" anchor="t">
              <a:spAutoFit/>
            </a:bodyPr>
            <a:lstStyle/>
            <a:p>
              <a:pPr algn="l">
                <a:lnSpc>
                  <a:spcPts val="6912"/>
                </a:lnSpc>
              </a:pPr>
              <a:r>
                <a:rPr lang="en-US" sz="4937">
                  <a:solidFill>
                    <a:srgbClr val="FF1616"/>
                  </a:solidFill>
                  <a:latin typeface="Canva Sans"/>
                </a:rPr>
                <a:t>68%</a:t>
              </a:r>
            </a:p>
          </p:txBody>
        </p:sp>
        <p:grpSp>
          <p:nvGrpSpPr>
            <p:cNvPr id="8" name="Group 8"/>
            <p:cNvGrpSpPr>
              <a:grpSpLocks noChangeAspect="1"/>
            </p:cNvGrpSpPr>
            <p:nvPr/>
          </p:nvGrpSpPr>
          <p:grpSpPr>
            <a:xfrm>
              <a:off x="0" y="183552"/>
              <a:ext cx="5291003" cy="634920"/>
              <a:chOff x="0" y="0"/>
              <a:chExt cx="1270000" cy="152400"/>
            </a:xfrm>
          </p:grpSpPr>
          <p:sp>
            <p:nvSpPr>
              <p:cNvPr id="9" name="Freeform 9"/>
              <p:cNvSpPr/>
              <p:nvPr/>
            </p:nvSpPr>
            <p:spPr>
              <a:xfrm>
                <a:off x="-3763" y="-122"/>
                <a:ext cx="1277527" cy="152644"/>
              </a:xfrm>
              <a:custGeom>
                <a:avLst/>
                <a:gdLst/>
                <a:ahLst/>
                <a:cxnLst/>
                <a:rect l="l" t="t" r="r" b="b"/>
                <a:pathLst>
                  <a:path w="1277527" h="152644">
                    <a:moveTo>
                      <a:pt x="79963" y="122"/>
                    </a:moveTo>
                    <a:lnTo>
                      <a:pt x="1197563" y="122"/>
                    </a:lnTo>
                    <a:cubicBezTo>
                      <a:pt x="1224868" y="0"/>
                      <a:pt x="1250151" y="14497"/>
                      <a:pt x="1263839" y="38123"/>
                    </a:cubicBezTo>
                    <a:cubicBezTo>
                      <a:pt x="1277527" y="61750"/>
                      <a:pt x="1277527" y="90894"/>
                      <a:pt x="1263839" y="114521"/>
                    </a:cubicBezTo>
                    <a:cubicBezTo>
                      <a:pt x="1250151" y="138147"/>
                      <a:pt x="1224868" y="152644"/>
                      <a:pt x="11975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494F56"/>
              </a:solidFill>
            </p:spPr>
          </p:sp>
          <p:sp>
            <p:nvSpPr>
              <p:cNvPr id="10" name="Freeform 10"/>
              <p:cNvSpPr/>
              <p:nvPr/>
            </p:nvSpPr>
            <p:spPr>
              <a:xfrm>
                <a:off x="-3763" y="-122"/>
                <a:ext cx="871127" cy="152644"/>
              </a:xfrm>
              <a:custGeom>
                <a:avLst/>
                <a:gdLst/>
                <a:ahLst/>
                <a:cxnLst/>
                <a:rect l="l" t="t" r="r" b="b"/>
                <a:pathLst>
                  <a:path w="871127" h="152644">
                    <a:moveTo>
                      <a:pt x="79963" y="122"/>
                    </a:moveTo>
                    <a:lnTo>
                      <a:pt x="791163" y="122"/>
                    </a:lnTo>
                    <a:cubicBezTo>
                      <a:pt x="818468" y="0"/>
                      <a:pt x="843751" y="14497"/>
                      <a:pt x="857439" y="38123"/>
                    </a:cubicBezTo>
                    <a:cubicBezTo>
                      <a:pt x="871127" y="61750"/>
                      <a:pt x="871127" y="90894"/>
                      <a:pt x="857439" y="114521"/>
                    </a:cubicBezTo>
                    <a:cubicBezTo>
                      <a:pt x="843751" y="138147"/>
                      <a:pt x="818468" y="152644"/>
                      <a:pt x="7911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A40000"/>
              </a:solidFill>
            </p:spPr>
          </p:sp>
        </p:grpSp>
      </p:grpSp>
      <p:grpSp>
        <p:nvGrpSpPr>
          <p:cNvPr id="11" name="Group 11"/>
          <p:cNvGrpSpPr/>
          <p:nvPr/>
        </p:nvGrpSpPr>
        <p:grpSpPr>
          <a:xfrm>
            <a:off x="352013" y="8783594"/>
            <a:ext cx="5349485" cy="751518"/>
            <a:chOff x="0" y="0"/>
            <a:chExt cx="7132647" cy="1002024"/>
          </a:xfrm>
        </p:grpSpPr>
        <p:sp>
          <p:nvSpPr>
            <p:cNvPr id="12" name="TextBox 12"/>
            <p:cNvSpPr txBox="1"/>
            <p:nvPr/>
          </p:nvSpPr>
          <p:spPr>
            <a:xfrm>
              <a:off x="5555553" y="-142875"/>
              <a:ext cx="1577094" cy="1144899"/>
            </a:xfrm>
            <a:prstGeom prst="rect">
              <a:avLst/>
            </a:prstGeom>
          </p:spPr>
          <p:txBody>
            <a:bodyPr lIns="0" tIns="0" rIns="0" bIns="0" rtlCol="0" anchor="t">
              <a:spAutoFit/>
            </a:bodyPr>
            <a:lstStyle/>
            <a:p>
              <a:pPr algn="l">
                <a:lnSpc>
                  <a:spcPts val="6912"/>
                </a:lnSpc>
              </a:pPr>
              <a:r>
                <a:rPr lang="en-US" sz="4937">
                  <a:solidFill>
                    <a:srgbClr val="FF1616"/>
                  </a:solidFill>
                  <a:latin typeface="Canva Sans"/>
                </a:rPr>
                <a:t>72%</a:t>
              </a:r>
            </a:p>
          </p:txBody>
        </p:sp>
        <p:grpSp>
          <p:nvGrpSpPr>
            <p:cNvPr id="13" name="Group 13"/>
            <p:cNvGrpSpPr>
              <a:grpSpLocks noChangeAspect="1"/>
            </p:cNvGrpSpPr>
            <p:nvPr/>
          </p:nvGrpSpPr>
          <p:grpSpPr>
            <a:xfrm>
              <a:off x="0" y="183552"/>
              <a:ext cx="5291003" cy="634920"/>
              <a:chOff x="0" y="0"/>
              <a:chExt cx="1270000" cy="152400"/>
            </a:xfrm>
          </p:grpSpPr>
          <p:sp>
            <p:nvSpPr>
              <p:cNvPr id="14" name="Freeform 14"/>
              <p:cNvSpPr/>
              <p:nvPr/>
            </p:nvSpPr>
            <p:spPr>
              <a:xfrm>
                <a:off x="-3763" y="-122"/>
                <a:ext cx="1277527" cy="152644"/>
              </a:xfrm>
              <a:custGeom>
                <a:avLst/>
                <a:gdLst/>
                <a:ahLst/>
                <a:cxnLst/>
                <a:rect l="l" t="t" r="r" b="b"/>
                <a:pathLst>
                  <a:path w="1277527" h="152644">
                    <a:moveTo>
                      <a:pt x="79963" y="122"/>
                    </a:moveTo>
                    <a:lnTo>
                      <a:pt x="1197563" y="122"/>
                    </a:lnTo>
                    <a:cubicBezTo>
                      <a:pt x="1224868" y="0"/>
                      <a:pt x="1250151" y="14497"/>
                      <a:pt x="1263839" y="38123"/>
                    </a:cubicBezTo>
                    <a:cubicBezTo>
                      <a:pt x="1277527" y="61750"/>
                      <a:pt x="1277527" y="90894"/>
                      <a:pt x="1263839" y="114521"/>
                    </a:cubicBezTo>
                    <a:cubicBezTo>
                      <a:pt x="1250151" y="138147"/>
                      <a:pt x="1224868" y="152644"/>
                      <a:pt x="11975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494F56"/>
              </a:solidFill>
            </p:spPr>
          </p:sp>
          <p:sp>
            <p:nvSpPr>
              <p:cNvPr id="15" name="Freeform 15"/>
              <p:cNvSpPr/>
              <p:nvPr/>
            </p:nvSpPr>
            <p:spPr>
              <a:xfrm>
                <a:off x="-3763" y="-122"/>
                <a:ext cx="921927" cy="152644"/>
              </a:xfrm>
              <a:custGeom>
                <a:avLst/>
                <a:gdLst/>
                <a:ahLst/>
                <a:cxnLst/>
                <a:rect l="l" t="t" r="r" b="b"/>
                <a:pathLst>
                  <a:path w="921927" h="152644">
                    <a:moveTo>
                      <a:pt x="79963" y="122"/>
                    </a:moveTo>
                    <a:lnTo>
                      <a:pt x="841963" y="122"/>
                    </a:lnTo>
                    <a:cubicBezTo>
                      <a:pt x="869268" y="0"/>
                      <a:pt x="894551" y="14497"/>
                      <a:pt x="908239" y="38123"/>
                    </a:cubicBezTo>
                    <a:cubicBezTo>
                      <a:pt x="921927" y="61750"/>
                      <a:pt x="921927" y="90894"/>
                      <a:pt x="908239" y="114521"/>
                    </a:cubicBezTo>
                    <a:cubicBezTo>
                      <a:pt x="894551" y="138147"/>
                      <a:pt x="869268" y="152644"/>
                      <a:pt x="8419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A40000"/>
              </a:solidFill>
            </p:spPr>
          </p:sp>
        </p:grpSp>
      </p:grpSp>
      <p:grpSp>
        <p:nvGrpSpPr>
          <p:cNvPr id="16" name="Group 16"/>
          <p:cNvGrpSpPr/>
          <p:nvPr/>
        </p:nvGrpSpPr>
        <p:grpSpPr>
          <a:xfrm>
            <a:off x="12538979" y="8783594"/>
            <a:ext cx="5349485" cy="751518"/>
            <a:chOff x="0" y="0"/>
            <a:chExt cx="7132647" cy="1002024"/>
          </a:xfrm>
        </p:grpSpPr>
        <p:sp>
          <p:nvSpPr>
            <p:cNvPr id="17" name="TextBox 17"/>
            <p:cNvSpPr txBox="1"/>
            <p:nvPr/>
          </p:nvSpPr>
          <p:spPr>
            <a:xfrm>
              <a:off x="5555553" y="-142875"/>
              <a:ext cx="1577094" cy="1144899"/>
            </a:xfrm>
            <a:prstGeom prst="rect">
              <a:avLst/>
            </a:prstGeom>
          </p:spPr>
          <p:txBody>
            <a:bodyPr lIns="0" tIns="0" rIns="0" bIns="0" rtlCol="0" anchor="t">
              <a:spAutoFit/>
            </a:bodyPr>
            <a:lstStyle/>
            <a:p>
              <a:pPr algn="l">
                <a:lnSpc>
                  <a:spcPts val="6912"/>
                </a:lnSpc>
              </a:pPr>
              <a:r>
                <a:rPr lang="en-US" sz="4937">
                  <a:solidFill>
                    <a:srgbClr val="FF1616"/>
                  </a:solidFill>
                  <a:latin typeface="Canva Sans"/>
                </a:rPr>
                <a:t>72%</a:t>
              </a:r>
            </a:p>
          </p:txBody>
        </p:sp>
        <p:grpSp>
          <p:nvGrpSpPr>
            <p:cNvPr id="18" name="Group 18"/>
            <p:cNvGrpSpPr>
              <a:grpSpLocks noChangeAspect="1"/>
            </p:cNvGrpSpPr>
            <p:nvPr/>
          </p:nvGrpSpPr>
          <p:grpSpPr>
            <a:xfrm>
              <a:off x="0" y="183552"/>
              <a:ext cx="5291003" cy="634920"/>
              <a:chOff x="0" y="0"/>
              <a:chExt cx="1270000" cy="152400"/>
            </a:xfrm>
          </p:grpSpPr>
          <p:sp>
            <p:nvSpPr>
              <p:cNvPr id="19" name="Freeform 19"/>
              <p:cNvSpPr/>
              <p:nvPr/>
            </p:nvSpPr>
            <p:spPr>
              <a:xfrm>
                <a:off x="-3763" y="-122"/>
                <a:ext cx="1277527" cy="152644"/>
              </a:xfrm>
              <a:custGeom>
                <a:avLst/>
                <a:gdLst/>
                <a:ahLst/>
                <a:cxnLst/>
                <a:rect l="l" t="t" r="r" b="b"/>
                <a:pathLst>
                  <a:path w="1277527" h="152644">
                    <a:moveTo>
                      <a:pt x="79963" y="122"/>
                    </a:moveTo>
                    <a:lnTo>
                      <a:pt x="1197563" y="122"/>
                    </a:lnTo>
                    <a:cubicBezTo>
                      <a:pt x="1224868" y="0"/>
                      <a:pt x="1250151" y="14497"/>
                      <a:pt x="1263839" y="38123"/>
                    </a:cubicBezTo>
                    <a:cubicBezTo>
                      <a:pt x="1277527" y="61750"/>
                      <a:pt x="1277527" y="90894"/>
                      <a:pt x="1263839" y="114521"/>
                    </a:cubicBezTo>
                    <a:cubicBezTo>
                      <a:pt x="1250151" y="138147"/>
                      <a:pt x="1224868" y="152644"/>
                      <a:pt x="11975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494F56"/>
              </a:solidFill>
            </p:spPr>
          </p:sp>
          <p:sp>
            <p:nvSpPr>
              <p:cNvPr id="20" name="Freeform 20"/>
              <p:cNvSpPr/>
              <p:nvPr/>
            </p:nvSpPr>
            <p:spPr>
              <a:xfrm>
                <a:off x="-3763" y="-122"/>
                <a:ext cx="921927" cy="152644"/>
              </a:xfrm>
              <a:custGeom>
                <a:avLst/>
                <a:gdLst/>
                <a:ahLst/>
                <a:cxnLst/>
                <a:rect l="l" t="t" r="r" b="b"/>
                <a:pathLst>
                  <a:path w="921927" h="152644">
                    <a:moveTo>
                      <a:pt x="79963" y="122"/>
                    </a:moveTo>
                    <a:lnTo>
                      <a:pt x="841963" y="122"/>
                    </a:lnTo>
                    <a:cubicBezTo>
                      <a:pt x="869268" y="0"/>
                      <a:pt x="894551" y="14497"/>
                      <a:pt x="908239" y="38123"/>
                    </a:cubicBezTo>
                    <a:cubicBezTo>
                      <a:pt x="921927" y="61750"/>
                      <a:pt x="921927" y="90894"/>
                      <a:pt x="908239" y="114521"/>
                    </a:cubicBezTo>
                    <a:cubicBezTo>
                      <a:pt x="894551" y="138147"/>
                      <a:pt x="869268" y="152644"/>
                      <a:pt x="841963" y="152522"/>
                    </a:cubicBezTo>
                    <a:lnTo>
                      <a:pt x="79963" y="152522"/>
                    </a:lnTo>
                    <a:cubicBezTo>
                      <a:pt x="52658" y="152644"/>
                      <a:pt x="27375" y="138147"/>
                      <a:pt x="13687" y="114521"/>
                    </a:cubicBezTo>
                    <a:cubicBezTo>
                      <a:pt x="0" y="90894"/>
                      <a:pt x="0" y="61750"/>
                      <a:pt x="13687" y="38123"/>
                    </a:cubicBezTo>
                    <a:cubicBezTo>
                      <a:pt x="27375" y="14497"/>
                      <a:pt x="52658" y="0"/>
                      <a:pt x="79963" y="122"/>
                    </a:cubicBezTo>
                    <a:close/>
                  </a:path>
                </a:pathLst>
              </a:custGeom>
              <a:solidFill>
                <a:srgbClr val="A40000"/>
              </a:solidFill>
            </p:spPr>
          </p:sp>
        </p:grpSp>
      </p:grpSp>
      <p:grpSp>
        <p:nvGrpSpPr>
          <p:cNvPr id="21" name="Group 21"/>
          <p:cNvGrpSpPr/>
          <p:nvPr/>
        </p:nvGrpSpPr>
        <p:grpSpPr>
          <a:xfrm>
            <a:off x="383561" y="5130489"/>
            <a:ext cx="17352879" cy="896381"/>
            <a:chOff x="0" y="0"/>
            <a:chExt cx="23137172" cy="1195175"/>
          </a:xfrm>
        </p:grpSpPr>
        <p:sp>
          <p:nvSpPr>
            <p:cNvPr id="22" name="TextBox 22"/>
            <p:cNvSpPr txBox="1"/>
            <p:nvPr/>
          </p:nvSpPr>
          <p:spPr>
            <a:xfrm>
              <a:off x="21237817" y="-161925"/>
              <a:ext cx="1899355" cy="1357100"/>
            </a:xfrm>
            <a:prstGeom prst="rect">
              <a:avLst/>
            </a:prstGeom>
          </p:spPr>
          <p:txBody>
            <a:bodyPr lIns="0" tIns="0" rIns="0" bIns="0" rtlCol="0" anchor="t">
              <a:spAutoFit/>
            </a:bodyPr>
            <a:lstStyle/>
            <a:p>
              <a:pPr algn="l">
                <a:lnSpc>
                  <a:spcPts val="8399"/>
                </a:lnSpc>
              </a:pPr>
              <a:r>
                <a:rPr lang="en-US" sz="5999">
                  <a:solidFill>
                    <a:srgbClr val="FF1616"/>
                  </a:solidFill>
                  <a:latin typeface="Canva Sans"/>
                </a:rPr>
                <a:t>71%</a:t>
              </a:r>
            </a:p>
          </p:txBody>
        </p:sp>
        <p:grpSp>
          <p:nvGrpSpPr>
            <p:cNvPr id="23" name="Group 23"/>
            <p:cNvGrpSpPr>
              <a:grpSpLocks noChangeAspect="1"/>
            </p:cNvGrpSpPr>
            <p:nvPr/>
          </p:nvGrpSpPr>
          <p:grpSpPr>
            <a:xfrm>
              <a:off x="0" y="91925"/>
              <a:ext cx="20226492" cy="1011325"/>
              <a:chOff x="0" y="0"/>
              <a:chExt cx="1270000" cy="63500"/>
            </a:xfrm>
          </p:grpSpPr>
          <p:sp>
            <p:nvSpPr>
              <p:cNvPr id="24" name="Freeform 24"/>
              <p:cNvSpPr/>
              <p:nvPr/>
            </p:nvSpPr>
            <p:spPr>
              <a:xfrm>
                <a:off x="-1568" y="-51"/>
                <a:ext cx="1273136" cy="63602"/>
              </a:xfrm>
              <a:custGeom>
                <a:avLst/>
                <a:gdLst/>
                <a:ahLst/>
                <a:cxnLst/>
                <a:rect l="l" t="t" r="r" b="b"/>
                <a:pathLst>
                  <a:path w="1273136" h="63602">
                    <a:moveTo>
                      <a:pt x="33318" y="51"/>
                    </a:moveTo>
                    <a:lnTo>
                      <a:pt x="1239818" y="51"/>
                    </a:lnTo>
                    <a:cubicBezTo>
                      <a:pt x="1251195" y="0"/>
                      <a:pt x="1261730" y="6040"/>
                      <a:pt x="1267433" y="15885"/>
                    </a:cubicBezTo>
                    <a:cubicBezTo>
                      <a:pt x="1273136" y="25729"/>
                      <a:pt x="1273136" y="37873"/>
                      <a:pt x="1267433" y="47717"/>
                    </a:cubicBezTo>
                    <a:cubicBezTo>
                      <a:pt x="1261730" y="57562"/>
                      <a:pt x="1251195" y="63602"/>
                      <a:pt x="1239818" y="63551"/>
                    </a:cubicBezTo>
                    <a:lnTo>
                      <a:pt x="33318" y="63551"/>
                    </a:lnTo>
                    <a:cubicBezTo>
                      <a:pt x="21941" y="63602"/>
                      <a:pt x="11406" y="57562"/>
                      <a:pt x="5703" y="47717"/>
                    </a:cubicBezTo>
                    <a:cubicBezTo>
                      <a:pt x="0" y="37873"/>
                      <a:pt x="0" y="25729"/>
                      <a:pt x="5703" y="15885"/>
                    </a:cubicBezTo>
                    <a:cubicBezTo>
                      <a:pt x="11406" y="6040"/>
                      <a:pt x="21941" y="0"/>
                      <a:pt x="33318" y="51"/>
                    </a:cubicBezTo>
                    <a:close/>
                  </a:path>
                </a:pathLst>
              </a:custGeom>
              <a:solidFill>
                <a:srgbClr val="494F56"/>
              </a:solidFill>
            </p:spPr>
          </p:sp>
          <p:sp>
            <p:nvSpPr>
              <p:cNvPr id="25" name="Freeform 25"/>
              <p:cNvSpPr/>
              <p:nvPr/>
            </p:nvSpPr>
            <p:spPr>
              <a:xfrm>
                <a:off x="-1568" y="-51"/>
                <a:ext cx="904836" cy="63602"/>
              </a:xfrm>
              <a:custGeom>
                <a:avLst/>
                <a:gdLst/>
                <a:ahLst/>
                <a:cxnLst/>
                <a:rect l="l" t="t" r="r" b="b"/>
                <a:pathLst>
                  <a:path w="904836" h="63602">
                    <a:moveTo>
                      <a:pt x="33318" y="51"/>
                    </a:moveTo>
                    <a:lnTo>
                      <a:pt x="871518" y="51"/>
                    </a:lnTo>
                    <a:cubicBezTo>
                      <a:pt x="882895" y="0"/>
                      <a:pt x="893430" y="6040"/>
                      <a:pt x="899133" y="15885"/>
                    </a:cubicBezTo>
                    <a:cubicBezTo>
                      <a:pt x="904836" y="25729"/>
                      <a:pt x="904836" y="37873"/>
                      <a:pt x="899133" y="47717"/>
                    </a:cubicBezTo>
                    <a:cubicBezTo>
                      <a:pt x="893430" y="57562"/>
                      <a:pt x="882895" y="63602"/>
                      <a:pt x="871518" y="63551"/>
                    </a:cubicBezTo>
                    <a:lnTo>
                      <a:pt x="33318" y="63551"/>
                    </a:lnTo>
                    <a:cubicBezTo>
                      <a:pt x="21941" y="63602"/>
                      <a:pt x="11406" y="57562"/>
                      <a:pt x="5703" y="47717"/>
                    </a:cubicBezTo>
                    <a:cubicBezTo>
                      <a:pt x="0" y="37873"/>
                      <a:pt x="0" y="25729"/>
                      <a:pt x="5703" y="15885"/>
                    </a:cubicBezTo>
                    <a:cubicBezTo>
                      <a:pt x="11406" y="6040"/>
                      <a:pt x="21941" y="0"/>
                      <a:pt x="33318" y="51"/>
                    </a:cubicBezTo>
                    <a:close/>
                  </a:path>
                </a:pathLst>
              </a:custGeom>
              <a:solidFill>
                <a:srgbClr val="A40000"/>
              </a:solidFill>
            </p:spPr>
          </p:sp>
        </p:grpSp>
      </p:grpSp>
      <p:grpSp>
        <p:nvGrpSpPr>
          <p:cNvPr id="26" name="Group 26"/>
          <p:cNvGrpSpPr/>
          <p:nvPr/>
        </p:nvGrpSpPr>
        <p:grpSpPr>
          <a:xfrm>
            <a:off x="6463954" y="6975957"/>
            <a:ext cx="4058607" cy="1882278"/>
            <a:chOff x="0" y="0"/>
            <a:chExt cx="5411476" cy="2509704"/>
          </a:xfrm>
        </p:grpSpPr>
        <p:sp>
          <p:nvSpPr>
            <p:cNvPr id="27" name="TextBox 27"/>
            <p:cNvSpPr txBox="1"/>
            <p:nvPr/>
          </p:nvSpPr>
          <p:spPr>
            <a:xfrm>
              <a:off x="0" y="-104775"/>
              <a:ext cx="5411476" cy="952750"/>
            </a:xfrm>
            <a:prstGeom prst="rect">
              <a:avLst/>
            </a:prstGeom>
          </p:spPr>
          <p:txBody>
            <a:bodyPr lIns="0" tIns="0" rIns="0" bIns="0" rtlCol="0" anchor="t">
              <a:spAutoFit/>
            </a:bodyPr>
            <a:lstStyle/>
            <a:p>
              <a:pPr>
                <a:lnSpc>
                  <a:spcPts val="5895"/>
                </a:lnSpc>
              </a:pPr>
              <a:r>
                <a:rPr lang="en-US" sz="4211">
                  <a:solidFill>
                    <a:srgbClr val="000000"/>
                  </a:solidFill>
                  <a:latin typeface="Canva Sans Bold"/>
                </a:rPr>
                <a:t>Professional</a:t>
              </a:r>
            </a:p>
          </p:txBody>
        </p:sp>
        <p:sp>
          <p:nvSpPr>
            <p:cNvPr id="28" name="TextBox 28"/>
            <p:cNvSpPr txBox="1"/>
            <p:nvPr/>
          </p:nvSpPr>
          <p:spPr>
            <a:xfrm>
              <a:off x="75023" y="977509"/>
              <a:ext cx="4641711" cy="1532195"/>
            </a:xfrm>
            <a:prstGeom prst="rect">
              <a:avLst/>
            </a:prstGeom>
          </p:spPr>
          <p:txBody>
            <a:bodyPr lIns="0" tIns="0" rIns="0" bIns="0" rtlCol="0" anchor="t">
              <a:spAutoFit/>
            </a:bodyPr>
            <a:lstStyle/>
            <a:p>
              <a:pPr>
                <a:lnSpc>
                  <a:spcPts val="4648"/>
                </a:lnSpc>
              </a:pPr>
              <a:r>
                <a:rPr lang="en-US" sz="3320">
                  <a:solidFill>
                    <a:srgbClr val="000000"/>
                  </a:solidFill>
                  <a:latin typeface="Canva Sans Bold"/>
                </a:rPr>
                <a:t>Authorized:</a:t>
              </a:r>
              <a:r>
                <a:rPr lang="en-US" sz="3320">
                  <a:solidFill>
                    <a:srgbClr val="000000"/>
                  </a:solidFill>
                  <a:latin typeface="Canva Sans"/>
                </a:rPr>
                <a:t> 142</a:t>
              </a:r>
            </a:p>
            <a:p>
              <a:pPr>
                <a:lnSpc>
                  <a:spcPts val="4648"/>
                </a:lnSpc>
              </a:pPr>
              <a:r>
                <a:rPr lang="en-US" sz="3320">
                  <a:solidFill>
                    <a:srgbClr val="000000"/>
                  </a:solidFill>
                  <a:latin typeface="Canva Sans Bold"/>
                </a:rPr>
                <a:t>Actual: </a:t>
              </a:r>
              <a:r>
                <a:rPr lang="en-US" sz="3320">
                  <a:solidFill>
                    <a:srgbClr val="000000"/>
                  </a:solidFill>
                  <a:latin typeface="Canva Sans"/>
                </a:rPr>
                <a:t>97</a:t>
              </a:r>
            </a:p>
          </p:txBody>
        </p:sp>
      </p:grpSp>
      <p:grpSp>
        <p:nvGrpSpPr>
          <p:cNvPr id="29" name="Group 29"/>
          <p:cNvGrpSpPr/>
          <p:nvPr/>
        </p:nvGrpSpPr>
        <p:grpSpPr>
          <a:xfrm>
            <a:off x="352145" y="6975957"/>
            <a:ext cx="3989287" cy="1892766"/>
            <a:chOff x="0" y="0"/>
            <a:chExt cx="5319050" cy="2523689"/>
          </a:xfrm>
        </p:grpSpPr>
        <p:sp>
          <p:nvSpPr>
            <p:cNvPr id="30" name="TextBox 30"/>
            <p:cNvSpPr txBox="1"/>
            <p:nvPr/>
          </p:nvSpPr>
          <p:spPr>
            <a:xfrm>
              <a:off x="0" y="-104775"/>
              <a:ext cx="5319050" cy="952750"/>
            </a:xfrm>
            <a:prstGeom prst="rect">
              <a:avLst/>
            </a:prstGeom>
          </p:spPr>
          <p:txBody>
            <a:bodyPr lIns="0" tIns="0" rIns="0" bIns="0" rtlCol="0" anchor="t">
              <a:spAutoFit/>
            </a:bodyPr>
            <a:lstStyle/>
            <a:p>
              <a:pPr>
                <a:lnSpc>
                  <a:spcPts val="5895"/>
                </a:lnSpc>
              </a:pPr>
              <a:r>
                <a:rPr lang="en-US" sz="4211">
                  <a:solidFill>
                    <a:srgbClr val="000000"/>
                  </a:solidFill>
                  <a:latin typeface="Canva Sans Bold"/>
                </a:rPr>
                <a:t>Sworn </a:t>
              </a:r>
            </a:p>
          </p:txBody>
        </p:sp>
        <p:sp>
          <p:nvSpPr>
            <p:cNvPr id="31" name="TextBox 31"/>
            <p:cNvSpPr txBox="1"/>
            <p:nvPr/>
          </p:nvSpPr>
          <p:spPr>
            <a:xfrm>
              <a:off x="73741" y="977509"/>
              <a:ext cx="4562432" cy="1546180"/>
            </a:xfrm>
            <a:prstGeom prst="rect">
              <a:avLst/>
            </a:prstGeom>
          </p:spPr>
          <p:txBody>
            <a:bodyPr lIns="0" tIns="0" rIns="0" bIns="0" rtlCol="0" anchor="t">
              <a:spAutoFit/>
            </a:bodyPr>
            <a:lstStyle/>
            <a:p>
              <a:pPr>
                <a:lnSpc>
                  <a:spcPts val="4648"/>
                </a:lnSpc>
              </a:pPr>
              <a:r>
                <a:rPr lang="en-US" sz="3320">
                  <a:solidFill>
                    <a:srgbClr val="000000"/>
                  </a:solidFill>
                  <a:latin typeface="Canva Sans Bold"/>
                </a:rPr>
                <a:t>Authorized:</a:t>
              </a:r>
              <a:r>
                <a:rPr lang="en-US" sz="3320">
                  <a:solidFill>
                    <a:srgbClr val="000000"/>
                  </a:solidFill>
                  <a:latin typeface="Canva Sans"/>
                </a:rPr>
                <a:t> 933</a:t>
              </a:r>
            </a:p>
            <a:p>
              <a:pPr>
                <a:lnSpc>
                  <a:spcPts val="4648"/>
                </a:lnSpc>
              </a:pPr>
              <a:r>
                <a:rPr lang="en-US" sz="3320">
                  <a:solidFill>
                    <a:srgbClr val="000000"/>
                  </a:solidFill>
                  <a:latin typeface="Canva Sans Bold"/>
                </a:rPr>
                <a:t>Actual: </a:t>
              </a:r>
              <a:r>
                <a:rPr lang="en-US" sz="3320">
                  <a:solidFill>
                    <a:srgbClr val="000000"/>
                  </a:solidFill>
                  <a:latin typeface="Canva Sans"/>
                </a:rPr>
                <a:t>675</a:t>
              </a:r>
            </a:p>
          </p:txBody>
        </p:sp>
      </p:grpSp>
      <p:grpSp>
        <p:nvGrpSpPr>
          <p:cNvPr id="32" name="Group 32"/>
          <p:cNvGrpSpPr/>
          <p:nvPr/>
        </p:nvGrpSpPr>
        <p:grpSpPr>
          <a:xfrm>
            <a:off x="12577214" y="6975957"/>
            <a:ext cx="3836784" cy="1882278"/>
            <a:chOff x="0" y="0"/>
            <a:chExt cx="5115713" cy="2509704"/>
          </a:xfrm>
        </p:grpSpPr>
        <p:sp>
          <p:nvSpPr>
            <p:cNvPr id="33" name="TextBox 33"/>
            <p:cNvSpPr txBox="1"/>
            <p:nvPr/>
          </p:nvSpPr>
          <p:spPr>
            <a:xfrm>
              <a:off x="0" y="-104775"/>
              <a:ext cx="5115713" cy="952750"/>
            </a:xfrm>
            <a:prstGeom prst="rect">
              <a:avLst/>
            </a:prstGeom>
          </p:spPr>
          <p:txBody>
            <a:bodyPr lIns="0" tIns="0" rIns="0" bIns="0" rtlCol="0" anchor="t">
              <a:spAutoFit/>
            </a:bodyPr>
            <a:lstStyle/>
            <a:p>
              <a:pPr>
                <a:lnSpc>
                  <a:spcPts val="5895"/>
                </a:lnSpc>
              </a:pPr>
              <a:r>
                <a:rPr lang="en-US" sz="4211">
                  <a:solidFill>
                    <a:srgbClr val="000000"/>
                  </a:solidFill>
                  <a:latin typeface="Canva Sans Bold"/>
                </a:rPr>
                <a:t>Cadet</a:t>
              </a:r>
            </a:p>
          </p:txBody>
        </p:sp>
        <p:sp>
          <p:nvSpPr>
            <p:cNvPr id="34" name="TextBox 34"/>
            <p:cNvSpPr txBox="1"/>
            <p:nvPr/>
          </p:nvSpPr>
          <p:spPr>
            <a:xfrm>
              <a:off x="70922" y="977509"/>
              <a:ext cx="4388019" cy="1532195"/>
            </a:xfrm>
            <a:prstGeom prst="rect">
              <a:avLst/>
            </a:prstGeom>
          </p:spPr>
          <p:txBody>
            <a:bodyPr lIns="0" tIns="0" rIns="0" bIns="0" rtlCol="0" anchor="t">
              <a:spAutoFit/>
            </a:bodyPr>
            <a:lstStyle/>
            <a:p>
              <a:pPr>
                <a:lnSpc>
                  <a:spcPts val="4648"/>
                </a:lnSpc>
              </a:pPr>
              <a:r>
                <a:rPr lang="en-US" sz="3320">
                  <a:solidFill>
                    <a:srgbClr val="000000"/>
                  </a:solidFill>
                  <a:latin typeface="Canva Sans Bold"/>
                </a:rPr>
                <a:t>Authorized:</a:t>
              </a:r>
              <a:r>
                <a:rPr lang="en-US" sz="3320">
                  <a:solidFill>
                    <a:srgbClr val="000000"/>
                  </a:solidFill>
                  <a:latin typeface="Canva Sans"/>
                </a:rPr>
                <a:t> 116</a:t>
              </a:r>
            </a:p>
            <a:p>
              <a:pPr>
                <a:lnSpc>
                  <a:spcPts val="4648"/>
                </a:lnSpc>
              </a:pPr>
              <a:r>
                <a:rPr lang="en-US" sz="3320">
                  <a:solidFill>
                    <a:srgbClr val="000000"/>
                  </a:solidFill>
                  <a:latin typeface="Canva Sans Bold"/>
                </a:rPr>
                <a:t>Actual: </a:t>
              </a:r>
              <a:r>
                <a:rPr lang="en-US" sz="3320">
                  <a:solidFill>
                    <a:srgbClr val="000000"/>
                  </a:solidFill>
                  <a:latin typeface="Canva Sans"/>
                </a:rPr>
                <a:t>83</a:t>
              </a:r>
            </a:p>
          </p:txBody>
        </p:sp>
      </p:grpSp>
      <p:sp>
        <p:nvSpPr>
          <p:cNvPr id="35" name="AutoShape 35"/>
          <p:cNvSpPr/>
          <p:nvPr/>
        </p:nvSpPr>
        <p:spPr>
          <a:xfrm>
            <a:off x="4865819" y="3147822"/>
            <a:ext cx="7294513" cy="0"/>
          </a:xfrm>
          <a:prstGeom prst="line">
            <a:avLst/>
          </a:prstGeom>
          <a:ln w="152400" cap="flat">
            <a:solidFill>
              <a:srgbClr val="ECDA82"/>
            </a:solidFill>
            <a:prstDash val="solid"/>
            <a:headEnd type="none" w="sm" len="sm"/>
            <a:tailEnd type="none" w="sm" len="sm"/>
          </a:ln>
        </p:spPr>
      </p:sp>
      <p:sp>
        <p:nvSpPr>
          <p:cNvPr id="36" name="TextBox 36"/>
          <p:cNvSpPr txBox="1"/>
          <p:nvPr/>
        </p:nvSpPr>
        <p:spPr>
          <a:xfrm>
            <a:off x="4819533" y="1690497"/>
            <a:ext cx="7387084" cy="1609725"/>
          </a:xfrm>
          <a:prstGeom prst="rect">
            <a:avLst/>
          </a:prstGeom>
        </p:spPr>
        <p:txBody>
          <a:bodyPr lIns="0" tIns="0" rIns="0" bIns="0" rtlCol="0" anchor="t">
            <a:spAutoFit/>
          </a:bodyPr>
          <a:lstStyle/>
          <a:p>
            <a:pPr algn="ctr">
              <a:lnSpc>
                <a:spcPts val="12599"/>
              </a:lnSpc>
            </a:pPr>
            <a:r>
              <a:rPr lang="en-US" sz="9000">
                <a:solidFill>
                  <a:srgbClr val="000000"/>
                </a:solidFill>
                <a:latin typeface="Canva Sans Bold"/>
              </a:rPr>
              <a:t>2022 Staffing</a:t>
            </a:r>
          </a:p>
        </p:txBody>
      </p:sp>
      <p:grpSp>
        <p:nvGrpSpPr>
          <p:cNvPr id="37" name="Group 37"/>
          <p:cNvGrpSpPr/>
          <p:nvPr/>
        </p:nvGrpSpPr>
        <p:grpSpPr>
          <a:xfrm>
            <a:off x="84050" y="3900700"/>
            <a:ext cx="18288000" cy="791845"/>
            <a:chOff x="0" y="0"/>
            <a:chExt cx="24384000" cy="1055793"/>
          </a:xfrm>
        </p:grpSpPr>
        <p:sp>
          <p:nvSpPr>
            <p:cNvPr id="38" name="TextBox 38"/>
            <p:cNvSpPr txBox="1"/>
            <p:nvPr/>
          </p:nvSpPr>
          <p:spPr>
            <a:xfrm>
              <a:off x="0" y="-142875"/>
              <a:ext cx="8548516" cy="1198668"/>
            </a:xfrm>
            <a:prstGeom prst="rect">
              <a:avLst/>
            </a:prstGeom>
          </p:spPr>
          <p:txBody>
            <a:bodyPr lIns="0" tIns="0" rIns="0" bIns="0" rtlCol="0" anchor="t">
              <a:spAutoFit/>
            </a:bodyPr>
            <a:lstStyle/>
            <a:p>
              <a:pPr algn="ctr">
                <a:lnSpc>
                  <a:spcPts val="7279"/>
                </a:lnSpc>
              </a:pPr>
              <a:r>
                <a:rPr lang="en-US" sz="5199">
                  <a:solidFill>
                    <a:srgbClr val="000000"/>
                  </a:solidFill>
                  <a:latin typeface="Canva Sans Bold"/>
                </a:rPr>
                <a:t>Authorized: </a:t>
              </a:r>
              <a:r>
                <a:rPr lang="en-US" sz="5199">
                  <a:solidFill>
                    <a:srgbClr val="000000"/>
                  </a:solidFill>
                  <a:latin typeface="Canva Sans"/>
                </a:rPr>
                <a:t>1,191 </a:t>
              </a:r>
            </a:p>
          </p:txBody>
        </p:sp>
        <p:sp>
          <p:nvSpPr>
            <p:cNvPr id="39" name="TextBox 39"/>
            <p:cNvSpPr txBox="1"/>
            <p:nvPr/>
          </p:nvSpPr>
          <p:spPr>
            <a:xfrm>
              <a:off x="8601694" y="-142875"/>
              <a:ext cx="7180611" cy="1198668"/>
            </a:xfrm>
            <a:prstGeom prst="rect">
              <a:avLst/>
            </a:prstGeom>
          </p:spPr>
          <p:txBody>
            <a:bodyPr lIns="0" tIns="0" rIns="0" bIns="0" rtlCol="0" anchor="t">
              <a:spAutoFit/>
            </a:bodyPr>
            <a:lstStyle/>
            <a:p>
              <a:pPr algn="ctr">
                <a:lnSpc>
                  <a:spcPts val="7279"/>
                </a:lnSpc>
              </a:pPr>
              <a:r>
                <a:rPr lang="en-US" sz="5199">
                  <a:solidFill>
                    <a:srgbClr val="000000"/>
                  </a:solidFill>
                  <a:latin typeface="Canva Sans Bold"/>
                </a:rPr>
                <a:t>Actual:</a:t>
              </a:r>
              <a:r>
                <a:rPr lang="en-US" sz="5199">
                  <a:solidFill>
                    <a:srgbClr val="000000"/>
                  </a:solidFill>
                  <a:latin typeface="Canva Sans"/>
                </a:rPr>
                <a:t> 855</a:t>
              </a:r>
            </a:p>
          </p:txBody>
        </p:sp>
        <p:sp>
          <p:nvSpPr>
            <p:cNvPr id="40" name="TextBox 40"/>
            <p:cNvSpPr txBox="1"/>
            <p:nvPr/>
          </p:nvSpPr>
          <p:spPr>
            <a:xfrm>
              <a:off x="15835484" y="-142875"/>
              <a:ext cx="8548516" cy="1198668"/>
            </a:xfrm>
            <a:prstGeom prst="rect">
              <a:avLst/>
            </a:prstGeom>
          </p:spPr>
          <p:txBody>
            <a:bodyPr lIns="0" tIns="0" rIns="0" bIns="0" rtlCol="0" anchor="t">
              <a:spAutoFit/>
            </a:bodyPr>
            <a:lstStyle/>
            <a:p>
              <a:pPr algn="ctr">
                <a:lnSpc>
                  <a:spcPts val="7279"/>
                </a:lnSpc>
              </a:pPr>
              <a:r>
                <a:rPr lang="en-US" sz="5199">
                  <a:solidFill>
                    <a:srgbClr val="000000"/>
                  </a:solidFill>
                  <a:latin typeface="Canva Sans Bold"/>
                </a:rPr>
                <a:t>Change: </a:t>
              </a:r>
              <a:r>
                <a:rPr lang="en-US" sz="5199">
                  <a:solidFill>
                    <a:srgbClr val="FF1616"/>
                  </a:solidFill>
                  <a:latin typeface="Canva Sans Bold"/>
                </a:rPr>
                <a:t>-336</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AutoShape 1" descr="data:image/png;base64,iVBORw0KGgoAAAANSUhEUgAAAuQAAAGFCAYAAAC15OYHAAAAAXNSR0IArs4c6QAAIABJREFUeF7svQl0XNWV771VUqk0D5Y125ZteQAPwhgzTwYcYwYDCR1IdzoQnNC87nTjdnr43F4v7/vWIs+hOx0cM4QQBxvokAQSwmAMBmzmyWDAyPMg25I1W/NQpVJN39rn6l7dW7ol3Srdmv9nrVqSSmfY53eu7L+29tk7hdBAAARAAARAAARAAARAAASiRiCFVz5z5ozPbrdHzQgsDAIgAAIgAAIgAAIgAALJSCAlJeVdIciPHj3qmzdvXjIywJ5BAARAAARAAARAAARAIGoEjh07RhDkUcOPhUEABEAABEAABEAABJKdAAR5sj8B2D8IgAAIgAAIgAAIgEBUCUCQRxU/FgcBEAABEAABEAABEEh2AhDkyf4EYP8gAAIgAAIgAAIgAAJRJQBBHlX8WBwEQAAEQAAEQAAEQCDZCUCQJ/sTgP2DAAiAAAiAAAiAAAhElQAEeVTxY3EQAAEQAAEQAAEQAIFkJwBBnuxPAPYPAiAAAiAAAiAAAiAQVQIQ5FHFj8VBAARAAARAAARAAASSnQAEebI/Adg/CIAACIAACIAACIBAVAlAkEcVPxYHARAAARAAARAAARBIdgIQ5Mn+BGD/IAACIAACIAACIAACUSUAQR5V/FgcBEAABEAABEAABEAg2QlAkCf7E4D9gwAIgAAIgAAIgAAIRJUABHlU8WNxEACBSBOor6+njRs30sUXX0xr1qzRLF9bW0sPPvggrV+/nmpqaiJtWkyuB14xeSwwCgRAIMEIQJAn2IFiOyAAAhMT2Lp1K+3Zs4c2bNhAVVVVYoDT6aTNmzeLz9euXUs2m23iiZKkB3glyUFjmyAAAlEjAEEeNfRYGARAIFoE9Ly+8I4HPg3witaTinVBAASShQAEebKcNPYJAiCgIaD2+paVlY3xjsse83379olxubm5Go+6PBnPs2vXLmXuu+66i1atWqV8zd/ntmzZMhEOE2geeYD8i4H8tbr/eF78nTt30osvvqjYKIvo/v5+MdWSJUs0nv/e3l564IEHiO3du3ev2IN/HzWwSPHifTCD2267jX7xi18Q248QIvzwggAIJDoBCPJEP2HsDwRAQJeALFi/+c1vUkVFhSZ2XBarJSUliohlofjMM88o4lAWxyy+5Xhz/z68sCzYxxO7soF64/3f8xfePNZfqB89elTsR/7lQP5+e3s7/eQnP6H8/HyS99jc3Kz0G+9RiRQveb98JrKteIRBAARAINEJQJAn+gljfyAAAgEJsFg+dOgQsfDmJseOsyhkj7FaEMqidurUqWMug8oLyCJ3xYoVipdcL/5azyC9sWqxLa+r108Wyz/60Y9o/vz5wtvvb6e6D/8CofdLx0SPSiR46f1SMpFd+D4IgAAIxDsBCPJ4P0HYDwIgEDIBdViHOiyChWdHR8eYy52B3vcX5AsWLFBE+0Rj5LHjxbDLQlj+BcF/Th7L3nv+PjcORVH/UsDv+Qv5QL8AjAczErz0fhkK+YAxEARAAATihAAEeZwcFMwEARAIDwF/cesfO+6/qjr0JFBfFsNySsVgBPljjz2mG6fuL1JZgKv7ynHqvKZ/7Li//XIYSyiCnOcKNy8I8vA855gVBEAgtglAkMf2+cA6EACBMBPQE8xGRLReyIf8Xrg95OoLmZy2Ub6cqQ5F8feQ+2M0S5DriXS9IzPKC4I8zA88pgcBEIhJAhDkMXksMAoEQCBSBPTEtxFRqBdiMhlBbjSGXOaizt4ih6vwZU0jse48h5mC3ExeRuaK1LOBdUAABEAgUgQgyCNFGuuAAAjEJAE9Qa4nrGVPMGf/4Mwq6qwj/LU6fCWUkBV5fv+CRYEuhcpx43wh1f8CZ6BfFjZt2kT33HOPKIZkpiA3kxcEeUz+mMAoEACBMBOAIA8zYEwPAiAQ2wQChafoxYf75xj3zxl+xx13EP+jqhbIRsJf1ITkLCPye4HS/6nTFurl6faPJffPf26mIGdbzeIFQR7bPy+wDgRAIDwEIMjDwxWzggAIgAAIgAAIgAAIgIAhAhDkhjChEwiAAAiAAAiAAAiAAAiEhwAEeXi4YlYQAAEQAAEQAAEQAAEQMEQAgtwQJnQCARAAARAAARAAARAAgfAQgCAPD1fMCgIgAAIgAAIgAAIgAAKGCECQG8KETiAAAiAAAiAAAiAAAiAQHgIQ5OHhillBAARAAARAAARAAARAwBABCHJDmNAJBEAABEAABEAABEAABMJDAII8PFwxKwiAAAiAAAiAAAiAAAgYIgBBbggTOoEACIAACIAACIAACIBAeAhAkIeHK2YFARAAARAAARAAARAAAUMEIMgNYUInEAABEAABEAABEAABEAgPAQjy8HDFrCAAAiAAAiAAAiAAAiBgiAAEuSFM6AQCIAACIAACIAACIAAC4SEAQR4erpgVBEAABEAABEAABEAABAwRgCA3hAmdQAAEQAAEQAAEQAAEQCA8BIIW5E6nkzZv3kxTp06lNWvWKFZt3bqVdu3aJb6+6667aNWqVeLzQO+HZzuYFQRAAARAAARAAARAAATii0BQgry+vp4efvhhuvLKK6mrq0sR5LW1tbRz505au3YtDQ0N0aZNm+iee+6h3t5e3ferqqriixKsBQEQAAEQAAEQAAEQAIEwEQhKkMs2sADfu3evIsjZC75s2TKqqalRvOL8NffRe1/uF6Y9YVoQAAEQAAEQAAEQAAEQiBsCYRPkFRUV1NzcPEaQ8/tyOEvcUIKhIAACIAACIAACIAACIBAmAmER5By+ws1fkMvvQ5CH6TQxLQiAAAiAAAiAAAiAQNwRCIsgl0NYzAhZ6ezsJH6hgQAIgAAIgAAIgAAIgECsEigqKiJ+hdJMEeTqS52tra20bds2WrduHfElUPmyp/r9/Pz8UGzFGBAAARAAARAAARAAARBIOAJBCXIW2Bs3bqT+/n4FxPr168VlTnV6Q/k97hTo/YQjiQ2BAAiAAAiAAAiAAAiAQAgEghLkIcyPISAAAiAAAiAAAiAAAiAAAuMQgCDH4wECIAACIAACIAACIAACUSQAQR5F+FgaBEAABEAABEAABEAABCDI8QyAAAiAAAiAAAiAAAiAQBQJQJBHET6WBgEQAAEQAAEQAAEQAAEIcjwDIAACIAACIAACIAACIBBFAhDkUYSPpUEABEAABEAABEAABEAAghzPAAiAAAiAAAiAAAiAAAhEkQAEeRThY2kQAAEQAAEQAAEQAAEQgCDHMwACIAACIAACIAACIAACUSQAQR5F+FgaBEAABEAABEAABEAABCDI8QyAAAiAAAiAAAiAAAiAQBQJQJBHET6WBgEQAAEQAAEQAAEQAAEIcjwDIAACIAACIAACIAACIBBFAhDkUYSPpUEABEAABEAABEAABEAAghzPAAiAAAiAAAiAAAiAAAhEkQAEeRThY2kQAAEQAAEQAAEQAAEQgCDHMwACIAACIAACIAACIAACUSQAQR5F+FgaBEAABEAABEAABEAABCDI8QyAAAiAAAiAAAiAAAiAQBQJQJBHET6WBgEQAAEQAAEQAAEQAAEIcjwDIAACIAACIAACIAACIBBFAhDkUYSPpUEABEAABEAABEAABEAAghzPAAiAAAiAAAiAAAiAAAhEkQAEeRThY2kQAAEQAAEQAAEQAAEQgCDHMwACIAACIAACIAACIAACUSQAQR5F+HV1dXTw4EEaGBignJwcWrhwIVVXV0fRIiwNAiAAAiAAAiAAAiAQaQIQ5JEmPrIei/Evv/ySXC6XYoHVaqWlS5dClEfpTLAsCIAACIAACIAACESDAAR5NKgT0SuvvCI84/6NPeW33HJLlKzCsiAAAiAAAiAAAiAAApEmAEEeaeIj6/3+97/XXdlisdC8efNo7ty5lJubGyXrsCwIgAAIgAAIgAAIgECkCECQR4q03zqBPOTqbuXl5UKYT5s2LUpWYlkQAAEQAAEQAAEQAIFwEzBNkG/dupV27dol7F2/fj3V1NRQfX09bdy4kfr7+8X7K1asoDVr1oR7T3Exv14MeSDDMzMzhTDnl81mi4v9wUgQAAEQAAEQAAEQAAFjBEwR5Dt37qTm5mYhtlmEb9u2jdatW0c9PT20fft2uvfeeyEkdc7DP8sKC25uzLCrq0v3BGfMmCFCWkpKSoydMHqBAAiAAAiAAAiAAAjENAFTBDl7x5ctWya84k6nkzZv3kyrVq2i/Px8CPIQj7+xsZEaGhqEOPf5fGNmYbYs4DlNYmpqaoirYBgIgAAIgAAIgAAIgEC0CZgiyNUect6QLNBZNKpDVuRQlmhvOp7W7+3tVYR5X1+frulz5swRXvOCgoJ42hpsBQEQAAEQAAEQAAEQICJTBDmLxgceeECErcjNX3yzp/fhhx+m+++/n6qqqgA/SALsJWeG/GpqatIdXVxcLLzmM2fODHJ2dAcBEAABEAABEAABEIgWAVMEudp4DlnZsmULrV69WiO8A70frY3H87qdnZ2KOHc4HGO2wgWGWJiz55zzmqOBAAiAAAiAAAiAAAjELgHTBTmHr9TW1tLatWs1FznVlz05lMVoY/HJL7SxBDwej7j8yS85k41/L2bNF0CDYQ7WIAACIAACIAACIAACwREoKioifoXSTBHkLMAffPBBsf6SJUsUMa5OhchFbjZs2IBwlVBOycCY1tZWJdbc5XKNGZGdna1cAkXqRANA0QUEQAAEQAAEQAAEIkTAFEEeIVuxjAECg4ODijAPlDpx1qxZIpyFY87RQAAEQAAEQAAEQAAEoksAgjy6/MO6OqdOlC+C6i1UWFgovOYs0JE6MaxHgclBAARAAARAAARAICABCPIkeDg4C44szPVizVNSUkTaRM5pjtSJSfBAYIsgAAIgAAIgAAIxRQCCPKaOI7zGeL1eRZirU1SqVy0tLRVec64IigYCIAACIAACIAACIBB+AhDk4Wcckyt0dHQIcc7VQPVSJ/LFT/aaczgLUifG5BHCKBAAARAAARAAgQQhAEGeIAcZ6jY4PzyLchbn7e3tutNMnz5dXAItLy8PdRmMAwEQAAEQAAEQAAEQCEAAghyPhkKAUyfKseZut3sMGU5dKVcCzcjIADkQAAEQAAEQAAEQAAETCECQmwAx0abg1ImyMO/u7tbdHl8AnT17NlInJtrhYz8gAAIgAAIgAAIRJwBBHnHk8bXgmTNnlFhzPcu5IpV8CTQtLS2+NgdrQQAEQAAEQAAEQCAGCECQx8AhxIMJPT09ijDXS53IYlwOZ+H85mggAAIgAAIgAAIgAALGCECQG+OEXiMEPB6PIswDpU7ky58c0oLUiXhsQAAEQAAEQAAEQGBiAhDkEzNCjwAE5NSJHG8+NDQ0pldmZqZIncjCnC+EooEACIAACIAACIAACIwlAEGOp2LSBDh1onwJ9OzZs7rzVVVViZzmFRUVk14PE4AACIAACIAACIBAIhGAIE+k04yBvbS0tCjinMNb/Ft+fr7Iac4CHakTY+DAYAIIgAAIgAAIgEDUCUCQR/0IEtOAgYEBJdY8UOpEvgTKwrykpCQxIWBXIAACIAACIAACIGCAAAS5AUjoMjkCXAlUfunNVFxcLHKaszhH6sTJscZoEAABEAABEACB+CMAQR5/Zxa3FrOnnIU5x5uzB92/paenK+EsSJ0Yt8cMw0EABEAABEAABIIkAEEeJDB0nzwBOXUiC3OOOddrlZWVNHPmTOE1RwMBEAABEAABEACBRCYAQZ7IpxsHe+OsLHKGFs7W4t9ycnKUcBakToyDA4WJIAACIAACIAACQROAIA8aGQaEgwDnMZeFOec312ucNpE95kidGI4TwJwgAAIgAAIgAALRIgBBHi3yWDcgAa4AKsea66VOnDJlihLOwsWH0EAABEAABEAABEAgnglAkMfz6SW47f39/Yow7+npGbNbi8VC1dXVSJ2Y4M8BtgcCIAACIAACiU4AgjzRTzhB9id7zM+cOaO7o7KyMiHMZ8yYQVarNUF2jW2AAAiAAAiAAAgkAwEI8mQ45QTaI6dOlGPNBwcHx+yMq3/KseYc2oIGAiAAAiAAAiAAArFOAII81k8I9ukScLvdijBvbW3V7TNt2jThNUfqRDxEIAACIAACIAACsUwAgjyWTwe2GSLQ3t4uxDmHteilTszLyxOXQDmchT9HAwEQAAEQAAEQAIFYIgBBHkunAVsmRcDhcCiXQMdLncjCnAsPoYEACIAACIAACIBALBCAII+FU4ANphPg1IlyrLnX6x0zf1FRkRLOgtSJpuPHhCAAAiAAAiAAAkEQgCAPAha6xh8BTp0oC/Pe3t4xG0hLSxOXQNlrXlpaGn8bhMUgAAIgAAIgAAJxTwCCPO6PEBswSkAW5o2NjbpDOHUiC3O+BIrUiUapoh8IgAAIgAAIgMBkCUCQT5Ygxscdga6uLuUSqF7qxKysLCWcBakT4+54YTAIgAAIgAAIxB0BCPK4OzIYbBYBl8ulCPPxUifKXvOUlBSzlsY8IAACIAACIAACIKAQME2Qb926lXbt2iUmXr9+PdXU1IjP1e/fddddtGrVKuAHgZgjIKdO5LCW4eHhMfbl5+cr4SxInRhzxweDQAAEQAAEQCCuCZgiyHfu3Emc1WLNmjXC47ht2zZat26d+Jy/t3btWhoaGqJNmzbRPffcg0Itcf3IJLbxnDpRjjXv7OzU3SznNOc4c6ROTOxnAbsDARAAARAAgUgRMEWQsxd82bJlwivOhVk2b94sPOF79+5V3pe95XK/SG0Q64BAqASampoUce7z+cZMw6kTOZyF2/Hjx2lgYIBycnJo4cKFVF1dHeqyGAcCIAACIAACIJBkBEwR5GoPuVp46wnyiooKhK0k2UMW79vt6+tTYs31Uif6748ztCxduhSiPN4PHvaDAAiAAAiAQIQImCLIWaQ88MADImxFbhxH7i/IWbhzQxx5hE4Xy5hKgL3kHM7S0NBAgVInygtmZ2fTrbfeaur6mAwEQAAEQAAEQCAxCZgiyNVoOGRly5YttHr1atq9e/ekQ1Y4jjdQLG9iHgl2FQ8EOF1id3c3BcrOkpqaSsXFxcRpEzmNIhoIgAAIgAAIgEBiE+BQVn6F0kwX5OwFr62tFRc5jx49qlzqZOEiX/bkjBVoIJAIBF5++WXSy2Wu3tv06dPFJVA53jwR9o09gAAIgAAIgAAImEfAFEHOAvzBBx8UVi1ZskSIcZvNJr4OlA7RvC1gJhCIHoG6ujr68ssviXOaT9QKCwuVgkMc0oIGAiAAAiAAAiAAAkzAFEEOlCCQzARYlB88eFDJsjJnzhyBg+PNOazFv/GlT/aY86u0tDSZ0WHvIAACIAACIAACEOR4BkAgvAT4AigL8zNnzuguxIKchTnnNk9LSwuvMZgdBEAABEAABEAgJgnAQx6TxwKjEo1AV1eXktPcbreP2R6HsMhecw5tQQMBEAABEAABEEgeAhDkyXPW2GkMEOBY89OnTwtx3t7ermsRLoHGwEHBBBAAARAAARCIIAEI8gjCxlIgoCbQ0tKieM09Hs8YOPIlUA5nQepEPDsgAAIgAAIgkLgEIMgT92yxszgh0N/frwhzvUqgHFsuh7OUlZXFya5gJgiAAAiAAAiAgFECEORGSaEfCESAgBzO0tTUpLuafAl09uzZZLFYImARlgABEAABEAABEAg3AQjycBPG/CAQAgGuTiuL86GhoTEzcAgLh7Lwq6CgIIQVMAQEQAAEQAAEQCBWCECQx8pJwA4Q0CHAl0BPnTolxHlHR4cuI1wCxaMDAiAAAiAAAvFNAII8vs8P1icRgebmZhFrzuLc5/ON2bl8CZTDWTIyMpKIDLYKAiAAAiAAAvFNAII8vs8P1scAgVfefp6efvFxamo/Q5Ul0+nub/493XLtHWGzjC+ByuEsfX19Y9aRL4FyOAsqgYbtGDAxCIAACIAACJhGAILcNJSYKBkJsBjf/MxGGnQMKNvPzsyhtXdtCKsolxfjcBb2mrP3XK/Jl0DnzJmTjMeDPYMACIAACIBAXBCAII+LY4KRsUjg0Imvad2DP6Te/u4x5qVb02npgospL6eAcnPyKS87n/L4Y06B9FF8PfJ5Tj5Z09IntUWOL5e95k6nc8xcfAmUUydyOEt+fv6k1sJgEAABEAABEAABcwlAkJvLE7MlKIHTTSfo0IlaOlRXq3w0c6uZtqwRwZ4/IuBHxboQ7gEEfVZmtsYMvgRaV1cnvOacqUWv8SVQDmfhj2ggAAIgAAIgAALRJwBBHv0zgAUxRqC9s0UjvFmE2x2DMWalZE5qapquxz0vu4AKs4opw5JD3uEUXds5XSILcw5nSU+fnIc+JuHAKBAAARAAARCIEwIQ5HFyUDAzPAQG7P3EoSdqz3dHd7uhxYqnlNKUvCI61XSChl3DypisjGz665vX0PnnXkh9A70jrx7p4yB/PfK5/HGwl4acDkNrhtIpP3sKLZhxPs2rXEz8uX/zeN3UOdhKdncfpdksSmhNruKVHwmvGfnalo4MLqGcA8aAAAiAAAiAQCACEOR4NpKGgNfrpUN1X4+GntTVUkPzKUP754uaC6praMEcfp0nPmdBzs2MLCvDLqdWvGuE+4iIF+9pBT3/QhFMWzBjKc2btphmFFfrDmvsOEXHGvfTgfq9AadlQa4XBy8JeFWoTbY27CYnKzcYU9EXBEAABEAABJKGAAR50hx18m305JljGs/3sdOHiEW5kSaEd/V5kgCvrqGZlfoC1shc4ezj9Xn9RLpavMue+F7qZ2+8StBnWXNp3rQa4TW3Wcd6vAccvXSsaT8dOP0F9Qzqx6IHuy9Lisr7rnfRVbynHzvPoTloIAACIAACIJCoBCDIE/Vkk2xfrR3NmtATFt9GvccsthXv94gIDwpf65NE9RuJhk4SZcwmqtpAVPaDoKaIRudB+wB19XbSqZMn6Wx7Jzkdo2E3ans6B1rpVPsROt50UIh/5/BQxM3ly6vjXW6VMthIgl5ktRl58WVZo82Mv3QYXQv9QAAEQAAEQEBNAIIcz0PcEWBRqA49OXbqELV3tRraB4eZSOJ71PvN4SghNxbjdT8mcqsK9KTlEVU/FBeiXL3vpqYm4rzmDQ0NujjkS6BVM2eQfWhwJCbeLx5exMmPeuaVePnBHuJfACLdOJ2kItYDZKthAc93CF7e/Rw5huyKiZHMJx9pLlgPBEAABEAgtghAkMfWecAaPwJuj3uM5/t0U50hTuPFfY87gc9N5Ooico+85M/HvNdN1PMOkXds3m+yFhEt2kGUeyFRisWQvbHSaWBggE6cOCFSJw4Ojs0uI1cC5ewsRUVFhs32eD1jLriKUBr1xVe92PmBXuLQnGg0W7qNVl5+C00rq5JepfxxBk3ql7hobARrggAIgAAIxDQBCPKYPp7kM+5Ew1FFgLPnm0NPWJQbaWPivssrdIR19+h7gUS3J7iLkhPalnuBJMzF6yKi7EUTDomVDpzTnAsOtbW16ZpUUlIiig3xK5yNw4/0stOMvqcfO8+XZcPRpuQXqQS6WqxXCY88GgiAAAiAAAgEQwCCPBha6Gsqgeb2RiX0hIU3C3C+eOjfstO9lGfjl4fyMqSPs8qKaHZZEU0ryqWSPBsVcKiwv8D2hi+V4KRAWDJHBXreRdLnGbMmNWW4B3MlULngkNs99hckuRLovHnzKDtbW6wo3LaNNz+nk1RfZlWy1PhlrPnoy3dMi41nQT7qTdeKdRbyaCAAAiAAAiDgTwCCHM9ERAj09HfTseMf0un6z6mt5QB1dR4nj/Ms5WV4JLEtf1RE9+h7aRZfRGxUFrFkEFmnEKWNvOTP/T/y93vfJ2p8iMijio/m8VkLiFxniZxnjNlunar1ouddSGQtMTY2gr24Eujx48eF17ynp0d3Za4AWl1dTRUVFRG0bHJL8YXOzc9spEHH6DlmZmTRTVd/i8qLK+lMaz01tjZQY2s9tXY0hbwYh7pwyIsU+qIV63IazZAnx0AQAAEQAIG4JQBBHrdHFyXDDcRXe50dNNjXQMOOVkrxdFN6yiDlWF2RNzg1RxLV4wnqMd8rJLIYz8whNjVelpXhVqL+z4j6P5defZ9LselGWkaVVqSzJz01drzPfAmUveaNjY26u+FLoLNmzSL2mqemphrZcVT7GM2ywiFULMyVV1v9iGCvp6Y2/QuxRjbG+d0lz/qMUbE+ErfOvxSggQAIgAAIJC4BCPJonm000+VxOIfeJcWAFxi7pP5mx1cb4Z9WEKSwLpREeEqMloN31GlFOgt1vYuhemzY887ec45Fl+PSjTAMYx++BMr/kPAlUIdjbJiQfAl07ty5NGXK2EqhYTQt4lP7fD5JqLeNCnbhXR/52mgefH/D01LTNJdK/b3rEd8oFgQBEAABEDCVAAS5qTiDmMysdHkskCcS0W7VRUb2znL/CMdXe31Eg650GvZlU4q1iNKzyiknv0ortDXe7MLR71F8ZSkJ4ikY7Trw9agXnQX6wFfGp1FfGGWxzqI9So095ic5r/nZs7oW8CVQzs4yc+bMKFkY3WWb289IoS/+gr21nlxu/TzwRiweE7OuCothMY8GAiAAAiAQ2wQgyKN1PnuqpUIy/s1WSTTvt0R6IloW0+p0fBxCEsHm8qRQn9NCfc5U6hsK/DElvYiKS86lysolNHPWRTR/zmVIFRfMOfG5yqEuHObCIt1xzNgMHNYiZ3SRxTqHv0Sw8SVQTp3IseZ6XmG+BCqHs2RmZkbQsthdqq2zJWAoDF9ODbVxuIsmZl0VFsNhMmggAAIgAALRJwBBHq0zeC8lWitL63KctCp+2mvJp247UXufk5q6B6m+rZtOtHSMiG4L9Q2lCiHucI31Voec7zu6BOJvdXeP1ovOIt1p8IIhXxD1D3Xhi6RhbpyRhf+R4YJDvb1jM+jw8tOmTRNx5mVlZWG2Jn6n7+hu13jVpfj1BjrTVk+D9tDTdPJFUv2MMMi1Hr+jjW+TAAAgAElEQVRPCywHARCIRwIQ5NE6tUAe8mDtSc2b4NKiKvRDFRJytL6Ojpw8IPJ8yy/nsLGczWPyfVdWB2s1+ptFgAW5fGFU/sjC3UjjVIvsQZdTL/LnnJIxTI0vgbLXnD/qNb4EytlZWJynpET5F9YwMQjHtN19XZoLpuoLp70DBp8FHcOQaz0cp4U5QQAEQECfAAR5tJ4MvRhyruhoqyLKmu8XWz1ySVEvY0jKxPGhZ1pO05FTI+J7pNgO/ydupM2srB4pNV9DC6qlcvNoMU6AQ1vkjC5CpH9GZDS0iYsWqS+MclEjkxtfAuXUiew1HxoaGjM7XwLlGHMW5izS0UInwHnX1fHq6gunXb2dIU+MXOsho8NAEAABENAlYIogdzqdtHnzZtq3b59YZMWKFbRmzRqRdWHjxo3U3y/9SVV+H2cxQiAMWVY6e86O8Xw3tRnLhc1/vl5QXUML5kjCmz9HifAEeVr5kqg69eLg18Y2xr8k+sejZ51jbKyBXnwBlL3mHHOu1/gSKGdnqaqKbAy8AdPjvgvnXB8V6FKOdfl1tlu/MquRTSPXuhFK6AMCIAACWgKmCPLa2lrau3evEOEszrds2UKrV68WK23fvp3uvfdestlsYG8yAceQXfJ8j3i9OfTkeP0RQ6sg7tsQpsTtxGkWNaEunxFxOkYjLTVX8qKLmPSRl226kZEB+3R2dopYc74EyqkD/RtfAuVwFhbnGRm4iDgp2AYGO4eHlNzq/mkcWzuaDcyg3wW51kNGh4EgAAIJTiAsgvzZZ5+l22+/XVTygyAP/AQZLUQiz3D01MHRmO9Th+jo6UNkNPsC4r4T/CfZjO1x9h45o4sc6sKFjYy09DJtqAuLdQ6xCrLJl0A5faL8lzX/KWbMmCHCWdh7jhZ5Am63S1wm1RRHErnWGyZVGMmsXOvB/rsaeYJYEQRAAATGEjBFkPO0W7dupV27dlFubi5t2LBB/InZP2Rl/fr1VFODGGTmpVeqm73Wa+/aQLdcewdx3Ld82ZKFN3vBu3r1/6zvf6yI+8aPumkEnGe0oS4cj260OFRmtV88Ol8aNf6XMr78ybHmzc36HlmOL2ePOb/QYoOAXBhJXQxJLdy9Pm/IhhrJtT7Rv6shL46BIAACIBBmAqYIcjmGnL1WPCG3tWvXasJUWJw//PDDdP/99yMelIhu/6drqKl9bGx3pi2LigqLhffJSEPctxFK6GMqAfsRVbjLZ9LnRoVW9nnaUJec8yc0Tb4Eyl7z4eGxxXNSU1OV7Cx5eXkTzocO0SPAhZGEWJdfKk+7y+0K2TA51/qhulri2Hj/VlkynV545J2Q58dAEAABEAg3AVMEOXvHKyoqaNWqVcJe/nrZsmUab7g6thwXtIguuXNO0GeLuO+gkWFApAj0f6EV6YMHjK3MWYLkrC5yTHrmvIBj+RIo/6PV1aWfJYhzmbPHfPr0ycW0GzMevcwk0NbRLDLCSIJddcm0rd5waF4gey5YeCmt/7uf0vQyXA4288wwFwiAgHkETBfksrecxbk6PIU95Nu2baN169ZRfn6+4R3wZS9+JVr714fWUHv3+PG5s6fNo9mV80n6OI8qiiEyEu05SNT9pPiGKMO1X3oN88dasnoaDW3Xa8mlIWsNDVkXKy93aqlm7ODgILW3twf8tyE9PZ2Ki4tFnDl70NHim0BPfxe1dTZTW1czcUVT/tje1SLeczjthjc3s2IOXbL4arp48VVUlF9seBw6ggAIgIARAkVFRcSvUJopgpwr8D3wwANKrKec3lCOK2fD1LHloRiaaGP0Yh3TUq103aU30J03fB/5vhPtwLEfIleH1ovOF0hd7cbI2CpHM7rImV3SCki+BMqpEzm0Ra9xTnP2mrNAR0s8At19nUoIzO5PX6dP971Pbo97wo3WzF9KKy67mb5x2U1UmBfaf6ATLoIOIAACIGCQgCmC3OBa6OZHANkA8EgkPYGh+rHx6J5BY1g4tEVUGpVSLzb1VdLxE6cCXgItLCwU2Vk4fSJa4hJQ/7taUlRG86rOpfqWU+KifKDGIS0szK+79EbKzcY9hMR9OrAzEIhdAhDksXs2sAwEkpOA/dBI+sWRC6N8adRoyzmfXBlLqGVwGh1tyqOzjooxIzmEhT3mLM5zcnKMzox+cU6A08bu+ngH7fpkB7WcbQq4m0uXXC3E+TWX3ECZtsw43zXMBwEQiBcCEOTxclKwEwSSmYBSxOgzSayzaDfQfCnp1OOZS232GdQ5XE1drtnU7x6NRy8vLxfCvLKyks7W/oyyOzdTlqWN7N5SGixaS8U1/2FgFXSJKQIGKiAfOL5PEecd3YHDpq6+8BsirOWai1ZSWpo1prYJY0AABBKLAAR5Yp0ndgMCyUGAw1rk4kWyWOfwFwNt2JstxHmna7Yi0mfkHKCa7KfImuJQZnD5sqhnyv+GKDfANGa6sBiv+zGRu2/UpLQ8ouqHiMp+oGvmV4c/p10fvyo85739PQG3wl5zFucs0tFAAARAwGwCEORmE8V8IAAC0SHAF0RFpVFVqAtfJDXQfGShFBpbtIY95VnXGKxWamAddAkzgT3VREMnxy6SMZvo4roJF/98/0f01khYi92hf5ch3ZquXAbl8BY0EAABEDCDAAS5GRQxBwiAQGwSGDoledL7VCLdO+oFj02jYZXpBIpuJVr0UlDTfvzVuyKshQW6yz22IBVPlp2VK+LN+cUXQ9FAAARAIFQCEOShksM4EACB+CTARYvUXnQuaoSW+AQsGUQV/0BU8fdEmcEVZnvv87dGxPmrATlx6kQprOUmqpl/QeLzxA5BAARMJQBBbipOTAYCIBB3BHxe6vnqHym377eUmhJ6+fa423cyG1y4UhLmU28LmgLHmrPn/N3P3gw4trSoXIS1XHfJDagpETRhDACB5CQAQZ6c545dgwAI+BHwz7LSV/hPlF19Pw0PD4sXVyE28rnP54s4W65Myi+bzSY+Gv3cYrFE3NawL6jOssIFpTJmEfV+qL9sevmo19waXHEgPuedH74sxPlHX74TcFvTy6qkTC0XX0/zZi4I+/axAAiAQHwSgCCPz3OD1SAAAjFKwOVyBSXgZZHv8XgiviOr1TqugA8k8DmXe1w1r5Oo+XHp5Timb3rxHZI4Lwj+ouawy0lvfPiKiDf/rDaA+Cei2dPnibCWqy9cSbOnz40rhDAWBEAgvAQgyMPLF7ODAAiAgCECbrfbkAfe30vP4yLd0tLSgvLEy8Kex4W71dXV0cGDB2lgYEAUflq4cKG2Omv3bqKWx4nOvqBvStYCKZyl/F4iiy1ocwcdA/TGBy/TW5/soK8OfRZw/DmzFwlxfuWyFTSjfFbQ62AACIBAYhGAIE+s88RuQAAEkowAe9Zlke4fWjNeqA1/L9KNQ2SCCauR+7In30hjMf7ll18S/5VCbjx26dKlWlHO3+Q0mbLXfLhNf/ry+yRxnnOekeXH9Onp7xbinOPO9x/7KuAcNfOXirCWK5ZeSxUl00JaC4NAAATimwAEeXyfH6wHARAAgZAIeL1ejZAPRsxHOk4+JSXFkJD/6quvyOEYm9aSPeW33HJLYE4dL0rivPst/T75l0vCvOS7IbHmQVwRdOeIOD9y8kDAeTh9InvOL1u6nEqmlIW8HgaCAAjEFwEI8vg6L1gLAiAAAlEnoL7gqifkA3nm+ZeAaLR58+bRsmXLJl7acWLUa66Xrz4tfySc5e+ky6IhtpazjbTzg1eE57yu4WjAWbjw0HWX3kiXnb+cpuQHd+k0RNMwDARAIEoEIMijBB7LggAIgECyEeBQkonEvN73J3vhlT3sHEs+f/584Wk31FqfksQ556zXa0U3S+J8yo2GpgvUqaHllOI5b2g+FXCuqy/8Bl1z8Sq6fOlyys3On9SaGAwCIBB7BCDIY+9MYBEIgAAIgICKAF9c9Rfqep75np4e6u/vp0AhNbm5uUKUs8fccOPCUXwJtOVJ/SEZVVJ2lrJ7iKzFhqfV61h35ph0IfTjHcRe9EBNZGq56Hq6/PzllJmRNak1MRgEQCA2CECQx8Y5wAoQAAEQAAETCKizrGRmZopsML29vZqZp06dKoR5VVWV8RV9bqLmX0lec/sR/XGlfyt5zfMuMz5vgJ5HTx2UPOcf76Cz3fqXTtOt6eIy6FXLVgjPuTUtfdLrYgIQAIHoEIAgjw53rAoCIAACIBAhAg0NDXTgwAFiD7q6VVZWCmFeVhbk5cmedyRhfvZP+jvIWSJ5zVmgWzInvcsDx79SxDlnbtFr2Vm5UhrFC64TMeccpoMGAiAQPwQgyOPnrGApCIAACIDAJAjwf3gszIeGhjSzVFdXC2FeUFAQ3OyuLqLmxyRxPtwydmxK2sgl0B8SZdcEN3eA3l8d/kwR55zzXK8V5hUJcX750mvo4vOuNGVdTAICIBBeAhDk4eWL2UEABEAABGKIAF8Q5cJBLMzVjauPsijnF4e6BN06XhpJnfim/tCCayRxXvztoKcONOCz/R8p4pyrheq10qJyuu5SFufL6YKFl5i2NiYCARAwlwAEubk8MRsIgAAIgEAcEBgcHBTC/MSJExprs7KyhCg/55xzQgv7GDo1GmvuGRxLgi9+sjAvu5soY7ZppD766t2RC6GvBrzUOr2siq695AYR0nLeOQbSQJpmHSYCARCYiAAE+USE8H0QAAEQAIGEJdDZ2Sm85U1NTZo9TpkyRWRjmT17EqK57RnJa973qT6/qd8iKr+XaMoqU/m+9/mbwnP+zp43As47e/o8uuai60UBooVzQqtEaqrRmAwEkpwABHmSPwDYPgiAAAiAAAlBzsKcBbq6lZeXC495RUVF6JgG9kle85Yt+nNkzpO85qV/Q2QtCX0dnZGcpWXnhy/Th1+8HXDec2YvIs5zzp7z+bMWmro+JgMBEDBGAILcGCf0AgEQAAEQSAICnDaRhTmHtKjbzJkzhTAvKppkxcymR0ZSJx7Wp1n2A6Ky7xPlX2E67dfff0mI8z1ffxBw7pr5S+nKC1YIz3n19CDytZtuLSYEgeQiAEGeXOeN3YIACIAACExAgAsLcXw5v9RVQjmVIIexcHx5dnb25Dj2vk/U9BjR2ef158m9iKjifxEV30mUam7xH7fHTa+99yLt/PAl+vLgnoD7uGDhpXTFBdcIz3lVxSRCdyZHCqNBICkIQJAnxTFjkyAAAiAAAsEScDgcQpTzf5TqlpGRoVz85Owsk2ruXqLmRyWvuVMbxy7mtWQRVf49UcnfEnF+c5PbkNNBr733FxFzXnvsy4CzX7rkaiHM2XNeWTLdZCswHQiAAAQ5ngEQAAEQAAEQGIcAFxTiMBYuMKRu+fn5QpjPmTPHHH6d26VY866d+vNNuZ6IQ1pMTJ2oXqh/sE8R54dP7g+4J1F8aOlyuvz85VRSVG7O3jELCCQ5AQjyJH8AsH0QAAEQAAFjBFpbW4Uwb29v1wwoKSkRwnz6dJM8x84GoqYRr7lHp/iPrXIkp/mdRJkm/TLgh6Crt0MKa/ngJTrRcDQgoGsuXiU855znfEr+VGMg0QsEQGAMAQhyPBQgAAIgAAIgEASBU6dOiVCWvr4+zagZM2YIYV5cXBzEbBN0bfud5DXv+0S/Y8l3iErvIppyg3lr+s3U1tmiiPP65pO666Rb0+nqC1cqnvO8nCCrnobNekwMAvFBAII8Ps4JVoIACIAACMQYgcOHDwthPjw8rLFs7ty54uJnbm6ueRYPHpC85i1P6M+ZvYio/IfSJdD0MvPW9Zupqa1BhLW8/sHL1Nx+Rned7KxcumrZChHSwt7zrMxJXoAN224wMQjEDgEI8tg5C1gCAiAAAiAQZwScTicdOnSIWJyrm9VqFd7yc889l/hzUxt7zPk1eFB/Ws5pXvLXRPlXmrqs/2Snm+oUcX62q1V3rcK8IrrigmtFSAuL83SrLaw2YXIQiFcCEOTxenKwGwRAAARAIGYIcPgKe8s5nEXd2EvOwpzTJZreej+SMrS0/1F/ahbkZXePpE7MMX159YTH6w8rYS3dfV26a5UWldNlS69RPOcWiyWsNmFyEIgnAqYIcvYQbN68mfbt2yf2vmLFClqzZo34fOvWrbRr1y7x+V133UWrVplbIjieYMNWEAABEACBxCbAFz5ZmLe0tGg2OnXqVCHMq6qqzAfgGSRqeljymjsbx86fVkBUfh9RyZ1EOeebv77fjIfqahVxPmDv112vsnSGJMyXLqdLzrsq7DZhARCIdQKmCPLa2lrau3evEOEszrds2UKrV6+m3t5e2rlzJ61du5aGhoZo06ZNdM8994TnH6RYJw37QAAEQAAEkoYAp0hkYd7d3a3Zc2VlpYgvLy0tDQ+LrtekgkP8Ua8VrSYq/a7kNY9A+/roF0oqRefwkO6KVZXVitd82aJLI2AVlgCB2CMQFkH+7LPP0u23304vvPACLVu2jGpqasTO2Vuu/jr2cMAiEAABEAABEDCPAP8ny6kS2SmlbrNnzxbx5ZzLPCxtuJmokb3mjxN5tNlgxHoZs4jK1khe88y5YTHBf9IvDn46EnP+Enm9Xt0158yYrxQgamg+RU+/+Dg1tZ8RxYju/ubf0y3X3hERW7EICESagCmCXBbbHJrC8XIbNmwQXnB/Ac5fV1RUIGwl0qeM9UAABEAABKJGwOVyiUufLMzVjat8yhc/bbYwXnbkGHOONeeYc71W+j1JmE+5KWKMPv36fRHW8uZH2wOuyTHmauGenZlDa+/aAFEesVPCQpEkYIogl2PI+dKKXGKYw1TYU672iHP4CjfEkUfyiLEWCIAACIBALBDo7+8XwvzEiRMac7KyshRhHlY77YeJmh6RvOZ6LWcpkSzO0yNXgfODL3YLcf7OngAVSlW2sqf8hUfeCSsmTA4C0SBgiiD393zLnnGOK59syEpnZyfxCw0EQAAEQAAEEoHAwMAAcdXPnp6eMcKcY8uLiorCvs18+x+pYPBZsrmPjVnLl2Kl3sxvU3/mjeRIvzDstqgX+Pzgh/Thvt301ZE9uuueM3Mx3f83/5tyMk3M8R7RHWKxRCbAP7uh/vyaLshlb7nsBZcvdfI/Ptu2baN169aFL2YukU8ZewMBEAABEEgoAo2NjeLip7/Tqby8XFz85I9hb317pAwt7b/XX6rgOiKuBsohLamRE8G3/9M1InZcr00vm0l33Hg3ffv674UdDxYAgUgRMEWQczaVBx54gJqbm4XdgdIerl+/XrngGakNYh0QAAEQAAEQiGUCdXV1Ir58cHBQY+bMmTPFxc/CwsLwm+8dkoQ5Z2hxNoxdL72EqPT7I6kTl4bdnlfefp42P7ORBh0DAddaPG8p3Xnj3bTi0sjFvod941ggaQmYIsiTlh42DgIgAAIgAAImEHC73XT06FEhzD0ej2ZGvvi5cOFCysjIMGElA1N0vymJ884d+p2n3ialTWSvOaUYmDC0LizK1VlWrr7oevry0Kd05KT2cuxVy1bQHTfcTUiZGBpnjIoNAhDksXEOsAIEQAAEQAAEhJecL37KCRJkJCzGZWEeMUzDbSOXQB8jcmvj3YUNWfOJSr47kjoxDJVIA2x05wcv06PP/id1dLdrenBKxDtvuJuqZ8yPGCIsBAJmEYAgN4tkCPM4v3iJHO8/Sd7uJrIUVlLmVT8g2wW3hTAThoAACIAACCQSga6uLjp06BBxgSF147zlHF9eXV0d2e2e/ZMkzns/0F+39G8lr3nRzRGz63ev/IYeffa/NOtl2DKFKL/jhu9TUcHUiNmChUBgsgQgyCdLMMTxLMbtOx8in3M0Pi7FlkNZq34MUR4iUwwDARAAgUQjwHezWJi3t2u9wSUlJSK+nCt/RrQ5jo/GmpNv7NK5F0secxbntoqwm+YcdtLjf/g5/fG1pzRrlRdXijCWO2/4PnE+czQQiHUCEORROqGeTauFZ9y/pWQVUO73HqG0yoVRsgzLggAIgAAIxBqBU6dOiYwsfX3aqpszZswQwjzUVGuT2mfLk5I4H6wdO01qDpHsNS9YPqlljAxuOdsovOW7P3lN0/3c6sVClK+68lYj06APCESNAAR5lNB3/Z+Jb6mzKE+btohS+WPlQkotnhUla7EsCIAACIBAtAlw1Uq++MnCfHh4WGPO3LlzxcVPLjIU8da/VxLmbf+jv7RInTjiNU/LC6t5+499KYT510f2ata57PzlwmN+yXlXhnV9TA4CoRKAIA+V3CTHBfKQjzdtii1bCHO1SLfklUzSEgwHARAAARCIJwIOh4OOHDkiLn+qm9VqFRc/Fy1aFJ0wDZ97JJzlEaKh02OR2qaPCvPcZWFFzlU/WZg3tWlj8G+8+lsixnz+LPwVOqwHgMmDJgBBHjQycwboxpCnpVNqyRzyDfWTp0u/IIL/6izIhfd8RKjz5yzc0UAABEAABBKbQHd3txDmHM6ibjk5OSKMhb3mUWs9u4kaHyHqfFnfhKJbR8V5SvhivP+08xkhzJ3DQ4odaalWkb+cPealRREovhS1Q8DC8UQAgjyKpzVelhVPZwN5Wo6Qu+Wo+OhpOUrewS5D1nJoi79INzQQnUAABEAABOKOAFfCZm95S0uLxvapU6cKYT59+vTo7cnVOeo1d3ePtSPr3FFhnnVOWOx0u130mz9tpmde+rVm/uLCUlHxkz3m6VZbWNbGpCBglAAEuVFSMdDP3XxYCHMh1Fuljz6X05BliEc3hAmdQAAEQCBuCZw+fVoIc/acqxtnYlmwYAEVFxdHd28dL0rivOddHTtSiEr+RhLnRavDYufZrjZ6/I+/oNfe+4tm/rlV5wqP+c3L/yos62JSEDBCAILcCKUY7eNzDpIQ6UKcHyU3e9LbThiyFvHohjChEwiAAAjEHQG++MmpEjnWXN1mz54t4ss5pCWqbeiklNOcXz5tVVJhV+6FkjD3+YiaHyfi/hmziao2EJX9YNKmHzt9SISxfFb7oWauixZfLsJYrrjg2kmvgQlAIFgCEOTBEovx/t6+9pFQFynMhUW6t0f7Z8xAW0A8eowfLswDARAAAYMEhoaGlIws6iGpqanKxc+0tDSDs4WxW+tTktd84CudRVKI1LnOOUNL9UOmiHJe7OOv3hUVP0+eOa5Ze+Xlq0UYy8K5S8K4cUwNAloCEORJ8ER4zp7SxKNzXLrP0Wto54hHN4QJnUAABEAgJgn09vYKYX7ihPavp5wekePLOStLTLSBfZIwb902vjnsKb+4zlSTX377eXrs2f+kvgHt/4tyxc/K0ijG4Ju6U0wWywQgyGP5dMJom7vpIHmaD49cGj1K7tYjRB63oRURj24IEzqBAAiAQMwQ4EqfnJGlsbFRY1NhYaGIL6+qqooRW32SMD/xz/r2ZJ9HNPdhovyrTLWXc7xve/Ex2vL8Zs28BXlThLeciwtlZSKDmanQMZmGAAQ5HghBQMSjC5HOF0alcBf2rBtpiEc3Qgl9QAAEQCD6BBoaGoQw7+jo0BhTXl4uhHlpaWn0jWQL9lRLseOBWvGdROU/ICr8hqn2dvacpd/++WF68a0/aOadNW2OEOW3rfiOqethMhCQCUCQ41kISIDj0YVIV6Vf5PeMNMSjG6GEPiAAAiAQHQLHjx8XFz8HBwc1BsycOVNc/MzLC29FzQl33fokUd2Pidx943edeqsUU25yZpYTDUfpieceog/27tasf/6Ci4QwX37Rygm3gA4gEAwBCPJgaKGv8Jr7i3T2rhtpiEc3Qgl9QAAEQCAyBIaHh0V8OQtzj0eb7eScc84Rwjw9PT0yxuitwqK8fuNolpXK+4mcp4kafzm295RVkjAvNjd14d4DH9Njz/6cDp/cr1nz2ktuEKEs550T3oqj0YOPlSNNAII80sQTcD0W6O7GA5oc6SJdlYGGeHQDkNAFBEDAMIHxCq4ZniTJOvb39wthzoJA3Ww2mwhj4cufMdW8dqL6/0vUsHGsWQXXSKEsJd811eSdH7xMjz37X3S2u00z77dWflcI86qK2aauh8mSjwAEefKdedh3LMejC5E+kiOdK48aaYhHN0IJfUAABPQIsBi373yIfM4B5dspthzKWvVjsl1wG6BNQODs2bNCmHOcubrl5+cLYT5r1qzYYsg5zBt+RtTwf4m8Q1rb8i6ThHnZGlNt/t0rW4Qw96nSMeZk5YnCQizM83IKTF0PkyUPAQjy5DnrqO5UiUdnbzoXMGo5St6BTkM2IR7dECZ0AoGkJ9CzaTV5u5vGcLAUVlLBuu1Jz8coAM7Ewhc/OTOLupWUlIgwlrKyMqNTRa5f40NE9T8lcmurlFLOUqLyH0rhLBZzwm96+rroqRcfpz++pk3ROL1sJt1x49307eu/F7l9Y6WEIQBBnjBHGX8bUeLRhUjnaqNHyOfy83IE2Bbi0ePvvGExCISbQNf/Waq7RMZVayhrxT+Ge/mEm59zl7Mw7+vTXqycMWOGEOYFBTHoDW7+NVHDT4mcfr+YZS+URDl7zVPNubB6qvEEPfnnR2jXJzs0Z7943lLhMV9x6U0J90xgQ+EjAEEePraYOQQCSjy6LNLbtBXUxpsS8eghAMcQEEgAAlyNePjAG+TY/Tj5PK4xO0pJS6ec7/6SrNWXJMBuI7sFt9stwlgOHz5MfAlU3bio0MKFCykjIyOyRhlZre1pyWPu0BZEosw5o8LcWmxkpgn7fHloD/3muU2078heTd+rlq2gO264m5YtunTCOdABBCDI8QzENAFNPHrTIZEj3dvdbMhmxKMbwoROIBCXBLz9HUKED+9/k9yN2gwYgTaUec19xC+04AkMDAwIYc4vdbNarSK+nIV5TLazf5KE+WCt1jzb9JEY8x8Q2aaZYvruT16jx//w39TYpo3Bv+XaO0R8efWMGKmKaspuMYnZBCDIzSaK+cJOQBOPPuJJ99l7DK2LeHRDmNAJBGKSgM/eK0S488Cb5D79ZWAbUyxEPi9ZsgtF0TOfe9SzywHgK2UAACAASURBVF7yzOv+gdKmLYrJPca6UZ2dnUKUnz59WmNqTk6OEOXV1dWxuYXOV6XLn32fau2zlowK80xzbP/Tzmfo0Wf/i5zDoyGYGbZMIcrvuOH7VFQwNTYZwaqoEoAgjyp+LG4WAU08+ohIJ50/Xeuth3h0s04B84CA+QR8w3Ya3v8GDR94k1x1ewIukJKeSbYlqyn9/NXE4WtyY0+6/dWNNHz4XeU97pt57T9QxmXmpsYzf/exO2Nzc7MQ5i0tLRojp06dKuLLKyoqYtP4nrclj3nPO1r70vKIyn4oifOsBZO2vW+gl57dvoWefunXmrnKiytFGAsXF7JYLJNeBxMkDgEI8sQ5S+zEj4AmHr3pEHnOjlOG2W9sMPHoyHuMRw8ETCbgcZFTFuHHPgw8uSWNbEtuJhuL8KrzxzViaM9zZN/xn5o+6QtXCG956tSZJm8geaY7efKkEObd3drsJtOmTRPCfMqUKbEJgz3lLMy7tBcyyWIbjTHnDC2TbPXNJ+mZl35NO977i2amc6sXC1G+6spbJ7kChicKAQjyRDlJ7GNCAtp49IPkbjpE3j5tkYdAkwSKR0fe4wmxowMIGCYge8KHD/t5L/1mSD/vRuENt1ZfbHhu7sh/SRvcvpHcp79Qxllyi4Uoty2FMAoKpqqz1+sVopwzsjgcDs00c+fOFaEsWVlZoU4f3nED+6RQlrN/HruOnJUlb/KXMvnC57YXHqU9tdpfMC87f7nwmF9y3pXh3Sdmj3kCEOQxf0QwMJwENPHojQfI3XyIfEOjRUXGW5vj0X2OfvK5tP8B8RjkPQ7nqWHuRCIwfPhtcTGTQ1LGa+zNZk+4dd7khYvjvS0iI4u6sSBnYc4CHS00Ana7XRHmPlW15tTUVHHxkz3mKSkpoU0e7lH2w0QNDxK1PTN2pdK/lbzmBcsnbcW7n71Bv3l+M508o62KeuPV3xIx5vNnxejl2EnvHBNMRACCfCJC+H7SEdDEowuRflhcEAumpS/6BmXf8hNKycgJZhj6gkBSEHAd+0CIcL6cOd5dD+v8q4QIT19wnelc3Gdqhbfc0zoqjDh0hUU5i3+00Alw+Ap7zDmcRd3YS87ecvaax2wbOkl05udEnM/cvxV/WxLmU66ftPkvvvUHevyPv6C+gdGEBGmpVpG/nD3mpUXlk14DE8QXAQjy+DovWBslAtp49IPiT99GGsei85/V06ovIeusZUaGoA8IJCQBV92nwgvOQpwvagZqnAVFiPCaGyLCwb7zIRr6+HeatfiyZ+aKfyLOX44WOgG+8MnCnC+AqhvHlbO3nOPMY7Y5G4m4+mfjprEmFq2Wqn8W3TIp8wft/fTc60/Tb57/pWae4sJSUfGTPebpVtuk1sDg+CEAQR4/ZwVLY4iAHI/u/Ox5Gj7yPpHXPbF1llQhzllw8MfU0hj2Ek28G/QAgQkJcKw2e8GFCHf0BuyfNnOpiAlnIU6csjDCzXXsQxp89WfEBYbkxmkR2VuOYkKTPwxOkcjCnFMmqhtnYmFhzplZYra5zhI1bpbizP1b4UopK0vxHZMyv7G1nn7/6pP0l7d+r5lnbtW5wmN+8/K/mtT8GBwfBEwR5Fu3bqVdu3Zpdrx+/XrKz8+njRs3Un9/v/jeihUraM2aNfFBBlaCgEECmiwrWQVkKSgnT+cZ8jnHj0W3ZE+RPOdCpF9MHJOOBgLxToBDQWRPuHegI7AIn7ZISVOYYo1+pUefy0n2HQ+S88uXNTajmJA5TyTHlMuFhQYHBzWTcu5yDmXhXOYx2zx9RE2PSplZvH73hgqulkJZSr83KfP3H/uSnnn5N/TBXq2eumjx5SKM5YoLrp3U/Bgc2wRMEeTqLfb29tITTzxB9913H/X09ND27dvp3nvvJZsNf3aJ7UcB1plNwN14QORN5j/Vq7M6BFontXi2Is7Tqi+mlDT8zJh9JpgvPAT4noUQ4Qfe1HiZ/VdLLZ8vpSlcsppSMvPCY8wkZx2ufZ0Gt/9M8ws1iglNEqpq+NDQkHLx0+PxaCZmUc4ec74EGrPN6yRq/hVRw0+JXF1aM/MuGU2ZSKFfXn1/7y7a9pfH6HCdtgLtystXizCWhXOXxCweGBY6AdMFeW1tLe3du1d4wuvr6yHIQz8bjEwkAh63EObSaw952usm3B3nVZa952nTz5uwPzqAQCQJeNpPKNlRPJ3aUuFqO1JLZpPtvJtEwR5LTgyHJqiMZs++/dUHafjQ28q7KCZk7tPFDjv2mNfVaf8tzMjIEN7y+fPni+8dPHiQBgYGhPc8tiqB+oiafyMJc443V7ec80erf1pC/+vPy7ufo9/++WE626VNzytX/KwsnW7uoWC2qBIwVZA7nU7asmULrV69mqqqqoQgV4escBhLTU1NVDeMxUEgFgh4+8+Oes/r9pB3QBtb6W8jiwHrbL4cKsWgp06tioVtwIYkI+DprB8V4eP8Upk6ZTqJXOEswgtitGKjgbMb+ux5IczVDcWEDIALoktbW5sQ5o2NWlHLGVlYU6i96FarlZYuXUoc4hJTjVMlciiL47jWrKxzpcufHM6Slh+SyY4hu7j4+cRzD5E6lWRB3hThLefiQlmZ2SHNjUGxRcBUQT6eR5y/9/DDD9P9998vxDoaCIDAKAFP23FFoIvy4F7tn3L9WVnyyzQXRFOyCoATBMJCwNvTrKQo9LQcCbgGP5O2mhuEJzyRKl96Ok6TffvPyHXqc2XvKCZk/qPGGoGFeUdH4HsHvCp7ym+5ZXLZTcy3fmTGs88TNWwkGvhau0TG7FGPeXppSMs3tzfSc68/Rc+99pRm/Kxpc4Qov23Fd0KaF4Nih4Cpgpwvdy5btkzXC+7vPY8dBLAEBGKPAP/n75bjz5sOTWggx+bK2Vuk6oWhxy9OuBg6JDwB/guOfDHT3aiNY1Vv3pJTROk1q0RMeGrZvITm4nj/SXLsekyzR1FM6Bv3kyW7MKH3HsnNsShhYS4ng/Bfu6ysjM4991wqLCwkDm+JydbxEtGZ/yLq+0Rrnq1yNMbcNiMk0w+e+Jr+sGMr7fp4h2b8+QsuEsJ8+UUrQ5oXg6JPwDRBzr/dbtu2jdatWyeyq/i3ib4fCAWnSfJPlRR9bLAABCJHIGV4kNJb9pO1pZasrfspdeDshIu7yhbTcPlicpUvJveUWRP2RwcQsDj7Kb3+E7Kd/oSs7YcDAvGl55Bz5mU0VH01uYtiLHQgzMeY1nGccj57ktK6TisrefIqyL7kTnLO4F+E0cwg4Ha7af/+/ZpwFb15WZBzaIv6lZaWZoYJpsyR7XyfCgefpCznp5r5PJZC6s36K+rL/DYNp4UWMbDv6Ge048M/09HTBzRzX7jwCrr+0ltpXhUqfppyiEFOUlRURPwKpZkmyHfu3CmS/6vTGqrTIebm5tKGDRsQrhLKKWEMCKgI8AU62XvO4S3jFVnhYSmZ+crlUPaic1pGNBBgApxPX86OIkKlAjS+w5C+6HoRE86XjZO92d/4JQ19pC2xzsWEslb+M5ElhjOExNHB8YXOL774glicB9PYIcjecy4+xB/5lZ4e5QJPPW9LBYY6X9VuJTV3NJQle1Ew21T6bn/nz/T0S48T5zJXt2+t/K6IMa+qmB3SvBgUeQKmCfLIm44VQQAEmADnfVbSK9Z/NSGU1KIZyuVQDm9JSc+acAw6JBAB97BUrOfAm8QFcQK21DSyLbqe0pfcLH6hQ9MScB3/WCom1N2kfAPFhMx9StRZVjIzM6m4uJgsFotIqcwvo62goEAR57JQ5wuiEW+9HxE1PUzEsebqlmIdvfyZe0HQZjmHnfT860/Rky88SkPO0RzpOVl5orAQC/O8HNwzChpshAdAkEcYOJYDgXAS8LmHyT2SWpFTLHrOnppwubTpi8k6WypQxBUT0RKRgE/JjjJ8+J1xN5i+aKVIU2idf2UigjB1T75hB9lf/29yfvGiZl4UEzIVs+5kDoeDuru7hTCXP3IdFKNN9p7L3nQW7RET6f17iZofJWp9eqy5ZfdIXvO8y41uRenX2tFMz7/+tKj6qW7Ty2bSHTfeTd++fnKFi4I2CAOCIgBBHhQudAaB+CLg7WtXcp+zQPcNdo+/gVSrJntLaklyxQjH1+lObC3n0ZZDUsbrnX7uNZRecyOlL7xu4knRYwyB4f1v0OD2jeQbkqpScxPFhFb8I6VVLgCxCBGw2+1jRHpfX5/h1dVhLvw5i/SwxqQP1hI1/5qo+fGxNpb8jSTMC4Kvznnk5AGRkeX191/SzLt43lLhMV9x6U2GmaBj5AhAkEeONVYCgagT8LQe1aZX9PnGtcmSO1UICyn/+cVxU9gl6qCjaIDr6AdChDsPvEHkCRx/a513hZSmsOaGKFqbOEtzZhr7az+n4YOjZc9RTCj65zs4OKh40WVPeqAMLv7WpqSkaGLRZa+66ZVE7UeJWn5D1PjQWGBTb5eE+ZTgf04/2fce/XHHNtpTqw1Nu2rZCrrjhrtp2aJLo39AsEAhAEGOhwEEkpiA6+Qecp3YI8Jc3OPkmJYRpZbOEQWKpAqilxClxk5GgyQ+RvFXkOH9HBf+BnEYRaDG55a+eJW4nEkplmRGFra9Oz//s/CWqxsXE8ri9IhTpoVtXUxsnACLdBbn6pAXrgZqpHEMu9qTziKdPemmiPSh00StT0pFhvxb0c1SysSptxkxU9Pntff+Qs9u/y3VnTmmef+Wa+8Q8eXVM+YHPScGmE8Agtx8ppgRBOKSgM/eqwlv8fa2TriPtJkXKOKcL7ShRY6A+/QX5JRFuCPwn+XTqpaSbfH1omBPijVG8zZHDltEVuK7G/Yd/0muk58p66GYUETQh7wIC3J/kc7C3UhjMa4n0lm8h9SGW4hafkvU8CCR166donAFUdkPiUruDGpqt9slKn4+89KvqXdg9EJshi1TiPI7bvg+FRVMDWpOdDaXAAS5uTwxGwgkDAFPR70Q6HKKRZ9raNy9pdiyR8V59cXE5dPRzCXAGXWkgj1vkHegM+DkadMWU/rilaJgT0pmnrlGYDbDBBzvbyPHrkc0/bmYUNb163AuhilGryOHtviLdI5TN9I49lydflHO9MJhMIabq1PymHORIf5c3fKvlEJZSu82PB13PNvVJuLLf/fKFs248uJKEcbCxYVC/kUiKEvQ2Z8ABDmeCRAAAUME3A1fj3jQPyX+fKJmKayQqoeOhLhAGE5ETP/77ubDoyJ8nL9apJafQ7ZFK0WaQo79R4sNAvxLFHvL+Rzlljp1JmVe9yNcoo2NIwrKChbpXV1dmnAXzvhipHEWFz2RPuFYz8CIMP8FkfOMtnvuRaO5zFOM58A/dvqQ8JjvePcFzXznVi8WonzVlbdOaBY6mEsAgtxcnpgNBJKCAHvL1d5z9qZP1NIqFiiXQ62zL5qoe1J/39N2QhHhni6//4BVZDgLjkhTuOQmshRUJDWzWN+8/c3NNPShNs2dKCa06l9i3XTYNwEBzuTCIl1Owche9aGh8f+iKE/JRYvUqRflmHTdJX0uopYniZp+ScQXQdUt5zwpxpy95hbjtSX4wudzrz1FH3/1rma6y85fLjzml5yH9KeR+gGAII8UaawDAglMgOPNWaDLBYo4Hn3clmLRVA9NLZuXwHSMbY1/qZFSFL5BnvaTAQdxYScW4enn3UjsaUWLHwKuE1xM6EHydjUqRotiQiv+iayzL4yfjcDSCQnIIl0d8mJUpNtstjEinSuQalrrVqKmR4gG9mnfzzpnVJinFU5op9xh5wcvixzmh+pqNWNuvPpbIsZ8/qyFhudCx9AIQJCHxg2jQAAExiHAGVtEgaITe4gzuUzUUrILJYE+UqDIkl860ZCE+L63p1lkR+EUhZ4WP4+XaoeWgnLJE15zA+GXl/g+ep9zkOxvbCLn3r9oNoJiQvF9rkas58JFcriLnOHF6XQaGUoZGRlKtVHZiy5EevuzRE2/Iur7WDtPxkzp8id7zNPLDK3h9XpFGMsfXn2S2rtGL/WnpVpF/nL2mJcWlRuaC52CJwBBHjwzjAABEAiGgM+nyX3OudAnauz5FZVDOQa9+uKEyg7C+arlFIXuxgMBUVhypoqLmZymEBlsJnpi4u/7/NeQwe0/I59j9K9JfOcia+VaSi1HGrr4O9HQLOYwF3+RPjw8bGiyzMxMRaRXpn9CBY7nKK1fG3pC6eWjMeYs0g20zp6zwlv+zMu/IZ/Pq4woLiwVFT/ZY55utRmYCV2CIQBBHgwt9AUBEJg0Aa4Wqg5v4WqiE7W0GedJF0RZpM9YMlH3mPu+z96jpCh0138V0L6UzHwpO8qi6ylt5tKY2wcMMpeAt6+N7DsfouEDbykTo5iQuYzjcTZZpKsvj7pcLkNbmZ1/kObmvEtF5OcxT5syKsyzjP3Cd6LhKD3/+lP0ytt/0qw9t+pc4TG/eflfGbIJnYwRgCA3xgm9QAAEwkSAczbLAp3DXHzu8b1DKVab4jnnDC6pxbPCZNnkpuXQBDlFoToftf+sKelZkid80Uqp2BJa0hFw7n1BeMtJ5Y0UxYRWrSNLPkIEku6B0Nkwh7iwQFeLdLc7cCXeclstVWe/SzMytSGDvpQschXfRekz/p4ou8YQ2r0HPqbnXnuaPvhit6b/RYsvF2EsV1xwraF50Gl8AhDkeEJAAARiigB7kBWBfkZ7wUjPUEteqXJBlENcLNnGLzKZvXH+ZUIR4cc/Cjx9qlVKUbh4JVnnIYuB2ecQj/N52uvI/vovxLMvN1FMaMWPyHb+LfG4JdgcZgKySO/s7FQyvHg8Hs2qJbbDNCfrXZqZ9aHmfR+lUmvKTTSY+x3KKL5SVBvNyckZ1+K3PnpV5DA/cFx7kXTl5atFGMvCufH318swH1FQ00OQB4ULnUEABCJJwDdsV+LPuUCRp7NhwuX50qO4IDoS4hL2EvE+n5IdZfiwX/ymn7UiOwp7w8+FR2nCg0zSDkMfPEX2tx7W7F4UE7rx34j/moIGAuMRkL3o6rh0vqw5Nf248JhXZ439N+qk/SqqG1xOQ7ZlQpjLl0b5Y3Z29pjlOL6cL382tWn/PZYrflaWoihcKE8pBHko1DAGBEAgKgQ4K4kSf37iU/IN9U9oB6eTE5dDZ19MaZULJuxvtMPwobdFikJ1/K/e2PRzr5HSFC6+3ujU6JfkBLjwlv31/yZ300GFhCgmtPJ+Sj9neZLTwfaDJcAedFmoe3o/p2L3KzQ3e/TegjxfveNSIcxbnYuUJfLy8saI9KysLOrp65IysuzYSkPO0cJIBXlThLeciwtlZY4V88Hankz9IciT6bSxVxBIMALupkOjBYpOfT7h7lIychXPOXvRLYWVE45Rd3Ad/UCkKOQsKeQNHL9pnXeFkqaQLMar5wVlDDonPAH7W4/Q0AfbNPtEMaGEP/awb9Dn81Fvy8dEzb+lgkEuVuXTrHnGsYzq7NdQ85B+CAqLdNmL7vQ4aPdnO+iFt/5HM8esaXOEKL9txXfCvp9EWQCCPFFOEvsAgWQn4PVo0yu2HZ+QiGXKdCX+3NvfQUMf/4683U1CqGde9QOyXXAbuU58OuIJf5N8w4FLZLPAF57wmlWUYs2ccG10AAEjBFzHPyL7az/XhGtxGsys6/+Z0qqQiccIQ/QZh4DjuFT9s/lRIs+gpiML8jr7cjrjmLholS0jndq6m+jgqX3U0dtKHX2tNDjUT+cvuIgWVV1I6b4syrbl0qCzn6aU5NPtN0Go+58KBDl+UkEABBKSgHegkzjuXA5x4fzfQbVUK6VY0sjnCizCOTWhdDnzeuKUhWggEA4CvqEBEVfu/PzPmulRTCgctJN0TmfDiDB/nMil/bfSbruUmjyr6FjPBcTFjYy2zr42cnmGqTi/nFItacowl9tJOUWZEOV+ICHIjT5Z6AcCIBDXBDiLhUsR6J8SeQKHnIy30bRpi0fSFF5Pltypcc0ExscXgeH9O2lwx38R57WXmygmdMO/UGpJdXxtBtbGJoHhNqJW9pg/QcQiXd3yLydvyRrqtK5WYtI5Nj0YkS5Px97ze9fcF5sMomQVBHmUwGNZEACB6BJwn/5iNL3iOBUz2cq08nNGRXgB8kJH9+SSe3VvT4vwlg/vf0MBIYoJrfhHyrjkr5MbDnZvHgF3D1HLbyVxbj+inTd3GVHZD6RCQylW4lSLLMzVl0f7+vrGtcWVaqe77/yhefYmwEwQ5AlwiNgCCIDA5Aj0PHQzcQYX/5aSmUd5f/cMpRbNmNwCGA0CJhPg8JXBHf9J5B3NOy2KCd34b8T5y9FAwBQCXrsUysLCfOBr7ZTZi0erf6Zqc5hz0SIW6a/t3EHpabYxpnAs+b33wEOuBgNBbsoTi0lAAATimYDzi5dECXOfc2DU62jLoaxVPxYXO9FAIBYJeNqOk/2NX5LrxCeKeaKY0Mr7yXbeTbFoMmyKVwI+jyTKWZz3f6bdRea8UWFuLdJ874Udf6SBTgdZVaIcMeT6DwEEebz+cMBuEAABUwmwKHe8/+SYLCumLoLJQCAMBIY+fIrsb+oUE7p5PaXoeCfDYAKmTCYCrU8Ttf6WqFdb/ZMyqkZDWdIrFCIsyrvae5FlZYJnBII8mX6IsFcQAAEQAIGEJOCu/4rsb2wit+o+BBcTylq1jqzzrkzIPWNTUSbQ/gfJa969W2tIeilR2Q8lr3nGrCgbGT/LQ5DHz1nBUhAAARAAARAITMDnJcfuX5Hj/a2aPhmX/a0Iv0IDgbAQ6PiLFMrS9Zp2+rQCyWPOH1u3EQ2dJMqYTVS1QXofTUMAghwPBAiAAAiAAAgkEAGuKGt/4yHydNQruxLFhG74V0qbXpNAO8VWYopA5w7JY97xop9ZKdpqoGl5RNUPQZT7UYIgj6mnGcaAAAiAAAiAwOQJ+Bx9ZN/9GDk/+5Nmsszr/oEyr0a6uckTxgwBCXTvkmLM258LDIk95RfXAaKKAAQ5HgcQAAEQAAEQSFACw7Wvk/31X5B3sEvZoSgmdNO/E8eYo4FA2Aj0fkC07yr96av+P6KZ/2/Ylo7HiSHI4/HUYDMIgAAIgAAIGCTg7W4m++5Habh2pzKCiwllrVxLtovuMDgLuoFACAT2VEux4/4NHvIxSCDIQ3i+MAQEQAAEQAAE4o0Ah68Mvv7fRB6XYrooJnTzerJkT4m37cDeeCDAMeV1PyZyqyp3IoZc9+RMEeRbt26lXbt2aRZYv3491dTUkPp7d911F61atSoeHiHYCAIgAAIgAAIJR8DTeozsbz1CruMfKXvjYkKchSV98fUJt19sKAYIsCiv34gsKxMchSmCXL1Gb28vPfHEE3TfffdRfX097dy5k9auXUtDQ0O0adMmuueee6iqqioGnhCYAAIgAAIgAALJSYBTIzp2ParZvO2Cb1L26g1EltTkhIJdg0AUCZguyGtra2nv3r20Zs0a4R1ftmyZ8JRz8/86ivvG0iAAAiAAAiCQ1ATcp78Q3nL3mVqFgygmdOO/kXXOpUnNBpsHgUgTMFWQO51O2rJlC61evVp4wfUEeUVFBcJWIn3KWA8EQAAEQAAE9Ah43WTf/Ssa+uApzXczrrhbXPpEAwEQiAwBUwU5h6hs376d7r33XrLZbGMEOYevcEMceWQOF6uAAAiAAAiAgBECriPvkf2th8lz9pTSXRQTuun/obTKhUamQB8QAIFJEDBVkE8UohJKyEpnZyfxCw0EQAAEQAAEQCB8BCzOfsr6+nnKOPaWZpHB8/+aHAtvDd/CmBkEEoRAUVER8SuUZpogZ+/4tm3baN26dZSfny9s4Xhy+VJna2vrmO+HYjDGgAAIgAAIgAAIhI+A8+sd5HhjM3kHOpRFuJgQX/i0TJkWvoUxMwgkMQHTBDkL7+bmZnGZU93UaQ/lVIhJzBtbBwEQAAEQAIGYJ+DtahSx5cP7/YoJrfoXsi37VszbDwNBIN4ImCbI423jsBcEQAAEQAAEQGB8AkN7niPHG5vI5x5WOqYvWim85SmZecAHAiBgEgEIcpNAYhoQAAEQAAEQSEQC7pYj5Nj9K3Id+1DZnigmdOO/EVf6RAMBEJg8AQjyyTPEDCAAAiAAAiCQ8AQc7z1Jjt2PafZpu/CvpGJCaCAAApMiAEE+KXwYDAIgAAIgAALJQ8B1aq8Q5e6Gr5VNi2JCN68n6+yLkgcEdgoCJhOAIDcZKKYDARAAARAAgYQm4HFJxYQ+fFqzzcyrfkCZK36U0FvH5kAgXAQgyMNFFvOCAAiAAAiAQAITGD78Ljl2P0qe9pPKLtOmLRYhLKnl8xN459gaCJhPAILcfKaYEQRAAARAAASSgoB3sFuEsDj3/kWz36zr11HG5d9LCgbYJAiYQQCC3AyKmAMEQAAEQAAEkpiAc992crz1KHn7zyoUrHMvl4oJFZQnMRlsHQSMEYAgN8YJvUAABEAABEAABMYh4OlsEOkRhw+8qfRKSc+krBv/nWxLbwU7EACBcQhAkOPxAAEQAAEQAAEQMI3A0Kd/IMdbj5DPNaTMmV5zI2Wv/g9KsWWbtg4mig8Czi9eIsf7T5K3u4kshZXEl39tF9wWH8ZH0EoI8gjCxlIgAAIgAAIgkAwE3M2HpGJCxz9WtiuKCd38H5R+7vJkQIA9EhGLcfvOh8jnHBj9q4kth7JW/Rii3O8JgSDHjwwIgAAIgAAIgEBYCDje3UKOtx/XzJ1x8Xco66Z/D8t6mDS2CPRsWi084/6NPeUF67bHlrFRtgaCPMoHgOVBAARAAARAIJEJuE5+Jrzl7jO1yjZTS2ZT9s0bKG3m0kTeemLuzeshr6OPfI5e8o189Nr9vh55X/0XEjWMzGvuI36hjRKAIMfTAAIgAAIgAAIgEFYCPrdTiPKhj/5Hs07m8r+jzGv/V1jXxuQBCHhc5LWrRLVKYPvsfeRVf+0Y+ZqFtyr8JFS28JCPJQdBHurThHEgAAIgAAIgAAJBERg+9LYQ5p6zqmJCVUuEtzy1AgNesgAAFAJJREFUdE5Qc6GzRIAvz8rearXAZu+1IqpHhLf0dS/5+GvVpdtIskxBDLkubgjySD6FWAsEQAAEQAAEkpyAd6BTiHLnFy9qSGTd+K+UccnfJC0dn3NwNASEQz78RfTIe2rPNQtw8rgiy8ySRpbMPErJyqcU/piZR5ZM+XPpo/g6i7+XT666PaJwlLenGVlWxjkpCPLIPsZYDQRAAARAAARAgDNwfPWKEObevnaFh/Wcq4W33JJXHLeMpLhqbciHiLkWAlsKEZE82dJLjr8mnzeie06x2oRglkR1viSyla/zyKIIbr/vIXVlWM4JgjwsWDEpCIAACIAACIDARAQ8HfVSMaGDbyldRTGh1RuI3K7o5a/2eUdF9ciFRW34R68UDqL+Hovsof6Jtmz69zm3u56oHhXUeoI7n1iQo8UOAQjy2DkLWAICIAACIAACSUlg6JPfk2P3Y+QbdozuPzWNyOMeFeqhxB7zxUU5I4hyUVGOo5a92FJM9Wi/XvIN2yN+DmNCP7IChIKMhIlwyAh7tcmSFnFbsaD5BCDIzWeKGUEABEAABEAABIIk4G46KES568SnAUda8koo+/afKrHWUsiHOv3eaFiICBFxO4O0YpLdg4yvVovwSa6M4XFOAII8zg8Q5oMACIAACIBAIhFwvPME8SuaDfHV0aSfnGtDkCfnuWPXIAACIAACIBCzBHp+vpK8/R2Ttg/x1ZNGiAkiRACCPEKgsQwIgAAIgAAIgIAxAs4vXiL7zl8QpwJUWoqFLAVllFo0U6TU0021h/hqY4DRK+YIQJDH3JHAIBAAARAAARAAARbljvefJG93E/JX43FIeAIQ5Al/xNggCIAACIAACIAACIBALBOAII/l04FtIAACIAACIAACIAACCU8AgjzhjxgbBAEQAAEQAAEQAAEQiGUCEOSxfDqwDQRAAARAAARAAARAIOEJQJAn/BFjgyAAAiAAAiAAAiAAArFMAII8lk8HtoEACIAACIAACIAACCQ8AQjyhD9ibBAEQAAEQAAEQAAEQCCWCZgmyOvr62njxo3U399PFRUV9JOf/IR6enqU9xjCihUraM2aNbHMA7aBAAiAAAiAAAiAAAiAQEQJmCLIe3t7adOmTXTPPfdQVVWVsgEW6du3b6d7772XbDZbRDeGxUAABEAABEAABEAABEAgHgiYIshra2tp7969Y7zfEOTx8AjARhAAARAAARAAARAAgWgSMEWQ79y5k5555hllH0uWLKG1a9dSa2urJmRl/fr1VFNTE839Ym0QAAEQAAEQAAEQAAEQiCkCpgly3tWq/7+98w+t6jzj+ONYF2t1cWsZaWQIU2tLQcTZrZYiOmT4x2Jn0yk2kKFFZJNVUthwATc2IbMbNMSRDQk1LJCKG2Gr8Q8Zcdn2h7LViRRasaI0aEMQu8VpbULHHM/Z3tvnvjsn99yb8yPJ+RwQ4r3veX98vuec9/s+5znnbt4sk5OT0tXVFfxtzbdGyw8fPiwvvvhiWVrLjKJBZyAAAQhAAAIQgAAEIJAxgcQNufZfI+bOoLvxqFHv6emRpqYmDHnGItMcBCAAAQhAAAIQgMDMJZCIIdcccjXhmqYyMTER+YBnb2+vtLW1SX19fWwi77//vug/NghAAAIQgAAEIAABCMxUAg8++KDov1q2RAy5Nnz06FEZGhoK+tDa2hqkrNjPFi1aJO3t7UTHa1GJfSAAAQhAAAIQgAAE5iyBxAz5nCXEwCAAAQhAAAIQgAAEIJAiAQx5inCpGgIQgAAEIAABCEAAApUIYMgrEeJ7CEAAAhCAAAQgAAEIpEgAQ54iXKqGAAQgAAEIQAACEIBAJQIY8kqE+B4CEIAABCAAAQhAAAIpEsCQpwiXqiEAAQhAAAIQgAAEIFCJAIa8EiG+hwAEIAABCEAAAhCAQIoEMOQpwqVqCEAAAhCAAAQgAAEIVCKAIa9EqMbvw34oSavSXzTt6+sLat20aZPs2rWr1IL+4ml3d3fpB5RGRkako6NDbt++XSqzevXq4BdR6+rqauwZu1VDQDU5dOhQsItlb7VpbGyUAwcOlH6B1tdR9/W13L9/v6xataqarlB2GgSi9Lp165YcPHhQRkdHxf/xMrfP3r17y7Sy5zY6TkOUGnadnJyUrq4uuXDhQrC35R92zZ2q/FTX4hq6xi5VEKhFl6g5VZvV727evMncWIUGSRWN0iXqmhs1p0Z9nlQ/Z0M9GPIUVNID8cyZM7Jjx47AiPX29kpbW5uMj4+X/p4/f34wsegvmqox04P67t27QW+amppCf9FUJxDddB+29AnopNHf3y/Nzc1i9Vq5cmWZdqqLGjpdXEXpqJ+vXbs20FqPicHBQdm9ezcLq/RlDFo4duyYPPXUU8F5pVroIsr9mrD7WycE1VIXvMPDw6L/X7Bggaxfv75kyK3W9tyur6/PaCTFbkY10XNNtbN6Xbp0qaTdxMSEdHZ2ys6dO0UXXGHlx8bGIq/FxSaczeijdIzSRc+vsDlVe6sL6qefflquX7/ONTUb+UqtRHkd39+462ZLS0vknBo21xYtaIUhT/kA1gnBTQ4XL14sM9S+wVYD2NPTE2rIp/ou5SFQ/f8IOCP32GOPlRlq32CHaeUbcje5ADd7Am5y0IXWkSNHZM+ePcHdDT1X7f9d5M0tpPz/uyifW1RnP5Jit2gXRAMDA6UFb5hu+pktf/bs2SmvxcUmm+3oq9XFzqm6wHbaEuTIVje/NauLfmf1iApC2eCIrS/q83xHmH7rGPKUGdsDUaNuurkIt4226edTmW6NKJw7d64sxSXlrlO9IWC1CbvYuLsgauzCdLSpEaQd5XtoucWRTua+IXeLZzfR24WU9to/Z/3v8x1ZsVq310Rfh7AJ3Zb3gyG+rsUime9oq9UlzNxx1zFfDf1Fkd7p8A25nSOn8jtFDj5iyFM8jv0Dy58EfJM91YHIxJ+iUDGqttr5F38/shqmo+5z+PBheeaZZ4Jbdlu3biX1KAb3pIvYcy6Obv55ZxdWrm/kkSetUuX6fO3CFk42+OGXr3QtrtwDSiRBoFpdouZIDHkSatReh69LpTnSBTfsOepaL3JqLoa89mOw4p5+lCYsKmMPSC42FZHmUsDmqurDtP7FplLKin+LNSw1IpeBFaxRP+fb1yFOyopFVuRITp6HTliqUFiE3KUahZWvdC3Oc3xFabsWXaJSGTDk+R41vi6V5kh/TnW9j/o839Fl1zqGPAXW7kKjDyTYBzCtIdBm/dvjURN8UfOpUpCm6ip14taLhH2zjT+R+Pr4OvqGnIcBq5Zh2juohvp2I/s2HK3UaheWtjDVnamwY2PaHaWCKQm4OxStra1lb76xE7l9MFAr04f+/PKVrsXIkC6BKB2jdGloaAgepPfnVNdLDHm6ekXVHuV1ppojo66bXE9FMOQpHMf29T2uep0Q1JzbV225z5wxGBoaKvXG5RnbNwa4vNYUukyVIQTC0hOcLjrpu1dS2pxw+woordJ9p2+BcK9P1M9Jc8jukPNfsaYtu1dVOsOmb+Kwr6+056ktrxN/2GswsxtNsVvydbHnUtjrKKcqH3UtLjbhbEZfrS5Rc+q6detKry3159psRlLsVqbyOva1h9bPuNfMOnL6nb4R6eWXXw7eiGQ/L9ornjHkxT6fGD0EIAABCEAAAhCAQM4EMOQ5C0DzEIAABCAAAQhAAALFJoAhL7b+jB4CEIAABCAAAQhAIGcCGPKcBaB5CEAAAhCAAAQgAIFiE8CQF1t/Rg8BCEAAAhCAAAQgkDMBDHnOAtA8BCAAAQhAAAIQgECxCWDIi60/o4cABCAAAQhAAAIQyJkAhjxnAWgeAhCAAAQgAAEIQKDYBDDkxdaf0UMAAhCAAAQgAAEI5EwAQ56zADQPAQhAAAIQgAAEIFBsAhjyYuvP6CEAAQhAAAIQgAAEciaAIc9ZAJqHAAQgAAEIQAACECg2AQx5sfVn9BCAAAQgAAEIQAACORPAkOcsAM1DAAIQgAAEIAABCBSbAIa82PozeghAAAIQgAAEIACBnAlgyHMWgOYhAAEIQAACEIAABIpNAENebP0ZPQQgAAEIQAACEIBAzgQw5DkLQPMQgAAEIAABCEAAAsUmgCEvtv6MfhYTePPNN+XQoUPBCFpbW2Xz5s2zeDTJd/3WrVty8OBBGR0dDSpfvXq17Nu3T+rq6mI3ZuvYv3+/rFq1Kva+tqCrR3WqtQ6/4cnJSenp6ZGmpiZZunRpTf3Ka6dTp05JX19f1booxyNHjsiePXukvr4+r+6n1q5q2tXVJQ899JDs2rWr1M7Ro0dl7dq1snLlylmreWrQqBgCc4QAhnyOCMkwikVAjUlnZ6fs3LkzMGOvv/66bNiwYU6alFqV9c2bmprGxsaqFi666Dl37lyZOaq1P0nvN1sNuZpx5eoWR/q3bnEWKnEMeZwySWuRVH0jIyNy/PjxoLrt27eXFloY8qQIUw8EZi4BDPnM1YaezUECJ/7wa/nVb38p7924Jks+93n55tZvyZavbKt6pL4h1wp8g6bGR6PDGmmzJkXLusjxokWLpL29PZj4ddLXbWhoKIi4q3nVOm7cuBHUs2nTpkyM6eTfficf/vlV+fc/3pNPfGaJ3L/+Ban74tdrYmSjqc5ct7S0BFFG3c6cOSMa+dbx+0yUmbsDoSwOHDggAwMDAR/d3F0JG0V3UfhLly6V3b3YuHFjWWTT3t1w+2idtl++Nq5dv3wWEfIrV67IW2+9JXfu3JGFCxfK448/LsuWLatak6kWEZaJHbvPVxt1EXI9Zq0e69atK7srkvqdo7FXRUY6RCauisz/gsjSdpGGF6rm4nbQ881u7q4XhrxmpOwIgVlDAEM+a6Sio7OdgJrxrr4O+eDDO6WhPHD/QtnX2l6TKXe3/a1RdhO6TuTHjh2Ta9euBeZlfHw8MJ/PPvtscEtcv9eIpJog3Uejlf39/XLz5s2yyGV3d3dg2BcvXlwWkU9LCzXjd0+9IvcmP2Y0r26hLNj8UtWmPCpCrubYpgW4NIEwJmqsXYRcWenCRMtZY3nx4sVg8eIivPqdsmxubi7dsbDllV1vb6+0tbUF37vIvd8vu6CyvLM2Z2rGz58/Lx999FGpG/fdd5+sWbOmalMeN3pt70zYOxvKRA24Lo40mhymhx6rmaS1qBm/8pLIv/75sTyf/LTIsldqMuX+MTI4OCi7d+8OUqyy1jyt85t6IQCBaAIYco4OCGREoPk7G4PIuL9ppHzg58M190In67fffjswKWq8dSLftm2bnDx5UpYsWSKPPvqoqGnUTSOIGuXVKLFO9NYEnD59OshTdcbST9dwpiBOakGtgxnvbAoi4/6mkfLFbYNVVevnkLuFix+l1XJRTPQ7Z8ht3rPriEbXddNIus0xt5qo6bZtap3OSOq+aixVM43mal61i3i7z9WUjY2NSUdHh9y+fTtoT9vKKp/4xIkTQWTc3zRSvmXLlqo00THZxYjd2S2MLly4EHyseulxahc31tCfPXu2lIdu9dC7HZkY8r8s+29k3N80Uv7lK1VxsceB6q2bfT4AQ141TnaAwKwjgCGfdZLR4ZlG4Gev/lAGft+fWbeav9oi333hR2XtuSiiGm41IxrFVXOu0cKrV6/K9evXA6Onm428ZWXIPzj5E5n8628yYVT3pW/IA1/7flmajn0A0Dfk1vj6ixRryCstSPR7e4fBLQjUWNqUFbc4cukIlQy5b9STMmdvvPGGXL58ORNNtJEVK1bII488Enmnxd7dcYtBvctgzbU15LqIsgtIN5C4UfjIgV/eKzL6i8y4SOO3RVZ0B3eq3IOurnGXcpOU5tkNipYgAIFqCWDIqyVGeQh4BJ7cvjxzJsd/ejpIQdmxY0cQfbVpKDp5v/vuu/Lcc88FKRFqwBcsWBBEG3WbKmUlrQj533+wJlNGn/3x+diGvJqUFZfeE/amlrBUFTXbLlXIRTwVRFTKio2Khhn1hoaGkn7TjZC/9tprmWqijT3//POB8fQf6nRvwtEyulCx6Tp2IeSnrITpMW1D/qd5mXOZfHLi/96e4qeT8ZaVzGWhQQhkSgBDniluGpuLBPKKkNsH2mweuU7kLvfbGThNM7ERWZf+4D84mJYhn8kRcj0m1fyGMQlL23EPEUY96GkfLHR8VQdrtsNe+6f9CDPkmsIwPDxcip4uX748WGxN15DnESF/4okngkuAPXbdQ6o2Lefhhx8Oot+64LTa6F0e91yEy7/39bCf1/RQZw4R8pFPfa/szpUysg9uu3Sy6Wo+F6+/jAkCc4UAhnyuKMk4ZgWBpN6yMisGW2Mnk3rLSo3Ns1sIgaTesjLn4Cb8lpU5x4cBQQACsQlgyGOjoiAEIAABCEAAAhCAAASSJ4AhT54pNUIAAhCAAAQgAAEIQCA2AQx5bFQUhAAEIAABCEAAAhCAQPIEMOTJM6VGCEAAAhCAAAQgAAEIxCaAIY+NioIQgAAEIAABCEAAAhBIngCGPHmm1AgBCEAAAhCAAAQgAIHYBDDksVFREAIQgAAEIAABCEAAAskTwJAnz5QaIQABCEAAAhCAAAQgEJsAhjw2KgpCAAIQgAAEIAABCEAgeQIY8uSZUiMEIAABCEAAAhCAAARiE8CQx0ZFQQhAAAIQgAAEIAABCCRPAEOePFNqhAAEIAABCEAAAhCAQGwCGPLYqCgIAQhAAAIQgAAEIACB5AlgyJNnSo0QgAAEIAABCEAAAhCITQBDHhsVBSEAAQhAAAIQgAAEIJA8AQx58kypEQIQgAAEIAABCEAAArEJlAz5O++8M3zv3r0NsfekIAQgAAEIQAACEIAABCAwbQLz5s37438AiIOEuH/CiRYAAAAASUVORK5CYII="/>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5" name="Chart 4">
            <a:extLst>
              <a:ext uri="{FF2B5EF4-FFF2-40B4-BE49-F238E27FC236}">
                <a16:creationId xmlns:a16="http://schemas.microsoft.com/office/drawing/2014/main" id="{A470C178-CE7E-1611-914C-11DC2F9021F9}"/>
              </a:ext>
              <a:ext uri="{147F2762-F138-4A5C-976F-8EAC2B608ADB}">
                <a16:predDERef xmlns:a16="http://schemas.microsoft.com/office/drawing/2014/main" pred="{2BFE6295-E41A-C55E-7E7B-0BB7C787057E}"/>
              </a:ext>
            </a:extLst>
          </p:cNvPr>
          <p:cNvGraphicFramePr>
            <a:graphicFrameLocks/>
          </p:cNvGraphicFramePr>
          <p:nvPr>
            <p:extLst>
              <p:ext uri="{D42A27DB-BD31-4B8C-83A1-F6EECF244321}">
                <p14:modId xmlns:p14="http://schemas.microsoft.com/office/powerpoint/2010/main" val="3003908315"/>
              </p:ext>
            </p:extLst>
          </p:nvPr>
        </p:nvGraphicFramePr>
        <p:xfrm>
          <a:off x="2057400" y="1790700"/>
          <a:ext cx="14173200" cy="822960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a:off x="2667000" y="6210300"/>
            <a:ext cx="13411200" cy="0"/>
          </a:xfrm>
          <a:prstGeom prst="line">
            <a:avLst/>
          </a:prstGeom>
          <a:ln w="25400">
            <a:solidFill>
              <a:schemeClr val="accent1">
                <a:shade val="95000"/>
                <a:satMod val="105000"/>
                <a:alpha val="4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AutoShape 3"/>
          <p:cNvSpPr/>
          <p:nvPr/>
        </p:nvSpPr>
        <p:spPr>
          <a:xfrm>
            <a:off x="9187450" y="2829084"/>
            <a:ext cx="6669338" cy="0"/>
          </a:xfrm>
          <a:prstGeom prst="line">
            <a:avLst/>
          </a:prstGeom>
          <a:ln w="47625" cap="flat">
            <a:solidFill>
              <a:srgbClr val="214D0B"/>
            </a:solidFill>
            <a:prstDash val="solid"/>
            <a:headEnd type="none" w="sm" len="sm"/>
            <a:tailEnd type="none" w="sm" len="sm"/>
          </a:ln>
        </p:spPr>
      </p:sp>
      <p:sp>
        <p:nvSpPr>
          <p:cNvPr id="4" name="AutoShape 4"/>
          <p:cNvSpPr/>
          <p:nvPr/>
        </p:nvSpPr>
        <p:spPr>
          <a:xfrm>
            <a:off x="9231486" y="6871713"/>
            <a:ext cx="6669338" cy="0"/>
          </a:xfrm>
          <a:prstGeom prst="line">
            <a:avLst/>
          </a:prstGeom>
          <a:ln w="47625" cap="flat">
            <a:solidFill>
              <a:srgbClr val="214D0B"/>
            </a:solidFill>
            <a:prstDash val="solid"/>
            <a:headEnd type="none" w="sm" len="sm"/>
            <a:tailEnd type="none" w="sm" len="sm"/>
          </a:ln>
        </p:spPr>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269792" y="3610232"/>
            <a:ext cx="1923387" cy="1610837"/>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926006" y="3335147"/>
            <a:ext cx="1861563" cy="1962122"/>
          </a:xfrm>
          <a:prstGeom prst="rect">
            <a:avLst/>
          </a:prstGeom>
        </p:spPr>
      </p:pic>
      <p:pic>
        <p:nvPicPr>
          <p:cNvPr id="7" name="Picture 7"/>
          <p:cNvPicPr>
            <a:picLocks noChangeAspect="1"/>
          </p:cNvPicPr>
          <p:nvPr/>
        </p:nvPicPr>
        <p:blipFill>
          <a:blip r:embed="rId7"/>
          <a:srcRect/>
          <a:stretch>
            <a:fillRect/>
          </a:stretch>
        </p:blipFill>
        <p:spPr>
          <a:xfrm>
            <a:off x="1045188" y="3559236"/>
            <a:ext cx="5618300" cy="6412667"/>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515304" y="7652763"/>
            <a:ext cx="1477333" cy="153091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173593" y="7652763"/>
            <a:ext cx="1502210" cy="1530915"/>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857943" y="7276498"/>
            <a:ext cx="2085760" cy="208054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1298870" y="3640929"/>
            <a:ext cx="2543863" cy="1549444"/>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1353712" y="7183079"/>
            <a:ext cx="2489021" cy="2075221"/>
          </a:xfrm>
          <a:prstGeom prst="rect">
            <a:avLst/>
          </a:prstGeom>
        </p:spPr>
      </p:pic>
      <p:sp>
        <p:nvSpPr>
          <p:cNvPr id="13" name="TextBox 13"/>
          <p:cNvSpPr txBox="1"/>
          <p:nvPr/>
        </p:nvSpPr>
        <p:spPr>
          <a:xfrm>
            <a:off x="1413263" y="1889194"/>
            <a:ext cx="4672012" cy="1533525"/>
          </a:xfrm>
          <a:prstGeom prst="rect">
            <a:avLst/>
          </a:prstGeom>
        </p:spPr>
        <p:txBody>
          <a:bodyPr lIns="0" tIns="0" rIns="0" bIns="0" rtlCol="0" anchor="t">
            <a:spAutoFit/>
          </a:bodyPr>
          <a:lstStyle/>
          <a:p>
            <a:pPr algn="ctr">
              <a:lnSpc>
                <a:spcPts val="12599"/>
              </a:lnSpc>
            </a:pPr>
            <a:r>
              <a:rPr lang="en-US" sz="9000">
                <a:solidFill>
                  <a:srgbClr val="000000"/>
                </a:solidFill>
                <a:latin typeface="Open Sans Extra Bold"/>
              </a:rPr>
              <a:t>Staffing</a:t>
            </a:r>
          </a:p>
        </p:txBody>
      </p:sp>
      <p:sp>
        <p:nvSpPr>
          <p:cNvPr id="14" name="TextBox 14"/>
          <p:cNvSpPr txBox="1"/>
          <p:nvPr/>
        </p:nvSpPr>
        <p:spPr>
          <a:xfrm>
            <a:off x="11254834" y="5306794"/>
            <a:ext cx="2534569" cy="339654"/>
          </a:xfrm>
          <a:prstGeom prst="rect">
            <a:avLst/>
          </a:prstGeom>
        </p:spPr>
        <p:txBody>
          <a:bodyPr lIns="0" tIns="0" rIns="0" bIns="0" rtlCol="0" anchor="t">
            <a:spAutoFit/>
          </a:bodyPr>
          <a:lstStyle/>
          <a:p>
            <a:pPr algn="ctr">
              <a:lnSpc>
                <a:spcPts val="2735"/>
              </a:lnSpc>
            </a:pPr>
            <a:r>
              <a:rPr lang="en-US" sz="2279" spc="-90">
                <a:solidFill>
                  <a:srgbClr val="000000"/>
                </a:solidFill>
                <a:latin typeface="Open Sans Bold"/>
              </a:rPr>
              <a:t>COVID-19</a:t>
            </a:r>
          </a:p>
        </p:txBody>
      </p:sp>
      <p:sp>
        <p:nvSpPr>
          <p:cNvPr id="15" name="TextBox 15"/>
          <p:cNvSpPr txBox="1"/>
          <p:nvPr/>
        </p:nvSpPr>
        <p:spPr>
          <a:xfrm>
            <a:off x="14589503" y="5306794"/>
            <a:ext cx="2534569" cy="339531"/>
          </a:xfrm>
          <a:prstGeom prst="rect">
            <a:avLst/>
          </a:prstGeom>
        </p:spPr>
        <p:txBody>
          <a:bodyPr lIns="0" tIns="0" rIns="0" bIns="0" rtlCol="0" anchor="t">
            <a:spAutoFit/>
          </a:bodyPr>
          <a:lstStyle/>
          <a:p>
            <a:pPr algn="ctr">
              <a:lnSpc>
                <a:spcPts val="2735"/>
              </a:lnSpc>
            </a:pPr>
            <a:r>
              <a:rPr lang="en-US" sz="2279" spc="-90">
                <a:solidFill>
                  <a:srgbClr val="000000"/>
                </a:solidFill>
                <a:latin typeface="Open Sans Bold"/>
              </a:rPr>
              <a:t>Mandatory OT</a:t>
            </a:r>
          </a:p>
        </p:txBody>
      </p:sp>
      <p:sp>
        <p:nvSpPr>
          <p:cNvPr id="16" name="TextBox 16"/>
          <p:cNvSpPr txBox="1"/>
          <p:nvPr/>
        </p:nvSpPr>
        <p:spPr>
          <a:xfrm>
            <a:off x="7920165" y="5306794"/>
            <a:ext cx="2534569" cy="339531"/>
          </a:xfrm>
          <a:prstGeom prst="rect">
            <a:avLst/>
          </a:prstGeom>
        </p:spPr>
        <p:txBody>
          <a:bodyPr lIns="0" tIns="0" rIns="0" bIns="0" rtlCol="0" anchor="t">
            <a:spAutoFit/>
          </a:bodyPr>
          <a:lstStyle/>
          <a:p>
            <a:pPr algn="ctr">
              <a:lnSpc>
                <a:spcPts val="2735"/>
              </a:lnSpc>
            </a:pPr>
            <a:r>
              <a:rPr lang="en-US" sz="2279" spc="-90">
                <a:solidFill>
                  <a:srgbClr val="000000"/>
                </a:solidFill>
                <a:latin typeface="Open Sans Bold"/>
              </a:rPr>
              <a:t>Training</a:t>
            </a:r>
          </a:p>
        </p:txBody>
      </p:sp>
      <p:sp>
        <p:nvSpPr>
          <p:cNvPr id="17" name="TextBox 17"/>
          <p:cNvSpPr txBox="1"/>
          <p:nvPr/>
        </p:nvSpPr>
        <p:spPr>
          <a:xfrm>
            <a:off x="10779919" y="1837362"/>
            <a:ext cx="3572470" cy="887095"/>
          </a:xfrm>
          <a:prstGeom prst="rect">
            <a:avLst/>
          </a:prstGeom>
        </p:spPr>
        <p:txBody>
          <a:bodyPr lIns="0" tIns="0" rIns="0" bIns="0" rtlCol="0" anchor="t">
            <a:spAutoFit/>
          </a:bodyPr>
          <a:lstStyle/>
          <a:p>
            <a:pPr algn="ctr">
              <a:lnSpc>
                <a:spcPts val="7279"/>
              </a:lnSpc>
            </a:pPr>
            <a:r>
              <a:rPr lang="en-US" sz="5199">
                <a:solidFill>
                  <a:srgbClr val="000000"/>
                </a:solidFill>
                <a:latin typeface="Open Sans Bold"/>
              </a:rPr>
              <a:t>Challenges</a:t>
            </a:r>
          </a:p>
        </p:txBody>
      </p:sp>
      <p:sp>
        <p:nvSpPr>
          <p:cNvPr id="18" name="TextBox 18"/>
          <p:cNvSpPr txBox="1"/>
          <p:nvPr/>
        </p:nvSpPr>
        <p:spPr>
          <a:xfrm>
            <a:off x="11298870" y="9357044"/>
            <a:ext cx="2534569" cy="342900"/>
          </a:xfrm>
          <a:prstGeom prst="rect">
            <a:avLst/>
          </a:prstGeom>
        </p:spPr>
        <p:txBody>
          <a:bodyPr lIns="0" tIns="0" rIns="0" bIns="0" rtlCol="0" anchor="t">
            <a:spAutoFit/>
          </a:bodyPr>
          <a:lstStyle/>
          <a:p>
            <a:pPr algn="ctr">
              <a:lnSpc>
                <a:spcPts val="2735"/>
              </a:lnSpc>
            </a:pPr>
            <a:r>
              <a:rPr lang="en-US" sz="2279" spc="-90">
                <a:solidFill>
                  <a:srgbClr val="000000"/>
                </a:solidFill>
                <a:latin typeface="Open Sans Bold"/>
              </a:rPr>
              <a:t>PAYS Partnership</a:t>
            </a:r>
          </a:p>
        </p:txBody>
      </p:sp>
      <p:sp>
        <p:nvSpPr>
          <p:cNvPr id="19" name="TextBox 19"/>
          <p:cNvSpPr txBox="1"/>
          <p:nvPr/>
        </p:nvSpPr>
        <p:spPr>
          <a:xfrm>
            <a:off x="14633539" y="9357044"/>
            <a:ext cx="2534569" cy="342900"/>
          </a:xfrm>
          <a:prstGeom prst="rect">
            <a:avLst/>
          </a:prstGeom>
        </p:spPr>
        <p:txBody>
          <a:bodyPr lIns="0" tIns="0" rIns="0" bIns="0" rtlCol="0" anchor="t">
            <a:spAutoFit/>
          </a:bodyPr>
          <a:lstStyle/>
          <a:p>
            <a:pPr algn="ctr">
              <a:lnSpc>
                <a:spcPts val="2735"/>
              </a:lnSpc>
            </a:pPr>
            <a:r>
              <a:rPr lang="en-US" sz="2279" spc="-90">
                <a:solidFill>
                  <a:srgbClr val="000000"/>
                </a:solidFill>
                <a:latin typeface="Open Sans Bold"/>
              </a:rPr>
              <a:t>Job Fairs</a:t>
            </a:r>
          </a:p>
        </p:txBody>
      </p:sp>
      <p:sp>
        <p:nvSpPr>
          <p:cNvPr id="20" name="TextBox 20"/>
          <p:cNvSpPr txBox="1"/>
          <p:nvPr/>
        </p:nvSpPr>
        <p:spPr>
          <a:xfrm>
            <a:off x="7964201" y="9357044"/>
            <a:ext cx="2534569" cy="685800"/>
          </a:xfrm>
          <a:prstGeom prst="rect">
            <a:avLst/>
          </a:prstGeom>
        </p:spPr>
        <p:txBody>
          <a:bodyPr lIns="0" tIns="0" rIns="0" bIns="0" rtlCol="0" anchor="t">
            <a:spAutoFit/>
          </a:bodyPr>
          <a:lstStyle/>
          <a:p>
            <a:pPr algn="ctr">
              <a:lnSpc>
                <a:spcPts val="2735"/>
              </a:lnSpc>
            </a:pPr>
            <a:r>
              <a:rPr lang="en-US" sz="2279" spc="-90">
                <a:solidFill>
                  <a:srgbClr val="000000"/>
                </a:solidFill>
                <a:latin typeface="Open Sans Bold"/>
              </a:rPr>
              <a:t>Digital/Billboard Advertising</a:t>
            </a:r>
          </a:p>
        </p:txBody>
      </p:sp>
      <p:sp>
        <p:nvSpPr>
          <p:cNvPr id="21" name="TextBox 21"/>
          <p:cNvSpPr txBox="1"/>
          <p:nvPr/>
        </p:nvSpPr>
        <p:spPr>
          <a:xfrm>
            <a:off x="10492606" y="5894958"/>
            <a:ext cx="4290194" cy="936154"/>
          </a:xfrm>
          <a:prstGeom prst="rect">
            <a:avLst/>
          </a:prstGeom>
        </p:spPr>
        <p:txBody>
          <a:bodyPr wrap="square" lIns="0" tIns="0" rIns="0" bIns="0" rtlCol="0" anchor="t">
            <a:spAutoFit/>
          </a:bodyPr>
          <a:lstStyle/>
          <a:p>
            <a:pPr algn="ctr">
              <a:lnSpc>
                <a:spcPts val="7279"/>
              </a:lnSpc>
            </a:pPr>
            <a:r>
              <a:rPr lang="en-US" sz="5199" dirty="0">
                <a:solidFill>
                  <a:srgbClr val="000000"/>
                </a:solidFill>
                <a:latin typeface="Open Sans Bold"/>
              </a:rPr>
              <a:t>Recruitment</a:t>
            </a:r>
          </a:p>
        </p:txBody>
      </p:sp>
    </p:spTree>
    <p:extLst>
      <p:ext uri="{BB962C8B-B14F-4D97-AF65-F5344CB8AC3E}">
        <p14:creationId xmlns:p14="http://schemas.microsoft.com/office/powerpoint/2010/main" val="1485375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7">
      <a:dk1>
        <a:sysClr val="windowText" lastClr="000000"/>
      </a:dk1>
      <a:lt1>
        <a:sysClr val="window" lastClr="FFFFFF"/>
      </a:lt1>
      <a:dk2>
        <a:srgbClr val="455F51"/>
      </a:dk2>
      <a:lt2>
        <a:srgbClr val="E2DFCC"/>
      </a:lt2>
      <a:accent1>
        <a:srgbClr val="C00000"/>
      </a:accent1>
      <a:accent2>
        <a:srgbClr val="89814D"/>
      </a:accent2>
      <a:accent3>
        <a:srgbClr val="000000"/>
      </a:accent3>
      <a:accent4>
        <a:srgbClr val="EE7B08"/>
      </a:accent4>
      <a:accent5>
        <a:srgbClr val="FFFF00"/>
      </a:accent5>
      <a:accent6>
        <a:srgbClr val="A7AB05"/>
      </a:accent6>
      <a:hlink>
        <a:srgbClr val="7030A0"/>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72F241A-77A2-41BE-906D-6F3619721531}" vid="{5808A193-8D40-484F-97C3-FB2F00C6446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TotalTime>
  <Words>491</Words>
  <Application>Microsoft Office PowerPoint</Application>
  <PresentationFormat>Custom</PresentationFormat>
  <Paragraphs>130</Paragraphs>
  <Slides>11</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Open Sans Italics</vt:lpstr>
      <vt:lpstr>Open Sans Extra Bold</vt:lpstr>
      <vt:lpstr>Canva Sans Bold</vt:lpstr>
      <vt:lpstr>Canva Sans</vt:lpstr>
      <vt:lpstr>Open Sans Bold</vt:lpstr>
      <vt:lpstr>Open Sans Light Bold</vt:lpstr>
      <vt:lpstr>Calibri Light</vt:lpstr>
      <vt:lpstr>Arial</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Staffing Data 2022</dc:title>
  <dc:creator>Kropff, Christian (SHF)</dc:creator>
  <cp:lastModifiedBy>Kropff, Christian (SHF)</cp:lastModifiedBy>
  <cp:revision>4</cp:revision>
  <cp:lastPrinted>2022-09-26T22:36:24Z</cp:lastPrinted>
  <dcterms:created xsi:type="dcterms:W3CDTF">2006-08-16T00:00:00Z</dcterms:created>
  <dcterms:modified xsi:type="dcterms:W3CDTF">2022-09-26T22:42:22Z</dcterms:modified>
  <dc:identifier>DAFNWhbANGo</dc:identifier>
</cp:coreProperties>
</file>