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9" r:id="rId3"/>
    <p:sldId id="1607" r:id="rId4"/>
    <p:sldId id="1611" r:id="rId5"/>
    <p:sldId id="1620" r:id="rId6"/>
    <p:sldId id="1622" r:id="rId7"/>
    <p:sldId id="1640" r:id="rId8"/>
    <p:sldId id="1641" r:id="rId9"/>
    <p:sldId id="1616" r:id="rId10"/>
    <p:sldId id="1614" r:id="rId11"/>
    <p:sldId id="1647" r:id="rId12"/>
    <p:sldId id="1648" r:id="rId13"/>
    <p:sldId id="683" r:id="rId14"/>
    <p:sldId id="684" r:id="rId15"/>
    <p:sldId id="1651" r:id="rId16"/>
    <p:sldId id="1652" r:id="rId17"/>
    <p:sldId id="685" r:id="rId18"/>
    <p:sldId id="690" r:id="rId19"/>
    <p:sldId id="732" r:id="rId20"/>
    <p:sldId id="164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psharkey/Sharkey%20Dropbox/Patrick%20Sharkey/Sharkey_Projects/Violence/Tables_Figures/Figures_Chapter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murder_rate_1960_2012!$B$1</c:f>
              <c:strCache>
                <c:ptCount val="1"/>
                <c:pt idx="0">
                  <c:v>Murder and nonnegligent manslaughter rate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murder_rate_1960_2012!$A$2:$A$62</c:f>
              <c:numCache>
                <c:formatCode>General</c:formatCode>
                <c:ptCount val="61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</c:numCache>
            </c:numRef>
          </c:cat>
          <c:val>
            <c:numRef>
              <c:f>murder_rate_1960_2012!$B$2:$B$62</c:f>
              <c:numCache>
                <c:formatCode>General</c:formatCode>
                <c:ptCount val="61"/>
                <c:pt idx="0">
                  <c:v>5.0999999999999996</c:v>
                </c:pt>
                <c:pt idx="1">
                  <c:v>4.8</c:v>
                </c:pt>
                <c:pt idx="2">
                  <c:v>4.5999999999999996</c:v>
                </c:pt>
                <c:pt idx="3">
                  <c:v>4.5999999999999996</c:v>
                </c:pt>
                <c:pt idx="4">
                  <c:v>4.9000000000000004</c:v>
                </c:pt>
                <c:pt idx="5">
                  <c:v>5.0999999999999996</c:v>
                </c:pt>
                <c:pt idx="6">
                  <c:v>5.6</c:v>
                </c:pt>
                <c:pt idx="7">
                  <c:v>6.2</c:v>
                </c:pt>
                <c:pt idx="8">
                  <c:v>6.9</c:v>
                </c:pt>
                <c:pt idx="9">
                  <c:v>7.3</c:v>
                </c:pt>
                <c:pt idx="10">
                  <c:v>7.9</c:v>
                </c:pt>
                <c:pt idx="11">
                  <c:v>8.6</c:v>
                </c:pt>
                <c:pt idx="12">
                  <c:v>9</c:v>
                </c:pt>
                <c:pt idx="13">
                  <c:v>9.4</c:v>
                </c:pt>
                <c:pt idx="14">
                  <c:v>9.8000000000000007</c:v>
                </c:pt>
                <c:pt idx="15">
                  <c:v>9.6</c:v>
                </c:pt>
                <c:pt idx="16">
                  <c:v>8.6999999999999993</c:v>
                </c:pt>
                <c:pt idx="17">
                  <c:v>8.8000000000000007</c:v>
                </c:pt>
                <c:pt idx="18">
                  <c:v>9</c:v>
                </c:pt>
                <c:pt idx="19">
                  <c:v>9.8000000000000007</c:v>
                </c:pt>
                <c:pt idx="20">
                  <c:v>10.199999999999999</c:v>
                </c:pt>
                <c:pt idx="21">
                  <c:v>9.8000000000000007</c:v>
                </c:pt>
                <c:pt idx="22">
                  <c:v>9.1</c:v>
                </c:pt>
                <c:pt idx="23">
                  <c:v>8.3000000000000007</c:v>
                </c:pt>
                <c:pt idx="24">
                  <c:v>7.9</c:v>
                </c:pt>
                <c:pt idx="25">
                  <c:v>8</c:v>
                </c:pt>
                <c:pt idx="26">
                  <c:v>8.6</c:v>
                </c:pt>
                <c:pt idx="27">
                  <c:v>8.3000000000000007</c:v>
                </c:pt>
                <c:pt idx="28">
                  <c:v>8.5</c:v>
                </c:pt>
                <c:pt idx="29">
                  <c:v>8.6999999999999993</c:v>
                </c:pt>
                <c:pt idx="30">
                  <c:v>9.4</c:v>
                </c:pt>
                <c:pt idx="31">
                  <c:v>9.8000000000000007</c:v>
                </c:pt>
                <c:pt idx="32">
                  <c:v>9.3000000000000007</c:v>
                </c:pt>
                <c:pt idx="33">
                  <c:v>9.5</c:v>
                </c:pt>
                <c:pt idx="34">
                  <c:v>9</c:v>
                </c:pt>
                <c:pt idx="35">
                  <c:v>8.1999999999999993</c:v>
                </c:pt>
                <c:pt idx="36">
                  <c:v>7.4</c:v>
                </c:pt>
                <c:pt idx="37">
                  <c:v>6.8</c:v>
                </c:pt>
                <c:pt idx="38">
                  <c:v>6.3</c:v>
                </c:pt>
                <c:pt idx="39">
                  <c:v>5.7</c:v>
                </c:pt>
                <c:pt idx="40">
                  <c:v>5.5</c:v>
                </c:pt>
                <c:pt idx="41">
                  <c:v>5.6</c:v>
                </c:pt>
                <c:pt idx="42">
                  <c:v>5.6</c:v>
                </c:pt>
                <c:pt idx="43">
                  <c:v>5.7</c:v>
                </c:pt>
                <c:pt idx="44">
                  <c:v>5.5</c:v>
                </c:pt>
                <c:pt idx="45">
                  <c:v>5.6</c:v>
                </c:pt>
                <c:pt idx="46">
                  <c:v>5.8</c:v>
                </c:pt>
                <c:pt idx="47">
                  <c:v>5.7</c:v>
                </c:pt>
                <c:pt idx="48">
                  <c:v>5.4</c:v>
                </c:pt>
                <c:pt idx="49">
                  <c:v>5</c:v>
                </c:pt>
                <c:pt idx="50">
                  <c:v>4.8</c:v>
                </c:pt>
                <c:pt idx="51">
                  <c:v>4.7</c:v>
                </c:pt>
                <c:pt idx="52">
                  <c:v>4.7</c:v>
                </c:pt>
                <c:pt idx="53">
                  <c:v>4.5</c:v>
                </c:pt>
                <c:pt idx="54">
                  <c:v>4.5</c:v>
                </c:pt>
                <c:pt idx="55">
                  <c:v>4.9000000000000004</c:v>
                </c:pt>
                <c:pt idx="56">
                  <c:v>5.4</c:v>
                </c:pt>
                <c:pt idx="57">
                  <c:v>5.3</c:v>
                </c:pt>
                <c:pt idx="58">
                  <c:v>5</c:v>
                </c:pt>
                <c:pt idx="59">
                  <c:v>5.0999999999999996</c:v>
                </c:pt>
                <c:pt idx="60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AE-9F47-BA2C-AB4FD0FCB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78674584"/>
        <c:axId val="2078680856"/>
      </c:lineChart>
      <c:catAx>
        <c:axId val="207867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Oswald Regular"/>
              </a:defRPr>
            </a:pPr>
            <a:endParaRPr lang="en-US"/>
          </a:p>
        </c:txPr>
        <c:crossAx val="2078680856"/>
        <c:crosses val="autoZero"/>
        <c:auto val="1"/>
        <c:lblAlgn val="ctr"/>
        <c:lblOffset val="100"/>
        <c:noMultiLvlLbl val="0"/>
      </c:catAx>
      <c:valAx>
        <c:axId val="20786808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>
                    <a:latin typeface="Oswald Regular"/>
                  </a:defRPr>
                </a:pPr>
                <a:r>
                  <a:rPr lang="en-US" b="0">
                    <a:latin typeface="Oswald Regular"/>
                  </a:rPr>
                  <a:t>Homicides per 100,000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78674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D8731-228C-B249-976D-35BF5ADCCD58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8DE8F-158D-B248-A5B2-F213F2C89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38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7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3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8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45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09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09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52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4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42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40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1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0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2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0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A825-3945-9740-A7DA-53B47C350000}" type="datetimeFigureOut">
              <a:rPr lang="en-US" smtClean="0"/>
              <a:t>3/14/22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D2D67-9CAF-AC4C-8A8D-511549D0B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Oswald Regular"/>
                <a:cs typeface="Oswald Regular"/>
              </a:defRPr>
            </a:lvl1pPr>
          </a:lstStyle>
          <a:p>
            <a:fld id="{E6F9A825-3945-9740-A7DA-53B47C350000}" type="datetimeFigureOut">
              <a:rPr lang="en-US" smtClean="0"/>
              <a:pPr/>
              <a:t>3/14/22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Oswald Regular"/>
                <a:cs typeface="Oswald Regular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Oswald Regular"/>
                <a:cs typeface="Oswald Regular"/>
              </a:defRPr>
            </a:lvl1pPr>
          </a:lstStyle>
          <a:p>
            <a:fld id="{839D2D67-9CAF-AC4C-8A8D-511549D0BE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8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Oswald Bold"/>
          <a:ea typeface="+mj-ea"/>
          <a:cs typeface="Oswald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Oswald Regular"/>
          <a:ea typeface="+mn-ea"/>
          <a:cs typeface="Oswald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Oswald Regular"/>
          <a:ea typeface="+mn-ea"/>
          <a:cs typeface="Oswald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Oswald Regular"/>
          <a:ea typeface="+mn-ea"/>
          <a:cs typeface="Oswald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Oswald Regular"/>
          <a:ea typeface="+mn-ea"/>
          <a:cs typeface="Oswald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Oswald Regular"/>
          <a:ea typeface="+mn-ea"/>
          <a:cs typeface="Oswald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14D08-0F57-8145-AB5B-9D10CCBFC18F}" type="datetimeFigureOut">
              <a:rPr lang="en-US" smtClean="0"/>
              <a:t>3/14/22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83CC5-1F59-5647-85E8-BF1E4C173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7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516466" y="2791327"/>
            <a:ext cx="8111067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Patrick Sharkey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William S Tod Professor of Sociology and Public Affairs, Princeton School of Public and International Affairs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259C065-327A-A345-8F71-0CC7B19E9F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99" y="914399"/>
            <a:ext cx="8229600" cy="2024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Oswald Regular"/>
                <a:ea typeface="+mn-ea"/>
                <a:cs typeface="Oswald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tx1"/>
                </a:solidFill>
                <a:latin typeface="Garamond" panose="02020404030301010803" pitchFamily="18" charset="0"/>
                <a:ea typeface="Baskerville" panose="02020502070401020303" pitchFamily="18" charset="0"/>
              </a:rPr>
              <a:t>Responses to rising violence</a:t>
            </a:r>
          </a:p>
        </p:txBody>
      </p:sp>
    </p:spTree>
    <p:extLst>
      <p:ext uri="{BB962C8B-B14F-4D97-AF65-F5344CB8AC3E}">
        <p14:creationId xmlns:p14="http://schemas.microsoft.com/office/powerpoint/2010/main" val="1631533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Oswald Regular"/>
              </a:rPr>
              <a:t>Four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3317"/>
            <a:ext cx="8229600" cy="49813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Violence has risen sharply from 2014 to the present; the greatest impact has been felt in the most disadvantaged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Our nation’s response to extreme urban inequality, combined with rising prevalence of guns, creates the conditions for high levels of violence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Relying on police and the prison can reduce violence, but it comes w great costs and weakens, rather than strengthens,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A different model, which invests in community organizations and includes police, has substantial evidence behind it</a:t>
            </a:r>
          </a:p>
        </p:txBody>
      </p:sp>
    </p:spTree>
    <p:extLst>
      <p:ext uri="{BB962C8B-B14F-4D97-AF65-F5344CB8AC3E}">
        <p14:creationId xmlns:p14="http://schemas.microsoft.com/office/powerpoint/2010/main" val="782642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Oswald Regular"/>
              </a:rPr>
              <a:t>Four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3317"/>
            <a:ext cx="8229600" cy="49813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Violence has risen sharply from 2014 to the present; the greatest impact has been felt in the most disadvantaged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Our nation’s response to extreme urban inequality, combined with rising prevalence of guns, creates the conditions for high levels of violence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Relying on police and the prison can reduce violence, but it comes w great costs and weakens, rather than strengthens,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A different model, which invests in community organizations and includes police, has substantial evidence behind it</a:t>
            </a:r>
          </a:p>
        </p:txBody>
      </p:sp>
    </p:spTree>
    <p:extLst>
      <p:ext uri="{BB962C8B-B14F-4D97-AF65-F5344CB8AC3E}">
        <p14:creationId xmlns:p14="http://schemas.microsoft.com/office/powerpoint/2010/main" val="32055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Average Exposure to Violent Crime</a:t>
            </a:r>
            <a:br>
              <a:rPr lang="en-US" sz="2400" b="1" dirty="0"/>
            </a:br>
            <a:r>
              <a:rPr lang="en-US" sz="2400" b="1" dirty="0"/>
              <a:t>of Poor and Non-Poor City Residents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49691"/>
            <a:ext cx="9144000" cy="96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Oswald Bold"/>
                <a:ea typeface="+mj-ea"/>
                <a:cs typeface="Oswald Bold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Oswald Regular"/>
                <a:cs typeface="Oswald Regular"/>
              </a:rPr>
              <a:t>GROWTH OF POLICE PER CAPITA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799" y="6396335"/>
            <a:ext cx="5977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Oswald Regular"/>
                <a:cs typeface="Oswald Regular"/>
              </a:rPr>
              <a:t>Chalfin</a:t>
            </a:r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 and McCrary (2013). “Are U.S. Cities </a:t>
            </a:r>
            <a:r>
              <a:rPr lang="en-US" sz="1200" dirty="0" err="1">
                <a:solidFill>
                  <a:srgbClr val="000000"/>
                </a:solidFill>
                <a:latin typeface="Oswald Regular"/>
                <a:cs typeface="Oswald Regular"/>
              </a:rPr>
              <a:t>Underpoliced</a:t>
            </a:r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? Theory and Evidence.”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467591"/>
            <a:ext cx="7002392" cy="444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779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579" y="155860"/>
            <a:ext cx="9144000" cy="96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Oswald Bold"/>
                <a:ea typeface="+mj-ea"/>
                <a:cs typeface="Oswald Bold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Oswald Regular"/>
                <a:cs typeface="Oswald Regular"/>
              </a:rPr>
              <a:t>MASS INCARCERATION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799" y="6396335"/>
            <a:ext cx="5977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Oliver Roeder, “The Imprisoner’s Dilemma.” </a:t>
            </a:r>
            <a:r>
              <a:rPr lang="en-US" sz="1200" i="1" dirty="0" err="1">
                <a:solidFill>
                  <a:srgbClr val="000000"/>
                </a:solidFill>
                <a:latin typeface="Oswald Regular"/>
                <a:cs typeface="Oswald Regular"/>
              </a:rPr>
              <a:t>FiveThirtyEight.com</a:t>
            </a:r>
            <a:endParaRPr lang="en-US" sz="1200" dirty="0">
              <a:solidFill>
                <a:srgbClr val="000000"/>
              </a:solidFill>
              <a:latin typeface="Oswald Regular"/>
              <a:cs typeface="Oswald Regular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9" y="1125124"/>
            <a:ext cx="6608233" cy="514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48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Oswald Regular"/>
              </a:rPr>
              <a:t>Four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3317"/>
            <a:ext cx="8229600" cy="49813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Violence has risen sharply from 2014 to the present; the greatest impact has been felt in the most disadvantaged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Our nation’s response to extreme urban inequality, combined with rising prevalence of guns, creates the conditions for high levels of violence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Relying on police and the prison can reduce violence, but it comes w great costs and weakens, rather than strengthens,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A different model, which invests in community organizations and includes police, has substantial evidence behind it</a:t>
            </a:r>
          </a:p>
        </p:txBody>
      </p:sp>
    </p:spTree>
    <p:extLst>
      <p:ext uri="{BB962C8B-B14F-4D97-AF65-F5344CB8AC3E}">
        <p14:creationId xmlns:p14="http://schemas.microsoft.com/office/powerpoint/2010/main" val="342492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Oswald Regular"/>
              </a:rPr>
              <a:t>Four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3317"/>
            <a:ext cx="8229600" cy="49813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Violence has risen sharply from 2014 to the present; the greatest impact has been felt in the most disadvantaged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Our nation’s response to extreme urban inequality, combined with rising prevalence of guns, creates the conditions for high levels of violence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Relying on police and the prison can reduce violence, but it comes w great costs and weakens, rather than strengthens,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</a:rPr>
              <a:t>A different model, which invests in community organizations and includes police, has substantial evidence behind it</a:t>
            </a:r>
          </a:p>
        </p:txBody>
      </p:sp>
    </p:spTree>
    <p:extLst>
      <p:ext uri="{BB962C8B-B14F-4D97-AF65-F5344CB8AC3E}">
        <p14:creationId xmlns:p14="http://schemas.microsoft.com/office/powerpoint/2010/main" val="1408157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rkey_UP_Slides_Nonprof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6" y="1158230"/>
            <a:ext cx="7179733" cy="5045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6375" y="2610486"/>
            <a:ext cx="258031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Oswald Regular"/>
                <a:cs typeface="Oswald Regular"/>
              </a:rPr>
              <a:t>Yearly growth in anti-violence nonprofits per 100,000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" y="149691"/>
            <a:ext cx="9144000" cy="96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Oswald Bold"/>
                <a:ea typeface="+mj-ea"/>
                <a:cs typeface="Oswald Bold"/>
              </a:defRPr>
            </a:lvl1pPr>
          </a:lstStyle>
          <a:p>
            <a:r>
              <a:rPr lang="en-US" sz="4000" dirty="0">
                <a:solidFill>
                  <a:srgbClr val="000000"/>
                </a:solidFill>
                <a:latin typeface="Oswald Regular"/>
                <a:cs typeface="Oswald Regular"/>
              </a:rPr>
              <a:t>GROWTH OF ANTI-VIOLENCE NONPROFITS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7866" y="6347136"/>
            <a:ext cx="541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Sharkey, </a:t>
            </a:r>
            <a:r>
              <a:rPr lang="en-US" sz="1200" dirty="0" err="1">
                <a:solidFill>
                  <a:srgbClr val="000000"/>
                </a:solidFill>
                <a:latin typeface="Oswald Regular"/>
                <a:cs typeface="Oswald Regular"/>
              </a:rPr>
              <a:t>Torrats</a:t>
            </a:r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-Espinosa and </a:t>
            </a:r>
            <a:r>
              <a:rPr lang="en-US" sz="1200" dirty="0" err="1">
                <a:solidFill>
                  <a:srgbClr val="000000"/>
                </a:solidFill>
                <a:latin typeface="Oswald Regular"/>
                <a:cs typeface="Oswald Regular"/>
              </a:rPr>
              <a:t>Takyar</a:t>
            </a:r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, “Community and the Crime Decline: </a:t>
            </a:r>
          </a:p>
          <a:p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The Causal Effect of Local Nonprofits on Violent Crime.” </a:t>
            </a:r>
            <a:r>
              <a:rPr lang="en-US" sz="1200" i="1" dirty="0">
                <a:solidFill>
                  <a:srgbClr val="000000"/>
                </a:solidFill>
                <a:latin typeface="Oswald Regular"/>
                <a:cs typeface="Oswald Regular"/>
              </a:rPr>
              <a:t>American Sociological Review.</a:t>
            </a:r>
            <a:endParaRPr lang="en-US" sz="1200" dirty="0">
              <a:solidFill>
                <a:srgbClr val="000000"/>
              </a:solidFill>
              <a:latin typeface="Oswald Regular"/>
              <a:cs typeface="Oswald Regular"/>
            </a:endParaRPr>
          </a:p>
          <a:p>
            <a:endParaRPr lang="en-US" sz="1200" dirty="0">
              <a:solidFill>
                <a:srgbClr val="000000"/>
              </a:solidFill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38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Oswald Regular"/>
                <a:cs typeface="Oswald Regular"/>
              </a:rPr>
              <a:t>WHAT ROLE DID COMMUNITY ORGANIZATIONS PLAY IN THE CRIME DECLINE?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8733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In a city of 100,000 residents, every 10 additional nonprofits focused on crime/community led to a 9% drop in murder, a 6% drop in violent crime and 4% drop in property crime rates.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97866" y="6347136"/>
            <a:ext cx="54186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Sharkey, </a:t>
            </a:r>
            <a:r>
              <a:rPr lang="en-US" sz="1200" dirty="0" err="1">
                <a:solidFill>
                  <a:srgbClr val="000000"/>
                </a:solidFill>
                <a:latin typeface="Oswald Regular"/>
                <a:cs typeface="Oswald Regular"/>
              </a:rPr>
              <a:t>Torrats</a:t>
            </a:r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-Espinosa and </a:t>
            </a:r>
            <a:r>
              <a:rPr lang="en-US" sz="1200" dirty="0" err="1">
                <a:solidFill>
                  <a:srgbClr val="000000"/>
                </a:solidFill>
                <a:latin typeface="Oswald Regular"/>
                <a:cs typeface="Oswald Regular"/>
              </a:rPr>
              <a:t>Takyar</a:t>
            </a:r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, “Community and the Crime Decline: </a:t>
            </a:r>
          </a:p>
          <a:p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The Causal Effect of Local Nonprofits on Violent Crime.” </a:t>
            </a:r>
            <a:r>
              <a:rPr lang="en-US" sz="1200" i="1" dirty="0">
                <a:solidFill>
                  <a:srgbClr val="000000"/>
                </a:solidFill>
                <a:latin typeface="Oswald Regular"/>
                <a:cs typeface="Oswald Regular"/>
              </a:rPr>
              <a:t>American Sociological Review.</a:t>
            </a:r>
            <a:endParaRPr lang="en-US" sz="1200" dirty="0">
              <a:solidFill>
                <a:srgbClr val="000000"/>
              </a:solidFill>
              <a:latin typeface="Oswald Regular"/>
              <a:cs typeface="Oswald Regular"/>
            </a:endParaRPr>
          </a:p>
          <a:p>
            <a:endParaRPr lang="en-US" sz="1200" dirty="0">
              <a:solidFill>
                <a:srgbClr val="000000"/>
              </a:solidFill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4233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Oswald Regular"/>
                <a:cs typeface="Oswald Regular"/>
              </a:rPr>
              <a:t>EVIDENCE ON THE IMPACT OF LOCAL PROGRAMS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867" y="2082800"/>
            <a:ext cx="8398933" cy="4161896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Cognitive behavioral therapy plus after-school sports reduced arrests for violent crimes by 45-50% (Heller et al. 2016) </a:t>
            </a:r>
          </a:p>
          <a:p>
            <a:pPr marL="0" indent="0">
              <a:buNone/>
            </a:pPr>
            <a:endParaRPr lang="en-US" sz="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Summer jobs and youth programming reduced violence by 43% over 16 months (Heller 2014)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Establishment of business improvement districts reduced violence by 11% (Cook and MacDonald 2011)</a:t>
            </a:r>
          </a:p>
          <a:p>
            <a:endParaRPr lang="en-US" sz="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Redesigning abandoned buildings/plots of land reduced violence by 29% in high-poverty neighborhoods (</a:t>
            </a:r>
            <a:r>
              <a:rPr lang="en-US" sz="2800" dirty="0" err="1">
                <a:solidFill>
                  <a:srgbClr val="000000"/>
                </a:solidFill>
              </a:rPr>
              <a:t>Branas</a:t>
            </a:r>
            <a:r>
              <a:rPr lang="en-US" sz="2800" dirty="0">
                <a:solidFill>
                  <a:srgbClr val="000000"/>
                </a:solidFill>
              </a:rPr>
              <a:t> et al. 2018)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540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Oswald Regular"/>
              </a:rPr>
              <a:t>Four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3317"/>
            <a:ext cx="8229600" cy="49813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Violence has risen sharply from 2014 to the present; the greatest impact has been felt in the most disadvantaged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Our nation’s response to extreme urban inequality, combined with rising prevalence of guns, creates the conditions for high levels of violence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Relying on police and the prison can reduce violence, but it comes w great costs and weakens, rather than strengthens,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A different model, which invests in community organizations and includes police, has substantial evidence behind it</a:t>
            </a:r>
          </a:p>
        </p:txBody>
      </p:sp>
    </p:spTree>
    <p:extLst>
      <p:ext uri="{BB962C8B-B14F-4D97-AF65-F5344CB8AC3E}">
        <p14:creationId xmlns:p14="http://schemas.microsoft.com/office/powerpoint/2010/main" val="141657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2385757"/>
              </p:ext>
            </p:extLst>
          </p:nvPr>
        </p:nvGraphicFramePr>
        <p:xfrm>
          <a:off x="312821" y="761644"/>
          <a:ext cx="8177797" cy="533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F515B7B-CFD1-FC48-A90E-CCED2857DFA2}"/>
              </a:ext>
            </a:extLst>
          </p:cNvPr>
          <p:cNvSpPr/>
          <p:nvPr/>
        </p:nvSpPr>
        <p:spPr>
          <a:xfrm>
            <a:off x="152399" y="6566495"/>
            <a:ext cx="5977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FBI Uniform Crime Reports</a:t>
            </a:r>
          </a:p>
        </p:txBody>
      </p:sp>
    </p:spTree>
    <p:extLst>
      <p:ext uri="{BB962C8B-B14F-4D97-AF65-F5344CB8AC3E}">
        <p14:creationId xmlns:p14="http://schemas.microsoft.com/office/powerpoint/2010/main" val="11614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Oswald Regular"/>
              </a:rPr>
              <a:t>Trends in US violence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8733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Falling violence, with fluctuations, throughout most of the nation’s history through the 1950s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Rising violence in the 1960s, followed by sustained high levels through the early 1990s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Falling violence from the early 1990s through the mid 2010s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Rising violence from 2014 onward, accelerating in 2020</a:t>
            </a:r>
          </a:p>
        </p:txBody>
      </p:sp>
    </p:spTree>
    <p:extLst>
      <p:ext uri="{BB962C8B-B14F-4D97-AF65-F5344CB8AC3E}">
        <p14:creationId xmlns:p14="http://schemas.microsoft.com/office/powerpoint/2010/main" val="36888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515B7B-CFD1-FC48-A90E-CCED2857DFA2}"/>
              </a:ext>
            </a:extLst>
          </p:cNvPr>
          <p:cNvSpPr/>
          <p:nvPr/>
        </p:nvSpPr>
        <p:spPr>
          <a:xfrm>
            <a:off x="152399" y="6566495"/>
            <a:ext cx="5977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Oswald Regular"/>
                <a:cs typeface="Oswald Regular"/>
              </a:rPr>
              <a:t>www.AmericanViolence.org</a:t>
            </a:r>
            <a:endParaRPr lang="en-US" sz="1200" dirty="0">
              <a:solidFill>
                <a:srgbClr val="000000"/>
              </a:solidFill>
              <a:latin typeface="Oswald Regular"/>
              <a:cs typeface="Oswald Regular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72454-20C2-9F42-833E-8F1A4FC40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694"/>
            <a:ext cx="9144000" cy="40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4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515B7B-CFD1-FC48-A90E-CCED2857DFA2}"/>
              </a:ext>
            </a:extLst>
          </p:cNvPr>
          <p:cNvSpPr/>
          <p:nvPr/>
        </p:nvSpPr>
        <p:spPr>
          <a:xfrm>
            <a:off x="152399" y="6566495"/>
            <a:ext cx="59774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Sharkey and </a:t>
            </a:r>
            <a:r>
              <a:rPr lang="en-US" sz="1200" dirty="0" err="1">
                <a:solidFill>
                  <a:srgbClr val="000000"/>
                </a:solidFill>
                <a:latin typeface="Oswald Regular"/>
                <a:cs typeface="Oswald Regular"/>
              </a:rPr>
              <a:t>Marsteller</a:t>
            </a:r>
            <a:r>
              <a:rPr lang="en-US" sz="1200" dirty="0">
                <a:solidFill>
                  <a:srgbClr val="000000"/>
                </a:solidFill>
                <a:latin typeface="Oswald Regular"/>
                <a:cs typeface="Oswald Regular"/>
              </a:rPr>
              <a:t>, “Neighborhood Inequality and Violence in Chicago, 1965-2020.”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0C5037-4797-9A4D-B8C9-E0CEC1DA3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26" y="396176"/>
            <a:ext cx="6075947" cy="5725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687404-66E0-3B4C-92E9-8FDC7624D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600477" y="5056759"/>
            <a:ext cx="2013508" cy="14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1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Oswald Regular"/>
              </a:rPr>
              <a:t>Four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3317"/>
            <a:ext cx="8229600" cy="49813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Violence has risen sharply from 2014 to the present; the greatest impact has been felt in the most disadvantaged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Our nation’s response to extreme urban inequality, combined with rising prevalence of guns, creates the conditions for high levels of violence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Relying on police and the prison can reduce violence, but it comes w great costs and weakens, rather than strengthens,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A different model, which invests in community organizations and includes police, has substantial evidence behind it</a:t>
            </a:r>
          </a:p>
        </p:txBody>
      </p:sp>
    </p:spTree>
    <p:extLst>
      <p:ext uri="{BB962C8B-B14F-4D97-AF65-F5344CB8AC3E}">
        <p14:creationId xmlns:p14="http://schemas.microsoft.com/office/powerpoint/2010/main" val="144231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Garamond" panose="02020404030301010803" pitchFamily="18" charset="0"/>
                <a:cs typeface="Oswald Regular"/>
              </a:rPr>
              <a:t>Four points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3317"/>
            <a:ext cx="8229600" cy="49813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Violence has risen sharply from 2014 to the present; the greatest impact has been felt in the most disadvantaged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Garamond" panose="02020404030301010803" pitchFamily="18" charset="0"/>
              </a:rPr>
              <a:t>Our nation’s response to extreme urban inequality, combined with rising prevalence of guns, creates the conditions for high levels of violence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Relying on police and the prison can reduce violence, but it comes w great costs and weakens, rather than strengthens, communities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latin typeface="Garamond" panose="02020404030301010803" pitchFamily="18" charset="0"/>
              </a:rPr>
              <a:t>A different model, which invests in community organizations and includes police, has substantial evidence behind it</a:t>
            </a:r>
          </a:p>
        </p:txBody>
      </p:sp>
    </p:spTree>
    <p:extLst>
      <p:ext uri="{BB962C8B-B14F-4D97-AF65-F5344CB8AC3E}">
        <p14:creationId xmlns:p14="http://schemas.microsoft.com/office/powerpoint/2010/main" val="47305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33454A0-E9CD-8641-91A7-FC554FCDC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09486"/>
              </p:ext>
            </p:extLst>
          </p:nvPr>
        </p:nvGraphicFramePr>
        <p:xfrm>
          <a:off x="-101471" y="563396"/>
          <a:ext cx="9245471" cy="544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3" imgW="7467600" imgH="4394200" progId="Excel.Sheet.12">
                  <p:embed/>
                </p:oleObj>
              </mc:Choice>
              <mc:Fallback>
                <p:oleObj name="Worksheet" r:id="rId3" imgW="7467600" imgH="4394200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33454A0-E9CD-8641-91A7-FC554FCDCB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1471" y="563396"/>
                        <a:ext cx="9245471" cy="544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B1C34E6-AB04-5A43-B994-2297A18B5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864" y="6450016"/>
            <a:ext cx="1967388" cy="276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/>
          <a:p>
            <a:r>
              <a:rPr lang="en-US" sz="1200" dirty="0">
                <a:latin typeface="Oswald Regular"/>
                <a:cs typeface="Oswald Regular"/>
              </a:rPr>
              <a:t>Sharkey, </a:t>
            </a:r>
            <a:r>
              <a:rPr lang="en-US" sz="1200" i="1" dirty="0">
                <a:latin typeface="Oswald Regular"/>
                <a:cs typeface="Oswald Regular"/>
              </a:rPr>
              <a:t>Uneasy Peace</a:t>
            </a:r>
            <a:endParaRPr lang="en-US" sz="1200" dirty="0"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4806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BA2984A-8659-5941-B9B0-04302D7819B7}"/>
              </a:ext>
            </a:extLst>
          </p:cNvPr>
          <p:cNvGrpSpPr/>
          <p:nvPr/>
        </p:nvGrpSpPr>
        <p:grpSpPr>
          <a:xfrm>
            <a:off x="312822" y="868831"/>
            <a:ext cx="8181473" cy="4773980"/>
            <a:chOff x="0" y="0"/>
            <a:chExt cx="6616700" cy="3944112"/>
          </a:xfrm>
        </p:grpSpPr>
        <p:sp>
          <p:nvSpPr>
            <p:cNvPr id="7" name="Alternate Process 6">
              <a:extLst>
                <a:ext uri="{FF2B5EF4-FFF2-40B4-BE49-F238E27FC236}">
                  <a16:creationId xmlns:a16="http://schemas.microsoft.com/office/drawing/2014/main" id="{369B108B-EDD1-6E4E-B233-79A10A781E31}"/>
                </a:ext>
              </a:extLst>
            </p:cNvPr>
            <p:cNvSpPr/>
            <p:nvPr/>
          </p:nvSpPr>
          <p:spPr>
            <a:xfrm>
              <a:off x="5549900" y="1638300"/>
              <a:ext cx="1066800" cy="959612"/>
            </a:xfrm>
            <a:prstGeom prst="flowChartAlternateProcess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Oswald Regular"/>
                  <a:cs typeface="Oswald Regular"/>
                </a:rPr>
                <a:t>Violent</a:t>
              </a:r>
              <a:r>
                <a:rPr lang="en-US" sz="1400" baseline="0">
                  <a:solidFill>
                    <a:srgbClr val="000000"/>
                  </a:solidFill>
                  <a:latin typeface="Oswald Regular"/>
                  <a:cs typeface="Oswald Regular"/>
                </a:rPr>
                <a:t> crime</a:t>
              </a:r>
              <a:endParaRPr lang="en-US" sz="1400">
                <a:solidFill>
                  <a:srgbClr val="000000"/>
                </a:solidFill>
                <a:latin typeface="Oswald Regular"/>
                <a:cs typeface="Oswald Regular"/>
              </a:endParaRPr>
            </a:p>
          </p:txBody>
        </p:sp>
        <p:sp>
          <p:nvSpPr>
            <p:cNvPr id="8" name="Alternate Process 7">
              <a:extLst>
                <a:ext uri="{FF2B5EF4-FFF2-40B4-BE49-F238E27FC236}">
                  <a16:creationId xmlns:a16="http://schemas.microsoft.com/office/drawing/2014/main" id="{DAD5D9E7-A2C7-9F4A-9274-6F0183B30D85}"/>
                </a:ext>
              </a:extLst>
            </p:cNvPr>
            <p:cNvSpPr/>
            <p:nvPr/>
          </p:nvSpPr>
          <p:spPr>
            <a:xfrm>
              <a:off x="0" y="1638300"/>
              <a:ext cx="1066800" cy="959612"/>
            </a:xfrm>
            <a:prstGeom prst="flowChartAlternateProcess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rgbClr val="000000"/>
                  </a:solidFill>
                  <a:latin typeface="Oswald Regular"/>
                  <a:cs typeface="Oswald Regular"/>
                </a:rPr>
                <a:t>Urban inequality</a:t>
              </a:r>
            </a:p>
          </p:txBody>
        </p:sp>
        <p:sp>
          <p:nvSpPr>
            <p:cNvPr id="9" name="Alternate Process 8">
              <a:extLst>
                <a:ext uri="{FF2B5EF4-FFF2-40B4-BE49-F238E27FC236}">
                  <a16:creationId xmlns:a16="http://schemas.microsoft.com/office/drawing/2014/main" id="{BD214269-27FB-3445-A480-78F7CCA6D6EC}"/>
                </a:ext>
              </a:extLst>
            </p:cNvPr>
            <p:cNvSpPr/>
            <p:nvPr/>
          </p:nvSpPr>
          <p:spPr>
            <a:xfrm>
              <a:off x="2692400" y="0"/>
              <a:ext cx="1219200" cy="959612"/>
            </a:xfrm>
            <a:prstGeom prst="flowChartAlternateProcess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Oswald Regular"/>
                  <a:cs typeface="Oswald Regular"/>
                </a:rPr>
                <a:t>Concentrated</a:t>
              </a:r>
              <a:r>
                <a:rPr lang="en-US" sz="1400" baseline="0">
                  <a:solidFill>
                    <a:srgbClr val="000000"/>
                  </a:solidFill>
                  <a:latin typeface="Oswald Regular"/>
                  <a:cs typeface="Oswald Regular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Oswald Regular"/>
                  <a:cs typeface="Oswald Regular"/>
                </a:rPr>
                <a:t>d</a:t>
              </a:r>
              <a:r>
                <a:rPr lang="en-US" sz="1400" baseline="0">
                  <a:solidFill>
                    <a:srgbClr val="000000"/>
                  </a:solidFill>
                  <a:latin typeface="Oswald Regular"/>
                  <a:cs typeface="Oswald Regular"/>
                </a:rPr>
                <a:t>isadvantage</a:t>
              </a:r>
              <a:endParaRPr lang="en-US" sz="1400">
                <a:solidFill>
                  <a:srgbClr val="000000"/>
                </a:solidFill>
                <a:latin typeface="Oswald Regular"/>
                <a:cs typeface="Oswald Regular"/>
              </a:endParaRPr>
            </a:p>
          </p:txBody>
        </p:sp>
        <p:sp>
          <p:nvSpPr>
            <p:cNvPr id="10" name="Alternate Process 9">
              <a:extLst>
                <a:ext uri="{FF2B5EF4-FFF2-40B4-BE49-F238E27FC236}">
                  <a16:creationId xmlns:a16="http://schemas.microsoft.com/office/drawing/2014/main" id="{C6E81CAA-9B44-B746-A714-6408FDC878FA}"/>
                </a:ext>
              </a:extLst>
            </p:cNvPr>
            <p:cNvSpPr/>
            <p:nvPr/>
          </p:nvSpPr>
          <p:spPr>
            <a:xfrm>
              <a:off x="2692400" y="1003300"/>
              <a:ext cx="1219200" cy="959612"/>
            </a:xfrm>
            <a:prstGeom prst="flowChartAlternateProcess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Oswald Regular"/>
                  <a:cs typeface="Oswald Regular"/>
                </a:rPr>
                <a:t>Disinvestment</a:t>
              </a:r>
            </a:p>
          </p:txBody>
        </p:sp>
        <p:sp>
          <p:nvSpPr>
            <p:cNvPr id="11" name="Alternate Process 10">
              <a:extLst>
                <a:ext uri="{FF2B5EF4-FFF2-40B4-BE49-F238E27FC236}">
                  <a16:creationId xmlns:a16="http://schemas.microsoft.com/office/drawing/2014/main" id="{E561D901-71C9-7B44-A074-ED029BD8C758}"/>
                </a:ext>
              </a:extLst>
            </p:cNvPr>
            <p:cNvSpPr/>
            <p:nvPr/>
          </p:nvSpPr>
          <p:spPr>
            <a:xfrm>
              <a:off x="2679700" y="1993900"/>
              <a:ext cx="1219200" cy="959612"/>
            </a:xfrm>
            <a:prstGeom prst="flowChartAlternateProcess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Oswald Regular"/>
                  <a:cs typeface="Oswald Regular"/>
                </a:rPr>
                <a:t>Institutional decline</a:t>
              </a:r>
            </a:p>
          </p:txBody>
        </p:sp>
        <p:sp>
          <p:nvSpPr>
            <p:cNvPr id="12" name="Alternate Process 11">
              <a:extLst>
                <a:ext uri="{FF2B5EF4-FFF2-40B4-BE49-F238E27FC236}">
                  <a16:creationId xmlns:a16="http://schemas.microsoft.com/office/drawing/2014/main" id="{3313AE9F-2891-DB44-957D-9746608DFCB4}"/>
                </a:ext>
              </a:extLst>
            </p:cNvPr>
            <p:cNvSpPr/>
            <p:nvPr/>
          </p:nvSpPr>
          <p:spPr>
            <a:xfrm>
              <a:off x="2692400" y="2984500"/>
              <a:ext cx="1219200" cy="959612"/>
            </a:xfrm>
            <a:prstGeom prst="flowChartAlternateProcess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rgbClr val="000000"/>
                  </a:solidFill>
                  <a:latin typeface="Oswald Regular"/>
                  <a:cs typeface="Oswald Regular"/>
                </a:rPr>
                <a:t>Collective efficacy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4601FD-E96C-BC4E-A165-A6FC63D1BCE9}"/>
                </a:ext>
              </a:extLst>
            </p:cNvPr>
            <p:cNvCxnSpPr>
              <a:stCxn id="9" idx="3"/>
            </p:cNvCxnSpPr>
            <p:nvPr/>
          </p:nvCxnSpPr>
          <p:spPr>
            <a:xfrm>
              <a:off x="3911600" y="479806"/>
              <a:ext cx="1651000" cy="1501394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75AA5A4-6B15-354F-8A8D-B8D2251237BE}"/>
                </a:ext>
              </a:extLst>
            </p:cNvPr>
            <p:cNvCxnSpPr>
              <a:stCxn id="11" idx="3"/>
            </p:cNvCxnSpPr>
            <p:nvPr/>
          </p:nvCxnSpPr>
          <p:spPr>
            <a:xfrm flipV="1">
              <a:off x="3898900" y="2222500"/>
              <a:ext cx="1600200" cy="251206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ACDF99F-F207-9542-AC37-6A520EF9EC3C}"/>
                </a:ext>
              </a:extLst>
            </p:cNvPr>
            <p:cNvCxnSpPr>
              <a:stCxn id="12" idx="3"/>
            </p:cNvCxnSpPr>
            <p:nvPr/>
          </p:nvCxnSpPr>
          <p:spPr>
            <a:xfrm flipV="1">
              <a:off x="3911600" y="2413000"/>
              <a:ext cx="1638300" cy="1051306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B988E41B-2287-6E41-BE94-5B4D361BCE0D}"/>
                </a:ext>
              </a:extLst>
            </p:cNvPr>
            <p:cNvCxnSpPr>
              <a:stCxn id="10" idx="3"/>
              <a:endCxn id="7" idx="1"/>
            </p:cNvCxnSpPr>
            <p:nvPr/>
          </p:nvCxnSpPr>
          <p:spPr>
            <a:xfrm>
              <a:off x="3911600" y="1483106"/>
              <a:ext cx="1638300" cy="63500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63793FD-78D8-7543-A559-BC2F383C7C8D}"/>
                </a:ext>
              </a:extLst>
            </p:cNvPr>
            <p:cNvCxnSpPr>
              <a:stCxn id="8" idx="3"/>
              <a:endCxn id="9" idx="1"/>
            </p:cNvCxnSpPr>
            <p:nvPr/>
          </p:nvCxnSpPr>
          <p:spPr>
            <a:xfrm flipV="1">
              <a:off x="1066800" y="479806"/>
              <a:ext cx="1625600" cy="163830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9C8D987-A1FE-114C-8572-C0C484E00DDE}"/>
                </a:ext>
              </a:extLst>
            </p:cNvPr>
            <p:cNvCxnSpPr>
              <a:stCxn id="8" idx="3"/>
              <a:endCxn id="10" idx="1"/>
            </p:cNvCxnSpPr>
            <p:nvPr/>
          </p:nvCxnSpPr>
          <p:spPr>
            <a:xfrm flipV="1">
              <a:off x="1066800" y="1483106"/>
              <a:ext cx="1625600" cy="63500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2C5D261-756A-C44D-9946-12CB259C9CAA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>
              <a:off x="1066800" y="2118106"/>
              <a:ext cx="1612900" cy="35560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F864762-B317-9B4E-8813-71E1FC733D94}"/>
                </a:ext>
              </a:extLst>
            </p:cNvPr>
            <p:cNvCxnSpPr>
              <a:stCxn id="8" idx="3"/>
              <a:endCxn id="12" idx="1"/>
            </p:cNvCxnSpPr>
            <p:nvPr/>
          </p:nvCxnSpPr>
          <p:spPr>
            <a:xfrm>
              <a:off x="1066800" y="2118106"/>
              <a:ext cx="1625600" cy="134620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FDE73632-4E52-BC4F-8035-20E21209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17" y="6248400"/>
            <a:ext cx="4724400" cy="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anchor="ctr">
            <a:spAutoFit/>
          </a:bodyPr>
          <a:lstStyle/>
          <a:p>
            <a:r>
              <a:rPr lang="en-US" sz="1200" dirty="0">
                <a:latin typeface="Oswald Regular"/>
                <a:cs typeface="Oswald Regular"/>
              </a:rPr>
              <a:t>Sharkey and Sampson (2015). “Violence, Cognition, and Neighborhood Inequality in America.” </a:t>
            </a:r>
            <a:r>
              <a:rPr lang="en-US" sz="1200" i="1" dirty="0">
                <a:latin typeface="Oswald Regular"/>
                <a:cs typeface="Oswald Regular"/>
              </a:rPr>
              <a:t>Social Neuroscience: Brain, Mind, and Society. </a:t>
            </a:r>
            <a:endParaRPr lang="en-US" sz="1200" dirty="0">
              <a:latin typeface="Oswald Regular"/>
              <a:cs typeface="Oswal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8166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9722</TotalTime>
  <Words>1009</Words>
  <Application>Microsoft Macintosh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Garamond</vt:lpstr>
      <vt:lpstr>Oswald Bold</vt:lpstr>
      <vt:lpstr>Oswald Regular</vt:lpstr>
      <vt:lpstr>Office Theme</vt:lpstr>
      <vt:lpstr>Custom Design</vt:lpstr>
      <vt:lpstr>Worksheet</vt:lpstr>
      <vt:lpstr>Responses to rising violence</vt:lpstr>
      <vt:lpstr>PowerPoint Presentation</vt:lpstr>
      <vt:lpstr>Trends in US violence</vt:lpstr>
      <vt:lpstr>PowerPoint Presentation</vt:lpstr>
      <vt:lpstr>PowerPoint Presentation</vt:lpstr>
      <vt:lpstr>Four points</vt:lpstr>
      <vt:lpstr>Four points</vt:lpstr>
      <vt:lpstr>PowerPoint Presentation</vt:lpstr>
      <vt:lpstr>PowerPoint Presentation</vt:lpstr>
      <vt:lpstr>Four points</vt:lpstr>
      <vt:lpstr>Four points</vt:lpstr>
      <vt:lpstr>Average Exposure to Violent Crime of Poor and Non-Poor City Residents</vt:lpstr>
      <vt:lpstr>PowerPoint Presentation</vt:lpstr>
      <vt:lpstr>Four points</vt:lpstr>
      <vt:lpstr>Four points</vt:lpstr>
      <vt:lpstr>PowerPoint Presentation</vt:lpstr>
      <vt:lpstr>WHAT ROLE DID COMMUNITY ORGANIZATIONS PLAY IN THE CRIME DECLINE? </vt:lpstr>
      <vt:lpstr>EVIDENCE ON THE IMPACT OF LOCAL PROGRAMS</vt:lpstr>
      <vt:lpstr>Four points</vt:lpstr>
    </vt:vector>
  </TitlesOfParts>
  <Company>NYU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UNEASY PEACE</dc:title>
  <dc:creator>Pat Sharkey</dc:creator>
  <cp:lastModifiedBy>Pat Sharkey</cp:lastModifiedBy>
  <cp:revision>150</cp:revision>
  <dcterms:created xsi:type="dcterms:W3CDTF">2017-06-15T11:12:08Z</dcterms:created>
  <dcterms:modified xsi:type="dcterms:W3CDTF">2022-03-14T23:25:40Z</dcterms:modified>
</cp:coreProperties>
</file>