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9"/>
  </p:notesMasterIdLst>
  <p:sldIdLst>
    <p:sldId id="257" r:id="rId6"/>
    <p:sldId id="1379" r:id="rId7"/>
    <p:sldId id="1448942757" r:id="rId8"/>
    <p:sldId id="2993" r:id="rId9"/>
    <p:sldId id="2995" r:id="rId10"/>
    <p:sldId id="1421" r:id="rId11"/>
    <p:sldId id="1378" r:id="rId12"/>
    <p:sldId id="1312" r:id="rId13"/>
    <p:sldId id="3138" r:id="rId14"/>
    <p:sldId id="3154" r:id="rId15"/>
    <p:sldId id="1448942756" r:id="rId16"/>
    <p:sldId id="276" r:id="rId17"/>
    <p:sldId id="29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E23F8-352C-448C-8C14-342CD20FDFF1}">
          <p14:sldIdLst>
            <p14:sldId id="257"/>
            <p14:sldId id="1379"/>
            <p14:sldId id="1448942757"/>
            <p14:sldId id="2993"/>
            <p14:sldId id="2995"/>
            <p14:sldId id="1421"/>
            <p14:sldId id="1378"/>
            <p14:sldId id="1312"/>
            <p14:sldId id="3138"/>
            <p14:sldId id="3154"/>
            <p14:sldId id="1448942756"/>
            <p14:sldId id="276"/>
            <p14:sldId id="29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smenji, Maryam" initials="BM" lastIdx="1" clrIdx="6">
    <p:extLst>
      <p:ext uri="{19B8F6BF-5375-455C-9EA6-DF929625EA0E}">
        <p15:presenceInfo xmlns:p15="http://schemas.microsoft.com/office/powerpoint/2012/main" userId="S::maryam.basmenji@va.gov::d4338e18-9d48-4993-8260-2fdf76deeb64" providerId="AD"/>
      </p:ext>
    </p:extLst>
  </p:cmAuthor>
  <p:cmAuthor id="1" name="Brittany Dinatale" initials="BD" lastIdx="16" clrIdx="0">
    <p:extLst>
      <p:ext uri="{19B8F6BF-5375-455C-9EA6-DF929625EA0E}">
        <p15:presenceInfo xmlns:p15="http://schemas.microsoft.com/office/powerpoint/2012/main" userId="S::bdinatale@erpi.net::4c8731d5-cc27-481f-b8c0-d7c9139b6463" providerId="AD"/>
      </p:ext>
    </p:extLst>
  </p:cmAuthor>
  <p:cmAuthor id="2" name="Kirsten Reed" initials="KR" lastIdx="19" clrIdx="1">
    <p:extLst>
      <p:ext uri="{19B8F6BF-5375-455C-9EA6-DF929625EA0E}">
        <p15:presenceInfo xmlns:p15="http://schemas.microsoft.com/office/powerpoint/2012/main" userId="S::KReed@erpi.net::6d7e1131-8da3-4a75-a8e4-cd1929a8ecb4" providerId="AD"/>
      </p:ext>
    </p:extLst>
  </p:cmAuthor>
  <p:cmAuthor id="3" name="Fredritz, Kristi L. (VHACLE)" initials="F(" lastIdx="16" clrIdx="2">
    <p:extLst>
      <p:ext uri="{19B8F6BF-5375-455C-9EA6-DF929625EA0E}">
        <p15:presenceInfo xmlns:p15="http://schemas.microsoft.com/office/powerpoint/2012/main" userId="S::kristi.fredritz@va.gov::8b4ee612-3a07-41af-8f43-b0406138fe1a" providerId="AD"/>
      </p:ext>
    </p:extLst>
  </p:cmAuthor>
  <p:cmAuthor id="4" name="Faue, Jessica M." initials="FM" lastIdx="10" clrIdx="3">
    <p:extLst>
      <p:ext uri="{19B8F6BF-5375-455C-9EA6-DF929625EA0E}">
        <p15:presenceInfo xmlns:p15="http://schemas.microsoft.com/office/powerpoint/2012/main" userId="S::jessica.faue@va.gov::430c05dd-f2d7-4e64-acd9-052d46edc5eb" providerId="AD"/>
      </p:ext>
    </p:extLst>
  </p:cmAuthor>
  <p:cmAuthor id="5" name="Payne, Perry L." initials="PL" lastIdx="8" clrIdx="4">
    <p:extLst>
      <p:ext uri="{19B8F6BF-5375-455C-9EA6-DF929625EA0E}">
        <p15:presenceInfo xmlns:p15="http://schemas.microsoft.com/office/powerpoint/2012/main" userId="S::perry.payne@va.gov::3c22015a-67ba-4825-9dc7-dedd583149e7" providerId="AD"/>
      </p:ext>
    </p:extLst>
  </p:cmAuthor>
  <p:cmAuthor id="6" name="Brubaker, Christine (Cb)" initials="BC(" lastIdx="33" clrIdx="5">
    <p:extLst>
      <p:ext uri="{19B8F6BF-5375-455C-9EA6-DF929625EA0E}">
        <p15:presenceInfo xmlns:p15="http://schemas.microsoft.com/office/powerpoint/2012/main" userId="S::Christine.Brubaker@va.gov::e59baa6a-462f-4fd7-b56a-d39a9326b3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B2C7E-A720-43E2-840E-3F097CAD4A43}" v="2" dt="2025-08-08T23:00:37.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68646" autoAdjust="0"/>
  </p:normalViewPr>
  <p:slideViewPr>
    <p:cSldViewPr snapToGrid="0">
      <p:cViewPr varScale="1">
        <p:scale>
          <a:sx n="43" d="100"/>
          <a:sy n="4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z, Amanda K." userId="ea24f054-98a7-49de-84bd-8c748da4456f" providerId="ADAL" clId="{28CB2C7E-A720-43E2-840E-3F097CAD4A43}"/>
    <pc:docChg chg="undo custSel addSld delSld modSld modSection">
      <pc:chgData name="Lopez, Amanda K." userId="ea24f054-98a7-49de-84bd-8c748da4456f" providerId="ADAL" clId="{28CB2C7E-A720-43E2-840E-3F097CAD4A43}" dt="2025-08-08T23:02:28.211" v="267" actId="47"/>
      <pc:docMkLst>
        <pc:docMk/>
      </pc:docMkLst>
      <pc:sldChg chg="modSp mod modNotesTx">
        <pc:chgData name="Lopez, Amanda K." userId="ea24f054-98a7-49de-84bd-8c748da4456f" providerId="ADAL" clId="{28CB2C7E-A720-43E2-840E-3F097CAD4A43}" dt="2025-08-08T22:56:32.818" v="209" actId="20577"/>
        <pc:sldMkLst>
          <pc:docMk/>
          <pc:sldMk cId="2817090966" sldId="257"/>
        </pc:sldMkLst>
        <pc:spChg chg="mod">
          <ac:chgData name="Lopez, Amanda K." userId="ea24f054-98a7-49de-84bd-8c748da4456f" providerId="ADAL" clId="{28CB2C7E-A720-43E2-840E-3F097CAD4A43}" dt="2025-08-08T22:50:32.333" v="21" actId="20577"/>
          <ac:spMkLst>
            <pc:docMk/>
            <pc:sldMk cId="2817090966" sldId="257"/>
            <ac:spMk id="7" creationId="{A5051D8C-72CD-F148-BC16-CB00936E3015}"/>
          </ac:spMkLst>
        </pc:spChg>
        <pc:spChg chg="mod">
          <ac:chgData name="Lopez, Amanda K." userId="ea24f054-98a7-49de-84bd-8c748da4456f" providerId="ADAL" clId="{28CB2C7E-A720-43E2-840E-3F097CAD4A43}" dt="2025-08-08T22:55:32.522" v="208" actId="20577"/>
          <ac:spMkLst>
            <pc:docMk/>
            <pc:sldMk cId="2817090966" sldId="257"/>
            <ac:spMk id="12" creationId="{6936D9B9-0ED2-B543-9909-1A14D00A1EE0}"/>
          </ac:spMkLst>
        </pc:spChg>
      </pc:sldChg>
      <pc:sldChg chg="modNotesTx">
        <pc:chgData name="Lopez, Amanda K." userId="ea24f054-98a7-49de-84bd-8c748da4456f" providerId="ADAL" clId="{28CB2C7E-A720-43E2-840E-3F097CAD4A43}" dt="2025-08-08T23:01:20.492" v="226" actId="6549"/>
        <pc:sldMkLst>
          <pc:docMk/>
          <pc:sldMk cId="3233134192" sldId="276"/>
        </pc:sldMkLst>
      </pc:sldChg>
      <pc:sldChg chg="modNotesTx">
        <pc:chgData name="Lopez, Amanda K." userId="ea24f054-98a7-49de-84bd-8c748da4456f" providerId="ADAL" clId="{28CB2C7E-A720-43E2-840E-3F097CAD4A43}" dt="2025-08-08T23:01:07.289" v="223" actId="6549"/>
        <pc:sldMkLst>
          <pc:docMk/>
          <pc:sldMk cId="3098589805" sldId="1312"/>
        </pc:sldMkLst>
      </pc:sldChg>
      <pc:sldChg chg="modNotesTx">
        <pc:chgData name="Lopez, Amanda K." userId="ea24f054-98a7-49de-84bd-8c748da4456f" providerId="ADAL" clId="{28CB2C7E-A720-43E2-840E-3F097CAD4A43}" dt="2025-08-08T23:01:03.827" v="222" actId="6549"/>
        <pc:sldMkLst>
          <pc:docMk/>
          <pc:sldMk cId="820188790" sldId="1378"/>
        </pc:sldMkLst>
      </pc:sldChg>
      <pc:sldChg chg="modNotesTx">
        <pc:chgData name="Lopez, Amanda K." userId="ea24f054-98a7-49de-84bd-8c748da4456f" providerId="ADAL" clId="{28CB2C7E-A720-43E2-840E-3F097CAD4A43}" dt="2025-08-08T22:56:44.994" v="210" actId="6549"/>
        <pc:sldMkLst>
          <pc:docMk/>
          <pc:sldMk cId="4008706587" sldId="1379"/>
        </pc:sldMkLst>
      </pc:sldChg>
      <pc:sldChg chg="modNotesTx">
        <pc:chgData name="Lopez, Amanda K." userId="ea24f054-98a7-49de-84bd-8c748da4456f" providerId="ADAL" clId="{28CB2C7E-A720-43E2-840E-3F097CAD4A43}" dt="2025-08-08T23:00:58.140" v="221" actId="6549"/>
        <pc:sldMkLst>
          <pc:docMk/>
          <pc:sldMk cId="761232082" sldId="1421"/>
        </pc:sldMkLst>
      </pc:sldChg>
      <pc:sldChg chg="modNotesTx">
        <pc:chgData name="Lopez, Amanda K." userId="ea24f054-98a7-49de-84bd-8c748da4456f" providerId="ADAL" clId="{28CB2C7E-A720-43E2-840E-3F097CAD4A43}" dt="2025-08-08T23:00:53.495" v="220" actId="6549"/>
        <pc:sldMkLst>
          <pc:docMk/>
          <pc:sldMk cId="1564668719" sldId="2993"/>
        </pc:sldMkLst>
      </pc:sldChg>
      <pc:sldChg chg="modSp mod modNotesTx">
        <pc:chgData name="Lopez, Amanda K." userId="ea24f054-98a7-49de-84bd-8c748da4456f" providerId="ADAL" clId="{28CB2C7E-A720-43E2-840E-3F097CAD4A43}" dt="2025-08-08T23:02:23.683" v="266" actId="1076"/>
        <pc:sldMkLst>
          <pc:docMk/>
          <pc:sldMk cId="134926418" sldId="2999"/>
        </pc:sldMkLst>
        <pc:spChg chg="mod">
          <ac:chgData name="Lopez, Amanda K." userId="ea24f054-98a7-49de-84bd-8c748da4456f" providerId="ADAL" clId="{28CB2C7E-A720-43E2-840E-3F097CAD4A43}" dt="2025-08-08T23:02:23.683" v="266" actId="1076"/>
          <ac:spMkLst>
            <pc:docMk/>
            <pc:sldMk cId="134926418" sldId="2999"/>
            <ac:spMk id="2" creationId="{EEA1E906-E9F8-4B52-98AD-F2A71D12C425}"/>
          </ac:spMkLst>
        </pc:spChg>
      </pc:sldChg>
      <pc:sldChg chg="del">
        <pc:chgData name="Lopez, Amanda K." userId="ea24f054-98a7-49de-84bd-8c748da4456f" providerId="ADAL" clId="{28CB2C7E-A720-43E2-840E-3F097CAD4A43}" dt="2025-08-08T23:02:28.211" v="267" actId="47"/>
        <pc:sldMkLst>
          <pc:docMk/>
          <pc:sldMk cId="1034473816" sldId="3014"/>
        </pc:sldMkLst>
      </pc:sldChg>
      <pc:sldChg chg="modNotesTx">
        <pc:chgData name="Lopez, Amanda K." userId="ea24f054-98a7-49de-84bd-8c748da4456f" providerId="ADAL" clId="{28CB2C7E-A720-43E2-840E-3F097CAD4A43}" dt="2025-08-08T23:01:10.506" v="224" actId="6549"/>
        <pc:sldMkLst>
          <pc:docMk/>
          <pc:sldMk cId="1903659714" sldId="3138"/>
        </pc:sldMkLst>
      </pc:sldChg>
      <pc:sldChg chg="add modNotesTx">
        <pc:chgData name="Lopez, Amanda K." userId="ea24f054-98a7-49de-84bd-8c748da4456f" providerId="ADAL" clId="{28CB2C7E-A720-43E2-840E-3F097CAD4A43}" dt="2025-08-08T23:00:41.469" v="219" actId="6549"/>
        <pc:sldMkLst>
          <pc:docMk/>
          <pc:sldMk cId="2441887466" sldId="3154"/>
        </pc:sldMkLst>
      </pc:sldChg>
      <pc:sldChg chg="del">
        <pc:chgData name="Lopez, Amanda K." userId="ea24f054-98a7-49de-84bd-8c748da4456f" providerId="ADAL" clId="{28CB2C7E-A720-43E2-840E-3F097CAD4A43}" dt="2025-08-08T22:57:03.217" v="211" actId="47"/>
        <pc:sldMkLst>
          <pc:docMk/>
          <pc:sldMk cId="3895022816" sldId="1448942755"/>
        </pc:sldMkLst>
      </pc:sldChg>
      <pc:sldChg chg="addSp delSp modSp mod modNotesTx">
        <pc:chgData name="Lopez, Amanda K." userId="ea24f054-98a7-49de-84bd-8c748da4456f" providerId="ADAL" clId="{28CB2C7E-A720-43E2-840E-3F097CAD4A43}" dt="2025-08-08T23:01:17.260" v="225" actId="6549"/>
        <pc:sldMkLst>
          <pc:docMk/>
          <pc:sldMk cId="2513044885" sldId="1448942756"/>
        </pc:sldMkLst>
        <pc:spChg chg="del">
          <ac:chgData name="Lopez, Amanda K." userId="ea24f054-98a7-49de-84bd-8c748da4456f" providerId="ADAL" clId="{28CB2C7E-A720-43E2-840E-3F097CAD4A43}" dt="2025-08-08T22:58:59.135" v="215" actId="478"/>
          <ac:spMkLst>
            <pc:docMk/>
            <pc:sldMk cId="2513044885" sldId="1448942756"/>
            <ac:spMk id="5" creationId="{DC9F05EB-A483-CD11-7537-33D769490759}"/>
          </ac:spMkLst>
        </pc:spChg>
        <pc:picChg chg="add mod">
          <ac:chgData name="Lopez, Amanda K." userId="ea24f054-98a7-49de-84bd-8c748da4456f" providerId="ADAL" clId="{28CB2C7E-A720-43E2-840E-3F097CAD4A43}" dt="2025-08-08T22:58:53.856" v="214" actId="1076"/>
          <ac:picMkLst>
            <pc:docMk/>
            <pc:sldMk cId="2513044885" sldId="1448942756"/>
            <ac:picMk id="3" creationId="{559225B5-D6FD-D4A1-C9FD-BD31EA79935E}"/>
          </ac:picMkLst>
        </pc:picChg>
        <pc:picChg chg="del">
          <ac:chgData name="Lopez, Amanda K." userId="ea24f054-98a7-49de-84bd-8c748da4456f" providerId="ADAL" clId="{28CB2C7E-A720-43E2-840E-3F097CAD4A43}" dt="2025-08-08T22:58:48.138" v="212" actId="478"/>
          <ac:picMkLst>
            <pc:docMk/>
            <pc:sldMk cId="2513044885" sldId="1448942756"/>
            <ac:picMk id="6" creationId="{42A3266F-85B8-16D8-521C-4AE5C77D3502}"/>
          </ac:picMkLst>
        </pc:picChg>
      </pc:sldChg>
      <pc:sldChg chg="del">
        <pc:chgData name="Lopez, Amanda K." userId="ea24f054-98a7-49de-84bd-8c748da4456f" providerId="ADAL" clId="{28CB2C7E-A720-43E2-840E-3F097CAD4A43}" dt="2025-08-08T22:59:12.710" v="216" actId="47"/>
        <pc:sldMkLst>
          <pc:docMk/>
          <pc:sldMk cId="3189347926" sldId="1448942759"/>
        </pc:sldMkLst>
      </pc:sldChg>
      <pc:sldChg chg="del">
        <pc:chgData name="Lopez, Amanda K." userId="ea24f054-98a7-49de-84bd-8c748da4456f" providerId="ADAL" clId="{28CB2C7E-A720-43E2-840E-3F097CAD4A43}" dt="2025-08-08T22:59:21.092" v="217" actId="47"/>
        <pc:sldMkLst>
          <pc:docMk/>
          <pc:sldMk cId="2215776686" sldId="14489427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BA92C-4D42-4EC7-81C1-BFEBB3A827A4}"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4A06-1A74-4386-BF85-8E0EA046A9C4}" type="slidenum">
              <a:rPr lang="en-US" smtClean="0"/>
              <a:t>‹#›</a:t>
            </a:fld>
            <a:endParaRPr lang="en-US"/>
          </a:p>
        </p:txBody>
      </p:sp>
    </p:spTree>
    <p:extLst>
      <p:ext uri="{BB962C8B-B14F-4D97-AF65-F5344CB8AC3E}">
        <p14:creationId xmlns:p14="http://schemas.microsoft.com/office/powerpoint/2010/main" val="413046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9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66612">
              <a:defRPr/>
            </a:pPr>
            <a:fld id="{48F73C60-877F-3F4D-9B92-2C35666FFDC2}" type="slidenum">
              <a:rPr lang="en-US">
                <a:solidFill>
                  <a:prstClr val="black"/>
                </a:solidFill>
                <a:latin typeface="Calibri" panose="020F0502020204030204"/>
              </a:rPr>
              <a:pPr defTabSz="966612">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861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51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4C9B73F7-48C1-6846-9B3F-8D3BA533F650}" type="slidenum">
              <a:rPr lang="en-US" smtClean="0"/>
              <a:t>12</a:t>
            </a:fld>
            <a:endParaRPr lang="en-US"/>
          </a:p>
        </p:txBody>
      </p:sp>
    </p:spTree>
    <p:extLst>
      <p:ext uri="{BB962C8B-B14F-4D97-AF65-F5344CB8AC3E}">
        <p14:creationId xmlns:p14="http://schemas.microsoft.com/office/powerpoint/2010/main" val="27343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44A4A06-1A74-4386-BF85-8E0EA046A9C4}" type="slidenum">
              <a:rPr lang="en-US" smtClean="0"/>
              <a:t>13</a:t>
            </a:fld>
            <a:endParaRPr lang="en-US"/>
          </a:p>
        </p:txBody>
      </p:sp>
    </p:spTree>
    <p:extLst>
      <p:ext uri="{BB962C8B-B14F-4D97-AF65-F5344CB8AC3E}">
        <p14:creationId xmlns:p14="http://schemas.microsoft.com/office/powerpoint/2010/main" val="232602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98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4A4A06-1A74-4386-BF85-8E0EA046A9C4}" type="slidenum">
              <a:rPr lang="en-US" smtClean="0"/>
              <a:t>4</a:t>
            </a:fld>
            <a:endParaRPr lang="en-US"/>
          </a:p>
        </p:txBody>
      </p:sp>
    </p:spTree>
    <p:extLst>
      <p:ext uri="{BB962C8B-B14F-4D97-AF65-F5344CB8AC3E}">
        <p14:creationId xmlns:p14="http://schemas.microsoft.com/office/powerpoint/2010/main" val="92608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Instead of focusing exclusively on clinically based methods or other in house </a:t>
            </a:r>
            <a:r>
              <a:rPr lang="en-US" sz="1200" b="0" i="0" u="none" strike="noStrike" kern="1200" baseline="0" dirty="0" err="1">
                <a:solidFill>
                  <a:schemeClr val="tx1"/>
                </a:solidFill>
                <a:latin typeface="+mn-lt"/>
                <a:ea typeface="+mn-ea"/>
                <a:cs typeface="+mn-cs"/>
              </a:rPr>
              <a:t>mehtods</a:t>
            </a:r>
            <a:r>
              <a:rPr lang="en-US" sz="1200" b="0" i="0" u="none" strike="noStrike" kern="1200" baseline="0" dirty="0">
                <a:solidFill>
                  <a:schemeClr val="tx1"/>
                </a:solidFill>
                <a:latin typeface="+mn-lt"/>
                <a:ea typeface="+mn-ea"/>
                <a:cs typeface="+mn-cs"/>
              </a:rPr>
              <a:t>, we are now combining community based and clinically based approaches.  And this is what led to what the VA coined…</a:t>
            </a:r>
          </a:p>
        </p:txBody>
      </p:sp>
      <p:sp>
        <p:nvSpPr>
          <p:cNvPr id="4" name="Slide Number Placeholder 3"/>
          <p:cNvSpPr>
            <a:spLocks noGrp="1"/>
          </p:cNvSpPr>
          <p:nvPr>
            <p:ph type="sldNum" sz="quarter" idx="5"/>
          </p:nvPr>
        </p:nvSpPr>
        <p:spPr/>
        <p:txBody>
          <a:bodyPr/>
          <a:lstStyle/>
          <a:p>
            <a:fld id="{044A4A06-1A74-4386-BF85-8E0EA046A9C4}" type="slidenum">
              <a:rPr lang="en-US" smtClean="0"/>
              <a:t>5</a:t>
            </a:fld>
            <a:endParaRPr lang="en-US"/>
          </a:p>
        </p:txBody>
      </p:sp>
    </p:spTree>
    <p:extLst>
      <p:ext uri="{BB962C8B-B14F-4D97-AF65-F5344CB8AC3E}">
        <p14:creationId xmlns:p14="http://schemas.microsoft.com/office/powerpoint/2010/main" val="357363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A4A06-1A74-4386-BF85-8E0EA046A9C4}" type="slidenum">
              <a:rPr lang="en-US" smtClean="0"/>
              <a:t>6</a:t>
            </a:fld>
            <a:endParaRPr lang="en-US"/>
          </a:p>
        </p:txBody>
      </p:sp>
    </p:spTree>
    <p:extLst>
      <p:ext uri="{BB962C8B-B14F-4D97-AF65-F5344CB8AC3E}">
        <p14:creationId xmlns:p14="http://schemas.microsoft.com/office/powerpoint/2010/main" val="237463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A4A06-1A74-4386-BF85-8E0EA046A9C4}" type="slidenum">
              <a:rPr lang="en-US" smtClean="0"/>
              <a:t>7</a:t>
            </a:fld>
            <a:endParaRPr lang="en-US"/>
          </a:p>
        </p:txBody>
      </p:sp>
    </p:spTree>
    <p:extLst>
      <p:ext uri="{BB962C8B-B14F-4D97-AF65-F5344CB8AC3E}">
        <p14:creationId xmlns:p14="http://schemas.microsoft.com/office/powerpoint/2010/main" val="282409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A4A06-1A74-4386-BF85-8E0EA046A9C4}" type="slidenum">
              <a:rPr lang="en-US" smtClean="0"/>
              <a:t>8</a:t>
            </a:fld>
            <a:endParaRPr lang="en-US"/>
          </a:p>
        </p:txBody>
      </p:sp>
    </p:spTree>
    <p:extLst>
      <p:ext uri="{BB962C8B-B14F-4D97-AF65-F5344CB8AC3E}">
        <p14:creationId xmlns:p14="http://schemas.microsoft.com/office/powerpoint/2010/main" val="85118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9</a:t>
            </a:fld>
            <a:endParaRPr lang="en-US"/>
          </a:p>
        </p:txBody>
      </p:sp>
    </p:spTree>
    <p:extLst>
      <p:ext uri="{BB962C8B-B14F-4D97-AF65-F5344CB8AC3E}">
        <p14:creationId xmlns:p14="http://schemas.microsoft.com/office/powerpoint/2010/main" val="202112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19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417680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Tree>
    <p:extLst>
      <p:ext uri="{BB962C8B-B14F-4D97-AF65-F5344CB8AC3E}">
        <p14:creationId xmlns:p14="http://schemas.microsoft.com/office/powerpoint/2010/main" val="93991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200868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1427493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186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1206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2345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967757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466608"/>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826452"/>
            <a:ext cx="5183188" cy="5767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466608"/>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8"/>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9401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97877"/>
            <a:ext cx="10515600" cy="921437"/>
          </a:xfrm>
        </p:spPr>
        <p:txBody>
          <a:bodyPr/>
          <a:lstStyle/>
          <a:p>
            <a:r>
              <a:rPr lang="en-US"/>
              <a:t>Click to edit Master title style</a:t>
            </a:r>
          </a:p>
        </p:txBody>
      </p:sp>
      <p:sp>
        <p:nvSpPr>
          <p:cNvPr id="3" name="Content Placeholder 2"/>
          <p:cNvSpPr>
            <a:spLocks noGrp="1"/>
          </p:cNvSpPr>
          <p:nvPr>
            <p:ph sz="half" idx="1"/>
          </p:nvPr>
        </p:nvSpPr>
        <p:spPr>
          <a:xfrm>
            <a:off x="838200" y="1582619"/>
            <a:ext cx="5181600" cy="41710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82619"/>
            <a:ext cx="5181600" cy="41710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59239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88732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2420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02873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12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86945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22550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sp>
        <p:nvSpPr>
          <p:cNvPr id="6" name="Title 1"/>
          <p:cNvSpPr txBox="1">
            <a:spLocks/>
          </p:cNvSpPr>
          <p:nvPr userDrawn="1"/>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0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29072" y="985808"/>
            <a:ext cx="12192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85906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5.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89962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grpSp>
        <p:nvGrpSpPr>
          <p:cNvPr id="4" name="Group 3"/>
          <p:cNvGrpSpPr/>
          <p:nvPr userDrawn="1"/>
        </p:nvGrpSpPr>
        <p:grpSpPr>
          <a:xfrm>
            <a:off x="0" y="6140681"/>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sz="1800" b="1">
                  <a:solidFill>
                    <a:srgbClr val="C00000"/>
                  </a:solidFill>
                </a:rPr>
                <a:t>FOR VA INTERNAL USE ONLY</a:t>
              </a:r>
            </a:p>
          </p:txBody>
        </p:sp>
      </p:grpSp>
    </p:spTree>
    <p:extLst>
      <p:ext uri="{BB962C8B-B14F-4D97-AF65-F5344CB8AC3E}">
        <p14:creationId xmlns:p14="http://schemas.microsoft.com/office/powerpoint/2010/main" val="20484443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lopez3@v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mirecc.va.gov/lethalmeanssafety/fac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a:xfrm>
            <a:off x="177974" y="1774234"/>
            <a:ext cx="10877953" cy="2278221"/>
          </a:xfrm>
        </p:spPr>
        <p:txBody>
          <a:bodyPr>
            <a:normAutofit/>
          </a:bodyPr>
          <a:lstStyle/>
          <a:p>
            <a:br>
              <a:rPr lang="en-US" dirty="0"/>
            </a:br>
            <a:r>
              <a:rPr lang="en-US" dirty="0"/>
              <a:t>VA Community Based Interventions for </a:t>
            </a:r>
            <a:br>
              <a:rPr lang="en-US" dirty="0"/>
            </a:br>
            <a:r>
              <a:rPr lang="en-US" dirty="0"/>
              <a:t>Suicide Prevention (CBI-SP)</a:t>
            </a:r>
            <a:br>
              <a:rPr lang="en-US" dirty="0"/>
            </a:br>
            <a:endParaRPr lang="en-US" sz="3200" b="0" dirty="0"/>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a:xfrm>
            <a:off x="177974" y="4579779"/>
            <a:ext cx="7792763" cy="2278221"/>
          </a:xfrm>
        </p:spPr>
        <p:txBody>
          <a:bodyPr>
            <a:normAutofit/>
          </a:bodyPr>
          <a:lstStyle/>
          <a:p>
            <a:r>
              <a:rPr lang="en-US" i="0" dirty="0">
                <a:solidFill>
                  <a:schemeClr val="bg2"/>
                </a:solidFill>
              </a:rPr>
              <a:t>Amanda Lopez, LCSW</a:t>
            </a:r>
          </a:p>
          <a:p>
            <a:r>
              <a:rPr lang="en-US" i="0" dirty="0">
                <a:solidFill>
                  <a:schemeClr val="bg2"/>
                </a:solidFill>
              </a:rPr>
              <a:t>Community Engagement and Partnerships Coordinator</a:t>
            </a:r>
          </a:p>
          <a:p>
            <a:r>
              <a:rPr lang="en-US" i="0" dirty="0">
                <a:solidFill>
                  <a:schemeClr val="bg2"/>
                </a:solidFill>
              </a:rPr>
              <a:t>San Francisco VA Healthcare System</a:t>
            </a:r>
          </a:p>
          <a:p>
            <a:r>
              <a:rPr lang="en-US" i="0" dirty="0">
                <a:hlinkClick r:id="rId3">
                  <a:extLst>
                    <a:ext uri="{A12FA001-AC4F-418D-AE19-62706E023703}">
                      <ahyp:hlinkClr xmlns:ahyp="http://schemas.microsoft.com/office/drawing/2018/hyperlinkcolor" val="tx"/>
                    </a:ext>
                  </a:extLst>
                </a:hlinkClick>
              </a:rPr>
              <a:t>Amanda.lopez3@va.gov</a:t>
            </a:r>
            <a:endParaRPr lang="en-US" i="0" dirty="0"/>
          </a:p>
          <a:p>
            <a:r>
              <a:rPr lang="en-US" i="0" dirty="0"/>
              <a:t>415-619-2903</a:t>
            </a:r>
          </a:p>
          <a:p>
            <a:endParaRPr lang="en-US" i="0" dirty="0">
              <a:solidFill>
                <a:schemeClr val="bg2"/>
              </a:solidFill>
            </a:endParaRPr>
          </a:p>
          <a:p>
            <a:endParaRPr lang="en-US" dirty="0"/>
          </a:p>
        </p:txBody>
      </p:sp>
    </p:spTree>
    <p:extLst>
      <p:ext uri="{BB962C8B-B14F-4D97-AF65-F5344CB8AC3E}">
        <p14:creationId xmlns:p14="http://schemas.microsoft.com/office/powerpoint/2010/main" val="281709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Freeform 505"/>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29"/>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3" name="Line 48"/>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4" name="Line 49"/>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pic>
        <p:nvPicPr>
          <p:cNvPr id="7" name="Picture 6">
            <a:extLst>
              <a:ext uri="{FF2B5EF4-FFF2-40B4-BE49-F238E27FC236}">
                <a16:creationId xmlns:a16="http://schemas.microsoft.com/office/drawing/2014/main" id="{3381C9EC-9959-6E49-A218-5BAF99CCA567}"/>
              </a:ext>
            </a:extLst>
          </p:cNvPr>
          <p:cNvPicPr>
            <a:picLocks noChangeAspect="1"/>
          </p:cNvPicPr>
          <p:nvPr/>
        </p:nvPicPr>
        <p:blipFill rotWithShape="1">
          <a:blip r:embed="rId3"/>
          <a:srcRect l="7469" r="11306"/>
          <a:stretch/>
        </p:blipFill>
        <p:spPr>
          <a:xfrm>
            <a:off x="414248" y="2132526"/>
            <a:ext cx="6032484" cy="31182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14248" y="610334"/>
            <a:ext cx="1059284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Most Suicidal Crises are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Time from Decision to Action &lt; 1 hour</a:t>
            </a:r>
          </a:p>
        </p:txBody>
      </p:sp>
      <p:sp>
        <p:nvSpPr>
          <p:cNvPr id="12" name="TextBox 11"/>
          <p:cNvSpPr txBox="1"/>
          <p:nvPr/>
        </p:nvSpPr>
        <p:spPr>
          <a:xfrm>
            <a:off x="6400486" y="5637155"/>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https://www.mirecc.va.gov/lethalmeanssafety/facts/</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76674"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Simon, T.R., Swann, A.C., Powell, K.E., Potter, L.B., Kresnow, M., and O’Carroll, P.W.  Characteristics of Impulsive Suicide Attempts and Attempters. SLTB. 2001; 32(supp):49-59.</a:t>
            </a:r>
          </a:p>
        </p:txBody>
      </p:sp>
      <p:sp>
        <p:nvSpPr>
          <p:cNvPr id="20" name="Slide Number Placeholder 3">
            <a:extLst>
              <a:ext uri="{FF2B5EF4-FFF2-40B4-BE49-F238E27FC236}">
                <a16:creationId xmlns:a16="http://schemas.microsoft.com/office/drawing/2014/main" id="{E09DB054-1460-344E-9A31-28064B7B8221}"/>
              </a:ext>
            </a:extLst>
          </p:cNvPr>
          <p:cNvSpPr>
            <a:spLocks noGrp="1"/>
          </p:cNvSpPr>
          <p:nvPr>
            <p:ph type="sldNum" sz="quarter" idx="12"/>
          </p:nvPr>
        </p:nvSpPr>
        <p:spPr>
          <a:xfrm>
            <a:off x="5067300" y="6356351"/>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339305-0B87-7919-9D63-043F5BB1A8E9}"/>
              </a:ext>
            </a:extLst>
          </p:cNvPr>
          <p:cNvPicPr>
            <a:picLocks noChangeAspect="1"/>
          </p:cNvPicPr>
          <p:nvPr/>
        </p:nvPicPr>
        <p:blipFill>
          <a:blip r:embed="rId5"/>
          <a:stretch>
            <a:fillRect/>
          </a:stretch>
        </p:blipFill>
        <p:spPr>
          <a:xfrm>
            <a:off x="6400486" y="2129749"/>
            <a:ext cx="5704714" cy="3118299"/>
          </a:xfrm>
          <a:prstGeom prst="rect">
            <a:avLst/>
          </a:prstGeom>
        </p:spPr>
      </p:pic>
    </p:spTree>
    <p:extLst>
      <p:ext uri="{BB962C8B-B14F-4D97-AF65-F5344CB8AC3E}">
        <p14:creationId xmlns:p14="http://schemas.microsoft.com/office/powerpoint/2010/main" val="24418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225B5-D6FD-D4A1-C9FD-BD31EA79935E}"/>
              </a:ext>
            </a:extLst>
          </p:cNvPr>
          <p:cNvPicPr>
            <a:picLocks noChangeAspect="1"/>
          </p:cNvPicPr>
          <p:nvPr/>
        </p:nvPicPr>
        <p:blipFill>
          <a:blip r:embed="rId3"/>
          <a:stretch>
            <a:fillRect/>
          </a:stretch>
        </p:blipFill>
        <p:spPr>
          <a:xfrm>
            <a:off x="894253" y="799747"/>
            <a:ext cx="4197566" cy="5588287"/>
          </a:xfrm>
          <a:prstGeom prst="rect">
            <a:avLst/>
          </a:prstGeom>
        </p:spPr>
      </p:pic>
    </p:spTree>
    <p:extLst>
      <p:ext uri="{BB962C8B-B14F-4D97-AF65-F5344CB8AC3E}">
        <p14:creationId xmlns:p14="http://schemas.microsoft.com/office/powerpoint/2010/main" val="251304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2CBA-3D52-1541-B43D-5CD7DC40A944}"/>
              </a:ext>
            </a:extLst>
          </p:cNvPr>
          <p:cNvSpPr>
            <a:spLocks noGrp="1"/>
          </p:cNvSpPr>
          <p:nvPr>
            <p:ph type="title"/>
          </p:nvPr>
        </p:nvSpPr>
        <p:spPr/>
        <p:txBody>
          <a:bodyPr/>
          <a:lstStyle/>
          <a:p>
            <a:r>
              <a:rPr lang="en-US" dirty="0"/>
              <a:t>Suicide Prevention is Everyone’s Business</a:t>
            </a:r>
          </a:p>
        </p:txBody>
      </p:sp>
      <p:sp>
        <p:nvSpPr>
          <p:cNvPr id="4" name="Slide Number Placeholder 3">
            <a:extLst>
              <a:ext uri="{FF2B5EF4-FFF2-40B4-BE49-F238E27FC236}">
                <a16:creationId xmlns:a16="http://schemas.microsoft.com/office/drawing/2014/main" id="{D752FF8D-2D2A-3E4F-B5CC-BF57D436B91E}"/>
              </a:ext>
            </a:extLst>
          </p:cNvPr>
          <p:cNvSpPr>
            <a:spLocks noGrp="1"/>
          </p:cNvSpPr>
          <p:nvPr>
            <p:ph type="sldNum" sz="quarter" idx="12"/>
          </p:nvPr>
        </p:nvSpPr>
        <p:spPr/>
        <p:txBody>
          <a:bodyPr/>
          <a:lstStyle/>
          <a:p>
            <a:fld id="{ACD12D91-5F71-FE4F-A594-B9667DC21877}" type="slidenum">
              <a:rPr lang="en-US" smtClean="0"/>
              <a:t>12</a:t>
            </a:fld>
            <a:endParaRPr lang="en-US"/>
          </a:p>
        </p:txBody>
      </p:sp>
      <p:pic>
        <p:nvPicPr>
          <p:cNvPr id="6" name="Picture 5">
            <a:extLst>
              <a:ext uri="{FF2B5EF4-FFF2-40B4-BE49-F238E27FC236}">
                <a16:creationId xmlns:a16="http://schemas.microsoft.com/office/drawing/2014/main" id="{296CE1BC-710C-4E8C-8104-133FEB2CD0AA}"/>
              </a:ext>
            </a:extLst>
          </p:cNvPr>
          <p:cNvPicPr>
            <a:picLocks noChangeAspect="1"/>
          </p:cNvPicPr>
          <p:nvPr/>
        </p:nvPicPr>
        <p:blipFill>
          <a:blip r:embed="rId3"/>
          <a:stretch>
            <a:fillRect/>
          </a:stretch>
        </p:blipFill>
        <p:spPr>
          <a:xfrm>
            <a:off x="1859844" y="2060221"/>
            <a:ext cx="5729111" cy="3469569"/>
          </a:xfrm>
          <a:prstGeom prst="rect">
            <a:avLst/>
          </a:prstGeom>
        </p:spPr>
      </p:pic>
    </p:spTree>
    <p:extLst>
      <p:ext uri="{BB962C8B-B14F-4D97-AF65-F5344CB8AC3E}">
        <p14:creationId xmlns:p14="http://schemas.microsoft.com/office/powerpoint/2010/main" val="323313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E906-E9F8-4B52-98AD-F2A71D12C425}"/>
              </a:ext>
            </a:extLst>
          </p:cNvPr>
          <p:cNvSpPr>
            <a:spLocks noGrp="1"/>
          </p:cNvSpPr>
          <p:nvPr>
            <p:ph type="title"/>
          </p:nvPr>
        </p:nvSpPr>
        <p:spPr>
          <a:xfrm>
            <a:off x="3209596" y="3689358"/>
            <a:ext cx="5772807" cy="1064393"/>
          </a:xfrm>
        </p:spPr>
        <p:txBody>
          <a:bodyPr>
            <a:noAutofit/>
          </a:bodyPr>
          <a:lstStyle/>
          <a:p>
            <a:pPr algn="ctr"/>
            <a:r>
              <a:rPr lang="en-US" sz="9600" dirty="0"/>
              <a:t>Thank You</a:t>
            </a:r>
            <a:br>
              <a:rPr lang="en-US" sz="9600" dirty="0"/>
            </a:br>
            <a:r>
              <a:rPr lang="en-US" sz="9600" dirty="0"/>
              <a:t> Questions?</a:t>
            </a:r>
            <a:br>
              <a:rPr lang="en-US" sz="9600" dirty="0"/>
            </a:br>
            <a:endParaRPr lang="en-US" sz="9600" dirty="0"/>
          </a:p>
        </p:txBody>
      </p:sp>
      <p:sp>
        <p:nvSpPr>
          <p:cNvPr id="4" name="Slide Number Placeholder 3">
            <a:extLst>
              <a:ext uri="{FF2B5EF4-FFF2-40B4-BE49-F238E27FC236}">
                <a16:creationId xmlns:a16="http://schemas.microsoft.com/office/drawing/2014/main" id="{AF2842B6-0C65-4408-B89F-CBBDFB652C90}"/>
              </a:ext>
            </a:extLst>
          </p:cNvPr>
          <p:cNvSpPr>
            <a:spLocks noGrp="1"/>
          </p:cNvSpPr>
          <p:nvPr>
            <p:ph type="sldNum" sz="quarter" idx="12"/>
          </p:nvPr>
        </p:nvSpPr>
        <p:spPr/>
        <p:txBody>
          <a:bodyPr/>
          <a:lstStyle/>
          <a:p>
            <a:fld id="{ACD12D91-5F71-FE4F-A594-B9667DC21877}" type="slidenum">
              <a:rPr lang="en-US" smtClean="0"/>
              <a:t>13</a:t>
            </a:fld>
            <a:endParaRPr lang="en-US"/>
          </a:p>
        </p:txBody>
      </p:sp>
    </p:spTree>
    <p:extLst>
      <p:ext uri="{BB962C8B-B14F-4D97-AF65-F5344CB8AC3E}">
        <p14:creationId xmlns:p14="http://schemas.microsoft.com/office/powerpoint/2010/main" val="13492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352521F-C375-18B9-A7B1-589873E7064E}"/>
              </a:ext>
            </a:extLst>
          </p:cNvPr>
          <p:cNvSpPr>
            <a:spLocks noGrp="1"/>
          </p:cNvSpPr>
          <p:nvPr>
            <p:ph type="sldNum" sz="quarter" idx="12"/>
          </p:nvPr>
        </p:nvSpPr>
        <p:spPr>
          <a:xfrm>
            <a:off x="4544291" y="6771988"/>
            <a:ext cx="2479214" cy="296574"/>
          </a:xfrm>
        </p:spPr>
        <p:txBody>
          <a:bodyPr/>
          <a:lstStyle/>
          <a:p>
            <a:fld id="{ACD12D91-5F71-FE4F-A594-B9667DC21877}" type="slidenum">
              <a:rPr lang="en-US" smtClean="0"/>
              <a:pPr/>
              <a:t>2</a:t>
            </a:fld>
            <a:endParaRPr lang="en-US">
              <a:solidFill>
                <a:srgbClr val="03295F"/>
              </a:solidFill>
            </a:endParaRPr>
          </a:p>
        </p:txBody>
      </p:sp>
      <p:sp>
        <p:nvSpPr>
          <p:cNvPr id="10" name="Title 4">
            <a:extLst>
              <a:ext uri="{FF2B5EF4-FFF2-40B4-BE49-F238E27FC236}">
                <a16:creationId xmlns:a16="http://schemas.microsoft.com/office/drawing/2014/main" id="{24999563-2E71-1108-DB59-BEDDC63C3656}"/>
              </a:ext>
            </a:extLst>
          </p:cNvPr>
          <p:cNvSpPr txBox="1">
            <a:spLocks/>
          </p:cNvSpPr>
          <p:nvPr/>
        </p:nvSpPr>
        <p:spPr>
          <a:xfrm>
            <a:off x="228765" y="612668"/>
            <a:ext cx="10150382" cy="91064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rgbClr val="003B7B"/>
                </a:solidFill>
                <a:latin typeface="+mn-lt"/>
                <a:ea typeface="+mj-ea"/>
                <a:cs typeface="+mj-cs"/>
              </a:defRPr>
            </a:lvl1pPr>
          </a:lstStyle>
          <a:p>
            <a:r>
              <a:rPr lang="en-US" dirty="0"/>
              <a:t>Age- and Sex-Adjusted Suicide Rates, Veterans and </a:t>
            </a:r>
          </a:p>
          <a:p>
            <a:r>
              <a:rPr lang="en-US" dirty="0"/>
              <a:t>Non-Veteran U.S. Adults, 2001-2021</a:t>
            </a:r>
          </a:p>
        </p:txBody>
      </p:sp>
      <p:pic>
        <p:nvPicPr>
          <p:cNvPr id="11" name="Picture 10">
            <a:extLst>
              <a:ext uri="{FF2B5EF4-FFF2-40B4-BE49-F238E27FC236}">
                <a16:creationId xmlns:a16="http://schemas.microsoft.com/office/drawing/2014/main" id="{7959BBA6-7906-4C8D-804C-4320A610F12E}"/>
              </a:ext>
            </a:extLst>
          </p:cNvPr>
          <p:cNvPicPr>
            <a:picLocks noChangeAspect="1"/>
          </p:cNvPicPr>
          <p:nvPr/>
        </p:nvPicPr>
        <p:blipFill>
          <a:blip r:embed="rId3"/>
          <a:stretch>
            <a:fillRect/>
          </a:stretch>
        </p:blipFill>
        <p:spPr>
          <a:xfrm>
            <a:off x="892696" y="1834071"/>
            <a:ext cx="8822520" cy="4411261"/>
          </a:xfrm>
          <a:prstGeom prst="rect">
            <a:avLst/>
          </a:prstGeom>
        </p:spPr>
      </p:pic>
    </p:spTree>
    <p:extLst>
      <p:ext uri="{BB962C8B-B14F-4D97-AF65-F5344CB8AC3E}">
        <p14:creationId xmlns:p14="http://schemas.microsoft.com/office/powerpoint/2010/main" val="400870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40943-678D-C5FF-3688-20E9196C0DC8}"/>
              </a:ext>
            </a:extLst>
          </p:cNvPr>
          <p:cNvPicPr>
            <a:picLocks noChangeAspect="1"/>
          </p:cNvPicPr>
          <p:nvPr/>
        </p:nvPicPr>
        <p:blipFill>
          <a:blip r:embed="rId3"/>
          <a:stretch>
            <a:fillRect/>
          </a:stretch>
        </p:blipFill>
        <p:spPr>
          <a:xfrm>
            <a:off x="2163906" y="595064"/>
            <a:ext cx="7700529" cy="5442860"/>
          </a:xfrm>
          <a:prstGeom prst="rect">
            <a:avLst/>
          </a:prstGeom>
        </p:spPr>
      </p:pic>
    </p:spTree>
    <p:extLst>
      <p:ext uri="{BB962C8B-B14F-4D97-AF65-F5344CB8AC3E}">
        <p14:creationId xmlns:p14="http://schemas.microsoft.com/office/powerpoint/2010/main" val="346490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CE841-5DB8-46F3-870B-2A7B6ABE5A2F}"/>
              </a:ext>
            </a:extLst>
          </p:cNvPr>
          <p:cNvSpPr>
            <a:spLocks noGrp="1"/>
          </p:cNvSpPr>
          <p:nvPr>
            <p:ph type="sldNum" sz="quarter" idx="12"/>
          </p:nvPr>
        </p:nvSpPr>
        <p:spPr/>
        <p:txBody>
          <a:bodyPr/>
          <a:lstStyle/>
          <a:p>
            <a:fld id="{ACD12D91-5F71-FE4F-A594-B9667DC21877}" type="slidenum">
              <a:rPr lang="en-US" smtClean="0"/>
              <a:t>4</a:t>
            </a:fld>
            <a:endParaRPr lang="en-US"/>
          </a:p>
        </p:txBody>
      </p:sp>
      <p:pic>
        <p:nvPicPr>
          <p:cNvPr id="8" name="Picture 7">
            <a:extLst>
              <a:ext uri="{FF2B5EF4-FFF2-40B4-BE49-F238E27FC236}">
                <a16:creationId xmlns:a16="http://schemas.microsoft.com/office/drawing/2014/main" id="{36247265-ABA0-4E60-81EA-90701AC6C7DB}"/>
              </a:ext>
            </a:extLst>
          </p:cNvPr>
          <p:cNvPicPr>
            <a:picLocks noChangeAspect="1"/>
          </p:cNvPicPr>
          <p:nvPr/>
        </p:nvPicPr>
        <p:blipFill>
          <a:blip r:embed="rId3"/>
          <a:stretch>
            <a:fillRect/>
          </a:stretch>
        </p:blipFill>
        <p:spPr>
          <a:xfrm>
            <a:off x="346364" y="850178"/>
            <a:ext cx="11014363" cy="4636222"/>
          </a:xfrm>
          <a:prstGeom prst="rect">
            <a:avLst/>
          </a:prstGeom>
        </p:spPr>
      </p:pic>
    </p:spTree>
    <p:extLst>
      <p:ext uri="{BB962C8B-B14F-4D97-AF65-F5344CB8AC3E}">
        <p14:creationId xmlns:p14="http://schemas.microsoft.com/office/powerpoint/2010/main" val="156466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7E3B5-9D9D-1247-8C21-630FAD5D64F8}"/>
              </a:ext>
            </a:extLst>
          </p:cNvPr>
          <p:cNvSpPr>
            <a:spLocks noGrp="1"/>
          </p:cNvSpPr>
          <p:nvPr>
            <p:ph type="title"/>
          </p:nvPr>
        </p:nvSpPr>
        <p:spPr/>
        <p:txBody>
          <a:bodyPr/>
          <a:lstStyle/>
          <a:p>
            <a:r>
              <a:rPr lang="en-US"/>
              <a:t>Public Health Strategy</a:t>
            </a:r>
          </a:p>
        </p:txBody>
      </p:sp>
      <p:pic>
        <p:nvPicPr>
          <p:cNvPr id="8" name="Content Placeholder 7">
            <a:extLst>
              <a:ext uri="{FF2B5EF4-FFF2-40B4-BE49-F238E27FC236}">
                <a16:creationId xmlns:a16="http://schemas.microsoft.com/office/drawing/2014/main" id="{7EEB2875-A384-4246-B3EE-E914192711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37141"/>
            <a:ext cx="10515600" cy="3241882"/>
          </a:xfrm>
        </p:spPr>
      </p:pic>
      <p:sp>
        <p:nvSpPr>
          <p:cNvPr id="3" name="Slide Number Placeholder 2">
            <a:extLst>
              <a:ext uri="{FF2B5EF4-FFF2-40B4-BE49-F238E27FC236}">
                <a16:creationId xmlns:a16="http://schemas.microsoft.com/office/drawing/2014/main" id="{786F9558-9BC1-784A-B293-212160AE4983}"/>
              </a:ext>
            </a:extLst>
          </p:cNvPr>
          <p:cNvSpPr>
            <a:spLocks noGrp="1"/>
          </p:cNvSpPr>
          <p:nvPr>
            <p:ph type="sldNum" sz="quarter" idx="12"/>
          </p:nvPr>
        </p:nvSpPr>
        <p:spPr/>
        <p:txBody>
          <a:bodyPr/>
          <a:lstStyle/>
          <a:p>
            <a:fld id="{ACD12D91-5F71-FE4F-A594-B9667DC21877}" type="slidenum">
              <a:rPr lang="en-US" smtClean="0"/>
              <a:t>5</a:t>
            </a:fld>
            <a:endParaRPr lang="en-US"/>
          </a:p>
        </p:txBody>
      </p:sp>
      <p:sp>
        <p:nvSpPr>
          <p:cNvPr id="9" name="TextBox 8">
            <a:extLst>
              <a:ext uri="{FF2B5EF4-FFF2-40B4-BE49-F238E27FC236}">
                <a16:creationId xmlns:a16="http://schemas.microsoft.com/office/drawing/2014/main" id="{62DF35BD-2759-0349-9502-2EAFBE2C1346}"/>
              </a:ext>
            </a:extLst>
          </p:cNvPr>
          <p:cNvSpPr txBox="1"/>
          <p:nvPr/>
        </p:nvSpPr>
        <p:spPr>
          <a:xfrm>
            <a:off x="1133475" y="4881246"/>
            <a:ext cx="9925050" cy="1477328"/>
          </a:xfrm>
          <a:prstGeom prst="rect">
            <a:avLst/>
          </a:prstGeom>
          <a:noFill/>
        </p:spPr>
        <p:txBody>
          <a:bodyPr wrap="square" rtlCol="0">
            <a:spAutoFit/>
          </a:bodyPr>
          <a:lstStyle/>
          <a:p>
            <a:pPr algn="ctr"/>
            <a:r>
              <a:rPr lang="en-US"/>
              <a:t>VA's public health strategy combines partnerships with communities to implement tailored, local prevention plans while also focusing on evidence based clinical strategies for intervention.  Our approach focuses on both what we can do now, in the short term, and over the long term, to implement VA’s </a:t>
            </a:r>
            <a:r>
              <a:rPr lang="en-US" u="sng">
                <a:hlinkClick r:id="rId4"/>
              </a:rPr>
              <a:t>National Strategy for Preventing Veteran Suicide</a:t>
            </a:r>
            <a:r>
              <a:rPr lang="en-US"/>
              <a:t>. </a:t>
            </a:r>
          </a:p>
          <a:p>
            <a:endParaRPr lang="en-US"/>
          </a:p>
        </p:txBody>
      </p:sp>
    </p:spTree>
    <p:extLst>
      <p:ext uri="{BB962C8B-B14F-4D97-AF65-F5344CB8AC3E}">
        <p14:creationId xmlns:p14="http://schemas.microsoft.com/office/powerpoint/2010/main" val="102705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902456-F190-4CF3-BB4A-1A99691ACC11}"/>
              </a:ext>
            </a:extLst>
          </p:cNvPr>
          <p:cNvSpPr>
            <a:spLocks noGrp="1"/>
          </p:cNvSpPr>
          <p:nvPr>
            <p:ph type="title"/>
          </p:nvPr>
        </p:nvSpPr>
        <p:spPr>
          <a:xfrm>
            <a:off x="803276" y="3057525"/>
            <a:ext cx="7843227" cy="1375121"/>
          </a:xfrm>
        </p:spPr>
        <p:txBody>
          <a:bodyPr>
            <a:normAutofit fontScale="90000"/>
          </a:bodyPr>
          <a:lstStyle/>
          <a:p>
            <a:r>
              <a:rPr lang="en-US"/>
              <a:t>Suicide Prevention 2.0 </a:t>
            </a:r>
            <a:br>
              <a:rPr lang="en-US"/>
            </a:br>
            <a:r>
              <a:rPr lang="en-US"/>
              <a:t>Community-Based Interventions for Suicide Prevention (CBI-SP)</a:t>
            </a:r>
          </a:p>
        </p:txBody>
      </p:sp>
      <p:sp>
        <p:nvSpPr>
          <p:cNvPr id="4" name="Slide Number Placeholder 3">
            <a:extLst>
              <a:ext uri="{FF2B5EF4-FFF2-40B4-BE49-F238E27FC236}">
                <a16:creationId xmlns:a16="http://schemas.microsoft.com/office/drawing/2014/main" id="{F8A1B7B3-0187-4C55-9F17-4E318029BCAA}"/>
              </a:ext>
            </a:extLst>
          </p:cNvPr>
          <p:cNvSpPr>
            <a:spLocks noGrp="1"/>
          </p:cNvSpPr>
          <p:nvPr>
            <p:ph type="sldNum" sz="quarter" idx="12"/>
          </p:nvPr>
        </p:nvSpPr>
        <p:spPr/>
        <p:txBody>
          <a:bodyPr/>
          <a:lstStyle/>
          <a:p>
            <a:fld id="{ACD12D91-5F71-FE4F-A594-B9667DC21877}" type="slidenum">
              <a:rPr lang="en-US" smtClean="0"/>
              <a:t>6</a:t>
            </a:fld>
            <a:endParaRPr lang="en-US"/>
          </a:p>
        </p:txBody>
      </p:sp>
    </p:spTree>
    <p:extLst>
      <p:ext uri="{BB962C8B-B14F-4D97-AF65-F5344CB8AC3E}">
        <p14:creationId xmlns:p14="http://schemas.microsoft.com/office/powerpoint/2010/main" val="76123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77BA10-B6DC-4703-90CB-BDD7B51B5086}"/>
              </a:ext>
            </a:extLst>
          </p:cNvPr>
          <p:cNvPicPr>
            <a:picLocks noChangeAspect="1"/>
          </p:cNvPicPr>
          <p:nvPr/>
        </p:nvPicPr>
        <p:blipFill>
          <a:blip r:embed="rId3"/>
          <a:stretch>
            <a:fillRect/>
          </a:stretch>
        </p:blipFill>
        <p:spPr>
          <a:xfrm>
            <a:off x="1385454" y="692728"/>
            <a:ext cx="9019310" cy="5181600"/>
          </a:xfrm>
          <a:prstGeom prst="rect">
            <a:avLst/>
          </a:prstGeom>
        </p:spPr>
      </p:pic>
    </p:spTree>
    <p:extLst>
      <p:ext uri="{BB962C8B-B14F-4D97-AF65-F5344CB8AC3E}">
        <p14:creationId xmlns:p14="http://schemas.microsoft.com/office/powerpoint/2010/main" val="82018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D1DCB03-36F2-4729-B36B-B2AD40D95947}"/>
              </a:ext>
            </a:extLst>
          </p:cNvPr>
          <p:cNvSpPr>
            <a:spLocks noGrp="1"/>
          </p:cNvSpPr>
          <p:nvPr>
            <p:ph type="title"/>
          </p:nvPr>
        </p:nvSpPr>
        <p:spPr/>
        <p:txBody>
          <a:bodyPr/>
          <a:lstStyle/>
          <a:p>
            <a:pPr algn="ctr"/>
            <a:r>
              <a:rPr lang="en-US"/>
              <a:t>Focused Priority Areas Across CBI-SP Unifying Model </a:t>
            </a:r>
          </a:p>
        </p:txBody>
      </p:sp>
      <p:sp>
        <p:nvSpPr>
          <p:cNvPr id="18" name="Content Placeholder 17">
            <a:extLst>
              <a:ext uri="{FF2B5EF4-FFF2-40B4-BE49-F238E27FC236}">
                <a16:creationId xmlns:a16="http://schemas.microsoft.com/office/drawing/2014/main" id="{60032E23-02A9-4883-8D95-7F38622313FC}"/>
              </a:ext>
            </a:extLst>
          </p:cNvPr>
          <p:cNvSpPr>
            <a:spLocks noGrp="1"/>
          </p:cNvSpPr>
          <p:nvPr>
            <p:ph sz="half" idx="2"/>
          </p:nvPr>
        </p:nvSpPr>
        <p:spPr>
          <a:xfrm>
            <a:off x="2962436" y="1851418"/>
            <a:ext cx="7292474" cy="1217353"/>
          </a:xfrm>
        </p:spPr>
        <p:txBody>
          <a:bodyPr vert="horz" lIns="91440" tIns="45720" rIns="91440" bIns="45720" rtlCol="0" anchor="t">
            <a:normAutofit/>
          </a:bodyPr>
          <a:lstStyle/>
          <a:p>
            <a:pPr marL="0" indent="0">
              <a:buClr>
                <a:schemeClr val="tx1"/>
              </a:buClr>
              <a:buNone/>
            </a:pPr>
            <a:r>
              <a:rPr lang="en-US" sz="3200">
                <a:solidFill>
                  <a:schemeClr val="tx1"/>
                </a:solidFill>
              </a:rPr>
              <a:t>Identify Service Members, Veterans, and their Families and Screen for Suicide Risk</a:t>
            </a:r>
          </a:p>
          <a:p>
            <a:endParaRPr lang="en-US"/>
          </a:p>
        </p:txBody>
      </p:sp>
      <p:sp>
        <p:nvSpPr>
          <p:cNvPr id="6" name="Slide Number Placeholder 5">
            <a:extLst>
              <a:ext uri="{FF2B5EF4-FFF2-40B4-BE49-F238E27FC236}">
                <a16:creationId xmlns:a16="http://schemas.microsoft.com/office/drawing/2014/main" id="{0E304352-0A25-403D-82AE-87592E610A2D}"/>
              </a:ext>
            </a:extLst>
          </p:cNvPr>
          <p:cNvSpPr>
            <a:spLocks noGrp="1"/>
          </p:cNvSpPr>
          <p:nvPr>
            <p:ph type="sldNum" sz="quarter" idx="12"/>
          </p:nvPr>
        </p:nvSpPr>
        <p:spPr/>
        <p:txBody>
          <a:bodyPr/>
          <a:lstStyle/>
          <a:p>
            <a:fld id="{ACD12D91-5F71-FE4F-A594-B9667DC21877}" type="slidenum">
              <a:rPr lang="en-US" smtClean="0"/>
              <a:t>8</a:t>
            </a:fld>
            <a:endParaRPr lang="en-US"/>
          </a:p>
        </p:txBody>
      </p:sp>
      <p:pic>
        <p:nvPicPr>
          <p:cNvPr id="26" name="Content Placeholder 25" descr="A picture containing drawing&#10;&#10;Description automatically generated">
            <a:extLst>
              <a:ext uri="{FF2B5EF4-FFF2-40B4-BE49-F238E27FC236}">
                <a16:creationId xmlns:a16="http://schemas.microsoft.com/office/drawing/2014/main" id="{8CB73AB5-AE60-4E9A-A56A-ADA2B1B599AC}"/>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l="4453" r="5833" b="2365"/>
          <a:stretch/>
        </p:blipFill>
        <p:spPr bwMode="auto">
          <a:xfrm>
            <a:off x="1318879" y="1642637"/>
            <a:ext cx="1230679" cy="1217353"/>
          </a:xfrm>
          <a:prstGeom prst="rect">
            <a:avLst/>
          </a:prstGeom>
          <a:ln>
            <a:noFill/>
          </a:ln>
          <a:extLst>
            <a:ext uri="{53640926-AAD7-44D8-BBD7-CCE9431645EC}">
              <a14:shadowObscured xmlns:a14="http://schemas.microsoft.com/office/drawing/2010/main"/>
            </a:ext>
          </a:extLst>
        </p:spPr>
      </p:pic>
      <p:pic>
        <p:nvPicPr>
          <p:cNvPr id="27" name="Picture 26" descr="A close up of a logo&#10;&#10;Description automatically generated">
            <a:extLst>
              <a:ext uri="{FF2B5EF4-FFF2-40B4-BE49-F238E27FC236}">
                <a16:creationId xmlns:a16="http://schemas.microsoft.com/office/drawing/2014/main" id="{B6B811C9-3895-458D-B332-B2000BFAEF78}"/>
              </a:ext>
            </a:extLst>
          </p:cNvPr>
          <p:cNvPicPr/>
          <p:nvPr/>
        </p:nvPicPr>
        <p:blipFill rotWithShape="1">
          <a:blip r:embed="rId4" cstate="print">
            <a:extLst>
              <a:ext uri="{28A0092B-C50C-407E-A947-70E740481C1C}">
                <a14:useLocalDpi xmlns:a14="http://schemas.microsoft.com/office/drawing/2010/main" val="0"/>
              </a:ext>
            </a:extLst>
          </a:blip>
          <a:srcRect l="9852" r="6398"/>
          <a:stretch/>
        </p:blipFill>
        <p:spPr bwMode="auto">
          <a:xfrm>
            <a:off x="1318880" y="3162455"/>
            <a:ext cx="1230678" cy="1217353"/>
          </a:xfrm>
          <a:prstGeom prst="rect">
            <a:avLst/>
          </a:prstGeom>
          <a:ln>
            <a:noFill/>
          </a:ln>
          <a:extLst>
            <a:ext uri="{53640926-AAD7-44D8-BBD7-CCE9431645EC}">
              <a14:shadowObscured xmlns:a14="http://schemas.microsoft.com/office/drawing/2010/main"/>
            </a:ext>
          </a:extLst>
        </p:spPr>
      </p:pic>
      <p:pic>
        <p:nvPicPr>
          <p:cNvPr id="28" name="Picture 27" descr="A picture containing drawing&#10;&#10;Description automatically generated">
            <a:extLst>
              <a:ext uri="{FF2B5EF4-FFF2-40B4-BE49-F238E27FC236}">
                <a16:creationId xmlns:a16="http://schemas.microsoft.com/office/drawing/2014/main" id="{0AFCF852-2979-4659-B3FA-70F4BC168E3E}"/>
              </a:ext>
            </a:extLst>
          </p:cNvPr>
          <p:cNvPicPr/>
          <p:nvPr/>
        </p:nvPicPr>
        <p:blipFill rotWithShape="1">
          <a:blip r:embed="rId5" cstate="print">
            <a:extLst>
              <a:ext uri="{28A0092B-C50C-407E-A947-70E740481C1C}">
                <a14:useLocalDpi xmlns:a14="http://schemas.microsoft.com/office/drawing/2010/main" val="0"/>
              </a:ext>
            </a:extLst>
          </a:blip>
          <a:srcRect l="2534" t="1661" r="3001" b="2469"/>
          <a:stretch/>
        </p:blipFill>
        <p:spPr bwMode="auto">
          <a:xfrm>
            <a:off x="1318881" y="4770200"/>
            <a:ext cx="1230677" cy="1217353"/>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93CECC22-2064-49D1-B7D6-4251C9B85169}"/>
              </a:ext>
            </a:extLst>
          </p:cNvPr>
          <p:cNvSpPr txBox="1"/>
          <p:nvPr/>
        </p:nvSpPr>
        <p:spPr>
          <a:xfrm>
            <a:off x="2962436" y="3312733"/>
            <a:ext cx="7706894" cy="1077218"/>
          </a:xfrm>
          <a:prstGeom prst="rect">
            <a:avLst/>
          </a:prstGeom>
          <a:noFill/>
        </p:spPr>
        <p:txBody>
          <a:bodyPr wrap="square" lIns="91440" tIns="45720" rIns="91440" bIns="45720" rtlCol="0" anchor="t">
            <a:spAutoFit/>
          </a:bodyPr>
          <a:lstStyle/>
          <a:p>
            <a:r>
              <a:rPr lang="en-US" sz="3200"/>
              <a:t>Promote Connectedness and Improve Care Transitions</a:t>
            </a:r>
            <a:endParaRPr lang="en-US"/>
          </a:p>
        </p:txBody>
      </p:sp>
      <p:sp>
        <p:nvSpPr>
          <p:cNvPr id="30" name="TextBox 29">
            <a:extLst>
              <a:ext uri="{FF2B5EF4-FFF2-40B4-BE49-F238E27FC236}">
                <a16:creationId xmlns:a16="http://schemas.microsoft.com/office/drawing/2014/main" id="{BA56FE8A-27DD-441C-8ECC-1E6E1A7EB8DE}"/>
              </a:ext>
            </a:extLst>
          </p:cNvPr>
          <p:cNvSpPr txBox="1"/>
          <p:nvPr/>
        </p:nvSpPr>
        <p:spPr>
          <a:xfrm>
            <a:off x="2962436" y="4840267"/>
            <a:ext cx="7920789" cy="1077218"/>
          </a:xfrm>
          <a:prstGeom prst="rect">
            <a:avLst/>
          </a:prstGeom>
          <a:noFill/>
        </p:spPr>
        <p:txBody>
          <a:bodyPr wrap="square" lIns="91440" tIns="45720" rIns="91440" bIns="45720" rtlCol="0" anchor="t">
            <a:spAutoFit/>
          </a:bodyPr>
          <a:lstStyle/>
          <a:p>
            <a:r>
              <a:rPr lang="en-US" sz="3200" dirty="0"/>
              <a:t>Increase Lethal Means Safety and Safety Planning</a:t>
            </a:r>
            <a:endParaRPr lang="en-US" dirty="0"/>
          </a:p>
        </p:txBody>
      </p:sp>
    </p:spTree>
    <p:extLst>
      <p:ext uri="{BB962C8B-B14F-4D97-AF65-F5344CB8AC3E}">
        <p14:creationId xmlns:p14="http://schemas.microsoft.com/office/powerpoint/2010/main" val="309858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E568C-9A27-4BAA-A336-6F5F4020E40B}"/>
              </a:ext>
            </a:extLst>
          </p:cNvPr>
          <p:cNvSpPr>
            <a:spLocks noGrp="1"/>
          </p:cNvSpPr>
          <p:nvPr>
            <p:ph type="sldNum" sz="quarter" idx="12"/>
          </p:nvPr>
        </p:nvSpPr>
        <p:spPr/>
        <p:txBody>
          <a:bodyPr/>
          <a:lstStyle/>
          <a:p>
            <a:fld id="{ACD12D91-5F71-FE4F-A594-B9667DC21877}" type="slidenum">
              <a:rPr lang="en-US" smtClean="0"/>
              <a:t>9</a:t>
            </a:fld>
            <a:endParaRPr lang="en-US"/>
          </a:p>
        </p:txBody>
      </p:sp>
      <p:sp>
        <p:nvSpPr>
          <p:cNvPr id="6" name="TextBox 5">
            <a:extLst>
              <a:ext uri="{FF2B5EF4-FFF2-40B4-BE49-F238E27FC236}">
                <a16:creationId xmlns:a16="http://schemas.microsoft.com/office/drawing/2014/main" id="{8E5B8ECA-8736-4DCB-83B8-33355B67BD8A}"/>
              </a:ext>
            </a:extLst>
          </p:cNvPr>
          <p:cNvSpPr txBox="1"/>
          <p:nvPr/>
        </p:nvSpPr>
        <p:spPr>
          <a:xfrm>
            <a:off x="225468" y="5027561"/>
            <a:ext cx="11736888" cy="461665"/>
          </a:xfrm>
          <a:prstGeom prst="rect">
            <a:avLst/>
          </a:prstGeom>
          <a:noFill/>
        </p:spPr>
        <p:txBody>
          <a:bodyPr wrap="square" rtlCol="0">
            <a:spAutoFit/>
          </a:bodyPr>
          <a:lstStyle/>
          <a:p>
            <a:pPr algn="ctr"/>
            <a:r>
              <a:rPr lang="en-US" sz="2400" dirty="0"/>
              <a:t>In 2021, firearm was the most common method involved in all U.S. adult suicide deaths.</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49B18E-795A-42C8-96D8-3859CD6666DB}"/>
              </a:ext>
            </a:extLst>
          </p:cNvPr>
          <p:cNvSpPr txBox="1"/>
          <p:nvPr/>
        </p:nvSpPr>
        <p:spPr>
          <a:xfrm>
            <a:off x="225468" y="722175"/>
            <a:ext cx="11967155" cy="584775"/>
          </a:xfrm>
          <a:prstGeom prst="rect">
            <a:avLst/>
          </a:prstGeom>
          <a:noFill/>
        </p:spPr>
        <p:txBody>
          <a:bodyPr wrap="square">
            <a:spAutoFit/>
          </a:bodyPr>
          <a:lstStyle/>
          <a:p>
            <a:pPr marL="0" marR="0">
              <a:spcBef>
                <a:spcPts val="0"/>
              </a:spcBef>
              <a:spcAft>
                <a:spcPts val="0"/>
              </a:spcAft>
            </a:pPr>
            <a:r>
              <a:rPr lang="en-US" sz="3200" b="1" dirty="0">
                <a:solidFill>
                  <a:schemeClr val="accent1">
                    <a:lumMod val="75000"/>
                  </a:schemeClr>
                </a:solidFill>
                <a:effectLst/>
                <a:latin typeface="Calibri" panose="020F0502020204030204" pitchFamily="34" charset="0"/>
                <a:ea typeface="Calibri" panose="020F0502020204030204" pitchFamily="34" charset="0"/>
              </a:rPr>
              <a:t>Percentage of U.S. Adult Suicide Deaths and Methods Involved, 2021</a:t>
            </a:r>
          </a:p>
        </p:txBody>
      </p:sp>
      <p:graphicFrame>
        <p:nvGraphicFramePr>
          <p:cNvPr id="2" name="Table 2">
            <a:extLst>
              <a:ext uri="{FF2B5EF4-FFF2-40B4-BE49-F238E27FC236}">
                <a16:creationId xmlns:a16="http://schemas.microsoft.com/office/drawing/2014/main" id="{3BC4D32A-34BF-4394-946C-D19A92BE1F7D}"/>
              </a:ext>
            </a:extLst>
          </p:cNvPr>
          <p:cNvGraphicFramePr>
            <a:graphicFrameLocks noGrp="1"/>
          </p:cNvGraphicFramePr>
          <p:nvPr/>
        </p:nvGraphicFramePr>
        <p:xfrm>
          <a:off x="889349" y="1667226"/>
          <a:ext cx="9832928" cy="2954877"/>
        </p:xfrm>
        <a:graphic>
          <a:graphicData uri="http://schemas.openxmlformats.org/drawingml/2006/table">
            <a:tbl>
              <a:tblPr firstRow="1" bandRow="1">
                <a:tableStyleId>{5C22544A-7EE6-4342-B048-85BDC9FD1C3A}</a:tableStyleId>
              </a:tblPr>
              <a:tblGrid>
                <a:gridCol w="1404704">
                  <a:extLst>
                    <a:ext uri="{9D8B030D-6E8A-4147-A177-3AD203B41FA5}">
                      <a16:colId xmlns:a16="http://schemas.microsoft.com/office/drawing/2014/main" val="4143217037"/>
                    </a:ext>
                  </a:extLst>
                </a:gridCol>
                <a:gridCol w="1404704">
                  <a:extLst>
                    <a:ext uri="{9D8B030D-6E8A-4147-A177-3AD203B41FA5}">
                      <a16:colId xmlns:a16="http://schemas.microsoft.com/office/drawing/2014/main" val="348977454"/>
                    </a:ext>
                  </a:extLst>
                </a:gridCol>
                <a:gridCol w="1404704">
                  <a:extLst>
                    <a:ext uri="{9D8B030D-6E8A-4147-A177-3AD203B41FA5}">
                      <a16:colId xmlns:a16="http://schemas.microsoft.com/office/drawing/2014/main" val="2270405234"/>
                    </a:ext>
                  </a:extLst>
                </a:gridCol>
                <a:gridCol w="1404704">
                  <a:extLst>
                    <a:ext uri="{9D8B030D-6E8A-4147-A177-3AD203B41FA5}">
                      <a16:colId xmlns:a16="http://schemas.microsoft.com/office/drawing/2014/main" val="645331317"/>
                    </a:ext>
                  </a:extLst>
                </a:gridCol>
                <a:gridCol w="1404704">
                  <a:extLst>
                    <a:ext uri="{9D8B030D-6E8A-4147-A177-3AD203B41FA5}">
                      <a16:colId xmlns:a16="http://schemas.microsoft.com/office/drawing/2014/main" val="4203802235"/>
                    </a:ext>
                  </a:extLst>
                </a:gridCol>
                <a:gridCol w="1404704">
                  <a:extLst>
                    <a:ext uri="{9D8B030D-6E8A-4147-A177-3AD203B41FA5}">
                      <a16:colId xmlns:a16="http://schemas.microsoft.com/office/drawing/2014/main" val="3743372839"/>
                    </a:ext>
                  </a:extLst>
                </a:gridCol>
                <a:gridCol w="1404704">
                  <a:extLst>
                    <a:ext uri="{9D8B030D-6E8A-4147-A177-3AD203B41FA5}">
                      <a16:colId xmlns:a16="http://schemas.microsoft.com/office/drawing/2014/main" val="4219082827"/>
                    </a:ext>
                  </a:extLst>
                </a:gridCol>
              </a:tblGrid>
              <a:tr h="1003501">
                <a:tc>
                  <a:txBody>
                    <a:bodyPr/>
                    <a:lstStyle/>
                    <a:p>
                      <a:pPr algn="ctr"/>
                      <a:endParaRPr lang="en-US" sz="1800" b="1" u="sng" kern="1200" dirty="0">
                        <a:solidFill>
                          <a:schemeClr val="dk1"/>
                        </a:solidFill>
                        <a:highlight>
                          <a:srgbClr val="808080"/>
                        </a:highlight>
                        <a:latin typeface="+mn-lt"/>
                        <a:ea typeface="+mn-ea"/>
                        <a:cs typeface="+mn-cs"/>
                      </a:endParaRPr>
                    </a:p>
                    <a:p>
                      <a:pPr algn="ctr"/>
                      <a:r>
                        <a:rPr lang="en-US" sz="1800" b="1" u="sng" kern="1200" dirty="0">
                          <a:solidFill>
                            <a:schemeClr val="dk1"/>
                          </a:solidFill>
                          <a:latin typeface="+mn-lt"/>
                          <a:ea typeface="+mn-ea"/>
                          <a:cs typeface="+mn-cs"/>
                        </a:rPr>
                        <a:t>Method</a:t>
                      </a:r>
                    </a:p>
                  </a:txBody>
                  <a:tcPr>
                    <a:solidFill>
                      <a:schemeClr val="bg2"/>
                    </a:solidFill>
                  </a:tcPr>
                </a:tc>
                <a:tc>
                  <a:txBody>
                    <a:bodyPr/>
                    <a:lstStyle/>
                    <a:p>
                      <a:pPr algn="ctr"/>
                      <a:r>
                        <a:rPr lang="en-US" dirty="0"/>
                        <a:t>Non-Veteran</a:t>
                      </a:r>
                    </a:p>
                  </a:txBody>
                  <a:tcPr/>
                </a:tc>
                <a:tc>
                  <a:txBody>
                    <a:bodyPr/>
                    <a:lstStyle/>
                    <a:p>
                      <a:pPr algn="ctr"/>
                      <a:r>
                        <a:rPr lang="en-US" dirty="0"/>
                        <a:t>Veteran</a:t>
                      </a:r>
                    </a:p>
                  </a:txBody>
                  <a:tcPr>
                    <a:solidFill>
                      <a:srgbClr val="C00000"/>
                    </a:solidFill>
                  </a:tcPr>
                </a:tc>
                <a:tc>
                  <a:txBody>
                    <a:bodyPr/>
                    <a:lstStyle/>
                    <a:p>
                      <a:r>
                        <a:rPr lang="en-US" dirty="0"/>
                        <a:t>Non-Veteran</a:t>
                      </a:r>
                    </a:p>
                    <a:p>
                      <a:pPr algn="ctr"/>
                      <a:r>
                        <a:rPr lang="en-US" dirty="0"/>
                        <a:t>Women</a:t>
                      </a:r>
                    </a:p>
                  </a:txBody>
                  <a:tcPr/>
                </a:tc>
                <a:tc>
                  <a:txBody>
                    <a:bodyPr/>
                    <a:lstStyle/>
                    <a:p>
                      <a:pPr algn="ctr"/>
                      <a:r>
                        <a:rPr lang="en-US" dirty="0"/>
                        <a:t>Veteran Women</a:t>
                      </a:r>
                    </a:p>
                  </a:txBody>
                  <a:tcPr>
                    <a:solidFill>
                      <a:srgbClr val="C00000"/>
                    </a:solidFill>
                  </a:tcPr>
                </a:tc>
                <a:tc>
                  <a:txBody>
                    <a:bodyPr/>
                    <a:lstStyle/>
                    <a:p>
                      <a:pPr algn="ctr"/>
                      <a:r>
                        <a:rPr lang="en-US" dirty="0"/>
                        <a:t>Non-Veteran Men </a:t>
                      </a:r>
                    </a:p>
                  </a:txBody>
                  <a:tcPr/>
                </a:tc>
                <a:tc>
                  <a:txBody>
                    <a:bodyPr/>
                    <a:lstStyle/>
                    <a:p>
                      <a:pPr algn="ctr"/>
                      <a:r>
                        <a:rPr lang="en-US" dirty="0"/>
                        <a:t>Veteran Men</a:t>
                      </a:r>
                    </a:p>
                  </a:txBody>
                  <a:tcPr>
                    <a:solidFill>
                      <a:srgbClr val="C00000"/>
                    </a:solidFill>
                  </a:tcPr>
                </a:tc>
                <a:extLst>
                  <a:ext uri="{0D108BD9-81ED-4DB2-BD59-A6C34878D82A}">
                    <a16:rowId xmlns:a16="http://schemas.microsoft.com/office/drawing/2014/main" val="3113225465"/>
                  </a:ext>
                </a:extLst>
              </a:tr>
              <a:tr h="487844">
                <a:tc>
                  <a:txBody>
                    <a:bodyPr/>
                    <a:lstStyle/>
                    <a:p>
                      <a:pPr algn="ctr"/>
                      <a:r>
                        <a:rPr lang="en-US" b="1" dirty="0"/>
                        <a:t>Firearm</a:t>
                      </a:r>
                    </a:p>
                  </a:txBody>
                  <a:tcPr/>
                </a:tc>
                <a:tc>
                  <a:txBody>
                    <a:bodyPr/>
                    <a:lstStyle/>
                    <a:p>
                      <a:pPr algn="ctr"/>
                      <a:r>
                        <a:rPr lang="en-US" b="1" dirty="0"/>
                        <a:t>52.2%</a:t>
                      </a:r>
                    </a:p>
                  </a:txBody>
                  <a:tcPr/>
                </a:tc>
                <a:tc>
                  <a:txBody>
                    <a:bodyPr/>
                    <a:lstStyle/>
                    <a:p>
                      <a:pPr algn="ctr"/>
                      <a:r>
                        <a:rPr lang="en-US" b="1" dirty="0"/>
                        <a:t>72.2%</a:t>
                      </a:r>
                    </a:p>
                  </a:txBody>
                  <a:tcPr/>
                </a:tc>
                <a:tc>
                  <a:txBody>
                    <a:bodyPr/>
                    <a:lstStyle/>
                    <a:p>
                      <a:pPr algn="ctr"/>
                      <a:r>
                        <a:rPr lang="en-US" b="1" dirty="0"/>
                        <a:t>34.6%</a:t>
                      </a:r>
                    </a:p>
                  </a:txBody>
                  <a:tcPr/>
                </a:tc>
                <a:tc>
                  <a:txBody>
                    <a:bodyPr/>
                    <a:lstStyle/>
                    <a:p>
                      <a:pPr algn="ctr"/>
                      <a:r>
                        <a:rPr lang="en-US" b="1" dirty="0"/>
                        <a:t>51.7%</a:t>
                      </a:r>
                    </a:p>
                  </a:txBody>
                  <a:tcPr/>
                </a:tc>
                <a:tc>
                  <a:txBody>
                    <a:bodyPr/>
                    <a:lstStyle/>
                    <a:p>
                      <a:pPr algn="ctr"/>
                      <a:r>
                        <a:rPr lang="en-US" b="1" dirty="0"/>
                        <a:t>57.2%</a:t>
                      </a:r>
                    </a:p>
                  </a:txBody>
                  <a:tcPr/>
                </a:tc>
                <a:tc>
                  <a:txBody>
                    <a:bodyPr/>
                    <a:lstStyle/>
                    <a:p>
                      <a:pPr algn="ctr"/>
                      <a:r>
                        <a:rPr lang="en-US" b="1" dirty="0"/>
                        <a:t>73.4%</a:t>
                      </a:r>
                    </a:p>
                  </a:txBody>
                  <a:tcPr/>
                </a:tc>
                <a:extLst>
                  <a:ext uri="{0D108BD9-81ED-4DB2-BD59-A6C34878D82A}">
                    <a16:rowId xmlns:a16="http://schemas.microsoft.com/office/drawing/2014/main" val="3502181695"/>
                  </a:ext>
                </a:extLst>
              </a:tr>
              <a:tr h="487844">
                <a:tc>
                  <a:txBody>
                    <a:bodyPr/>
                    <a:lstStyle/>
                    <a:p>
                      <a:pPr algn="ctr"/>
                      <a:r>
                        <a:rPr lang="en-US" b="1" dirty="0"/>
                        <a:t>Suffocation</a:t>
                      </a:r>
                    </a:p>
                  </a:txBody>
                  <a:tcPr/>
                </a:tc>
                <a:tc>
                  <a:txBody>
                    <a:bodyPr/>
                    <a:lstStyle/>
                    <a:p>
                      <a:pPr algn="ctr"/>
                      <a:r>
                        <a:rPr lang="en-US" b="1" dirty="0"/>
                        <a:t>26.8%</a:t>
                      </a:r>
                    </a:p>
                  </a:txBody>
                  <a:tcPr/>
                </a:tc>
                <a:tc>
                  <a:txBody>
                    <a:bodyPr/>
                    <a:lstStyle/>
                    <a:p>
                      <a:pPr algn="ctr"/>
                      <a:r>
                        <a:rPr lang="en-US" b="1" dirty="0"/>
                        <a:t>14.9%</a:t>
                      </a:r>
                    </a:p>
                  </a:txBody>
                  <a:tcPr/>
                </a:tc>
                <a:tc>
                  <a:txBody>
                    <a:bodyPr/>
                    <a:lstStyle/>
                    <a:p>
                      <a:pPr algn="ctr"/>
                      <a:r>
                        <a:rPr lang="en-US" b="1" dirty="0"/>
                        <a:t>26.8%</a:t>
                      </a:r>
                    </a:p>
                  </a:txBody>
                  <a:tcPr/>
                </a:tc>
                <a:tc>
                  <a:txBody>
                    <a:bodyPr/>
                    <a:lstStyle/>
                    <a:p>
                      <a:pPr algn="ctr"/>
                      <a:r>
                        <a:rPr lang="en-US" b="1" dirty="0"/>
                        <a:t>19.7%</a:t>
                      </a:r>
                    </a:p>
                  </a:txBody>
                  <a:tcPr/>
                </a:tc>
                <a:tc>
                  <a:txBody>
                    <a:bodyPr/>
                    <a:lstStyle/>
                    <a:p>
                      <a:pPr algn="ctr"/>
                      <a:r>
                        <a:rPr lang="en-US" b="1" dirty="0"/>
                        <a:t>26.9%</a:t>
                      </a:r>
                    </a:p>
                  </a:txBody>
                  <a:tcPr/>
                </a:tc>
                <a:tc>
                  <a:txBody>
                    <a:bodyPr/>
                    <a:lstStyle/>
                    <a:p>
                      <a:pPr algn="ctr"/>
                      <a:r>
                        <a:rPr lang="en-US" b="1" dirty="0"/>
                        <a:t>14.6%</a:t>
                      </a:r>
                    </a:p>
                  </a:txBody>
                  <a:tcPr/>
                </a:tc>
                <a:extLst>
                  <a:ext uri="{0D108BD9-81ED-4DB2-BD59-A6C34878D82A}">
                    <a16:rowId xmlns:a16="http://schemas.microsoft.com/office/drawing/2014/main" val="394294868"/>
                  </a:ext>
                </a:extLst>
              </a:tr>
              <a:tr h="487844">
                <a:tc>
                  <a:txBody>
                    <a:bodyPr/>
                    <a:lstStyle/>
                    <a:p>
                      <a:pPr algn="ctr"/>
                      <a:r>
                        <a:rPr lang="en-US" b="1" dirty="0"/>
                        <a:t>Poisoning</a:t>
                      </a:r>
                    </a:p>
                  </a:txBody>
                  <a:tcPr/>
                </a:tc>
                <a:tc>
                  <a:txBody>
                    <a:bodyPr/>
                    <a:lstStyle/>
                    <a:p>
                      <a:pPr algn="ctr"/>
                      <a:r>
                        <a:rPr lang="en-US" b="1" dirty="0"/>
                        <a:t>12.4%</a:t>
                      </a:r>
                    </a:p>
                  </a:txBody>
                  <a:tcPr/>
                </a:tc>
                <a:tc>
                  <a:txBody>
                    <a:bodyPr/>
                    <a:lstStyle/>
                    <a:p>
                      <a:pPr algn="ctr"/>
                      <a:r>
                        <a:rPr lang="en-US" b="1" dirty="0"/>
                        <a:t>7.8%</a:t>
                      </a:r>
                    </a:p>
                  </a:txBody>
                  <a:tcPr/>
                </a:tc>
                <a:tc>
                  <a:txBody>
                    <a:bodyPr/>
                    <a:lstStyle/>
                    <a:p>
                      <a:pPr algn="ctr"/>
                      <a:r>
                        <a:rPr lang="en-US" b="1" dirty="0"/>
                        <a:t>28.8%</a:t>
                      </a:r>
                    </a:p>
                  </a:txBody>
                  <a:tcPr/>
                </a:tc>
                <a:tc>
                  <a:txBody>
                    <a:bodyPr/>
                    <a:lstStyle/>
                    <a:p>
                      <a:pPr algn="ctr"/>
                      <a:r>
                        <a:rPr lang="en-US" b="1" dirty="0"/>
                        <a:t>23.7%</a:t>
                      </a:r>
                    </a:p>
                  </a:txBody>
                  <a:tcPr/>
                </a:tc>
                <a:tc>
                  <a:txBody>
                    <a:bodyPr/>
                    <a:lstStyle/>
                    <a:p>
                      <a:pPr algn="ctr"/>
                      <a:r>
                        <a:rPr lang="en-US" b="1" dirty="0"/>
                        <a:t>7.7%</a:t>
                      </a:r>
                    </a:p>
                  </a:txBody>
                  <a:tcPr/>
                </a:tc>
                <a:tc>
                  <a:txBody>
                    <a:bodyPr/>
                    <a:lstStyle/>
                    <a:p>
                      <a:pPr algn="ctr"/>
                      <a:r>
                        <a:rPr lang="en-US" b="1" dirty="0"/>
                        <a:t>6.9%</a:t>
                      </a:r>
                    </a:p>
                  </a:txBody>
                  <a:tcPr/>
                </a:tc>
                <a:extLst>
                  <a:ext uri="{0D108BD9-81ED-4DB2-BD59-A6C34878D82A}">
                    <a16:rowId xmlns:a16="http://schemas.microsoft.com/office/drawing/2014/main" val="333287809"/>
                  </a:ext>
                </a:extLst>
              </a:tr>
              <a:tr h="487844">
                <a:tc>
                  <a:txBody>
                    <a:bodyPr/>
                    <a:lstStyle/>
                    <a:p>
                      <a:pPr algn="ctr"/>
                      <a:r>
                        <a:rPr lang="en-US" b="1" dirty="0"/>
                        <a:t>Other</a:t>
                      </a:r>
                    </a:p>
                  </a:txBody>
                  <a:tcPr/>
                </a:tc>
                <a:tc>
                  <a:txBody>
                    <a:bodyPr/>
                    <a:lstStyle/>
                    <a:p>
                      <a:pPr algn="ctr"/>
                      <a:r>
                        <a:rPr lang="en-US" b="1" dirty="0"/>
                        <a:t>8.6%</a:t>
                      </a:r>
                    </a:p>
                  </a:txBody>
                  <a:tcPr/>
                </a:tc>
                <a:tc>
                  <a:txBody>
                    <a:bodyPr/>
                    <a:lstStyle/>
                    <a:p>
                      <a:pPr algn="ctr"/>
                      <a:r>
                        <a:rPr lang="en-US" b="1" dirty="0"/>
                        <a:t>5.2%</a:t>
                      </a:r>
                    </a:p>
                  </a:txBody>
                  <a:tcPr/>
                </a:tc>
                <a:tc>
                  <a:txBody>
                    <a:bodyPr/>
                    <a:lstStyle/>
                    <a:p>
                      <a:pPr algn="ctr"/>
                      <a:r>
                        <a:rPr lang="en-US" b="1" dirty="0"/>
                        <a:t>9.8%</a:t>
                      </a:r>
                    </a:p>
                  </a:txBody>
                  <a:tcPr/>
                </a:tc>
                <a:tc>
                  <a:txBody>
                    <a:bodyPr/>
                    <a:lstStyle/>
                    <a:p>
                      <a:pPr algn="ctr"/>
                      <a:r>
                        <a:rPr lang="en-US" b="1" dirty="0"/>
                        <a:t>4.9%</a:t>
                      </a:r>
                    </a:p>
                  </a:txBody>
                  <a:tcPr/>
                </a:tc>
                <a:tc>
                  <a:txBody>
                    <a:bodyPr/>
                    <a:lstStyle/>
                    <a:p>
                      <a:pPr algn="ctr"/>
                      <a:r>
                        <a:rPr lang="en-US" b="1" dirty="0"/>
                        <a:t>8.3%</a:t>
                      </a:r>
                    </a:p>
                  </a:txBody>
                  <a:tcPr/>
                </a:tc>
                <a:tc>
                  <a:txBody>
                    <a:bodyPr/>
                    <a:lstStyle/>
                    <a:p>
                      <a:pPr algn="ctr"/>
                      <a:r>
                        <a:rPr lang="en-US" b="1" dirty="0"/>
                        <a:t>5.2%</a:t>
                      </a:r>
                    </a:p>
                  </a:txBody>
                  <a:tcPr/>
                </a:tc>
                <a:extLst>
                  <a:ext uri="{0D108BD9-81ED-4DB2-BD59-A6C34878D82A}">
                    <a16:rowId xmlns:a16="http://schemas.microsoft.com/office/drawing/2014/main" val="3392766815"/>
                  </a:ext>
                </a:extLst>
              </a:tr>
            </a:tbl>
          </a:graphicData>
        </a:graphic>
      </p:graphicFrame>
    </p:spTree>
    <p:extLst>
      <p:ext uri="{BB962C8B-B14F-4D97-AF65-F5344CB8AC3E}">
        <p14:creationId xmlns:p14="http://schemas.microsoft.com/office/powerpoint/2010/main" val="190365971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287b6d-9ab2-457b-9f58-f198da948a3d">
      <UserInfo>
        <DisplayName>Hastings, Susan B.</DisplayName>
        <AccountId>25</AccountId>
        <AccountType/>
      </UserInfo>
      <UserInfo>
        <DisplayName>Fredritz, Kristi L. (VHACLE)</DisplayName>
        <AccountId>21</AccountId>
        <AccountType/>
      </UserInfo>
      <UserInfo>
        <DisplayName>Payne, Perry L.</DisplayName>
        <AccountId>26</AccountId>
        <AccountType/>
      </UserInfo>
      <UserInfo>
        <DisplayName>Brubaker, Christine (Cb)</DisplayName>
        <AccountId>22</AccountId>
        <AccountType/>
      </UserInfo>
      <UserInfo>
        <DisplayName>Basmenji, Maryam</DisplayName>
        <AccountId>20</AccountId>
        <AccountType/>
      </UserInfo>
      <UserInfo>
        <DisplayName>Faue, Jessica M.</DisplayName>
        <AccountId>69</AccountId>
        <AccountType/>
      </UserInfo>
    </SharedWithUsers>
    <Document_x0020_Type xmlns="b4e63a88-fa17-4b03-a0a6-4b1cd402f551" xsi:nil="true"/>
    <Summary xmlns="b4e63a88-fa17-4b03-a0a6-4b1cd402f551" xsi:nil="true"/>
    <Workstream_x0020_POC xmlns="b4e63a88-fa17-4b03-a0a6-4b1cd402f551">
      <UserInfo>
        <DisplayName/>
        <AccountId xsi:nil="true"/>
        <AccountType/>
      </UserInfo>
    </Workstream_x0020_POC>
    <Status xmlns="b4e63a88-fa17-4b03-a0a6-4b1cd402f551">Approved</Status>
    <Cleared_x0020_Audience xmlns="b4e63a88-fa17-4b03-a0a6-4b1cd402f551">External</Cleared_x0020_Audience>
    <Previous_x0020_File_x0020_Name xmlns="b4e63a88-fa17-4b03-a0a6-4b1cd402f551" xsi:nil="true"/>
    <State_x002f_VISN xmlns="b4e63a88-fa17-4b03-a0a6-4b1cd402f5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95760D1084EE489DE820D5CD261825" ma:contentTypeVersion="18" ma:contentTypeDescription="Create a new document." ma:contentTypeScope="" ma:versionID="0565c69fc5fc780387678c31b5432501">
  <xsd:schema xmlns:xsd="http://www.w3.org/2001/XMLSchema" xmlns:xs="http://www.w3.org/2001/XMLSchema" xmlns:p="http://schemas.microsoft.com/office/2006/metadata/properties" xmlns:ns2="b4e63a88-fa17-4b03-a0a6-4b1cd402f551" xmlns:ns3="7f287b6d-9ab2-457b-9f58-f198da948a3d" targetNamespace="http://schemas.microsoft.com/office/2006/metadata/properties" ma:root="true" ma:fieldsID="be82ba21294f270199157fe3b2b06e1d" ns2:_="" ns3:_="">
    <xsd:import namespace="b4e63a88-fa17-4b03-a0a6-4b1cd402f551"/>
    <xsd:import namespace="7f287b6d-9ab2-457b-9f58-f198da948a3d"/>
    <xsd:element name="properties">
      <xsd:complexType>
        <xsd:sequence>
          <xsd:element name="documentManagement">
            <xsd:complexType>
              <xsd:all>
                <xsd:element ref="ns2:Document_x0020_Type" minOccurs="0"/>
                <xsd:element ref="ns2:Status" minOccurs="0"/>
                <xsd:element ref="ns2:Summary" minOccurs="0"/>
                <xsd:element ref="ns2:Workstream_x0020_POC" minOccurs="0"/>
                <xsd:element ref="ns2:Previous_x0020_File_x0020_Name" minOccurs="0"/>
                <xsd:element ref="ns2:Cleared_x0020_Audienc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State_x002f_VIS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63a88-fa17-4b03-a0a6-4b1cd402f551" elementFormDefault="qualified">
    <xsd:import namespace="http://schemas.microsoft.com/office/2006/documentManagement/types"/>
    <xsd:import namespace="http://schemas.microsoft.com/office/infopath/2007/PartnerControls"/>
    <xsd:element name="Document_x0020_Type" ma:index="4" nillable="true" ma:displayName="Document Type" ma:format="Dropdown" ma:internalName="Document_x0020_Type">
      <xsd:simpleType>
        <xsd:restriction base="dms:Choice">
          <xsd:enumeration value="*Not Listed"/>
          <xsd:enumeration value="Agenda"/>
          <xsd:enumeration value="Agreement"/>
          <xsd:enumeration value="Analysis"/>
          <xsd:enumeration value="Announcement"/>
          <xsd:enumeration value="Article"/>
          <xsd:enumeration value="Assessment"/>
          <xsd:enumeration value="Bill"/>
          <xsd:enumeration value="Billboard"/>
          <xsd:enumeration value="Bio"/>
          <xsd:enumeration value="Blog Posts"/>
          <xsd:enumeration value="Brief"/>
          <xsd:enumeration value="Brochure"/>
          <xsd:enumeration value="Budget"/>
          <xsd:enumeration value="Bulletin"/>
          <xsd:enumeration value="Chart"/>
          <xsd:enumeration value="Charter"/>
          <xsd:enumeration value="Checklist"/>
          <xsd:enumeration value="Criteria"/>
          <xsd:enumeration value="CTR"/>
          <xsd:enumeration value="Dashboard"/>
          <xsd:enumeration value="Decision"/>
          <xsd:enumeration value="Diagram"/>
          <xsd:enumeration value="Directive"/>
          <xsd:enumeration value="Evaluation"/>
          <xsd:enumeration value="Findings"/>
          <xsd:enumeration value="Guidance"/>
          <xsd:enumeration value="Guide"/>
          <xsd:enumeration value="Handbook"/>
          <xsd:enumeration value="Inquiry"/>
          <xsd:enumeration value="Law"/>
          <xsd:enumeration value="Legislation"/>
          <xsd:enumeration value="Letter"/>
          <xsd:enumeration value="List"/>
          <xsd:enumeration value="Lit Review"/>
          <xsd:enumeration value="Manual"/>
          <xsd:enumeration value="Map"/>
          <xsd:enumeration value="Matrix"/>
          <xsd:enumeration value="Memorandum"/>
          <xsd:enumeration value="Minutes"/>
          <xsd:enumeration value="MOA"/>
          <xsd:enumeration value="Model"/>
          <xsd:enumeration value="MOU"/>
          <xsd:enumeration value="Notice"/>
          <xsd:enumeration value="Plan"/>
          <xsd:enumeration value="Policy"/>
          <xsd:enumeration value="Presentation"/>
          <xsd:enumeration value="Press Release"/>
          <xsd:enumeration value="QFR"/>
          <xsd:enumeration value="Recommendations"/>
          <xsd:enumeration value="Report"/>
          <xsd:enumeration value="Requirements"/>
          <xsd:enumeration value="Response"/>
          <xsd:enumeration value="Results"/>
          <xsd:enumeration value="Review"/>
          <xsd:enumeration value="Schedule"/>
          <xsd:enumeration value="Script"/>
          <xsd:enumeration value="SOP"/>
          <xsd:enumeration value="Specifications"/>
          <xsd:enumeration value="Spreadsheet"/>
          <xsd:enumeration value="Standards"/>
          <xsd:enumeration value="Statement"/>
          <xsd:enumeration value="Strategy"/>
          <xsd:enumeration value="Survey"/>
          <xsd:enumeration value="Talking Points"/>
          <xsd:enumeration value="Technical Assistance"/>
          <xsd:enumeration value="Testimony"/>
          <xsd:enumeration value="Toolkit"/>
          <xsd:enumeration value="Training"/>
          <xsd:enumeration value="White Paper"/>
          <xsd:enumeration value="Worksheet"/>
          <xsd:enumeration value="Template"/>
          <xsd:enumeration value="Abstract"/>
        </xsd:restriction>
      </xsd:simpleType>
    </xsd:element>
    <xsd:element name="Status" ma:index="5" nillable="true" ma:displayName="Status" ma:format="Dropdown" ma:internalName="Status">
      <xsd:simpleType>
        <xsd:restriction base="dms:Choice">
          <xsd:enumeration value="N/A"/>
          <xsd:enumeration value="Draft"/>
          <xsd:enumeration value="Under Review"/>
          <xsd:enumeration value="See Comments"/>
          <xsd:enumeration value="Waiting on Others"/>
          <xsd:enumeration value="Final"/>
          <xsd:enumeration value="Approved"/>
        </xsd:restriction>
      </xsd:simpleType>
    </xsd:element>
    <xsd:element name="Summary" ma:index="6" nillable="true" ma:displayName="Summary" ma:internalName="Summary" ma:readOnly="false">
      <xsd:simpleType>
        <xsd:restriction base="dms:Note">
          <xsd:maxLength value="255"/>
        </xsd:restriction>
      </xsd:simpleType>
    </xsd:element>
    <xsd:element name="Workstream_x0020_POC" ma:index="7" nillable="true" ma:displayName="Workstream POC" ma:list="UserInfo" ma:SearchPeopleOnly="false" ma:SharePointGroup="0" ma:internalName="Workstream_x0020_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evious_x0020_File_x0020_Name" ma:index="8" nillable="true" ma:displayName="Previous File Name" ma:internalName="Previous_x0020_File_x0020_Name" ma:readOnly="false">
      <xsd:simpleType>
        <xsd:restriction base="dms:Text">
          <xsd:maxLength value="255"/>
        </xsd:restriction>
      </xsd:simpleType>
    </xsd:element>
    <xsd:element name="Cleared_x0020_Audience" ma:index="9" nillable="true" ma:displayName="Cleared Audience" ma:format="Dropdown" ma:internalName="Cleared_x0020_Audience">
      <xsd:simpleType>
        <xsd:restriction base="dms:Choice">
          <xsd:enumeration value="External"/>
          <xsd:enumeration value="Internal"/>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State_x002f_VISN" ma:index="24" nillable="true" ma:displayName="State/VISN" ma:description="What state/VISN/community is the win about?" ma:format="Dropdown" ma:internalName="State_x002f_VIS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287b6d-9ab2-457b-9f58-f198da948a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Fi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7B3FD-2C62-4DEA-B5E9-974CB8527DF3}">
  <ds:schemaRefs>
    <ds:schemaRef ds:uri="7f287b6d-9ab2-457b-9f58-f198da948a3d"/>
    <ds:schemaRef ds:uri="b4e63a88-fa17-4b03-a0a6-4b1cd402f5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99214C-19B2-4F3B-B0F2-3DC330AA1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63a88-fa17-4b03-a0a6-4b1cd402f551"/>
    <ds:schemaRef ds:uri="7f287b6d-9ab2-457b-9f58-f198da948a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F46FDC-1835-4BD3-AF89-813F71B6B8A4}">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6223</TotalTime>
  <Words>419</Words>
  <Application>Microsoft Office PowerPoint</Application>
  <PresentationFormat>Widescreen</PresentationFormat>
  <Paragraphs>86</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Lato Light</vt:lpstr>
      <vt:lpstr>Myriad Pro</vt:lpstr>
      <vt:lpstr>1_Office Theme</vt:lpstr>
      <vt:lpstr>10_Office Theme</vt:lpstr>
      <vt:lpstr> VA Community Based Interventions for  Suicide Prevention (CBI-SP) </vt:lpstr>
      <vt:lpstr>PowerPoint Presentation</vt:lpstr>
      <vt:lpstr>PowerPoint Presentation</vt:lpstr>
      <vt:lpstr>PowerPoint Presentation</vt:lpstr>
      <vt:lpstr>Public Health Strategy</vt:lpstr>
      <vt:lpstr>Suicide Prevention 2.0  Community-Based Interventions for Suicide Prevention (CBI-SP)</vt:lpstr>
      <vt:lpstr>PowerPoint Presentation</vt:lpstr>
      <vt:lpstr>Focused Priority Areas Across CBI-SP Unifying Model </vt:lpstr>
      <vt:lpstr>PowerPoint Presentation</vt:lpstr>
      <vt:lpstr>PowerPoint Presentation</vt:lpstr>
      <vt:lpstr>PowerPoint Presentation</vt:lpstr>
      <vt:lpstr>Suicide Prevention is Everyone’s Business</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Next Steps</dc:title>
  <dc:creator>Kearney, Lisa K.</dc:creator>
  <cp:lastModifiedBy>Lopez, Amanda K.</cp:lastModifiedBy>
  <cp:revision>120</cp:revision>
  <dcterms:created xsi:type="dcterms:W3CDTF">2020-01-31T21:45:34Z</dcterms:created>
  <dcterms:modified xsi:type="dcterms:W3CDTF">2025-08-08T23:02:32Z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0x0101004395760D1084EE489DE820D5CD261825</vt:lpwstr>
  </property>
</Properties>
</file>