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 id="2147483661" r:id="rId2"/>
  </p:sldMasterIdLst>
  <p:notesMasterIdLst>
    <p:notesMasterId r:id="rId30"/>
  </p:notesMasterIdLst>
  <p:sldIdLst>
    <p:sldId id="256" r:id="rId3"/>
    <p:sldId id="440" r:id="rId4"/>
    <p:sldId id="436" r:id="rId5"/>
    <p:sldId id="437" r:id="rId6"/>
    <p:sldId id="444" r:id="rId7"/>
    <p:sldId id="433" r:id="rId8"/>
    <p:sldId id="446" r:id="rId9"/>
    <p:sldId id="447" r:id="rId10"/>
    <p:sldId id="449" r:id="rId11"/>
    <p:sldId id="450" r:id="rId12"/>
    <p:sldId id="451" r:id="rId13"/>
    <p:sldId id="457" r:id="rId14"/>
    <p:sldId id="455" r:id="rId15"/>
    <p:sldId id="283" r:id="rId16"/>
    <p:sldId id="284" r:id="rId17"/>
    <p:sldId id="285" r:id="rId18"/>
    <p:sldId id="439" r:id="rId19"/>
    <p:sldId id="452" r:id="rId20"/>
    <p:sldId id="288" r:id="rId21"/>
    <p:sldId id="290" r:id="rId22"/>
    <p:sldId id="289" r:id="rId23"/>
    <p:sldId id="456" r:id="rId24"/>
    <p:sldId id="458" r:id="rId25"/>
    <p:sldId id="459" r:id="rId26"/>
    <p:sldId id="460" r:id="rId27"/>
    <p:sldId id="291" r:id="rId28"/>
    <p:sldId id="292" r:id="rId29"/>
  </p:sldIdLst>
  <p:sldSz cx="18288000" cy="10287000"/>
  <p:notesSz cx="6858000" cy="9144000"/>
  <p:embeddedFontLst>
    <p:embeddedFont>
      <p:font typeface="Verdana" panose="020B0604030504040204" pitchFamily="34" charset="0"/>
      <p:regular r:id="rId31"/>
      <p:bold r:id="rId32"/>
      <p:italic r:id="rId33"/>
      <p:boldItalic r:id="rId34"/>
    </p:embeddedFont>
    <p:embeddedFont>
      <p:font typeface="Open Sans Extra Bold" panose="020B0604020202020204" charset="0"/>
      <p:regular r:id="rId35"/>
    </p:embeddedFont>
    <p:embeddedFont>
      <p:font typeface="Arimo Bold" panose="020B0604020202020204" charset="0"/>
      <p:regular r:id="rId36"/>
    </p:embeddedFont>
    <p:embeddedFont>
      <p:font typeface="Corbel" panose="020B050302020402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Arimo" panose="020B0604020202020204" charset="0"/>
      <p:regular r:id="rId43"/>
    </p:embeddedFont>
    <p:embeddedFont>
      <p:font typeface="Roboto Bold" panose="020B0604020202020204" charset="0"/>
      <p:regular r:id="rId44"/>
      <p:bold r:id="rId45"/>
    </p:embeddedFont>
    <p:embeddedFont>
      <p:font typeface="Open Sans Light" panose="020B0604020202020204" charset="0"/>
      <p:regular r:id="rId46"/>
      <p:italic r:id="rId47"/>
    </p:embeddedFont>
    <p:embeddedFont>
      <p:font typeface="Palatino Linotype" panose="02040502050505030304" pitchFamily="18"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Open Sans Light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82" d="100"/>
          <a:sy n="82" d="100"/>
        </p:scale>
        <p:origin x="150"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Scheduling the Catholic Chaplain to conduct confessions through screened window visits at CJ 3. </a:t>
            </a:r>
          </a:p>
          <a:p>
            <a:pPr lvl="0"/>
            <a:r>
              <a:rPr lang="en-US"/>
              <a:t>•	Scheduling 40 video visits per week between faith providers and persons in custody. </a:t>
            </a:r>
          </a:p>
          <a:p>
            <a:pPr lvl="0"/>
            <a:r>
              <a:rPr lang="en-US"/>
              <a:t>•	Organizing Thanksgiving meals for all persons in custody through the support of the Catholic Archdiocese. </a:t>
            </a:r>
          </a:p>
          <a:p>
            <a:pPr lvl="0"/>
            <a:r>
              <a:rPr lang="en-US"/>
              <a:t>•	Distributing hygiene products to incarcerated women sponsored by Epic Church and Women Aglow, a faith-based organization. </a:t>
            </a:r>
          </a:p>
          <a:p>
            <a:pPr lvl="0"/>
            <a:r>
              <a:rPr lang="en-US"/>
              <a:t>•	Distributing Holiday cards to everyone in custody.  These cards were later collected and mailed. </a:t>
            </a:r>
          </a:p>
          <a:p>
            <a:pPr lvl="0"/>
            <a:r>
              <a:rPr lang="en-US"/>
              <a:t>•	Distributing Mother’s Day and Father’s Day cards to everyone in custody.  These cards were later collected and mailed. </a:t>
            </a:r>
          </a:p>
          <a:p>
            <a:pPr lvl="0"/>
            <a:r>
              <a:rPr lang="en-US"/>
              <a:t>•	Organizing Grace Cathedral’s Stories from Mom or Dad Program to provide 99 children with an age-appropriate gift book “from” their incarcerated family member during the holidays.   </a:t>
            </a:r>
          </a:p>
          <a:p>
            <a:pPr lvl="0"/>
            <a:r>
              <a:rPr lang="en-US"/>
              <a:t>•	Collaborating with Grace Cathedral’s Stories from Mom or Dad Program to provide 104 children with two age-appropriate gift books “from” their incarcerated family member in the Spring.  The San Francisco Public Library supported this event by purchasing the children’s book Milo Imagines the World which is about a child visiting an incarcerated parent.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Scheduling the Catholic Chaplain to conduct confessions through screened window visits at CJ 3. </a:t>
            </a:r>
          </a:p>
          <a:p>
            <a:pPr lvl="0"/>
            <a:r>
              <a:rPr lang="en-US"/>
              <a:t>•	Scheduling 40 video visits per week between faith providers and persons in custody. </a:t>
            </a:r>
          </a:p>
          <a:p>
            <a:pPr lvl="0"/>
            <a:r>
              <a:rPr lang="en-US"/>
              <a:t>•	Organizing Thanksgiving meals for all persons in custody through the support of the Catholic Archdiocese. </a:t>
            </a:r>
          </a:p>
          <a:p>
            <a:pPr lvl="0"/>
            <a:r>
              <a:rPr lang="en-US"/>
              <a:t>•	Distributing hygiene products to incarcerated women sponsored by Epic Church and Women Aglow, a faith-based organization. </a:t>
            </a:r>
          </a:p>
          <a:p>
            <a:pPr lvl="0"/>
            <a:r>
              <a:rPr lang="en-US"/>
              <a:t>•	Distributing Holiday cards to everyone in custody.  These cards were later collected and mailed. </a:t>
            </a:r>
          </a:p>
          <a:p>
            <a:pPr lvl="0"/>
            <a:r>
              <a:rPr lang="en-US"/>
              <a:t>•	Distributing Mother’s Day and Father’s Day cards to everyone in custody.  These cards were later collected and mailed. </a:t>
            </a:r>
          </a:p>
          <a:p>
            <a:pPr lvl="0"/>
            <a:r>
              <a:rPr lang="en-US"/>
              <a:t>•	Organizing Grace Cathedral’s Stories from Mom or Dad Program to provide 99 children with an age-appropriate gift book “from” their incarcerated family member during the holidays.   </a:t>
            </a:r>
          </a:p>
          <a:p>
            <a:pPr lvl="0"/>
            <a:r>
              <a:rPr lang="en-US"/>
              <a:t>•	Collaborating with Grace Cathedral’s Stories from Mom or Dad Program to provide 104 children with two age-appropriate gift books “from” their incarcerated family member in the Spring.  The San Francisco Public Library supported this event by purchasing the children’s book Milo Imagines the World which is about a child visiting an incarcerated parent.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extLst>
      <p:ext uri="{BB962C8B-B14F-4D97-AF65-F5344CB8AC3E}">
        <p14:creationId xmlns:p14="http://schemas.microsoft.com/office/powerpoint/2010/main" val="420658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C7E03-FD00-4FC5-A186-D5BBAC9BB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47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C7E03-FD00-4FC5-A186-D5BBAC9BB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82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C7E03-FD00-4FC5-A186-D5BBAC9BB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28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Five Keys Charter School: This is the first charter high school ever established in an adult detention facility designed to provide diploma programs. </a:t>
            </a:r>
          </a:p>
          <a:p>
            <a:pPr lvl="0"/>
            <a:r>
              <a:rPr lang="en-US"/>
              <a:t>Number of participants Feb 2020: 125 students participating in classroom instruction 25 hours per week and an additional </a:t>
            </a:r>
          </a:p>
          <a:p>
            <a:pPr lvl="0"/>
            <a:r>
              <a:rPr lang="en-US"/>
              <a:t>Number of participants March 2022: 16 students participating in small group instruction and 125 students participating in Independent Study.</a:t>
            </a:r>
          </a:p>
          <a:p>
            <a:pPr lvl="0"/>
            <a:endParaRPr lang="en-US"/>
          </a:p>
          <a:p>
            <a:pPr lvl="0"/>
            <a:r>
              <a:rPr lang="en-US"/>
              <a:t>Keys to College: Keys to Change and Keys to College are programs of the Five Keys Charter High School which focuses on an individual's capacity to change the behaviors that led them to incarceration.  Daily process groups, cognitive behavioral classes, and case management are tools previously used in these pods. </a:t>
            </a:r>
          </a:p>
          <a:p>
            <a:pPr lvl="0"/>
            <a:endParaRPr lang="en-US"/>
          </a:p>
          <a:p>
            <a:pPr lvl="0"/>
            <a:r>
              <a:rPr lang="en-US"/>
              <a:t>Number of participants Feb 2020: 96 participants in 2 dedicated housing units participating in 25 hours of groups per week.</a:t>
            </a:r>
          </a:p>
          <a:p>
            <a:pPr lvl="0"/>
            <a:r>
              <a:rPr lang="en-US"/>
              <a:t>Number of participants Feb 2022:  41 participants in 1 dedicated housing unit and an additional ? participants from the High School housing unit participating in ? hours of groups per week and individual work.</a:t>
            </a:r>
          </a:p>
          <a:p>
            <a:pPr lvl="0"/>
            <a:r>
              <a:rPr lang="en-US"/>
              <a:t>City College: San Francisco City College provides student with credit-bearing classes.</a:t>
            </a:r>
          </a:p>
          <a:p>
            <a:pPr lvl="0"/>
            <a:r>
              <a:rPr lang="en-US"/>
              <a:t>Number of participants Feb 2020: ? students participating in classroom instruction.  </a:t>
            </a:r>
          </a:p>
          <a:p>
            <a:pPr lvl="0"/>
            <a:r>
              <a:rPr lang="en-US"/>
              <a:t>Number of participants Feb 2022: ? students participating in correspondence courses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156274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47c514c031_3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147c514c031_3_174:notes"/>
          <p:cNvSpPr txBox="1">
            <a:spLocks noGrp="1"/>
          </p:cNvSpPr>
          <p:nvPr>
            <p:ph type="body" idx="1"/>
          </p:nvPr>
        </p:nvSpPr>
        <p:spPr>
          <a:xfrm>
            <a:off x="685800" y="4343399"/>
            <a:ext cx="5486400" cy="4114798"/>
          </a:xfrm>
          <a:prstGeom prst="rect">
            <a:avLst/>
          </a:prstGeom>
          <a:noFill/>
          <a:ln>
            <a:noFill/>
          </a:ln>
        </p:spPr>
        <p:txBody>
          <a:bodyPr spcFirstLastPara="1" wrap="square" lIns="93900" tIns="93900" rIns="93900" bIns="93900" anchor="t" anchorCtr="0">
            <a:noAutofit/>
          </a:bodyPr>
          <a:lstStyle/>
          <a:p>
            <a:pPr marL="0" lvl="0" indent="0" algn="l" rtl="0">
              <a:lnSpc>
                <a:spcPct val="100000"/>
              </a:lnSpc>
              <a:spcBef>
                <a:spcPts val="0"/>
              </a:spcBef>
              <a:spcAft>
                <a:spcPts val="0"/>
              </a:spcAft>
              <a:buSzPts val="300"/>
              <a:buNone/>
            </a:pPr>
            <a:endParaRPr/>
          </a:p>
        </p:txBody>
      </p:sp>
      <p:sp>
        <p:nvSpPr>
          <p:cNvPr id="826" name="Google Shape;826;g147c514c031_3_174:notes"/>
          <p:cNvSpPr txBox="1">
            <a:spLocks noGrp="1"/>
          </p:cNvSpPr>
          <p:nvPr>
            <p:ph type="sldNum" idx="12"/>
          </p:nvPr>
        </p:nvSpPr>
        <p:spPr>
          <a:xfrm>
            <a:off x="3885009" y="8684683"/>
            <a:ext cx="2971799" cy="457199"/>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89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6442ea0ce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16442ea0ce8_0_6:notes"/>
          <p:cNvSpPr txBox="1">
            <a:spLocks noGrp="1"/>
          </p:cNvSpPr>
          <p:nvPr>
            <p:ph type="body" idx="1"/>
          </p:nvPr>
        </p:nvSpPr>
        <p:spPr>
          <a:xfrm>
            <a:off x="685800" y="4343399"/>
            <a:ext cx="5486400" cy="4114800"/>
          </a:xfrm>
          <a:prstGeom prst="rect">
            <a:avLst/>
          </a:prstGeom>
          <a:noFill/>
          <a:ln>
            <a:noFill/>
          </a:ln>
        </p:spPr>
        <p:txBody>
          <a:bodyPr spcFirstLastPara="1" wrap="square" lIns="93900" tIns="93900" rIns="93900" bIns="93900" anchor="t" anchorCtr="0">
            <a:noAutofit/>
          </a:bodyPr>
          <a:lstStyle/>
          <a:p>
            <a:pPr marL="0" lvl="0" indent="0" algn="l" rtl="0">
              <a:lnSpc>
                <a:spcPct val="100000"/>
              </a:lnSpc>
              <a:spcBef>
                <a:spcPts val="0"/>
              </a:spcBef>
              <a:spcAft>
                <a:spcPts val="0"/>
              </a:spcAft>
              <a:buSzPts val="300"/>
              <a:buNone/>
            </a:pPr>
            <a:r>
              <a:rPr lang="en"/>
              <a:t>And we are expanding. We have locations both in custody and in community in all of these locations. </a:t>
            </a:r>
            <a:endParaRPr/>
          </a:p>
        </p:txBody>
      </p:sp>
      <p:sp>
        <p:nvSpPr>
          <p:cNvPr id="839" name="Google Shape;839;g16442ea0ce8_0_6:notes"/>
          <p:cNvSpPr txBox="1">
            <a:spLocks noGrp="1"/>
          </p:cNvSpPr>
          <p:nvPr>
            <p:ph type="sldNum" idx="12"/>
          </p:nvPr>
        </p:nvSpPr>
        <p:spPr>
          <a:xfrm>
            <a:off x="3885009" y="8684683"/>
            <a:ext cx="2971800" cy="4572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853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6442ea0ce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16442ea0ce8_0_60:notes"/>
          <p:cNvSpPr txBox="1">
            <a:spLocks noGrp="1"/>
          </p:cNvSpPr>
          <p:nvPr>
            <p:ph type="body" idx="1"/>
          </p:nvPr>
        </p:nvSpPr>
        <p:spPr>
          <a:xfrm>
            <a:off x="685800" y="4343399"/>
            <a:ext cx="5486400" cy="4115100"/>
          </a:xfrm>
          <a:prstGeom prst="rect">
            <a:avLst/>
          </a:prstGeom>
          <a:noFill/>
          <a:ln>
            <a:noFill/>
          </a:ln>
        </p:spPr>
        <p:txBody>
          <a:bodyPr spcFirstLastPara="1" wrap="square" lIns="93900" tIns="93900" rIns="93900" bIns="93900" anchor="t" anchorCtr="0">
            <a:noAutofit/>
          </a:bodyPr>
          <a:lstStyle/>
          <a:p>
            <a:pPr marL="0" lvl="0" indent="0" algn="l" rtl="0">
              <a:spcBef>
                <a:spcPts val="0"/>
              </a:spcBef>
              <a:spcAft>
                <a:spcPts val="0"/>
              </a:spcAft>
              <a:buClr>
                <a:schemeClr val="dk1"/>
              </a:buClr>
              <a:buSzPts val="1100"/>
              <a:buFont typeface="Arial"/>
              <a:buNone/>
            </a:pPr>
            <a:endParaRPr sz="800"/>
          </a:p>
        </p:txBody>
      </p:sp>
      <p:sp>
        <p:nvSpPr>
          <p:cNvPr id="891" name="Google Shape;891;g16442ea0ce8_0_60:notes"/>
          <p:cNvSpPr txBox="1">
            <a:spLocks noGrp="1"/>
          </p:cNvSpPr>
          <p:nvPr>
            <p:ph type="sldNum" idx="12"/>
          </p:nvPr>
        </p:nvSpPr>
        <p:spPr>
          <a:xfrm>
            <a:off x="3885009" y="8684683"/>
            <a:ext cx="2971800" cy="4575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86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65a854bf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165a854bfbe_0_6:notes"/>
          <p:cNvSpPr txBox="1">
            <a:spLocks noGrp="1"/>
          </p:cNvSpPr>
          <p:nvPr>
            <p:ph type="body" idx="1"/>
          </p:nvPr>
        </p:nvSpPr>
        <p:spPr>
          <a:xfrm>
            <a:off x="685800" y="4343399"/>
            <a:ext cx="5486400" cy="4115100"/>
          </a:xfrm>
          <a:prstGeom prst="rect">
            <a:avLst/>
          </a:prstGeom>
          <a:noFill/>
          <a:ln>
            <a:noFill/>
          </a:ln>
        </p:spPr>
        <p:txBody>
          <a:bodyPr spcFirstLastPara="1" wrap="square" lIns="93900" tIns="93900" rIns="93900" bIns="93900" anchor="t" anchorCtr="0">
            <a:noAutofit/>
          </a:bodyPr>
          <a:lstStyle/>
          <a:p>
            <a:pPr marL="0" lvl="0" indent="0" algn="l" rtl="0">
              <a:lnSpc>
                <a:spcPct val="100000"/>
              </a:lnSpc>
              <a:spcBef>
                <a:spcPts val="0"/>
              </a:spcBef>
              <a:spcAft>
                <a:spcPts val="0"/>
              </a:spcAft>
              <a:buSzPts val="300"/>
              <a:buNone/>
            </a:pPr>
            <a:r>
              <a:rPr lang="en"/>
              <a:t>Here is a breakdown of our TAY programs </a:t>
            </a:r>
            <a:endParaRPr/>
          </a:p>
          <a:p>
            <a:pPr marL="0" lvl="0" indent="0" algn="l" rtl="0">
              <a:lnSpc>
                <a:spcPct val="100000"/>
              </a:lnSpc>
              <a:spcBef>
                <a:spcPts val="0"/>
              </a:spcBef>
              <a:spcAft>
                <a:spcPts val="0"/>
              </a:spcAft>
              <a:buSzPts val="300"/>
              <a:buNone/>
            </a:pPr>
            <a:endParaRPr/>
          </a:p>
        </p:txBody>
      </p:sp>
      <p:sp>
        <p:nvSpPr>
          <p:cNvPr id="903" name="Google Shape;903;g165a854bfbe_0_6:notes"/>
          <p:cNvSpPr txBox="1">
            <a:spLocks noGrp="1"/>
          </p:cNvSpPr>
          <p:nvPr>
            <p:ph type="sldNum" idx="12"/>
          </p:nvPr>
        </p:nvSpPr>
        <p:spPr>
          <a:xfrm>
            <a:off x="3885009" y="8684683"/>
            <a:ext cx="2971800" cy="4575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96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6442ea0ce8_0_34:notes"/>
          <p:cNvSpPr txBox="1">
            <a:spLocks noGrp="1"/>
          </p:cNvSpPr>
          <p:nvPr>
            <p:ph type="body" idx="1"/>
          </p:nvPr>
        </p:nvSpPr>
        <p:spPr>
          <a:xfrm>
            <a:off x="685800" y="4343399"/>
            <a:ext cx="5486400" cy="4114800"/>
          </a:xfrm>
          <a:prstGeom prst="rect">
            <a:avLst/>
          </a:prstGeom>
          <a:noFill/>
          <a:ln>
            <a:noFill/>
          </a:ln>
        </p:spPr>
        <p:txBody>
          <a:bodyPr spcFirstLastPara="1" wrap="square" lIns="93900" tIns="93900" rIns="93900" bIns="93900" anchor="t" anchorCtr="0">
            <a:noAutofit/>
          </a:bodyPr>
          <a:lstStyle/>
          <a:p>
            <a:pPr marL="361950" lvl="0" indent="-190500" algn="l" rtl="0">
              <a:spcBef>
                <a:spcPts val="0"/>
              </a:spcBef>
              <a:spcAft>
                <a:spcPts val="0"/>
              </a:spcAft>
              <a:buClr>
                <a:schemeClr val="dk1"/>
              </a:buClr>
              <a:buSzPts val="900"/>
              <a:buChar char="•"/>
            </a:pPr>
            <a:r>
              <a:rPr lang="en" sz="900"/>
              <a:t>Our education corridor has 10 classrooms that are set up for clients to get education services such as ESL, Computer Literacy, Math, English and a variety of other course. We also have a Five Keys library, Law Library, and a classroom that is used for our CCSF courses, or any other programming needs. Unfortunately, with covid restrictions we had to close down the corridor for now and are doing small groups in the pods for certain courses. We continue to work with the SF Sheriff's Department and SF Dept of Public Health to figure out ways to get back in the corridor. </a:t>
            </a:r>
            <a:endParaRPr sz="900"/>
          </a:p>
          <a:p>
            <a:pPr marL="0" lvl="0" indent="0" algn="l" rtl="0">
              <a:spcBef>
                <a:spcPts val="0"/>
              </a:spcBef>
              <a:spcAft>
                <a:spcPts val="0"/>
              </a:spcAft>
              <a:buNone/>
            </a:pPr>
            <a:endParaRPr sz="1000"/>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Programming has temporarily changed to smaller groups in the POD and 5 Keys has shifted a majority of programming through independent study style both for high school students and students who are programing with any of the in-custody programs. </a:t>
            </a:r>
            <a:endParaRPr sz="1000"/>
          </a:p>
        </p:txBody>
      </p:sp>
      <p:sp>
        <p:nvSpPr>
          <p:cNvPr id="878" name="Google Shape;878;g16442ea0ce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9101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Religious Services</a:t>
            </a:r>
          </a:p>
          <a:p>
            <a:pPr lvl="0"/>
            <a:r>
              <a:rPr lang="en-US"/>
              <a:t>The SFSO Religious Services Coordinator is responsible for the recruitment, orientation, scheduling and supervision of all religious programs and services offered in the jails.  This work includes maintaining a database of 238 faith-based providers and overseeing clearances and trainings.  Over the past two years this work has included: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Scheduling the Catholic Chaplain to conduct confessions through screened window visits at CJ 3. </a:t>
            </a:r>
          </a:p>
          <a:p>
            <a:pPr lvl="0"/>
            <a:r>
              <a:rPr lang="en-US"/>
              <a:t>•	Scheduling 40 video visits per week between faith providers and persons in custody. </a:t>
            </a:r>
          </a:p>
          <a:p>
            <a:pPr lvl="0"/>
            <a:r>
              <a:rPr lang="en-US"/>
              <a:t>•	Organizing Thanksgiving meals for all persons in custody through the support of the Catholic Archdiocese. </a:t>
            </a:r>
          </a:p>
          <a:p>
            <a:pPr lvl="0"/>
            <a:r>
              <a:rPr lang="en-US"/>
              <a:t>•	Distributing hygiene products to incarcerated women sponsored by Epic Church and Women Aglow, a faith-based organization. </a:t>
            </a:r>
          </a:p>
          <a:p>
            <a:pPr lvl="0"/>
            <a:r>
              <a:rPr lang="en-US"/>
              <a:t>•	Distributing Holiday cards to everyone in custody.  These cards were later collected and mailed. </a:t>
            </a:r>
          </a:p>
          <a:p>
            <a:pPr lvl="0"/>
            <a:r>
              <a:rPr lang="en-US"/>
              <a:t>•	Distributing Mother’s Day and Father’s Day cards to everyone in custody.  These cards were later collected and mailed. </a:t>
            </a:r>
          </a:p>
          <a:p>
            <a:pPr lvl="0"/>
            <a:r>
              <a:rPr lang="en-US"/>
              <a:t>•	Organizing Grace Cathedral’s Stories from Mom or Dad Program to provide 99 children with an age-appropriate gift book “from” their incarcerated family member during the holidays.   </a:t>
            </a:r>
          </a:p>
          <a:p>
            <a:pPr lvl="0"/>
            <a:r>
              <a:rPr lang="en-US"/>
              <a:t>•	Collaborating with Grace Cathedral’s Stories from Mom or Dad Program to provide 104 children with two age-appropriate gift books “from” their incarcerated family member in the Spring.  The San Francisco Public Library supported this event by purchasing the children’s book Milo Imagines the World which is about a child visiting an incarcerated parent.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dirty="0"/>
          </a:p>
        </p:txBody>
      </p:sp>
    </p:spTree>
    <p:extLst>
      <p:ext uri="{BB962C8B-B14F-4D97-AF65-F5344CB8AC3E}">
        <p14:creationId xmlns:p14="http://schemas.microsoft.com/office/powerpoint/2010/main" val="280077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a:p>
        </p:txBody>
      </p:sp>
      <p:sp>
        <p:nvSpPr>
          <p:cNvPr id="9" name="Rectangle 8"/>
          <p:cNvSpPr/>
          <p:nvPr userDrawn="1"/>
        </p:nvSpPr>
        <p:spPr>
          <a:xfrm>
            <a:off x="0" y="1"/>
            <a:ext cx="18288000" cy="1683545"/>
          </a:xfrm>
          <a:prstGeom prst="rect">
            <a:avLst/>
          </a:prstGeom>
          <a:solidFill>
            <a:srgbClr val="0D2D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739" y="198834"/>
            <a:ext cx="1300163" cy="1285875"/>
          </a:xfrm>
          <a:prstGeom prst="rect">
            <a:avLst/>
          </a:prstGeom>
        </p:spPr>
      </p:pic>
      <p:sp>
        <p:nvSpPr>
          <p:cNvPr id="11" name="TextBox 10"/>
          <p:cNvSpPr txBox="1"/>
          <p:nvPr userDrawn="1"/>
        </p:nvSpPr>
        <p:spPr>
          <a:xfrm>
            <a:off x="1868805" y="357023"/>
            <a:ext cx="3634740" cy="1107996"/>
          </a:xfrm>
          <a:prstGeom prst="rect">
            <a:avLst/>
          </a:prstGeom>
          <a:noFill/>
        </p:spPr>
        <p:txBody>
          <a:bodyPr wrap="square" rtlCol="0">
            <a:spAutoFit/>
          </a:bodyPr>
          <a:lstStyle/>
          <a:p>
            <a:r>
              <a:rPr lang="en-US" sz="2400" b="1" dirty="0">
                <a:solidFill>
                  <a:schemeClr val="bg1"/>
                </a:solidFill>
              </a:rPr>
              <a:t>San Francisco</a:t>
            </a:r>
          </a:p>
          <a:p>
            <a:r>
              <a:rPr lang="en-US" sz="4200" b="1" dirty="0">
                <a:solidFill>
                  <a:schemeClr val="bg1"/>
                </a:solidFill>
              </a:rPr>
              <a:t>Sheriff’s Office</a:t>
            </a:r>
          </a:p>
        </p:txBody>
      </p:sp>
    </p:spTree>
    <p:extLst>
      <p:ext uri="{BB962C8B-B14F-4D97-AF65-F5344CB8AC3E}">
        <p14:creationId xmlns:p14="http://schemas.microsoft.com/office/powerpoint/2010/main" val="3007564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2837714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2587014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1790222"/>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73F71-8F64-4298-8864-EC559A665F9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2202912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173F71-8F64-4298-8864-EC559A665F96}"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4132108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1790222"/>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88173F71-8F64-4298-8864-EC559A665F96}"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375961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73F71-8F64-4298-8864-EC559A665F96}"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201545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88173F71-8F64-4298-8864-EC559A665F9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384845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88173F71-8F64-4298-8864-EC559A665F9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889707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1790222"/>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3778565"/>
            <a:ext cx="15990570" cy="5486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194087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173F71-8F64-4298-8864-EC559A665F9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FF257-DBC2-41AD-B8DA-2080675C227F}" type="slidenum">
              <a:rPr lang="en-US" smtClean="0"/>
              <a:t>‹#›</a:t>
            </a:fld>
            <a:endParaRPr lang="en-US"/>
          </a:p>
        </p:txBody>
      </p:sp>
    </p:spTree>
    <p:extLst>
      <p:ext uri="{BB962C8B-B14F-4D97-AF65-F5344CB8AC3E}">
        <p14:creationId xmlns:p14="http://schemas.microsoft.com/office/powerpoint/2010/main" val="270135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EEE8"/>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3"/>
          <a:srcRect l="677" t="1020" r="2219"/>
          <a:stretch/>
        </p:blipFill>
        <p:spPr>
          <a:xfrm>
            <a:off x="1" y="1406813"/>
            <a:ext cx="6755132" cy="8436032"/>
          </a:xfrm>
          <a:prstGeom prst="rect">
            <a:avLst/>
          </a:prstGeom>
        </p:spPr>
      </p:pic>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8173F71-8F64-4298-8864-EC559A665F96}" type="datetimeFigureOut">
              <a:rPr lang="en-US" smtClean="0"/>
              <a:t>11/2/2022</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50FF257-DBC2-41AD-B8DA-2080675C227F}" type="slidenum">
              <a:rPr lang="en-US" smtClean="0"/>
              <a:t>‹#›</a:t>
            </a:fld>
            <a:endParaRPr lang="en-US"/>
          </a:p>
        </p:txBody>
      </p:sp>
      <p:sp>
        <p:nvSpPr>
          <p:cNvPr id="7" name="Rectangle 6"/>
          <p:cNvSpPr/>
          <p:nvPr userDrawn="1"/>
        </p:nvSpPr>
        <p:spPr>
          <a:xfrm>
            <a:off x="0" y="1"/>
            <a:ext cx="18288000" cy="1683545"/>
          </a:xfrm>
          <a:prstGeom prst="rect">
            <a:avLst/>
          </a:prstGeom>
          <a:solidFill>
            <a:srgbClr val="0D2D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5739" y="198834"/>
            <a:ext cx="1300163" cy="1285875"/>
          </a:xfrm>
          <a:prstGeom prst="rect">
            <a:avLst/>
          </a:prstGeom>
        </p:spPr>
      </p:pic>
      <p:sp>
        <p:nvSpPr>
          <p:cNvPr id="9" name="TextBox 8"/>
          <p:cNvSpPr txBox="1"/>
          <p:nvPr userDrawn="1"/>
        </p:nvSpPr>
        <p:spPr>
          <a:xfrm>
            <a:off x="1691639" y="149274"/>
            <a:ext cx="4562000" cy="1338828"/>
          </a:xfrm>
          <a:prstGeom prst="rect">
            <a:avLst/>
          </a:prstGeom>
          <a:noFill/>
        </p:spPr>
        <p:txBody>
          <a:bodyPr wrap="square" rtlCol="0">
            <a:spAutoFit/>
          </a:bodyPr>
          <a:lstStyle/>
          <a:p>
            <a:r>
              <a:rPr lang="en-US" sz="3300" b="0" dirty="0">
                <a:solidFill>
                  <a:schemeClr val="bg1"/>
                </a:solidFill>
              </a:rPr>
              <a:t>San Francisco</a:t>
            </a:r>
          </a:p>
          <a:p>
            <a:r>
              <a:rPr lang="en-US" sz="4800" b="1" dirty="0">
                <a:solidFill>
                  <a:schemeClr val="bg1"/>
                </a:solidFill>
              </a:rPr>
              <a:t>Sheriff’s Office</a:t>
            </a:r>
          </a:p>
        </p:txBody>
      </p:sp>
    </p:spTree>
    <p:extLst>
      <p:ext uri="{BB962C8B-B14F-4D97-AF65-F5344CB8AC3E}">
        <p14:creationId xmlns:p14="http://schemas.microsoft.com/office/powerpoint/2010/main" val="25489273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cid:image001.png@01D8EDDF.AFE2B5B0" TargetMode="External"/><Relationship Id="rId5" Type="http://schemas.openxmlformats.org/officeDocument/2006/relationships/image" Target="../media/image4.png"/><Relationship Id="rId10" Type="http://schemas.openxmlformats.org/officeDocument/2006/relationships/image" Target="../media/image7.jpg"/><Relationship Id="rId4" Type="http://schemas.openxmlformats.org/officeDocument/2006/relationships/hyperlink" Target="https://info.nicic.gov/jiv/" TargetMode="External"/><Relationship Id="rId9" Type="http://schemas.openxmlformats.org/officeDocument/2006/relationships/hyperlink" Target="https://www.urban.org/sites/default/files/publication/53721/2000256-Children-of-Incarcerated-Parents-Framework-Document.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jpe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jpeg"/><Relationship Id="rId7" Type="http://schemas.openxmlformats.org/officeDocument/2006/relationships/image" Target="../media/image40.png"/><Relationship Id="rId12"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8.svg"/><Relationship Id="rId4" Type="http://schemas.openxmlformats.org/officeDocument/2006/relationships/image" Target="../media/image34.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814191" y="2248066"/>
            <a:ext cx="16229611" cy="2154436"/>
          </a:xfrm>
          <a:prstGeom prst="rect">
            <a:avLst/>
          </a:prstGeom>
        </p:spPr>
        <p:txBody>
          <a:bodyPr lIns="0" tIns="0" rIns="0" bIns="0" rtlCol="0" anchor="t">
            <a:spAutoFit/>
          </a:bodyPr>
          <a:lstStyle/>
          <a:p>
            <a:pPr algn="ctr">
              <a:lnSpc>
                <a:spcPts val="5635"/>
              </a:lnSpc>
            </a:pPr>
            <a:r>
              <a:rPr lang="en-US" sz="4696" spc="-187" dirty="0">
                <a:solidFill>
                  <a:srgbClr val="000000"/>
                </a:solidFill>
                <a:latin typeface="Roboto Bold"/>
              </a:rPr>
              <a:t>SAN FRANCISCO SHERIFF’S OFFICE OVERSIGHT BOARD</a:t>
            </a:r>
          </a:p>
          <a:p>
            <a:pPr algn="ctr">
              <a:lnSpc>
                <a:spcPts val="5635"/>
              </a:lnSpc>
            </a:pPr>
            <a:r>
              <a:rPr lang="en-US" sz="4696" spc="-187" dirty="0">
                <a:solidFill>
                  <a:srgbClr val="000000"/>
                </a:solidFill>
                <a:latin typeface="Roboto Bold"/>
              </a:rPr>
              <a:t>PROGRAMS PRESENTATION</a:t>
            </a:r>
          </a:p>
          <a:p>
            <a:pPr algn="ctr">
              <a:lnSpc>
                <a:spcPts val="5635"/>
              </a:lnSpc>
            </a:pPr>
            <a:r>
              <a:rPr lang="en-US" sz="4696" spc="-187" dirty="0">
                <a:solidFill>
                  <a:srgbClr val="000000"/>
                </a:solidFill>
                <a:latin typeface="Roboto Bold"/>
              </a:rPr>
              <a:t>NOVEMBER 2022</a:t>
            </a:r>
          </a:p>
        </p:txBody>
      </p:sp>
      <p:pic>
        <p:nvPicPr>
          <p:cNvPr id="5" name="Picture 4">
            <a:hlinkClick r:id="rId4" tooltip="&quot;Home&quot; "/>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4478000" y="3951083"/>
            <a:ext cx="2362200" cy="1371600"/>
          </a:xfrm>
          <a:prstGeom prst="rect">
            <a:avLst/>
          </a:prstGeom>
          <a:noFill/>
          <a:ln>
            <a:noFill/>
          </a:ln>
        </p:spPr>
      </p:pic>
      <p:pic>
        <p:nvPicPr>
          <p:cNvPr id="9" name="Picture 8" descr="Home | Justice Involved Vetera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0678" y="5622019"/>
            <a:ext cx="2661731" cy="3445463"/>
          </a:xfrm>
          <a:prstGeom prst="rect">
            <a:avLst/>
          </a:prstGeom>
        </p:spPr>
      </p:pic>
      <p:pic>
        <p:nvPicPr>
          <p:cNvPr id="10" name="Picture 9" descr="urban institute logo - Julien J. Studley Graduate Programs in International Affair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6428" y="4613212"/>
            <a:ext cx="4000500" cy="3341483"/>
          </a:xfrm>
          <a:prstGeom prst="rect">
            <a:avLst/>
          </a:prstGeom>
        </p:spPr>
      </p:pic>
      <p:sp>
        <p:nvSpPr>
          <p:cNvPr id="14" name="Rectangle 13"/>
          <p:cNvSpPr/>
          <p:nvPr/>
        </p:nvSpPr>
        <p:spPr>
          <a:xfrm>
            <a:off x="6781800" y="7971890"/>
            <a:ext cx="4724400" cy="738664"/>
          </a:xfrm>
          <a:prstGeom prst="rect">
            <a:avLst/>
          </a:prstGeom>
        </p:spPr>
        <p:txBody>
          <a:bodyPr wrap="square">
            <a:spAutoFit/>
          </a:bodyPr>
          <a:lstStyle/>
          <a:p>
            <a:pPr algn="ctr"/>
            <a:r>
              <a:rPr lang="en-US" sz="1400" dirty="0">
                <a:latin typeface="Open Sans Light" panose="020B0604020202020204" charset="0"/>
                <a:ea typeface="Open Sans Light" panose="020B0604020202020204" charset="0"/>
                <a:cs typeface="Open Sans Light" panose="020B0604020202020204" charset="0"/>
                <a:hlinkClick r:id="rId9"/>
              </a:rPr>
              <a:t>Children of Incarcerated Parents Framework Document: Promising Practices, Challenges, and Recommendations for the Field (urban.org)</a:t>
            </a:r>
            <a:endParaRPr lang="en-US" sz="1400" dirty="0">
              <a:latin typeface="Open Sans Light" panose="020B0604020202020204" charset="0"/>
              <a:ea typeface="Open Sans Light" panose="020B0604020202020204" charset="0"/>
              <a:cs typeface="Open Sans Light" panose="020B0604020202020204" charset="0"/>
            </a:endParaRPr>
          </a:p>
        </p:txBody>
      </p:sp>
      <p:pic>
        <p:nvPicPr>
          <p:cNvPr id="15" name="Picture 14" descr="Our Partners | Bloomberg Philanthropie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4613212"/>
            <a:ext cx="4281908" cy="33586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05"/>
          <p:cNvSpPr txBox="1">
            <a:spLocks noGrp="1"/>
          </p:cNvSpPr>
          <p:nvPr>
            <p:ph type="body" idx="4294967295"/>
          </p:nvPr>
        </p:nvSpPr>
        <p:spPr>
          <a:xfrm>
            <a:off x="265500" y="2808950"/>
            <a:ext cx="9012000" cy="3943800"/>
          </a:xfrm>
          <a:prstGeom prst="rect">
            <a:avLst/>
          </a:prstGeom>
          <a:noFill/>
          <a:ln>
            <a:noFill/>
          </a:ln>
        </p:spPr>
        <p:txBody>
          <a:bodyPr spcFirstLastPara="1" vert="horz" wrap="square" lIns="182850" tIns="182850" rIns="182850" bIns="182850" rtlCol="0" anchor="t" anchorCtr="0">
            <a:noAutofit/>
          </a:bodyPr>
          <a:lstStyle/>
          <a:p>
            <a:pPr marL="0" indent="0">
              <a:spcBef>
                <a:spcPts val="1280"/>
              </a:spcBef>
              <a:buClr>
                <a:schemeClr val="dk1"/>
              </a:buClr>
              <a:buSzPts val="3000"/>
              <a:buNone/>
            </a:pPr>
            <a:r>
              <a:rPr lang="en" sz="3600" b="1" u="sng" dirty="0">
                <a:solidFill>
                  <a:schemeClr val="dk1"/>
                </a:solidFill>
                <a:latin typeface="Calibri"/>
                <a:ea typeface="Calibri"/>
                <a:cs typeface="Calibri"/>
                <a:sym typeface="Calibri"/>
              </a:rPr>
              <a:t>Roadmap to Peace (RTP</a:t>
            </a:r>
            <a:r>
              <a:rPr lang="en" sz="3600" b="1" dirty="0">
                <a:solidFill>
                  <a:schemeClr val="dk1"/>
                </a:solidFill>
                <a:latin typeface="Calibri"/>
                <a:ea typeface="Calibri"/>
                <a:cs typeface="Calibri"/>
                <a:sym typeface="Calibri"/>
              </a:rPr>
              <a:t>)</a:t>
            </a:r>
            <a:endParaRPr sz="3600" b="1" dirty="0">
              <a:solidFill>
                <a:schemeClr val="dk1"/>
              </a:solidFill>
              <a:latin typeface="Calibri"/>
              <a:ea typeface="Calibri"/>
              <a:cs typeface="Calibri"/>
              <a:sym typeface="Calibri"/>
            </a:endParaRPr>
          </a:p>
          <a:p>
            <a:pPr marL="685800" indent="-514350">
              <a:spcBef>
                <a:spcPts val="0"/>
              </a:spcBef>
              <a:buClr>
                <a:schemeClr val="dk1"/>
              </a:buClr>
              <a:buSzPts val="1500"/>
              <a:buFont typeface="Arial"/>
              <a:buChar char="•"/>
            </a:pPr>
            <a:r>
              <a:rPr lang="en" sz="2600" dirty="0">
                <a:solidFill>
                  <a:schemeClr val="dk1"/>
                </a:solidFill>
                <a:latin typeface="Calibri"/>
                <a:ea typeface="Calibri"/>
                <a:cs typeface="Calibri"/>
                <a:sym typeface="Calibri"/>
              </a:rPr>
              <a:t>Collaborative between multiple agencies to provide supportive services to Latino/a youth &amp; families</a:t>
            </a:r>
            <a:endParaRPr sz="2600" dirty="0">
              <a:solidFill>
                <a:schemeClr val="dk1"/>
              </a:solidFill>
              <a:latin typeface="Calibri"/>
              <a:ea typeface="Calibri"/>
              <a:cs typeface="Calibri"/>
              <a:sym typeface="Calibri"/>
            </a:endParaRPr>
          </a:p>
          <a:p>
            <a:pPr marL="685800" indent="-514350">
              <a:spcBef>
                <a:spcPts val="0"/>
              </a:spcBef>
              <a:buClr>
                <a:schemeClr val="dk1"/>
              </a:buClr>
              <a:buSzPts val="1500"/>
              <a:buFont typeface="Arial"/>
              <a:buChar char="•"/>
            </a:pPr>
            <a:r>
              <a:rPr lang="en" sz="2600" dirty="0">
                <a:solidFill>
                  <a:schemeClr val="dk1"/>
                </a:solidFill>
                <a:latin typeface="Calibri"/>
                <a:ea typeface="Calibri"/>
                <a:cs typeface="Calibri"/>
                <a:sym typeface="Calibri"/>
              </a:rPr>
              <a:t>Creation of an interconnected youth service network, effective community-building, and meaningful policy advocacy</a:t>
            </a:r>
            <a:endParaRPr sz="2600" dirty="0">
              <a:solidFill>
                <a:schemeClr val="dk1"/>
              </a:solidFill>
              <a:latin typeface="Calibri"/>
              <a:ea typeface="Calibri"/>
              <a:cs typeface="Calibri"/>
              <a:sym typeface="Calibri"/>
            </a:endParaRPr>
          </a:p>
          <a:p>
            <a:pPr marL="685800" indent="-514350">
              <a:spcBef>
                <a:spcPts val="0"/>
              </a:spcBef>
              <a:buClr>
                <a:schemeClr val="dk1"/>
              </a:buClr>
              <a:buSzPts val="1500"/>
              <a:buFont typeface="Arial"/>
              <a:buChar char="•"/>
            </a:pPr>
            <a:r>
              <a:rPr lang="en" sz="2600" dirty="0">
                <a:solidFill>
                  <a:schemeClr val="dk1"/>
                </a:solidFill>
                <a:latin typeface="Calibri"/>
                <a:ea typeface="Calibri"/>
                <a:cs typeface="Calibri"/>
                <a:sym typeface="Calibri"/>
              </a:rPr>
              <a:t>“Healing Wheel” - what does the youth need/want support with?</a:t>
            </a:r>
            <a:endParaRPr sz="2600" dirty="0">
              <a:solidFill>
                <a:srgbClr val="1155CC"/>
              </a:solidFill>
              <a:latin typeface="Calibri"/>
              <a:ea typeface="Calibri"/>
              <a:cs typeface="Calibri"/>
              <a:sym typeface="Calibri"/>
            </a:endParaRPr>
          </a:p>
          <a:p>
            <a:pPr marL="0" indent="0">
              <a:lnSpc>
                <a:spcPct val="90000"/>
              </a:lnSpc>
              <a:spcBef>
                <a:spcPts val="3600"/>
              </a:spcBef>
              <a:buSzPts val="2000"/>
              <a:buNone/>
            </a:pPr>
            <a:endParaRPr sz="4000" dirty="0">
              <a:latin typeface="Palatino Linotype"/>
              <a:ea typeface="Palatino Linotype"/>
              <a:cs typeface="Palatino Linotype"/>
              <a:sym typeface="Palatino Linotype"/>
            </a:endParaRPr>
          </a:p>
        </p:txBody>
      </p:sp>
      <p:sp>
        <p:nvSpPr>
          <p:cNvPr id="906" name="Google Shape;906;p105"/>
          <p:cNvSpPr/>
          <p:nvPr/>
        </p:nvSpPr>
        <p:spPr>
          <a:xfrm>
            <a:off x="0" y="0"/>
            <a:ext cx="18288000" cy="1181400"/>
          </a:xfrm>
          <a:prstGeom prst="rect">
            <a:avLst/>
          </a:prstGeom>
          <a:solidFill>
            <a:srgbClr val="1C2A66"/>
          </a:solidFill>
          <a:ln w="9525" cap="flat" cmpd="sng">
            <a:solidFill>
              <a:srgbClr val="4A7DBA"/>
            </a:solidFill>
            <a:prstDash val="solid"/>
            <a:round/>
            <a:headEnd type="none" w="sm" len="sm"/>
            <a:tailEnd type="none" w="sm" len="sm"/>
          </a:ln>
        </p:spPr>
        <p:txBody>
          <a:bodyPr spcFirstLastPara="1" wrap="square" lIns="182850" tIns="91400" rIns="182850" bIns="0" anchor="ctr" anchorCtr="0">
            <a:noAutofit/>
          </a:bodyPr>
          <a:lstStyle/>
          <a:p>
            <a:pPr algn="r">
              <a:buClr>
                <a:srgbClr val="FFFFFF"/>
              </a:buClr>
              <a:buSzPts val="700"/>
            </a:pPr>
            <a:endParaRPr sz="5600">
              <a:solidFill>
                <a:srgbClr val="FFFFFF"/>
              </a:solidFill>
              <a:latin typeface="Calibri"/>
              <a:ea typeface="Calibri"/>
              <a:cs typeface="Calibri"/>
              <a:sym typeface="Calibri"/>
            </a:endParaRPr>
          </a:p>
        </p:txBody>
      </p:sp>
      <p:sp>
        <p:nvSpPr>
          <p:cNvPr id="907" name="Google Shape;907;p105"/>
          <p:cNvSpPr txBox="1"/>
          <p:nvPr/>
        </p:nvSpPr>
        <p:spPr>
          <a:xfrm>
            <a:off x="3391100" y="1265400"/>
            <a:ext cx="10321200" cy="738600"/>
          </a:xfrm>
          <a:prstGeom prst="rect">
            <a:avLst/>
          </a:prstGeom>
          <a:noFill/>
          <a:ln>
            <a:noFill/>
          </a:ln>
        </p:spPr>
        <p:txBody>
          <a:bodyPr spcFirstLastPara="1" wrap="square" lIns="182850" tIns="91400" rIns="182850" bIns="91400" anchor="t" anchorCtr="0">
            <a:noAutofit/>
          </a:bodyPr>
          <a:lstStyle/>
          <a:p>
            <a:pPr algn="ctr">
              <a:buClr>
                <a:schemeClr val="lt1"/>
              </a:buClr>
              <a:buSzPts val="2600"/>
            </a:pPr>
            <a:r>
              <a:rPr lang="en" sz="5200" b="1">
                <a:solidFill>
                  <a:schemeClr val="dk1"/>
                </a:solidFill>
                <a:latin typeface="Calibri"/>
                <a:ea typeface="Calibri"/>
                <a:cs typeface="Calibri"/>
                <a:sym typeface="Calibri"/>
              </a:rPr>
              <a:t>FIVE KEYS IN CUSTODY PROGRAMS</a:t>
            </a:r>
            <a:endParaRPr sz="5200" b="1">
              <a:solidFill>
                <a:schemeClr val="dk1"/>
              </a:solidFill>
            </a:endParaRPr>
          </a:p>
        </p:txBody>
      </p:sp>
      <p:pic>
        <p:nvPicPr>
          <p:cNvPr id="908" name="Google Shape;908;p105"/>
          <p:cNvPicPr preferRelativeResize="0"/>
          <p:nvPr/>
        </p:nvPicPr>
        <p:blipFill rotWithShape="1">
          <a:blip r:embed="rId3">
            <a:alphaModFix/>
          </a:blip>
          <a:srcRect t="25843" b="27692"/>
          <a:stretch/>
        </p:blipFill>
        <p:spPr>
          <a:xfrm>
            <a:off x="-50799" y="-101699"/>
            <a:ext cx="4103250" cy="1104902"/>
          </a:xfrm>
          <a:prstGeom prst="rect">
            <a:avLst/>
          </a:prstGeom>
          <a:noFill/>
          <a:ln>
            <a:noFill/>
          </a:ln>
        </p:spPr>
      </p:pic>
      <p:sp>
        <p:nvSpPr>
          <p:cNvPr id="909" name="Google Shape;909;p105"/>
          <p:cNvSpPr txBox="1">
            <a:spLocks noGrp="1"/>
          </p:cNvSpPr>
          <p:nvPr>
            <p:ph type="body" idx="4294967295"/>
          </p:nvPr>
        </p:nvSpPr>
        <p:spPr>
          <a:xfrm>
            <a:off x="588056" y="6398250"/>
            <a:ext cx="8223000" cy="3231000"/>
          </a:xfrm>
          <a:prstGeom prst="rect">
            <a:avLst/>
          </a:prstGeom>
          <a:noFill/>
          <a:ln>
            <a:noFill/>
          </a:ln>
        </p:spPr>
        <p:txBody>
          <a:bodyPr spcFirstLastPara="1" vert="horz" wrap="square" lIns="182850" tIns="182850" rIns="182850" bIns="182850" rtlCol="0" anchor="t" anchorCtr="0">
            <a:noAutofit/>
          </a:bodyPr>
          <a:lstStyle/>
          <a:p>
            <a:pPr marL="0" indent="0">
              <a:lnSpc>
                <a:spcPct val="90000"/>
              </a:lnSpc>
              <a:spcBef>
                <a:spcPts val="3600"/>
              </a:spcBef>
              <a:buClr>
                <a:schemeClr val="dk1"/>
              </a:buClr>
              <a:buSzPts val="2000"/>
              <a:buNone/>
            </a:pPr>
            <a:r>
              <a:rPr lang="en" sz="2600" b="1" dirty="0">
                <a:solidFill>
                  <a:schemeClr val="dk1"/>
                </a:solidFill>
                <a:latin typeface="Calibri"/>
                <a:ea typeface="Calibri"/>
                <a:cs typeface="Calibri"/>
                <a:sym typeface="Calibri"/>
              </a:rPr>
              <a:t>Community Partners</a:t>
            </a:r>
            <a:endParaRPr sz="2600" dirty="0"/>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Bay Area Community Resources (BACR/CHALK)</a:t>
            </a:r>
            <a:endParaRPr sz="2600" dirty="0"/>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Central American Resource Center (CARECEN)</a:t>
            </a:r>
            <a:endParaRPr sz="2600" dirty="0">
              <a:solidFill>
                <a:schemeClr val="dk1"/>
              </a:solidFill>
              <a:latin typeface="Calibri"/>
              <a:ea typeface="Calibri"/>
              <a:cs typeface="Calibri"/>
              <a:sym typeface="Calibri"/>
            </a:endParaRPr>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Horizons Unlimited</a:t>
            </a:r>
            <a:endParaRPr sz="2600" dirty="0"/>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Instituto Familiar del la Raza, Inc. (IFR)</a:t>
            </a:r>
            <a:endParaRPr sz="2600" dirty="0"/>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Mission Neighborhood Centers (MNC)</a:t>
            </a:r>
            <a:endParaRPr sz="2600" dirty="0"/>
          </a:p>
          <a:p>
            <a:pPr marL="548640" indent="-491490">
              <a:spcBef>
                <a:spcPts val="0"/>
              </a:spcBef>
              <a:buClr>
                <a:schemeClr val="dk1"/>
              </a:buClr>
              <a:buSzPts val="1300"/>
              <a:buFont typeface="Arial"/>
              <a:buChar char="•"/>
            </a:pPr>
            <a:r>
              <a:rPr lang="en" sz="2600" dirty="0">
                <a:solidFill>
                  <a:schemeClr val="dk1"/>
                </a:solidFill>
                <a:latin typeface="Calibri"/>
                <a:ea typeface="Calibri"/>
                <a:cs typeface="Calibri"/>
                <a:sym typeface="Calibri"/>
              </a:rPr>
              <a:t>Mission Neighborhood Health Center (MNHC)</a:t>
            </a:r>
            <a:endParaRPr sz="2600" dirty="0"/>
          </a:p>
          <a:p>
            <a:pPr marL="0" indent="0">
              <a:lnSpc>
                <a:spcPct val="90000"/>
              </a:lnSpc>
              <a:spcBef>
                <a:spcPts val="3600"/>
              </a:spcBef>
              <a:buSzPts val="1800"/>
              <a:buNone/>
            </a:pPr>
            <a:endParaRPr sz="4000" dirty="0">
              <a:solidFill>
                <a:srgbClr val="1155CC"/>
              </a:solidFill>
              <a:latin typeface="Calibri"/>
              <a:ea typeface="Calibri"/>
              <a:cs typeface="Calibri"/>
              <a:sym typeface="Calibri"/>
            </a:endParaRPr>
          </a:p>
          <a:p>
            <a:pPr marL="0" indent="0">
              <a:lnSpc>
                <a:spcPct val="90000"/>
              </a:lnSpc>
              <a:spcBef>
                <a:spcPts val="3600"/>
              </a:spcBef>
              <a:buSzPts val="2000"/>
              <a:buNone/>
            </a:pPr>
            <a:endParaRPr sz="4000" dirty="0">
              <a:latin typeface="Palatino Linotype"/>
              <a:ea typeface="Palatino Linotype"/>
              <a:cs typeface="Palatino Linotype"/>
              <a:sym typeface="Palatino Linotype"/>
            </a:endParaRPr>
          </a:p>
        </p:txBody>
      </p:sp>
      <p:sp>
        <p:nvSpPr>
          <p:cNvPr id="910" name="Google Shape;910;p105"/>
          <p:cNvSpPr txBox="1"/>
          <p:nvPr/>
        </p:nvSpPr>
        <p:spPr>
          <a:xfrm>
            <a:off x="9277500" y="2942850"/>
            <a:ext cx="8430000" cy="3455400"/>
          </a:xfrm>
          <a:prstGeom prst="rect">
            <a:avLst/>
          </a:prstGeom>
          <a:noFill/>
          <a:ln>
            <a:noFill/>
          </a:ln>
        </p:spPr>
        <p:txBody>
          <a:bodyPr spcFirstLastPara="1" wrap="square" lIns="182850" tIns="182850" rIns="182850" bIns="182850" anchor="t" anchorCtr="0">
            <a:noAutofit/>
          </a:bodyPr>
          <a:lstStyle/>
          <a:p>
            <a:pPr>
              <a:buClr>
                <a:schemeClr val="dk1"/>
              </a:buClr>
              <a:buSzPts val="2500"/>
            </a:pPr>
            <a:r>
              <a:rPr lang="en" sz="3600" b="1" u="sng" dirty="0">
                <a:solidFill>
                  <a:schemeClr val="dk1"/>
                </a:solidFill>
                <a:latin typeface="Calibri"/>
                <a:ea typeface="Calibri"/>
                <a:cs typeface="Calibri"/>
                <a:sym typeface="Calibri"/>
              </a:rPr>
              <a:t>TAY Resiliency Program</a:t>
            </a:r>
            <a:endParaRPr sz="3600" dirty="0"/>
          </a:p>
          <a:p>
            <a:pPr marL="571500" indent="-476250">
              <a:buClr>
                <a:schemeClr val="dk1"/>
              </a:buClr>
              <a:buSzPts val="1500"/>
              <a:buFont typeface="Arial"/>
              <a:buChar char="•"/>
            </a:pPr>
            <a:r>
              <a:rPr lang="en" sz="2600" dirty="0">
                <a:solidFill>
                  <a:schemeClr val="dk1"/>
                </a:solidFill>
                <a:latin typeface="Calibri"/>
                <a:ea typeface="Calibri"/>
                <a:cs typeface="Calibri"/>
                <a:sym typeface="Calibri"/>
              </a:rPr>
              <a:t>Expand on connection made with TAY population beyond RTP</a:t>
            </a:r>
            <a:endParaRPr sz="2600" dirty="0"/>
          </a:p>
          <a:p>
            <a:pPr marL="571500" indent="-476250">
              <a:buClr>
                <a:schemeClr val="dk1"/>
              </a:buClr>
              <a:buSzPts val="1500"/>
              <a:buFont typeface="Arial"/>
              <a:buChar char="•"/>
            </a:pPr>
            <a:r>
              <a:rPr lang="en" sz="2600" dirty="0">
                <a:solidFill>
                  <a:schemeClr val="dk1"/>
                </a:solidFill>
                <a:latin typeface="Calibri"/>
                <a:ea typeface="Calibri"/>
                <a:cs typeface="Calibri"/>
                <a:sym typeface="Calibri"/>
              </a:rPr>
              <a:t>Facilitation of therapeutic programs</a:t>
            </a:r>
            <a:endParaRPr sz="2600" dirty="0"/>
          </a:p>
          <a:p>
            <a:pPr marL="571500" indent="-476250">
              <a:buClr>
                <a:schemeClr val="dk1"/>
              </a:buClr>
              <a:buSzPts val="1500"/>
              <a:buFont typeface="Arial"/>
              <a:buChar char="•"/>
            </a:pPr>
            <a:r>
              <a:rPr lang="en" sz="2600" dirty="0">
                <a:solidFill>
                  <a:schemeClr val="dk1"/>
                </a:solidFill>
                <a:latin typeface="Calibri"/>
                <a:ea typeface="Calibri"/>
                <a:cs typeface="Calibri"/>
                <a:sym typeface="Calibri"/>
              </a:rPr>
              <a:t>Intensive one to one case management</a:t>
            </a:r>
            <a:endParaRPr sz="2600" dirty="0"/>
          </a:p>
          <a:p>
            <a:pPr marL="571500" indent="-476250">
              <a:buClr>
                <a:schemeClr val="dk1"/>
              </a:buClr>
              <a:buSzPts val="1500"/>
              <a:buFont typeface="Arial"/>
              <a:buChar char="•"/>
            </a:pPr>
            <a:r>
              <a:rPr lang="en" sz="2600" dirty="0">
                <a:solidFill>
                  <a:schemeClr val="dk1"/>
                </a:solidFill>
                <a:latin typeface="Calibri"/>
                <a:ea typeface="Calibri"/>
                <a:cs typeface="Calibri"/>
                <a:sym typeface="Calibri"/>
              </a:rPr>
              <a:t>Coordination with community based agencies to build bridges </a:t>
            </a:r>
            <a:endParaRPr sz="2600" b="1" dirty="0">
              <a:solidFill>
                <a:srgbClr val="1155CC"/>
              </a:solidFill>
              <a:latin typeface="Corbel"/>
              <a:ea typeface="Corbel"/>
              <a:cs typeface="Corbel"/>
              <a:sym typeface="Corbel"/>
            </a:endParaRPr>
          </a:p>
        </p:txBody>
      </p:sp>
      <p:sp>
        <p:nvSpPr>
          <p:cNvPr id="911" name="Google Shape;911;p105"/>
          <p:cNvSpPr txBox="1"/>
          <p:nvPr/>
        </p:nvSpPr>
        <p:spPr>
          <a:xfrm>
            <a:off x="9508602" y="6591094"/>
            <a:ext cx="7112400" cy="2580600"/>
          </a:xfrm>
          <a:prstGeom prst="rect">
            <a:avLst/>
          </a:prstGeom>
          <a:noFill/>
          <a:ln>
            <a:noFill/>
          </a:ln>
        </p:spPr>
        <p:txBody>
          <a:bodyPr spcFirstLastPara="1" wrap="square" lIns="182850" tIns="182850" rIns="182850" bIns="182850" anchor="t" anchorCtr="0">
            <a:noAutofit/>
          </a:bodyPr>
          <a:lstStyle/>
          <a:p>
            <a:r>
              <a:rPr lang="en" sz="2600" b="1" dirty="0">
                <a:latin typeface="Calibri" panose="020F0502020204030204" pitchFamily="34" charset="0"/>
                <a:cs typeface="Calibri" panose="020F0502020204030204" pitchFamily="34" charset="0"/>
                <a:sym typeface="Calibri"/>
              </a:rPr>
              <a:t>Community Partners</a:t>
            </a:r>
            <a:endParaRPr sz="2600" b="1" dirty="0">
              <a:latin typeface="Calibri" panose="020F0502020204030204" pitchFamily="34" charset="0"/>
              <a:cs typeface="Calibri" panose="020F0502020204030204" pitchFamily="34" charset="0"/>
            </a:endParaRPr>
          </a:p>
          <a:p>
            <a:pPr marL="548640" indent="-491490">
              <a:buClr>
                <a:schemeClr val="dk1"/>
              </a:buClr>
              <a:buSzPts val="1300"/>
              <a:buFont typeface="Arial"/>
              <a:buChar char="•"/>
            </a:pPr>
            <a:r>
              <a:rPr lang="en" sz="2600" dirty="0">
                <a:latin typeface="Calibri" panose="020F0502020204030204" pitchFamily="34" charset="0"/>
                <a:cs typeface="Calibri" panose="020F0502020204030204" pitchFamily="34" charset="0"/>
                <a:sym typeface="Calibri"/>
              </a:rPr>
              <a:t>Bay Area Community Resources</a:t>
            </a:r>
            <a:endParaRPr sz="2600" dirty="0">
              <a:latin typeface="Calibri" panose="020F0502020204030204" pitchFamily="34" charset="0"/>
              <a:cs typeface="Calibri" panose="020F0502020204030204" pitchFamily="34" charset="0"/>
              <a:sym typeface="Calibri"/>
            </a:endParaRPr>
          </a:p>
          <a:p>
            <a:pPr marL="548640" indent="-491490">
              <a:buClr>
                <a:schemeClr val="dk1"/>
              </a:buClr>
              <a:buSzPts val="1300"/>
              <a:buFont typeface="Arial"/>
              <a:buChar char="•"/>
            </a:pPr>
            <a:r>
              <a:rPr lang="en" sz="2600" dirty="0">
                <a:latin typeface="Calibri" panose="020F0502020204030204" pitchFamily="34" charset="0"/>
                <a:cs typeface="Calibri" panose="020F0502020204030204" pitchFamily="34" charset="0"/>
                <a:sym typeface="Calibri"/>
              </a:rPr>
              <a:t>ReSET Collaborative</a:t>
            </a:r>
            <a:endParaRPr sz="2600" dirty="0">
              <a:latin typeface="Calibri" panose="020F0502020204030204" pitchFamily="34" charset="0"/>
              <a:cs typeface="Calibri" panose="020F0502020204030204" pitchFamily="34" charset="0"/>
              <a:sym typeface="Calibri"/>
            </a:endParaRPr>
          </a:p>
          <a:p>
            <a:pPr marL="548640" indent="-491490">
              <a:buClr>
                <a:schemeClr val="dk1"/>
              </a:buClr>
              <a:buSzPts val="1300"/>
              <a:buFont typeface="Arial"/>
              <a:buChar char="•"/>
            </a:pPr>
            <a:r>
              <a:rPr lang="en" sz="2600" dirty="0">
                <a:latin typeface="Calibri" panose="020F0502020204030204" pitchFamily="34" charset="0"/>
                <a:cs typeface="Calibri" panose="020F0502020204030204" pitchFamily="34" charset="0"/>
                <a:sym typeface="Calibri"/>
              </a:rPr>
              <a:t>Samoan Community Development </a:t>
            </a:r>
            <a:endParaRPr sz="2600" dirty="0">
              <a:latin typeface="Calibri" panose="020F0502020204030204" pitchFamily="34" charset="0"/>
              <a:cs typeface="Calibri" panose="020F0502020204030204" pitchFamily="34" charset="0"/>
              <a:sym typeface="Corbel"/>
            </a:endParaRPr>
          </a:p>
        </p:txBody>
      </p:sp>
    </p:spTree>
    <p:extLst>
      <p:ext uri="{BB962C8B-B14F-4D97-AF65-F5344CB8AC3E}">
        <p14:creationId xmlns:p14="http://schemas.microsoft.com/office/powerpoint/2010/main" val="408655231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03"/>
          <p:cNvSpPr/>
          <p:nvPr/>
        </p:nvSpPr>
        <p:spPr>
          <a:xfrm>
            <a:off x="0" y="0"/>
            <a:ext cx="18288000" cy="1029000"/>
          </a:xfrm>
          <a:prstGeom prst="rect">
            <a:avLst/>
          </a:prstGeom>
          <a:solidFill>
            <a:srgbClr val="1C2A66"/>
          </a:solidFill>
          <a:ln w="9525" cap="flat" cmpd="sng">
            <a:solidFill>
              <a:srgbClr val="4A7DBA"/>
            </a:solidFill>
            <a:prstDash val="solid"/>
            <a:round/>
            <a:headEnd type="none" w="sm" len="sm"/>
            <a:tailEnd type="none" w="sm" len="sm"/>
          </a:ln>
        </p:spPr>
        <p:txBody>
          <a:bodyPr spcFirstLastPara="1" wrap="square" lIns="182850" tIns="91400" rIns="182850" bIns="0" anchor="ctr" anchorCtr="0">
            <a:noAutofit/>
          </a:bodyPr>
          <a:lstStyle/>
          <a:p>
            <a:pPr algn="r">
              <a:buClr>
                <a:schemeClr val="lt1"/>
              </a:buClr>
              <a:buSzPts val="700"/>
            </a:pPr>
            <a:endParaRPr sz="5600">
              <a:solidFill>
                <a:schemeClr val="lt1"/>
              </a:solidFill>
              <a:latin typeface="Calibri"/>
              <a:ea typeface="Calibri"/>
              <a:cs typeface="Calibri"/>
              <a:sym typeface="Calibri"/>
            </a:endParaRPr>
          </a:p>
        </p:txBody>
      </p:sp>
      <p:pic>
        <p:nvPicPr>
          <p:cNvPr id="881" name="Google Shape;881;p103" descr="Screen Shot 2016-05-28 at 11.48.57 PM.png"/>
          <p:cNvPicPr preferRelativeResize="0"/>
          <p:nvPr/>
        </p:nvPicPr>
        <p:blipFill rotWithShape="1">
          <a:blip r:embed="rId3">
            <a:alphaModFix/>
          </a:blip>
          <a:srcRect/>
          <a:stretch/>
        </p:blipFill>
        <p:spPr>
          <a:xfrm>
            <a:off x="11095450" y="3737000"/>
            <a:ext cx="6301800" cy="4836276"/>
          </a:xfrm>
          <a:prstGeom prst="rect">
            <a:avLst/>
          </a:prstGeom>
          <a:noFill/>
          <a:ln>
            <a:noFill/>
          </a:ln>
        </p:spPr>
      </p:pic>
      <p:sp>
        <p:nvSpPr>
          <p:cNvPr id="882" name="Google Shape;882;p103"/>
          <p:cNvSpPr txBox="1"/>
          <p:nvPr/>
        </p:nvSpPr>
        <p:spPr>
          <a:xfrm>
            <a:off x="273100" y="2673000"/>
            <a:ext cx="10181400" cy="4099200"/>
          </a:xfrm>
          <a:prstGeom prst="rect">
            <a:avLst/>
          </a:prstGeom>
          <a:noFill/>
          <a:ln>
            <a:noFill/>
          </a:ln>
        </p:spPr>
        <p:txBody>
          <a:bodyPr spcFirstLastPara="1" wrap="square" lIns="182850" tIns="91400" rIns="182850" bIns="91400" anchor="t" anchorCtr="0">
            <a:noAutofit/>
          </a:bodyPr>
          <a:lstStyle/>
          <a:p>
            <a:pPr>
              <a:buClr>
                <a:srgbClr val="000000"/>
              </a:buClr>
              <a:buSzPts val="1600"/>
            </a:pPr>
            <a:r>
              <a:rPr lang="en" sz="3600" b="1" dirty="0">
                <a:solidFill>
                  <a:schemeClr val="dk1"/>
                </a:solidFill>
                <a:latin typeface="Calibri"/>
                <a:ea typeface="Calibri"/>
                <a:cs typeface="Calibri"/>
                <a:sym typeface="Calibri"/>
              </a:rPr>
              <a:t>Academic Education</a:t>
            </a:r>
            <a:r>
              <a:rPr lang="en" sz="3600" dirty="0">
                <a:solidFill>
                  <a:schemeClr val="dk1"/>
                </a:solidFill>
                <a:latin typeface="Calibri"/>
                <a:ea typeface="Calibri"/>
                <a:cs typeface="Calibri"/>
                <a:sym typeface="Calibri"/>
              </a:rPr>
              <a:t>:</a:t>
            </a:r>
            <a:endParaRPr sz="3600" dirty="0">
              <a:solidFill>
                <a:schemeClr val="dk1"/>
              </a:solidFill>
              <a:latin typeface="Calibri"/>
              <a:ea typeface="Calibri"/>
              <a:cs typeface="Calibri"/>
              <a:sym typeface="Calibri"/>
            </a:endParaRPr>
          </a:p>
          <a:p>
            <a:pPr marL="965200" indent="-661034">
              <a:buClr>
                <a:schemeClr val="dk1"/>
              </a:buClr>
              <a:buSzPts val="1800"/>
              <a:buFont typeface="Arial"/>
              <a:buChar char="•"/>
            </a:pPr>
            <a:r>
              <a:rPr lang="en" sz="3600" dirty="0">
                <a:solidFill>
                  <a:schemeClr val="dk1"/>
                </a:solidFill>
                <a:latin typeface="Calibri"/>
                <a:ea typeface="Calibri"/>
                <a:cs typeface="Calibri"/>
                <a:sym typeface="Calibri"/>
              </a:rPr>
              <a:t>CJ3 - Education Corridor - 10 classes including High School Diploma, ESL, CCSF, Life Skills, Violence Intervention and Financial Literacy course provided   </a:t>
            </a:r>
            <a:endParaRPr sz="3600" dirty="0">
              <a:solidFill>
                <a:schemeClr val="dk1"/>
              </a:solidFill>
              <a:latin typeface="Calibri"/>
              <a:ea typeface="Calibri"/>
              <a:cs typeface="Calibri"/>
              <a:sym typeface="Calibri"/>
            </a:endParaRPr>
          </a:p>
          <a:p>
            <a:pPr marL="965200" indent="-661034">
              <a:buClr>
                <a:schemeClr val="dk1"/>
              </a:buClr>
              <a:buSzPts val="1800"/>
              <a:buFont typeface="Arial"/>
              <a:buChar char="•"/>
            </a:pPr>
            <a:r>
              <a:rPr lang="en" sz="3600" dirty="0">
                <a:solidFill>
                  <a:schemeClr val="dk1"/>
                </a:solidFill>
                <a:latin typeface="Calibri"/>
                <a:ea typeface="Calibri"/>
                <a:cs typeface="Calibri"/>
                <a:sym typeface="Calibri"/>
              </a:rPr>
              <a:t>All Jails –Independent Study to obtain High School Diploma</a:t>
            </a:r>
            <a:endParaRPr sz="3600" b="1" dirty="0">
              <a:solidFill>
                <a:srgbClr val="1155CC"/>
              </a:solidFill>
              <a:latin typeface="Corbel"/>
              <a:ea typeface="Corbel"/>
              <a:cs typeface="Corbel"/>
              <a:sym typeface="Corbel"/>
            </a:endParaRPr>
          </a:p>
        </p:txBody>
      </p:sp>
      <p:sp>
        <p:nvSpPr>
          <p:cNvPr id="883" name="Google Shape;883;p103"/>
          <p:cNvSpPr/>
          <p:nvPr/>
        </p:nvSpPr>
        <p:spPr>
          <a:xfrm>
            <a:off x="-50804" y="10190752"/>
            <a:ext cx="18471000" cy="114000"/>
          </a:xfrm>
          <a:prstGeom prst="rect">
            <a:avLst/>
          </a:prstGeom>
          <a:solidFill>
            <a:srgbClr val="1C2A66"/>
          </a:solidFill>
          <a:ln>
            <a:noFill/>
          </a:ln>
        </p:spPr>
        <p:txBody>
          <a:bodyPr spcFirstLastPara="1" wrap="square" lIns="182850" tIns="91400" rIns="182850" bIns="0" anchor="ctr" anchorCtr="0">
            <a:noAutofit/>
          </a:bodyPr>
          <a:lstStyle/>
          <a:p>
            <a:pPr algn="r">
              <a:buClr>
                <a:srgbClr val="FFFFFF"/>
              </a:buClr>
              <a:buSzPts val="2800"/>
            </a:pPr>
            <a:endParaRPr sz="5600">
              <a:solidFill>
                <a:srgbClr val="FFFFFF"/>
              </a:solidFill>
              <a:latin typeface="Calibri"/>
              <a:ea typeface="Calibri"/>
              <a:cs typeface="Calibri"/>
              <a:sym typeface="Calibri"/>
            </a:endParaRPr>
          </a:p>
        </p:txBody>
      </p:sp>
      <p:sp>
        <p:nvSpPr>
          <p:cNvPr id="884" name="Google Shape;884;p103"/>
          <p:cNvSpPr txBox="1">
            <a:spLocks noGrp="1"/>
          </p:cNvSpPr>
          <p:nvPr>
            <p:ph type="sldNum" idx="12"/>
          </p:nvPr>
        </p:nvSpPr>
        <p:spPr>
          <a:xfrm>
            <a:off x="17397240" y="9757942"/>
            <a:ext cx="1018800" cy="547800"/>
          </a:xfrm>
          <a:prstGeom prst="rect">
            <a:avLst/>
          </a:prstGeom>
          <a:noFill/>
          <a:ln>
            <a:noFill/>
          </a:ln>
        </p:spPr>
        <p:txBody>
          <a:bodyPr spcFirstLastPara="1" vert="horz" wrap="square" lIns="182850" tIns="91400" rIns="182850" bIns="91400" rtlCol="0" anchor="ctr" anchorCtr="0">
            <a:noAutofit/>
          </a:bodyPr>
          <a:lstStyle/>
          <a:p>
            <a:pPr>
              <a:buClr>
                <a:srgbClr val="888888"/>
              </a:buClr>
              <a:buSzPts val="263"/>
            </a:pPr>
            <a:fld id="{00000000-1234-1234-1234-123412341234}" type="slidenum">
              <a:rPr lang="en" sz="2100">
                <a:solidFill>
                  <a:srgbClr val="888888"/>
                </a:solidFill>
                <a:latin typeface="Calibri"/>
                <a:ea typeface="Calibri"/>
                <a:cs typeface="Calibri"/>
                <a:sym typeface="Calibri"/>
              </a:rPr>
              <a:pPr>
                <a:buClr>
                  <a:srgbClr val="888888"/>
                </a:buClr>
                <a:buSzPts val="263"/>
              </a:pPr>
              <a:t>11</a:t>
            </a:fld>
            <a:endParaRPr sz="2100">
              <a:solidFill>
                <a:srgbClr val="888888"/>
              </a:solidFill>
              <a:latin typeface="Calibri"/>
              <a:ea typeface="Calibri"/>
              <a:cs typeface="Calibri"/>
              <a:sym typeface="Calibri"/>
            </a:endParaRPr>
          </a:p>
        </p:txBody>
      </p:sp>
      <p:sp>
        <p:nvSpPr>
          <p:cNvPr id="885" name="Google Shape;885;p103"/>
          <p:cNvSpPr txBox="1"/>
          <p:nvPr/>
        </p:nvSpPr>
        <p:spPr>
          <a:xfrm>
            <a:off x="5308600" y="165078"/>
            <a:ext cx="12801600" cy="646200"/>
          </a:xfrm>
          <a:prstGeom prst="rect">
            <a:avLst/>
          </a:prstGeom>
          <a:noFill/>
          <a:ln>
            <a:noFill/>
          </a:ln>
        </p:spPr>
        <p:txBody>
          <a:bodyPr spcFirstLastPara="1" wrap="square" lIns="182850" tIns="91400" rIns="182850" bIns="91400" anchor="t" anchorCtr="0">
            <a:noAutofit/>
          </a:bodyPr>
          <a:lstStyle/>
          <a:p>
            <a:pPr>
              <a:buClr>
                <a:schemeClr val="lt1"/>
              </a:buClr>
              <a:buSzPts val="2200"/>
            </a:pPr>
            <a:r>
              <a:rPr lang="en" sz="4400" b="1">
                <a:solidFill>
                  <a:schemeClr val="lt1"/>
                </a:solidFill>
                <a:latin typeface="Calibri"/>
                <a:ea typeface="Calibri"/>
                <a:cs typeface="Calibri"/>
                <a:sym typeface="Calibri"/>
              </a:rPr>
              <a:t> WHAT DOES FIVE KEYS PROVIDE IN THE SFSD JAILS?</a:t>
            </a:r>
            <a:endParaRPr sz="4400">
              <a:solidFill>
                <a:srgbClr val="FFFF00"/>
              </a:solidFill>
              <a:latin typeface="Calibri"/>
              <a:ea typeface="Calibri"/>
              <a:cs typeface="Calibri"/>
              <a:sym typeface="Calibri"/>
            </a:endParaRPr>
          </a:p>
        </p:txBody>
      </p:sp>
      <p:pic>
        <p:nvPicPr>
          <p:cNvPr id="886" name="Google Shape;886;p103"/>
          <p:cNvPicPr preferRelativeResize="0"/>
          <p:nvPr/>
        </p:nvPicPr>
        <p:blipFill rotWithShape="1">
          <a:blip r:embed="rId4">
            <a:alphaModFix/>
          </a:blip>
          <a:srcRect t="25843" b="27692"/>
          <a:stretch/>
        </p:blipFill>
        <p:spPr>
          <a:xfrm>
            <a:off x="-50799" y="-101699"/>
            <a:ext cx="4103250" cy="1104902"/>
          </a:xfrm>
          <a:prstGeom prst="rect">
            <a:avLst/>
          </a:prstGeom>
          <a:noFill/>
          <a:ln>
            <a:noFill/>
          </a:ln>
        </p:spPr>
      </p:pic>
      <p:sp>
        <p:nvSpPr>
          <p:cNvPr id="887" name="Google Shape;887;p103"/>
          <p:cNvSpPr/>
          <p:nvPr/>
        </p:nvSpPr>
        <p:spPr>
          <a:xfrm>
            <a:off x="273100" y="6733000"/>
            <a:ext cx="9808200" cy="2776200"/>
          </a:xfrm>
          <a:prstGeom prst="rect">
            <a:avLst/>
          </a:prstGeom>
          <a:noFill/>
          <a:ln>
            <a:noFill/>
          </a:ln>
        </p:spPr>
        <p:txBody>
          <a:bodyPr spcFirstLastPara="1" wrap="square" lIns="182850" tIns="91400" rIns="182850" bIns="91400" anchor="t" anchorCtr="0">
            <a:noAutofit/>
          </a:bodyPr>
          <a:lstStyle/>
          <a:p>
            <a:r>
              <a:rPr lang="en" sz="3400" b="1">
                <a:latin typeface="Calibri"/>
                <a:ea typeface="Calibri"/>
                <a:cs typeface="Calibri"/>
                <a:sym typeface="Calibri"/>
              </a:rPr>
              <a:t>COVID-19 In-Custody Shift of Programming</a:t>
            </a:r>
            <a:endParaRPr sz="3400" b="1">
              <a:latin typeface="Calibri"/>
              <a:ea typeface="Calibri"/>
              <a:cs typeface="Calibri"/>
              <a:sym typeface="Calibri"/>
            </a:endParaRPr>
          </a:p>
          <a:p>
            <a:r>
              <a:rPr lang="en" sz="3200">
                <a:solidFill>
                  <a:srgbClr val="000000"/>
                </a:solidFill>
                <a:latin typeface="Calibri"/>
                <a:ea typeface="Calibri"/>
                <a:cs typeface="Calibri"/>
                <a:sym typeface="Calibri"/>
              </a:rPr>
              <a:t>All contact with students has been made through:</a:t>
            </a:r>
            <a:endParaRPr sz="3200"/>
          </a:p>
          <a:p>
            <a:pPr marL="342900" indent="-393700">
              <a:buClr>
                <a:srgbClr val="000000"/>
              </a:buClr>
              <a:buSzPts val="1600"/>
              <a:buFont typeface="Arial"/>
              <a:buChar char="•"/>
            </a:pPr>
            <a:r>
              <a:rPr lang="en" sz="3200">
                <a:solidFill>
                  <a:srgbClr val="000000"/>
                </a:solidFill>
                <a:latin typeface="Calibri"/>
                <a:ea typeface="Calibri"/>
                <a:cs typeface="Calibri"/>
                <a:sym typeface="Calibri"/>
              </a:rPr>
              <a:t>The doors</a:t>
            </a:r>
            <a:endParaRPr sz="3200"/>
          </a:p>
          <a:p>
            <a:pPr marL="342900" indent="-393700">
              <a:buClr>
                <a:srgbClr val="000000"/>
              </a:buClr>
              <a:buSzPts val="1600"/>
              <a:buFont typeface="Arial"/>
              <a:buChar char="•"/>
            </a:pPr>
            <a:r>
              <a:rPr lang="en" sz="3200">
                <a:solidFill>
                  <a:srgbClr val="000000"/>
                </a:solidFill>
                <a:latin typeface="Calibri"/>
                <a:ea typeface="Calibri"/>
                <a:cs typeface="Calibri"/>
                <a:sym typeface="Calibri"/>
              </a:rPr>
              <a:t>Video visits</a:t>
            </a:r>
            <a:endParaRPr sz="3200"/>
          </a:p>
          <a:p>
            <a:pPr marL="342900" indent="-393700">
              <a:buClr>
                <a:srgbClr val="000000"/>
              </a:buClr>
              <a:buSzPts val="1600"/>
              <a:buFont typeface="Arial"/>
              <a:buChar char="•"/>
            </a:pPr>
            <a:r>
              <a:rPr lang="en" sz="3200">
                <a:solidFill>
                  <a:srgbClr val="000000"/>
                </a:solidFill>
                <a:latin typeface="Calibri"/>
                <a:ea typeface="Calibri"/>
                <a:cs typeface="Calibri"/>
                <a:sym typeface="Calibri"/>
              </a:rPr>
              <a:t>Phone calls</a:t>
            </a:r>
            <a:endParaRPr sz="3200"/>
          </a:p>
        </p:txBody>
      </p:sp>
    </p:spTree>
    <p:extLst>
      <p:ext uri="{BB962C8B-B14F-4D97-AF65-F5344CB8AC3E}">
        <p14:creationId xmlns:p14="http://schemas.microsoft.com/office/powerpoint/2010/main" val="307331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93" y="-1970"/>
            <a:ext cx="18289585" cy="10290940"/>
          </a:xfrm>
          <a:prstGeom prst="rect">
            <a:avLst/>
          </a:prstGeom>
        </p:spPr>
      </p:pic>
      <p:pic>
        <p:nvPicPr>
          <p:cNvPr id="7" name="Picture 6"/>
          <p:cNvPicPr>
            <a:picLocks noChangeAspect="1"/>
          </p:cNvPicPr>
          <p:nvPr/>
        </p:nvPicPr>
        <p:blipFill>
          <a:blip r:embed="rId3"/>
          <a:stretch>
            <a:fillRect/>
          </a:stretch>
        </p:blipFill>
        <p:spPr>
          <a:xfrm>
            <a:off x="677563" y="1889477"/>
            <a:ext cx="9059441" cy="1481456"/>
          </a:xfrm>
          <a:prstGeom prst="rect">
            <a:avLst/>
          </a:prstGeom>
        </p:spPr>
      </p:pic>
      <p:sp>
        <p:nvSpPr>
          <p:cNvPr id="8" name="TextBox 7"/>
          <p:cNvSpPr txBox="1"/>
          <p:nvPr/>
        </p:nvSpPr>
        <p:spPr>
          <a:xfrm>
            <a:off x="1384181" y="2207306"/>
            <a:ext cx="7815075" cy="923330"/>
          </a:xfrm>
          <a:prstGeom prst="rect">
            <a:avLst/>
          </a:prstGeom>
          <a:noFill/>
        </p:spPr>
        <p:txBody>
          <a:bodyPr wrap="square" rtlCol="0">
            <a:spAutoFit/>
          </a:bodyPr>
          <a:lstStyle/>
          <a:p>
            <a:r>
              <a:rPr lang="en-US" dirty="0">
                <a:latin typeface="Open Sans Light" panose="020B0604020202020204" charset="0"/>
                <a:ea typeface="Open Sans Light" panose="020B0604020202020204" charset="0"/>
                <a:cs typeface="Open Sans Light" panose="020B0604020202020204" charset="0"/>
              </a:rPr>
              <a:t>The </a:t>
            </a:r>
            <a:r>
              <a:rPr lang="en-US" b="1" dirty="0">
                <a:latin typeface="Open Sans Light" panose="020B0604020202020204" charset="0"/>
                <a:ea typeface="Open Sans Light" panose="020B0604020202020204" charset="0"/>
                <a:cs typeface="Open Sans Light" panose="020B0604020202020204" charset="0"/>
              </a:rPr>
              <a:t>SFSO Tablet Program Pilot </a:t>
            </a:r>
            <a:r>
              <a:rPr lang="en-US" dirty="0">
                <a:latin typeface="Open Sans Light" panose="020B0604020202020204" charset="0"/>
                <a:ea typeface="Open Sans Light" panose="020B0604020202020204" charset="0"/>
                <a:cs typeface="Open Sans Light" panose="020B0604020202020204" charset="0"/>
              </a:rPr>
              <a:t>started in October 2022 in two pods at County Jail #3-San Bruno. Tablets are scheduled to be available to every incarcerated person by the end of the calendar year. </a:t>
            </a:r>
          </a:p>
        </p:txBody>
      </p:sp>
      <p:pic>
        <p:nvPicPr>
          <p:cNvPr id="5" name="Picture 4"/>
          <p:cNvPicPr>
            <a:picLocks noChangeAspect="1"/>
          </p:cNvPicPr>
          <p:nvPr/>
        </p:nvPicPr>
        <p:blipFill rotWithShape="1">
          <a:blip r:embed="rId4"/>
          <a:srcRect r="5516" b="10700"/>
          <a:stretch/>
        </p:blipFill>
        <p:spPr>
          <a:xfrm>
            <a:off x="10126241" y="2903538"/>
            <a:ext cx="7550985" cy="674007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893259" y="3660209"/>
            <a:ext cx="8796920" cy="5891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5955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93" y="-1970"/>
            <a:ext cx="18289585" cy="10290940"/>
          </a:xfrm>
          <a:prstGeom prst="rect">
            <a:avLst/>
          </a:prstGeom>
        </p:spPr>
      </p:pic>
      <p:pic>
        <p:nvPicPr>
          <p:cNvPr id="13" name="Picture 12"/>
          <p:cNvPicPr>
            <a:picLocks noChangeAspect="1"/>
          </p:cNvPicPr>
          <p:nvPr/>
        </p:nvPicPr>
        <p:blipFill>
          <a:blip r:embed="rId3"/>
          <a:stretch>
            <a:fillRect/>
          </a:stretch>
        </p:blipFill>
        <p:spPr>
          <a:xfrm>
            <a:off x="3989054" y="2781300"/>
            <a:ext cx="10927603" cy="6062903"/>
          </a:xfrm>
          <a:prstGeom prst="rect">
            <a:avLst/>
          </a:prstGeom>
        </p:spPr>
      </p:pic>
      <p:sp>
        <p:nvSpPr>
          <p:cNvPr id="19" name="TextBox 18"/>
          <p:cNvSpPr txBox="1"/>
          <p:nvPr/>
        </p:nvSpPr>
        <p:spPr>
          <a:xfrm>
            <a:off x="6026287" y="3678965"/>
            <a:ext cx="6440303" cy="600549"/>
          </a:xfrm>
          <a:prstGeom prst="rect">
            <a:avLst/>
          </a:prstGeom>
        </p:spPr>
        <p:txBody>
          <a:bodyPr wrap="square" lIns="0" tIns="0" rIns="0" bIns="0" rtlCol="0" anchor="t">
            <a:spAutoFit/>
          </a:bodyPr>
          <a:lstStyle/>
          <a:p>
            <a:pPr algn="ctr">
              <a:lnSpc>
                <a:spcPts val="5039"/>
              </a:lnSpc>
              <a:spcBef>
                <a:spcPct val="0"/>
              </a:spcBef>
            </a:pPr>
            <a:r>
              <a:rPr lang="en-US" sz="3550" b="1" dirty="0">
                <a:solidFill>
                  <a:srgbClr val="000000"/>
                </a:solidFill>
                <a:latin typeface="Open Sans Light Bold"/>
              </a:rPr>
              <a:t>Milestones</a:t>
            </a:r>
            <a:endParaRPr lang="en-US" dirty="0">
              <a:cs typeface="Calibri"/>
            </a:endParaRPr>
          </a:p>
        </p:txBody>
      </p:sp>
      <p:sp>
        <p:nvSpPr>
          <p:cNvPr id="20" name="TextBox 19">
            <a:extLst>
              <a:ext uri="{FF2B5EF4-FFF2-40B4-BE49-F238E27FC236}">
                <a16:creationId xmlns:a16="http://schemas.microsoft.com/office/drawing/2014/main" id="{B1128C65-61C1-4296-847A-C55BED983933}"/>
              </a:ext>
            </a:extLst>
          </p:cNvPr>
          <p:cNvSpPr txBox="1"/>
          <p:nvPr/>
        </p:nvSpPr>
        <p:spPr>
          <a:xfrm>
            <a:off x="5239257" y="4686950"/>
            <a:ext cx="9677400" cy="2585323"/>
          </a:xfrm>
          <a:prstGeom prst="rect">
            <a:avLst/>
          </a:prstGeom>
          <a:noFill/>
        </p:spPr>
        <p:txBody>
          <a:bodyPr wrap="square" rtlCol="0">
            <a:spAutoFit/>
          </a:bodyPr>
          <a:lstStyle/>
          <a:p>
            <a:pPr algn="just"/>
            <a:r>
              <a:rPr lang="en-US" sz="2400" b="1" dirty="0">
                <a:latin typeface="Open Sans Light" panose="020B0604020202020204" charset="0"/>
                <a:ea typeface="Open Sans Light" panose="020B0604020202020204" charset="0"/>
                <a:cs typeface="Open Sans Light" panose="020B0604020202020204" charset="0"/>
              </a:rPr>
              <a:t>Milestones Credits - program began on May 13, 2019</a:t>
            </a:r>
          </a:p>
          <a:p>
            <a:pPr algn="just"/>
            <a:r>
              <a:rPr lang="en-US" sz="2400" dirty="0">
                <a:latin typeface="Open Sans Light" panose="020B0604020202020204" charset="0"/>
                <a:ea typeface="Open Sans Light" panose="020B0604020202020204" charset="0"/>
                <a:cs typeface="Open Sans Light" panose="020B0604020202020204" charset="0"/>
              </a:rPr>
              <a:t>Milestone Credits can be earned by participating in jail programs.</a:t>
            </a:r>
          </a:p>
          <a:p>
            <a:pPr algn="just"/>
            <a:endParaRPr lang="en-US" sz="2400" dirty="0">
              <a:latin typeface="Open Sans Light" panose="020B0604020202020204" charset="0"/>
              <a:ea typeface="Open Sans Light" panose="020B0604020202020204" charset="0"/>
              <a:cs typeface="Open Sans Light" panose="020B0604020202020204" charset="0"/>
            </a:endParaRPr>
          </a:p>
          <a:p>
            <a:pPr marL="285750" indent="-285750" algn="just">
              <a:buFont typeface="Arial" panose="020B0604020202020204" pitchFamily="34" charset="0"/>
              <a:buChar char="•"/>
            </a:pPr>
            <a:r>
              <a:rPr lang="en-US" sz="2400" dirty="0">
                <a:latin typeface="Open Sans Light" panose="020B0604020202020204" charset="0"/>
                <a:ea typeface="Open Sans Light" panose="020B0604020202020204" charset="0"/>
                <a:cs typeface="Open Sans Light" panose="020B0604020202020204" charset="0"/>
              </a:rPr>
              <a:t>60 hours = 1 Milestone Credit</a:t>
            </a:r>
          </a:p>
          <a:p>
            <a:pPr marL="285750" indent="-285750" algn="just">
              <a:buFont typeface="Arial" panose="020B0604020202020204" pitchFamily="34" charset="0"/>
              <a:buChar char="•"/>
            </a:pPr>
            <a:r>
              <a:rPr lang="en-US" sz="2400" dirty="0">
                <a:latin typeface="Open Sans Light" panose="020B0604020202020204" charset="0"/>
                <a:ea typeface="Open Sans Light" panose="020B0604020202020204" charset="0"/>
                <a:cs typeface="Open Sans Light" panose="020B0604020202020204" charset="0"/>
              </a:rPr>
              <a:t>1 Milestone Credit = 7 day reduction in County Jail sentence</a:t>
            </a:r>
          </a:p>
          <a:p>
            <a:pPr marL="285750" indent="-285750" algn="just">
              <a:buFont typeface="Arial" panose="020B0604020202020204" pitchFamily="34" charset="0"/>
              <a:buChar char="•"/>
            </a:pPr>
            <a:r>
              <a:rPr lang="en-US" sz="2400" dirty="0">
                <a:latin typeface="Open Sans Light" panose="020B0604020202020204" charset="0"/>
                <a:ea typeface="Open Sans Light" panose="020B0604020202020204" charset="0"/>
                <a:cs typeface="Open Sans Light" panose="020B0604020202020204" charset="0"/>
              </a:rPr>
              <a:t>2,143 credits issued as of 8/15/22 = 15,001 jail beds days saved</a:t>
            </a:r>
          </a:p>
          <a:p>
            <a:endParaRPr lang="en-US" dirty="0"/>
          </a:p>
        </p:txBody>
      </p:sp>
    </p:spTree>
    <p:extLst>
      <p:ext uri="{BB962C8B-B14F-4D97-AF65-F5344CB8AC3E}">
        <p14:creationId xmlns:p14="http://schemas.microsoft.com/office/powerpoint/2010/main" val="392745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11"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13497" b="14189"/>
          <a:stretch/>
        </p:blipFill>
        <p:spPr>
          <a:xfrm>
            <a:off x="1143000" y="2857500"/>
            <a:ext cx="8483654" cy="6553200"/>
          </a:xfrm>
          <a:prstGeom prst="rect">
            <a:avLst/>
          </a:prstGeom>
          <a:ln>
            <a:noFill/>
          </a:ln>
          <a:effectLst>
            <a:outerShdw blurRad="292100" dist="139700" dir="2700000" algn="tl" rotWithShape="0">
              <a:srgbClr val="333333">
                <a:alpha val="65000"/>
              </a:srgbClr>
            </a:outerShdw>
          </a:effectLst>
        </p:spPr>
      </p:pic>
      <p:sp>
        <p:nvSpPr>
          <p:cNvPr id="14" name="Freeform 7"/>
          <p:cNvSpPr/>
          <p:nvPr/>
        </p:nvSpPr>
        <p:spPr>
          <a:xfrm>
            <a:off x="10852750" y="3441526"/>
            <a:ext cx="6673250" cy="4773799"/>
          </a:xfrm>
          <a:custGeom>
            <a:avLst/>
            <a:gdLst/>
            <a:ahLst/>
            <a:cxnLst/>
            <a:rect l="l" t="t" r="r" b="b"/>
            <a:pathLst>
              <a:path w="4096036" h="915946">
                <a:moveTo>
                  <a:pt x="3971575" y="915946"/>
                </a:moveTo>
                <a:lnTo>
                  <a:pt x="124460" y="915946"/>
                </a:lnTo>
                <a:cubicBezTo>
                  <a:pt x="55880" y="915946"/>
                  <a:pt x="0" y="860066"/>
                  <a:pt x="0" y="791486"/>
                </a:cubicBezTo>
                <a:lnTo>
                  <a:pt x="0" y="124460"/>
                </a:lnTo>
                <a:cubicBezTo>
                  <a:pt x="0" y="55880"/>
                  <a:pt x="55880" y="0"/>
                  <a:pt x="124460" y="0"/>
                </a:cubicBezTo>
                <a:lnTo>
                  <a:pt x="3971576" y="0"/>
                </a:lnTo>
                <a:cubicBezTo>
                  <a:pt x="4040156" y="0"/>
                  <a:pt x="4096036" y="55880"/>
                  <a:pt x="4096036" y="124460"/>
                </a:cubicBezTo>
                <a:lnTo>
                  <a:pt x="4096036" y="791486"/>
                </a:lnTo>
                <a:cubicBezTo>
                  <a:pt x="4096036" y="860066"/>
                  <a:pt x="4040156" y="915946"/>
                  <a:pt x="3971576" y="915946"/>
                </a:cubicBezTo>
                <a:close/>
              </a:path>
            </a:pathLst>
          </a:custGeom>
          <a:solidFill>
            <a:srgbClr val="ECDA82">
              <a:alpha val="90980"/>
            </a:srgbClr>
          </a:solidFill>
        </p:spPr>
      </p:sp>
      <p:sp>
        <p:nvSpPr>
          <p:cNvPr id="12" name="Rectangle 11"/>
          <p:cNvSpPr/>
          <p:nvPr/>
        </p:nvSpPr>
        <p:spPr>
          <a:xfrm>
            <a:off x="10972800" y="4591710"/>
            <a:ext cx="6400800" cy="3593291"/>
          </a:xfrm>
          <a:prstGeom prst="rect">
            <a:avLst/>
          </a:prstGeom>
        </p:spPr>
        <p:txBody>
          <a:bodyPr wrap="square">
            <a:spAutoFit/>
          </a:bodyPr>
          <a:lstStyle/>
          <a:p>
            <a:pPr algn="ctr">
              <a:lnSpc>
                <a:spcPts val="3945"/>
              </a:lnSpc>
            </a:pPr>
            <a:r>
              <a:rPr lang="en-US" sz="2400" dirty="0">
                <a:solidFill>
                  <a:srgbClr val="000000"/>
                </a:solidFill>
                <a:latin typeface="Open Sans Light" panose="020B0604020202020204" charset="0"/>
                <a:ea typeface="Times New Roman" panose="02020603050405020304" pitchFamily="18" charset="0"/>
                <a:cs typeface="Times New Roman" panose="02020603050405020304" pitchFamily="18" charset="0"/>
              </a:rPr>
              <a:t>The SFSO Religious Services Coordinator is responsible for the recruitment, orientation, scheduling and supervision of all religious programs and services offered in the jails. This work includes maintaining a database of 238 faith-based providers and overseeing clearances and trainings. </a:t>
            </a:r>
            <a:endParaRPr lang="en-US" sz="2400" dirty="0">
              <a:latin typeface="Times New Roman" panose="02020603050405020304" pitchFamily="18" charset="0"/>
              <a:ea typeface="Times New Roman" panose="02020603050405020304" pitchFamily="18" charset="0"/>
            </a:endParaRPr>
          </a:p>
        </p:txBody>
      </p:sp>
      <p:sp>
        <p:nvSpPr>
          <p:cNvPr id="13" name="TextBox 6"/>
          <p:cNvSpPr txBox="1"/>
          <p:nvPr/>
        </p:nvSpPr>
        <p:spPr>
          <a:xfrm>
            <a:off x="10769654" y="3771900"/>
            <a:ext cx="6440303" cy="641201"/>
          </a:xfrm>
          <a:prstGeom prst="rect">
            <a:avLst/>
          </a:prstGeom>
        </p:spPr>
        <p:txBody>
          <a:bodyPr wrap="square" lIns="0" tIns="0" rIns="0" bIns="0" rtlCol="0" anchor="t">
            <a:spAutoFit/>
          </a:bodyPr>
          <a:lstStyle/>
          <a:p>
            <a:pPr algn="ctr">
              <a:lnSpc>
                <a:spcPts val="5039"/>
              </a:lnSpc>
              <a:spcBef>
                <a:spcPct val="0"/>
              </a:spcBef>
            </a:pPr>
            <a:r>
              <a:rPr lang="en-US" sz="3550" b="1" dirty="0">
                <a:solidFill>
                  <a:srgbClr val="000000"/>
                </a:solidFill>
                <a:latin typeface="Open Sans Light Bold"/>
              </a:rPr>
              <a:t>Religious Services</a:t>
            </a:r>
            <a:endParaRPr lang="en-US" dirty="0">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grpSp>
        <p:nvGrpSpPr>
          <p:cNvPr id="3" name="Group 3"/>
          <p:cNvGrpSpPr/>
          <p:nvPr/>
        </p:nvGrpSpPr>
        <p:grpSpPr>
          <a:xfrm>
            <a:off x="4612483" y="2160007"/>
            <a:ext cx="9063033" cy="7572512"/>
            <a:chOff x="0" y="0"/>
            <a:chExt cx="12084045" cy="10096683"/>
          </a:xfrm>
        </p:grpSpPr>
        <p:grpSp>
          <p:nvGrpSpPr>
            <p:cNvPr id="4" name="Group 4"/>
            <p:cNvGrpSpPr>
              <a:grpSpLocks noChangeAspect="1"/>
            </p:cNvGrpSpPr>
            <p:nvPr/>
          </p:nvGrpSpPr>
          <p:grpSpPr>
            <a:xfrm>
              <a:off x="999292" y="0"/>
              <a:ext cx="10096723" cy="1009668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alphaModFix amt="96000"/>
                </a:blip>
                <a:stretch>
                  <a:fillRect l="-21676" r="-111558"/>
                </a:stretch>
              </a:blipFill>
            </p:spPr>
          </p:sp>
        </p:grpSp>
        <p:grpSp>
          <p:nvGrpSpPr>
            <p:cNvPr id="6" name="Group 6"/>
            <p:cNvGrpSpPr/>
            <p:nvPr/>
          </p:nvGrpSpPr>
          <p:grpSpPr>
            <a:xfrm>
              <a:off x="0" y="4304094"/>
              <a:ext cx="12084045" cy="1974963"/>
              <a:chOff x="0" y="0"/>
              <a:chExt cx="4096036" cy="915946"/>
            </a:xfrm>
          </p:grpSpPr>
          <p:sp>
            <p:nvSpPr>
              <p:cNvPr id="7" name="Freeform 7"/>
              <p:cNvSpPr/>
              <p:nvPr/>
            </p:nvSpPr>
            <p:spPr>
              <a:xfrm>
                <a:off x="0" y="0"/>
                <a:ext cx="4096036" cy="915946"/>
              </a:xfrm>
              <a:custGeom>
                <a:avLst/>
                <a:gdLst/>
                <a:ahLst/>
                <a:cxnLst/>
                <a:rect l="l" t="t" r="r" b="b"/>
                <a:pathLst>
                  <a:path w="4096036" h="915946">
                    <a:moveTo>
                      <a:pt x="3971575" y="915946"/>
                    </a:moveTo>
                    <a:lnTo>
                      <a:pt x="124460" y="915946"/>
                    </a:lnTo>
                    <a:cubicBezTo>
                      <a:pt x="55880" y="915946"/>
                      <a:pt x="0" y="860066"/>
                      <a:pt x="0" y="791486"/>
                    </a:cubicBezTo>
                    <a:lnTo>
                      <a:pt x="0" y="124460"/>
                    </a:lnTo>
                    <a:cubicBezTo>
                      <a:pt x="0" y="55880"/>
                      <a:pt x="55880" y="0"/>
                      <a:pt x="124460" y="0"/>
                    </a:cubicBezTo>
                    <a:lnTo>
                      <a:pt x="3971576" y="0"/>
                    </a:lnTo>
                    <a:cubicBezTo>
                      <a:pt x="4040156" y="0"/>
                      <a:pt x="4096036" y="55880"/>
                      <a:pt x="4096036" y="124460"/>
                    </a:cubicBezTo>
                    <a:lnTo>
                      <a:pt x="4096036" y="791486"/>
                    </a:lnTo>
                    <a:cubicBezTo>
                      <a:pt x="4096036" y="860066"/>
                      <a:pt x="4040156" y="915946"/>
                      <a:pt x="3971576" y="915946"/>
                    </a:cubicBezTo>
                    <a:close/>
                  </a:path>
                </a:pathLst>
              </a:custGeom>
              <a:solidFill>
                <a:srgbClr val="ECDA82">
                  <a:alpha val="90980"/>
                </a:srgbClr>
              </a:solidFill>
            </p:spPr>
          </p:sp>
        </p:grpSp>
        <p:sp>
          <p:nvSpPr>
            <p:cNvPr id="8" name="TextBox 8"/>
            <p:cNvSpPr txBox="1"/>
            <p:nvPr/>
          </p:nvSpPr>
          <p:spPr>
            <a:xfrm>
              <a:off x="1755336" y="4793202"/>
              <a:ext cx="8479623" cy="1085970"/>
            </a:xfrm>
            <a:prstGeom prst="rect">
              <a:avLst/>
            </a:prstGeom>
          </p:spPr>
          <p:txBody>
            <a:bodyPr lIns="0" tIns="0" rIns="0" bIns="0" rtlCol="0" anchor="t">
              <a:spAutoFit/>
            </a:bodyPr>
            <a:lstStyle/>
            <a:p>
              <a:pPr algn="ctr">
                <a:lnSpc>
                  <a:spcPts val="3357"/>
                </a:lnSpc>
                <a:spcBef>
                  <a:spcPct val="0"/>
                </a:spcBef>
              </a:pPr>
              <a:r>
                <a:rPr lang="en-US" sz="2398">
                  <a:solidFill>
                    <a:srgbClr val="000000"/>
                  </a:solidFill>
                  <a:latin typeface="Open Sans Light Bold"/>
                </a:rPr>
                <a:t>Over the past two years this work has included:</a:t>
              </a:r>
            </a:p>
          </p:txBody>
        </p:sp>
      </p:grpSp>
      <p:grpSp>
        <p:nvGrpSpPr>
          <p:cNvPr id="9" name="Group 9"/>
          <p:cNvGrpSpPr/>
          <p:nvPr/>
        </p:nvGrpSpPr>
        <p:grpSpPr>
          <a:xfrm>
            <a:off x="847879" y="1716428"/>
            <a:ext cx="4014585" cy="4014585"/>
            <a:chOff x="0" y="0"/>
            <a:chExt cx="5352780" cy="5352780"/>
          </a:xfrm>
        </p:grpSpPr>
        <p:grpSp>
          <p:nvGrpSpPr>
            <p:cNvPr id="10" name="Group 10"/>
            <p:cNvGrpSpPr/>
            <p:nvPr/>
          </p:nvGrpSpPr>
          <p:grpSpPr>
            <a:xfrm>
              <a:off x="0" y="0"/>
              <a:ext cx="5352780" cy="535278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8701" y="518715"/>
              <a:ext cx="2455392" cy="2157675"/>
            </a:xfrm>
            <a:prstGeom prst="rect">
              <a:avLst/>
            </a:prstGeom>
          </p:spPr>
        </p:pic>
        <p:sp>
          <p:nvSpPr>
            <p:cNvPr id="13" name="TextBox 13"/>
            <p:cNvSpPr txBox="1"/>
            <p:nvPr/>
          </p:nvSpPr>
          <p:spPr>
            <a:xfrm>
              <a:off x="714604" y="2804924"/>
              <a:ext cx="3923585" cy="1901162"/>
            </a:xfrm>
            <a:prstGeom prst="rect">
              <a:avLst/>
            </a:prstGeom>
          </p:spPr>
          <p:txBody>
            <a:bodyPr lIns="0" tIns="0" rIns="0" bIns="0" rtlCol="0" anchor="t">
              <a:spAutoFit/>
            </a:bodyPr>
            <a:lstStyle/>
            <a:p>
              <a:pPr algn="ctr">
                <a:lnSpc>
                  <a:spcPts val="2874"/>
                </a:lnSpc>
                <a:spcBef>
                  <a:spcPct val="0"/>
                </a:spcBef>
              </a:pPr>
              <a:r>
                <a:rPr lang="en-US" sz="2052" dirty="0">
                  <a:solidFill>
                    <a:srgbClr val="000000"/>
                  </a:solidFill>
                  <a:latin typeface="Open Sans Light Bold"/>
                </a:rPr>
                <a:t>Scheduling confessions through screened window visits </a:t>
              </a:r>
            </a:p>
          </p:txBody>
        </p:sp>
      </p:grpSp>
      <p:grpSp>
        <p:nvGrpSpPr>
          <p:cNvPr id="14" name="Group 14"/>
          <p:cNvGrpSpPr/>
          <p:nvPr/>
        </p:nvGrpSpPr>
        <p:grpSpPr>
          <a:xfrm>
            <a:off x="847879" y="6272415"/>
            <a:ext cx="4014585" cy="4014585"/>
            <a:chOff x="0" y="0"/>
            <a:chExt cx="5352780" cy="5352780"/>
          </a:xfrm>
        </p:grpSpPr>
        <p:grpSp>
          <p:nvGrpSpPr>
            <p:cNvPr id="15" name="Group 15"/>
            <p:cNvGrpSpPr/>
            <p:nvPr/>
          </p:nvGrpSpPr>
          <p:grpSpPr>
            <a:xfrm>
              <a:off x="0" y="0"/>
              <a:ext cx="5352780" cy="535278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6396" y="1039389"/>
              <a:ext cx="2459973" cy="1637001"/>
            </a:xfrm>
            <a:prstGeom prst="rect">
              <a:avLst/>
            </a:prstGeom>
          </p:spPr>
        </p:pic>
        <p:sp>
          <p:nvSpPr>
            <p:cNvPr id="18" name="TextBox 18"/>
            <p:cNvSpPr txBox="1"/>
            <p:nvPr/>
          </p:nvSpPr>
          <p:spPr>
            <a:xfrm>
              <a:off x="714584" y="2880010"/>
              <a:ext cx="3923598" cy="1418133"/>
            </a:xfrm>
            <a:prstGeom prst="rect">
              <a:avLst/>
            </a:prstGeom>
          </p:spPr>
          <p:txBody>
            <a:bodyPr lIns="0" tIns="0" rIns="0" bIns="0" rtlCol="0" anchor="t">
              <a:spAutoFit/>
            </a:bodyPr>
            <a:lstStyle/>
            <a:p>
              <a:pPr algn="ctr">
                <a:lnSpc>
                  <a:spcPts val="2869"/>
                </a:lnSpc>
                <a:spcBef>
                  <a:spcPct val="0"/>
                </a:spcBef>
              </a:pPr>
              <a:r>
                <a:rPr lang="en-US" sz="2049">
                  <a:solidFill>
                    <a:srgbClr val="000000"/>
                  </a:solidFill>
                  <a:latin typeface="Open Sans Light Bold"/>
                </a:rPr>
                <a:t>40 video visits between faith providers per week</a:t>
              </a:r>
            </a:p>
          </p:txBody>
        </p:sp>
      </p:grpSp>
      <p:grpSp>
        <p:nvGrpSpPr>
          <p:cNvPr id="19" name="Group 19"/>
          <p:cNvGrpSpPr/>
          <p:nvPr/>
        </p:nvGrpSpPr>
        <p:grpSpPr>
          <a:xfrm>
            <a:off x="13244715" y="1716428"/>
            <a:ext cx="4014585" cy="4014585"/>
            <a:chOff x="0" y="0"/>
            <a:chExt cx="5352780" cy="5352780"/>
          </a:xfrm>
        </p:grpSpPr>
        <p:grpSp>
          <p:nvGrpSpPr>
            <p:cNvPr id="20" name="Group 20"/>
            <p:cNvGrpSpPr/>
            <p:nvPr/>
          </p:nvGrpSpPr>
          <p:grpSpPr>
            <a:xfrm>
              <a:off x="0" y="0"/>
              <a:ext cx="5352780" cy="535278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07625" y="360799"/>
              <a:ext cx="1689516" cy="2169523"/>
            </a:xfrm>
            <a:prstGeom prst="rect">
              <a:avLst/>
            </a:prstGeom>
          </p:spPr>
        </p:pic>
        <p:sp>
          <p:nvSpPr>
            <p:cNvPr id="23" name="TextBox 23"/>
            <p:cNvSpPr txBox="1"/>
            <p:nvPr/>
          </p:nvSpPr>
          <p:spPr>
            <a:xfrm>
              <a:off x="573008" y="2639606"/>
              <a:ext cx="4206763" cy="1901007"/>
            </a:xfrm>
            <a:prstGeom prst="rect">
              <a:avLst/>
            </a:prstGeom>
          </p:spPr>
          <p:txBody>
            <a:bodyPr lIns="0" tIns="0" rIns="0" bIns="0" rtlCol="0" anchor="t">
              <a:spAutoFit/>
            </a:bodyPr>
            <a:lstStyle/>
            <a:p>
              <a:pPr algn="ctr">
                <a:lnSpc>
                  <a:spcPts val="2880"/>
                </a:lnSpc>
                <a:spcBef>
                  <a:spcPct val="0"/>
                </a:spcBef>
              </a:pPr>
              <a:r>
                <a:rPr lang="en-US" sz="2057">
                  <a:solidFill>
                    <a:srgbClr val="000000"/>
                  </a:solidFill>
                  <a:latin typeface="Open Sans Light Bold"/>
                </a:rPr>
                <a:t>Provide feminine hygiene products, sponsored by faith-based organizations</a:t>
              </a:r>
            </a:p>
          </p:txBody>
        </p:sp>
      </p:grpSp>
      <p:grpSp>
        <p:nvGrpSpPr>
          <p:cNvPr id="24" name="Group 24"/>
          <p:cNvGrpSpPr/>
          <p:nvPr/>
        </p:nvGrpSpPr>
        <p:grpSpPr>
          <a:xfrm>
            <a:off x="13244715" y="6272415"/>
            <a:ext cx="4014585" cy="4014585"/>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id="26" name="Picture 2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331918" y="6610978"/>
            <a:ext cx="1802079" cy="1802079"/>
          </a:xfrm>
          <a:prstGeom prst="rect">
            <a:avLst/>
          </a:prstGeom>
        </p:spPr>
      </p:pic>
      <p:sp>
        <p:nvSpPr>
          <p:cNvPr id="27" name="TextBox 27"/>
          <p:cNvSpPr txBox="1"/>
          <p:nvPr/>
        </p:nvSpPr>
        <p:spPr>
          <a:xfrm>
            <a:off x="13798143" y="8527358"/>
            <a:ext cx="2907728" cy="1073063"/>
          </a:xfrm>
          <a:prstGeom prst="rect">
            <a:avLst/>
          </a:prstGeom>
        </p:spPr>
        <p:txBody>
          <a:bodyPr lIns="0" tIns="0" rIns="0" bIns="0" rtlCol="0" anchor="t">
            <a:spAutoFit/>
          </a:bodyPr>
          <a:lstStyle/>
          <a:p>
            <a:pPr algn="ctr">
              <a:lnSpc>
                <a:spcPts val="2872"/>
              </a:lnSpc>
              <a:spcBef>
                <a:spcPct val="0"/>
              </a:spcBef>
            </a:pPr>
            <a:r>
              <a:rPr lang="en-US" sz="2051">
                <a:solidFill>
                  <a:srgbClr val="000000"/>
                </a:solidFill>
                <a:latin typeface="Open Sans Light Bold"/>
              </a:rPr>
              <a:t>Collaborating with over 238 faith-based providers.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grpSp>
        <p:nvGrpSpPr>
          <p:cNvPr id="3" name="Group 3"/>
          <p:cNvGrpSpPr/>
          <p:nvPr/>
        </p:nvGrpSpPr>
        <p:grpSpPr>
          <a:xfrm>
            <a:off x="4612483" y="2160007"/>
            <a:ext cx="9063033" cy="7572512"/>
            <a:chOff x="0" y="0"/>
            <a:chExt cx="12084045" cy="10096683"/>
          </a:xfrm>
        </p:grpSpPr>
        <p:grpSp>
          <p:nvGrpSpPr>
            <p:cNvPr id="4" name="Group 4"/>
            <p:cNvGrpSpPr>
              <a:grpSpLocks noChangeAspect="1"/>
            </p:cNvGrpSpPr>
            <p:nvPr/>
          </p:nvGrpSpPr>
          <p:grpSpPr>
            <a:xfrm>
              <a:off x="999292" y="0"/>
              <a:ext cx="10096723" cy="1009668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alphaModFix amt="96000"/>
                </a:blip>
                <a:stretch>
                  <a:fillRect l="-21676" r="-111558"/>
                </a:stretch>
              </a:blipFill>
            </p:spPr>
          </p:sp>
        </p:grpSp>
        <p:grpSp>
          <p:nvGrpSpPr>
            <p:cNvPr id="6" name="Group 6"/>
            <p:cNvGrpSpPr/>
            <p:nvPr/>
          </p:nvGrpSpPr>
          <p:grpSpPr>
            <a:xfrm>
              <a:off x="0" y="4304094"/>
              <a:ext cx="12084045" cy="1974963"/>
              <a:chOff x="0" y="0"/>
              <a:chExt cx="4096036" cy="915946"/>
            </a:xfrm>
          </p:grpSpPr>
          <p:sp>
            <p:nvSpPr>
              <p:cNvPr id="7" name="Freeform 7"/>
              <p:cNvSpPr/>
              <p:nvPr/>
            </p:nvSpPr>
            <p:spPr>
              <a:xfrm>
                <a:off x="0" y="0"/>
                <a:ext cx="4096036" cy="915946"/>
              </a:xfrm>
              <a:custGeom>
                <a:avLst/>
                <a:gdLst/>
                <a:ahLst/>
                <a:cxnLst/>
                <a:rect l="l" t="t" r="r" b="b"/>
                <a:pathLst>
                  <a:path w="4096036" h="915946">
                    <a:moveTo>
                      <a:pt x="3971575" y="915946"/>
                    </a:moveTo>
                    <a:lnTo>
                      <a:pt x="124460" y="915946"/>
                    </a:lnTo>
                    <a:cubicBezTo>
                      <a:pt x="55880" y="915946"/>
                      <a:pt x="0" y="860066"/>
                      <a:pt x="0" y="791486"/>
                    </a:cubicBezTo>
                    <a:lnTo>
                      <a:pt x="0" y="124460"/>
                    </a:lnTo>
                    <a:cubicBezTo>
                      <a:pt x="0" y="55880"/>
                      <a:pt x="55880" y="0"/>
                      <a:pt x="124460" y="0"/>
                    </a:cubicBezTo>
                    <a:lnTo>
                      <a:pt x="3971576" y="0"/>
                    </a:lnTo>
                    <a:cubicBezTo>
                      <a:pt x="4040156" y="0"/>
                      <a:pt x="4096036" y="55880"/>
                      <a:pt x="4096036" y="124460"/>
                    </a:cubicBezTo>
                    <a:lnTo>
                      <a:pt x="4096036" y="791486"/>
                    </a:lnTo>
                    <a:cubicBezTo>
                      <a:pt x="4096036" y="860066"/>
                      <a:pt x="4040156" y="915946"/>
                      <a:pt x="3971576" y="915946"/>
                    </a:cubicBezTo>
                    <a:close/>
                  </a:path>
                </a:pathLst>
              </a:custGeom>
              <a:solidFill>
                <a:srgbClr val="ECDA82">
                  <a:alpha val="90980"/>
                </a:srgbClr>
              </a:solidFill>
            </p:spPr>
          </p:sp>
        </p:grpSp>
        <p:sp>
          <p:nvSpPr>
            <p:cNvPr id="8" name="TextBox 8"/>
            <p:cNvSpPr txBox="1"/>
            <p:nvPr/>
          </p:nvSpPr>
          <p:spPr>
            <a:xfrm>
              <a:off x="1755336" y="4793202"/>
              <a:ext cx="8479623" cy="1085970"/>
            </a:xfrm>
            <a:prstGeom prst="rect">
              <a:avLst/>
            </a:prstGeom>
          </p:spPr>
          <p:txBody>
            <a:bodyPr lIns="0" tIns="0" rIns="0" bIns="0" rtlCol="0" anchor="t">
              <a:spAutoFit/>
            </a:bodyPr>
            <a:lstStyle/>
            <a:p>
              <a:pPr algn="ctr">
                <a:lnSpc>
                  <a:spcPts val="3357"/>
                </a:lnSpc>
                <a:spcBef>
                  <a:spcPct val="0"/>
                </a:spcBef>
              </a:pPr>
              <a:r>
                <a:rPr lang="en-US" sz="2398" dirty="0">
                  <a:solidFill>
                    <a:srgbClr val="000000"/>
                  </a:solidFill>
                  <a:latin typeface="Open Sans Light Bold"/>
                </a:rPr>
                <a:t>Over the past two years this work has included:</a:t>
              </a:r>
            </a:p>
          </p:txBody>
        </p:sp>
      </p:grpSp>
      <p:grpSp>
        <p:nvGrpSpPr>
          <p:cNvPr id="9" name="Group 9"/>
          <p:cNvGrpSpPr/>
          <p:nvPr/>
        </p:nvGrpSpPr>
        <p:grpSpPr>
          <a:xfrm>
            <a:off x="847879" y="1716428"/>
            <a:ext cx="4014585" cy="40145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id="11" name="Group 11"/>
          <p:cNvGrpSpPr/>
          <p:nvPr/>
        </p:nvGrpSpPr>
        <p:grpSpPr>
          <a:xfrm>
            <a:off x="847879" y="6272415"/>
            <a:ext cx="4014585" cy="40145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grpSp>
        <p:nvGrpSpPr>
          <p:cNvPr id="13" name="Group 13"/>
          <p:cNvGrpSpPr/>
          <p:nvPr/>
        </p:nvGrpSpPr>
        <p:grpSpPr>
          <a:xfrm>
            <a:off x="13244715" y="1716428"/>
            <a:ext cx="4014585" cy="40145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sp>
        <p:nvSpPr>
          <p:cNvPr id="15" name="TextBox 15"/>
          <p:cNvSpPr txBox="1"/>
          <p:nvPr/>
        </p:nvSpPr>
        <p:spPr>
          <a:xfrm>
            <a:off x="13674472" y="3810596"/>
            <a:ext cx="3155072" cy="1072920"/>
          </a:xfrm>
          <a:prstGeom prst="rect">
            <a:avLst/>
          </a:prstGeom>
        </p:spPr>
        <p:txBody>
          <a:bodyPr lIns="0" tIns="0" rIns="0" bIns="0" rtlCol="0" anchor="t">
            <a:spAutoFit/>
          </a:bodyPr>
          <a:lstStyle/>
          <a:p>
            <a:pPr algn="ctr">
              <a:lnSpc>
                <a:spcPts val="2880"/>
              </a:lnSpc>
              <a:spcBef>
                <a:spcPct val="0"/>
              </a:spcBef>
            </a:pPr>
            <a:r>
              <a:rPr lang="en-US" sz="2057">
                <a:solidFill>
                  <a:srgbClr val="000000"/>
                </a:solidFill>
                <a:latin typeface="Open Sans Light Bold"/>
              </a:rPr>
              <a:t>Distributing Mother's and Father's Day cards for everyone in custody</a:t>
            </a:r>
          </a:p>
        </p:txBody>
      </p:sp>
      <p:grpSp>
        <p:nvGrpSpPr>
          <p:cNvPr id="16" name="Group 16"/>
          <p:cNvGrpSpPr/>
          <p:nvPr/>
        </p:nvGrpSpPr>
        <p:grpSpPr>
          <a:xfrm>
            <a:off x="13244715" y="6272415"/>
            <a:ext cx="4014585" cy="401458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0D8"/>
            </a:solidFill>
          </p:spPr>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18439" y="6640422"/>
            <a:ext cx="1305678" cy="1471186"/>
          </a:xfrm>
          <a:prstGeom prst="rect">
            <a:avLst/>
          </a:prstGeom>
        </p:spPr>
      </p:pic>
      <p:sp>
        <p:nvSpPr>
          <p:cNvPr id="19" name="TextBox 19"/>
          <p:cNvSpPr txBox="1"/>
          <p:nvPr/>
        </p:nvSpPr>
        <p:spPr>
          <a:xfrm>
            <a:off x="13798143" y="8199279"/>
            <a:ext cx="2907728" cy="1834413"/>
          </a:xfrm>
          <a:prstGeom prst="rect">
            <a:avLst/>
          </a:prstGeom>
        </p:spPr>
        <p:txBody>
          <a:bodyPr lIns="0" tIns="0" rIns="0" bIns="0" rtlCol="0" anchor="t">
            <a:spAutoFit/>
          </a:bodyPr>
          <a:lstStyle/>
          <a:p>
            <a:pPr algn="ctr">
              <a:lnSpc>
                <a:spcPts val="2872"/>
              </a:lnSpc>
              <a:spcBef>
                <a:spcPct val="0"/>
              </a:spcBef>
            </a:pPr>
            <a:r>
              <a:rPr lang="en-US" sz="2051" dirty="0">
                <a:solidFill>
                  <a:srgbClr val="000000"/>
                </a:solidFill>
                <a:latin typeface="Open Sans Light Bold"/>
              </a:rPr>
              <a:t>Gifting age-appropriate books and holiday gifts to children "from" parents in custody</a:t>
            </a:r>
          </a:p>
        </p:txBody>
      </p:sp>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51156" y="2016275"/>
            <a:ext cx="1913104" cy="170744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34779" y="6640422"/>
            <a:ext cx="1640794" cy="1820576"/>
          </a:xfrm>
          <a:prstGeom prst="rect">
            <a:avLst/>
          </a:prstGeom>
        </p:spPr>
      </p:pic>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81997" y="2160007"/>
            <a:ext cx="1940021" cy="1408941"/>
          </a:xfrm>
          <a:prstGeom prst="rect">
            <a:avLst/>
          </a:prstGeom>
        </p:spPr>
      </p:pic>
      <p:sp>
        <p:nvSpPr>
          <p:cNvPr id="23" name="TextBox 23"/>
          <p:cNvSpPr txBox="1"/>
          <p:nvPr/>
        </p:nvSpPr>
        <p:spPr>
          <a:xfrm>
            <a:off x="1383822" y="8513004"/>
            <a:ext cx="2942699" cy="1073125"/>
          </a:xfrm>
          <a:prstGeom prst="rect">
            <a:avLst/>
          </a:prstGeom>
        </p:spPr>
        <p:txBody>
          <a:bodyPr lIns="0" tIns="0" rIns="0" bIns="0" rtlCol="0" anchor="t">
            <a:spAutoFit/>
          </a:bodyPr>
          <a:lstStyle/>
          <a:p>
            <a:pPr algn="ctr">
              <a:lnSpc>
                <a:spcPts val="2869"/>
              </a:lnSpc>
              <a:spcBef>
                <a:spcPct val="0"/>
              </a:spcBef>
            </a:pPr>
            <a:r>
              <a:rPr lang="en-US" sz="2049">
                <a:solidFill>
                  <a:srgbClr val="000000"/>
                </a:solidFill>
                <a:latin typeface="Open Sans Light Bold"/>
              </a:rPr>
              <a:t>Distributing Holiday cards for everyone in custody</a:t>
            </a:r>
          </a:p>
        </p:txBody>
      </p:sp>
      <p:sp>
        <p:nvSpPr>
          <p:cNvPr id="24" name="TextBox 24"/>
          <p:cNvSpPr txBox="1"/>
          <p:nvPr/>
        </p:nvSpPr>
        <p:spPr>
          <a:xfrm>
            <a:off x="1383832" y="3810596"/>
            <a:ext cx="2942689" cy="1073036"/>
          </a:xfrm>
          <a:prstGeom prst="rect">
            <a:avLst/>
          </a:prstGeom>
        </p:spPr>
        <p:txBody>
          <a:bodyPr lIns="0" tIns="0" rIns="0" bIns="0" rtlCol="0" anchor="t">
            <a:spAutoFit/>
          </a:bodyPr>
          <a:lstStyle/>
          <a:p>
            <a:pPr algn="ctr">
              <a:lnSpc>
                <a:spcPts val="2874"/>
              </a:lnSpc>
              <a:spcBef>
                <a:spcPct val="0"/>
              </a:spcBef>
            </a:pPr>
            <a:r>
              <a:rPr lang="en-US" sz="2052">
                <a:solidFill>
                  <a:srgbClr val="000000"/>
                </a:solidFill>
                <a:latin typeface="Open Sans Light Bold"/>
              </a:rPr>
              <a:t>Organizing Thanksgiving meals for persons in custody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grpSp>
        <p:nvGrpSpPr>
          <p:cNvPr id="3" name="Group 3"/>
          <p:cNvGrpSpPr/>
          <p:nvPr/>
        </p:nvGrpSpPr>
        <p:grpSpPr>
          <a:xfrm>
            <a:off x="364616" y="2125888"/>
            <a:ext cx="9063033" cy="7572511"/>
            <a:chOff x="-1819702" y="-45492"/>
            <a:chExt cx="12084045" cy="10096681"/>
          </a:xfrm>
        </p:grpSpPr>
        <p:grpSp>
          <p:nvGrpSpPr>
            <p:cNvPr id="4" name="Group 4"/>
            <p:cNvGrpSpPr>
              <a:grpSpLocks noChangeAspect="1"/>
            </p:cNvGrpSpPr>
            <p:nvPr/>
          </p:nvGrpSpPr>
          <p:grpSpPr>
            <a:xfrm>
              <a:off x="-638439" y="-45492"/>
              <a:ext cx="10096723" cy="10096681"/>
              <a:chOff x="-1029997" y="-28611"/>
              <a:chExt cx="6350000" cy="6349974"/>
            </a:xfrm>
          </p:grpSpPr>
          <p:sp>
            <p:nvSpPr>
              <p:cNvPr id="5" name="Freeform 5"/>
              <p:cNvSpPr/>
              <p:nvPr/>
            </p:nvSpPr>
            <p:spPr>
              <a:xfrm>
                <a:off x="-1029997" y="-28611"/>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alphaModFix amt="96000"/>
                </a:blip>
                <a:stretch>
                  <a:fillRect l="-21676" r="-111558"/>
                </a:stretch>
              </a:blipFill>
            </p:spPr>
          </p:sp>
        </p:grpSp>
        <p:grpSp>
          <p:nvGrpSpPr>
            <p:cNvPr id="6" name="Group 6"/>
            <p:cNvGrpSpPr/>
            <p:nvPr/>
          </p:nvGrpSpPr>
          <p:grpSpPr>
            <a:xfrm>
              <a:off x="-1819702" y="4213108"/>
              <a:ext cx="12084045" cy="1974963"/>
              <a:chOff x="-616810" y="-42197"/>
              <a:chExt cx="4096036" cy="915946"/>
            </a:xfrm>
          </p:grpSpPr>
          <p:sp>
            <p:nvSpPr>
              <p:cNvPr id="7" name="Freeform 7"/>
              <p:cNvSpPr/>
              <p:nvPr/>
            </p:nvSpPr>
            <p:spPr>
              <a:xfrm>
                <a:off x="-616810" y="-42197"/>
                <a:ext cx="4096036" cy="915946"/>
              </a:xfrm>
              <a:custGeom>
                <a:avLst/>
                <a:gdLst/>
                <a:ahLst/>
                <a:cxnLst/>
                <a:rect l="l" t="t" r="r" b="b"/>
                <a:pathLst>
                  <a:path w="4096036" h="915946">
                    <a:moveTo>
                      <a:pt x="3971575" y="915946"/>
                    </a:moveTo>
                    <a:lnTo>
                      <a:pt x="124460" y="915946"/>
                    </a:lnTo>
                    <a:cubicBezTo>
                      <a:pt x="55880" y="915946"/>
                      <a:pt x="0" y="860066"/>
                      <a:pt x="0" y="791486"/>
                    </a:cubicBezTo>
                    <a:lnTo>
                      <a:pt x="0" y="124460"/>
                    </a:lnTo>
                    <a:cubicBezTo>
                      <a:pt x="0" y="55880"/>
                      <a:pt x="55880" y="0"/>
                      <a:pt x="124460" y="0"/>
                    </a:cubicBezTo>
                    <a:lnTo>
                      <a:pt x="3971576" y="0"/>
                    </a:lnTo>
                    <a:cubicBezTo>
                      <a:pt x="4040156" y="0"/>
                      <a:pt x="4096036" y="55880"/>
                      <a:pt x="4096036" y="124460"/>
                    </a:cubicBezTo>
                    <a:lnTo>
                      <a:pt x="4096036" y="791486"/>
                    </a:lnTo>
                    <a:cubicBezTo>
                      <a:pt x="4096036" y="860066"/>
                      <a:pt x="4040156" y="915946"/>
                      <a:pt x="3971576" y="915946"/>
                    </a:cubicBezTo>
                    <a:close/>
                  </a:path>
                </a:pathLst>
              </a:custGeom>
              <a:solidFill>
                <a:srgbClr val="ECDA82">
                  <a:alpha val="90980"/>
                </a:srgbClr>
              </a:solidFill>
            </p:spPr>
          </p:sp>
        </p:grpSp>
        <p:sp>
          <p:nvSpPr>
            <p:cNvPr id="8" name="TextBox 8"/>
            <p:cNvSpPr txBox="1"/>
            <p:nvPr/>
          </p:nvSpPr>
          <p:spPr>
            <a:xfrm>
              <a:off x="-560361" y="5019357"/>
              <a:ext cx="9940565" cy="615724"/>
            </a:xfrm>
            <a:prstGeom prst="rect">
              <a:avLst/>
            </a:prstGeom>
          </p:spPr>
          <p:txBody>
            <a:bodyPr wrap="square" lIns="0" tIns="0" rIns="0" bIns="0" rtlCol="0" anchor="t">
              <a:spAutoFit/>
            </a:bodyPr>
            <a:lstStyle/>
            <a:p>
              <a:pPr algn="ctr">
                <a:lnSpc>
                  <a:spcPts val="3357"/>
                </a:lnSpc>
                <a:spcBef>
                  <a:spcPct val="0"/>
                </a:spcBef>
              </a:pPr>
              <a:r>
                <a:rPr lang="en-US" sz="4000" dirty="0">
                  <a:solidFill>
                    <a:srgbClr val="000000"/>
                  </a:solidFill>
                  <a:latin typeface="Open Sans Light Bold"/>
                </a:rPr>
                <a:t>In-person Religious Services</a:t>
              </a:r>
              <a:endParaRPr lang="en-US" sz="4000" dirty="0">
                <a:cs typeface="Calibri"/>
              </a:endParaRPr>
            </a:p>
          </p:txBody>
        </p:sp>
      </p:grpSp>
      <p:sp>
        <p:nvSpPr>
          <p:cNvPr id="26" name="TextBox 25">
            <a:extLst>
              <a:ext uri="{FF2B5EF4-FFF2-40B4-BE49-F238E27FC236}">
                <a16:creationId xmlns:a16="http://schemas.microsoft.com/office/drawing/2014/main" id="{450E6ED0-DEE0-9878-2A07-B773F684B75E}"/>
              </a:ext>
            </a:extLst>
          </p:cNvPr>
          <p:cNvSpPr txBox="1"/>
          <p:nvPr/>
        </p:nvSpPr>
        <p:spPr>
          <a:xfrm>
            <a:off x="9792265" y="3649985"/>
            <a:ext cx="818524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u="sng" dirty="0">
              <a:latin typeface="+mj-lt"/>
              <a:ea typeface="Open Sans Light"/>
              <a:cs typeface="Open Sans Light"/>
            </a:endParaRPr>
          </a:p>
          <a:p>
            <a:r>
              <a:rPr lang="en-US" sz="2400" b="1" dirty="0">
                <a:latin typeface="Open Sans Light" panose="020B0604020202020204" charset="0"/>
                <a:ea typeface="Open Sans Light" panose="020B0604020202020204" charset="0"/>
                <a:cs typeface="Open Sans Light" panose="020B0604020202020204" charset="0"/>
              </a:rPr>
              <a:t>Stories from Mom and Dad </a:t>
            </a:r>
            <a:r>
              <a:rPr lang="en-US" sz="2400" dirty="0">
                <a:latin typeface="Open Sans Light" panose="020B0604020202020204" charset="0"/>
                <a:ea typeface="Open Sans Light" panose="020B0604020202020204" charset="0"/>
                <a:cs typeface="Open Sans Light" panose="020B0604020202020204" charset="0"/>
              </a:rPr>
              <a:t>utilizes volunteers from Grace Cathedral who facilitate recorded stories from in custody parents which they send to the children along with the book.</a:t>
            </a:r>
          </a:p>
          <a:p>
            <a:endParaRPr lang="en-US" sz="2400" b="1" dirty="0">
              <a:latin typeface="Open Sans Light" panose="020B0604020202020204" charset="0"/>
              <a:ea typeface="Open Sans Light" panose="020B0604020202020204" charset="0"/>
              <a:cs typeface="Open Sans Light" panose="020B0604020202020204" charset="0"/>
            </a:endParaRPr>
          </a:p>
          <a:p>
            <a:r>
              <a:rPr lang="en-US" sz="2400" dirty="0">
                <a:latin typeface="Open Sans Light" panose="020B0604020202020204" charset="0"/>
                <a:ea typeface="Open Sans Light" panose="020B0604020202020204" charset="0"/>
                <a:cs typeface="Open Sans Light" panose="020B0604020202020204" charset="0"/>
              </a:rPr>
              <a:t>Some in person religious services in the program pods have started in CJ3 and will soon start in CJ2.  Religious Services Coordinator has surveyed participants to determine most requested denominations for these initial services.</a:t>
            </a:r>
          </a:p>
        </p:txBody>
      </p:sp>
    </p:spTree>
    <p:extLst>
      <p:ext uri="{BB962C8B-B14F-4D97-AF65-F5344CB8AC3E}">
        <p14:creationId xmlns:p14="http://schemas.microsoft.com/office/powerpoint/2010/main" val="315761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 y="-1970"/>
            <a:ext cx="18289585" cy="10290940"/>
          </a:xfrm>
          <a:prstGeom prst="rect">
            <a:avLst/>
          </a:prstGeom>
        </p:spPr>
      </p:pic>
      <p:pic>
        <p:nvPicPr>
          <p:cNvPr id="3" name="Picture 2"/>
          <p:cNvPicPr>
            <a:picLocks noChangeAspect="1"/>
          </p:cNvPicPr>
          <p:nvPr/>
        </p:nvPicPr>
        <p:blipFill>
          <a:blip r:embed="rId3"/>
          <a:stretch>
            <a:fillRect/>
          </a:stretch>
        </p:blipFill>
        <p:spPr>
          <a:xfrm>
            <a:off x="1916897" y="2476500"/>
            <a:ext cx="14454204" cy="7184673"/>
          </a:xfrm>
          <a:prstGeom prst="rect">
            <a:avLst/>
          </a:prstGeom>
        </p:spPr>
      </p:pic>
    </p:spTree>
    <p:extLst>
      <p:ext uri="{BB962C8B-B14F-4D97-AF65-F5344CB8AC3E}">
        <p14:creationId xmlns:p14="http://schemas.microsoft.com/office/powerpoint/2010/main" val="54217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flipV="1">
            <a:off x="0" y="6325502"/>
            <a:ext cx="18288000" cy="21328"/>
          </a:xfrm>
          <a:prstGeom prst="line">
            <a:avLst/>
          </a:prstGeom>
          <a:ln w="85725" cap="flat">
            <a:solidFill>
              <a:srgbClr val="ECDA82"/>
            </a:solidFill>
            <a:prstDash val="solid"/>
            <a:headEnd type="none" w="sm" len="sm"/>
            <a:tailEnd type="none" w="sm" len="sm"/>
          </a:ln>
        </p:spPr>
      </p:sp>
      <p:grpSp>
        <p:nvGrpSpPr>
          <p:cNvPr id="4" name="Group 4"/>
          <p:cNvGrpSpPr>
            <a:grpSpLocks noChangeAspect="1"/>
          </p:cNvGrpSpPr>
          <p:nvPr/>
        </p:nvGrpSpPr>
        <p:grpSpPr>
          <a:xfrm>
            <a:off x="12148068" y="1705716"/>
            <a:ext cx="4397818" cy="439780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6" name="Group 6"/>
          <p:cNvGrpSpPr>
            <a:grpSpLocks noChangeAspect="1"/>
          </p:cNvGrpSpPr>
          <p:nvPr/>
        </p:nvGrpSpPr>
        <p:grpSpPr>
          <a:xfrm>
            <a:off x="1237315" y="6601165"/>
            <a:ext cx="6202123" cy="3488651"/>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5404" b="-5404"/>
              </a:stretch>
            </a:blipFill>
          </p:spPr>
        </p:sp>
      </p:grpSp>
      <p:sp>
        <p:nvSpPr>
          <p:cNvPr id="8" name="TextBox 8"/>
          <p:cNvSpPr txBox="1"/>
          <p:nvPr/>
        </p:nvSpPr>
        <p:spPr>
          <a:xfrm>
            <a:off x="9144000" y="7031675"/>
            <a:ext cx="8031916" cy="2570480"/>
          </a:xfrm>
          <a:prstGeom prst="rect">
            <a:avLst/>
          </a:prstGeom>
        </p:spPr>
        <p:txBody>
          <a:bodyPr lIns="0" tIns="0" rIns="0" bIns="0" rtlCol="0" anchor="t">
            <a:spAutoFit/>
          </a:bodyPr>
          <a:lstStyle/>
          <a:p>
            <a:pPr algn="ctr">
              <a:lnSpc>
                <a:spcPts val="3639"/>
              </a:lnSpc>
              <a:spcBef>
                <a:spcPct val="0"/>
              </a:spcBef>
            </a:pPr>
            <a:r>
              <a:rPr lang="en-US" sz="2599" dirty="0">
                <a:solidFill>
                  <a:srgbClr val="000000"/>
                </a:solidFill>
                <a:latin typeface="Open Sans Light Bold"/>
              </a:rPr>
              <a:t> Affordable Care Act Enrollment </a:t>
            </a:r>
          </a:p>
          <a:p>
            <a:pPr algn="ctr">
              <a:lnSpc>
                <a:spcPts val="2800"/>
              </a:lnSpc>
              <a:spcBef>
                <a:spcPct val="0"/>
              </a:spcBef>
            </a:pPr>
            <a:r>
              <a:rPr lang="en-US" sz="2000" dirty="0">
                <a:solidFill>
                  <a:srgbClr val="000000"/>
                </a:solidFill>
                <a:latin typeface="Open Sans Light"/>
              </a:rPr>
              <a:t>SFSO in collaboration with the Human Services Agency (HSA) has implemented a program where a case worker screens the sentenced and post-plea jail population for </a:t>
            </a:r>
            <a:r>
              <a:rPr lang="en-US" sz="2000" dirty="0" err="1">
                <a:solidFill>
                  <a:srgbClr val="000000"/>
                </a:solidFill>
                <a:latin typeface="Open Sans Light"/>
              </a:rPr>
              <a:t>Medi</a:t>
            </a:r>
            <a:r>
              <a:rPr lang="en-US" sz="2000" dirty="0">
                <a:solidFill>
                  <a:srgbClr val="000000"/>
                </a:solidFill>
                <a:latin typeface="Open Sans Light"/>
              </a:rPr>
              <a:t>-Cal eligibility. When appropriate, the case worker assists clients with the </a:t>
            </a:r>
            <a:r>
              <a:rPr lang="en-US" sz="2000" dirty="0" err="1">
                <a:solidFill>
                  <a:srgbClr val="000000"/>
                </a:solidFill>
                <a:latin typeface="Open Sans Light"/>
              </a:rPr>
              <a:t>Medi</a:t>
            </a:r>
            <a:r>
              <a:rPr lang="en-US" sz="2000" dirty="0">
                <a:solidFill>
                  <a:srgbClr val="000000"/>
                </a:solidFill>
                <a:latin typeface="Open Sans Light"/>
              </a:rPr>
              <a:t>-Cal application which is submitted to HSA with the projected release date, so that benefits will be immediately available upon release.  </a:t>
            </a:r>
          </a:p>
        </p:txBody>
      </p:sp>
      <p:grpSp>
        <p:nvGrpSpPr>
          <p:cNvPr id="9" name="Group 9"/>
          <p:cNvGrpSpPr/>
          <p:nvPr/>
        </p:nvGrpSpPr>
        <p:grpSpPr>
          <a:xfrm>
            <a:off x="1237315" y="1900239"/>
            <a:ext cx="9923159" cy="4028860"/>
            <a:chOff x="0" y="-57150"/>
            <a:chExt cx="13230878" cy="5371814"/>
          </a:xfrm>
        </p:grpSpPr>
        <p:sp>
          <p:nvSpPr>
            <p:cNvPr id="10" name="TextBox 10"/>
            <p:cNvSpPr txBox="1"/>
            <p:nvPr/>
          </p:nvSpPr>
          <p:spPr>
            <a:xfrm>
              <a:off x="0" y="-57150"/>
              <a:ext cx="13230878" cy="5371814"/>
            </a:xfrm>
            <a:prstGeom prst="rect">
              <a:avLst/>
            </a:prstGeom>
          </p:spPr>
          <p:txBody>
            <a:bodyPr lIns="0" tIns="0" rIns="0" bIns="0" rtlCol="0" anchor="t">
              <a:spAutoFit/>
            </a:bodyPr>
            <a:lstStyle/>
            <a:p>
              <a:pPr algn="ctr">
                <a:lnSpc>
                  <a:spcPts val="3639"/>
                </a:lnSpc>
                <a:spcBef>
                  <a:spcPct val="0"/>
                </a:spcBef>
              </a:pPr>
              <a:r>
                <a:rPr lang="en-US" sz="2599" dirty="0">
                  <a:solidFill>
                    <a:srgbClr val="000000"/>
                  </a:solidFill>
                  <a:latin typeface="Open Sans Light Bold"/>
                </a:rPr>
                <a:t>Discharge Planning Office </a:t>
              </a:r>
            </a:p>
            <a:p>
              <a:pPr algn="ctr">
                <a:lnSpc>
                  <a:spcPts val="2800"/>
                </a:lnSpc>
                <a:spcBef>
                  <a:spcPct val="0"/>
                </a:spcBef>
              </a:pPr>
              <a:r>
                <a:rPr lang="en-US" sz="2000" dirty="0">
                  <a:solidFill>
                    <a:srgbClr val="000000"/>
                  </a:solidFill>
                  <a:latin typeface="Open Sans Light"/>
                </a:rPr>
                <a:t>The Discharge Planning office monitors and creates linkages for: </a:t>
              </a:r>
            </a:p>
            <a:p>
              <a:pPr algn="ctr">
                <a:lnSpc>
                  <a:spcPts val="2800"/>
                </a:lnSpc>
                <a:spcBef>
                  <a:spcPct val="0"/>
                </a:spcBef>
              </a:pPr>
              <a:endParaRPr lang="en-US" sz="2000" dirty="0">
                <a:solidFill>
                  <a:srgbClr val="000000"/>
                </a:solidFill>
                <a:latin typeface="Open Sans Light"/>
              </a:endParaRPr>
            </a:p>
            <a:p>
              <a:pPr algn="ctr">
                <a:lnSpc>
                  <a:spcPts val="2800"/>
                </a:lnSpc>
                <a:spcBef>
                  <a:spcPct val="0"/>
                </a:spcBef>
              </a:pPr>
              <a:endParaRPr lang="en-US" sz="2000" dirty="0">
                <a:solidFill>
                  <a:srgbClr val="000000"/>
                </a:solidFill>
                <a:latin typeface="Open Sans Light"/>
              </a:endParaRPr>
            </a:p>
            <a:p>
              <a:pPr algn="ctr">
                <a:lnSpc>
                  <a:spcPts val="2800"/>
                </a:lnSpc>
                <a:spcBef>
                  <a:spcPct val="0"/>
                </a:spcBef>
              </a:pPr>
              <a:r>
                <a:rPr lang="en-US" sz="2000" dirty="0">
                  <a:solidFill>
                    <a:srgbClr val="000000"/>
                  </a:solidFill>
                  <a:latin typeface="Open Sans Light Bold"/>
                </a:rPr>
                <a:t>3) Those persons who are booked into the San Francisco Jail most frequently.  </a:t>
              </a:r>
            </a:p>
            <a:p>
              <a:pPr algn="ctr">
                <a:lnSpc>
                  <a:spcPts val="2800"/>
                </a:lnSpc>
                <a:spcBef>
                  <a:spcPct val="0"/>
                </a:spcBef>
              </a:pPr>
              <a:endParaRPr lang="en-US" sz="2000" dirty="0">
                <a:solidFill>
                  <a:srgbClr val="000000"/>
                </a:solidFill>
                <a:latin typeface="Open Sans Light Bold"/>
              </a:endParaRPr>
            </a:p>
            <a:p>
              <a:pPr algn="ctr">
                <a:lnSpc>
                  <a:spcPts val="2800"/>
                </a:lnSpc>
                <a:spcBef>
                  <a:spcPct val="0"/>
                </a:spcBef>
              </a:pPr>
              <a:r>
                <a:rPr lang="en-US" sz="2000" dirty="0">
                  <a:solidFill>
                    <a:srgbClr val="000000"/>
                  </a:solidFill>
                  <a:latin typeface="Open Sans Light"/>
                </a:rPr>
                <a:t>Every year SFSO does an analysis of the prior year’s bookings and identifies the top 2% of people booked.  The current cohort is comprised of 140 individuals with between four and ten bookings during fiscal year 21/22.  Each day, the Discharge Planning staff receive an automated email with information on individuals on this list who have been booked within the previous 24 hours. </a:t>
              </a:r>
            </a:p>
          </p:txBody>
        </p:sp>
        <p:sp>
          <p:nvSpPr>
            <p:cNvPr id="11" name="TextBox 11"/>
            <p:cNvSpPr txBox="1"/>
            <p:nvPr/>
          </p:nvSpPr>
          <p:spPr>
            <a:xfrm>
              <a:off x="1909097" y="1161681"/>
              <a:ext cx="9852349" cy="449791"/>
            </a:xfrm>
            <a:prstGeom prst="rect">
              <a:avLst/>
            </a:prstGeom>
          </p:spPr>
          <p:txBody>
            <a:bodyPr wrap="square" lIns="0" tIns="0" rIns="0" bIns="0" rtlCol="0" anchor="t">
              <a:spAutoFit/>
            </a:bodyPr>
            <a:lstStyle/>
            <a:p>
              <a:pPr algn="ctr">
                <a:lnSpc>
                  <a:spcPts val="2800"/>
                </a:lnSpc>
                <a:spcBef>
                  <a:spcPct val="0"/>
                </a:spcBef>
              </a:pPr>
              <a:r>
                <a:rPr lang="en-US" sz="2000" dirty="0">
                  <a:solidFill>
                    <a:srgbClr val="000000"/>
                  </a:solidFill>
                  <a:latin typeface="Open Sans Light Bold"/>
                </a:rPr>
                <a:t>1)   Sentenced population               2) Post-plea population</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 y="-1970"/>
            <a:ext cx="18289585" cy="10290940"/>
          </a:xfrm>
          <a:prstGeom prst="rect">
            <a:avLst/>
          </a:prstGeom>
        </p:spPr>
      </p:pic>
      <p:sp>
        <p:nvSpPr>
          <p:cNvPr id="5" name="TextBox 4"/>
          <p:cNvSpPr txBox="1"/>
          <p:nvPr/>
        </p:nvSpPr>
        <p:spPr>
          <a:xfrm>
            <a:off x="7848600" y="2237779"/>
            <a:ext cx="9372600" cy="8017579"/>
          </a:xfrm>
          <a:prstGeom prst="rect">
            <a:avLst/>
          </a:prstGeom>
          <a:noFill/>
        </p:spPr>
        <p:txBody>
          <a:bodyPr wrap="square" rtlCol="0">
            <a:spAutoFit/>
          </a:bodyPr>
          <a:lstStyle/>
          <a:p>
            <a:pPr algn="ctr"/>
            <a:r>
              <a:rPr lang="en-US" sz="3600" b="1" u="sng" dirty="0">
                <a:latin typeface="+mj-lt"/>
                <a:ea typeface="Open Sans Light" panose="020B0604020202020204" charset="0"/>
                <a:cs typeface="Open Sans Light" panose="020B0604020202020204" charset="0"/>
              </a:rPr>
              <a:t>Sisters in Sober Treatment Empowered by Recovery (SISTER) Program</a:t>
            </a:r>
          </a:p>
          <a:p>
            <a:pPr algn="ctr"/>
            <a:endParaRPr lang="en-US" sz="4000" b="1" u="sng" dirty="0">
              <a:latin typeface="Open Sans Light" panose="020B0604020202020204" charset="0"/>
              <a:ea typeface="Open Sans Light" panose="020B0604020202020204" charset="0"/>
              <a:cs typeface="Open Sans Light" panose="020B0604020202020204" charset="0"/>
            </a:endParaRPr>
          </a:p>
          <a:p>
            <a:pPr algn="ctr"/>
            <a:r>
              <a:rPr lang="en-US" sz="2400" dirty="0">
                <a:latin typeface="Open Sans Light" panose="020B0604020202020204" charset="0"/>
                <a:ea typeface="Open Sans Light" panose="020B0604020202020204" charset="0"/>
                <a:cs typeface="Open Sans Light" panose="020B0604020202020204" charset="0"/>
              </a:rPr>
              <a:t>A gender specific substance use treatment and behavior modification program for female identified clients at County Jail #2.</a:t>
            </a:r>
          </a:p>
          <a:p>
            <a:pPr algn="ctr"/>
            <a:endParaRPr lang="en-US" sz="2400" dirty="0">
              <a:latin typeface="Open Sans Light" panose="020B0604020202020204" charset="0"/>
              <a:ea typeface="Open Sans Light" panose="020B0604020202020204" charset="0"/>
              <a:cs typeface="Open Sans Light" panose="020B0604020202020204" charset="0"/>
            </a:endParaRPr>
          </a:p>
          <a:p>
            <a:pPr algn="ctr"/>
            <a:r>
              <a:rPr lang="en-US" sz="2400" dirty="0">
                <a:latin typeface="Open Sans Light" panose="020B0604020202020204" charset="0"/>
                <a:ea typeface="Open Sans Light" panose="020B0604020202020204" charset="0"/>
                <a:cs typeface="Open Sans Light" panose="020B0604020202020204" charset="0"/>
              </a:rPr>
              <a:t>There are 12 clients participating in groups and 4 who meeting weekly with a case manager and complete independent study packets. </a:t>
            </a:r>
          </a:p>
          <a:p>
            <a:pPr algn="ctr"/>
            <a:r>
              <a:rPr lang="en-US" sz="3500" b="1" u="sng" dirty="0">
                <a:latin typeface="+mj-lt"/>
                <a:ea typeface="Open Sans Light" panose="020B0604020202020204" charset="0"/>
                <a:cs typeface="Open Sans Light" panose="020B0604020202020204" charset="0"/>
              </a:rPr>
              <a:t>Roads to Recovery</a:t>
            </a:r>
          </a:p>
          <a:p>
            <a:pPr algn="ctr"/>
            <a:endParaRPr lang="en-US" sz="2800" b="1" u="sng" dirty="0">
              <a:latin typeface="Open Sans Light" panose="020B0604020202020204" charset="0"/>
              <a:ea typeface="Open Sans Light" panose="020B0604020202020204" charset="0"/>
              <a:cs typeface="Open Sans Light" panose="020B0604020202020204" charset="0"/>
            </a:endParaRPr>
          </a:p>
          <a:p>
            <a:pPr algn="ctr"/>
            <a:r>
              <a:rPr lang="en-US" sz="2400" dirty="0">
                <a:latin typeface="Open Sans Light" panose="020B0604020202020204" charset="0"/>
                <a:ea typeface="Open Sans Light" panose="020B0604020202020204" charset="0"/>
                <a:cs typeface="Open Sans Light" panose="020B0604020202020204" charset="0"/>
              </a:rPr>
              <a:t>An in-custody substance use treatment program for men. Services include groups, individual case management, referrals and linkages to community-based services.  There are twelve participants engaged in group work in three different program pods in two jails and an additional twenty-five participants in other housing locations who meet weekly with a case manager and complete independent study packets.</a:t>
            </a:r>
          </a:p>
          <a:p>
            <a:pPr algn="ctr"/>
            <a:endParaRPr lang="en-US" sz="2800" b="1" u="sng" dirty="0">
              <a:latin typeface="Open Sans Light" panose="020B0604020202020204" charset="0"/>
              <a:ea typeface="Open Sans Light" panose="020B0604020202020204" charset="0"/>
              <a:cs typeface="Open Sans Light" panose="020B060402020202020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771900"/>
            <a:ext cx="7085449"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62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0" y="5905500"/>
            <a:ext cx="18288000" cy="0"/>
          </a:xfrm>
          <a:prstGeom prst="line">
            <a:avLst/>
          </a:prstGeom>
          <a:ln w="85725" cap="flat">
            <a:solidFill>
              <a:srgbClr val="ECDA82"/>
            </a:solidFill>
            <a:prstDash val="solid"/>
            <a:headEnd type="none" w="sm" len="sm"/>
            <a:tailEnd type="none" w="sm" len="sm"/>
          </a:ln>
        </p:spPr>
      </p:sp>
      <p:grpSp>
        <p:nvGrpSpPr>
          <p:cNvPr id="6" name="Group 6"/>
          <p:cNvGrpSpPr>
            <a:grpSpLocks noChangeAspect="1"/>
          </p:cNvGrpSpPr>
          <p:nvPr/>
        </p:nvGrpSpPr>
        <p:grpSpPr>
          <a:xfrm>
            <a:off x="1237315" y="6601165"/>
            <a:ext cx="6202123" cy="3488651"/>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38897" b="-38897"/>
              </a:stretch>
            </a:blipFill>
          </p:spPr>
        </p:sp>
      </p:grpSp>
      <p:sp>
        <p:nvSpPr>
          <p:cNvPr id="8" name="TextBox 8"/>
          <p:cNvSpPr txBox="1"/>
          <p:nvPr/>
        </p:nvSpPr>
        <p:spPr>
          <a:xfrm>
            <a:off x="8197887" y="6679250"/>
            <a:ext cx="9864071" cy="3275330"/>
          </a:xfrm>
          <a:prstGeom prst="rect">
            <a:avLst/>
          </a:prstGeom>
        </p:spPr>
        <p:txBody>
          <a:bodyPr lIns="0" tIns="0" rIns="0" bIns="0" rtlCol="0" anchor="t">
            <a:spAutoFit/>
          </a:bodyPr>
          <a:lstStyle/>
          <a:p>
            <a:pPr algn="ctr">
              <a:lnSpc>
                <a:spcPts val="3639"/>
              </a:lnSpc>
            </a:pPr>
            <a:r>
              <a:rPr lang="en-US" sz="2599">
                <a:solidFill>
                  <a:srgbClr val="000000"/>
                </a:solidFill>
                <a:latin typeface="Open Sans Light Bold"/>
              </a:rPr>
              <a:t>NOVA </a:t>
            </a:r>
          </a:p>
          <a:p>
            <a:pPr algn="ctr">
              <a:lnSpc>
                <a:spcPts val="2800"/>
              </a:lnSpc>
            </a:pPr>
            <a:r>
              <a:rPr lang="en-US" sz="2000">
                <a:solidFill>
                  <a:srgbClr val="000000"/>
                </a:solidFill>
                <a:latin typeface="Arimo"/>
              </a:rPr>
              <a:t>The vision of the NoVA Project is that persons released from jail in San Francisco will get the support and tools needed to succeed in the community. The mission is to increase public safety by implementing a seamless system of services for clients when they return to the community. Case Managers meet clients at release and have the ability to immediately link clients with services such as sober living housing and mental health care, while also having access to a flex fund for other barrier removal needs such as paying for transportation and identification. </a:t>
            </a:r>
          </a:p>
          <a:p>
            <a:pPr algn="ctr">
              <a:lnSpc>
                <a:spcPts val="2800"/>
              </a:lnSpc>
              <a:spcBef>
                <a:spcPct val="0"/>
              </a:spcBef>
            </a:pPr>
            <a:endParaRPr lang="en-US" sz="2000">
              <a:solidFill>
                <a:srgbClr val="000000"/>
              </a:solidFill>
              <a:latin typeface="Arimo"/>
            </a:endParaRPr>
          </a:p>
        </p:txBody>
      </p:sp>
      <p:sp>
        <p:nvSpPr>
          <p:cNvPr id="9" name="TextBox 9"/>
          <p:cNvSpPr txBox="1"/>
          <p:nvPr/>
        </p:nvSpPr>
        <p:spPr>
          <a:xfrm>
            <a:off x="292834" y="2378995"/>
            <a:ext cx="9923159" cy="2570480"/>
          </a:xfrm>
          <a:prstGeom prst="rect">
            <a:avLst/>
          </a:prstGeom>
        </p:spPr>
        <p:txBody>
          <a:bodyPr lIns="0" tIns="0" rIns="0" bIns="0" rtlCol="0" anchor="t">
            <a:spAutoFit/>
          </a:bodyPr>
          <a:lstStyle/>
          <a:p>
            <a:pPr algn="ctr">
              <a:lnSpc>
                <a:spcPts val="3639"/>
              </a:lnSpc>
            </a:pPr>
            <a:r>
              <a:rPr lang="en-US" sz="2599">
                <a:solidFill>
                  <a:srgbClr val="000000"/>
                </a:solidFill>
                <a:latin typeface="Open Sans Light Bold"/>
              </a:rPr>
              <a:t>Older Adult Programming</a:t>
            </a:r>
            <a:r>
              <a:rPr lang="en-US" sz="2599">
                <a:solidFill>
                  <a:srgbClr val="000000"/>
                </a:solidFill>
                <a:latin typeface="Arimo Bold"/>
              </a:rPr>
              <a:t> </a:t>
            </a:r>
          </a:p>
          <a:p>
            <a:pPr algn="ctr">
              <a:lnSpc>
                <a:spcPts val="2800"/>
              </a:lnSpc>
              <a:spcBef>
                <a:spcPct val="0"/>
              </a:spcBef>
            </a:pPr>
            <a:r>
              <a:rPr lang="en-US" sz="2000">
                <a:solidFill>
                  <a:srgbClr val="000000"/>
                </a:solidFill>
                <a:latin typeface="Arimo"/>
              </a:rPr>
              <a:t>SFSO contracts with Bayview Senior Services to provide a case manager focused on assisting persons in custody who are 55 years or older with re-entry plans. The SFSO Health Worker and Discharge Planning staff review criminal justice status of incarcerated older adults to ensure that sentenced, post-plea and frequently booked older adults are assigned to the case manager and assist with coordinated releases so that the case manager can meet clients at release. </a:t>
            </a:r>
          </a:p>
        </p:txBody>
      </p:sp>
      <p:pic>
        <p:nvPicPr>
          <p:cNvPr id="11" name="Picture 10" descr="Bayview Senior Services Logo | San Francisco-Marin Food Ban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9600" y="2136519"/>
            <a:ext cx="5392016" cy="34365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0" y="7783577"/>
            <a:ext cx="18288000" cy="1988185"/>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Open Sans Light Bold"/>
              </a:rPr>
              <a:t>Transitional Age Youth (TAY) Programming </a:t>
            </a:r>
          </a:p>
          <a:p>
            <a:pPr algn="ctr">
              <a:lnSpc>
                <a:spcPts val="3080"/>
              </a:lnSpc>
              <a:spcBef>
                <a:spcPct val="0"/>
              </a:spcBef>
            </a:pPr>
            <a:r>
              <a:rPr lang="en-US" sz="2200" dirty="0">
                <a:solidFill>
                  <a:srgbClr val="000000"/>
                </a:solidFill>
                <a:latin typeface="Open Sans Light"/>
              </a:rPr>
              <a:t>SFSO works with non-profit service providers funded by the Department of Children Youth and their Families to provide targeted case management services to support young adults upon release from jail.  The SFSO Health Worker and Discharge Planning staff review criminal justice status of incarcerated TAY to ensure that sentenced, post-plea and frequently booked TAY are assigned a case manager and assist with coordinated releases so that case managers can pick up clients at release. </a:t>
            </a:r>
          </a:p>
        </p:txBody>
      </p:sp>
      <p:sp>
        <p:nvSpPr>
          <p:cNvPr id="4" name="TextBox 4"/>
          <p:cNvSpPr txBox="1"/>
          <p:nvPr/>
        </p:nvSpPr>
        <p:spPr>
          <a:xfrm>
            <a:off x="0" y="2103868"/>
            <a:ext cx="18288000" cy="1861600"/>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Open Sans Light Bold"/>
              </a:rPr>
              <a:t>Adult Coordinated Entry System (ACE) </a:t>
            </a:r>
          </a:p>
          <a:p>
            <a:pPr algn="ctr">
              <a:lnSpc>
                <a:spcPts val="2800"/>
              </a:lnSpc>
              <a:spcBef>
                <a:spcPct val="0"/>
              </a:spcBef>
            </a:pPr>
            <a:r>
              <a:rPr lang="en-US" sz="2000" dirty="0">
                <a:solidFill>
                  <a:srgbClr val="000000"/>
                </a:solidFill>
                <a:latin typeface="Open Sans Light"/>
              </a:rPr>
              <a:t>The Adult Coordinated Entry System (ACE), operated by the San Francisco Department of Homelessness and Supportive Housing, is a community-wide intake process to match people experiencing homelessness to available housing and/or focused community resources.  The Discharge Planning staff are trained in accessing the One System where ACE assessments are maintained and review the sentenced, post-plea and frequently booked populations to ensure that those who identify as unhoused are assessed by staff.</a:t>
            </a:r>
          </a:p>
        </p:txBody>
      </p:sp>
      <p:sp>
        <p:nvSpPr>
          <p:cNvPr id="5" name="TextBox 5"/>
          <p:cNvSpPr txBox="1"/>
          <p:nvPr/>
        </p:nvSpPr>
        <p:spPr>
          <a:xfrm>
            <a:off x="3790950" y="5009831"/>
            <a:ext cx="10706100" cy="1885131"/>
          </a:xfrm>
          <a:prstGeom prst="rect">
            <a:avLst/>
          </a:prstGeom>
        </p:spPr>
        <p:txBody>
          <a:bodyPr wrap="square" lIns="0" tIns="0" rIns="0" bIns="0" rtlCol="0" anchor="t">
            <a:spAutoFit/>
          </a:bodyPr>
          <a:lstStyle/>
          <a:p>
            <a:pPr algn="ctr">
              <a:lnSpc>
                <a:spcPts val="3499"/>
              </a:lnSpc>
              <a:spcBef>
                <a:spcPct val="0"/>
              </a:spcBef>
            </a:pPr>
            <a:r>
              <a:rPr lang="en-US" sz="2499" dirty="0">
                <a:solidFill>
                  <a:srgbClr val="000000"/>
                </a:solidFill>
                <a:latin typeface="Open Sans Light Bold"/>
              </a:rPr>
              <a:t>Survivor Reentry Program</a:t>
            </a:r>
          </a:p>
          <a:p>
            <a:pPr algn="ctr">
              <a:lnSpc>
                <a:spcPts val="2800"/>
              </a:lnSpc>
              <a:spcBef>
                <a:spcPct val="0"/>
              </a:spcBef>
            </a:pPr>
            <a:r>
              <a:rPr lang="en-US" sz="2000" dirty="0">
                <a:solidFill>
                  <a:srgbClr val="000000"/>
                </a:solidFill>
                <a:latin typeface="Open Sans Light"/>
              </a:rPr>
              <a:t>This project works with survivors of domestic violence and human trafficking by providing trauma-informed, culturally responsive and strength-based treatment through groups, individual counseling and case management both in custody and at the Women’s Resource Center.</a:t>
            </a:r>
          </a:p>
        </p:txBody>
      </p:sp>
      <p:pic>
        <p:nvPicPr>
          <p:cNvPr id="8" name="Picture 7"/>
          <p:cNvPicPr>
            <a:picLocks noChangeAspect="1"/>
          </p:cNvPicPr>
          <p:nvPr/>
        </p:nvPicPr>
        <p:blipFill>
          <a:blip r:embed="rId3"/>
          <a:stretch>
            <a:fillRect/>
          </a:stretch>
        </p:blipFill>
        <p:spPr>
          <a:xfrm>
            <a:off x="377325" y="3686220"/>
            <a:ext cx="3645724" cy="4706520"/>
          </a:xfrm>
          <a:prstGeom prst="rect">
            <a:avLst/>
          </a:prstGeom>
        </p:spPr>
      </p:pic>
      <p:pic>
        <p:nvPicPr>
          <p:cNvPr id="9" name="Picture 8"/>
          <p:cNvPicPr>
            <a:picLocks noChangeAspect="1"/>
          </p:cNvPicPr>
          <p:nvPr/>
        </p:nvPicPr>
        <p:blipFill>
          <a:blip r:embed="rId4"/>
          <a:stretch>
            <a:fillRect/>
          </a:stretch>
        </p:blipFill>
        <p:spPr>
          <a:xfrm flipV="1">
            <a:off x="3870984" y="4441379"/>
            <a:ext cx="14497050" cy="106428"/>
          </a:xfrm>
          <a:prstGeom prst="rect">
            <a:avLst/>
          </a:prstGeom>
        </p:spPr>
      </p:pic>
      <p:pic>
        <p:nvPicPr>
          <p:cNvPr id="10" name="Picture 9"/>
          <p:cNvPicPr>
            <a:picLocks noChangeAspect="1"/>
          </p:cNvPicPr>
          <p:nvPr/>
        </p:nvPicPr>
        <p:blipFill>
          <a:blip r:embed="rId5"/>
          <a:stretch>
            <a:fillRect/>
          </a:stretch>
        </p:blipFill>
        <p:spPr>
          <a:xfrm>
            <a:off x="3883425" y="7216518"/>
            <a:ext cx="14497545" cy="10364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28"/>
            <a:ext cx="18289585" cy="10290940"/>
          </a:xfrm>
          <a:prstGeom prst="rect">
            <a:avLst/>
          </a:prstGeom>
        </p:spPr>
      </p:pic>
      <p:sp>
        <p:nvSpPr>
          <p:cNvPr id="3" name="TextBox 2"/>
          <p:cNvSpPr txBox="1"/>
          <p:nvPr/>
        </p:nvSpPr>
        <p:spPr>
          <a:xfrm>
            <a:off x="6452896" y="2379798"/>
            <a:ext cx="10896600" cy="2015936"/>
          </a:xfrm>
          <a:prstGeom prst="rect">
            <a:avLst/>
          </a:prstGeom>
          <a:noFill/>
        </p:spPr>
        <p:txBody>
          <a:bodyPr wrap="square" rtlCol="0">
            <a:spAutoFit/>
          </a:bodyPr>
          <a:lstStyle/>
          <a:p>
            <a:pPr algn="ctr"/>
            <a:r>
              <a:rPr lang="en-US" sz="2500" b="1" dirty="0">
                <a:latin typeface="Open Sans Light" panose="020B0604020202020204" charset="0"/>
                <a:ea typeface="Open Sans Light" panose="020B0604020202020204" charset="0"/>
                <a:cs typeface="Open Sans Light" panose="020B0604020202020204" charset="0"/>
              </a:rPr>
              <a:t>Project Juno </a:t>
            </a:r>
          </a:p>
          <a:p>
            <a:r>
              <a:rPr lang="en-US" sz="2000" dirty="0">
                <a:latin typeface="Open Sans Light" panose="020B0604020202020204" charset="0"/>
                <a:ea typeface="Open Sans Light" panose="020B0604020202020204" charset="0"/>
                <a:cs typeface="Open Sans Light" panose="020B0604020202020204" charset="0"/>
              </a:rPr>
              <a:t>This is a 5-year SAMHSA grant administered by Jail Health Services which is focused on connecting patients with Opioid Use Disorder to care in the community, primarily through two patient navigators.  Project staff meet with clients identified by Jail Health in B and F pods and offer services.  Those who enroll post-release are followed for 6 months to assist with treatment linkage.</a:t>
            </a:r>
          </a:p>
        </p:txBody>
      </p:sp>
      <p:sp>
        <p:nvSpPr>
          <p:cNvPr id="5" name="TextBox 4"/>
          <p:cNvSpPr txBox="1"/>
          <p:nvPr/>
        </p:nvSpPr>
        <p:spPr>
          <a:xfrm>
            <a:off x="1080796" y="6036426"/>
            <a:ext cx="10820400" cy="1708160"/>
          </a:xfrm>
          <a:prstGeom prst="rect">
            <a:avLst/>
          </a:prstGeom>
          <a:noFill/>
        </p:spPr>
        <p:txBody>
          <a:bodyPr wrap="square" rtlCol="0">
            <a:spAutoFit/>
          </a:bodyPr>
          <a:lstStyle/>
          <a:p>
            <a:pPr algn="ctr"/>
            <a:r>
              <a:rPr lang="en-US" sz="2500" b="1" dirty="0">
                <a:latin typeface="Open Sans Light" panose="020B0604020202020204" charset="0"/>
                <a:ea typeface="Open Sans Light" panose="020B0604020202020204" charset="0"/>
                <a:cs typeface="Open Sans Light" panose="020B0604020202020204" charset="0"/>
              </a:rPr>
              <a:t>Trans and GNC Reentry Program </a:t>
            </a:r>
          </a:p>
          <a:p>
            <a:r>
              <a:rPr lang="en-US" sz="2000" dirty="0">
                <a:latin typeface="Open Sans Light" panose="020B0604020202020204" charset="0"/>
                <a:ea typeface="Open Sans Light" panose="020B0604020202020204" charset="0"/>
                <a:cs typeface="Open Sans Light" panose="020B0604020202020204" charset="0"/>
              </a:rPr>
              <a:t>A case manager provides a weekly group in CJ2 and individual case management this program is funded by the Mayor's Office of Housing and Community Development (MOHCD)</a:t>
            </a:r>
          </a:p>
          <a:p>
            <a:endParaRPr lang="en-US" sz="2000" dirty="0">
              <a:latin typeface="Open Sans Light" panose="020B0604020202020204" charset="0"/>
              <a:ea typeface="Open Sans Light" panose="020B0604020202020204" charset="0"/>
              <a:cs typeface="Open Sans Light" panose="020B0604020202020204" charset="0"/>
            </a:endParaRPr>
          </a:p>
          <a:p>
            <a:r>
              <a:rPr lang="en-US" sz="2000" dirty="0">
                <a:latin typeface="Open Sans Light" panose="020B0604020202020204" charset="0"/>
                <a:ea typeface="Open Sans Light" panose="020B0604020202020204" charset="0"/>
                <a:cs typeface="Open Sans Light" panose="020B0604020202020204" charset="0"/>
              </a:rPr>
              <a:t> </a:t>
            </a:r>
          </a:p>
        </p:txBody>
      </p:sp>
      <p:pic>
        <p:nvPicPr>
          <p:cNvPr id="8" name="Picture 7" descr="Home Alone! A Drag Show to End Homelessness by Community Forward S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8014" y="6036426"/>
            <a:ext cx="5090813" cy="2199222"/>
          </a:xfrm>
          <a:prstGeom prst="rect">
            <a:avLst/>
          </a:prstGeom>
        </p:spPr>
      </p:pic>
      <p:pic>
        <p:nvPicPr>
          <p:cNvPr id="11" name="Picture 10"/>
          <p:cNvPicPr>
            <a:picLocks noChangeAspect="1"/>
          </p:cNvPicPr>
          <p:nvPr/>
        </p:nvPicPr>
        <p:blipFill>
          <a:blip r:embed="rId4"/>
          <a:stretch>
            <a:fillRect/>
          </a:stretch>
        </p:blipFill>
        <p:spPr>
          <a:xfrm flipV="1">
            <a:off x="0" y="5305021"/>
            <a:ext cx="17679985" cy="126392"/>
          </a:xfrm>
          <a:prstGeom prst="rect">
            <a:avLst/>
          </a:prstGeom>
        </p:spPr>
      </p:pic>
      <p:pic>
        <p:nvPicPr>
          <p:cNvPr id="4" name="Picture 3" descr="SAMHSA - YouTub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66" y="2379798"/>
            <a:ext cx="5106364" cy="2320210"/>
          </a:xfrm>
          <a:prstGeom prst="rect">
            <a:avLst/>
          </a:prstGeom>
        </p:spPr>
      </p:pic>
      <p:sp>
        <p:nvSpPr>
          <p:cNvPr id="9" name="TextBox 8"/>
          <p:cNvSpPr txBox="1"/>
          <p:nvPr/>
        </p:nvSpPr>
        <p:spPr>
          <a:xfrm>
            <a:off x="1637158" y="6200274"/>
            <a:ext cx="8598568" cy="307777"/>
          </a:xfrm>
          <a:prstGeom prst="rect">
            <a:avLst/>
          </a:prstGeom>
          <a:noFill/>
        </p:spPr>
        <p:txBody>
          <a:bodyPr wrap="square" rtlCol="0">
            <a:spAutoFit/>
          </a:bodyPr>
          <a:lstStyle/>
          <a:p>
            <a:r>
              <a:rPr lang="en-US" sz="1400" dirty="0" smtClean="0"/>
              <a:t>*Assaults on staff include spitting, gassing, unwanted physical touching or acts of violence directed towards staff</a:t>
            </a:r>
            <a:endParaRPr lang="en-US" sz="1400" dirty="0"/>
          </a:p>
        </p:txBody>
      </p:sp>
    </p:spTree>
    <p:extLst>
      <p:ext uri="{BB962C8B-B14F-4D97-AF65-F5344CB8AC3E}">
        <p14:creationId xmlns:p14="http://schemas.microsoft.com/office/powerpoint/2010/main" val="3032315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6226" y="1899811"/>
            <a:ext cx="13136810" cy="7496852"/>
          </a:xfrm>
          <a:prstGeom prst="rect">
            <a:avLst/>
          </a:prstGeom>
        </p:spPr>
      </p:pic>
      <p:sp>
        <p:nvSpPr>
          <p:cNvPr id="4" name="TextBox 3"/>
          <p:cNvSpPr txBox="1"/>
          <p:nvPr/>
        </p:nvSpPr>
        <p:spPr>
          <a:xfrm>
            <a:off x="4227466" y="9541043"/>
            <a:ext cx="10174334" cy="415498"/>
          </a:xfrm>
          <a:prstGeom prst="rect">
            <a:avLst/>
          </a:prstGeom>
          <a:noFill/>
        </p:spPr>
        <p:txBody>
          <a:bodyPr wrap="square" rtlCol="0">
            <a:spAutoFit/>
          </a:bodyPr>
          <a:lstStyle/>
          <a:p>
            <a:pPr defTabSz="1371600"/>
            <a:r>
              <a:rPr lang="en-US" sz="2100" dirty="0">
                <a:solidFill>
                  <a:prstClr val="black"/>
                </a:solidFill>
                <a:latin typeface="Calibri" panose="020F0502020204030204"/>
              </a:rPr>
              <a:t>*Monthly breakdowns can be found in information packet provided with this slideshow</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640121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28528" y="1873618"/>
            <a:ext cx="12365876" cy="7432682"/>
          </a:xfrm>
          <a:prstGeom prst="rect">
            <a:avLst/>
          </a:prstGeom>
        </p:spPr>
      </p:pic>
      <p:sp>
        <p:nvSpPr>
          <p:cNvPr id="4" name="TextBox 3"/>
          <p:cNvSpPr txBox="1"/>
          <p:nvPr/>
        </p:nvSpPr>
        <p:spPr>
          <a:xfrm>
            <a:off x="4124300" y="9420725"/>
            <a:ext cx="10174334" cy="415498"/>
          </a:xfrm>
          <a:prstGeom prst="rect">
            <a:avLst/>
          </a:prstGeom>
          <a:noFill/>
        </p:spPr>
        <p:txBody>
          <a:bodyPr wrap="square" rtlCol="0">
            <a:spAutoFit/>
          </a:bodyPr>
          <a:lstStyle/>
          <a:p>
            <a:pPr defTabSz="1371600"/>
            <a:r>
              <a:rPr lang="en-US" sz="2100" dirty="0">
                <a:solidFill>
                  <a:prstClr val="black"/>
                </a:solidFill>
                <a:latin typeface="Calibri" panose="020F0502020204030204"/>
              </a:rPr>
              <a:t>*Detailed breakdowns can be found in information packet provided with this slideshow</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308347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0168" y="1921746"/>
            <a:ext cx="12028991" cy="7230192"/>
          </a:xfrm>
          <a:prstGeom prst="rect">
            <a:avLst/>
          </a:prstGeom>
        </p:spPr>
      </p:pic>
      <p:sp>
        <p:nvSpPr>
          <p:cNvPr id="6" name="TextBox 5"/>
          <p:cNvSpPr txBox="1"/>
          <p:nvPr/>
        </p:nvSpPr>
        <p:spPr>
          <a:xfrm>
            <a:off x="2455737" y="9300411"/>
            <a:ext cx="12897852" cy="415498"/>
          </a:xfrm>
          <a:prstGeom prst="rect">
            <a:avLst/>
          </a:prstGeom>
          <a:noFill/>
        </p:spPr>
        <p:txBody>
          <a:bodyPr wrap="square" rtlCol="0">
            <a:spAutoFit/>
          </a:bodyPr>
          <a:lstStyle/>
          <a:p>
            <a:pPr defTabSz="1371600"/>
            <a:r>
              <a:rPr lang="en-US" sz="2100" dirty="0">
                <a:solidFill>
                  <a:prstClr val="black"/>
                </a:solidFill>
                <a:latin typeface="Calibri" panose="020F0502020204030204"/>
              </a:rPr>
              <a:t>*Assaults on staff include spitting, gassing, unwanted physical touching or acts of violence directed towards staff</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1785895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832110" y="210247"/>
            <a:ext cx="11580052" cy="11580052"/>
          </a:xfrm>
          <a:prstGeom prst="rect">
            <a:avLst/>
          </a:prstGeom>
        </p:spPr>
      </p:pic>
      <p:grpSp>
        <p:nvGrpSpPr>
          <p:cNvPr id="4" name="Group 4"/>
          <p:cNvGrpSpPr/>
          <p:nvPr/>
        </p:nvGrpSpPr>
        <p:grpSpPr>
          <a:xfrm>
            <a:off x="2933460" y="4271898"/>
            <a:ext cx="11478702" cy="2858561"/>
            <a:chOff x="0" y="0"/>
            <a:chExt cx="4187462" cy="1042811"/>
          </a:xfrm>
        </p:grpSpPr>
        <p:sp>
          <p:nvSpPr>
            <p:cNvPr id="5" name="Freeform 5"/>
            <p:cNvSpPr/>
            <p:nvPr/>
          </p:nvSpPr>
          <p:spPr>
            <a:xfrm>
              <a:off x="0" y="0"/>
              <a:ext cx="4187462" cy="1042811"/>
            </a:xfrm>
            <a:custGeom>
              <a:avLst/>
              <a:gdLst/>
              <a:ahLst/>
              <a:cxnLst/>
              <a:rect l="l" t="t" r="r" b="b"/>
              <a:pathLst>
                <a:path w="4187462" h="1042811">
                  <a:moveTo>
                    <a:pt x="4063002" y="1042811"/>
                  </a:moveTo>
                  <a:lnTo>
                    <a:pt x="124460" y="1042811"/>
                  </a:lnTo>
                  <a:cubicBezTo>
                    <a:pt x="55880" y="1042811"/>
                    <a:pt x="0" y="986931"/>
                    <a:pt x="0" y="918351"/>
                  </a:cubicBezTo>
                  <a:lnTo>
                    <a:pt x="0" y="124460"/>
                  </a:lnTo>
                  <a:cubicBezTo>
                    <a:pt x="0" y="55880"/>
                    <a:pt x="55880" y="0"/>
                    <a:pt x="124460" y="0"/>
                  </a:cubicBezTo>
                  <a:lnTo>
                    <a:pt x="4063002" y="0"/>
                  </a:lnTo>
                  <a:cubicBezTo>
                    <a:pt x="4131582" y="0"/>
                    <a:pt x="4187462" y="55880"/>
                    <a:pt x="4187462" y="124460"/>
                  </a:cubicBezTo>
                  <a:lnTo>
                    <a:pt x="4187462" y="918351"/>
                  </a:lnTo>
                  <a:cubicBezTo>
                    <a:pt x="4187462" y="986931"/>
                    <a:pt x="4131582" y="1042811"/>
                    <a:pt x="4063002" y="1042811"/>
                  </a:cubicBezTo>
                  <a:close/>
                </a:path>
              </a:pathLst>
            </a:custGeom>
            <a:solidFill>
              <a:srgbClr val="214D0B">
                <a:alpha val="87843"/>
              </a:srgbClr>
            </a:solidFill>
          </p:spPr>
        </p:sp>
      </p:grpSp>
      <p:sp>
        <p:nvSpPr>
          <p:cNvPr id="6" name="TextBox 6"/>
          <p:cNvSpPr txBox="1"/>
          <p:nvPr/>
        </p:nvSpPr>
        <p:spPr>
          <a:xfrm>
            <a:off x="2843354" y="4853454"/>
            <a:ext cx="11478702" cy="1533525"/>
          </a:xfrm>
          <a:prstGeom prst="rect">
            <a:avLst/>
          </a:prstGeom>
        </p:spPr>
        <p:txBody>
          <a:bodyPr lIns="0" tIns="0" rIns="0" bIns="0" rtlCol="0" anchor="t">
            <a:spAutoFit/>
          </a:bodyPr>
          <a:lstStyle/>
          <a:p>
            <a:pPr algn="ctr">
              <a:lnSpc>
                <a:spcPts val="12599"/>
              </a:lnSpc>
            </a:pPr>
            <a:r>
              <a:rPr lang="en-US" sz="9000">
                <a:solidFill>
                  <a:srgbClr val="FFFFFF"/>
                </a:solidFill>
                <a:latin typeface="Open Sans Extra Bold"/>
              </a:rPr>
              <a:t>Questions?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832110" y="210247"/>
            <a:ext cx="11580052" cy="11580052"/>
          </a:xfrm>
          <a:prstGeom prst="rect">
            <a:avLst/>
          </a:prstGeom>
        </p:spPr>
      </p:pic>
      <p:grpSp>
        <p:nvGrpSpPr>
          <p:cNvPr id="4" name="Group 4"/>
          <p:cNvGrpSpPr/>
          <p:nvPr/>
        </p:nvGrpSpPr>
        <p:grpSpPr>
          <a:xfrm>
            <a:off x="2933460" y="4271898"/>
            <a:ext cx="11478702" cy="2858561"/>
            <a:chOff x="0" y="0"/>
            <a:chExt cx="4187462" cy="1042811"/>
          </a:xfrm>
        </p:grpSpPr>
        <p:sp>
          <p:nvSpPr>
            <p:cNvPr id="5" name="Freeform 5"/>
            <p:cNvSpPr/>
            <p:nvPr/>
          </p:nvSpPr>
          <p:spPr>
            <a:xfrm>
              <a:off x="0" y="0"/>
              <a:ext cx="4187462" cy="1042811"/>
            </a:xfrm>
            <a:custGeom>
              <a:avLst/>
              <a:gdLst/>
              <a:ahLst/>
              <a:cxnLst/>
              <a:rect l="l" t="t" r="r" b="b"/>
              <a:pathLst>
                <a:path w="4187462" h="1042811">
                  <a:moveTo>
                    <a:pt x="4063002" y="1042811"/>
                  </a:moveTo>
                  <a:lnTo>
                    <a:pt x="124460" y="1042811"/>
                  </a:lnTo>
                  <a:cubicBezTo>
                    <a:pt x="55880" y="1042811"/>
                    <a:pt x="0" y="986931"/>
                    <a:pt x="0" y="918351"/>
                  </a:cubicBezTo>
                  <a:lnTo>
                    <a:pt x="0" y="124460"/>
                  </a:lnTo>
                  <a:cubicBezTo>
                    <a:pt x="0" y="55880"/>
                    <a:pt x="55880" y="0"/>
                    <a:pt x="124460" y="0"/>
                  </a:cubicBezTo>
                  <a:lnTo>
                    <a:pt x="4063002" y="0"/>
                  </a:lnTo>
                  <a:cubicBezTo>
                    <a:pt x="4131582" y="0"/>
                    <a:pt x="4187462" y="55880"/>
                    <a:pt x="4187462" y="124460"/>
                  </a:cubicBezTo>
                  <a:lnTo>
                    <a:pt x="4187462" y="918351"/>
                  </a:lnTo>
                  <a:cubicBezTo>
                    <a:pt x="4187462" y="986931"/>
                    <a:pt x="4131582" y="1042811"/>
                    <a:pt x="4063002" y="1042811"/>
                  </a:cubicBezTo>
                  <a:close/>
                </a:path>
              </a:pathLst>
            </a:custGeom>
            <a:solidFill>
              <a:srgbClr val="214D0B">
                <a:alpha val="87843"/>
              </a:srgbClr>
            </a:solidFill>
          </p:spPr>
        </p:sp>
      </p:grpSp>
      <p:sp>
        <p:nvSpPr>
          <p:cNvPr id="6" name="TextBox 6"/>
          <p:cNvSpPr txBox="1"/>
          <p:nvPr/>
        </p:nvSpPr>
        <p:spPr>
          <a:xfrm>
            <a:off x="2843354" y="4853454"/>
            <a:ext cx="11478702" cy="1533525"/>
          </a:xfrm>
          <a:prstGeom prst="rect">
            <a:avLst/>
          </a:prstGeom>
        </p:spPr>
        <p:txBody>
          <a:bodyPr lIns="0" tIns="0" rIns="0" bIns="0" rtlCol="0" anchor="t">
            <a:spAutoFit/>
          </a:bodyPr>
          <a:lstStyle/>
          <a:p>
            <a:pPr algn="ctr">
              <a:lnSpc>
                <a:spcPts val="12599"/>
              </a:lnSpc>
            </a:pPr>
            <a:r>
              <a:rPr lang="en-US" sz="9000" dirty="0">
                <a:solidFill>
                  <a:srgbClr val="FFFFFF"/>
                </a:solidFill>
                <a:latin typeface="Open Sans Extra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py of SFSO Divisions-page-003.jpg">
            <a:extLst>
              <a:ext uri="{FF2B5EF4-FFF2-40B4-BE49-F238E27FC236}">
                <a16:creationId xmlns:a16="http://schemas.microsoft.com/office/drawing/2014/main" id="{B8C019A3-0E78-1109-6AB0-B692230C0932}"/>
              </a:ext>
            </a:extLst>
          </p:cNvPr>
          <p:cNvPicPr>
            <a:picLocks noChangeAspect="1"/>
          </p:cNvPicPr>
          <p:nvPr/>
        </p:nvPicPr>
        <p:blipFill>
          <a:blip r:embed="rId2"/>
          <a:stretch>
            <a:fillRect/>
          </a:stretch>
        </p:blipFill>
        <p:spPr>
          <a:xfrm>
            <a:off x="34834" y="14151"/>
            <a:ext cx="18301647" cy="10380432"/>
          </a:xfrm>
          <a:prstGeom prst="rect">
            <a:avLst/>
          </a:prstGeom>
        </p:spPr>
      </p:pic>
    </p:spTree>
    <p:extLst>
      <p:ext uri="{BB962C8B-B14F-4D97-AF65-F5344CB8AC3E}">
        <p14:creationId xmlns:p14="http://schemas.microsoft.com/office/powerpoint/2010/main" val="148167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py of SFSO Divisions-page-004.jpg">
            <a:extLst>
              <a:ext uri="{FF2B5EF4-FFF2-40B4-BE49-F238E27FC236}">
                <a16:creationId xmlns:a16="http://schemas.microsoft.com/office/drawing/2014/main" id="{5E77C2C4-0094-8BF1-7797-5B37752F2C5B}"/>
              </a:ext>
            </a:extLst>
          </p:cNvPr>
          <p:cNvPicPr>
            <a:picLocks noChangeAspect="1"/>
          </p:cNvPicPr>
          <p:nvPr/>
        </p:nvPicPr>
        <p:blipFill>
          <a:blip r:embed="rId2"/>
          <a:stretch>
            <a:fillRect/>
          </a:stretch>
        </p:blipFill>
        <p:spPr>
          <a:xfrm>
            <a:off x="19594" y="0"/>
            <a:ext cx="18318706" cy="10431610"/>
          </a:xfrm>
          <a:prstGeom prst="rect">
            <a:avLst/>
          </a:prstGeom>
        </p:spPr>
      </p:pic>
    </p:spTree>
    <p:extLst>
      <p:ext uri="{BB962C8B-B14F-4D97-AF65-F5344CB8AC3E}">
        <p14:creationId xmlns:p14="http://schemas.microsoft.com/office/powerpoint/2010/main" val="246077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 y="-1970"/>
            <a:ext cx="18289585" cy="10290940"/>
          </a:xfrm>
          <a:prstGeom prst="rect">
            <a:avLst/>
          </a:prstGeom>
        </p:spPr>
      </p:pic>
      <p:sp>
        <p:nvSpPr>
          <p:cNvPr id="3" name="TextBox 2"/>
          <p:cNvSpPr txBox="1"/>
          <p:nvPr/>
        </p:nvSpPr>
        <p:spPr>
          <a:xfrm>
            <a:off x="380604" y="3695700"/>
            <a:ext cx="9906000" cy="3785652"/>
          </a:xfrm>
          <a:prstGeom prst="rect">
            <a:avLst/>
          </a:prstGeom>
          <a:noFill/>
        </p:spPr>
        <p:txBody>
          <a:bodyPr wrap="square" rtlCol="0">
            <a:spAutoFit/>
          </a:bodyPr>
          <a:lstStyle/>
          <a:p>
            <a:pPr algn="ctr"/>
            <a:r>
              <a:rPr lang="en-US" sz="3600" b="1" u="sng" dirty="0">
                <a:latin typeface="+mj-lt"/>
                <a:ea typeface="Open Sans Light" panose="020B0604020202020204" charset="0"/>
                <a:cs typeface="Open Sans Light" panose="020B0604020202020204" charset="0"/>
              </a:rPr>
              <a:t>Community of Veterans Engaged in Restoration (COVER)</a:t>
            </a:r>
          </a:p>
          <a:p>
            <a:endParaRPr lang="en-US" sz="2400" b="1" u="sng" dirty="0">
              <a:latin typeface="+mj-lt"/>
              <a:ea typeface="Open Sans Light" panose="020B0604020202020204" charset="0"/>
              <a:cs typeface="Open Sans Light" panose="020B0604020202020204" charset="0"/>
            </a:endParaRPr>
          </a:p>
          <a:p>
            <a:r>
              <a:rPr lang="en-US" sz="2400" dirty="0">
                <a:latin typeface="+mj-lt"/>
                <a:ea typeface="Open Sans Light" panose="020B0604020202020204" charset="0"/>
                <a:cs typeface="Open Sans Light" panose="020B0604020202020204" charset="0"/>
              </a:rPr>
              <a:t>A program designated for veterans of all the branches of the US Military, regardless of the character of discharge. Staff collaborates with Veterans' Justice Court and the Department of Veteran’s Affairs to provide service appropriate to the special needs of the community. There are 13 veterans participating in individual case management throughout both jails and 3 veterans participating in groups in a program pod at CJ3.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3695700"/>
            <a:ext cx="6618516"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421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9" name="AutoShape 9"/>
          <p:cNvSpPr/>
          <p:nvPr/>
        </p:nvSpPr>
        <p:spPr>
          <a:xfrm>
            <a:off x="6743424" y="4686300"/>
            <a:ext cx="11582676" cy="0"/>
          </a:xfrm>
          <a:prstGeom prst="line">
            <a:avLst/>
          </a:prstGeom>
          <a:ln w="85725" cap="flat">
            <a:solidFill>
              <a:srgbClr val="ECDA82"/>
            </a:solidFill>
            <a:prstDash val="solid"/>
            <a:headEnd type="none" w="sm" len="sm"/>
            <a:tailEnd type="none" w="sm" len="sm"/>
          </a:ln>
        </p:spPr>
      </p:sp>
      <p:sp>
        <p:nvSpPr>
          <p:cNvPr id="5" name="TextBox 5"/>
          <p:cNvSpPr txBox="1"/>
          <p:nvPr/>
        </p:nvSpPr>
        <p:spPr>
          <a:xfrm>
            <a:off x="9934352" y="4881027"/>
            <a:ext cx="5581799" cy="1183016"/>
          </a:xfrm>
          <a:prstGeom prst="rect">
            <a:avLst/>
          </a:prstGeom>
        </p:spPr>
        <p:txBody>
          <a:bodyPr lIns="0" tIns="0" rIns="0" bIns="0" rtlCol="0" anchor="t">
            <a:spAutoFit/>
          </a:bodyPr>
          <a:lstStyle/>
          <a:p>
            <a:pPr algn="ctr">
              <a:lnSpc>
                <a:spcPts val="5039"/>
              </a:lnSpc>
              <a:spcBef>
                <a:spcPct val="0"/>
              </a:spcBef>
            </a:pPr>
            <a:r>
              <a:rPr lang="en-US" sz="3600" b="1" dirty="0"/>
              <a:t>Stanford Lecture Series</a:t>
            </a:r>
            <a:endParaRPr lang="en-US" sz="3600" dirty="0"/>
          </a:p>
          <a:p>
            <a:pPr algn="ctr">
              <a:lnSpc>
                <a:spcPts val="5039"/>
              </a:lnSpc>
              <a:spcBef>
                <a:spcPct val="0"/>
              </a:spcBef>
            </a:pPr>
            <a:endParaRPr lang="en-US" b="1" dirty="0">
              <a:cs typeface="Calibri"/>
            </a:endParaRPr>
          </a:p>
        </p:txBody>
      </p:sp>
      <p:sp>
        <p:nvSpPr>
          <p:cNvPr id="6" name="TextBox 6"/>
          <p:cNvSpPr txBox="1"/>
          <p:nvPr/>
        </p:nvSpPr>
        <p:spPr>
          <a:xfrm>
            <a:off x="10780897" y="2153068"/>
            <a:ext cx="3431530" cy="613410"/>
          </a:xfrm>
          <a:prstGeom prst="rect">
            <a:avLst/>
          </a:prstGeom>
        </p:spPr>
        <p:txBody>
          <a:bodyPr lIns="0" tIns="0" rIns="0" bIns="0" rtlCol="0" anchor="t">
            <a:spAutoFit/>
          </a:bodyPr>
          <a:lstStyle/>
          <a:p>
            <a:pPr algn="ctr">
              <a:lnSpc>
                <a:spcPts val="5039"/>
              </a:lnSpc>
              <a:spcBef>
                <a:spcPct val="0"/>
              </a:spcBef>
            </a:pPr>
            <a:r>
              <a:rPr lang="en-US" sz="3550" b="1" dirty="0">
                <a:solidFill>
                  <a:srgbClr val="000000"/>
                </a:solidFill>
                <a:latin typeface="Open Sans Light Bold"/>
              </a:rPr>
              <a:t>City College</a:t>
            </a:r>
            <a:endParaRPr lang="en-US" dirty="0">
              <a:cs typeface="Calibri"/>
            </a:endParaRPr>
          </a:p>
        </p:txBody>
      </p:sp>
      <p:sp>
        <p:nvSpPr>
          <p:cNvPr id="10" name="Rectangle 9"/>
          <p:cNvSpPr/>
          <p:nvPr/>
        </p:nvSpPr>
        <p:spPr>
          <a:xfrm>
            <a:off x="7924662" y="2953900"/>
            <a:ext cx="9144000" cy="1569660"/>
          </a:xfrm>
          <a:prstGeom prst="rect">
            <a:avLst/>
          </a:prstGeom>
        </p:spPr>
        <p:txBody>
          <a:bodyPr>
            <a:spAutoFit/>
          </a:bodyPr>
          <a:lstStyle/>
          <a:p>
            <a:pPr algn="ctr"/>
            <a:r>
              <a:rPr lang="en-US" sz="2400" dirty="0">
                <a:latin typeface="Open Sans Light"/>
                <a:ea typeface="+mn-lt"/>
                <a:cs typeface="+mn-lt"/>
              </a:rPr>
              <a:t>Over the past two years, City College has offered correspondence courses for incarcerated students. Initial post-COVID in person class starts October 17 and will be offered to students in Keys to College pod.</a:t>
            </a:r>
          </a:p>
        </p:txBody>
      </p:sp>
      <p:sp>
        <p:nvSpPr>
          <p:cNvPr id="11" name="Rectangle 10"/>
          <p:cNvSpPr/>
          <p:nvPr/>
        </p:nvSpPr>
        <p:spPr>
          <a:xfrm>
            <a:off x="8610600" y="5543662"/>
            <a:ext cx="9144000" cy="1653722"/>
          </a:xfrm>
          <a:prstGeom prst="rect">
            <a:avLst/>
          </a:prstGeom>
        </p:spPr>
        <p:txBody>
          <a:bodyPr>
            <a:spAutoFit/>
          </a:bodyPr>
          <a:lstStyle/>
          <a:p>
            <a:pPr>
              <a:lnSpc>
                <a:spcPct val="107000"/>
              </a:lnSpc>
              <a:spcAft>
                <a:spcPts val="800"/>
              </a:spcAft>
            </a:pPr>
            <a:r>
              <a:rPr lang="en-US" sz="2400" dirty="0">
                <a:latin typeface="Open Sans Light" panose="020B0604020202020204" charset="0"/>
                <a:ea typeface="Open Sans Light" panose="020B0604020202020204" charset="0"/>
                <a:cs typeface="Open Sans Light" panose="020B0604020202020204" charset="0"/>
              </a:rPr>
              <a:t>Graduate student facilitators teach two cohorts of classes 2-3 times per year. Classes held in program pod class rooms.  The summer quarter classes concluded on July 1, 2022 and the fall quarter classes started October 5, 2022.</a:t>
            </a:r>
          </a:p>
        </p:txBody>
      </p:sp>
      <p:sp>
        <p:nvSpPr>
          <p:cNvPr id="12" name="AutoShape 9"/>
          <p:cNvSpPr/>
          <p:nvPr/>
        </p:nvSpPr>
        <p:spPr>
          <a:xfrm>
            <a:off x="6743424" y="7410231"/>
            <a:ext cx="11582676" cy="0"/>
          </a:xfrm>
          <a:prstGeom prst="line">
            <a:avLst/>
          </a:prstGeom>
          <a:ln w="85725" cap="flat">
            <a:solidFill>
              <a:srgbClr val="ECDA82"/>
            </a:solidFill>
            <a:prstDash val="solid"/>
            <a:headEnd type="none" w="sm" len="sm"/>
            <a:tailEnd type="none" w="sm" len="sm"/>
          </a:ln>
        </p:spPr>
      </p:sp>
      <p:sp>
        <p:nvSpPr>
          <p:cNvPr id="13" name="Rectangle 12"/>
          <p:cNvSpPr/>
          <p:nvPr/>
        </p:nvSpPr>
        <p:spPr>
          <a:xfrm>
            <a:off x="7730236" y="7731579"/>
            <a:ext cx="9855647" cy="646331"/>
          </a:xfrm>
          <a:prstGeom prst="rect">
            <a:avLst/>
          </a:prstGeom>
        </p:spPr>
        <p:txBody>
          <a:bodyPr wrap="none">
            <a:spAutoFit/>
          </a:bodyPr>
          <a:lstStyle/>
          <a:p>
            <a:r>
              <a:rPr lang="en-US" sz="3600" b="1" dirty="0">
                <a:latin typeface="+mj-lt"/>
                <a:ea typeface="Open Sans Light" panose="020B0604020202020204" charset="0"/>
                <a:cs typeface="Open Sans Light" panose="020B0604020202020204" charset="0"/>
              </a:rPr>
              <a:t>SF Public Library Jail and Reentry Services Program</a:t>
            </a:r>
          </a:p>
        </p:txBody>
      </p:sp>
      <p:sp>
        <p:nvSpPr>
          <p:cNvPr id="14" name="Rectangle 13"/>
          <p:cNvSpPr/>
          <p:nvPr/>
        </p:nvSpPr>
        <p:spPr>
          <a:xfrm>
            <a:off x="8458200" y="8413889"/>
            <a:ext cx="9144000" cy="882678"/>
          </a:xfrm>
          <a:prstGeom prst="rect">
            <a:avLst/>
          </a:prstGeom>
        </p:spPr>
        <p:txBody>
          <a:bodyPr>
            <a:spAutoFit/>
          </a:bodyPr>
          <a:lstStyle/>
          <a:p>
            <a:pPr algn="ctr">
              <a:lnSpc>
                <a:spcPct val="107000"/>
              </a:lnSpc>
              <a:spcAft>
                <a:spcPts val="800"/>
              </a:spcAft>
            </a:pPr>
            <a:r>
              <a:rPr lang="en-US" sz="2400" dirty="0">
                <a:latin typeface="Open Sans Light" panose="020B0604020202020204" charset="0"/>
                <a:ea typeface="Open Sans Light" panose="020B0604020202020204" charset="0"/>
                <a:cs typeface="Open Sans Light" panose="020B0604020202020204" charset="0"/>
              </a:rPr>
              <a:t>Librarians distribute books weekly and facilitate a  “Trans Representation in Media” class in CJ 2 upper A pod. </a:t>
            </a:r>
          </a:p>
        </p:txBody>
      </p:sp>
      <p:pic>
        <p:nvPicPr>
          <p:cNvPr id="3" name="Picture 2"/>
          <p:cNvPicPr>
            <a:picLocks noChangeAspect="1"/>
          </p:cNvPicPr>
          <p:nvPr/>
        </p:nvPicPr>
        <p:blipFill>
          <a:blip r:embed="rId4"/>
          <a:stretch>
            <a:fillRect/>
          </a:stretch>
        </p:blipFill>
        <p:spPr>
          <a:xfrm>
            <a:off x="1164912" y="7889058"/>
            <a:ext cx="4648200" cy="1779541"/>
          </a:xfrm>
          <a:prstGeom prst="rect">
            <a:avLst/>
          </a:prstGeom>
        </p:spPr>
      </p:pic>
      <p:pic>
        <p:nvPicPr>
          <p:cNvPr id="4" name="Picture 3"/>
          <p:cNvPicPr>
            <a:picLocks noChangeAspect="1"/>
          </p:cNvPicPr>
          <p:nvPr/>
        </p:nvPicPr>
        <p:blipFill>
          <a:blip r:embed="rId5"/>
          <a:stretch>
            <a:fillRect/>
          </a:stretch>
        </p:blipFill>
        <p:spPr>
          <a:xfrm>
            <a:off x="2286000" y="2214453"/>
            <a:ext cx="2438611" cy="2438611"/>
          </a:xfrm>
          <a:prstGeom prst="rect">
            <a:avLst/>
          </a:prstGeom>
        </p:spPr>
      </p:pic>
      <p:pic>
        <p:nvPicPr>
          <p:cNvPr id="7" name="Picture 6" descr="Stanford University - Wikipedi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3413" y="4952007"/>
            <a:ext cx="2471198" cy="2471198"/>
          </a:xfrm>
          <a:prstGeom prst="rect">
            <a:avLst/>
          </a:prstGeom>
        </p:spPr>
      </p:pic>
    </p:spTree>
    <p:extLst>
      <p:ext uri="{BB962C8B-B14F-4D97-AF65-F5344CB8AC3E}">
        <p14:creationId xmlns:p14="http://schemas.microsoft.com/office/powerpoint/2010/main" val="408523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0"/>
          <p:cNvSpPr/>
          <p:nvPr/>
        </p:nvSpPr>
        <p:spPr>
          <a:xfrm>
            <a:off x="0" y="98235"/>
            <a:ext cx="18288000" cy="1322554"/>
          </a:xfrm>
          <a:prstGeom prst="rect">
            <a:avLst/>
          </a:prstGeom>
          <a:solidFill>
            <a:schemeClr val="lt1"/>
          </a:solidFill>
          <a:ln>
            <a:noFill/>
          </a:ln>
        </p:spPr>
        <p:txBody>
          <a:bodyPr spcFirstLastPara="1" wrap="square" lIns="182850" tIns="91400" rIns="182850" bIns="91400" anchor="ctr" anchorCtr="0">
            <a:noAutofit/>
          </a:bodyPr>
          <a:lstStyle/>
          <a:p>
            <a:pPr algn="ctr">
              <a:buClr>
                <a:srgbClr val="000000"/>
              </a:buClr>
              <a:buSzPts val="1400"/>
            </a:pPr>
            <a:endParaRPr sz="2800">
              <a:solidFill>
                <a:schemeClr val="lt1"/>
              </a:solidFill>
              <a:latin typeface="Arial"/>
              <a:ea typeface="Arial"/>
              <a:cs typeface="Arial"/>
              <a:sym typeface="Arial"/>
            </a:endParaRPr>
          </a:p>
        </p:txBody>
      </p:sp>
      <p:sp>
        <p:nvSpPr>
          <p:cNvPr id="829" name="Google Shape;829;p100"/>
          <p:cNvSpPr txBox="1">
            <a:spLocks noGrp="1"/>
          </p:cNvSpPr>
          <p:nvPr>
            <p:ph type="title"/>
          </p:nvPr>
        </p:nvSpPr>
        <p:spPr>
          <a:xfrm>
            <a:off x="6477000" y="76198"/>
            <a:ext cx="11810996" cy="1104900"/>
          </a:xfrm>
          <a:prstGeom prst="rect">
            <a:avLst/>
          </a:prstGeom>
          <a:noFill/>
          <a:ln>
            <a:noFill/>
          </a:ln>
        </p:spPr>
        <p:txBody>
          <a:bodyPr spcFirstLastPara="1" vert="horz" wrap="square" lIns="182850" tIns="91400" rIns="182850" bIns="91400" rtlCol="0" anchor="ctr" anchorCtr="0">
            <a:noAutofit/>
          </a:bodyPr>
          <a:lstStyle/>
          <a:p>
            <a:pPr algn="r">
              <a:spcBef>
                <a:spcPts val="0"/>
              </a:spcBef>
              <a:buClr>
                <a:srgbClr val="004D00"/>
              </a:buClr>
              <a:buSzPts val="600"/>
            </a:pPr>
            <a:r>
              <a:rPr lang="en" sz="4800" b="1">
                <a:solidFill>
                  <a:srgbClr val="004D00"/>
                </a:solidFill>
                <a:latin typeface="Calibri"/>
                <a:ea typeface="Calibri"/>
                <a:cs typeface="Calibri"/>
                <a:sym typeface="Calibri"/>
              </a:rPr>
              <a:t>Partnerships </a:t>
            </a:r>
            <a:endParaRPr/>
          </a:p>
        </p:txBody>
      </p:sp>
      <p:sp>
        <p:nvSpPr>
          <p:cNvPr id="830" name="Google Shape;830;p100"/>
          <p:cNvSpPr/>
          <p:nvPr/>
        </p:nvSpPr>
        <p:spPr>
          <a:xfrm>
            <a:off x="0" y="0"/>
            <a:ext cx="18288000" cy="914400"/>
          </a:xfrm>
          <a:prstGeom prst="rect">
            <a:avLst/>
          </a:prstGeom>
          <a:solidFill>
            <a:srgbClr val="1C2A66"/>
          </a:solidFill>
          <a:ln w="9525" cap="flat" cmpd="sng">
            <a:solidFill>
              <a:srgbClr val="4A7DBA"/>
            </a:solidFill>
            <a:prstDash val="solid"/>
            <a:round/>
            <a:headEnd type="none" w="sm" len="sm"/>
            <a:tailEnd type="none" w="sm" len="sm"/>
          </a:ln>
        </p:spPr>
        <p:txBody>
          <a:bodyPr spcFirstLastPara="1" wrap="square" lIns="182850" tIns="91400" rIns="182850" bIns="0" anchor="ctr" anchorCtr="0">
            <a:noAutofit/>
          </a:bodyPr>
          <a:lstStyle/>
          <a:p>
            <a:pPr algn="r">
              <a:buClr>
                <a:srgbClr val="FFFFFF"/>
              </a:buClr>
              <a:buSzPts val="600"/>
            </a:pPr>
            <a:endParaRPr sz="4800">
              <a:solidFill>
                <a:srgbClr val="FFFFFF"/>
              </a:solidFill>
              <a:latin typeface="Calibri"/>
              <a:ea typeface="Calibri"/>
              <a:cs typeface="Calibri"/>
              <a:sym typeface="Calibri"/>
            </a:endParaRPr>
          </a:p>
        </p:txBody>
      </p:sp>
      <p:sp>
        <p:nvSpPr>
          <p:cNvPr id="831" name="Google Shape;831;p100"/>
          <p:cNvSpPr txBox="1"/>
          <p:nvPr/>
        </p:nvSpPr>
        <p:spPr>
          <a:xfrm>
            <a:off x="7178534" y="31729"/>
            <a:ext cx="10912168" cy="784830"/>
          </a:xfrm>
          <a:prstGeom prst="rect">
            <a:avLst/>
          </a:prstGeom>
          <a:noFill/>
          <a:ln>
            <a:noFill/>
          </a:ln>
        </p:spPr>
        <p:txBody>
          <a:bodyPr spcFirstLastPara="1" wrap="square" lIns="182850" tIns="91400" rIns="182850" bIns="91400" anchor="t" anchorCtr="0">
            <a:noAutofit/>
          </a:bodyPr>
          <a:lstStyle/>
          <a:p>
            <a:pPr algn="r">
              <a:buClr>
                <a:schemeClr val="lt1"/>
              </a:buClr>
              <a:buSzPts val="2800"/>
            </a:pPr>
            <a:r>
              <a:rPr lang="en" sz="5600" b="1">
                <a:solidFill>
                  <a:schemeClr val="lt1"/>
                </a:solidFill>
                <a:latin typeface="Calibri"/>
                <a:ea typeface="Calibri"/>
                <a:cs typeface="Calibri"/>
                <a:sym typeface="Calibri"/>
              </a:rPr>
              <a:t>FOUNDED INSIDE A COUNTY JAIL </a:t>
            </a:r>
            <a:endParaRPr sz="6000">
              <a:solidFill>
                <a:srgbClr val="FFFF00"/>
              </a:solidFill>
              <a:latin typeface="Calibri"/>
              <a:ea typeface="Calibri"/>
              <a:cs typeface="Calibri"/>
              <a:sym typeface="Calibri"/>
            </a:endParaRPr>
          </a:p>
        </p:txBody>
      </p:sp>
      <p:sp>
        <p:nvSpPr>
          <p:cNvPr id="832" name="Google Shape;832;p100"/>
          <p:cNvSpPr/>
          <p:nvPr/>
        </p:nvSpPr>
        <p:spPr>
          <a:xfrm>
            <a:off x="0" y="9587884"/>
            <a:ext cx="18288000" cy="813420"/>
          </a:xfrm>
          <a:prstGeom prst="rect">
            <a:avLst/>
          </a:prstGeom>
          <a:solidFill>
            <a:srgbClr val="1C2A66"/>
          </a:solidFill>
          <a:ln>
            <a:noFill/>
          </a:ln>
        </p:spPr>
        <p:txBody>
          <a:bodyPr spcFirstLastPara="1" wrap="square" lIns="0" tIns="0" rIns="0" bIns="0" anchor="ctr" anchorCtr="0">
            <a:noAutofit/>
          </a:bodyPr>
          <a:lstStyle/>
          <a:p>
            <a:pPr marL="1508960" marR="1496424" indent="1138" algn="ctr">
              <a:lnSpc>
                <a:spcPct val="97700"/>
              </a:lnSpc>
              <a:buClr>
                <a:srgbClr val="FDE9D8"/>
              </a:buClr>
              <a:buSzPts val="1400"/>
            </a:pPr>
            <a:r>
              <a:rPr lang="en" sz="2800" b="1" dirty="0">
                <a:solidFill>
                  <a:srgbClr val="FDE9D8"/>
                </a:solidFill>
                <a:latin typeface="Verdana"/>
                <a:ea typeface="Verdana"/>
                <a:cs typeface="Verdana"/>
                <a:sym typeface="Verdana"/>
              </a:rPr>
              <a:t>EDUCATION   </a:t>
            </a:r>
            <a:r>
              <a:rPr lang="en" sz="2800" b="1" dirty="0">
                <a:solidFill>
                  <a:srgbClr val="FDE9D8"/>
                </a:solidFill>
                <a:latin typeface="Arial"/>
                <a:ea typeface="Arial"/>
                <a:cs typeface="Arial"/>
                <a:sym typeface="Arial"/>
              </a:rPr>
              <a:t>★</a:t>
            </a:r>
            <a:r>
              <a:rPr lang="en" sz="2800" b="1" dirty="0">
                <a:solidFill>
                  <a:srgbClr val="FDE9D8"/>
                </a:solidFill>
                <a:latin typeface="Verdana"/>
                <a:ea typeface="Verdana"/>
                <a:cs typeface="Verdana"/>
                <a:sym typeface="Verdana"/>
              </a:rPr>
              <a:t>   EMPLOYMENT   </a:t>
            </a:r>
            <a:r>
              <a:rPr lang="en" sz="2800" b="1" dirty="0">
                <a:solidFill>
                  <a:srgbClr val="FDE9D8"/>
                </a:solidFill>
                <a:latin typeface="Arial"/>
                <a:ea typeface="Arial"/>
                <a:cs typeface="Arial"/>
                <a:sym typeface="Arial"/>
              </a:rPr>
              <a:t>★    </a:t>
            </a:r>
            <a:r>
              <a:rPr lang="en" sz="2800" b="1" dirty="0">
                <a:solidFill>
                  <a:srgbClr val="FDE9D8"/>
                </a:solidFill>
                <a:latin typeface="Verdana"/>
                <a:ea typeface="Verdana"/>
                <a:cs typeface="Verdana"/>
                <a:sym typeface="Verdana"/>
              </a:rPr>
              <a:t>RECOVERY   </a:t>
            </a:r>
            <a:r>
              <a:rPr lang="en" sz="2800" b="1" dirty="0">
                <a:solidFill>
                  <a:srgbClr val="FDE9D8"/>
                </a:solidFill>
                <a:latin typeface="Arial"/>
                <a:ea typeface="Arial"/>
                <a:cs typeface="Arial"/>
                <a:sym typeface="Arial"/>
              </a:rPr>
              <a:t>★    </a:t>
            </a:r>
            <a:r>
              <a:rPr lang="en" sz="2800" b="1" dirty="0">
                <a:solidFill>
                  <a:srgbClr val="FDE9D8"/>
                </a:solidFill>
                <a:latin typeface="Verdana"/>
                <a:ea typeface="Verdana"/>
                <a:cs typeface="Verdana"/>
                <a:sym typeface="Verdana"/>
              </a:rPr>
              <a:t>FAMILY   </a:t>
            </a:r>
            <a:r>
              <a:rPr lang="en" sz="2800" b="1" dirty="0">
                <a:solidFill>
                  <a:srgbClr val="FDE9D8"/>
                </a:solidFill>
                <a:latin typeface="Arial"/>
                <a:ea typeface="Arial"/>
                <a:cs typeface="Arial"/>
                <a:sym typeface="Arial"/>
              </a:rPr>
              <a:t>★  </a:t>
            </a:r>
            <a:r>
              <a:rPr lang="en" sz="2800" b="1" dirty="0">
                <a:solidFill>
                  <a:srgbClr val="FDE9D8"/>
                </a:solidFill>
                <a:latin typeface="Verdana"/>
                <a:ea typeface="Verdana"/>
                <a:cs typeface="Verdana"/>
                <a:sym typeface="Verdana"/>
              </a:rPr>
              <a:t> COMMUNITY </a:t>
            </a:r>
            <a:endParaRPr sz="2800" dirty="0">
              <a:solidFill>
                <a:srgbClr val="FDE9D8"/>
              </a:solidFill>
              <a:latin typeface="Verdana"/>
              <a:ea typeface="Verdana"/>
              <a:cs typeface="Verdana"/>
              <a:sym typeface="Verdana"/>
            </a:endParaRPr>
          </a:p>
        </p:txBody>
      </p:sp>
      <p:pic>
        <p:nvPicPr>
          <p:cNvPr id="833" name="Google Shape;833;p100"/>
          <p:cNvPicPr preferRelativeResize="0"/>
          <p:nvPr/>
        </p:nvPicPr>
        <p:blipFill rotWithShape="1">
          <a:blip r:embed="rId3">
            <a:alphaModFix/>
          </a:blip>
          <a:srcRect t="25843" b="27691"/>
          <a:stretch/>
        </p:blipFill>
        <p:spPr>
          <a:xfrm>
            <a:off x="-50799" y="-101699"/>
            <a:ext cx="4103254" cy="1104898"/>
          </a:xfrm>
          <a:prstGeom prst="rect">
            <a:avLst/>
          </a:prstGeom>
          <a:noFill/>
          <a:ln>
            <a:noFill/>
          </a:ln>
        </p:spPr>
      </p:pic>
      <p:pic>
        <p:nvPicPr>
          <p:cNvPr id="834" name="Google Shape;834;p100" descr="C:\Users\five keys\Pictures\DSCN0042.JPG"/>
          <p:cNvPicPr preferRelativeResize="0">
            <a:picLocks noGrp="1"/>
          </p:cNvPicPr>
          <p:nvPr>
            <p:ph type="body" idx="4294967295"/>
          </p:nvPr>
        </p:nvPicPr>
        <p:blipFill rotWithShape="1">
          <a:blip r:embed="rId4">
            <a:alphaModFix/>
          </a:blip>
          <a:srcRect/>
          <a:stretch/>
        </p:blipFill>
        <p:spPr>
          <a:xfrm>
            <a:off x="670600" y="1748927"/>
            <a:ext cx="6788400" cy="6789150"/>
          </a:xfrm>
          <a:prstGeom prst="rect">
            <a:avLst/>
          </a:prstGeom>
          <a:noFill/>
          <a:ln>
            <a:noFill/>
          </a:ln>
        </p:spPr>
      </p:pic>
      <p:sp>
        <p:nvSpPr>
          <p:cNvPr id="835" name="Google Shape;835;p100"/>
          <p:cNvSpPr txBox="1"/>
          <p:nvPr/>
        </p:nvSpPr>
        <p:spPr>
          <a:xfrm>
            <a:off x="9144000" y="2080426"/>
            <a:ext cx="8382000" cy="6235200"/>
          </a:xfrm>
          <a:prstGeom prst="rect">
            <a:avLst/>
          </a:prstGeom>
          <a:noFill/>
          <a:ln>
            <a:noFill/>
          </a:ln>
        </p:spPr>
        <p:txBody>
          <a:bodyPr spcFirstLastPara="1" wrap="square" lIns="182850" tIns="91400" rIns="182850" bIns="91400" anchor="t" anchorCtr="0">
            <a:noAutofit/>
          </a:bodyPr>
          <a:lstStyle/>
          <a:p>
            <a:pPr algn="ctr"/>
            <a:r>
              <a:rPr lang="en" sz="4800" b="1">
                <a:solidFill>
                  <a:schemeClr val="dk1"/>
                </a:solidFill>
                <a:latin typeface="Arial"/>
                <a:ea typeface="Arial"/>
                <a:cs typeface="Arial"/>
                <a:sym typeface="Arial"/>
              </a:rPr>
              <a:t>In an effort to create educational programming in the SF County Jails, Sheriff Michael Hennessey and Sunny Schwartz</a:t>
            </a:r>
            <a:endParaRPr sz="3600"/>
          </a:p>
          <a:p>
            <a:pPr algn="ctr">
              <a:buClr>
                <a:schemeClr val="lt1"/>
              </a:buClr>
              <a:buSzPts val="2400"/>
            </a:pPr>
            <a:r>
              <a:rPr lang="en" sz="4800" b="1">
                <a:solidFill>
                  <a:schemeClr val="dk1"/>
                </a:solidFill>
                <a:latin typeface="Arial"/>
                <a:ea typeface="Arial"/>
                <a:cs typeface="Arial"/>
                <a:sym typeface="Arial"/>
              </a:rPr>
              <a:t>founded Five Keys Charter School in 2003. </a:t>
            </a:r>
            <a:endParaRPr sz="2800" b="1">
              <a:solidFill>
                <a:schemeClr val="dk1"/>
              </a:solidFill>
              <a:latin typeface="Arial"/>
              <a:ea typeface="Arial"/>
              <a:cs typeface="Arial"/>
              <a:sym typeface="Arial"/>
            </a:endParaRPr>
          </a:p>
          <a:p>
            <a:pPr>
              <a:buClr>
                <a:srgbClr val="000000"/>
              </a:buClr>
              <a:buSzPts val="2400"/>
            </a:pPr>
            <a:endParaRPr sz="4800">
              <a:solidFill>
                <a:schemeClr val="lt1"/>
              </a:solidFill>
              <a:latin typeface="Arial"/>
              <a:ea typeface="Arial"/>
              <a:cs typeface="Arial"/>
              <a:sym typeface="Arial"/>
            </a:endParaRPr>
          </a:p>
        </p:txBody>
      </p:sp>
    </p:spTree>
    <p:extLst>
      <p:ext uri="{BB962C8B-B14F-4D97-AF65-F5344CB8AC3E}">
        <p14:creationId xmlns:p14="http://schemas.microsoft.com/office/powerpoint/2010/main" val="386000918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1"/>
          <p:cNvSpPr txBox="1">
            <a:spLocks noGrp="1"/>
          </p:cNvSpPr>
          <p:nvPr>
            <p:ph type="title"/>
          </p:nvPr>
        </p:nvSpPr>
        <p:spPr>
          <a:xfrm>
            <a:off x="6477000" y="76198"/>
            <a:ext cx="11811000" cy="1104600"/>
          </a:xfrm>
          <a:prstGeom prst="rect">
            <a:avLst/>
          </a:prstGeom>
          <a:noFill/>
          <a:ln>
            <a:noFill/>
          </a:ln>
        </p:spPr>
        <p:txBody>
          <a:bodyPr spcFirstLastPara="1" vert="horz" wrap="square" lIns="182850" tIns="91400" rIns="182850" bIns="91400" rtlCol="0" anchor="ctr" anchorCtr="0">
            <a:noAutofit/>
          </a:bodyPr>
          <a:lstStyle/>
          <a:p>
            <a:pPr algn="r">
              <a:spcBef>
                <a:spcPts val="0"/>
              </a:spcBef>
              <a:buClr>
                <a:srgbClr val="004D00"/>
              </a:buClr>
              <a:buSzPts val="600"/>
            </a:pPr>
            <a:r>
              <a:rPr lang="en" sz="4800" b="1">
                <a:solidFill>
                  <a:srgbClr val="004D00"/>
                </a:solidFill>
                <a:latin typeface="Calibri"/>
                <a:ea typeface="Calibri"/>
                <a:cs typeface="Calibri"/>
                <a:sym typeface="Calibri"/>
              </a:rPr>
              <a:t>Partnerships </a:t>
            </a:r>
            <a:endParaRPr/>
          </a:p>
        </p:txBody>
      </p:sp>
      <p:sp>
        <p:nvSpPr>
          <p:cNvPr id="842" name="Google Shape;842;p101"/>
          <p:cNvSpPr/>
          <p:nvPr/>
        </p:nvSpPr>
        <p:spPr>
          <a:xfrm>
            <a:off x="0" y="0"/>
            <a:ext cx="18288000" cy="1029000"/>
          </a:xfrm>
          <a:prstGeom prst="rect">
            <a:avLst/>
          </a:prstGeom>
          <a:solidFill>
            <a:srgbClr val="1C2A66"/>
          </a:solidFill>
          <a:ln w="9525" cap="flat" cmpd="sng">
            <a:solidFill>
              <a:srgbClr val="4A7DBA"/>
            </a:solidFill>
            <a:prstDash val="solid"/>
            <a:round/>
            <a:headEnd type="none" w="sm" len="sm"/>
            <a:tailEnd type="none" w="sm" len="sm"/>
          </a:ln>
        </p:spPr>
        <p:txBody>
          <a:bodyPr spcFirstLastPara="1" wrap="square" lIns="182850" tIns="91400" rIns="182850" bIns="0" anchor="ctr" anchorCtr="0">
            <a:noAutofit/>
          </a:bodyPr>
          <a:lstStyle/>
          <a:p>
            <a:pPr algn="r">
              <a:buClr>
                <a:srgbClr val="FFFFFF"/>
              </a:buClr>
              <a:buSzPts val="700"/>
            </a:pPr>
            <a:endParaRPr sz="5600">
              <a:solidFill>
                <a:srgbClr val="FFFFFF"/>
              </a:solidFill>
              <a:latin typeface="Calibri"/>
              <a:ea typeface="Calibri"/>
              <a:cs typeface="Calibri"/>
              <a:sym typeface="Calibri"/>
            </a:endParaRPr>
          </a:p>
        </p:txBody>
      </p:sp>
      <p:sp>
        <p:nvSpPr>
          <p:cNvPr id="843" name="Google Shape;843;p101"/>
          <p:cNvSpPr txBox="1"/>
          <p:nvPr/>
        </p:nvSpPr>
        <p:spPr>
          <a:xfrm>
            <a:off x="7358600" y="2852100"/>
            <a:ext cx="9207600" cy="4582800"/>
          </a:xfrm>
          <a:prstGeom prst="rect">
            <a:avLst/>
          </a:prstGeom>
          <a:noFill/>
          <a:ln>
            <a:noFill/>
          </a:ln>
        </p:spPr>
        <p:txBody>
          <a:bodyPr spcFirstLastPara="1" wrap="square" lIns="182850" tIns="91400" rIns="182850" bIns="91400" anchor="t" anchorCtr="0">
            <a:noAutofit/>
          </a:bodyPr>
          <a:lstStyle/>
          <a:p>
            <a:pPr marL="228600">
              <a:spcBef>
                <a:spcPts val="2400"/>
              </a:spcBef>
            </a:pPr>
            <a:r>
              <a:rPr lang="en" sz="4000">
                <a:solidFill>
                  <a:schemeClr val="dk1"/>
                </a:solidFill>
              </a:rPr>
              <a:t>Five Keys Schools and Programs is located in 12 different counties, including San Francisco, Alameda, Marin, Riverside, San Diego, Solano, Sonoma, San Mateo, Santa Clara, San Joaquin, San Bernardino, and Los Angeles counties</a:t>
            </a:r>
            <a:endParaRPr sz="4000">
              <a:solidFill>
                <a:schemeClr val="dk1"/>
              </a:solidFill>
              <a:latin typeface="Arial"/>
              <a:ea typeface="Arial"/>
              <a:cs typeface="Arial"/>
              <a:sym typeface="Arial"/>
            </a:endParaRPr>
          </a:p>
        </p:txBody>
      </p:sp>
      <p:grpSp>
        <p:nvGrpSpPr>
          <p:cNvPr id="844" name="Google Shape;844;p101"/>
          <p:cNvGrpSpPr/>
          <p:nvPr/>
        </p:nvGrpSpPr>
        <p:grpSpPr>
          <a:xfrm>
            <a:off x="524037" y="1712569"/>
            <a:ext cx="4966454" cy="8442726"/>
            <a:chOff x="262018" y="1141712"/>
            <a:chExt cx="2483227" cy="5628484"/>
          </a:xfrm>
        </p:grpSpPr>
        <p:grpSp>
          <p:nvGrpSpPr>
            <p:cNvPr id="845" name="Google Shape;845;p101"/>
            <p:cNvGrpSpPr/>
            <p:nvPr/>
          </p:nvGrpSpPr>
          <p:grpSpPr>
            <a:xfrm>
              <a:off x="262018" y="1141712"/>
              <a:ext cx="2483227" cy="5628484"/>
              <a:chOff x="362124" y="957918"/>
              <a:chExt cx="2549776" cy="5779325"/>
            </a:xfrm>
          </p:grpSpPr>
          <p:pic>
            <p:nvPicPr>
              <p:cNvPr id="846" name="Google Shape;846;p101"/>
              <p:cNvPicPr preferRelativeResize="0"/>
              <p:nvPr/>
            </p:nvPicPr>
            <p:blipFill rotWithShape="1">
              <a:blip r:embed="rId3">
                <a:alphaModFix/>
              </a:blip>
              <a:srcRect/>
              <a:stretch/>
            </p:blipFill>
            <p:spPr>
              <a:xfrm>
                <a:off x="378346" y="1010327"/>
                <a:ext cx="1056261" cy="1049809"/>
              </a:xfrm>
              <a:prstGeom prst="rect">
                <a:avLst/>
              </a:prstGeom>
              <a:noFill/>
              <a:ln>
                <a:noFill/>
              </a:ln>
            </p:spPr>
          </p:pic>
          <p:pic>
            <p:nvPicPr>
              <p:cNvPr id="847" name="Google Shape;847;p101"/>
              <p:cNvPicPr preferRelativeResize="0"/>
              <p:nvPr/>
            </p:nvPicPr>
            <p:blipFill rotWithShape="1">
              <a:blip r:embed="rId4">
                <a:alphaModFix/>
              </a:blip>
              <a:srcRect/>
              <a:stretch/>
            </p:blipFill>
            <p:spPr>
              <a:xfrm>
                <a:off x="397300" y="3342510"/>
                <a:ext cx="1032149" cy="1041117"/>
              </a:xfrm>
              <a:prstGeom prst="rect">
                <a:avLst/>
              </a:prstGeom>
              <a:noFill/>
              <a:ln>
                <a:noFill/>
              </a:ln>
            </p:spPr>
          </p:pic>
          <p:pic>
            <p:nvPicPr>
              <p:cNvPr id="848" name="Google Shape;848;p101"/>
              <p:cNvPicPr preferRelativeResize="0"/>
              <p:nvPr/>
            </p:nvPicPr>
            <p:blipFill rotWithShape="1">
              <a:blip r:embed="rId5">
                <a:alphaModFix/>
              </a:blip>
              <a:srcRect/>
              <a:stretch/>
            </p:blipFill>
            <p:spPr>
              <a:xfrm>
                <a:off x="380981" y="2108295"/>
                <a:ext cx="1048468" cy="1198249"/>
              </a:xfrm>
              <a:prstGeom prst="rect">
                <a:avLst/>
              </a:prstGeom>
              <a:noFill/>
              <a:ln>
                <a:noFill/>
              </a:ln>
            </p:spPr>
          </p:pic>
          <p:pic>
            <p:nvPicPr>
              <p:cNvPr id="849" name="Google Shape;849;p101"/>
              <p:cNvPicPr preferRelativeResize="0"/>
              <p:nvPr/>
            </p:nvPicPr>
            <p:blipFill rotWithShape="1">
              <a:blip r:embed="rId6">
                <a:alphaModFix/>
              </a:blip>
              <a:srcRect/>
              <a:stretch/>
            </p:blipFill>
            <p:spPr>
              <a:xfrm>
                <a:off x="1732028" y="957918"/>
                <a:ext cx="1125955" cy="1125955"/>
              </a:xfrm>
              <a:prstGeom prst="rect">
                <a:avLst/>
              </a:prstGeom>
              <a:noFill/>
              <a:ln>
                <a:noFill/>
              </a:ln>
            </p:spPr>
          </p:pic>
          <p:pic>
            <p:nvPicPr>
              <p:cNvPr id="850" name="Google Shape;850;p101"/>
              <p:cNvPicPr preferRelativeResize="0"/>
              <p:nvPr/>
            </p:nvPicPr>
            <p:blipFill rotWithShape="1">
              <a:blip r:embed="rId7">
                <a:alphaModFix/>
              </a:blip>
              <a:srcRect/>
              <a:stretch/>
            </p:blipFill>
            <p:spPr>
              <a:xfrm>
                <a:off x="1869524" y="4457124"/>
                <a:ext cx="968232" cy="968232"/>
              </a:xfrm>
              <a:prstGeom prst="rect">
                <a:avLst/>
              </a:prstGeom>
              <a:noFill/>
              <a:ln>
                <a:noFill/>
              </a:ln>
            </p:spPr>
          </p:pic>
          <p:pic>
            <p:nvPicPr>
              <p:cNvPr id="851" name="Google Shape;851;p101"/>
              <p:cNvPicPr preferRelativeResize="0"/>
              <p:nvPr/>
            </p:nvPicPr>
            <p:blipFill rotWithShape="1">
              <a:blip r:embed="rId8">
                <a:alphaModFix/>
              </a:blip>
              <a:srcRect/>
              <a:stretch/>
            </p:blipFill>
            <p:spPr>
              <a:xfrm>
                <a:off x="372876" y="4408053"/>
                <a:ext cx="1141693" cy="1094682"/>
              </a:xfrm>
              <a:prstGeom prst="rect">
                <a:avLst/>
              </a:prstGeom>
              <a:noFill/>
              <a:ln>
                <a:noFill/>
              </a:ln>
            </p:spPr>
          </p:pic>
          <p:cxnSp>
            <p:nvCxnSpPr>
              <p:cNvPr id="852" name="Google Shape;852;p101"/>
              <p:cNvCxnSpPr/>
              <p:nvPr/>
            </p:nvCxnSpPr>
            <p:spPr>
              <a:xfrm rot="5400000">
                <a:off x="909801" y="1535221"/>
                <a:ext cx="1049700" cy="1500"/>
              </a:xfrm>
              <a:prstGeom prst="straightConnector1">
                <a:avLst/>
              </a:prstGeom>
              <a:noFill/>
              <a:ln w="44450" cap="flat" cmpd="sng">
                <a:solidFill>
                  <a:schemeClr val="lt1"/>
                </a:solidFill>
                <a:prstDash val="solid"/>
                <a:round/>
                <a:headEnd type="none" w="sm" len="sm"/>
                <a:tailEnd type="none" w="sm" len="sm"/>
              </a:ln>
            </p:spPr>
          </p:cxnSp>
          <p:pic>
            <p:nvPicPr>
              <p:cNvPr id="853" name="Google Shape;853;p101" descr="Screen Shot 2016-05-28 at 2.43.18 PM.png"/>
              <p:cNvPicPr preferRelativeResize="0"/>
              <p:nvPr/>
            </p:nvPicPr>
            <p:blipFill rotWithShape="1">
              <a:blip r:embed="rId9">
                <a:alphaModFix/>
              </a:blip>
              <a:srcRect/>
              <a:stretch/>
            </p:blipFill>
            <p:spPr>
              <a:xfrm>
                <a:off x="1832887" y="3329039"/>
                <a:ext cx="986197" cy="990600"/>
              </a:xfrm>
              <a:prstGeom prst="rect">
                <a:avLst/>
              </a:prstGeom>
              <a:noFill/>
              <a:ln>
                <a:noFill/>
              </a:ln>
            </p:spPr>
          </p:pic>
          <p:cxnSp>
            <p:nvCxnSpPr>
              <p:cNvPr id="854" name="Google Shape;854;p101"/>
              <p:cNvCxnSpPr/>
              <p:nvPr/>
            </p:nvCxnSpPr>
            <p:spPr>
              <a:xfrm>
                <a:off x="1616500" y="3329039"/>
                <a:ext cx="1295400" cy="1500"/>
              </a:xfrm>
              <a:prstGeom prst="straightConnector1">
                <a:avLst/>
              </a:prstGeom>
              <a:noFill/>
              <a:ln w="25400" cap="flat" cmpd="sng">
                <a:solidFill>
                  <a:srgbClr val="FFFFFF"/>
                </a:solidFill>
                <a:prstDash val="solid"/>
                <a:round/>
                <a:headEnd type="none" w="sm" len="sm"/>
                <a:tailEnd type="none" w="sm" len="sm"/>
              </a:ln>
            </p:spPr>
          </p:cxnSp>
          <p:grpSp>
            <p:nvGrpSpPr>
              <p:cNvPr id="855" name="Google Shape;855;p101"/>
              <p:cNvGrpSpPr/>
              <p:nvPr/>
            </p:nvGrpSpPr>
            <p:grpSpPr>
              <a:xfrm>
                <a:off x="362124" y="5545544"/>
                <a:ext cx="1201915" cy="1191699"/>
                <a:chOff x="362124" y="5545544"/>
                <a:chExt cx="1201915" cy="1191699"/>
              </a:xfrm>
            </p:grpSpPr>
            <p:pic>
              <p:nvPicPr>
                <p:cNvPr id="856" name="Google Shape;856;p101" descr="Screen Shot 2016-05-28 at 2.40.19 PM.png"/>
                <p:cNvPicPr preferRelativeResize="0"/>
                <p:nvPr/>
              </p:nvPicPr>
              <p:blipFill rotWithShape="1">
                <a:blip r:embed="rId10">
                  <a:alphaModFix/>
                </a:blip>
                <a:srcRect/>
                <a:stretch/>
              </p:blipFill>
              <p:spPr>
                <a:xfrm>
                  <a:off x="362124" y="5545544"/>
                  <a:ext cx="1201915" cy="1163960"/>
                </a:xfrm>
                <a:prstGeom prst="rect">
                  <a:avLst/>
                </a:prstGeom>
                <a:noFill/>
                <a:ln>
                  <a:noFill/>
                </a:ln>
              </p:spPr>
            </p:pic>
            <p:cxnSp>
              <p:nvCxnSpPr>
                <p:cNvPr id="857" name="Google Shape;857;p101"/>
                <p:cNvCxnSpPr/>
                <p:nvPr/>
              </p:nvCxnSpPr>
              <p:spPr>
                <a:xfrm rot="5400000">
                  <a:off x="1355814" y="6592643"/>
                  <a:ext cx="287700" cy="1500"/>
                </a:xfrm>
                <a:prstGeom prst="straightConnector1">
                  <a:avLst/>
                </a:prstGeom>
                <a:noFill/>
                <a:ln w="47625" cap="flat" cmpd="sng">
                  <a:solidFill>
                    <a:srgbClr val="FFFFFF"/>
                  </a:solidFill>
                  <a:prstDash val="solid"/>
                  <a:round/>
                  <a:headEnd type="none" w="sm" len="sm"/>
                  <a:tailEnd type="none" w="sm" len="sm"/>
                </a:ln>
              </p:spPr>
            </p:cxnSp>
          </p:grpSp>
          <p:pic>
            <p:nvPicPr>
              <p:cNvPr id="858" name="Google Shape;858;p101" descr="Screen Shot 2016-05-28 at 8.23.13 PM.png"/>
              <p:cNvPicPr preferRelativeResize="0"/>
              <p:nvPr/>
            </p:nvPicPr>
            <p:blipFill rotWithShape="1">
              <a:blip r:embed="rId11">
                <a:alphaModFix/>
              </a:blip>
              <a:srcRect/>
              <a:stretch/>
            </p:blipFill>
            <p:spPr>
              <a:xfrm>
                <a:off x="1764580" y="2121618"/>
                <a:ext cx="1087056" cy="1101082"/>
              </a:xfrm>
              <a:prstGeom prst="rect">
                <a:avLst/>
              </a:prstGeom>
              <a:noFill/>
              <a:ln>
                <a:noFill/>
              </a:ln>
            </p:spPr>
          </p:pic>
          <p:pic>
            <p:nvPicPr>
              <p:cNvPr id="859" name="Google Shape;859;p101" descr="Screen Shot 2016-05-28 at 8.25.25 PM.png"/>
              <p:cNvPicPr preferRelativeResize="0"/>
              <p:nvPr/>
            </p:nvPicPr>
            <p:blipFill rotWithShape="1">
              <a:blip r:embed="rId12">
                <a:alphaModFix/>
              </a:blip>
              <a:srcRect/>
              <a:stretch/>
            </p:blipFill>
            <p:spPr>
              <a:xfrm>
                <a:off x="1858049" y="5562600"/>
                <a:ext cx="1047225" cy="1066800"/>
              </a:xfrm>
              <a:prstGeom prst="rect">
                <a:avLst/>
              </a:prstGeom>
              <a:noFill/>
              <a:ln>
                <a:noFill/>
              </a:ln>
            </p:spPr>
          </p:pic>
        </p:grpSp>
        <p:cxnSp>
          <p:nvCxnSpPr>
            <p:cNvPr id="860" name="Google Shape;860;p101"/>
            <p:cNvCxnSpPr/>
            <p:nvPr/>
          </p:nvCxnSpPr>
          <p:spPr>
            <a:xfrm rot="10800000" flipH="1">
              <a:off x="1659467" y="3446066"/>
              <a:ext cx="1083600" cy="16800"/>
            </a:xfrm>
            <a:prstGeom prst="straightConnector1">
              <a:avLst/>
            </a:prstGeom>
            <a:noFill/>
            <a:ln w="34925" cap="flat" cmpd="sng">
              <a:solidFill>
                <a:schemeClr val="lt1"/>
              </a:solidFill>
              <a:prstDash val="solid"/>
              <a:round/>
              <a:headEnd type="none" w="sm" len="sm"/>
              <a:tailEnd type="none" w="sm" len="sm"/>
            </a:ln>
          </p:spPr>
        </p:cxnSp>
      </p:grpSp>
      <p:sp>
        <p:nvSpPr>
          <p:cNvPr id="861" name="Google Shape;861;p101"/>
          <p:cNvSpPr txBox="1">
            <a:spLocks noGrp="1"/>
          </p:cNvSpPr>
          <p:nvPr>
            <p:ph type="sldNum" idx="12"/>
          </p:nvPr>
        </p:nvSpPr>
        <p:spPr>
          <a:xfrm>
            <a:off x="17397240" y="9757942"/>
            <a:ext cx="1018800" cy="547800"/>
          </a:xfrm>
          <a:prstGeom prst="rect">
            <a:avLst/>
          </a:prstGeom>
          <a:noFill/>
          <a:ln>
            <a:noFill/>
          </a:ln>
        </p:spPr>
        <p:txBody>
          <a:bodyPr spcFirstLastPara="1" vert="horz" wrap="square" lIns="182850" tIns="91400" rIns="182850" bIns="91400" rtlCol="0" anchor="ctr" anchorCtr="0">
            <a:noAutofit/>
          </a:bodyPr>
          <a:lstStyle/>
          <a:p>
            <a:pPr>
              <a:buClr>
                <a:srgbClr val="888888"/>
              </a:buClr>
              <a:buSzPts val="263"/>
            </a:pPr>
            <a:fld id="{00000000-1234-1234-1234-123412341234}" type="slidenum">
              <a:rPr lang="en" sz="2100">
                <a:solidFill>
                  <a:srgbClr val="888888"/>
                </a:solidFill>
                <a:latin typeface="Calibri"/>
                <a:ea typeface="Calibri"/>
                <a:cs typeface="Calibri"/>
                <a:sym typeface="Calibri"/>
              </a:rPr>
              <a:pPr>
                <a:buClr>
                  <a:srgbClr val="888888"/>
                </a:buClr>
                <a:buSzPts val="263"/>
              </a:pPr>
              <a:t>8</a:t>
            </a:fld>
            <a:endParaRPr sz="2100">
              <a:solidFill>
                <a:srgbClr val="888888"/>
              </a:solidFill>
              <a:latin typeface="Calibri"/>
              <a:ea typeface="Calibri"/>
              <a:cs typeface="Calibri"/>
              <a:sym typeface="Calibri"/>
            </a:endParaRPr>
          </a:p>
        </p:txBody>
      </p:sp>
      <p:sp>
        <p:nvSpPr>
          <p:cNvPr id="862" name="Google Shape;862;p101"/>
          <p:cNvSpPr/>
          <p:nvPr/>
        </p:nvSpPr>
        <p:spPr>
          <a:xfrm>
            <a:off x="0" y="10190752"/>
            <a:ext cx="18305400" cy="114600"/>
          </a:xfrm>
          <a:prstGeom prst="rect">
            <a:avLst/>
          </a:prstGeom>
          <a:solidFill>
            <a:srgbClr val="00004F"/>
          </a:solidFill>
          <a:ln>
            <a:noFill/>
          </a:ln>
        </p:spPr>
        <p:txBody>
          <a:bodyPr spcFirstLastPara="1" wrap="square" lIns="182850" tIns="91400" rIns="182850" bIns="0" anchor="ctr" anchorCtr="0">
            <a:noAutofit/>
          </a:bodyPr>
          <a:lstStyle/>
          <a:p>
            <a:pPr algn="r">
              <a:buClr>
                <a:srgbClr val="FFFFFF"/>
              </a:buClr>
              <a:buSzPts val="2800"/>
            </a:pPr>
            <a:endParaRPr sz="5600">
              <a:solidFill>
                <a:srgbClr val="FFFFFF"/>
              </a:solidFill>
              <a:latin typeface="Calibri"/>
              <a:ea typeface="Calibri"/>
              <a:cs typeface="Calibri"/>
              <a:sym typeface="Calibri"/>
            </a:endParaRPr>
          </a:p>
        </p:txBody>
      </p:sp>
      <p:sp>
        <p:nvSpPr>
          <p:cNvPr id="863" name="Google Shape;863;p101"/>
          <p:cNvSpPr txBox="1"/>
          <p:nvPr/>
        </p:nvSpPr>
        <p:spPr>
          <a:xfrm>
            <a:off x="5486400" y="146028"/>
            <a:ext cx="12604200" cy="692400"/>
          </a:xfrm>
          <a:prstGeom prst="rect">
            <a:avLst/>
          </a:prstGeom>
          <a:noFill/>
          <a:ln>
            <a:noFill/>
          </a:ln>
        </p:spPr>
        <p:txBody>
          <a:bodyPr spcFirstLastPara="1" wrap="square" lIns="182850" tIns="91400" rIns="182850" bIns="91400" anchor="t" anchorCtr="0">
            <a:noAutofit/>
          </a:bodyPr>
          <a:lstStyle/>
          <a:p>
            <a:pPr>
              <a:buClr>
                <a:schemeClr val="lt1"/>
              </a:buClr>
              <a:buSzPts val="2400"/>
            </a:pPr>
            <a:r>
              <a:rPr lang="en" sz="4400" b="1">
                <a:solidFill>
                  <a:schemeClr val="lt1"/>
                </a:solidFill>
                <a:latin typeface="Calibri"/>
                <a:ea typeface="Calibri"/>
                <a:cs typeface="Calibri"/>
                <a:sym typeface="Calibri"/>
              </a:rPr>
              <a:t>OUR COUNTY PARTNERS IN EDUCATION &amp; REENTRY</a:t>
            </a:r>
            <a:endParaRPr sz="4400">
              <a:solidFill>
                <a:srgbClr val="FFFF00"/>
              </a:solidFill>
              <a:latin typeface="Calibri"/>
              <a:ea typeface="Calibri"/>
              <a:cs typeface="Calibri"/>
              <a:sym typeface="Calibri"/>
            </a:endParaRPr>
          </a:p>
        </p:txBody>
      </p:sp>
      <p:pic>
        <p:nvPicPr>
          <p:cNvPr id="864" name="Google Shape;864;p101"/>
          <p:cNvPicPr preferRelativeResize="0"/>
          <p:nvPr/>
        </p:nvPicPr>
        <p:blipFill rotWithShape="1">
          <a:blip r:embed="rId13">
            <a:alphaModFix/>
          </a:blip>
          <a:srcRect t="25843" b="27692"/>
          <a:stretch/>
        </p:blipFill>
        <p:spPr>
          <a:xfrm>
            <a:off x="-50799" y="-101699"/>
            <a:ext cx="4103250" cy="1104902"/>
          </a:xfrm>
          <a:prstGeom prst="rect">
            <a:avLst/>
          </a:prstGeom>
          <a:noFill/>
          <a:ln>
            <a:noFill/>
          </a:ln>
        </p:spPr>
      </p:pic>
    </p:spTree>
    <p:extLst>
      <p:ext uri="{BB962C8B-B14F-4D97-AF65-F5344CB8AC3E}">
        <p14:creationId xmlns:p14="http://schemas.microsoft.com/office/powerpoint/2010/main" val="389862025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04"/>
          <p:cNvSpPr txBox="1">
            <a:spLocks noGrp="1"/>
          </p:cNvSpPr>
          <p:nvPr>
            <p:ph type="body" idx="4294967295"/>
          </p:nvPr>
        </p:nvSpPr>
        <p:spPr>
          <a:xfrm>
            <a:off x="265500" y="2808950"/>
            <a:ext cx="9012000" cy="3848400"/>
          </a:xfrm>
          <a:prstGeom prst="rect">
            <a:avLst/>
          </a:prstGeom>
          <a:noFill/>
          <a:ln>
            <a:noFill/>
          </a:ln>
        </p:spPr>
        <p:txBody>
          <a:bodyPr spcFirstLastPara="1" vert="horz" wrap="square" lIns="182850" tIns="182850" rIns="182850" bIns="182850" rtlCol="0" anchor="t" anchorCtr="0">
            <a:noAutofit/>
          </a:bodyPr>
          <a:lstStyle/>
          <a:p>
            <a:pPr marL="0" indent="0">
              <a:spcBef>
                <a:spcPts val="1280"/>
              </a:spcBef>
              <a:buClr>
                <a:schemeClr val="dk1"/>
              </a:buClr>
              <a:buSzPts val="3000"/>
              <a:buNone/>
            </a:pPr>
            <a:r>
              <a:rPr lang="en" sz="3600" b="1" u="sng" dirty="0">
                <a:solidFill>
                  <a:schemeClr val="dk1"/>
                </a:solidFill>
                <a:latin typeface="Calibri"/>
                <a:ea typeface="Calibri"/>
                <a:cs typeface="Calibri"/>
                <a:sym typeface="Calibri"/>
              </a:rPr>
              <a:t>Specialized Job Center</a:t>
            </a:r>
          </a:p>
          <a:p>
            <a:pPr marL="0" indent="0">
              <a:spcBef>
                <a:spcPts val="1280"/>
              </a:spcBef>
              <a:buClr>
                <a:schemeClr val="dk1"/>
              </a:buClr>
              <a:buSzPts val="3000"/>
              <a:buNone/>
            </a:pPr>
            <a:r>
              <a:rPr lang="en" sz="2600" dirty="0">
                <a:solidFill>
                  <a:schemeClr val="dk1"/>
                </a:solidFill>
                <a:latin typeface="Calibri"/>
                <a:ea typeface="Calibri"/>
                <a:cs typeface="Calibri"/>
                <a:sym typeface="Calibri"/>
              </a:rPr>
              <a:t>The goal of the program is to ensure the continued success of job placements for clients reentering the community by better integrating career services within the criminal justice system. Overall goals also include reducing recidivism and promoting public safety. Each participant will work with the case manager to work on a reentry employment plan and will be referred to partnering agencies for added success, when needed.</a:t>
            </a:r>
            <a:endParaRPr sz="2600" dirty="0">
              <a:solidFill>
                <a:schemeClr val="dk1"/>
              </a:solidFill>
              <a:latin typeface="Calibri"/>
              <a:ea typeface="Calibri"/>
              <a:cs typeface="Calibri"/>
              <a:sym typeface="Calibri"/>
            </a:endParaRPr>
          </a:p>
          <a:p>
            <a:pPr marL="0" indent="0">
              <a:lnSpc>
                <a:spcPct val="90000"/>
              </a:lnSpc>
              <a:spcBef>
                <a:spcPts val="3600"/>
              </a:spcBef>
              <a:buSzPts val="2000"/>
              <a:buNone/>
            </a:pPr>
            <a:endParaRPr sz="4000" dirty="0">
              <a:latin typeface="Palatino Linotype"/>
              <a:ea typeface="Palatino Linotype"/>
              <a:cs typeface="Palatino Linotype"/>
              <a:sym typeface="Palatino Linotype"/>
            </a:endParaRPr>
          </a:p>
        </p:txBody>
      </p:sp>
      <p:sp>
        <p:nvSpPr>
          <p:cNvPr id="894" name="Google Shape;894;p104"/>
          <p:cNvSpPr/>
          <p:nvPr/>
        </p:nvSpPr>
        <p:spPr>
          <a:xfrm>
            <a:off x="0" y="0"/>
            <a:ext cx="18288000" cy="1181400"/>
          </a:xfrm>
          <a:prstGeom prst="rect">
            <a:avLst/>
          </a:prstGeom>
          <a:solidFill>
            <a:srgbClr val="1C2A66"/>
          </a:solidFill>
          <a:ln w="9525" cap="flat" cmpd="sng">
            <a:solidFill>
              <a:srgbClr val="4A7DBA"/>
            </a:solidFill>
            <a:prstDash val="solid"/>
            <a:round/>
            <a:headEnd type="none" w="sm" len="sm"/>
            <a:tailEnd type="none" w="sm" len="sm"/>
          </a:ln>
        </p:spPr>
        <p:txBody>
          <a:bodyPr spcFirstLastPara="1" wrap="square" lIns="182850" tIns="91400" rIns="182850" bIns="0" anchor="ctr" anchorCtr="0">
            <a:noAutofit/>
          </a:bodyPr>
          <a:lstStyle/>
          <a:p>
            <a:pPr algn="r">
              <a:buClr>
                <a:srgbClr val="FFFFFF"/>
              </a:buClr>
              <a:buSzPts val="700"/>
            </a:pPr>
            <a:endParaRPr sz="5600">
              <a:solidFill>
                <a:srgbClr val="FFFFFF"/>
              </a:solidFill>
              <a:latin typeface="Calibri"/>
              <a:ea typeface="Calibri"/>
              <a:cs typeface="Calibri"/>
              <a:sym typeface="Calibri"/>
            </a:endParaRPr>
          </a:p>
        </p:txBody>
      </p:sp>
      <p:sp>
        <p:nvSpPr>
          <p:cNvPr id="895" name="Google Shape;895;p104"/>
          <p:cNvSpPr txBox="1"/>
          <p:nvPr/>
        </p:nvSpPr>
        <p:spPr>
          <a:xfrm>
            <a:off x="3391100" y="1265400"/>
            <a:ext cx="10321200" cy="738600"/>
          </a:xfrm>
          <a:prstGeom prst="rect">
            <a:avLst/>
          </a:prstGeom>
          <a:noFill/>
          <a:ln>
            <a:noFill/>
          </a:ln>
        </p:spPr>
        <p:txBody>
          <a:bodyPr spcFirstLastPara="1" wrap="square" lIns="182850" tIns="91400" rIns="182850" bIns="91400" anchor="t" anchorCtr="0">
            <a:noAutofit/>
          </a:bodyPr>
          <a:lstStyle/>
          <a:p>
            <a:pPr algn="ctr">
              <a:buClr>
                <a:schemeClr val="lt1"/>
              </a:buClr>
              <a:buSzPts val="2600"/>
            </a:pPr>
            <a:r>
              <a:rPr lang="en" sz="5200" b="1">
                <a:solidFill>
                  <a:schemeClr val="dk1"/>
                </a:solidFill>
                <a:latin typeface="Calibri"/>
                <a:ea typeface="Calibri"/>
                <a:cs typeface="Calibri"/>
                <a:sym typeface="Calibri"/>
              </a:rPr>
              <a:t>FIVE KEYS IN CUSTODY PROGRAMS</a:t>
            </a:r>
            <a:endParaRPr sz="5200" b="1">
              <a:solidFill>
                <a:schemeClr val="dk1"/>
              </a:solidFill>
            </a:endParaRPr>
          </a:p>
        </p:txBody>
      </p:sp>
      <p:pic>
        <p:nvPicPr>
          <p:cNvPr id="896" name="Google Shape;896;p104"/>
          <p:cNvPicPr preferRelativeResize="0"/>
          <p:nvPr/>
        </p:nvPicPr>
        <p:blipFill rotWithShape="1">
          <a:blip r:embed="rId3">
            <a:alphaModFix/>
          </a:blip>
          <a:srcRect t="25843" b="27692"/>
          <a:stretch/>
        </p:blipFill>
        <p:spPr>
          <a:xfrm>
            <a:off x="-50799" y="-101699"/>
            <a:ext cx="4103250" cy="1104902"/>
          </a:xfrm>
          <a:prstGeom prst="rect">
            <a:avLst/>
          </a:prstGeom>
          <a:noFill/>
          <a:ln>
            <a:noFill/>
          </a:ln>
        </p:spPr>
      </p:pic>
      <p:sp>
        <p:nvSpPr>
          <p:cNvPr id="897" name="Google Shape;897;p104"/>
          <p:cNvSpPr txBox="1">
            <a:spLocks noGrp="1"/>
          </p:cNvSpPr>
          <p:nvPr>
            <p:ph type="body" idx="4294967295"/>
          </p:nvPr>
        </p:nvSpPr>
        <p:spPr>
          <a:xfrm>
            <a:off x="427851" y="6211299"/>
            <a:ext cx="8716150" cy="3450606"/>
          </a:xfrm>
          <a:prstGeom prst="rect">
            <a:avLst/>
          </a:prstGeom>
          <a:noFill/>
          <a:ln>
            <a:noFill/>
          </a:ln>
        </p:spPr>
        <p:txBody>
          <a:bodyPr spcFirstLastPara="1" vert="horz" wrap="square" lIns="182850" tIns="182850" rIns="182850" bIns="182850" rtlCol="0" anchor="t" anchorCtr="0">
            <a:noAutofit/>
          </a:bodyPr>
          <a:lstStyle/>
          <a:p>
            <a:pPr marL="0" indent="0">
              <a:lnSpc>
                <a:spcPct val="90000"/>
              </a:lnSpc>
              <a:spcBef>
                <a:spcPts val="3600"/>
              </a:spcBef>
              <a:buClr>
                <a:schemeClr val="dk1"/>
              </a:buClr>
              <a:buSzPts val="2000"/>
              <a:buNone/>
            </a:pPr>
            <a:r>
              <a:rPr lang="en" sz="2400" b="1" dirty="0">
                <a:latin typeface="Calibri" panose="020F0502020204030204" pitchFamily="34" charset="0"/>
                <a:cs typeface="Calibri" panose="020F0502020204030204" pitchFamily="34" charset="0"/>
                <a:sym typeface="Calibri"/>
              </a:rPr>
              <a:t>Snapshot of what we do within the Specialized Job Center</a:t>
            </a:r>
            <a:endParaRPr sz="2400" b="1" dirty="0">
              <a:latin typeface="Calibri" panose="020F0502020204030204" pitchFamily="34" charset="0"/>
              <a:cs typeface="Calibri" panose="020F0502020204030204" pitchFamily="34" charset="0"/>
            </a:endParaRPr>
          </a:p>
          <a:p>
            <a:pPr marL="548640" indent="-491490">
              <a:spcBef>
                <a:spcPts val="0"/>
              </a:spcBef>
              <a:buClr>
                <a:schemeClr val="dk1"/>
              </a:buClr>
              <a:buSzPts val="1300"/>
              <a:buFont typeface="Arial"/>
              <a:buChar char="•"/>
            </a:pPr>
            <a:r>
              <a:rPr lang="en" sz="2400" dirty="0">
                <a:latin typeface="Calibri" panose="020F0502020204030204" pitchFamily="34" charset="0"/>
                <a:cs typeface="Calibri" panose="020F0502020204030204" pitchFamily="34" charset="0"/>
                <a:sym typeface="Calibri"/>
              </a:rPr>
              <a:t>Resume and Cover Letter writing</a:t>
            </a:r>
            <a:endParaRPr sz="2400" dirty="0">
              <a:latin typeface="Calibri" panose="020F0502020204030204" pitchFamily="34" charset="0"/>
              <a:cs typeface="Calibri" panose="020F0502020204030204" pitchFamily="34" charset="0"/>
            </a:endParaRPr>
          </a:p>
          <a:p>
            <a:pPr marL="548640" indent="-491490">
              <a:spcBef>
                <a:spcPts val="0"/>
              </a:spcBef>
              <a:buClr>
                <a:schemeClr val="dk1"/>
              </a:buClr>
              <a:buSzPts val="1300"/>
              <a:buFont typeface="Arial"/>
              <a:buChar char="•"/>
            </a:pPr>
            <a:r>
              <a:rPr lang="en" sz="2400" dirty="0">
                <a:latin typeface="Calibri" panose="020F0502020204030204" pitchFamily="34" charset="0"/>
                <a:cs typeface="Calibri" panose="020F0502020204030204" pitchFamily="34" charset="0"/>
                <a:sym typeface="Calibri"/>
              </a:rPr>
              <a:t>Interviewing with a background workshop</a:t>
            </a:r>
            <a:endParaRPr sz="2400" dirty="0">
              <a:latin typeface="Calibri" panose="020F0502020204030204" pitchFamily="34" charset="0"/>
              <a:cs typeface="Calibri" panose="020F0502020204030204" pitchFamily="34" charset="0"/>
              <a:sym typeface="Calibri"/>
            </a:endParaRPr>
          </a:p>
          <a:p>
            <a:pPr marL="548640" indent="-491490">
              <a:spcBef>
                <a:spcPts val="0"/>
              </a:spcBef>
              <a:buClr>
                <a:schemeClr val="dk1"/>
              </a:buClr>
              <a:buSzPts val="1300"/>
              <a:buFont typeface="Arial"/>
              <a:buChar char="•"/>
            </a:pPr>
            <a:r>
              <a:rPr lang="en" sz="2400" dirty="0">
                <a:latin typeface="Calibri" panose="020F0502020204030204" pitchFamily="34" charset="0"/>
                <a:cs typeface="Calibri" panose="020F0502020204030204" pitchFamily="34" charset="0"/>
                <a:sym typeface="Calibri"/>
              </a:rPr>
              <a:t>Different certifications testing (CDL Test Prep, Real Estate, Safe Serve Certification and much more)</a:t>
            </a:r>
            <a:endParaRPr sz="2400" dirty="0">
              <a:latin typeface="Calibri" panose="020F0502020204030204" pitchFamily="34" charset="0"/>
              <a:cs typeface="Calibri" panose="020F0502020204030204" pitchFamily="34" charset="0"/>
            </a:endParaRPr>
          </a:p>
          <a:p>
            <a:pPr marL="548640" indent="-491490">
              <a:spcBef>
                <a:spcPts val="0"/>
              </a:spcBef>
              <a:buClr>
                <a:schemeClr val="dk1"/>
              </a:buClr>
              <a:buSzPts val="1300"/>
              <a:buFont typeface="Calibri"/>
              <a:buChar char="•"/>
            </a:pPr>
            <a:r>
              <a:rPr lang="en" sz="2400" dirty="0">
                <a:latin typeface="Calibri" panose="020F0502020204030204" pitchFamily="34" charset="0"/>
                <a:cs typeface="Calibri" panose="020F0502020204030204" pitchFamily="34" charset="0"/>
                <a:sym typeface="Calibri"/>
              </a:rPr>
              <a:t>Assistance with barrier removal, such as housing, I9 docs and other needs. </a:t>
            </a:r>
            <a:endParaRPr sz="2400" dirty="0">
              <a:latin typeface="Calibri" panose="020F0502020204030204" pitchFamily="34" charset="0"/>
              <a:cs typeface="Calibri" panose="020F0502020204030204" pitchFamily="34" charset="0"/>
              <a:sym typeface="Calibri"/>
            </a:endParaRPr>
          </a:p>
          <a:p>
            <a:pPr marL="0" indent="0">
              <a:lnSpc>
                <a:spcPct val="90000"/>
              </a:lnSpc>
              <a:spcBef>
                <a:spcPts val="3600"/>
              </a:spcBef>
              <a:buSzPts val="1800"/>
              <a:buNone/>
            </a:pPr>
            <a:endParaRPr sz="4000" dirty="0">
              <a:solidFill>
                <a:srgbClr val="1155CC"/>
              </a:solidFill>
              <a:latin typeface="Calibri"/>
              <a:ea typeface="Calibri"/>
              <a:cs typeface="Calibri"/>
              <a:sym typeface="Calibri"/>
            </a:endParaRPr>
          </a:p>
          <a:p>
            <a:pPr marL="0" indent="0">
              <a:lnSpc>
                <a:spcPct val="90000"/>
              </a:lnSpc>
              <a:spcBef>
                <a:spcPts val="3600"/>
              </a:spcBef>
              <a:buSzPts val="2000"/>
              <a:buNone/>
            </a:pPr>
            <a:endParaRPr sz="4000" dirty="0">
              <a:latin typeface="Palatino Linotype"/>
              <a:ea typeface="Palatino Linotype"/>
              <a:cs typeface="Palatino Linotype"/>
              <a:sym typeface="Palatino Linotype"/>
            </a:endParaRPr>
          </a:p>
        </p:txBody>
      </p:sp>
      <p:sp>
        <p:nvSpPr>
          <p:cNvPr id="898" name="Google Shape;898;p104"/>
          <p:cNvSpPr txBox="1"/>
          <p:nvPr/>
        </p:nvSpPr>
        <p:spPr>
          <a:xfrm>
            <a:off x="9277500" y="2942850"/>
            <a:ext cx="8430000" cy="3455400"/>
          </a:xfrm>
          <a:prstGeom prst="rect">
            <a:avLst/>
          </a:prstGeom>
          <a:noFill/>
          <a:ln>
            <a:noFill/>
          </a:ln>
        </p:spPr>
        <p:txBody>
          <a:bodyPr spcFirstLastPara="1" wrap="square" lIns="182850" tIns="182850" rIns="182850" bIns="182850" anchor="t" anchorCtr="0">
            <a:noAutofit/>
          </a:bodyPr>
          <a:lstStyle/>
          <a:p>
            <a:pPr>
              <a:buClr>
                <a:schemeClr val="dk1"/>
              </a:buClr>
              <a:buSzPts val="2500"/>
            </a:pPr>
            <a:r>
              <a:rPr lang="en" sz="3600" b="1" u="sng" dirty="0">
                <a:solidFill>
                  <a:schemeClr val="dk1"/>
                </a:solidFill>
                <a:latin typeface="Calibri"/>
                <a:ea typeface="Calibri"/>
                <a:cs typeface="Calibri"/>
                <a:sym typeface="Calibri"/>
              </a:rPr>
              <a:t>Keys to Change and Keys to College Pods</a:t>
            </a:r>
            <a:endParaRPr sz="3600" dirty="0"/>
          </a:p>
          <a:p>
            <a:pPr marL="571500" indent="-476250">
              <a:buClr>
                <a:schemeClr val="dk1"/>
              </a:buClr>
              <a:buSzPts val="1500"/>
              <a:buFont typeface="Arial"/>
              <a:buChar char="•"/>
            </a:pPr>
            <a:r>
              <a:rPr lang="en" sz="2600" dirty="0">
                <a:solidFill>
                  <a:schemeClr val="dk1"/>
                </a:solidFill>
                <a:latin typeface="Calibri"/>
                <a:ea typeface="Calibri"/>
                <a:cs typeface="Calibri"/>
                <a:sym typeface="Calibri"/>
              </a:rPr>
              <a:t>Five Keys runs two programing “pods” at County Jail 3. Both pods feature a variety of courses and programs including college classes, college readiness curriculum, Restorative Justice Live Skills and community building meetings</a:t>
            </a:r>
            <a:r>
              <a:rPr lang="en" sz="3000" dirty="0">
                <a:solidFill>
                  <a:schemeClr val="dk1"/>
                </a:solidFill>
                <a:latin typeface="Calibri"/>
                <a:ea typeface="Calibri"/>
                <a:cs typeface="Calibri"/>
                <a:sym typeface="Calibri"/>
              </a:rPr>
              <a:t>.  </a:t>
            </a:r>
            <a:endParaRPr sz="3000" b="1" dirty="0">
              <a:solidFill>
                <a:srgbClr val="1155CC"/>
              </a:solidFill>
              <a:latin typeface="Corbel"/>
              <a:ea typeface="Corbel"/>
              <a:cs typeface="Corbel"/>
              <a:sym typeface="Corbel"/>
            </a:endParaRPr>
          </a:p>
        </p:txBody>
      </p:sp>
      <p:sp>
        <p:nvSpPr>
          <p:cNvPr id="899" name="Google Shape;899;p104"/>
          <p:cNvSpPr txBox="1"/>
          <p:nvPr/>
        </p:nvSpPr>
        <p:spPr>
          <a:xfrm>
            <a:off x="10703750" y="6220450"/>
            <a:ext cx="6360000" cy="3153000"/>
          </a:xfrm>
          <a:prstGeom prst="rect">
            <a:avLst/>
          </a:prstGeom>
          <a:noFill/>
          <a:ln>
            <a:noFill/>
          </a:ln>
        </p:spPr>
        <p:txBody>
          <a:bodyPr spcFirstLastPara="1" wrap="square" lIns="182850" tIns="182850" rIns="182850" bIns="182850" anchor="t" anchorCtr="0">
            <a:noAutofit/>
          </a:bodyPr>
          <a:lstStyle/>
          <a:p>
            <a:pPr marL="114300"/>
            <a:endParaRPr sz="2400">
              <a:solidFill>
                <a:schemeClr val="dk1"/>
              </a:solidFill>
              <a:latin typeface="Corbel"/>
              <a:ea typeface="Corbel"/>
              <a:cs typeface="Corbel"/>
              <a:sym typeface="Corbel"/>
            </a:endParaRPr>
          </a:p>
        </p:txBody>
      </p:sp>
      <p:sp>
        <p:nvSpPr>
          <p:cNvPr id="9" name="Google Shape;898;p104"/>
          <p:cNvSpPr txBox="1"/>
          <p:nvPr/>
        </p:nvSpPr>
        <p:spPr>
          <a:xfrm>
            <a:off x="9497300" y="6069249"/>
            <a:ext cx="8430000" cy="3838230"/>
          </a:xfrm>
          <a:prstGeom prst="rect">
            <a:avLst/>
          </a:prstGeom>
          <a:noFill/>
          <a:ln>
            <a:noFill/>
          </a:ln>
        </p:spPr>
        <p:txBody>
          <a:bodyPr spcFirstLastPara="1" wrap="square" lIns="182850" tIns="182850" rIns="182850" bIns="182850" anchor="t" anchorCtr="0">
            <a:noAutofit/>
          </a:bodyPr>
          <a:lstStyle/>
          <a:p>
            <a:pPr>
              <a:buClr>
                <a:schemeClr val="dk1"/>
              </a:buClr>
              <a:buSzPts val="2500"/>
            </a:pPr>
            <a:r>
              <a:rPr lang="en-US" sz="3600" b="1" u="sng" dirty="0">
                <a:solidFill>
                  <a:schemeClr val="dk1"/>
                </a:solidFill>
                <a:latin typeface="Calibri"/>
                <a:ea typeface="Calibri"/>
                <a:cs typeface="Calibri"/>
                <a:sym typeface="Calibri"/>
              </a:rPr>
              <a:t>Self-Directed Learning – Programs</a:t>
            </a:r>
          </a:p>
          <a:p>
            <a:pPr>
              <a:buClr>
                <a:schemeClr val="dk1"/>
              </a:buClr>
              <a:buSzPts val="2500"/>
            </a:pPr>
            <a:r>
              <a:rPr lang="en-US" sz="2600" dirty="0">
                <a:solidFill>
                  <a:schemeClr val="dk1"/>
                </a:solidFill>
                <a:latin typeface="Calibri"/>
                <a:cs typeface="Calibri"/>
                <a:sym typeface="Calibri"/>
              </a:rPr>
              <a:t>The goal of the Self Directed Learning (SDL) programs is to give the clients the opportunity to program on a variety of topics independently. They have the option to pick a class and complete it on a 12 week block period and earn a grade and hours towards milestones. A few examples of this program offers; CDL Commercial Drivers License, Building Reliance, Life Skills/ Reentry and the list goes on.</a:t>
            </a:r>
            <a:endParaRPr sz="2600" dirty="0"/>
          </a:p>
        </p:txBody>
      </p:sp>
    </p:spTree>
    <p:extLst>
      <p:ext uri="{BB962C8B-B14F-4D97-AF65-F5344CB8AC3E}">
        <p14:creationId xmlns:p14="http://schemas.microsoft.com/office/powerpoint/2010/main" val="332375108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7">
      <a:dk1>
        <a:sysClr val="windowText" lastClr="000000"/>
      </a:dk1>
      <a:lt1>
        <a:sysClr val="window" lastClr="FFFFFF"/>
      </a:lt1>
      <a:dk2>
        <a:srgbClr val="455F51"/>
      </a:dk2>
      <a:lt2>
        <a:srgbClr val="E2DFCC"/>
      </a:lt2>
      <a:accent1>
        <a:srgbClr val="C00000"/>
      </a:accent1>
      <a:accent2>
        <a:srgbClr val="89814D"/>
      </a:accent2>
      <a:accent3>
        <a:srgbClr val="000000"/>
      </a:accent3>
      <a:accent4>
        <a:srgbClr val="EE7B08"/>
      </a:accent4>
      <a:accent5>
        <a:srgbClr val="FFFF00"/>
      </a:accent5>
      <a:accent6>
        <a:srgbClr val="A7AB05"/>
      </a:accent6>
      <a:hlink>
        <a:srgbClr val="7030A0"/>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72F241A-77A2-41BE-906D-6F3619721531}" vid="{5808A193-8D40-484F-97C3-FB2F00C64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9171</TotalTime>
  <Words>3003</Words>
  <Application>Microsoft Office PowerPoint</Application>
  <PresentationFormat>Custom</PresentationFormat>
  <Paragraphs>192</Paragraphs>
  <Slides>27</Slides>
  <Notes>14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Verdana</vt:lpstr>
      <vt:lpstr>Open Sans Extra Bold</vt:lpstr>
      <vt:lpstr>Arimo Bold</vt:lpstr>
      <vt:lpstr>Times New Roman</vt:lpstr>
      <vt:lpstr>Corbel</vt:lpstr>
      <vt:lpstr>Calibri Light</vt:lpstr>
      <vt:lpstr>Arimo</vt:lpstr>
      <vt:lpstr>Arial</vt:lpstr>
      <vt:lpstr>Roboto Bold</vt:lpstr>
      <vt:lpstr>Open Sans Light</vt:lpstr>
      <vt:lpstr>Palatino Linotype</vt:lpstr>
      <vt:lpstr>Calibri</vt:lpstr>
      <vt:lpstr>Open Sans Light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Partnerships </vt:lpstr>
      <vt:lpstr>Partnerships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Sheriff Powerpoint Template</dc:title>
  <dc:creator>Christian's PC</dc:creator>
  <cp:lastModifiedBy>Kropff, Christian (SHF)</cp:lastModifiedBy>
  <cp:revision>181</cp:revision>
  <dcterms:created xsi:type="dcterms:W3CDTF">2006-08-16T00:00:00Z</dcterms:created>
  <dcterms:modified xsi:type="dcterms:W3CDTF">2022-11-02T18:15:22Z</dcterms:modified>
  <dc:identifier>DAE88G2j_hY</dc:identifier>
</cp:coreProperties>
</file>