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5"/>
  </p:notesMasterIdLst>
  <p:handoutMasterIdLst>
    <p:handoutMasterId r:id="rId26"/>
  </p:handoutMasterIdLst>
  <p:sldIdLst>
    <p:sldId id="326" r:id="rId5"/>
    <p:sldId id="359" r:id="rId6"/>
    <p:sldId id="388" r:id="rId7"/>
    <p:sldId id="404" r:id="rId8"/>
    <p:sldId id="377" r:id="rId9"/>
    <p:sldId id="415" r:id="rId10"/>
    <p:sldId id="393" r:id="rId11"/>
    <p:sldId id="380" r:id="rId12"/>
    <p:sldId id="381" r:id="rId13"/>
    <p:sldId id="391" r:id="rId14"/>
    <p:sldId id="405" r:id="rId15"/>
    <p:sldId id="409" r:id="rId16"/>
    <p:sldId id="412" r:id="rId17"/>
    <p:sldId id="410" r:id="rId18"/>
    <p:sldId id="413" r:id="rId19"/>
    <p:sldId id="395" r:id="rId20"/>
    <p:sldId id="407" r:id="rId21"/>
    <p:sldId id="411" r:id="rId22"/>
    <p:sldId id="397" r:id="rId23"/>
    <p:sldId id="414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4" userDrawn="1">
          <p15:clr>
            <a:srgbClr val="A4A3A4"/>
          </p15:clr>
        </p15:guide>
        <p15:guide id="2" pos="4632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964" userDrawn="1">
          <p15:clr>
            <a:srgbClr val="A4A3A4"/>
          </p15:clr>
        </p15:guide>
        <p15:guide id="6" orient="horz" pos="276" userDrawn="1">
          <p15:clr>
            <a:srgbClr val="A4A3A4"/>
          </p15:clr>
        </p15:guide>
        <p15:guide id="7" orient="horz" pos="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61C71B-3819-DA0E-88CF-3769160A89E0}" name="McBride, Fiona (HSA)" initials="MF" userId="S::fiona.mcbride@sfgov.org::71bd29e6-a4a2-4e01-931c-e8bec2276c08" providerId="AD"/>
  <p188:author id="{1668E574-538D-04C5-2283-9E5F21E45E69}" name="Smith, Susie (HSA)" initials="SS" userId="S::susie.smith@sfgov.org::ad8dd62b-78b7-4523-97fc-408cd8ba3484" providerId="AD"/>
  <p188:author id="{61CD499D-D23D-211B-E7E6-0FAD6F331D76}" name="Johns, Rose (HSA)" initials="JR" userId="S::rose.johns@sfgov.org::45352c0f-c03c-4e63-8696-bb0e481ca4c9" providerId="AD"/>
  <p188:author id="{883915A8-6B3A-2097-59B1-A3FCEFF4868F}" name="Zaugg, Michael (HSA)" initials="ZM" userId="S::michael.zaugg@sfgov.org::9d32466f-7168-45fd-a0b9-ff4a06fc600f" providerId="AD"/>
  <p188:author id="{32BF5AB1-C02D-CEDE-B675-E49118A8AFB5}" name="Weisberg, Peri (HSA)" initials="WP" userId="S::peri.weisberg@sfgov.org::9e916606-22b1-4718-bc0a-dfcbb941e1c4" providerId="AD"/>
  <p188:author id="{DC46DAEA-61B6-F93C-C296-EB10483FAB67}" name="Lin, Cindy (HSA)" initials="LC" userId="S::cindy.lin@sfgov.org::c2d5674e-8037-4a96-9e3d-d8b5aae3744c" providerId="AD"/>
  <p188:author id="{A973E4EF-DF9A-4AF2-F08E-AA9F61AE3C7D}" name="Gleason, Alexander (HSA)" initials="GA" userId="S::alexander.gleason@sfgov.org::9d4d8bb6-43d7-4ba2-81b0-054bdefe73f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Scheiber" initials="RS" lastIdx="5" clrIdx="0">
    <p:extLst>
      <p:ext uri="{19B8F6BF-5375-455C-9EA6-DF929625EA0E}">
        <p15:presenceInfo xmlns:p15="http://schemas.microsoft.com/office/powerpoint/2012/main" userId="S::ryan@hubsanfrancisco.com::75c3bc8c-5e63-46f0-bfa3-8811ac73d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BEF"/>
    <a:srgbClr val="CCD5DC"/>
    <a:srgbClr val="E5E5E5"/>
    <a:srgbClr val="42463F"/>
    <a:srgbClr val="112648"/>
    <a:srgbClr val="A7D5C7"/>
    <a:srgbClr val="C3412A"/>
    <a:srgbClr val="017493"/>
    <a:srgbClr val="699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84"/>
      </p:cViewPr>
      <p:guideLst>
        <p:guide orient="horz" pos="2004"/>
        <p:guide pos="4632"/>
        <p:guide pos="5472"/>
        <p:guide pos="288"/>
        <p:guide orient="horz" pos="2964"/>
        <p:guide orient="horz" pos="276"/>
        <p:guide orient="horz" pos="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695A7-3445-FE45-90E1-50ED5A3F82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BB392-2411-0049-9B18-889EB4E853E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E7303-F5FD-044D-8C0C-ACD2E5F1D2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502F5-7205-5C42-80F1-AC69877C3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1A0F7-5CC1-3246-A142-ADF38E6E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C1D56-10B7-6442-AEBF-BCFB434672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248A5-A136-3741-B619-2E0E1DCB3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7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5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30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96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61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27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92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57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22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Cindy, Mike, Tiffany to introduce themselves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70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248A5-A136-3741-B619-2E0E1DCB3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481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Tiffany to cover 11-13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5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site closures (</a:t>
            </a:r>
            <a:r>
              <a:rPr lang="en-US" dirty="0" err="1"/>
              <a:t>onlok</a:t>
            </a:r>
            <a:r>
              <a:rPr lang="en-US" dirty="0"/>
              <a:t>=4, Southwest=1); 2 reopened and 1 pending reopening;  as of 11/25, 629 on waitlist, mixed of older adults (75%) and adults with disabilities (~25%)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248A5-A136-3741-B619-2E0E1DCB3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15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savings used during negotiations to sustain service levels; Additional savings recently identified and OTO from state had been (i.e., reopening of congregate meal sites) and will be allocated to address known funding/service gaps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248A5-A136-3741-B619-2E0E1DCB3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24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new grantees; one less HDG partner d/t Urban Services not reapplying-their clients assumed by CLC; Southwest also did not reapply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248A5-A136-3741-B619-2E0E1DCB3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3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to mention remaining slides are reference point, happy to take questions from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6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Cindy takes 3 – 6 (CalFresh)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3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1864F-8531-B965-7B5A-4CB00F4E8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21060-0F85-FD89-3599-ED6E874A8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EA3CA3-7EBD-C8D9-B826-EB36329EF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Cindy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0C573-BBA0-F601-935A-A48176944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4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Cindy covers this, plus slides about </a:t>
            </a:r>
            <a:r>
              <a:rPr lang="en-US" dirty="0" err="1"/>
              <a:t>GiveCards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94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to cover this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Tiffany covers 7-9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17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Tiffany 7-9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60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Note: CFAT</a:t>
            </a:r>
            <a:r>
              <a:rPr lang="en-US"/>
              <a:t> food production grants support urban farms that grow produce. Impact is measured in pound of produce distributed, with a goal of 35,000 pounds for FY 24-25.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93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Cindy takes this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0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Blue">
    <p:bg>
      <p:bgPr>
        <a:solidFill>
          <a:srgbClr val="112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7" y="1647431"/>
            <a:ext cx="3843867" cy="1127472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FAB590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This is a Title Slide for</a:t>
            </a:r>
            <a:br>
              <a:rPr lang="en-US"/>
            </a:br>
            <a:r>
              <a:rPr lang="en-US"/>
              <a:t>San Francisco Human</a:t>
            </a:r>
            <a:br>
              <a:rPr lang="en-US"/>
            </a:br>
            <a:r>
              <a:rPr lang="en-US"/>
              <a:t>Services Agency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2EDF7CD-6414-124A-9051-7BC2B851A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41971"/>
            <a:ext cx="2450158" cy="396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3B9FA0-8CA1-FE42-8A56-730618B04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2116"/>
          <a:stretch/>
        </p:blipFill>
        <p:spPr>
          <a:xfrm>
            <a:off x="6797314" y="2656103"/>
            <a:ext cx="2370750" cy="24873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BFAAE8-4BE4-7A4D-8AF6-F12841C64FD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72537" y="2787713"/>
            <a:ext cx="3843867" cy="379069"/>
          </a:xfrm>
        </p:spPr>
        <p:txBody>
          <a:bodyPr lIns="64008" tIns="0" rIns="137160" bIns="64008">
            <a:no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200">
                <a:solidFill>
                  <a:srgbClr val="A7D5C7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5pPr>
            <a:lvl6pPr>
              <a:defRPr b="0" i="0">
                <a:solidFill>
                  <a:srgbClr val="A7D5C7"/>
                </a:solidFill>
                <a:latin typeface="Montserrat" pitchFamily="2" charset="77"/>
              </a:defRPr>
            </a:lvl6pPr>
            <a:lvl7pPr>
              <a:defRPr b="0" i="0">
                <a:solidFill>
                  <a:srgbClr val="A7D5C7"/>
                </a:solidFill>
                <a:latin typeface="Montserrat" pitchFamily="2" charset="77"/>
              </a:defRPr>
            </a:lvl7pPr>
            <a:lvl8pPr>
              <a:defRPr b="0" i="0">
                <a:solidFill>
                  <a:srgbClr val="A7D5C7"/>
                </a:solidFill>
                <a:latin typeface="Montserrat" pitchFamily="2" charset="77"/>
              </a:defRPr>
            </a:lvl8pPr>
            <a:lvl9pPr>
              <a:defRPr b="0" i="0">
                <a:solidFill>
                  <a:srgbClr val="A7D5C7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7333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Pr>
        <a:solidFill>
          <a:srgbClr val="A7D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8910C-BBCF-BB45-9884-F34D286545B8}"/>
              </a:ext>
            </a:extLst>
          </p:cNvPr>
          <p:cNvSpPr/>
          <p:nvPr userDrawn="1"/>
        </p:nvSpPr>
        <p:spPr>
          <a:xfrm>
            <a:off x="0" y="4705350"/>
            <a:ext cx="9144000" cy="438149"/>
          </a:xfrm>
          <a:prstGeom prst="rect">
            <a:avLst/>
          </a:prstGeom>
          <a:solidFill>
            <a:srgbClr val="156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017493"/>
              </a:solidFill>
            </a:endParaRP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713B4DF8-754D-B74E-859E-92CFCC2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A7D5C7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A7D5C7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6225C0-FC4D-954F-AE70-24688F983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84" y="4802671"/>
            <a:ext cx="1667425" cy="27000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6BA760-C62E-CF4E-AB96-0E070AA298D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81305"/>
            <a:ext cx="7886700" cy="3263504"/>
          </a:xfrm>
        </p:spPr>
        <p:txBody>
          <a:bodyPr lIns="64008" tIns="137160" rIns="137160" bIns="64008">
            <a:normAutofit/>
          </a:bodyPr>
          <a:lstStyle>
            <a:lvl1pPr marL="285750" indent="-285750">
              <a:lnSpc>
                <a:spcPts val="1876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300">
                <a:solidFill>
                  <a:schemeClr val="tx1"/>
                </a:solidFill>
                <a:latin typeface="Montserrat" pitchFamily="2" charset="77"/>
              </a:defRPr>
            </a:lvl2pPr>
            <a:lvl3pPr>
              <a:lnSpc>
                <a:spcPts val="1876"/>
              </a:lnSpc>
              <a:buClr>
                <a:schemeClr val="accent1"/>
              </a:buClr>
              <a:defRPr sz="1300">
                <a:solidFill>
                  <a:schemeClr val="tx1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buClr>
                <a:schemeClr val="accent1"/>
              </a:buClr>
              <a:defRPr sz="1300">
                <a:solidFill>
                  <a:schemeClr val="tx1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buClr>
                <a:schemeClr val="accent1"/>
              </a:buClr>
              <a:defRPr sz="1300">
                <a:solidFill>
                  <a:schemeClr val="tx1"/>
                </a:solidFill>
                <a:latin typeface="Montserrat" pitchFamily="2" charset="77"/>
              </a:defRPr>
            </a:lvl5pPr>
            <a:lvl6pPr>
              <a:buClr>
                <a:schemeClr val="accent3"/>
              </a:buClr>
              <a:buNone/>
              <a:defRPr sz="1300">
                <a:solidFill>
                  <a:schemeClr val="accent4"/>
                </a:solidFill>
                <a:latin typeface="Montserrat" pitchFamily="2" charset="77"/>
              </a:defRPr>
            </a:lvl6pPr>
            <a:lvl7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7pPr>
            <a:lvl8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8pPr>
            <a:lvl9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562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bg>
      <p:bgPr>
        <a:solidFill>
          <a:srgbClr val="ACD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D83163-8649-E74B-8763-B61201F0D9F2}"/>
              </a:ext>
            </a:extLst>
          </p:cNvPr>
          <p:cNvSpPr/>
          <p:nvPr userDrawn="1"/>
        </p:nvSpPr>
        <p:spPr>
          <a:xfrm>
            <a:off x="0" y="4705351"/>
            <a:ext cx="9144000" cy="438149"/>
          </a:xfrm>
          <a:prstGeom prst="rect">
            <a:avLst/>
          </a:prstGeom>
          <a:solidFill>
            <a:srgbClr val="699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01749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174D24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05"/>
            <a:ext cx="7886700" cy="3263504"/>
          </a:xfrm>
        </p:spPr>
        <p:txBody>
          <a:bodyPr lIns="64008" tIns="137160" rIns="137160" bIns="64008">
            <a:normAutofit/>
          </a:bodyPr>
          <a:lstStyle>
            <a:lvl1pPr marL="285750" indent="-285750">
              <a:lnSpc>
                <a:spcPts val="1876"/>
              </a:lnSpc>
              <a:buClr>
                <a:srgbClr val="699652"/>
              </a:buClr>
              <a:buFont typeface="Arial" panose="020B0604020202020204" pitchFamily="34" charset="0"/>
              <a:buChar char="•"/>
              <a:defRPr sz="1300">
                <a:solidFill>
                  <a:srgbClr val="174D24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Clr>
                <a:srgbClr val="699652"/>
              </a:buClr>
              <a:buSzPct val="60000"/>
              <a:buFont typeface="Courier New" panose="02070309020205020404" pitchFamily="49" charset="0"/>
              <a:buChar char="o"/>
              <a:defRPr sz="1300">
                <a:solidFill>
                  <a:srgbClr val="174D24"/>
                </a:solidFill>
                <a:latin typeface="Montserrat" pitchFamily="2" charset="77"/>
              </a:defRPr>
            </a:lvl2pPr>
            <a:lvl3pPr>
              <a:lnSpc>
                <a:spcPts val="1876"/>
              </a:lnSpc>
              <a:buClr>
                <a:srgbClr val="699652"/>
              </a:buClr>
              <a:defRPr sz="1300">
                <a:solidFill>
                  <a:srgbClr val="174D24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buClr>
                <a:srgbClr val="699652"/>
              </a:buClr>
              <a:defRPr sz="1300">
                <a:solidFill>
                  <a:srgbClr val="174D24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buClr>
                <a:srgbClr val="699652"/>
              </a:buClr>
              <a:defRPr sz="1300">
                <a:solidFill>
                  <a:srgbClr val="174D24"/>
                </a:solidFill>
                <a:latin typeface="Montserrat" pitchFamily="2" charset="77"/>
              </a:defRPr>
            </a:lvl5pPr>
            <a:lvl6pPr>
              <a:buClr>
                <a:schemeClr val="accent3"/>
              </a:buClr>
              <a:buNone/>
              <a:defRPr sz="1300">
                <a:solidFill>
                  <a:schemeClr val="accent4"/>
                </a:solidFill>
                <a:latin typeface="Montserrat" pitchFamily="2" charset="77"/>
              </a:defRPr>
            </a:lvl6pPr>
            <a:lvl7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7pPr>
            <a:lvl8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8pPr>
            <a:lvl9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713B4DF8-754D-B74E-859E-92CFCC2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>
                <a:solidFill>
                  <a:srgbClr val="ACD58B"/>
                </a:solidFill>
              </a:defRPr>
            </a:lvl1pPr>
          </a:lstStyle>
          <a:p>
            <a:pPr algn="ctr"/>
            <a:fld id="{0CEC5681-A4CC-C347-9721-5601B8E08378}" type="slidenum">
              <a:rPr lang="en-US" sz="750" smtClean="0"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6225C0-FC4D-954F-AE70-24688F983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84" y="4802671"/>
            <a:ext cx="1667425" cy="2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ed">
    <p:bg>
      <p:bgPr>
        <a:solidFill>
          <a:srgbClr val="FAB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C3412A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8910C-BBCF-BB45-9884-F34D286545B8}"/>
              </a:ext>
            </a:extLst>
          </p:cNvPr>
          <p:cNvSpPr/>
          <p:nvPr userDrawn="1"/>
        </p:nvSpPr>
        <p:spPr>
          <a:xfrm>
            <a:off x="0" y="4705350"/>
            <a:ext cx="9144000" cy="438149"/>
          </a:xfrm>
          <a:prstGeom prst="rect">
            <a:avLst/>
          </a:prstGeom>
          <a:solidFill>
            <a:srgbClr val="8A2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C3412A"/>
              </a:solidFill>
            </a:endParaRP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713B4DF8-754D-B74E-859E-92CFCC2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>
                <a:solidFill>
                  <a:srgbClr val="FAB590"/>
                </a:solidFill>
              </a:defRPr>
            </a:lvl1pPr>
          </a:lstStyle>
          <a:p>
            <a:pPr algn="ctr"/>
            <a:fld id="{0CEC5681-A4CC-C347-9721-5601B8E08378}" type="slidenum">
              <a:rPr lang="en-US" sz="750" smtClean="0"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6225C0-FC4D-954F-AE70-24688F983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84" y="4802671"/>
            <a:ext cx="1667425" cy="27000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F3B90B-71DB-9846-8535-61733E8A3E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81305"/>
            <a:ext cx="7886700" cy="3263504"/>
          </a:xfrm>
        </p:spPr>
        <p:txBody>
          <a:bodyPr lIns="64008" tIns="137160" rIns="137160" bIns="64008">
            <a:normAutofit/>
          </a:bodyPr>
          <a:lstStyle>
            <a:lvl1pPr marL="285750" indent="-285750">
              <a:lnSpc>
                <a:spcPts val="1876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Clr>
                <a:schemeClr val="accent2"/>
              </a:buClr>
              <a:buSzPct val="60000"/>
              <a:buFont typeface="Courier New" panose="02070309020205020404" pitchFamily="49" charset="0"/>
              <a:buChar char="o"/>
              <a:defRPr sz="1300">
                <a:solidFill>
                  <a:schemeClr val="accent2"/>
                </a:solidFill>
                <a:latin typeface="Montserrat" pitchFamily="2" charset="77"/>
              </a:defRPr>
            </a:lvl2pPr>
            <a:lvl3pPr>
              <a:lnSpc>
                <a:spcPts val="1876"/>
              </a:lnSpc>
              <a:buClr>
                <a:schemeClr val="accent2"/>
              </a:buClr>
              <a:defRPr sz="1300">
                <a:solidFill>
                  <a:schemeClr val="accent2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buClr>
                <a:schemeClr val="accent2"/>
              </a:buClr>
              <a:defRPr sz="1300">
                <a:solidFill>
                  <a:schemeClr val="accent2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buClr>
                <a:schemeClr val="accent2"/>
              </a:buClr>
              <a:defRPr sz="1300">
                <a:solidFill>
                  <a:schemeClr val="accent2"/>
                </a:solidFill>
                <a:latin typeface="Montserrat" pitchFamily="2" charset="77"/>
              </a:defRPr>
            </a:lvl5pPr>
            <a:lvl6pPr>
              <a:buClr>
                <a:schemeClr val="accent3"/>
              </a:buClr>
              <a:buNone/>
              <a:defRPr sz="1300">
                <a:solidFill>
                  <a:schemeClr val="accent4"/>
                </a:solidFill>
                <a:latin typeface="Montserrat" pitchFamily="2" charset="77"/>
              </a:defRPr>
            </a:lvl6pPr>
            <a:lvl7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7pPr>
            <a:lvl8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8pPr>
            <a:lvl9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9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A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4EE3DF-B52F-B045-9364-521B6CCF0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73" y="4804850"/>
            <a:ext cx="1667427" cy="270009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88EDBBD-E00F-1940-BF68-DE622EAB1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913" y="2095549"/>
            <a:ext cx="2054578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F0A07BF-5AD5-FE41-BB04-F86967B7DF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11779" y="2095549"/>
            <a:ext cx="2060221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E523738-A67D-504F-A560-65481BA3A4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1" y="2095549"/>
            <a:ext cx="2054578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18BFD93-A476-D94B-957B-E2F2DA4A5A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37867" y="2095549"/>
            <a:ext cx="2060221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9FB0196-8ECE-4242-8D63-798CBEE3D8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5913" y="3867904"/>
            <a:ext cx="2054578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9A2A526-A842-3A40-A626-DA323743CD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11779" y="3867904"/>
            <a:ext cx="2060221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28D93744-8A04-2C4E-A1FC-7DB2BFB6F6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2001" y="3867904"/>
            <a:ext cx="2054578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06D90D32-8D06-0E4C-B5D1-E0A267E897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37867" y="3867904"/>
            <a:ext cx="2060221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33AC8E0-9787-4D4B-9D05-751235459E3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1714" y="1044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41">
            <a:extLst>
              <a:ext uri="{FF2B5EF4-FFF2-40B4-BE49-F238E27FC236}">
                <a16:creationId xmlns:a16="http://schemas.microsoft.com/office/drawing/2014/main" id="{CADBC8FA-135D-0E4B-BCFF-E80237A6D31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70401" y="1044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41">
            <a:extLst>
              <a:ext uri="{FF2B5EF4-FFF2-40B4-BE49-F238E27FC236}">
                <a16:creationId xmlns:a16="http://schemas.microsoft.com/office/drawing/2014/main" id="{1E6BD7B3-9D94-764C-8C9F-A8A07E1E9B6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43136" y="1044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41">
            <a:extLst>
              <a:ext uri="{FF2B5EF4-FFF2-40B4-BE49-F238E27FC236}">
                <a16:creationId xmlns:a16="http://schemas.microsoft.com/office/drawing/2014/main" id="{92A6E861-12AB-2649-B320-B5981407D78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111823" y="1044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41">
            <a:extLst>
              <a:ext uri="{FF2B5EF4-FFF2-40B4-BE49-F238E27FC236}">
                <a16:creationId xmlns:a16="http://schemas.microsoft.com/office/drawing/2014/main" id="{A5213339-1AE4-3B45-8C61-D40D0CD024F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01714" y="2822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41">
            <a:extLst>
              <a:ext uri="{FF2B5EF4-FFF2-40B4-BE49-F238E27FC236}">
                <a16:creationId xmlns:a16="http://schemas.microsoft.com/office/drawing/2014/main" id="{39A9D892-B359-EF44-A139-DD8543350E5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70401" y="2822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41">
            <a:extLst>
              <a:ext uri="{FF2B5EF4-FFF2-40B4-BE49-F238E27FC236}">
                <a16:creationId xmlns:a16="http://schemas.microsoft.com/office/drawing/2014/main" id="{D3E7605B-A4CB-BA4A-B1CE-4F0A3C20358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043136" y="2822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1">
            <a:extLst>
              <a:ext uri="{FF2B5EF4-FFF2-40B4-BE49-F238E27FC236}">
                <a16:creationId xmlns:a16="http://schemas.microsoft.com/office/drawing/2014/main" id="{58438C93-5C56-2E43-BA15-9BAA714FCAE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111823" y="2822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2547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08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4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Hero">
    <p:bg>
      <p:bgPr>
        <a:solidFill>
          <a:srgbClr val="C34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1064" y="455081"/>
            <a:ext cx="6711246" cy="3168651"/>
          </a:xfrm>
        </p:spPr>
        <p:txBody>
          <a:bodyPr lIns="0" tIns="0" rIns="0" anchor="t" anchorCtr="0">
            <a:normAutofit/>
          </a:bodyPr>
          <a:lstStyle>
            <a:lvl1pPr>
              <a:lnSpc>
                <a:spcPts val="3320"/>
              </a:lnSpc>
              <a:defRPr sz="2600" b="1" i="0">
                <a:solidFill>
                  <a:srgbClr val="FAB590"/>
                </a:solidFill>
                <a:latin typeface="Prodigy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>
                <a:solidFill>
                  <a:srgbClr val="FAB590"/>
                </a:solidFill>
                <a:latin typeface="Prodigy Sans SemiBold" pitchFamily="2" charset="77"/>
                <a:cs typeface="Poppins Medium" pitchFamily="2" charset="77"/>
              </a:rPr>
              <a:t>San Francisco Human Services Agency </a:t>
            </a:r>
            <a:br>
              <a:rPr lang="en-US" sz="2600" b="1">
                <a:solidFill>
                  <a:srgbClr val="FAB590"/>
                </a:solidFill>
                <a:latin typeface="Prodigy Sans SemiBold" pitchFamily="2" charset="77"/>
                <a:cs typeface="Poppins Medium" pitchFamily="2" charset="77"/>
              </a:rPr>
            </a:br>
            <a:r>
              <a:rPr lang="en-US" sz="2600" b="1">
                <a:solidFill>
                  <a:srgbClr val="FAB590"/>
                </a:solidFill>
                <a:latin typeface="Prodigy Sans SemiBold" pitchFamily="2" charset="77"/>
                <a:cs typeface="Poppins Medium" pitchFamily="2" charset="77"/>
              </a:rPr>
              <a:t>is your home for help with food, health insurance, supportive care, financial assistance, childcare and more.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36E979-1C3D-BA4B-B1E3-A66557485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354242"/>
            <a:ext cx="2168235" cy="3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4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text box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104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500" b="1" i="0">
                <a:solidFill>
                  <a:srgbClr val="112648"/>
                </a:solidFill>
                <a:latin typeface="Prodigy Sans SemiBold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A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4EE3DF-B52F-B045-9364-521B6CCF0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73" y="4804850"/>
            <a:ext cx="1667427" cy="270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412A9-6245-714F-AE60-EF039829F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4000" r="5054"/>
          <a:stretch/>
        </p:blipFill>
        <p:spPr>
          <a:xfrm>
            <a:off x="6851750" y="0"/>
            <a:ext cx="2292250" cy="13268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832859-9E30-DB44-A540-1317E8DB83B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1671096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017493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DB61A3-B590-E346-9F55-9F190445F3A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1956309"/>
            <a:ext cx="3826933" cy="65212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42463F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476F02-98FD-544A-827C-E4D401E8873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2837222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500" b="1" i="0">
                <a:solidFill>
                  <a:srgbClr val="112648"/>
                </a:solidFill>
                <a:latin typeface="Prodigy Sans SemiBold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29AA842-B123-4A43-9EC0-43D147F909E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57200" y="3122435"/>
            <a:ext cx="3826933" cy="31996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017493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886A057-32A1-1446-A27D-6E1900511D5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7200" y="3442399"/>
            <a:ext cx="3826933" cy="633152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42463F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6236C55-BB31-CE4C-920F-C3FAA557126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39734" y="2837222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500" b="1" i="0">
                <a:solidFill>
                  <a:srgbClr val="112648"/>
                </a:solidFill>
                <a:latin typeface="Prodigy Sans SemiBold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B1A9D5F-B9B4-9344-A2E1-F3B0C2F6306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39734" y="3122435"/>
            <a:ext cx="3826933" cy="31996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017493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FB3F534-99D9-6243-BC6A-D9035A277FE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639734" y="3442399"/>
            <a:ext cx="3826933" cy="633152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42463F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7A1F746-3044-BB4D-BC08-6B2B97A5EF2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622800" y="1370104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500" b="1" i="0">
                <a:solidFill>
                  <a:srgbClr val="112648"/>
                </a:solidFill>
                <a:latin typeface="Prodigy Sans SemiBold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E3CDAB6-2BED-B04D-BD08-CCF609033BC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622800" y="1671096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017493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BA498F4-3C9A-6D42-9976-39D981984A77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622800" y="1956309"/>
            <a:ext cx="3826933" cy="65212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42463F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4238236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7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">
    <p:bg>
      <p:bgPr>
        <a:solidFill>
          <a:srgbClr val="FAB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10884"/>
            <a:ext cx="3843867" cy="1306512"/>
          </a:xfrm>
        </p:spPr>
        <p:txBody>
          <a:bodyPr wrap="square" lIns="0" tIns="0" rIns="0" anchor="t" anchorCtr="0">
            <a:norm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112648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This is a Title Slide for</a:t>
            </a:r>
            <a:br>
              <a:rPr lang="en-US"/>
            </a:br>
            <a:r>
              <a:rPr lang="en-US"/>
              <a:t>San Francisco Human</a:t>
            </a:r>
            <a:br>
              <a:rPr lang="en-US"/>
            </a:br>
            <a:r>
              <a:rPr lang="en-US"/>
              <a:t>Services Agency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2A0B81-A858-5D44-B34B-FCEC345C3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38150"/>
            <a:ext cx="2473768" cy="400581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391B196-B6C7-1B46-B617-6E8598DF96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91991" y="1199463"/>
            <a:ext cx="4575175" cy="4575175"/>
          </a:xfrm>
          <a:prstGeom prst="ellipse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1300">
                <a:solidFill>
                  <a:srgbClr val="C3412A"/>
                </a:solidFill>
                <a:latin typeface="Montserrat" pitchFamily="2" charset="77"/>
              </a:defRPr>
            </a:lvl1pPr>
          </a:lstStyle>
          <a:p>
            <a:r>
              <a:rPr lang="en-US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165008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82CDA0-C0F7-3247-8624-321F8BB9FFA9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EFE9418A-77DC-9242-8F7F-9D17D433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A7D5C7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A7D5C7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73705E-214C-DB44-B9E5-692D6F2A7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84" y="4802671"/>
            <a:ext cx="1667425" cy="270009"/>
          </a:xfrm>
          <a:prstGeom prst="rect">
            <a:avLst/>
          </a:prstGeom>
        </p:spPr>
      </p:pic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3DC25371-E3FC-C44D-9AD0-B5462E3AC5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1674" y="1480433"/>
            <a:ext cx="2488347" cy="2012950"/>
          </a:xfrm>
          <a:custGeom>
            <a:avLst/>
            <a:gdLst>
              <a:gd name="connsiteX0" fmla="*/ 0 w 2905125"/>
              <a:gd name="connsiteY0" fmla="*/ 0 h 2012950"/>
              <a:gd name="connsiteX1" fmla="*/ 2569627 w 2905125"/>
              <a:gd name="connsiteY1" fmla="*/ 0 h 2012950"/>
              <a:gd name="connsiteX2" fmla="*/ 2905125 w 2905125"/>
              <a:gd name="connsiteY2" fmla="*/ 335498 h 2012950"/>
              <a:gd name="connsiteX3" fmla="*/ 2905125 w 2905125"/>
              <a:gd name="connsiteY3" fmla="*/ 2012950 h 2012950"/>
              <a:gd name="connsiteX4" fmla="*/ 0 w 2905125"/>
              <a:gd name="connsiteY4" fmla="*/ 2012950 h 2012950"/>
              <a:gd name="connsiteX5" fmla="*/ 0 w 2905125"/>
              <a:gd name="connsiteY5" fmla="*/ 0 h 2012950"/>
              <a:gd name="connsiteX0" fmla="*/ 16934 w 2905125"/>
              <a:gd name="connsiteY0" fmla="*/ 22578 h 2012950"/>
              <a:gd name="connsiteX1" fmla="*/ 2569627 w 2905125"/>
              <a:gd name="connsiteY1" fmla="*/ 0 h 2012950"/>
              <a:gd name="connsiteX2" fmla="*/ 2905125 w 2905125"/>
              <a:gd name="connsiteY2" fmla="*/ 335498 h 2012950"/>
              <a:gd name="connsiteX3" fmla="*/ 2905125 w 2905125"/>
              <a:gd name="connsiteY3" fmla="*/ 2012950 h 2012950"/>
              <a:gd name="connsiteX4" fmla="*/ 0 w 2905125"/>
              <a:gd name="connsiteY4" fmla="*/ 2012950 h 2012950"/>
              <a:gd name="connsiteX5" fmla="*/ 16934 w 2905125"/>
              <a:gd name="connsiteY5" fmla="*/ 22578 h 2012950"/>
              <a:gd name="connsiteX0" fmla="*/ 16934 w 2905125"/>
              <a:gd name="connsiteY0" fmla="*/ 22578 h 2012950"/>
              <a:gd name="connsiteX1" fmla="*/ 2569627 w 2905125"/>
              <a:gd name="connsiteY1" fmla="*/ 0 h 2012950"/>
              <a:gd name="connsiteX2" fmla="*/ 2905125 w 2905125"/>
              <a:gd name="connsiteY2" fmla="*/ 335498 h 2012950"/>
              <a:gd name="connsiteX3" fmla="*/ 2905125 w 2905125"/>
              <a:gd name="connsiteY3" fmla="*/ 2012950 h 2012950"/>
              <a:gd name="connsiteX4" fmla="*/ 0 w 2905125"/>
              <a:gd name="connsiteY4" fmla="*/ 2012950 h 2012950"/>
              <a:gd name="connsiteX5" fmla="*/ 16934 w 2905125"/>
              <a:gd name="connsiteY5" fmla="*/ 22578 h 2012950"/>
              <a:gd name="connsiteX0" fmla="*/ 16934 w 2905125"/>
              <a:gd name="connsiteY0" fmla="*/ 22578 h 2012950"/>
              <a:gd name="connsiteX1" fmla="*/ 2569627 w 2905125"/>
              <a:gd name="connsiteY1" fmla="*/ 0 h 2012950"/>
              <a:gd name="connsiteX2" fmla="*/ 2905125 w 2905125"/>
              <a:gd name="connsiteY2" fmla="*/ 335498 h 2012950"/>
              <a:gd name="connsiteX3" fmla="*/ 2905125 w 2905125"/>
              <a:gd name="connsiteY3" fmla="*/ 2012950 h 2012950"/>
              <a:gd name="connsiteX4" fmla="*/ 0 w 2905125"/>
              <a:gd name="connsiteY4" fmla="*/ 2012950 h 2012950"/>
              <a:gd name="connsiteX5" fmla="*/ 16934 w 2905125"/>
              <a:gd name="connsiteY5" fmla="*/ 22578 h 2012950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905125 w 2905125"/>
              <a:gd name="connsiteY2" fmla="*/ 324209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893836 w 2905125"/>
              <a:gd name="connsiteY2" fmla="*/ 945098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893836 w 2905125"/>
              <a:gd name="connsiteY2" fmla="*/ 945098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893836 w 2905125"/>
              <a:gd name="connsiteY2" fmla="*/ 945098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85119 h 2075491"/>
              <a:gd name="connsiteX1" fmla="*/ 1875360 w 2905125"/>
              <a:gd name="connsiteY1" fmla="*/ 73830 h 2075491"/>
              <a:gd name="connsiteX2" fmla="*/ 2893836 w 2905125"/>
              <a:gd name="connsiteY2" fmla="*/ 1109239 h 2075491"/>
              <a:gd name="connsiteX3" fmla="*/ 2905125 w 2905125"/>
              <a:gd name="connsiteY3" fmla="*/ 2075491 h 2075491"/>
              <a:gd name="connsiteX4" fmla="*/ 0 w 2905125"/>
              <a:gd name="connsiteY4" fmla="*/ 2075491 h 2075491"/>
              <a:gd name="connsiteX5" fmla="*/ 16934 w 2905125"/>
              <a:gd name="connsiteY5" fmla="*/ 85119 h 2075491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893836 w 2905125"/>
              <a:gd name="connsiteY2" fmla="*/ 1035409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15405 h 2005777"/>
              <a:gd name="connsiteX1" fmla="*/ 1875360 w 2905125"/>
              <a:gd name="connsiteY1" fmla="*/ 4116 h 2005777"/>
              <a:gd name="connsiteX2" fmla="*/ 2893836 w 2905125"/>
              <a:gd name="connsiteY2" fmla="*/ 1039525 h 2005777"/>
              <a:gd name="connsiteX3" fmla="*/ 2905125 w 2905125"/>
              <a:gd name="connsiteY3" fmla="*/ 2005777 h 2005777"/>
              <a:gd name="connsiteX4" fmla="*/ 0 w 2905125"/>
              <a:gd name="connsiteY4" fmla="*/ 2005777 h 2005777"/>
              <a:gd name="connsiteX5" fmla="*/ 16934 w 2905125"/>
              <a:gd name="connsiteY5" fmla="*/ 15405 h 2005777"/>
              <a:gd name="connsiteX0" fmla="*/ 3208 w 2913977"/>
              <a:gd name="connsiteY0" fmla="*/ 70183 h 2083133"/>
              <a:gd name="connsiteX1" fmla="*/ 1884212 w 2913977"/>
              <a:gd name="connsiteY1" fmla="*/ 81472 h 2083133"/>
              <a:gd name="connsiteX2" fmla="*/ 2902688 w 2913977"/>
              <a:gd name="connsiteY2" fmla="*/ 1116881 h 2083133"/>
              <a:gd name="connsiteX3" fmla="*/ 2913977 w 2913977"/>
              <a:gd name="connsiteY3" fmla="*/ 2083133 h 2083133"/>
              <a:gd name="connsiteX4" fmla="*/ 8852 w 2913977"/>
              <a:gd name="connsiteY4" fmla="*/ 2083133 h 2083133"/>
              <a:gd name="connsiteX5" fmla="*/ 3208 w 2913977"/>
              <a:gd name="connsiteY5" fmla="*/ 70183 h 2083133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3977" h="2012950">
                <a:moveTo>
                  <a:pt x="3208" y="0"/>
                </a:moveTo>
                <a:lnTo>
                  <a:pt x="1884212" y="11289"/>
                </a:lnTo>
                <a:cubicBezTo>
                  <a:pt x="2370102" y="9408"/>
                  <a:pt x="2897043" y="296964"/>
                  <a:pt x="2902688" y="1046698"/>
                </a:cubicBezTo>
                <a:cubicBezTo>
                  <a:pt x="2908333" y="1796432"/>
                  <a:pt x="2910214" y="1660762"/>
                  <a:pt x="2913977" y="2012950"/>
                </a:cubicBezTo>
                <a:lnTo>
                  <a:pt x="8852" y="2012950"/>
                </a:lnTo>
                <a:cubicBezTo>
                  <a:pt x="14497" y="1349493"/>
                  <a:pt x="-8082" y="917457"/>
                  <a:pt x="3208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1835A3-E5D8-8A40-9D21-E7B74911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52714B78-A937-BF44-99A1-D65EA5F7FF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14713" y="1474788"/>
            <a:ext cx="2703512" cy="2012950"/>
          </a:xfrm>
        </p:spPr>
        <p:txBody>
          <a:bodyPr/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C74941-7518-9240-B699-F637A6DB05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4337" y="1481051"/>
            <a:ext cx="2918194" cy="2006687"/>
          </a:xfrm>
          <a:custGeom>
            <a:avLst/>
            <a:gdLst>
              <a:gd name="connsiteX0" fmla="*/ 335498 w 2914650"/>
              <a:gd name="connsiteY0" fmla="*/ 0 h 2012950"/>
              <a:gd name="connsiteX1" fmla="*/ 2579152 w 2914650"/>
              <a:gd name="connsiteY1" fmla="*/ 0 h 2012950"/>
              <a:gd name="connsiteX2" fmla="*/ 2914650 w 2914650"/>
              <a:gd name="connsiteY2" fmla="*/ 335498 h 2012950"/>
              <a:gd name="connsiteX3" fmla="*/ 2914650 w 2914650"/>
              <a:gd name="connsiteY3" fmla="*/ 2012950 h 2012950"/>
              <a:gd name="connsiteX4" fmla="*/ 2914650 w 2914650"/>
              <a:gd name="connsiteY4" fmla="*/ 2012950 h 2012950"/>
              <a:gd name="connsiteX5" fmla="*/ 0 w 2914650"/>
              <a:gd name="connsiteY5" fmla="*/ 2012950 h 2012950"/>
              <a:gd name="connsiteX6" fmla="*/ 0 w 2914650"/>
              <a:gd name="connsiteY6" fmla="*/ 2012950 h 2012950"/>
              <a:gd name="connsiteX7" fmla="*/ 0 w 2914650"/>
              <a:gd name="connsiteY7" fmla="*/ 335498 h 2012950"/>
              <a:gd name="connsiteX8" fmla="*/ 335498 w 2914650"/>
              <a:gd name="connsiteY8" fmla="*/ 0 h 2012950"/>
              <a:gd name="connsiteX0" fmla="*/ 335498 w 2914650"/>
              <a:gd name="connsiteY0" fmla="*/ 0 h 2012950"/>
              <a:gd name="connsiteX1" fmla="*/ 2579152 w 2914650"/>
              <a:gd name="connsiteY1" fmla="*/ 0 h 2012950"/>
              <a:gd name="connsiteX2" fmla="*/ 2914650 w 2914650"/>
              <a:gd name="connsiteY2" fmla="*/ 2012950 h 2012950"/>
              <a:gd name="connsiteX3" fmla="*/ 2914650 w 2914650"/>
              <a:gd name="connsiteY3" fmla="*/ 2012950 h 2012950"/>
              <a:gd name="connsiteX4" fmla="*/ 0 w 2914650"/>
              <a:gd name="connsiteY4" fmla="*/ 2012950 h 2012950"/>
              <a:gd name="connsiteX5" fmla="*/ 0 w 2914650"/>
              <a:gd name="connsiteY5" fmla="*/ 2012950 h 2012950"/>
              <a:gd name="connsiteX6" fmla="*/ 0 w 2914650"/>
              <a:gd name="connsiteY6" fmla="*/ 335498 h 2012950"/>
              <a:gd name="connsiteX7" fmla="*/ 335498 w 2914650"/>
              <a:gd name="connsiteY7" fmla="*/ 0 h 2012950"/>
              <a:gd name="connsiteX0" fmla="*/ 335498 w 3088781"/>
              <a:gd name="connsiteY0" fmla="*/ 0 h 2012950"/>
              <a:gd name="connsiteX1" fmla="*/ 2908015 w 3088781"/>
              <a:gd name="connsiteY1" fmla="*/ 0 h 2012950"/>
              <a:gd name="connsiteX2" fmla="*/ 2914650 w 3088781"/>
              <a:gd name="connsiteY2" fmla="*/ 2012950 h 2012950"/>
              <a:gd name="connsiteX3" fmla="*/ 2914650 w 3088781"/>
              <a:gd name="connsiteY3" fmla="*/ 2012950 h 2012950"/>
              <a:gd name="connsiteX4" fmla="*/ 0 w 3088781"/>
              <a:gd name="connsiteY4" fmla="*/ 2012950 h 2012950"/>
              <a:gd name="connsiteX5" fmla="*/ 0 w 3088781"/>
              <a:gd name="connsiteY5" fmla="*/ 2012950 h 2012950"/>
              <a:gd name="connsiteX6" fmla="*/ 0 w 3088781"/>
              <a:gd name="connsiteY6" fmla="*/ 335498 h 2012950"/>
              <a:gd name="connsiteX7" fmla="*/ 335498 w 3088781"/>
              <a:gd name="connsiteY7" fmla="*/ 0 h 2012950"/>
              <a:gd name="connsiteX0" fmla="*/ 335498 w 2914650"/>
              <a:gd name="connsiteY0" fmla="*/ 220405 h 2233355"/>
              <a:gd name="connsiteX1" fmla="*/ 2908015 w 2914650"/>
              <a:gd name="connsiteY1" fmla="*/ 220405 h 2233355"/>
              <a:gd name="connsiteX2" fmla="*/ 2914650 w 2914650"/>
              <a:gd name="connsiteY2" fmla="*/ 2233355 h 2233355"/>
              <a:gd name="connsiteX3" fmla="*/ 2914650 w 2914650"/>
              <a:gd name="connsiteY3" fmla="*/ 2233355 h 2233355"/>
              <a:gd name="connsiteX4" fmla="*/ 0 w 2914650"/>
              <a:gd name="connsiteY4" fmla="*/ 2233355 h 2233355"/>
              <a:gd name="connsiteX5" fmla="*/ 0 w 2914650"/>
              <a:gd name="connsiteY5" fmla="*/ 2233355 h 2233355"/>
              <a:gd name="connsiteX6" fmla="*/ 0 w 2914650"/>
              <a:gd name="connsiteY6" fmla="*/ 555903 h 2233355"/>
              <a:gd name="connsiteX7" fmla="*/ 335498 w 2914650"/>
              <a:gd name="connsiteY7" fmla="*/ 220405 h 2233355"/>
              <a:gd name="connsiteX0" fmla="*/ 335498 w 2914650"/>
              <a:gd name="connsiteY0" fmla="*/ 0 h 2012950"/>
              <a:gd name="connsiteX1" fmla="*/ 2908015 w 2914650"/>
              <a:gd name="connsiteY1" fmla="*/ 0 h 2012950"/>
              <a:gd name="connsiteX2" fmla="*/ 2914650 w 2914650"/>
              <a:gd name="connsiteY2" fmla="*/ 2012950 h 2012950"/>
              <a:gd name="connsiteX3" fmla="*/ 2914650 w 2914650"/>
              <a:gd name="connsiteY3" fmla="*/ 2012950 h 2012950"/>
              <a:gd name="connsiteX4" fmla="*/ 0 w 2914650"/>
              <a:gd name="connsiteY4" fmla="*/ 2012950 h 2012950"/>
              <a:gd name="connsiteX5" fmla="*/ 0 w 2914650"/>
              <a:gd name="connsiteY5" fmla="*/ 2012950 h 2012950"/>
              <a:gd name="connsiteX6" fmla="*/ 0 w 2914650"/>
              <a:gd name="connsiteY6" fmla="*/ 335498 h 2012950"/>
              <a:gd name="connsiteX7" fmla="*/ 335498 w 2914650"/>
              <a:gd name="connsiteY7" fmla="*/ 0 h 2012950"/>
              <a:gd name="connsiteX0" fmla="*/ 335498 w 2918891"/>
              <a:gd name="connsiteY0" fmla="*/ 0 h 2012950"/>
              <a:gd name="connsiteX1" fmla="*/ 2908015 w 2918891"/>
              <a:gd name="connsiteY1" fmla="*/ 0 h 2012950"/>
              <a:gd name="connsiteX2" fmla="*/ 2914650 w 2918891"/>
              <a:gd name="connsiteY2" fmla="*/ 2012950 h 2012950"/>
              <a:gd name="connsiteX3" fmla="*/ 2914650 w 2918891"/>
              <a:gd name="connsiteY3" fmla="*/ 2012950 h 2012950"/>
              <a:gd name="connsiteX4" fmla="*/ 0 w 2918891"/>
              <a:gd name="connsiteY4" fmla="*/ 2012950 h 2012950"/>
              <a:gd name="connsiteX5" fmla="*/ 0 w 2918891"/>
              <a:gd name="connsiteY5" fmla="*/ 2012950 h 2012950"/>
              <a:gd name="connsiteX6" fmla="*/ 0 w 2918891"/>
              <a:gd name="connsiteY6" fmla="*/ 335498 h 2012950"/>
              <a:gd name="connsiteX7" fmla="*/ 335498 w 2918891"/>
              <a:gd name="connsiteY7" fmla="*/ 0 h 2012950"/>
              <a:gd name="connsiteX0" fmla="*/ 335498 w 2921898"/>
              <a:gd name="connsiteY0" fmla="*/ 0 h 2012950"/>
              <a:gd name="connsiteX1" fmla="*/ 2914278 w 2921898"/>
              <a:gd name="connsiteY1" fmla="*/ 6263 h 2012950"/>
              <a:gd name="connsiteX2" fmla="*/ 2914650 w 2921898"/>
              <a:gd name="connsiteY2" fmla="*/ 2012950 h 2012950"/>
              <a:gd name="connsiteX3" fmla="*/ 2914650 w 2921898"/>
              <a:gd name="connsiteY3" fmla="*/ 2012950 h 2012950"/>
              <a:gd name="connsiteX4" fmla="*/ 0 w 2921898"/>
              <a:gd name="connsiteY4" fmla="*/ 2012950 h 2012950"/>
              <a:gd name="connsiteX5" fmla="*/ 0 w 2921898"/>
              <a:gd name="connsiteY5" fmla="*/ 2012950 h 2012950"/>
              <a:gd name="connsiteX6" fmla="*/ 0 w 2921898"/>
              <a:gd name="connsiteY6" fmla="*/ 335498 h 2012950"/>
              <a:gd name="connsiteX7" fmla="*/ 335498 w 2921898"/>
              <a:gd name="connsiteY7" fmla="*/ 0 h 2012950"/>
              <a:gd name="connsiteX0" fmla="*/ 335498 w 2917591"/>
              <a:gd name="connsiteY0" fmla="*/ 0 h 2012950"/>
              <a:gd name="connsiteX1" fmla="*/ 2914278 w 2917591"/>
              <a:gd name="connsiteY1" fmla="*/ 6263 h 2012950"/>
              <a:gd name="connsiteX2" fmla="*/ 2914650 w 2917591"/>
              <a:gd name="connsiteY2" fmla="*/ 2012950 h 2012950"/>
              <a:gd name="connsiteX3" fmla="*/ 2914650 w 2917591"/>
              <a:gd name="connsiteY3" fmla="*/ 2012950 h 2012950"/>
              <a:gd name="connsiteX4" fmla="*/ 0 w 2917591"/>
              <a:gd name="connsiteY4" fmla="*/ 2012950 h 2012950"/>
              <a:gd name="connsiteX5" fmla="*/ 0 w 2917591"/>
              <a:gd name="connsiteY5" fmla="*/ 2012950 h 2012950"/>
              <a:gd name="connsiteX6" fmla="*/ 0 w 2917591"/>
              <a:gd name="connsiteY6" fmla="*/ 335498 h 2012950"/>
              <a:gd name="connsiteX7" fmla="*/ 335498 w 2917591"/>
              <a:gd name="connsiteY7" fmla="*/ 0 h 2012950"/>
              <a:gd name="connsiteX0" fmla="*/ 1074533 w 2917591"/>
              <a:gd name="connsiteY0" fmla="*/ 0 h 2006687"/>
              <a:gd name="connsiteX1" fmla="*/ 2914278 w 2917591"/>
              <a:gd name="connsiteY1" fmla="*/ 0 h 2006687"/>
              <a:gd name="connsiteX2" fmla="*/ 2914650 w 2917591"/>
              <a:gd name="connsiteY2" fmla="*/ 2006687 h 2006687"/>
              <a:gd name="connsiteX3" fmla="*/ 2914650 w 2917591"/>
              <a:gd name="connsiteY3" fmla="*/ 2006687 h 2006687"/>
              <a:gd name="connsiteX4" fmla="*/ 0 w 2917591"/>
              <a:gd name="connsiteY4" fmla="*/ 2006687 h 2006687"/>
              <a:gd name="connsiteX5" fmla="*/ 0 w 2917591"/>
              <a:gd name="connsiteY5" fmla="*/ 2006687 h 2006687"/>
              <a:gd name="connsiteX6" fmla="*/ 0 w 2917591"/>
              <a:gd name="connsiteY6" fmla="*/ 329235 h 2006687"/>
              <a:gd name="connsiteX7" fmla="*/ 1074533 w 2917591"/>
              <a:gd name="connsiteY7" fmla="*/ 0 h 2006687"/>
              <a:gd name="connsiteX0" fmla="*/ 1080796 w 2923854"/>
              <a:gd name="connsiteY0" fmla="*/ 0 h 2006687"/>
              <a:gd name="connsiteX1" fmla="*/ 2920541 w 2923854"/>
              <a:gd name="connsiteY1" fmla="*/ 0 h 2006687"/>
              <a:gd name="connsiteX2" fmla="*/ 2920913 w 2923854"/>
              <a:gd name="connsiteY2" fmla="*/ 2006687 h 2006687"/>
              <a:gd name="connsiteX3" fmla="*/ 2920913 w 2923854"/>
              <a:gd name="connsiteY3" fmla="*/ 2006687 h 2006687"/>
              <a:gd name="connsiteX4" fmla="*/ 6263 w 2923854"/>
              <a:gd name="connsiteY4" fmla="*/ 2006687 h 2006687"/>
              <a:gd name="connsiteX5" fmla="*/ 6263 w 2923854"/>
              <a:gd name="connsiteY5" fmla="*/ 2006687 h 2006687"/>
              <a:gd name="connsiteX6" fmla="*/ 0 w 2923854"/>
              <a:gd name="connsiteY6" fmla="*/ 993114 h 2006687"/>
              <a:gd name="connsiteX7" fmla="*/ 1080796 w 2923854"/>
              <a:gd name="connsiteY7" fmla="*/ 0 h 2006687"/>
              <a:gd name="connsiteX0" fmla="*/ 1080796 w 2923854"/>
              <a:gd name="connsiteY0" fmla="*/ 0 h 2006687"/>
              <a:gd name="connsiteX1" fmla="*/ 2920541 w 2923854"/>
              <a:gd name="connsiteY1" fmla="*/ 0 h 2006687"/>
              <a:gd name="connsiteX2" fmla="*/ 2920913 w 2923854"/>
              <a:gd name="connsiteY2" fmla="*/ 2006687 h 2006687"/>
              <a:gd name="connsiteX3" fmla="*/ 2920913 w 2923854"/>
              <a:gd name="connsiteY3" fmla="*/ 2006687 h 2006687"/>
              <a:gd name="connsiteX4" fmla="*/ 6263 w 2923854"/>
              <a:gd name="connsiteY4" fmla="*/ 2006687 h 2006687"/>
              <a:gd name="connsiteX5" fmla="*/ 6263 w 2923854"/>
              <a:gd name="connsiteY5" fmla="*/ 2006687 h 2006687"/>
              <a:gd name="connsiteX6" fmla="*/ 0 w 2923854"/>
              <a:gd name="connsiteY6" fmla="*/ 993114 h 2006687"/>
              <a:gd name="connsiteX7" fmla="*/ 1080796 w 2923854"/>
              <a:gd name="connsiteY7" fmla="*/ 0 h 2006687"/>
              <a:gd name="connsiteX0" fmla="*/ 1080796 w 2923854"/>
              <a:gd name="connsiteY0" fmla="*/ 0 h 2006687"/>
              <a:gd name="connsiteX1" fmla="*/ 2920541 w 2923854"/>
              <a:gd name="connsiteY1" fmla="*/ 0 h 2006687"/>
              <a:gd name="connsiteX2" fmla="*/ 2920913 w 2923854"/>
              <a:gd name="connsiteY2" fmla="*/ 2006687 h 2006687"/>
              <a:gd name="connsiteX3" fmla="*/ 2920913 w 2923854"/>
              <a:gd name="connsiteY3" fmla="*/ 2006687 h 2006687"/>
              <a:gd name="connsiteX4" fmla="*/ 6263 w 2923854"/>
              <a:gd name="connsiteY4" fmla="*/ 2006687 h 2006687"/>
              <a:gd name="connsiteX5" fmla="*/ 6263 w 2923854"/>
              <a:gd name="connsiteY5" fmla="*/ 2006687 h 2006687"/>
              <a:gd name="connsiteX6" fmla="*/ 0 w 2923854"/>
              <a:gd name="connsiteY6" fmla="*/ 993114 h 2006687"/>
              <a:gd name="connsiteX7" fmla="*/ 1080796 w 2923854"/>
              <a:gd name="connsiteY7" fmla="*/ 0 h 2006687"/>
              <a:gd name="connsiteX0" fmla="*/ 1075136 w 2918194"/>
              <a:gd name="connsiteY0" fmla="*/ 0 h 2006687"/>
              <a:gd name="connsiteX1" fmla="*/ 2914881 w 2918194"/>
              <a:gd name="connsiteY1" fmla="*/ 0 h 2006687"/>
              <a:gd name="connsiteX2" fmla="*/ 2915253 w 2918194"/>
              <a:gd name="connsiteY2" fmla="*/ 2006687 h 2006687"/>
              <a:gd name="connsiteX3" fmla="*/ 2915253 w 2918194"/>
              <a:gd name="connsiteY3" fmla="*/ 2006687 h 2006687"/>
              <a:gd name="connsiteX4" fmla="*/ 603 w 2918194"/>
              <a:gd name="connsiteY4" fmla="*/ 2006687 h 2006687"/>
              <a:gd name="connsiteX5" fmla="*/ 603 w 2918194"/>
              <a:gd name="connsiteY5" fmla="*/ 2006687 h 2006687"/>
              <a:gd name="connsiteX6" fmla="*/ 603 w 2918194"/>
              <a:gd name="connsiteY6" fmla="*/ 1049482 h 2006687"/>
              <a:gd name="connsiteX7" fmla="*/ 1075136 w 2918194"/>
              <a:gd name="connsiteY7" fmla="*/ 0 h 2006687"/>
              <a:gd name="connsiteX0" fmla="*/ 1075136 w 2918194"/>
              <a:gd name="connsiteY0" fmla="*/ 0 h 2006687"/>
              <a:gd name="connsiteX1" fmla="*/ 2914881 w 2918194"/>
              <a:gd name="connsiteY1" fmla="*/ 0 h 2006687"/>
              <a:gd name="connsiteX2" fmla="*/ 2915253 w 2918194"/>
              <a:gd name="connsiteY2" fmla="*/ 2006687 h 2006687"/>
              <a:gd name="connsiteX3" fmla="*/ 2915253 w 2918194"/>
              <a:gd name="connsiteY3" fmla="*/ 2006687 h 2006687"/>
              <a:gd name="connsiteX4" fmla="*/ 603 w 2918194"/>
              <a:gd name="connsiteY4" fmla="*/ 2006687 h 2006687"/>
              <a:gd name="connsiteX5" fmla="*/ 603 w 2918194"/>
              <a:gd name="connsiteY5" fmla="*/ 2006687 h 2006687"/>
              <a:gd name="connsiteX6" fmla="*/ 603 w 2918194"/>
              <a:gd name="connsiteY6" fmla="*/ 1049482 h 2006687"/>
              <a:gd name="connsiteX7" fmla="*/ 1075136 w 2918194"/>
              <a:gd name="connsiteY7" fmla="*/ 0 h 20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8194" h="2006687">
                <a:moveTo>
                  <a:pt x="1075136" y="0"/>
                </a:moveTo>
                <a:lnTo>
                  <a:pt x="2914881" y="0"/>
                </a:lnTo>
                <a:cubicBezTo>
                  <a:pt x="2915119" y="508439"/>
                  <a:pt x="2921967" y="1646143"/>
                  <a:pt x="2915253" y="2006687"/>
                </a:cubicBezTo>
                <a:lnTo>
                  <a:pt x="2915253" y="2006687"/>
                </a:lnTo>
                <a:lnTo>
                  <a:pt x="603" y="2006687"/>
                </a:lnTo>
                <a:lnTo>
                  <a:pt x="603" y="2006687"/>
                </a:lnTo>
                <a:cubicBezTo>
                  <a:pt x="-1485" y="1668829"/>
                  <a:pt x="2691" y="1550179"/>
                  <a:pt x="603" y="1049482"/>
                </a:cubicBezTo>
                <a:cubicBezTo>
                  <a:pt x="6866" y="56263"/>
                  <a:pt x="889846" y="0"/>
                  <a:pt x="1075136" y="0"/>
                </a:cubicBezTo>
                <a:close/>
              </a:path>
            </a:pathLst>
          </a:custGeom>
        </p:spPr>
        <p:txBody>
          <a:bodyPr/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5131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/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82CDA0-C0F7-3247-8624-321F8BB9FFA9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EFE9418A-77DC-9242-8F7F-9D17D433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A7D5C7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A7D5C7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73705E-214C-DB44-B9E5-692D6F2A7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84" y="4802671"/>
            <a:ext cx="1667425" cy="2700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1835A3-E5D8-8A40-9D21-E7B74911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able Placeholder 12">
            <a:extLst>
              <a:ext uri="{FF2B5EF4-FFF2-40B4-BE49-F238E27FC236}">
                <a16:creationId xmlns:a16="http://schemas.microsoft.com/office/drawing/2014/main" id="{9C531377-0D78-FE49-B648-DC6DC93302E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1864" y="1356518"/>
            <a:ext cx="7784273" cy="2839800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699652"/>
                </a:solidFill>
                <a:latin typeface="Prodigy Sans Medium" pitchFamily="2" charset="77"/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831760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 slide">
    <p:bg>
      <p:bgPr>
        <a:solidFill>
          <a:srgbClr val="017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349665"/>
            <a:ext cx="3815645" cy="1127472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FFFFFF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F2C00B-23DA-FE41-9734-27EE20349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55" b="3925"/>
          <a:stretch/>
        </p:blipFill>
        <p:spPr>
          <a:xfrm>
            <a:off x="7512230" y="2153200"/>
            <a:ext cx="1637414" cy="2990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4E47A5-FA21-AD4C-A37D-88A421D8625D}"/>
              </a:ext>
            </a:extLst>
          </p:cNvPr>
          <p:cNvSpPr txBox="1"/>
          <p:nvPr userDrawn="1"/>
        </p:nvSpPr>
        <p:spPr>
          <a:xfrm>
            <a:off x="457200" y="4151352"/>
            <a:ext cx="4336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A7D5C7"/>
                </a:solidFill>
                <a:latin typeface="Montserrat" pitchFamily="2" charset="77"/>
              </a:rPr>
              <a:t>www.sfhsa.org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FAC63FA-E43A-9745-B3C7-7983B97AB9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41971"/>
            <a:ext cx="2450158" cy="3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Orange">
    <p:bg>
      <p:bgPr>
        <a:solidFill>
          <a:srgbClr val="FAB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7" y="1647431"/>
            <a:ext cx="3843867" cy="1127472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C3412A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This is a Title Slide for</a:t>
            </a:r>
            <a:br>
              <a:rPr lang="en-US"/>
            </a:br>
            <a:r>
              <a:rPr lang="en-US"/>
              <a:t>San Francisco Human</a:t>
            </a:r>
            <a:br>
              <a:rPr lang="en-US"/>
            </a:br>
            <a:r>
              <a:rPr lang="en-US"/>
              <a:t>Services Agency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2EDF7CD-6414-124A-9051-7BC2B851A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41971"/>
            <a:ext cx="2450158" cy="39675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EAC50-2798-174C-92E4-ECF62E09FF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441971"/>
            <a:ext cx="2450165" cy="396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CF92D7-4380-D448-A0CB-B3D943313F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91298" y="2656103"/>
            <a:ext cx="2370750" cy="28313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26F2F5-732D-8941-BDD0-FCE498A20D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72537" y="2787713"/>
            <a:ext cx="3843867" cy="379069"/>
          </a:xfrm>
        </p:spPr>
        <p:txBody>
          <a:bodyPr lIns="64008" tIns="0" rIns="137160" bIns="64008">
            <a:no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200" b="0" i="0">
                <a:solidFill>
                  <a:srgbClr val="112648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5pPr>
            <a:lvl6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6pPr>
            <a:lvl7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7pPr>
            <a:lvl8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8pPr>
            <a:lvl9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0859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7" y="1647431"/>
            <a:ext cx="3843867" cy="1127472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This is a Title Slide for</a:t>
            </a:r>
            <a:br>
              <a:rPr lang="en-US"/>
            </a:br>
            <a:r>
              <a:rPr lang="en-US"/>
              <a:t>San Francisco Human</a:t>
            </a:r>
            <a:br>
              <a:rPr lang="en-US"/>
            </a:br>
            <a:r>
              <a:rPr lang="en-US"/>
              <a:t>Services Agency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2EDF7CD-6414-124A-9051-7BC2B851A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41971"/>
            <a:ext cx="2450158" cy="39675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EAC50-2798-174C-92E4-ECF62E09FF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441971"/>
            <a:ext cx="2450165" cy="396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BE3D44-8FFE-484B-9EA2-135C47FCF6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03018" y="1722460"/>
            <a:ext cx="3122201" cy="377577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2BA219-6174-B045-B2D4-02CF897F9D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72537" y="2787713"/>
            <a:ext cx="3843867" cy="379069"/>
          </a:xfrm>
        </p:spPr>
        <p:txBody>
          <a:bodyPr lIns="64008" tIns="0" rIns="137160" bIns="64008">
            <a:no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200" b="0" i="0">
                <a:solidFill>
                  <a:srgbClr val="112648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5pPr>
            <a:lvl6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6pPr>
            <a:lvl7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7pPr>
            <a:lvl8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8pPr>
            <a:lvl9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54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A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4EE3DF-B52F-B045-9364-521B6CCF0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73" y="4804850"/>
            <a:ext cx="1667427" cy="2700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4D1FB0-9C89-894B-AC55-C02FB99D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305"/>
            <a:ext cx="7886700" cy="3263504"/>
          </a:xfrm>
        </p:spPr>
        <p:txBody>
          <a:bodyPr lIns="64008" tIns="137160" rIns="137160" bIns="64008">
            <a:normAutofit/>
          </a:bodyPr>
          <a:lstStyle>
            <a:lvl1pPr marL="285750" indent="-285750">
              <a:lnSpc>
                <a:spcPts val="1876"/>
              </a:lnSpc>
              <a:buClr>
                <a:srgbClr val="112648"/>
              </a:buClr>
              <a:buFont typeface="Arial" panose="020B0604020202020204" pitchFamily="34" charset="0"/>
              <a:buChar char="•"/>
              <a:defRPr sz="1300">
                <a:solidFill>
                  <a:schemeClr val="accent6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Clr>
                <a:srgbClr val="112648"/>
              </a:buClr>
              <a:buSzPct val="60000"/>
              <a:buFont typeface="Courier New" panose="02070309020205020404" pitchFamily="49" charset="0"/>
              <a:buChar char="o"/>
              <a:defRPr sz="1300">
                <a:solidFill>
                  <a:schemeClr val="accent6"/>
                </a:solidFill>
                <a:latin typeface="Montserrat" pitchFamily="2" charset="77"/>
              </a:defRPr>
            </a:lvl2pPr>
            <a:lvl3pPr>
              <a:lnSpc>
                <a:spcPts val="1876"/>
              </a:lnSpc>
              <a:buClr>
                <a:srgbClr val="112648"/>
              </a:buClr>
              <a:defRPr sz="1300">
                <a:solidFill>
                  <a:schemeClr val="accent6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buClr>
                <a:srgbClr val="112648"/>
              </a:buClr>
              <a:defRPr sz="1300">
                <a:solidFill>
                  <a:schemeClr val="accent6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buClr>
                <a:srgbClr val="112648"/>
              </a:buClr>
              <a:defRPr sz="1300">
                <a:solidFill>
                  <a:schemeClr val="accent6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544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Subtitle Patter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020"/>
            <a:ext cx="6999111" cy="3263504"/>
          </a:xfrm>
        </p:spPr>
        <p:txBody>
          <a:bodyPr lIns="64008" tIns="137160" rIns="137160" bIns="64008">
            <a:norm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Font typeface="Arial" panose="020B0604020202020204" pitchFamily="34" charset="0"/>
              <a:buNone/>
              <a:defRPr sz="1300">
                <a:solidFill>
                  <a:schemeClr val="accent6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A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4EE3DF-B52F-B045-9364-521B6CCF0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73" y="4804850"/>
            <a:ext cx="1667427" cy="2700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F00CA0-4B21-4649-95CD-A3D619EA4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927" r="1947"/>
          <a:stretch/>
        </p:blipFill>
        <p:spPr>
          <a:xfrm>
            <a:off x="6573913" y="0"/>
            <a:ext cx="2570087" cy="160866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624097-A3F4-4E48-AA61-4ACDE275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2384C32-A541-0544-99E4-9AB53120D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4863"/>
            <a:ext cx="5173663" cy="349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00" b="0" i="0">
                <a:solidFill>
                  <a:srgbClr val="69965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233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Subtitl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A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4EE3DF-B52F-B045-9364-521B6CCF0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73" y="4804850"/>
            <a:ext cx="1667427" cy="2700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989825-64A3-AA41-91D9-8C513A22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4020"/>
            <a:ext cx="6999111" cy="3263504"/>
          </a:xfrm>
        </p:spPr>
        <p:txBody>
          <a:bodyPr lIns="64008" tIns="137160" rIns="137160" bIns="64008">
            <a:norm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Font typeface="Arial" panose="020B0604020202020204" pitchFamily="34" charset="0"/>
              <a:buNone/>
              <a:defRPr sz="1300">
                <a:solidFill>
                  <a:schemeClr val="accent6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7196FF-7E5F-1145-B3FA-D889E50844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4863"/>
            <a:ext cx="5173663" cy="349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00" b="0" i="0">
                <a:solidFill>
                  <a:srgbClr val="69965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86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23" y="400541"/>
            <a:ext cx="7720572" cy="412826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B52E9-B6FE-B04E-A939-656323AC5FB6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A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E23F0CC8-575C-8C48-B784-1BCCA35C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7F563D-F197-AB40-BFBC-3A18BD226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73" y="4804850"/>
            <a:ext cx="1667427" cy="27000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ACFA39-3A2F-3C47-B1FA-33D0D0F9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4020"/>
            <a:ext cx="7720572" cy="3263504"/>
          </a:xfrm>
        </p:spPr>
        <p:txBody>
          <a:bodyPr lIns="64008" tIns="137160" rIns="137160" bIns="64008" numCol="2">
            <a:norm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Font typeface="Arial" panose="020B0604020202020204" pitchFamily="34" charset="0"/>
              <a:buNone/>
              <a:defRPr sz="1300">
                <a:solidFill>
                  <a:schemeClr val="accent6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1E6D43-2904-BA44-B811-5F4581A1C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4863"/>
            <a:ext cx="5173663" cy="349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00" b="0" i="0">
                <a:solidFill>
                  <a:srgbClr val="69965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752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bg>
      <p:bgPr>
        <a:solidFill>
          <a:srgbClr val="ACD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78" y="377841"/>
            <a:ext cx="4030858" cy="474471"/>
          </a:xfrm>
        </p:spPr>
        <p:txBody>
          <a:bodyPr lIns="36576" tIns="64008" rIns="36576" bIns="64008" anchor="b">
            <a:noAutofit/>
          </a:bodyPr>
          <a:lstStyle>
            <a:lvl1pPr>
              <a:defRPr sz="2600" b="1" i="0">
                <a:solidFill>
                  <a:srgbClr val="174D24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34179002-B308-1140-8C11-2A6F9B123D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17" y="2632"/>
            <a:ext cx="4337982" cy="5140038"/>
          </a:xfrm>
          <a:custGeom>
            <a:avLst/>
            <a:gdLst>
              <a:gd name="connsiteX0" fmla="*/ 0 w 3251200"/>
              <a:gd name="connsiteY0" fmla="*/ 0 h 4705350"/>
              <a:gd name="connsiteX1" fmla="*/ 2709322 w 3251200"/>
              <a:gd name="connsiteY1" fmla="*/ 0 h 4705350"/>
              <a:gd name="connsiteX2" fmla="*/ 3251200 w 3251200"/>
              <a:gd name="connsiteY2" fmla="*/ 541878 h 4705350"/>
              <a:gd name="connsiteX3" fmla="*/ 3251200 w 3251200"/>
              <a:gd name="connsiteY3" fmla="*/ 4705350 h 4705350"/>
              <a:gd name="connsiteX4" fmla="*/ 0 w 3251200"/>
              <a:gd name="connsiteY4" fmla="*/ 4705350 h 4705350"/>
              <a:gd name="connsiteX5" fmla="*/ 0 w 3251200"/>
              <a:gd name="connsiteY5" fmla="*/ 0 h 4705350"/>
              <a:gd name="connsiteX0" fmla="*/ 0 w 3251200"/>
              <a:gd name="connsiteY0" fmla="*/ 5645 h 4710995"/>
              <a:gd name="connsiteX1" fmla="*/ 1665100 w 3251200"/>
              <a:gd name="connsiteY1" fmla="*/ 0 h 4710995"/>
              <a:gd name="connsiteX2" fmla="*/ 3251200 w 3251200"/>
              <a:gd name="connsiteY2" fmla="*/ 547523 h 4710995"/>
              <a:gd name="connsiteX3" fmla="*/ 3251200 w 3251200"/>
              <a:gd name="connsiteY3" fmla="*/ 4710995 h 4710995"/>
              <a:gd name="connsiteX4" fmla="*/ 0 w 3251200"/>
              <a:gd name="connsiteY4" fmla="*/ 4710995 h 4710995"/>
              <a:gd name="connsiteX5" fmla="*/ 0 w 3251200"/>
              <a:gd name="connsiteY5" fmla="*/ 5645 h 4710995"/>
              <a:gd name="connsiteX0" fmla="*/ 0 w 3251200"/>
              <a:gd name="connsiteY0" fmla="*/ 5645 h 4710995"/>
              <a:gd name="connsiteX1" fmla="*/ 1665100 w 3251200"/>
              <a:gd name="connsiteY1" fmla="*/ 0 h 4710995"/>
              <a:gd name="connsiteX2" fmla="*/ 3245555 w 3251200"/>
              <a:gd name="connsiteY2" fmla="*/ 1563523 h 4710995"/>
              <a:gd name="connsiteX3" fmla="*/ 3251200 w 3251200"/>
              <a:gd name="connsiteY3" fmla="*/ 4710995 h 4710995"/>
              <a:gd name="connsiteX4" fmla="*/ 0 w 3251200"/>
              <a:gd name="connsiteY4" fmla="*/ 4710995 h 4710995"/>
              <a:gd name="connsiteX5" fmla="*/ 0 w 3251200"/>
              <a:gd name="connsiteY5" fmla="*/ 5645 h 4710995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251937"/>
              <a:gd name="connsiteY0" fmla="*/ 120008 h 4825358"/>
              <a:gd name="connsiteX1" fmla="*/ 1665100 w 3251937"/>
              <a:gd name="connsiteY1" fmla="*/ 114363 h 4825358"/>
              <a:gd name="connsiteX2" fmla="*/ 3245555 w 3251937"/>
              <a:gd name="connsiteY2" fmla="*/ 1677886 h 4825358"/>
              <a:gd name="connsiteX3" fmla="*/ 3251200 w 3251937"/>
              <a:gd name="connsiteY3" fmla="*/ 4825358 h 4825358"/>
              <a:gd name="connsiteX4" fmla="*/ 0 w 3251937"/>
              <a:gd name="connsiteY4" fmla="*/ 4825358 h 4825358"/>
              <a:gd name="connsiteX5" fmla="*/ 0 w 3251937"/>
              <a:gd name="connsiteY5" fmla="*/ 120008 h 4825358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363262"/>
              <a:gd name="connsiteY0" fmla="*/ 0 h 4705350"/>
              <a:gd name="connsiteX1" fmla="*/ 1676389 w 3363262"/>
              <a:gd name="connsiteY1" fmla="*/ 16933 h 4705350"/>
              <a:gd name="connsiteX2" fmla="*/ 3245555 w 3363262"/>
              <a:gd name="connsiteY2" fmla="*/ 1557878 h 4705350"/>
              <a:gd name="connsiteX3" fmla="*/ 3251200 w 3363262"/>
              <a:gd name="connsiteY3" fmla="*/ 4705350 h 4705350"/>
              <a:gd name="connsiteX4" fmla="*/ 0 w 3363262"/>
              <a:gd name="connsiteY4" fmla="*/ 4705350 h 4705350"/>
              <a:gd name="connsiteX5" fmla="*/ 0 w 3363262"/>
              <a:gd name="connsiteY5" fmla="*/ 0 h 4705350"/>
              <a:gd name="connsiteX0" fmla="*/ 0 w 3363262"/>
              <a:gd name="connsiteY0" fmla="*/ 118335 h 4801107"/>
              <a:gd name="connsiteX1" fmla="*/ 1676389 w 3363262"/>
              <a:gd name="connsiteY1" fmla="*/ 112690 h 4801107"/>
              <a:gd name="connsiteX2" fmla="*/ 3245555 w 3363262"/>
              <a:gd name="connsiteY2" fmla="*/ 1653635 h 4801107"/>
              <a:gd name="connsiteX3" fmla="*/ 3251200 w 3363262"/>
              <a:gd name="connsiteY3" fmla="*/ 4801107 h 4801107"/>
              <a:gd name="connsiteX4" fmla="*/ 0 w 3363262"/>
              <a:gd name="connsiteY4" fmla="*/ 4801107 h 4801107"/>
              <a:gd name="connsiteX5" fmla="*/ 0 w 3363262"/>
              <a:gd name="connsiteY5" fmla="*/ 118335 h 4801107"/>
              <a:gd name="connsiteX0" fmla="*/ 0 w 3363262"/>
              <a:gd name="connsiteY0" fmla="*/ 5659 h 4688431"/>
              <a:gd name="connsiteX1" fmla="*/ 1676389 w 3363262"/>
              <a:gd name="connsiteY1" fmla="*/ 14 h 4688431"/>
              <a:gd name="connsiteX2" fmla="*/ 3245555 w 3363262"/>
              <a:gd name="connsiteY2" fmla="*/ 1540959 h 4688431"/>
              <a:gd name="connsiteX3" fmla="*/ 3251200 w 3363262"/>
              <a:gd name="connsiteY3" fmla="*/ 4688431 h 4688431"/>
              <a:gd name="connsiteX4" fmla="*/ 0 w 3363262"/>
              <a:gd name="connsiteY4" fmla="*/ 4688431 h 4688431"/>
              <a:gd name="connsiteX5" fmla="*/ 0 w 3363262"/>
              <a:gd name="connsiteY5" fmla="*/ 5659 h 4688431"/>
              <a:gd name="connsiteX0" fmla="*/ 0 w 3363262"/>
              <a:gd name="connsiteY0" fmla="*/ 5645 h 4688417"/>
              <a:gd name="connsiteX1" fmla="*/ 1676389 w 3363262"/>
              <a:gd name="connsiteY1" fmla="*/ 0 h 4688417"/>
              <a:gd name="connsiteX2" fmla="*/ 3245555 w 3363262"/>
              <a:gd name="connsiteY2" fmla="*/ 1540945 h 4688417"/>
              <a:gd name="connsiteX3" fmla="*/ 3251200 w 3363262"/>
              <a:gd name="connsiteY3" fmla="*/ 4688417 h 4688417"/>
              <a:gd name="connsiteX4" fmla="*/ 0 w 3363262"/>
              <a:gd name="connsiteY4" fmla="*/ 4688417 h 4688417"/>
              <a:gd name="connsiteX5" fmla="*/ 0 w 3363262"/>
              <a:gd name="connsiteY5" fmla="*/ 5645 h 4688417"/>
              <a:gd name="connsiteX0" fmla="*/ 0 w 3251200"/>
              <a:gd name="connsiteY0" fmla="*/ 5645 h 4688417"/>
              <a:gd name="connsiteX1" fmla="*/ 1676389 w 3251200"/>
              <a:gd name="connsiteY1" fmla="*/ 0 h 4688417"/>
              <a:gd name="connsiteX2" fmla="*/ 3245555 w 3251200"/>
              <a:gd name="connsiteY2" fmla="*/ 1540945 h 4688417"/>
              <a:gd name="connsiteX3" fmla="*/ 3251200 w 3251200"/>
              <a:gd name="connsiteY3" fmla="*/ 4688417 h 4688417"/>
              <a:gd name="connsiteX4" fmla="*/ 0 w 3251200"/>
              <a:gd name="connsiteY4" fmla="*/ 4688417 h 4688417"/>
              <a:gd name="connsiteX5" fmla="*/ 0 w 3251200"/>
              <a:gd name="connsiteY5" fmla="*/ 5645 h 4688417"/>
              <a:gd name="connsiteX0" fmla="*/ 0 w 3251200"/>
              <a:gd name="connsiteY0" fmla="*/ 7995 h 4690767"/>
              <a:gd name="connsiteX1" fmla="*/ 1676389 w 3251200"/>
              <a:gd name="connsiteY1" fmla="*/ 2350 h 4690767"/>
              <a:gd name="connsiteX2" fmla="*/ 3245555 w 3251200"/>
              <a:gd name="connsiteY2" fmla="*/ 1543295 h 4690767"/>
              <a:gd name="connsiteX3" fmla="*/ 3251200 w 3251200"/>
              <a:gd name="connsiteY3" fmla="*/ 4690767 h 4690767"/>
              <a:gd name="connsiteX4" fmla="*/ 0 w 3251200"/>
              <a:gd name="connsiteY4" fmla="*/ 4690767 h 4690767"/>
              <a:gd name="connsiteX5" fmla="*/ 0 w 3251200"/>
              <a:gd name="connsiteY5" fmla="*/ 7995 h 4690767"/>
              <a:gd name="connsiteX0" fmla="*/ 0 w 3251200"/>
              <a:gd name="connsiteY0" fmla="*/ 7995 h 4690767"/>
              <a:gd name="connsiteX1" fmla="*/ 1676389 w 3251200"/>
              <a:gd name="connsiteY1" fmla="*/ 2350 h 4690767"/>
              <a:gd name="connsiteX2" fmla="*/ 3245555 w 3251200"/>
              <a:gd name="connsiteY2" fmla="*/ 1543295 h 4690767"/>
              <a:gd name="connsiteX3" fmla="*/ 3251200 w 3251200"/>
              <a:gd name="connsiteY3" fmla="*/ 4690767 h 4690767"/>
              <a:gd name="connsiteX4" fmla="*/ 0 w 3251200"/>
              <a:gd name="connsiteY4" fmla="*/ 4690767 h 4690767"/>
              <a:gd name="connsiteX5" fmla="*/ 0 w 3251200"/>
              <a:gd name="connsiteY5" fmla="*/ 7995 h 4690767"/>
              <a:gd name="connsiteX0" fmla="*/ 0 w 3347251"/>
              <a:gd name="connsiteY0" fmla="*/ 17364 h 4700136"/>
              <a:gd name="connsiteX1" fmla="*/ 1892571 w 3347251"/>
              <a:gd name="connsiteY1" fmla="*/ 1429 h 4700136"/>
              <a:gd name="connsiteX2" fmla="*/ 3245555 w 3347251"/>
              <a:gd name="connsiteY2" fmla="*/ 1552664 h 4700136"/>
              <a:gd name="connsiteX3" fmla="*/ 3251200 w 3347251"/>
              <a:gd name="connsiteY3" fmla="*/ 4700136 h 4700136"/>
              <a:gd name="connsiteX4" fmla="*/ 0 w 3347251"/>
              <a:gd name="connsiteY4" fmla="*/ 4700136 h 4700136"/>
              <a:gd name="connsiteX5" fmla="*/ 0 w 3347251"/>
              <a:gd name="connsiteY5" fmla="*/ 17364 h 4700136"/>
              <a:gd name="connsiteX0" fmla="*/ 0 w 3347251"/>
              <a:gd name="connsiteY0" fmla="*/ 16090 h 4698862"/>
              <a:gd name="connsiteX1" fmla="*/ 1892571 w 3347251"/>
              <a:gd name="connsiteY1" fmla="*/ 155 h 4698862"/>
              <a:gd name="connsiteX2" fmla="*/ 3245555 w 3347251"/>
              <a:gd name="connsiteY2" fmla="*/ 1551390 h 4698862"/>
              <a:gd name="connsiteX3" fmla="*/ 3251200 w 3347251"/>
              <a:gd name="connsiteY3" fmla="*/ 4698862 h 4698862"/>
              <a:gd name="connsiteX4" fmla="*/ 0 w 3347251"/>
              <a:gd name="connsiteY4" fmla="*/ 4698862 h 4698862"/>
              <a:gd name="connsiteX5" fmla="*/ 0 w 3347251"/>
              <a:gd name="connsiteY5" fmla="*/ 16090 h 4698862"/>
              <a:gd name="connsiteX0" fmla="*/ 0 w 3251525"/>
              <a:gd name="connsiteY0" fmla="*/ 16090 h 4698862"/>
              <a:gd name="connsiteX1" fmla="*/ 1892571 w 3251525"/>
              <a:gd name="connsiteY1" fmla="*/ 155 h 4698862"/>
              <a:gd name="connsiteX2" fmla="*/ 3245555 w 3251525"/>
              <a:gd name="connsiteY2" fmla="*/ 1551390 h 4698862"/>
              <a:gd name="connsiteX3" fmla="*/ 3251200 w 3251525"/>
              <a:gd name="connsiteY3" fmla="*/ 4698862 h 4698862"/>
              <a:gd name="connsiteX4" fmla="*/ 0 w 3251525"/>
              <a:gd name="connsiteY4" fmla="*/ 4698862 h 4698862"/>
              <a:gd name="connsiteX5" fmla="*/ 0 w 3251525"/>
              <a:gd name="connsiteY5" fmla="*/ 16090 h 4698862"/>
              <a:gd name="connsiteX0" fmla="*/ 0 w 3251200"/>
              <a:gd name="connsiteY0" fmla="*/ 16090 h 4698862"/>
              <a:gd name="connsiteX1" fmla="*/ 1892571 w 3251200"/>
              <a:gd name="connsiteY1" fmla="*/ 155 h 4698862"/>
              <a:gd name="connsiteX2" fmla="*/ 3245555 w 3251200"/>
              <a:gd name="connsiteY2" fmla="*/ 1551390 h 4698862"/>
              <a:gd name="connsiteX3" fmla="*/ 3251200 w 3251200"/>
              <a:gd name="connsiteY3" fmla="*/ 4698862 h 4698862"/>
              <a:gd name="connsiteX4" fmla="*/ 0 w 3251200"/>
              <a:gd name="connsiteY4" fmla="*/ 4698862 h 4698862"/>
              <a:gd name="connsiteX5" fmla="*/ 0 w 3251200"/>
              <a:gd name="connsiteY5" fmla="*/ 16090 h 4698862"/>
              <a:gd name="connsiteX0" fmla="*/ 0 w 3251200"/>
              <a:gd name="connsiteY0" fmla="*/ 126446 h 4809218"/>
              <a:gd name="connsiteX1" fmla="*/ 1892571 w 3251200"/>
              <a:gd name="connsiteY1" fmla="*/ 110511 h 4809218"/>
              <a:gd name="connsiteX2" fmla="*/ 3249793 w 3251200"/>
              <a:gd name="connsiteY2" fmla="*/ 1666892 h 4809218"/>
              <a:gd name="connsiteX3" fmla="*/ 3251200 w 3251200"/>
              <a:gd name="connsiteY3" fmla="*/ 4809218 h 4809218"/>
              <a:gd name="connsiteX4" fmla="*/ 0 w 3251200"/>
              <a:gd name="connsiteY4" fmla="*/ 4809218 h 4809218"/>
              <a:gd name="connsiteX5" fmla="*/ 0 w 3251200"/>
              <a:gd name="connsiteY5" fmla="*/ 126446 h 4809218"/>
              <a:gd name="connsiteX0" fmla="*/ 0 w 3252413"/>
              <a:gd name="connsiteY0" fmla="*/ 126446 h 4809218"/>
              <a:gd name="connsiteX1" fmla="*/ 1892571 w 3252413"/>
              <a:gd name="connsiteY1" fmla="*/ 110511 h 4809218"/>
              <a:gd name="connsiteX2" fmla="*/ 3249793 w 3252413"/>
              <a:gd name="connsiteY2" fmla="*/ 1666892 h 4809218"/>
              <a:gd name="connsiteX3" fmla="*/ 3251200 w 3252413"/>
              <a:gd name="connsiteY3" fmla="*/ 4809218 h 4809218"/>
              <a:gd name="connsiteX4" fmla="*/ 0 w 3252413"/>
              <a:gd name="connsiteY4" fmla="*/ 4809218 h 4809218"/>
              <a:gd name="connsiteX5" fmla="*/ 0 w 3252413"/>
              <a:gd name="connsiteY5" fmla="*/ 126446 h 4809218"/>
              <a:gd name="connsiteX0" fmla="*/ 0 w 3252413"/>
              <a:gd name="connsiteY0" fmla="*/ 15936 h 4698708"/>
              <a:gd name="connsiteX1" fmla="*/ 1892571 w 3252413"/>
              <a:gd name="connsiteY1" fmla="*/ 1 h 4698708"/>
              <a:gd name="connsiteX2" fmla="*/ 3249793 w 3252413"/>
              <a:gd name="connsiteY2" fmla="*/ 1556382 h 4698708"/>
              <a:gd name="connsiteX3" fmla="*/ 3251200 w 3252413"/>
              <a:gd name="connsiteY3" fmla="*/ 4698708 h 4698708"/>
              <a:gd name="connsiteX4" fmla="*/ 0 w 3252413"/>
              <a:gd name="connsiteY4" fmla="*/ 4698708 h 4698708"/>
              <a:gd name="connsiteX5" fmla="*/ 0 w 3252413"/>
              <a:gd name="connsiteY5" fmla="*/ 15936 h 4698708"/>
              <a:gd name="connsiteX0" fmla="*/ 0 w 3252413"/>
              <a:gd name="connsiteY0" fmla="*/ 22665 h 4705437"/>
              <a:gd name="connsiteX1" fmla="*/ 1892571 w 3252413"/>
              <a:gd name="connsiteY1" fmla="*/ 6730 h 4705437"/>
              <a:gd name="connsiteX2" fmla="*/ 3249793 w 3252413"/>
              <a:gd name="connsiteY2" fmla="*/ 1563111 h 4705437"/>
              <a:gd name="connsiteX3" fmla="*/ 3251200 w 3252413"/>
              <a:gd name="connsiteY3" fmla="*/ 4705437 h 4705437"/>
              <a:gd name="connsiteX4" fmla="*/ 0 w 3252413"/>
              <a:gd name="connsiteY4" fmla="*/ 4705437 h 4705437"/>
              <a:gd name="connsiteX5" fmla="*/ 0 w 3252413"/>
              <a:gd name="connsiteY5" fmla="*/ 22665 h 4705437"/>
              <a:gd name="connsiteX0" fmla="*/ 0 w 3251200"/>
              <a:gd name="connsiteY0" fmla="*/ 22665 h 4705437"/>
              <a:gd name="connsiteX1" fmla="*/ 1892571 w 3251200"/>
              <a:gd name="connsiteY1" fmla="*/ 6730 h 4705437"/>
              <a:gd name="connsiteX2" fmla="*/ 3249793 w 3251200"/>
              <a:gd name="connsiteY2" fmla="*/ 1563111 h 4705437"/>
              <a:gd name="connsiteX3" fmla="*/ 3251200 w 3251200"/>
              <a:gd name="connsiteY3" fmla="*/ 4705437 h 4705437"/>
              <a:gd name="connsiteX4" fmla="*/ 0 w 3251200"/>
              <a:gd name="connsiteY4" fmla="*/ 4705437 h 4705437"/>
              <a:gd name="connsiteX5" fmla="*/ 0 w 3251200"/>
              <a:gd name="connsiteY5" fmla="*/ 22665 h 4705437"/>
              <a:gd name="connsiteX0" fmla="*/ 0 w 3251200"/>
              <a:gd name="connsiteY0" fmla="*/ 18552 h 4701324"/>
              <a:gd name="connsiteX1" fmla="*/ 1892571 w 3251200"/>
              <a:gd name="connsiteY1" fmla="*/ 2617 h 4701324"/>
              <a:gd name="connsiteX2" fmla="*/ 3249793 w 3251200"/>
              <a:gd name="connsiteY2" fmla="*/ 1558998 h 4701324"/>
              <a:gd name="connsiteX3" fmla="*/ 3251200 w 3251200"/>
              <a:gd name="connsiteY3" fmla="*/ 4701324 h 4701324"/>
              <a:gd name="connsiteX4" fmla="*/ 0 w 3251200"/>
              <a:gd name="connsiteY4" fmla="*/ 4701324 h 4701324"/>
              <a:gd name="connsiteX5" fmla="*/ 0 w 3251200"/>
              <a:gd name="connsiteY5" fmla="*/ 18552 h 4701324"/>
              <a:gd name="connsiteX0" fmla="*/ 0 w 3274280"/>
              <a:gd name="connsiteY0" fmla="*/ 18552 h 4701324"/>
              <a:gd name="connsiteX1" fmla="*/ 1892571 w 3274280"/>
              <a:gd name="connsiteY1" fmla="*/ 2617 h 4701324"/>
              <a:gd name="connsiteX2" fmla="*/ 2919900 w 3274280"/>
              <a:gd name="connsiteY2" fmla="*/ 416748 h 4701324"/>
              <a:gd name="connsiteX3" fmla="*/ 3249793 w 3274280"/>
              <a:gd name="connsiteY3" fmla="*/ 1558998 h 4701324"/>
              <a:gd name="connsiteX4" fmla="*/ 3251200 w 3274280"/>
              <a:gd name="connsiteY4" fmla="*/ 4701324 h 4701324"/>
              <a:gd name="connsiteX5" fmla="*/ 0 w 3274280"/>
              <a:gd name="connsiteY5" fmla="*/ 4701324 h 4701324"/>
              <a:gd name="connsiteX6" fmla="*/ 0 w 3274280"/>
              <a:gd name="connsiteY6" fmla="*/ 18552 h 4701324"/>
              <a:gd name="connsiteX0" fmla="*/ 0 w 3342056"/>
              <a:gd name="connsiteY0" fmla="*/ 122566 h 4805338"/>
              <a:gd name="connsiteX1" fmla="*/ 1892571 w 3342056"/>
              <a:gd name="connsiteY1" fmla="*/ 106631 h 4805338"/>
              <a:gd name="connsiteX2" fmla="*/ 3239153 w 3342056"/>
              <a:gd name="connsiteY2" fmla="*/ 118637 h 4805338"/>
              <a:gd name="connsiteX3" fmla="*/ 3249793 w 3342056"/>
              <a:gd name="connsiteY3" fmla="*/ 1663012 h 4805338"/>
              <a:gd name="connsiteX4" fmla="*/ 3251200 w 3342056"/>
              <a:gd name="connsiteY4" fmla="*/ 4805338 h 4805338"/>
              <a:gd name="connsiteX5" fmla="*/ 0 w 3342056"/>
              <a:gd name="connsiteY5" fmla="*/ 4805338 h 4805338"/>
              <a:gd name="connsiteX6" fmla="*/ 0 w 3342056"/>
              <a:gd name="connsiteY6" fmla="*/ 122566 h 4805338"/>
              <a:gd name="connsiteX0" fmla="*/ 0 w 3251200"/>
              <a:gd name="connsiteY0" fmla="*/ 122566 h 4805338"/>
              <a:gd name="connsiteX1" fmla="*/ 1892571 w 3251200"/>
              <a:gd name="connsiteY1" fmla="*/ 106631 h 4805338"/>
              <a:gd name="connsiteX2" fmla="*/ 3239153 w 3251200"/>
              <a:gd name="connsiteY2" fmla="*/ 118637 h 4805338"/>
              <a:gd name="connsiteX3" fmla="*/ 3249793 w 3251200"/>
              <a:gd name="connsiteY3" fmla="*/ 1663012 h 4805338"/>
              <a:gd name="connsiteX4" fmla="*/ 3251200 w 3251200"/>
              <a:gd name="connsiteY4" fmla="*/ 4805338 h 4805338"/>
              <a:gd name="connsiteX5" fmla="*/ 0 w 3251200"/>
              <a:gd name="connsiteY5" fmla="*/ 4805338 h 4805338"/>
              <a:gd name="connsiteX6" fmla="*/ 0 w 3251200"/>
              <a:gd name="connsiteY6" fmla="*/ 122566 h 4805338"/>
              <a:gd name="connsiteX0" fmla="*/ 0 w 3251200"/>
              <a:gd name="connsiteY0" fmla="*/ 15935 h 4698707"/>
              <a:gd name="connsiteX1" fmla="*/ 1892571 w 3251200"/>
              <a:gd name="connsiteY1" fmla="*/ 0 h 4698707"/>
              <a:gd name="connsiteX2" fmla="*/ 3239153 w 3251200"/>
              <a:gd name="connsiteY2" fmla="*/ 12006 h 4698707"/>
              <a:gd name="connsiteX3" fmla="*/ 3249793 w 3251200"/>
              <a:gd name="connsiteY3" fmla="*/ 1556381 h 4698707"/>
              <a:gd name="connsiteX4" fmla="*/ 3251200 w 3251200"/>
              <a:gd name="connsiteY4" fmla="*/ 4698707 h 4698707"/>
              <a:gd name="connsiteX5" fmla="*/ 0 w 3251200"/>
              <a:gd name="connsiteY5" fmla="*/ 4698707 h 4698707"/>
              <a:gd name="connsiteX6" fmla="*/ 0 w 3251200"/>
              <a:gd name="connsiteY6" fmla="*/ 15935 h 4698707"/>
              <a:gd name="connsiteX0" fmla="*/ 0 w 3251200"/>
              <a:gd name="connsiteY0" fmla="*/ 8624 h 4691396"/>
              <a:gd name="connsiteX1" fmla="*/ 754104 w 3251200"/>
              <a:gd name="connsiteY1" fmla="*/ 0 h 4691396"/>
              <a:gd name="connsiteX2" fmla="*/ 3239153 w 3251200"/>
              <a:gd name="connsiteY2" fmla="*/ 4695 h 4691396"/>
              <a:gd name="connsiteX3" fmla="*/ 3249793 w 3251200"/>
              <a:gd name="connsiteY3" fmla="*/ 1549070 h 4691396"/>
              <a:gd name="connsiteX4" fmla="*/ 3251200 w 3251200"/>
              <a:gd name="connsiteY4" fmla="*/ 4691396 h 4691396"/>
              <a:gd name="connsiteX5" fmla="*/ 0 w 3251200"/>
              <a:gd name="connsiteY5" fmla="*/ 4691396 h 4691396"/>
              <a:gd name="connsiteX6" fmla="*/ 0 w 3251200"/>
              <a:gd name="connsiteY6" fmla="*/ 8624 h 4691396"/>
              <a:gd name="connsiteX0" fmla="*/ 0 w 3251200"/>
              <a:gd name="connsiteY0" fmla="*/ 1366615 h 4784520"/>
              <a:gd name="connsiteX1" fmla="*/ 754104 w 3251200"/>
              <a:gd name="connsiteY1" fmla="*/ 93124 h 4784520"/>
              <a:gd name="connsiteX2" fmla="*/ 3239153 w 3251200"/>
              <a:gd name="connsiteY2" fmla="*/ 97819 h 4784520"/>
              <a:gd name="connsiteX3" fmla="*/ 3249793 w 3251200"/>
              <a:gd name="connsiteY3" fmla="*/ 1642194 h 4784520"/>
              <a:gd name="connsiteX4" fmla="*/ 3251200 w 3251200"/>
              <a:gd name="connsiteY4" fmla="*/ 4784520 h 4784520"/>
              <a:gd name="connsiteX5" fmla="*/ 0 w 3251200"/>
              <a:gd name="connsiteY5" fmla="*/ 4784520 h 4784520"/>
              <a:gd name="connsiteX6" fmla="*/ 0 w 3251200"/>
              <a:gd name="connsiteY6" fmla="*/ 1366615 h 4784520"/>
              <a:gd name="connsiteX0" fmla="*/ 1955 w 3253155"/>
              <a:gd name="connsiteY0" fmla="*/ 1366615 h 4784520"/>
              <a:gd name="connsiteX1" fmla="*/ 756059 w 3253155"/>
              <a:gd name="connsiteY1" fmla="*/ 93124 h 4784520"/>
              <a:gd name="connsiteX2" fmla="*/ 3241108 w 3253155"/>
              <a:gd name="connsiteY2" fmla="*/ 97819 h 4784520"/>
              <a:gd name="connsiteX3" fmla="*/ 3251748 w 3253155"/>
              <a:gd name="connsiteY3" fmla="*/ 1642194 h 4784520"/>
              <a:gd name="connsiteX4" fmla="*/ 3253155 w 3253155"/>
              <a:gd name="connsiteY4" fmla="*/ 4784520 h 4784520"/>
              <a:gd name="connsiteX5" fmla="*/ 1955 w 3253155"/>
              <a:gd name="connsiteY5" fmla="*/ 4784520 h 4784520"/>
              <a:gd name="connsiteX6" fmla="*/ 1955 w 3253155"/>
              <a:gd name="connsiteY6" fmla="*/ 1366615 h 4784520"/>
              <a:gd name="connsiteX0" fmla="*/ 1955 w 3253155"/>
              <a:gd name="connsiteY0" fmla="*/ 1278983 h 4696888"/>
              <a:gd name="connsiteX1" fmla="*/ 756059 w 3253155"/>
              <a:gd name="connsiteY1" fmla="*/ 5492 h 4696888"/>
              <a:gd name="connsiteX2" fmla="*/ 3241108 w 3253155"/>
              <a:gd name="connsiteY2" fmla="*/ 10187 h 4696888"/>
              <a:gd name="connsiteX3" fmla="*/ 3251748 w 3253155"/>
              <a:gd name="connsiteY3" fmla="*/ 1554562 h 4696888"/>
              <a:gd name="connsiteX4" fmla="*/ 3253155 w 3253155"/>
              <a:gd name="connsiteY4" fmla="*/ 4696888 h 4696888"/>
              <a:gd name="connsiteX5" fmla="*/ 1955 w 3253155"/>
              <a:gd name="connsiteY5" fmla="*/ 4696888 h 4696888"/>
              <a:gd name="connsiteX6" fmla="*/ 1955 w 3253155"/>
              <a:gd name="connsiteY6" fmla="*/ 1278983 h 4696888"/>
              <a:gd name="connsiteX0" fmla="*/ 92001 w 3343201"/>
              <a:gd name="connsiteY0" fmla="*/ 1285137 h 4703042"/>
              <a:gd name="connsiteX1" fmla="*/ 1334020 w 3343201"/>
              <a:gd name="connsiteY1" fmla="*/ 4335 h 4703042"/>
              <a:gd name="connsiteX2" fmla="*/ 3331154 w 3343201"/>
              <a:gd name="connsiteY2" fmla="*/ 16341 h 4703042"/>
              <a:gd name="connsiteX3" fmla="*/ 3341794 w 3343201"/>
              <a:gd name="connsiteY3" fmla="*/ 1560716 h 4703042"/>
              <a:gd name="connsiteX4" fmla="*/ 3343201 w 3343201"/>
              <a:gd name="connsiteY4" fmla="*/ 4703042 h 4703042"/>
              <a:gd name="connsiteX5" fmla="*/ 92001 w 3343201"/>
              <a:gd name="connsiteY5" fmla="*/ 4703042 h 4703042"/>
              <a:gd name="connsiteX6" fmla="*/ 92001 w 3343201"/>
              <a:gd name="connsiteY6" fmla="*/ 1285137 h 4703042"/>
              <a:gd name="connsiteX0" fmla="*/ 3656 w 3254856"/>
              <a:gd name="connsiteY0" fmla="*/ 1285137 h 4703042"/>
              <a:gd name="connsiteX1" fmla="*/ 1245675 w 3254856"/>
              <a:gd name="connsiteY1" fmla="*/ 4335 h 4703042"/>
              <a:gd name="connsiteX2" fmla="*/ 3242809 w 3254856"/>
              <a:gd name="connsiteY2" fmla="*/ 16341 h 4703042"/>
              <a:gd name="connsiteX3" fmla="*/ 3253449 w 3254856"/>
              <a:gd name="connsiteY3" fmla="*/ 1560716 h 4703042"/>
              <a:gd name="connsiteX4" fmla="*/ 3254856 w 3254856"/>
              <a:gd name="connsiteY4" fmla="*/ 4703042 h 4703042"/>
              <a:gd name="connsiteX5" fmla="*/ 3656 w 3254856"/>
              <a:gd name="connsiteY5" fmla="*/ 4703042 h 4703042"/>
              <a:gd name="connsiteX6" fmla="*/ 3656 w 3254856"/>
              <a:gd name="connsiteY6" fmla="*/ 1285137 h 4703042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42809 w 3254856"/>
              <a:gd name="connsiteY2" fmla="*/ 12007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3656 w 3254856"/>
              <a:gd name="connsiteY0" fmla="*/ 1372618 h 4790523"/>
              <a:gd name="connsiteX1" fmla="*/ 1245675 w 3254856"/>
              <a:gd name="connsiteY1" fmla="*/ 91816 h 4790523"/>
              <a:gd name="connsiteX2" fmla="*/ 3248833 w 3254856"/>
              <a:gd name="connsiteY2" fmla="*/ 103822 h 4790523"/>
              <a:gd name="connsiteX3" fmla="*/ 3253449 w 3254856"/>
              <a:gd name="connsiteY3" fmla="*/ 1648197 h 4790523"/>
              <a:gd name="connsiteX4" fmla="*/ 3254856 w 3254856"/>
              <a:gd name="connsiteY4" fmla="*/ 4790523 h 4790523"/>
              <a:gd name="connsiteX5" fmla="*/ 3656 w 3254856"/>
              <a:gd name="connsiteY5" fmla="*/ 4790523 h 4790523"/>
              <a:gd name="connsiteX6" fmla="*/ 3656 w 3254856"/>
              <a:gd name="connsiteY6" fmla="*/ 1372618 h 4790523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48833 w 3254856"/>
              <a:gd name="connsiteY2" fmla="*/ 12007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3656 w 3256072"/>
              <a:gd name="connsiteY0" fmla="*/ 1367304 h 4785209"/>
              <a:gd name="connsiteX1" fmla="*/ 1245675 w 3256072"/>
              <a:gd name="connsiteY1" fmla="*/ 86502 h 4785209"/>
              <a:gd name="connsiteX2" fmla="*/ 3218715 w 3256072"/>
              <a:gd name="connsiteY2" fmla="*/ 120442 h 4785209"/>
              <a:gd name="connsiteX3" fmla="*/ 3253449 w 3256072"/>
              <a:gd name="connsiteY3" fmla="*/ 1642883 h 4785209"/>
              <a:gd name="connsiteX4" fmla="*/ 3254856 w 3256072"/>
              <a:gd name="connsiteY4" fmla="*/ 4785209 h 4785209"/>
              <a:gd name="connsiteX5" fmla="*/ 3656 w 3256072"/>
              <a:gd name="connsiteY5" fmla="*/ 4785209 h 4785209"/>
              <a:gd name="connsiteX6" fmla="*/ 3656 w 3256072"/>
              <a:gd name="connsiteY6" fmla="*/ 1367304 h 4785209"/>
              <a:gd name="connsiteX0" fmla="*/ 3656 w 3258116"/>
              <a:gd name="connsiteY0" fmla="*/ 1380711 h 4798616"/>
              <a:gd name="connsiteX1" fmla="*/ 1245675 w 3258116"/>
              <a:gd name="connsiteY1" fmla="*/ 99909 h 4798616"/>
              <a:gd name="connsiteX2" fmla="*/ 3258116 w 3258116"/>
              <a:gd name="connsiteY2" fmla="*/ 92858 h 4798616"/>
              <a:gd name="connsiteX3" fmla="*/ 3253449 w 3258116"/>
              <a:gd name="connsiteY3" fmla="*/ 1656290 h 4798616"/>
              <a:gd name="connsiteX4" fmla="*/ 3254856 w 3258116"/>
              <a:gd name="connsiteY4" fmla="*/ 4798616 h 4798616"/>
              <a:gd name="connsiteX5" fmla="*/ 3656 w 3258116"/>
              <a:gd name="connsiteY5" fmla="*/ 4798616 h 4798616"/>
              <a:gd name="connsiteX6" fmla="*/ 3656 w 3258116"/>
              <a:gd name="connsiteY6" fmla="*/ 1380711 h 4798616"/>
              <a:gd name="connsiteX0" fmla="*/ 3656 w 3258116"/>
              <a:gd name="connsiteY0" fmla="*/ 1291084 h 4708989"/>
              <a:gd name="connsiteX1" fmla="*/ 1245675 w 3258116"/>
              <a:gd name="connsiteY1" fmla="*/ 10282 h 4708989"/>
              <a:gd name="connsiteX2" fmla="*/ 3258116 w 3258116"/>
              <a:gd name="connsiteY2" fmla="*/ 3231 h 4708989"/>
              <a:gd name="connsiteX3" fmla="*/ 3253449 w 3258116"/>
              <a:gd name="connsiteY3" fmla="*/ 1566663 h 4708989"/>
              <a:gd name="connsiteX4" fmla="*/ 3254856 w 3258116"/>
              <a:gd name="connsiteY4" fmla="*/ 4708989 h 4708989"/>
              <a:gd name="connsiteX5" fmla="*/ 3656 w 3258116"/>
              <a:gd name="connsiteY5" fmla="*/ 4708989 h 4708989"/>
              <a:gd name="connsiteX6" fmla="*/ 3656 w 3258116"/>
              <a:gd name="connsiteY6" fmla="*/ 1291084 h 4708989"/>
              <a:gd name="connsiteX0" fmla="*/ 3656 w 3258116"/>
              <a:gd name="connsiteY0" fmla="*/ 1291084 h 4708989"/>
              <a:gd name="connsiteX1" fmla="*/ 1245675 w 3258116"/>
              <a:gd name="connsiteY1" fmla="*/ 10282 h 4708989"/>
              <a:gd name="connsiteX2" fmla="*/ 3258116 w 3258116"/>
              <a:gd name="connsiteY2" fmla="*/ 3231 h 4708989"/>
              <a:gd name="connsiteX3" fmla="*/ 3253449 w 3258116"/>
              <a:gd name="connsiteY3" fmla="*/ 1566663 h 4708989"/>
              <a:gd name="connsiteX4" fmla="*/ 3254856 w 3258116"/>
              <a:gd name="connsiteY4" fmla="*/ 4708989 h 4708989"/>
              <a:gd name="connsiteX5" fmla="*/ 3656 w 3258116"/>
              <a:gd name="connsiteY5" fmla="*/ 4708989 h 4708989"/>
              <a:gd name="connsiteX6" fmla="*/ 3656 w 3258116"/>
              <a:gd name="connsiteY6" fmla="*/ 1291084 h 4708989"/>
              <a:gd name="connsiteX0" fmla="*/ 3656 w 3257323"/>
              <a:gd name="connsiteY0" fmla="*/ 1341883 h 4759788"/>
              <a:gd name="connsiteX1" fmla="*/ 1245675 w 3257323"/>
              <a:gd name="connsiteY1" fmla="*/ 61081 h 4759788"/>
              <a:gd name="connsiteX2" fmla="*/ 3201829 w 3257323"/>
              <a:gd name="connsiteY2" fmla="*/ 197500 h 4759788"/>
              <a:gd name="connsiteX3" fmla="*/ 3253449 w 3257323"/>
              <a:gd name="connsiteY3" fmla="*/ 1617462 h 4759788"/>
              <a:gd name="connsiteX4" fmla="*/ 3254856 w 3257323"/>
              <a:gd name="connsiteY4" fmla="*/ 4759788 h 4759788"/>
              <a:gd name="connsiteX5" fmla="*/ 3656 w 3257323"/>
              <a:gd name="connsiteY5" fmla="*/ 4759788 h 4759788"/>
              <a:gd name="connsiteX6" fmla="*/ 3656 w 3257323"/>
              <a:gd name="connsiteY6" fmla="*/ 1341883 h 4759788"/>
              <a:gd name="connsiteX0" fmla="*/ 3656 w 3254856"/>
              <a:gd name="connsiteY0" fmla="*/ 1373725 h 4791630"/>
              <a:gd name="connsiteX1" fmla="*/ 1245675 w 3254856"/>
              <a:gd name="connsiteY1" fmla="*/ 92923 h 4791630"/>
              <a:gd name="connsiteX2" fmla="*/ 3252487 w 3254856"/>
              <a:gd name="connsiteY2" fmla="*/ 106367 h 4791630"/>
              <a:gd name="connsiteX3" fmla="*/ 3253449 w 3254856"/>
              <a:gd name="connsiteY3" fmla="*/ 1649304 h 4791630"/>
              <a:gd name="connsiteX4" fmla="*/ 3254856 w 3254856"/>
              <a:gd name="connsiteY4" fmla="*/ 4791630 h 4791630"/>
              <a:gd name="connsiteX5" fmla="*/ 3656 w 3254856"/>
              <a:gd name="connsiteY5" fmla="*/ 4791630 h 4791630"/>
              <a:gd name="connsiteX6" fmla="*/ 3656 w 3254856"/>
              <a:gd name="connsiteY6" fmla="*/ 1373725 h 4791630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52487 w 3254856"/>
              <a:gd name="connsiteY2" fmla="*/ 13445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92001 w 3343201"/>
              <a:gd name="connsiteY0" fmla="*/ 1267358 h 4685263"/>
              <a:gd name="connsiteX1" fmla="*/ 1334020 w 3343201"/>
              <a:gd name="connsiteY1" fmla="*/ 205177 h 4685263"/>
              <a:gd name="connsiteX2" fmla="*/ 3340832 w 3343201"/>
              <a:gd name="connsiteY2" fmla="*/ 0 h 4685263"/>
              <a:gd name="connsiteX3" fmla="*/ 3341794 w 3343201"/>
              <a:gd name="connsiteY3" fmla="*/ 1542937 h 4685263"/>
              <a:gd name="connsiteX4" fmla="*/ 3343201 w 3343201"/>
              <a:gd name="connsiteY4" fmla="*/ 4685263 h 4685263"/>
              <a:gd name="connsiteX5" fmla="*/ 92001 w 3343201"/>
              <a:gd name="connsiteY5" fmla="*/ 4685263 h 4685263"/>
              <a:gd name="connsiteX6" fmla="*/ 92001 w 3343201"/>
              <a:gd name="connsiteY6" fmla="*/ 1267358 h 4685263"/>
              <a:gd name="connsiteX0" fmla="*/ 91585 w 3342785"/>
              <a:gd name="connsiteY0" fmla="*/ 1267358 h 4685263"/>
              <a:gd name="connsiteX1" fmla="*/ 1327976 w 3342785"/>
              <a:gd name="connsiteY1" fmla="*/ 7052 h 4685263"/>
              <a:gd name="connsiteX2" fmla="*/ 3340416 w 3342785"/>
              <a:gd name="connsiteY2" fmla="*/ 0 h 4685263"/>
              <a:gd name="connsiteX3" fmla="*/ 3341378 w 3342785"/>
              <a:gd name="connsiteY3" fmla="*/ 1542937 h 4685263"/>
              <a:gd name="connsiteX4" fmla="*/ 3342785 w 3342785"/>
              <a:gd name="connsiteY4" fmla="*/ 4685263 h 4685263"/>
              <a:gd name="connsiteX5" fmla="*/ 91585 w 3342785"/>
              <a:gd name="connsiteY5" fmla="*/ 4685263 h 4685263"/>
              <a:gd name="connsiteX6" fmla="*/ 91585 w 3342785"/>
              <a:gd name="connsiteY6" fmla="*/ 1267358 h 4685263"/>
              <a:gd name="connsiteX0" fmla="*/ 6530 w 3257730"/>
              <a:gd name="connsiteY0" fmla="*/ 1267358 h 4685263"/>
              <a:gd name="connsiteX1" fmla="*/ 1242921 w 3257730"/>
              <a:gd name="connsiteY1" fmla="*/ 7052 h 4685263"/>
              <a:gd name="connsiteX2" fmla="*/ 3255361 w 3257730"/>
              <a:gd name="connsiteY2" fmla="*/ 0 h 4685263"/>
              <a:gd name="connsiteX3" fmla="*/ 3256323 w 3257730"/>
              <a:gd name="connsiteY3" fmla="*/ 1542937 h 4685263"/>
              <a:gd name="connsiteX4" fmla="*/ 3257730 w 3257730"/>
              <a:gd name="connsiteY4" fmla="*/ 4685263 h 4685263"/>
              <a:gd name="connsiteX5" fmla="*/ 6530 w 3257730"/>
              <a:gd name="connsiteY5" fmla="*/ 4685263 h 4685263"/>
              <a:gd name="connsiteX6" fmla="*/ 6530 w 3257730"/>
              <a:gd name="connsiteY6" fmla="*/ 1267358 h 468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730" h="4685263">
                <a:moveTo>
                  <a:pt x="6530" y="1267358"/>
                </a:moveTo>
                <a:cubicBezTo>
                  <a:pt x="21221" y="364681"/>
                  <a:pt x="628277" y="6487"/>
                  <a:pt x="1242921" y="7052"/>
                </a:cubicBezTo>
                <a:lnTo>
                  <a:pt x="3255361" y="0"/>
                </a:lnTo>
                <a:cubicBezTo>
                  <a:pt x="3252667" y="537229"/>
                  <a:pt x="3255928" y="762060"/>
                  <a:pt x="3256323" y="1542937"/>
                </a:cubicBezTo>
                <a:cubicBezTo>
                  <a:pt x="3256718" y="2323814"/>
                  <a:pt x="3255848" y="3636106"/>
                  <a:pt x="3257730" y="4685263"/>
                </a:cubicBezTo>
                <a:lnTo>
                  <a:pt x="6530" y="4685263"/>
                </a:lnTo>
                <a:cubicBezTo>
                  <a:pt x="6530" y="3545961"/>
                  <a:pt x="-8161" y="2170035"/>
                  <a:pt x="6530" y="1267358"/>
                </a:cubicBezTo>
                <a:close/>
              </a:path>
            </a:pathLst>
          </a:custGeom>
          <a:effectLst>
            <a:reflection endPos="0" dir="5400000" sy="-100000" algn="bl" rotWithShape="0"/>
          </a:effectLst>
        </p:spPr>
        <p:txBody>
          <a:bodyPr>
            <a:normAutofit/>
          </a:bodyPr>
          <a:lstStyle>
            <a:lvl1pPr>
              <a:defRPr sz="1300" b="0" i="0">
                <a:solidFill>
                  <a:srgbClr val="699652"/>
                </a:solidFill>
                <a:latin typeface="Montserrat" pitchFamily="2" charset="77"/>
              </a:defRPr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C244E0-64CE-994C-8185-D97504B9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79" y="971548"/>
            <a:ext cx="4030136" cy="3794109"/>
          </a:xfrm>
        </p:spPr>
        <p:txBody>
          <a:bodyPr lIns="64008" tIns="137160" rIns="137160" bIns="64008">
            <a:norm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Font typeface="Arial" panose="020B0604020202020204" pitchFamily="34" charset="0"/>
              <a:buNone/>
              <a:defRPr sz="1300">
                <a:solidFill>
                  <a:schemeClr val="accent6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72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Pr>
        <a:solidFill>
          <a:srgbClr val="A7D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10884"/>
            <a:ext cx="3843867" cy="1306512"/>
          </a:xfrm>
        </p:spPr>
        <p:txBody>
          <a:bodyPr wrap="square" lIns="0" tIns="0" rIns="0" anchor="t" anchorCtr="0">
            <a:norm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112648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This is a Title Slide for</a:t>
            </a:r>
            <a:br>
              <a:rPr lang="en-US"/>
            </a:br>
            <a:r>
              <a:rPr lang="en-US"/>
              <a:t>San Francisco Human</a:t>
            </a:r>
            <a:br>
              <a:rPr lang="en-US"/>
            </a:br>
            <a:r>
              <a:rPr lang="en-US"/>
              <a:t>Services Agency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2A0B81-A858-5D44-B34B-FCEC345C3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38150"/>
            <a:ext cx="2473768" cy="400581"/>
          </a:xfrm>
          <a:prstGeom prst="rect">
            <a:avLst/>
          </a:prstGeom>
        </p:spPr>
      </p:pic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B29CE44-BDA0-CD43-A93A-B1F198B6CC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99315" y="438150"/>
            <a:ext cx="3244683" cy="4704520"/>
          </a:xfrm>
          <a:custGeom>
            <a:avLst/>
            <a:gdLst>
              <a:gd name="connsiteX0" fmla="*/ 0 w 3251200"/>
              <a:gd name="connsiteY0" fmla="*/ 0 h 4705350"/>
              <a:gd name="connsiteX1" fmla="*/ 2709322 w 3251200"/>
              <a:gd name="connsiteY1" fmla="*/ 0 h 4705350"/>
              <a:gd name="connsiteX2" fmla="*/ 3251200 w 3251200"/>
              <a:gd name="connsiteY2" fmla="*/ 541878 h 4705350"/>
              <a:gd name="connsiteX3" fmla="*/ 3251200 w 3251200"/>
              <a:gd name="connsiteY3" fmla="*/ 4705350 h 4705350"/>
              <a:gd name="connsiteX4" fmla="*/ 0 w 3251200"/>
              <a:gd name="connsiteY4" fmla="*/ 4705350 h 4705350"/>
              <a:gd name="connsiteX5" fmla="*/ 0 w 3251200"/>
              <a:gd name="connsiteY5" fmla="*/ 0 h 4705350"/>
              <a:gd name="connsiteX0" fmla="*/ 0 w 3251200"/>
              <a:gd name="connsiteY0" fmla="*/ 5645 h 4710995"/>
              <a:gd name="connsiteX1" fmla="*/ 1665100 w 3251200"/>
              <a:gd name="connsiteY1" fmla="*/ 0 h 4710995"/>
              <a:gd name="connsiteX2" fmla="*/ 3251200 w 3251200"/>
              <a:gd name="connsiteY2" fmla="*/ 547523 h 4710995"/>
              <a:gd name="connsiteX3" fmla="*/ 3251200 w 3251200"/>
              <a:gd name="connsiteY3" fmla="*/ 4710995 h 4710995"/>
              <a:gd name="connsiteX4" fmla="*/ 0 w 3251200"/>
              <a:gd name="connsiteY4" fmla="*/ 4710995 h 4710995"/>
              <a:gd name="connsiteX5" fmla="*/ 0 w 3251200"/>
              <a:gd name="connsiteY5" fmla="*/ 5645 h 4710995"/>
              <a:gd name="connsiteX0" fmla="*/ 0 w 3251200"/>
              <a:gd name="connsiteY0" fmla="*/ 5645 h 4710995"/>
              <a:gd name="connsiteX1" fmla="*/ 1665100 w 3251200"/>
              <a:gd name="connsiteY1" fmla="*/ 0 h 4710995"/>
              <a:gd name="connsiteX2" fmla="*/ 3245555 w 3251200"/>
              <a:gd name="connsiteY2" fmla="*/ 1563523 h 4710995"/>
              <a:gd name="connsiteX3" fmla="*/ 3251200 w 3251200"/>
              <a:gd name="connsiteY3" fmla="*/ 4710995 h 4710995"/>
              <a:gd name="connsiteX4" fmla="*/ 0 w 3251200"/>
              <a:gd name="connsiteY4" fmla="*/ 4710995 h 4710995"/>
              <a:gd name="connsiteX5" fmla="*/ 0 w 3251200"/>
              <a:gd name="connsiteY5" fmla="*/ 5645 h 4710995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251937"/>
              <a:gd name="connsiteY0" fmla="*/ 120008 h 4825358"/>
              <a:gd name="connsiteX1" fmla="*/ 1665100 w 3251937"/>
              <a:gd name="connsiteY1" fmla="*/ 114363 h 4825358"/>
              <a:gd name="connsiteX2" fmla="*/ 3245555 w 3251937"/>
              <a:gd name="connsiteY2" fmla="*/ 1677886 h 4825358"/>
              <a:gd name="connsiteX3" fmla="*/ 3251200 w 3251937"/>
              <a:gd name="connsiteY3" fmla="*/ 4825358 h 4825358"/>
              <a:gd name="connsiteX4" fmla="*/ 0 w 3251937"/>
              <a:gd name="connsiteY4" fmla="*/ 4825358 h 4825358"/>
              <a:gd name="connsiteX5" fmla="*/ 0 w 3251937"/>
              <a:gd name="connsiteY5" fmla="*/ 120008 h 4825358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363262"/>
              <a:gd name="connsiteY0" fmla="*/ 0 h 4705350"/>
              <a:gd name="connsiteX1" fmla="*/ 1676389 w 3363262"/>
              <a:gd name="connsiteY1" fmla="*/ 16933 h 4705350"/>
              <a:gd name="connsiteX2" fmla="*/ 3245555 w 3363262"/>
              <a:gd name="connsiteY2" fmla="*/ 1557878 h 4705350"/>
              <a:gd name="connsiteX3" fmla="*/ 3251200 w 3363262"/>
              <a:gd name="connsiteY3" fmla="*/ 4705350 h 4705350"/>
              <a:gd name="connsiteX4" fmla="*/ 0 w 3363262"/>
              <a:gd name="connsiteY4" fmla="*/ 4705350 h 4705350"/>
              <a:gd name="connsiteX5" fmla="*/ 0 w 3363262"/>
              <a:gd name="connsiteY5" fmla="*/ 0 h 4705350"/>
              <a:gd name="connsiteX0" fmla="*/ 0 w 3363262"/>
              <a:gd name="connsiteY0" fmla="*/ 118335 h 4801107"/>
              <a:gd name="connsiteX1" fmla="*/ 1676389 w 3363262"/>
              <a:gd name="connsiteY1" fmla="*/ 112690 h 4801107"/>
              <a:gd name="connsiteX2" fmla="*/ 3245555 w 3363262"/>
              <a:gd name="connsiteY2" fmla="*/ 1653635 h 4801107"/>
              <a:gd name="connsiteX3" fmla="*/ 3251200 w 3363262"/>
              <a:gd name="connsiteY3" fmla="*/ 4801107 h 4801107"/>
              <a:gd name="connsiteX4" fmla="*/ 0 w 3363262"/>
              <a:gd name="connsiteY4" fmla="*/ 4801107 h 4801107"/>
              <a:gd name="connsiteX5" fmla="*/ 0 w 3363262"/>
              <a:gd name="connsiteY5" fmla="*/ 118335 h 4801107"/>
              <a:gd name="connsiteX0" fmla="*/ 0 w 3363262"/>
              <a:gd name="connsiteY0" fmla="*/ 5659 h 4688431"/>
              <a:gd name="connsiteX1" fmla="*/ 1676389 w 3363262"/>
              <a:gd name="connsiteY1" fmla="*/ 14 h 4688431"/>
              <a:gd name="connsiteX2" fmla="*/ 3245555 w 3363262"/>
              <a:gd name="connsiteY2" fmla="*/ 1540959 h 4688431"/>
              <a:gd name="connsiteX3" fmla="*/ 3251200 w 3363262"/>
              <a:gd name="connsiteY3" fmla="*/ 4688431 h 4688431"/>
              <a:gd name="connsiteX4" fmla="*/ 0 w 3363262"/>
              <a:gd name="connsiteY4" fmla="*/ 4688431 h 4688431"/>
              <a:gd name="connsiteX5" fmla="*/ 0 w 3363262"/>
              <a:gd name="connsiteY5" fmla="*/ 5659 h 4688431"/>
              <a:gd name="connsiteX0" fmla="*/ 0 w 3363262"/>
              <a:gd name="connsiteY0" fmla="*/ 5645 h 4688417"/>
              <a:gd name="connsiteX1" fmla="*/ 1676389 w 3363262"/>
              <a:gd name="connsiteY1" fmla="*/ 0 h 4688417"/>
              <a:gd name="connsiteX2" fmla="*/ 3245555 w 3363262"/>
              <a:gd name="connsiteY2" fmla="*/ 1540945 h 4688417"/>
              <a:gd name="connsiteX3" fmla="*/ 3251200 w 3363262"/>
              <a:gd name="connsiteY3" fmla="*/ 4688417 h 4688417"/>
              <a:gd name="connsiteX4" fmla="*/ 0 w 3363262"/>
              <a:gd name="connsiteY4" fmla="*/ 4688417 h 4688417"/>
              <a:gd name="connsiteX5" fmla="*/ 0 w 3363262"/>
              <a:gd name="connsiteY5" fmla="*/ 5645 h 4688417"/>
              <a:gd name="connsiteX0" fmla="*/ 0 w 3251200"/>
              <a:gd name="connsiteY0" fmla="*/ 5645 h 4688417"/>
              <a:gd name="connsiteX1" fmla="*/ 1676389 w 3251200"/>
              <a:gd name="connsiteY1" fmla="*/ 0 h 4688417"/>
              <a:gd name="connsiteX2" fmla="*/ 3245555 w 3251200"/>
              <a:gd name="connsiteY2" fmla="*/ 1540945 h 4688417"/>
              <a:gd name="connsiteX3" fmla="*/ 3251200 w 3251200"/>
              <a:gd name="connsiteY3" fmla="*/ 4688417 h 4688417"/>
              <a:gd name="connsiteX4" fmla="*/ 0 w 3251200"/>
              <a:gd name="connsiteY4" fmla="*/ 4688417 h 4688417"/>
              <a:gd name="connsiteX5" fmla="*/ 0 w 3251200"/>
              <a:gd name="connsiteY5" fmla="*/ 5645 h 4688417"/>
              <a:gd name="connsiteX0" fmla="*/ 0 w 3251200"/>
              <a:gd name="connsiteY0" fmla="*/ 7995 h 4690767"/>
              <a:gd name="connsiteX1" fmla="*/ 1676389 w 3251200"/>
              <a:gd name="connsiteY1" fmla="*/ 2350 h 4690767"/>
              <a:gd name="connsiteX2" fmla="*/ 3245555 w 3251200"/>
              <a:gd name="connsiteY2" fmla="*/ 1543295 h 4690767"/>
              <a:gd name="connsiteX3" fmla="*/ 3251200 w 3251200"/>
              <a:gd name="connsiteY3" fmla="*/ 4690767 h 4690767"/>
              <a:gd name="connsiteX4" fmla="*/ 0 w 3251200"/>
              <a:gd name="connsiteY4" fmla="*/ 4690767 h 4690767"/>
              <a:gd name="connsiteX5" fmla="*/ 0 w 3251200"/>
              <a:gd name="connsiteY5" fmla="*/ 7995 h 4690767"/>
              <a:gd name="connsiteX0" fmla="*/ 0 w 3251200"/>
              <a:gd name="connsiteY0" fmla="*/ 7995 h 4690767"/>
              <a:gd name="connsiteX1" fmla="*/ 1676389 w 3251200"/>
              <a:gd name="connsiteY1" fmla="*/ 2350 h 4690767"/>
              <a:gd name="connsiteX2" fmla="*/ 3245555 w 3251200"/>
              <a:gd name="connsiteY2" fmla="*/ 1543295 h 4690767"/>
              <a:gd name="connsiteX3" fmla="*/ 3251200 w 3251200"/>
              <a:gd name="connsiteY3" fmla="*/ 4690767 h 4690767"/>
              <a:gd name="connsiteX4" fmla="*/ 0 w 3251200"/>
              <a:gd name="connsiteY4" fmla="*/ 4690767 h 4690767"/>
              <a:gd name="connsiteX5" fmla="*/ 0 w 3251200"/>
              <a:gd name="connsiteY5" fmla="*/ 7995 h 4690767"/>
              <a:gd name="connsiteX0" fmla="*/ 0 w 3347251"/>
              <a:gd name="connsiteY0" fmla="*/ 17364 h 4700136"/>
              <a:gd name="connsiteX1" fmla="*/ 1892571 w 3347251"/>
              <a:gd name="connsiteY1" fmla="*/ 1429 h 4700136"/>
              <a:gd name="connsiteX2" fmla="*/ 3245555 w 3347251"/>
              <a:gd name="connsiteY2" fmla="*/ 1552664 h 4700136"/>
              <a:gd name="connsiteX3" fmla="*/ 3251200 w 3347251"/>
              <a:gd name="connsiteY3" fmla="*/ 4700136 h 4700136"/>
              <a:gd name="connsiteX4" fmla="*/ 0 w 3347251"/>
              <a:gd name="connsiteY4" fmla="*/ 4700136 h 4700136"/>
              <a:gd name="connsiteX5" fmla="*/ 0 w 3347251"/>
              <a:gd name="connsiteY5" fmla="*/ 17364 h 4700136"/>
              <a:gd name="connsiteX0" fmla="*/ 0 w 3347251"/>
              <a:gd name="connsiteY0" fmla="*/ 16090 h 4698862"/>
              <a:gd name="connsiteX1" fmla="*/ 1892571 w 3347251"/>
              <a:gd name="connsiteY1" fmla="*/ 155 h 4698862"/>
              <a:gd name="connsiteX2" fmla="*/ 3245555 w 3347251"/>
              <a:gd name="connsiteY2" fmla="*/ 1551390 h 4698862"/>
              <a:gd name="connsiteX3" fmla="*/ 3251200 w 3347251"/>
              <a:gd name="connsiteY3" fmla="*/ 4698862 h 4698862"/>
              <a:gd name="connsiteX4" fmla="*/ 0 w 3347251"/>
              <a:gd name="connsiteY4" fmla="*/ 4698862 h 4698862"/>
              <a:gd name="connsiteX5" fmla="*/ 0 w 3347251"/>
              <a:gd name="connsiteY5" fmla="*/ 16090 h 4698862"/>
              <a:gd name="connsiteX0" fmla="*/ 0 w 3251525"/>
              <a:gd name="connsiteY0" fmla="*/ 16090 h 4698862"/>
              <a:gd name="connsiteX1" fmla="*/ 1892571 w 3251525"/>
              <a:gd name="connsiteY1" fmla="*/ 155 h 4698862"/>
              <a:gd name="connsiteX2" fmla="*/ 3245555 w 3251525"/>
              <a:gd name="connsiteY2" fmla="*/ 1551390 h 4698862"/>
              <a:gd name="connsiteX3" fmla="*/ 3251200 w 3251525"/>
              <a:gd name="connsiteY3" fmla="*/ 4698862 h 4698862"/>
              <a:gd name="connsiteX4" fmla="*/ 0 w 3251525"/>
              <a:gd name="connsiteY4" fmla="*/ 4698862 h 4698862"/>
              <a:gd name="connsiteX5" fmla="*/ 0 w 3251525"/>
              <a:gd name="connsiteY5" fmla="*/ 16090 h 4698862"/>
              <a:gd name="connsiteX0" fmla="*/ 0 w 3251200"/>
              <a:gd name="connsiteY0" fmla="*/ 16090 h 4698862"/>
              <a:gd name="connsiteX1" fmla="*/ 1892571 w 3251200"/>
              <a:gd name="connsiteY1" fmla="*/ 155 h 4698862"/>
              <a:gd name="connsiteX2" fmla="*/ 3245555 w 3251200"/>
              <a:gd name="connsiteY2" fmla="*/ 1551390 h 4698862"/>
              <a:gd name="connsiteX3" fmla="*/ 3251200 w 3251200"/>
              <a:gd name="connsiteY3" fmla="*/ 4698862 h 4698862"/>
              <a:gd name="connsiteX4" fmla="*/ 0 w 3251200"/>
              <a:gd name="connsiteY4" fmla="*/ 4698862 h 4698862"/>
              <a:gd name="connsiteX5" fmla="*/ 0 w 3251200"/>
              <a:gd name="connsiteY5" fmla="*/ 16090 h 4698862"/>
              <a:gd name="connsiteX0" fmla="*/ 0 w 3251200"/>
              <a:gd name="connsiteY0" fmla="*/ 126446 h 4809218"/>
              <a:gd name="connsiteX1" fmla="*/ 1892571 w 3251200"/>
              <a:gd name="connsiteY1" fmla="*/ 110511 h 4809218"/>
              <a:gd name="connsiteX2" fmla="*/ 3249793 w 3251200"/>
              <a:gd name="connsiteY2" fmla="*/ 1666892 h 4809218"/>
              <a:gd name="connsiteX3" fmla="*/ 3251200 w 3251200"/>
              <a:gd name="connsiteY3" fmla="*/ 4809218 h 4809218"/>
              <a:gd name="connsiteX4" fmla="*/ 0 w 3251200"/>
              <a:gd name="connsiteY4" fmla="*/ 4809218 h 4809218"/>
              <a:gd name="connsiteX5" fmla="*/ 0 w 3251200"/>
              <a:gd name="connsiteY5" fmla="*/ 126446 h 4809218"/>
              <a:gd name="connsiteX0" fmla="*/ 0 w 3252413"/>
              <a:gd name="connsiteY0" fmla="*/ 126446 h 4809218"/>
              <a:gd name="connsiteX1" fmla="*/ 1892571 w 3252413"/>
              <a:gd name="connsiteY1" fmla="*/ 110511 h 4809218"/>
              <a:gd name="connsiteX2" fmla="*/ 3249793 w 3252413"/>
              <a:gd name="connsiteY2" fmla="*/ 1666892 h 4809218"/>
              <a:gd name="connsiteX3" fmla="*/ 3251200 w 3252413"/>
              <a:gd name="connsiteY3" fmla="*/ 4809218 h 4809218"/>
              <a:gd name="connsiteX4" fmla="*/ 0 w 3252413"/>
              <a:gd name="connsiteY4" fmla="*/ 4809218 h 4809218"/>
              <a:gd name="connsiteX5" fmla="*/ 0 w 3252413"/>
              <a:gd name="connsiteY5" fmla="*/ 126446 h 4809218"/>
              <a:gd name="connsiteX0" fmla="*/ 0 w 3252413"/>
              <a:gd name="connsiteY0" fmla="*/ 15936 h 4698708"/>
              <a:gd name="connsiteX1" fmla="*/ 1892571 w 3252413"/>
              <a:gd name="connsiteY1" fmla="*/ 1 h 4698708"/>
              <a:gd name="connsiteX2" fmla="*/ 3249793 w 3252413"/>
              <a:gd name="connsiteY2" fmla="*/ 1556382 h 4698708"/>
              <a:gd name="connsiteX3" fmla="*/ 3251200 w 3252413"/>
              <a:gd name="connsiteY3" fmla="*/ 4698708 h 4698708"/>
              <a:gd name="connsiteX4" fmla="*/ 0 w 3252413"/>
              <a:gd name="connsiteY4" fmla="*/ 4698708 h 4698708"/>
              <a:gd name="connsiteX5" fmla="*/ 0 w 3252413"/>
              <a:gd name="connsiteY5" fmla="*/ 15936 h 4698708"/>
              <a:gd name="connsiteX0" fmla="*/ 0 w 3252413"/>
              <a:gd name="connsiteY0" fmla="*/ 22665 h 4705437"/>
              <a:gd name="connsiteX1" fmla="*/ 1892571 w 3252413"/>
              <a:gd name="connsiteY1" fmla="*/ 6730 h 4705437"/>
              <a:gd name="connsiteX2" fmla="*/ 3249793 w 3252413"/>
              <a:gd name="connsiteY2" fmla="*/ 1563111 h 4705437"/>
              <a:gd name="connsiteX3" fmla="*/ 3251200 w 3252413"/>
              <a:gd name="connsiteY3" fmla="*/ 4705437 h 4705437"/>
              <a:gd name="connsiteX4" fmla="*/ 0 w 3252413"/>
              <a:gd name="connsiteY4" fmla="*/ 4705437 h 4705437"/>
              <a:gd name="connsiteX5" fmla="*/ 0 w 3252413"/>
              <a:gd name="connsiteY5" fmla="*/ 22665 h 4705437"/>
              <a:gd name="connsiteX0" fmla="*/ 0 w 3251200"/>
              <a:gd name="connsiteY0" fmla="*/ 22665 h 4705437"/>
              <a:gd name="connsiteX1" fmla="*/ 1892571 w 3251200"/>
              <a:gd name="connsiteY1" fmla="*/ 6730 h 4705437"/>
              <a:gd name="connsiteX2" fmla="*/ 3249793 w 3251200"/>
              <a:gd name="connsiteY2" fmla="*/ 1563111 h 4705437"/>
              <a:gd name="connsiteX3" fmla="*/ 3251200 w 3251200"/>
              <a:gd name="connsiteY3" fmla="*/ 4705437 h 4705437"/>
              <a:gd name="connsiteX4" fmla="*/ 0 w 3251200"/>
              <a:gd name="connsiteY4" fmla="*/ 4705437 h 4705437"/>
              <a:gd name="connsiteX5" fmla="*/ 0 w 3251200"/>
              <a:gd name="connsiteY5" fmla="*/ 22665 h 4705437"/>
              <a:gd name="connsiteX0" fmla="*/ 0 w 3251200"/>
              <a:gd name="connsiteY0" fmla="*/ 18552 h 4701324"/>
              <a:gd name="connsiteX1" fmla="*/ 1892571 w 3251200"/>
              <a:gd name="connsiteY1" fmla="*/ 2617 h 4701324"/>
              <a:gd name="connsiteX2" fmla="*/ 3249793 w 3251200"/>
              <a:gd name="connsiteY2" fmla="*/ 1558998 h 4701324"/>
              <a:gd name="connsiteX3" fmla="*/ 3251200 w 3251200"/>
              <a:gd name="connsiteY3" fmla="*/ 4701324 h 4701324"/>
              <a:gd name="connsiteX4" fmla="*/ 0 w 3251200"/>
              <a:gd name="connsiteY4" fmla="*/ 4701324 h 4701324"/>
              <a:gd name="connsiteX5" fmla="*/ 0 w 3251200"/>
              <a:gd name="connsiteY5" fmla="*/ 18552 h 4701324"/>
              <a:gd name="connsiteX0" fmla="*/ 0 w 3274280"/>
              <a:gd name="connsiteY0" fmla="*/ 18552 h 4701324"/>
              <a:gd name="connsiteX1" fmla="*/ 1892571 w 3274280"/>
              <a:gd name="connsiteY1" fmla="*/ 2617 h 4701324"/>
              <a:gd name="connsiteX2" fmla="*/ 2919900 w 3274280"/>
              <a:gd name="connsiteY2" fmla="*/ 416748 h 4701324"/>
              <a:gd name="connsiteX3" fmla="*/ 3249793 w 3274280"/>
              <a:gd name="connsiteY3" fmla="*/ 1558998 h 4701324"/>
              <a:gd name="connsiteX4" fmla="*/ 3251200 w 3274280"/>
              <a:gd name="connsiteY4" fmla="*/ 4701324 h 4701324"/>
              <a:gd name="connsiteX5" fmla="*/ 0 w 3274280"/>
              <a:gd name="connsiteY5" fmla="*/ 4701324 h 4701324"/>
              <a:gd name="connsiteX6" fmla="*/ 0 w 3274280"/>
              <a:gd name="connsiteY6" fmla="*/ 18552 h 4701324"/>
              <a:gd name="connsiteX0" fmla="*/ 0 w 3342056"/>
              <a:gd name="connsiteY0" fmla="*/ 122566 h 4805338"/>
              <a:gd name="connsiteX1" fmla="*/ 1892571 w 3342056"/>
              <a:gd name="connsiteY1" fmla="*/ 106631 h 4805338"/>
              <a:gd name="connsiteX2" fmla="*/ 3239153 w 3342056"/>
              <a:gd name="connsiteY2" fmla="*/ 118637 h 4805338"/>
              <a:gd name="connsiteX3" fmla="*/ 3249793 w 3342056"/>
              <a:gd name="connsiteY3" fmla="*/ 1663012 h 4805338"/>
              <a:gd name="connsiteX4" fmla="*/ 3251200 w 3342056"/>
              <a:gd name="connsiteY4" fmla="*/ 4805338 h 4805338"/>
              <a:gd name="connsiteX5" fmla="*/ 0 w 3342056"/>
              <a:gd name="connsiteY5" fmla="*/ 4805338 h 4805338"/>
              <a:gd name="connsiteX6" fmla="*/ 0 w 3342056"/>
              <a:gd name="connsiteY6" fmla="*/ 122566 h 4805338"/>
              <a:gd name="connsiteX0" fmla="*/ 0 w 3251200"/>
              <a:gd name="connsiteY0" fmla="*/ 122566 h 4805338"/>
              <a:gd name="connsiteX1" fmla="*/ 1892571 w 3251200"/>
              <a:gd name="connsiteY1" fmla="*/ 106631 h 4805338"/>
              <a:gd name="connsiteX2" fmla="*/ 3239153 w 3251200"/>
              <a:gd name="connsiteY2" fmla="*/ 118637 h 4805338"/>
              <a:gd name="connsiteX3" fmla="*/ 3249793 w 3251200"/>
              <a:gd name="connsiteY3" fmla="*/ 1663012 h 4805338"/>
              <a:gd name="connsiteX4" fmla="*/ 3251200 w 3251200"/>
              <a:gd name="connsiteY4" fmla="*/ 4805338 h 4805338"/>
              <a:gd name="connsiteX5" fmla="*/ 0 w 3251200"/>
              <a:gd name="connsiteY5" fmla="*/ 4805338 h 4805338"/>
              <a:gd name="connsiteX6" fmla="*/ 0 w 3251200"/>
              <a:gd name="connsiteY6" fmla="*/ 122566 h 4805338"/>
              <a:gd name="connsiteX0" fmla="*/ 0 w 3251200"/>
              <a:gd name="connsiteY0" fmla="*/ 15935 h 4698707"/>
              <a:gd name="connsiteX1" fmla="*/ 1892571 w 3251200"/>
              <a:gd name="connsiteY1" fmla="*/ 0 h 4698707"/>
              <a:gd name="connsiteX2" fmla="*/ 3239153 w 3251200"/>
              <a:gd name="connsiteY2" fmla="*/ 12006 h 4698707"/>
              <a:gd name="connsiteX3" fmla="*/ 3249793 w 3251200"/>
              <a:gd name="connsiteY3" fmla="*/ 1556381 h 4698707"/>
              <a:gd name="connsiteX4" fmla="*/ 3251200 w 3251200"/>
              <a:gd name="connsiteY4" fmla="*/ 4698707 h 4698707"/>
              <a:gd name="connsiteX5" fmla="*/ 0 w 3251200"/>
              <a:gd name="connsiteY5" fmla="*/ 4698707 h 4698707"/>
              <a:gd name="connsiteX6" fmla="*/ 0 w 3251200"/>
              <a:gd name="connsiteY6" fmla="*/ 15935 h 4698707"/>
              <a:gd name="connsiteX0" fmla="*/ 0 w 3251200"/>
              <a:gd name="connsiteY0" fmla="*/ 8624 h 4691396"/>
              <a:gd name="connsiteX1" fmla="*/ 754104 w 3251200"/>
              <a:gd name="connsiteY1" fmla="*/ 0 h 4691396"/>
              <a:gd name="connsiteX2" fmla="*/ 3239153 w 3251200"/>
              <a:gd name="connsiteY2" fmla="*/ 4695 h 4691396"/>
              <a:gd name="connsiteX3" fmla="*/ 3249793 w 3251200"/>
              <a:gd name="connsiteY3" fmla="*/ 1549070 h 4691396"/>
              <a:gd name="connsiteX4" fmla="*/ 3251200 w 3251200"/>
              <a:gd name="connsiteY4" fmla="*/ 4691396 h 4691396"/>
              <a:gd name="connsiteX5" fmla="*/ 0 w 3251200"/>
              <a:gd name="connsiteY5" fmla="*/ 4691396 h 4691396"/>
              <a:gd name="connsiteX6" fmla="*/ 0 w 3251200"/>
              <a:gd name="connsiteY6" fmla="*/ 8624 h 4691396"/>
              <a:gd name="connsiteX0" fmla="*/ 0 w 3251200"/>
              <a:gd name="connsiteY0" fmla="*/ 1366615 h 4784520"/>
              <a:gd name="connsiteX1" fmla="*/ 754104 w 3251200"/>
              <a:gd name="connsiteY1" fmla="*/ 93124 h 4784520"/>
              <a:gd name="connsiteX2" fmla="*/ 3239153 w 3251200"/>
              <a:gd name="connsiteY2" fmla="*/ 97819 h 4784520"/>
              <a:gd name="connsiteX3" fmla="*/ 3249793 w 3251200"/>
              <a:gd name="connsiteY3" fmla="*/ 1642194 h 4784520"/>
              <a:gd name="connsiteX4" fmla="*/ 3251200 w 3251200"/>
              <a:gd name="connsiteY4" fmla="*/ 4784520 h 4784520"/>
              <a:gd name="connsiteX5" fmla="*/ 0 w 3251200"/>
              <a:gd name="connsiteY5" fmla="*/ 4784520 h 4784520"/>
              <a:gd name="connsiteX6" fmla="*/ 0 w 3251200"/>
              <a:gd name="connsiteY6" fmla="*/ 1366615 h 4784520"/>
              <a:gd name="connsiteX0" fmla="*/ 1955 w 3253155"/>
              <a:gd name="connsiteY0" fmla="*/ 1366615 h 4784520"/>
              <a:gd name="connsiteX1" fmla="*/ 756059 w 3253155"/>
              <a:gd name="connsiteY1" fmla="*/ 93124 h 4784520"/>
              <a:gd name="connsiteX2" fmla="*/ 3241108 w 3253155"/>
              <a:gd name="connsiteY2" fmla="*/ 97819 h 4784520"/>
              <a:gd name="connsiteX3" fmla="*/ 3251748 w 3253155"/>
              <a:gd name="connsiteY3" fmla="*/ 1642194 h 4784520"/>
              <a:gd name="connsiteX4" fmla="*/ 3253155 w 3253155"/>
              <a:gd name="connsiteY4" fmla="*/ 4784520 h 4784520"/>
              <a:gd name="connsiteX5" fmla="*/ 1955 w 3253155"/>
              <a:gd name="connsiteY5" fmla="*/ 4784520 h 4784520"/>
              <a:gd name="connsiteX6" fmla="*/ 1955 w 3253155"/>
              <a:gd name="connsiteY6" fmla="*/ 1366615 h 4784520"/>
              <a:gd name="connsiteX0" fmla="*/ 1955 w 3253155"/>
              <a:gd name="connsiteY0" fmla="*/ 1278983 h 4696888"/>
              <a:gd name="connsiteX1" fmla="*/ 756059 w 3253155"/>
              <a:gd name="connsiteY1" fmla="*/ 5492 h 4696888"/>
              <a:gd name="connsiteX2" fmla="*/ 3241108 w 3253155"/>
              <a:gd name="connsiteY2" fmla="*/ 10187 h 4696888"/>
              <a:gd name="connsiteX3" fmla="*/ 3251748 w 3253155"/>
              <a:gd name="connsiteY3" fmla="*/ 1554562 h 4696888"/>
              <a:gd name="connsiteX4" fmla="*/ 3253155 w 3253155"/>
              <a:gd name="connsiteY4" fmla="*/ 4696888 h 4696888"/>
              <a:gd name="connsiteX5" fmla="*/ 1955 w 3253155"/>
              <a:gd name="connsiteY5" fmla="*/ 4696888 h 4696888"/>
              <a:gd name="connsiteX6" fmla="*/ 1955 w 3253155"/>
              <a:gd name="connsiteY6" fmla="*/ 1278983 h 4696888"/>
              <a:gd name="connsiteX0" fmla="*/ 92001 w 3343201"/>
              <a:gd name="connsiteY0" fmla="*/ 1285137 h 4703042"/>
              <a:gd name="connsiteX1" fmla="*/ 1334020 w 3343201"/>
              <a:gd name="connsiteY1" fmla="*/ 4335 h 4703042"/>
              <a:gd name="connsiteX2" fmla="*/ 3331154 w 3343201"/>
              <a:gd name="connsiteY2" fmla="*/ 16341 h 4703042"/>
              <a:gd name="connsiteX3" fmla="*/ 3341794 w 3343201"/>
              <a:gd name="connsiteY3" fmla="*/ 1560716 h 4703042"/>
              <a:gd name="connsiteX4" fmla="*/ 3343201 w 3343201"/>
              <a:gd name="connsiteY4" fmla="*/ 4703042 h 4703042"/>
              <a:gd name="connsiteX5" fmla="*/ 92001 w 3343201"/>
              <a:gd name="connsiteY5" fmla="*/ 4703042 h 4703042"/>
              <a:gd name="connsiteX6" fmla="*/ 92001 w 3343201"/>
              <a:gd name="connsiteY6" fmla="*/ 1285137 h 4703042"/>
              <a:gd name="connsiteX0" fmla="*/ 3656 w 3254856"/>
              <a:gd name="connsiteY0" fmla="*/ 1285137 h 4703042"/>
              <a:gd name="connsiteX1" fmla="*/ 1245675 w 3254856"/>
              <a:gd name="connsiteY1" fmla="*/ 4335 h 4703042"/>
              <a:gd name="connsiteX2" fmla="*/ 3242809 w 3254856"/>
              <a:gd name="connsiteY2" fmla="*/ 16341 h 4703042"/>
              <a:gd name="connsiteX3" fmla="*/ 3253449 w 3254856"/>
              <a:gd name="connsiteY3" fmla="*/ 1560716 h 4703042"/>
              <a:gd name="connsiteX4" fmla="*/ 3254856 w 3254856"/>
              <a:gd name="connsiteY4" fmla="*/ 4703042 h 4703042"/>
              <a:gd name="connsiteX5" fmla="*/ 3656 w 3254856"/>
              <a:gd name="connsiteY5" fmla="*/ 4703042 h 4703042"/>
              <a:gd name="connsiteX6" fmla="*/ 3656 w 3254856"/>
              <a:gd name="connsiteY6" fmla="*/ 1285137 h 4703042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42809 w 3254856"/>
              <a:gd name="connsiteY2" fmla="*/ 12007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3656 w 3254856"/>
              <a:gd name="connsiteY0" fmla="*/ 1372618 h 4790523"/>
              <a:gd name="connsiteX1" fmla="*/ 1245675 w 3254856"/>
              <a:gd name="connsiteY1" fmla="*/ 91816 h 4790523"/>
              <a:gd name="connsiteX2" fmla="*/ 3248833 w 3254856"/>
              <a:gd name="connsiteY2" fmla="*/ 103822 h 4790523"/>
              <a:gd name="connsiteX3" fmla="*/ 3253449 w 3254856"/>
              <a:gd name="connsiteY3" fmla="*/ 1648197 h 4790523"/>
              <a:gd name="connsiteX4" fmla="*/ 3254856 w 3254856"/>
              <a:gd name="connsiteY4" fmla="*/ 4790523 h 4790523"/>
              <a:gd name="connsiteX5" fmla="*/ 3656 w 3254856"/>
              <a:gd name="connsiteY5" fmla="*/ 4790523 h 4790523"/>
              <a:gd name="connsiteX6" fmla="*/ 3656 w 3254856"/>
              <a:gd name="connsiteY6" fmla="*/ 1372618 h 4790523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48833 w 3254856"/>
              <a:gd name="connsiteY2" fmla="*/ 12007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3656 w 3256072"/>
              <a:gd name="connsiteY0" fmla="*/ 1367304 h 4785209"/>
              <a:gd name="connsiteX1" fmla="*/ 1245675 w 3256072"/>
              <a:gd name="connsiteY1" fmla="*/ 86502 h 4785209"/>
              <a:gd name="connsiteX2" fmla="*/ 3218715 w 3256072"/>
              <a:gd name="connsiteY2" fmla="*/ 120442 h 4785209"/>
              <a:gd name="connsiteX3" fmla="*/ 3253449 w 3256072"/>
              <a:gd name="connsiteY3" fmla="*/ 1642883 h 4785209"/>
              <a:gd name="connsiteX4" fmla="*/ 3254856 w 3256072"/>
              <a:gd name="connsiteY4" fmla="*/ 4785209 h 4785209"/>
              <a:gd name="connsiteX5" fmla="*/ 3656 w 3256072"/>
              <a:gd name="connsiteY5" fmla="*/ 4785209 h 4785209"/>
              <a:gd name="connsiteX6" fmla="*/ 3656 w 3256072"/>
              <a:gd name="connsiteY6" fmla="*/ 1367304 h 4785209"/>
              <a:gd name="connsiteX0" fmla="*/ 3656 w 3258116"/>
              <a:gd name="connsiteY0" fmla="*/ 1380711 h 4798616"/>
              <a:gd name="connsiteX1" fmla="*/ 1245675 w 3258116"/>
              <a:gd name="connsiteY1" fmla="*/ 99909 h 4798616"/>
              <a:gd name="connsiteX2" fmla="*/ 3258116 w 3258116"/>
              <a:gd name="connsiteY2" fmla="*/ 92858 h 4798616"/>
              <a:gd name="connsiteX3" fmla="*/ 3253449 w 3258116"/>
              <a:gd name="connsiteY3" fmla="*/ 1656290 h 4798616"/>
              <a:gd name="connsiteX4" fmla="*/ 3254856 w 3258116"/>
              <a:gd name="connsiteY4" fmla="*/ 4798616 h 4798616"/>
              <a:gd name="connsiteX5" fmla="*/ 3656 w 3258116"/>
              <a:gd name="connsiteY5" fmla="*/ 4798616 h 4798616"/>
              <a:gd name="connsiteX6" fmla="*/ 3656 w 3258116"/>
              <a:gd name="connsiteY6" fmla="*/ 1380711 h 4798616"/>
              <a:gd name="connsiteX0" fmla="*/ 3656 w 3258116"/>
              <a:gd name="connsiteY0" fmla="*/ 1291084 h 4708989"/>
              <a:gd name="connsiteX1" fmla="*/ 1245675 w 3258116"/>
              <a:gd name="connsiteY1" fmla="*/ 10282 h 4708989"/>
              <a:gd name="connsiteX2" fmla="*/ 3258116 w 3258116"/>
              <a:gd name="connsiteY2" fmla="*/ 3231 h 4708989"/>
              <a:gd name="connsiteX3" fmla="*/ 3253449 w 3258116"/>
              <a:gd name="connsiteY3" fmla="*/ 1566663 h 4708989"/>
              <a:gd name="connsiteX4" fmla="*/ 3254856 w 3258116"/>
              <a:gd name="connsiteY4" fmla="*/ 4708989 h 4708989"/>
              <a:gd name="connsiteX5" fmla="*/ 3656 w 3258116"/>
              <a:gd name="connsiteY5" fmla="*/ 4708989 h 4708989"/>
              <a:gd name="connsiteX6" fmla="*/ 3656 w 3258116"/>
              <a:gd name="connsiteY6" fmla="*/ 1291084 h 4708989"/>
              <a:gd name="connsiteX0" fmla="*/ 3656 w 3258116"/>
              <a:gd name="connsiteY0" fmla="*/ 1291084 h 4708989"/>
              <a:gd name="connsiteX1" fmla="*/ 1245675 w 3258116"/>
              <a:gd name="connsiteY1" fmla="*/ 10282 h 4708989"/>
              <a:gd name="connsiteX2" fmla="*/ 3258116 w 3258116"/>
              <a:gd name="connsiteY2" fmla="*/ 3231 h 4708989"/>
              <a:gd name="connsiteX3" fmla="*/ 3253449 w 3258116"/>
              <a:gd name="connsiteY3" fmla="*/ 1566663 h 4708989"/>
              <a:gd name="connsiteX4" fmla="*/ 3254856 w 3258116"/>
              <a:gd name="connsiteY4" fmla="*/ 4708989 h 4708989"/>
              <a:gd name="connsiteX5" fmla="*/ 3656 w 3258116"/>
              <a:gd name="connsiteY5" fmla="*/ 4708989 h 4708989"/>
              <a:gd name="connsiteX6" fmla="*/ 3656 w 3258116"/>
              <a:gd name="connsiteY6" fmla="*/ 1291084 h 4708989"/>
              <a:gd name="connsiteX0" fmla="*/ 3656 w 3257323"/>
              <a:gd name="connsiteY0" fmla="*/ 1341883 h 4759788"/>
              <a:gd name="connsiteX1" fmla="*/ 1245675 w 3257323"/>
              <a:gd name="connsiteY1" fmla="*/ 61081 h 4759788"/>
              <a:gd name="connsiteX2" fmla="*/ 3201829 w 3257323"/>
              <a:gd name="connsiteY2" fmla="*/ 197500 h 4759788"/>
              <a:gd name="connsiteX3" fmla="*/ 3253449 w 3257323"/>
              <a:gd name="connsiteY3" fmla="*/ 1617462 h 4759788"/>
              <a:gd name="connsiteX4" fmla="*/ 3254856 w 3257323"/>
              <a:gd name="connsiteY4" fmla="*/ 4759788 h 4759788"/>
              <a:gd name="connsiteX5" fmla="*/ 3656 w 3257323"/>
              <a:gd name="connsiteY5" fmla="*/ 4759788 h 4759788"/>
              <a:gd name="connsiteX6" fmla="*/ 3656 w 3257323"/>
              <a:gd name="connsiteY6" fmla="*/ 1341883 h 4759788"/>
              <a:gd name="connsiteX0" fmla="*/ 3656 w 3254856"/>
              <a:gd name="connsiteY0" fmla="*/ 1373725 h 4791630"/>
              <a:gd name="connsiteX1" fmla="*/ 1245675 w 3254856"/>
              <a:gd name="connsiteY1" fmla="*/ 92923 h 4791630"/>
              <a:gd name="connsiteX2" fmla="*/ 3252487 w 3254856"/>
              <a:gd name="connsiteY2" fmla="*/ 106367 h 4791630"/>
              <a:gd name="connsiteX3" fmla="*/ 3253449 w 3254856"/>
              <a:gd name="connsiteY3" fmla="*/ 1649304 h 4791630"/>
              <a:gd name="connsiteX4" fmla="*/ 3254856 w 3254856"/>
              <a:gd name="connsiteY4" fmla="*/ 4791630 h 4791630"/>
              <a:gd name="connsiteX5" fmla="*/ 3656 w 3254856"/>
              <a:gd name="connsiteY5" fmla="*/ 4791630 h 4791630"/>
              <a:gd name="connsiteX6" fmla="*/ 3656 w 3254856"/>
              <a:gd name="connsiteY6" fmla="*/ 1373725 h 4791630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52487 w 3254856"/>
              <a:gd name="connsiteY2" fmla="*/ 13445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92001 w 3343201"/>
              <a:gd name="connsiteY0" fmla="*/ 1267358 h 4685263"/>
              <a:gd name="connsiteX1" fmla="*/ 1334020 w 3343201"/>
              <a:gd name="connsiteY1" fmla="*/ 205177 h 4685263"/>
              <a:gd name="connsiteX2" fmla="*/ 3340832 w 3343201"/>
              <a:gd name="connsiteY2" fmla="*/ 0 h 4685263"/>
              <a:gd name="connsiteX3" fmla="*/ 3341794 w 3343201"/>
              <a:gd name="connsiteY3" fmla="*/ 1542937 h 4685263"/>
              <a:gd name="connsiteX4" fmla="*/ 3343201 w 3343201"/>
              <a:gd name="connsiteY4" fmla="*/ 4685263 h 4685263"/>
              <a:gd name="connsiteX5" fmla="*/ 92001 w 3343201"/>
              <a:gd name="connsiteY5" fmla="*/ 4685263 h 4685263"/>
              <a:gd name="connsiteX6" fmla="*/ 92001 w 3343201"/>
              <a:gd name="connsiteY6" fmla="*/ 1267358 h 4685263"/>
              <a:gd name="connsiteX0" fmla="*/ 91585 w 3342785"/>
              <a:gd name="connsiteY0" fmla="*/ 1267358 h 4685263"/>
              <a:gd name="connsiteX1" fmla="*/ 1327976 w 3342785"/>
              <a:gd name="connsiteY1" fmla="*/ 7052 h 4685263"/>
              <a:gd name="connsiteX2" fmla="*/ 3340416 w 3342785"/>
              <a:gd name="connsiteY2" fmla="*/ 0 h 4685263"/>
              <a:gd name="connsiteX3" fmla="*/ 3341378 w 3342785"/>
              <a:gd name="connsiteY3" fmla="*/ 1542937 h 4685263"/>
              <a:gd name="connsiteX4" fmla="*/ 3342785 w 3342785"/>
              <a:gd name="connsiteY4" fmla="*/ 4685263 h 4685263"/>
              <a:gd name="connsiteX5" fmla="*/ 91585 w 3342785"/>
              <a:gd name="connsiteY5" fmla="*/ 4685263 h 4685263"/>
              <a:gd name="connsiteX6" fmla="*/ 91585 w 3342785"/>
              <a:gd name="connsiteY6" fmla="*/ 1267358 h 4685263"/>
              <a:gd name="connsiteX0" fmla="*/ 6530 w 3257730"/>
              <a:gd name="connsiteY0" fmla="*/ 1267358 h 4685263"/>
              <a:gd name="connsiteX1" fmla="*/ 1242921 w 3257730"/>
              <a:gd name="connsiteY1" fmla="*/ 7052 h 4685263"/>
              <a:gd name="connsiteX2" fmla="*/ 3255361 w 3257730"/>
              <a:gd name="connsiteY2" fmla="*/ 0 h 4685263"/>
              <a:gd name="connsiteX3" fmla="*/ 3256323 w 3257730"/>
              <a:gd name="connsiteY3" fmla="*/ 1542937 h 4685263"/>
              <a:gd name="connsiteX4" fmla="*/ 3257730 w 3257730"/>
              <a:gd name="connsiteY4" fmla="*/ 4685263 h 4685263"/>
              <a:gd name="connsiteX5" fmla="*/ 6530 w 3257730"/>
              <a:gd name="connsiteY5" fmla="*/ 4685263 h 4685263"/>
              <a:gd name="connsiteX6" fmla="*/ 6530 w 3257730"/>
              <a:gd name="connsiteY6" fmla="*/ 1267358 h 4685263"/>
              <a:gd name="connsiteX0" fmla="*/ 23098 w 3251200"/>
              <a:gd name="connsiteY0" fmla="*/ 1634968 h 4792684"/>
              <a:gd name="connsiteX1" fmla="*/ 1236391 w 3251200"/>
              <a:gd name="connsiteY1" fmla="*/ 114473 h 4792684"/>
              <a:gd name="connsiteX2" fmla="*/ 3248831 w 3251200"/>
              <a:gd name="connsiteY2" fmla="*/ 107421 h 4792684"/>
              <a:gd name="connsiteX3" fmla="*/ 3249793 w 3251200"/>
              <a:gd name="connsiteY3" fmla="*/ 1650358 h 4792684"/>
              <a:gd name="connsiteX4" fmla="*/ 3251200 w 3251200"/>
              <a:gd name="connsiteY4" fmla="*/ 4792684 h 4792684"/>
              <a:gd name="connsiteX5" fmla="*/ 0 w 3251200"/>
              <a:gd name="connsiteY5" fmla="*/ 4792684 h 4792684"/>
              <a:gd name="connsiteX6" fmla="*/ 23098 w 3251200"/>
              <a:gd name="connsiteY6" fmla="*/ 1634968 h 4792684"/>
              <a:gd name="connsiteX0" fmla="*/ 23098 w 3251200"/>
              <a:gd name="connsiteY0" fmla="*/ 1634968 h 4792684"/>
              <a:gd name="connsiteX1" fmla="*/ 1236391 w 3251200"/>
              <a:gd name="connsiteY1" fmla="*/ 114473 h 4792684"/>
              <a:gd name="connsiteX2" fmla="*/ 3248831 w 3251200"/>
              <a:gd name="connsiteY2" fmla="*/ 107421 h 4792684"/>
              <a:gd name="connsiteX3" fmla="*/ 3249793 w 3251200"/>
              <a:gd name="connsiteY3" fmla="*/ 1650358 h 4792684"/>
              <a:gd name="connsiteX4" fmla="*/ 3251200 w 3251200"/>
              <a:gd name="connsiteY4" fmla="*/ 4792684 h 4792684"/>
              <a:gd name="connsiteX5" fmla="*/ 0 w 3251200"/>
              <a:gd name="connsiteY5" fmla="*/ 4792684 h 4792684"/>
              <a:gd name="connsiteX6" fmla="*/ 23098 w 3251200"/>
              <a:gd name="connsiteY6" fmla="*/ 1634968 h 4792684"/>
              <a:gd name="connsiteX0" fmla="*/ 23098 w 3251200"/>
              <a:gd name="connsiteY0" fmla="*/ 1527547 h 4685263"/>
              <a:gd name="connsiteX1" fmla="*/ 1236391 w 3251200"/>
              <a:gd name="connsiteY1" fmla="*/ 7052 h 4685263"/>
              <a:gd name="connsiteX2" fmla="*/ 3248831 w 3251200"/>
              <a:gd name="connsiteY2" fmla="*/ 0 h 4685263"/>
              <a:gd name="connsiteX3" fmla="*/ 3249793 w 3251200"/>
              <a:gd name="connsiteY3" fmla="*/ 1542937 h 4685263"/>
              <a:gd name="connsiteX4" fmla="*/ 3251200 w 3251200"/>
              <a:gd name="connsiteY4" fmla="*/ 4685263 h 4685263"/>
              <a:gd name="connsiteX5" fmla="*/ 0 w 3251200"/>
              <a:gd name="connsiteY5" fmla="*/ 4685263 h 4685263"/>
              <a:gd name="connsiteX6" fmla="*/ 23098 w 3251200"/>
              <a:gd name="connsiteY6" fmla="*/ 1527547 h 4685263"/>
              <a:gd name="connsiteX0" fmla="*/ 127534 w 3355636"/>
              <a:gd name="connsiteY0" fmla="*/ 1527547 h 4685263"/>
              <a:gd name="connsiteX1" fmla="*/ 1741200 w 3355636"/>
              <a:gd name="connsiteY1" fmla="*/ 14705 h 4685263"/>
              <a:gd name="connsiteX2" fmla="*/ 3353267 w 3355636"/>
              <a:gd name="connsiteY2" fmla="*/ 0 h 4685263"/>
              <a:gd name="connsiteX3" fmla="*/ 3354229 w 3355636"/>
              <a:gd name="connsiteY3" fmla="*/ 1542937 h 4685263"/>
              <a:gd name="connsiteX4" fmla="*/ 3355636 w 3355636"/>
              <a:gd name="connsiteY4" fmla="*/ 4685263 h 4685263"/>
              <a:gd name="connsiteX5" fmla="*/ 104436 w 3355636"/>
              <a:gd name="connsiteY5" fmla="*/ 4685263 h 4685263"/>
              <a:gd name="connsiteX6" fmla="*/ 127534 w 3355636"/>
              <a:gd name="connsiteY6" fmla="*/ 1527547 h 4685263"/>
              <a:gd name="connsiteX0" fmla="*/ 127534 w 3355636"/>
              <a:gd name="connsiteY0" fmla="*/ 1527547 h 4685263"/>
              <a:gd name="connsiteX1" fmla="*/ 1741200 w 3355636"/>
              <a:gd name="connsiteY1" fmla="*/ 14705 h 4685263"/>
              <a:gd name="connsiteX2" fmla="*/ 3353267 w 3355636"/>
              <a:gd name="connsiteY2" fmla="*/ 0 h 4685263"/>
              <a:gd name="connsiteX3" fmla="*/ 3354229 w 3355636"/>
              <a:gd name="connsiteY3" fmla="*/ 1542937 h 4685263"/>
              <a:gd name="connsiteX4" fmla="*/ 3355636 w 3355636"/>
              <a:gd name="connsiteY4" fmla="*/ 4685263 h 4685263"/>
              <a:gd name="connsiteX5" fmla="*/ 104436 w 3355636"/>
              <a:gd name="connsiteY5" fmla="*/ 4685263 h 4685263"/>
              <a:gd name="connsiteX6" fmla="*/ 127534 w 3355636"/>
              <a:gd name="connsiteY6" fmla="*/ 1527547 h 4685263"/>
              <a:gd name="connsiteX0" fmla="*/ 23098 w 3251200"/>
              <a:gd name="connsiteY0" fmla="*/ 1527547 h 4685263"/>
              <a:gd name="connsiteX1" fmla="*/ 1636764 w 3251200"/>
              <a:gd name="connsiteY1" fmla="*/ 14705 h 4685263"/>
              <a:gd name="connsiteX2" fmla="*/ 3248831 w 3251200"/>
              <a:gd name="connsiteY2" fmla="*/ 0 h 4685263"/>
              <a:gd name="connsiteX3" fmla="*/ 3249793 w 3251200"/>
              <a:gd name="connsiteY3" fmla="*/ 1542937 h 4685263"/>
              <a:gd name="connsiteX4" fmla="*/ 3251200 w 3251200"/>
              <a:gd name="connsiteY4" fmla="*/ 4685263 h 4685263"/>
              <a:gd name="connsiteX5" fmla="*/ 0 w 3251200"/>
              <a:gd name="connsiteY5" fmla="*/ 4685263 h 4685263"/>
              <a:gd name="connsiteX6" fmla="*/ 23098 w 3251200"/>
              <a:gd name="connsiteY6" fmla="*/ 1527547 h 468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200" h="4685263">
                <a:moveTo>
                  <a:pt x="23098" y="1527547"/>
                </a:moveTo>
                <a:cubicBezTo>
                  <a:pt x="41810" y="672596"/>
                  <a:pt x="460087" y="24414"/>
                  <a:pt x="1636764" y="14705"/>
                </a:cubicBezTo>
                <a:lnTo>
                  <a:pt x="3248831" y="0"/>
                </a:lnTo>
                <a:cubicBezTo>
                  <a:pt x="3246137" y="537229"/>
                  <a:pt x="3249398" y="762060"/>
                  <a:pt x="3249793" y="1542937"/>
                </a:cubicBezTo>
                <a:cubicBezTo>
                  <a:pt x="3250188" y="2323814"/>
                  <a:pt x="3249318" y="3636106"/>
                  <a:pt x="3251200" y="4685263"/>
                </a:cubicBezTo>
                <a:lnTo>
                  <a:pt x="0" y="4685263"/>
                </a:lnTo>
                <a:cubicBezTo>
                  <a:pt x="0" y="3545961"/>
                  <a:pt x="4386" y="2382498"/>
                  <a:pt x="23098" y="1527547"/>
                </a:cubicBezTo>
                <a:close/>
              </a:path>
            </a:pathLst>
          </a:custGeom>
          <a:effectLst>
            <a:reflection endPos="0" dir="5400000" sy="-100000" algn="bl" rotWithShape="0"/>
          </a:effectLst>
        </p:spPr>
        <p:txBody>
          <a:bodyPr>
            <a:normAutofit/>
          </a:bodyPr>
          <a:lstStyle>
            <a:lvl1pPr>
              <a:defRPr sz="1300" b="0" i="0">
                <a:solidFill>
                  <a:srgbClr val="017493"/>
                </a:solidFill>
                <a:latin typeface="Montserrat" pitchFamily="2" charset="77"/>
              </a:defRPr>
            </a:lvl1pPr>
          </a:lstStyle>
          <a:p>
            <a:r>
              <a:rPr lang="en-US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428138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FE1FD-6FF3-7F45-A6AA-C5AF52971669}" type="datetime3">
              <a:rPr lang="en-US" smtClean="0"/>
              <a:t>1 December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Australian National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5681-A4CC-C347-9721-5601B8E0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96" r:id="rId4"/>
    <p:sldLayoutId id="2147483695" r:id="rId5"/>
    <p:sldLayoutId id="2147483674" r:id="rId6"/>
    <p:sldLayoutId id="2147483676" r:id="rId7"/>
    <p:sldLayoutId id="2147483675" r:id="rId8"/>
    <p:sldLayoutId id="2147483686" r:id="rId9"/>
    <p:sldLayoutId id="2147483687" r:id="rId10"/>
    <p:sldLayoutId id="2147483689" r:id="rId11"/>
    <p:sldLayoutId id="2147483688" r:id="rId12"/>
    <p:sldLayoutId id="2147483690" r:id="rId13"/>
    <p:sldLayoutId id="2147483677" r:id="rId14"/>
    <p:sldLayoutId id="2147483691" r:id="rId15"/>
    <p:sldLayoutId id="2147483692" r:id="rId16"/>
    <p:sldLayoutId id="2147483678" r:id="rId17"/>
    <p:sldLayoutId id="2147483693" r:id="rId18"/>
    <p:sldLayoutId id="2147483694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F85A-6144-8F4E-A4A8-AC3676566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537" y="1647430"/>
            <a:ext cx="4591450" cy="1223653"/>
          </a:xfrm>
        </p:spPr>
        <p:txBody>
          <a:bodyPr/>
          <a:lstStyle/>
          <a:p>
            <a:r>
              <a:rPr lang="en-US">
                <a:latin typeface="Prodigy Sans SemiBold"/>
              </a:rPr>
              <a:t>Addressing Food Insecurity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9BA4A-16F5-D54E-92F7-D3A689F19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2537" y="2804042"/>
            <a:ext cx="4588548" cy="379069"/>
          </a:xfrm>
        </p:spPr>
        <p:txBody>
          <a:bodyPr vert="horz" lIns="64008" tIns="0" rIns="137160" bIns="64008" rtlCol="0" anchor="t">
            <a:noAutofit/>
          </a:bodyPr>
          <a:lstStyle/>
          <a:p>
            <a:r>
              <a:rPr lang="en-US">
                <a:latin typeface="Montserrat"/>
              </a:rPr>
              <a:t>A summary of SFHSA's role and current context </a:t>
            </a:r>
          </a:p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99BA4A-16F5-D54E-92F7-D3A689F19455}"/>
              </a:ext>
            </a:extLst>
          </p:cNvPr>
          <p:cNvSpPr txBox="1">
            <a:spLocks/>
          </p:cNvSpPr>
          <p:nvPr/>
        </p:nvSpPr>
        <p:spPr>
          <a:xfrm>
            <a:off x="454599" y="4433549"/>
            <a:ext cx="3843867" cy="379069"/>
          </a:xfrm>
          <a:prstGeom prst="rect">
            <a:avLst/>
          </a:prstGeom>
        </p:spPr>
        <p:txBody>
          <a:bodyPr vert="horz" lIns="64008" tIns="0" rIns="137160" bIns="64008" rtlCol="0" anchor="t">
            <a:noAutofit/>
          </a:bodyPr>
          <a:lstStyle>
            <a:defPPr>
              <a:defRPr lang="en-US"/>
            </a:defPPr>
            <a:lvl1pPr marL="0" indent="0" algn="l" defTabSz="685800" rtl="0" eaLnBrk="1" latinLnBrk="0" hangingPunct="1">
              <a:lnSpc>
                <a:spcPts val="1876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112648"/>
                </a:solidFill>
                <a:latin typeface="Montserrat" pitchFamily="2" charset="77"/>
                <a:ea typeface="+mn-ea"/>
                <a:cs typeface="+mn-cs"/>
              </a:defRPr>
            </a:lvl1pPr>
            <a:lvl2pPr marL="628650" indent="-2857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12648"/>
                </a:solidFill>
                <a:latin typeface="Montserrat" pitchFamily="2" charset="77"/>
                <a:ea typeface="+mn-ea"/>
                <a:cs typeface="+mn-cs"/>
              </a:defRPr>
            </a:lvl2pPr>
            <a:lvl3pPr marL="971550" indent="-2857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12648"/>
                </a:solidFill>
                <a:latin typeface="Montserrat" pitchFamily="2" charset="77"/>
                <a:ea typeface="+mn-ea"/>
                <a:cs typeface="+mn-cs"/>
              </a:defRPr>
            </a:lvl3pPr>
            <a:lvl4pPr marL="1314450" indent="-2857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12648"/>
                </a:solidFill>
                <a:latin typeface="Montserrat" pitchFamily="2" charset="77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12648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12648"/>
                </a:solidFill>
                <a:latin typeface="Montserrat" pitchFamily="2" charset="77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12648"/>
                </a:solidFill>
                <a:latin typeface="Montserrat" pitchFamily="2" charset="77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12648"/>
                </a:solidFill>
                <a:latin typeface="Montserrat" pitchFamily="2" charset="77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12648"/>
                </a:solidFill>
                <a:latin typeface="Montserrat" pitchFamily="2" charset="77"/>
                <a:ea typeface="+mn-ea"/>
                <a:cs typeface="+mn-cs"/>
              </a:defRPr>
            </a:lvl9pPr>
          </a:lstStyle>
          <a:p>
            <a:r>
              <a:rPr lang="en-US" dirty="0">
                <a:latin typeface="Montserrat"/>
              </a:rPr>
              <a:t>Dec 3rd,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1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60870-33A0-583D-3C33-20202A5E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9749-1042-6238-9352-AAFE3421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169653"/>
            <a:ext cx="5303725" cy="397271"/>
          </a:xfrm>
        </p:spPr>
        <p:txBody>
          <a:bodyPr/>
          <a:lstStyle/>
          <a:p>
            <a:r>
              <a:rPr lang="en-US">
                <a:latin typeface="Prodigy Sans SemiBold"/>
              </a:rPr>
              <a:t>Strategy: Purchasing Power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AF4A3-D8F0-BE90-840A-CBE6D7CF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10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1840AF-49DE-3859-7161-14C7259D4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40061"/>
              </p:ext>
            </p:extLst>
          </p:nvPr>
        </p:nvGraphicFramePr>
        <p:xfrm>
          <a:off x="466425" y="847611"/>
          <a:ext cx="8334351" cy="9486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5274">
                  <a:extLst>
                    <a:ext uri="{9D8B030D-6E8A-4147-A177-3AD203B41FA5}">
                      <a16:colId xmlns:a16="http://schemas.microsoft.com/office/drawing/2014/main" val="2970294359"/>
                    </a:ext>
                  </a:extLst>
                </a:gridCol>
                <a:gridCol w="1266823">
                  <a:extLst>
                    <a:ext uri="{9D8B030D-6E8A-4147-A177-3AD203B41FA5}">
                      <a16:colId xmlns:a16="http://schemas.microsoft.com/office/drawing/2014/main" val="339752569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88688269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3574391136"/>
                    </a:ext>
                  </a:extLst>
                </a:gridCol>
                <a:gridCol w="835204">
                  <a:extLst>
                    <a:ext uri="{9D8B030D-6E8A-4147-A177-3AD203B41FA5}">
                      <a16:colId xmlns:a16="http://schemas.microsoft.com/office/drawing/2014/main" val="2314920763"/>
                    </a:ext>
                  </a:extLst>
                </a:gridCol>
                <a:gridCol w="2981597">
                  <a:extLst>
                    <a:ext uri="{9D8B030D-6E8A-4147-A177-3AD203B41FA5}">
                      <a16:colId xmlns:a16="http://schemas.microsoft.com/office/drawing/2014/main" val="1851456538"/>
                    </a:ext>
                  </a:extLst>
                </a:gridCol>
                <a:gridCol w="1602903">
                  <a:extLst>
                    <a:ext uri="{9D8B030D-6E8A-4147-A177-3AD203B41FA5}">
                      <a16:colId xmlns:a16="http://schemas.microsoft.com/office/drawing/2014/main" val="376077805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050" b="1">
                        <a:solidFill>
                          <a:schemeClr val="accent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Program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Units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People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ts val="1200"/>
                        </a:lnSpc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Budget</a:t>
                      </a:r>
                      <a:endParaRPr lang="en-US" sz="1050"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Strategy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Contractors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19778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CFAT</a:t>
                      </a:r>
                      <a:endParaRPr lang="en-US" sz="1050"/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Grocery Vouchers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180K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2,250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ts val="1200"/>
                        </a:lnSpc>
                        <a:buNone/>
                      </a:pPr>
                      <a:r>
                        <a:rPr lang="en-US" sz="1050" i="0">
                          <a:effectLst/>
                          <a:latin typeface="Montserrat"/>
                        </a:rPr>
                        <a:t>$2.3M</a:t>
                      </a:r>
                      <a:endParaRPr lang="en-US" sz="1050" i="0">
                        <a:solidFill>
                          <a:schemeClr val="accent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Vouchers to purchase groceries at grocery stores and farmers market across the City; centering choice and healthy food access for low-income households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1 (UCSF/</a:t>
                      </a:r>
                      <a:r>
                        <a:rPr lang="en-US" sz="1050" err="1">
                          <a:effectLst/>
                          <a:latin typeface="Montserrat"/>
                        </a:rPr>
                        <a:t>EatSF</a:t>
                      </a:r>
                      <a:r>
                        <a:rPr lang="en-US" sz="1050">
                          <a:effectLst/>
                          <a:latin typeface="Montserrat"/>
                        </a:rPr>
                        <a:t>)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48111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010516F-4044-262A-44C6-A97A7089EC8D}"/>
              </a:ext>
            </a:extLst>
          </p:cNvPr>
          <p:cNvSpPr txBox="1">
            <a:spLocks/>
          </p:cNvSpPr>
          <p:nvPr/>
        </p:nvSpPr>
        <p:spPr>
          <a:xfrm>
            <a:off x="459464" y="1903399"/>
            <a:ext cx="5303725" cy="397271"/>
          </a:xfrm>
          <a:prstGeom prst="rect">
            <a:avLst/>
          </a:prstGeom>
        </p:spPr>
        <p:txBody>
          <a:bodyPr vert="horz" lIns="36576" tIns="64008" rIns="36576" bIns="64008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rgbClr val="017493"/>
                </a:solidFill>
                <a:latin typeface="Prodigy Sans SemiBold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latin typeface="Prodigy Sans SemiBold"/>
              </a:rPr>
              <a:t>Strategy: Hybrid  </a:t>
            </a:r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B9704B9-DF78-AD7B-242B-65C987CAE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86337"/>
              </p:ext>
            </p:extLst>
          </p:nvPr>
        </p:nvGraphicFramePr>
        <p:xfrm>
          <a:off x="457207" y="2568485"/>
          <a:ext cx="8334352" cy="20688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5274">
                  <a:extLst>
                    <a:ext uri="{9D8B030D-6E8A-4147-A177-3AD203B41FA5}">
                      <a16:colId xmlns:a16="http://schemas.microsoft.com/office/drawing/2014/main" val="2970294359"/>
                    </a:ext>
                  </a:extLst>
                </a:gridCol>
                <a:gridCol w="1266823">
                  <a:extLst>
                    <a:ext uri="{9D8B030D-6E8A-4147-A177-3AD203B41FA5}">
                      <a16:colId xmlns:a16="http://schemas.microsoft.com/office/drawing/2014/main" val="339752569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886882692"/>
                    </a:ext>
                  </a:extLst>
                </a:gridCol>
                <a:gridCol w="727437">
                  <a:extLst>
                    <a:ext uri="{9D8B030D-6E8A-4147-A177-3AD203B41FA5}">
                      <a16:colId xmlns:a16="http://schemas.microsoft.com/office/drawing/2014/main" val="3574391136"/>
                    </a:ext>
                  </a:extLst>
                </a:gridCol>
                <a:gridCol w="880109">
                  <a:extLst>
                    <a:ext uri="{9D8B030D-6E8A-4147-A177-3AD203B41FA5}">
                      <a16:colId xmlns:a16="http://schemas.microsoft.com/office/drawing/2014/main" val="2314920763"/>
                    </a:ext>
                  </a:extLst>
                </a:gridCol>
                <a:gridCol w="2990577">
                  <a:extLst>
                    <a:ext uri="{9D8B030D-6E8A-4147-A177-3AD203B41FA5}">
                      <a16:colId xmlns:a16="http://schemas.microsoft.com/office/drawing/2014/main" val="1851456538"/>
                    </a:ext>
                  </a:extLst>
                </a:gridCol>
                <a:gridCol w="1574057">
                  <a:extLst>
                    <a:ext uri="{9D8B030D-6E8A-4147-A177-3AD203B41FA5}">
                      <a16:colId xmlns:a16="http://schemas.microsoft.com/office/drawing/2014/main" val="376077805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050" b="1">
                        <a:solidFill>
                          <a:schemeClr val="accent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Program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Units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People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ts val="1200"/>
                        </a:lnSpc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Budget</a:t>
                      </a:r>
                      <a:endParaRPr lang="en-US" sz="1050"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Strategy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Contractors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19778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CFAT</a:t>
                      </a:r>
                      <a:endParaRPr lang="en-US" sz="1050"/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Food Production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n/a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825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ts val="1200"/>
                        </a:lnSpc>
                        <a:buNone/>
                      </a:pPr>
                      <a:r>
                        <a:rPr lang="en-US" sz="1050" i="0">
                          <a:effectLst/>
                          <a:latin typeface="Montserrat"/>
                        </a:rPr>
                        <a:t>$317K</a:t>
                      </a:r>
                      <a:endParaRPr lang="en-US" sz="1050" i="0">
                        <a:solidFill>
                          <a:schemeClr val="accent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Urban farms that provide freshly grown produce to low-income households in the community, while training BIPOC youth as apprentices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2 (Alemany Farm, Florence Fang)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481111"/>
                  </a:ext>
                </a:extLst>
              </a:tr>
              <a:tr h="496460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 dirty="0">
                          <a:latin typeface="Montserrat"/>
                        </a:rPr>
                        <a:t>D</a:t>
                      </a:r>
                    </a:p>
                    <a:p>
                      <a:pPr lvl="0">
                        <a:buNone/>
                      </a:pPr>
                      <a:r>
                        <a:rPr lang="en-US" sz="1050" dirty="0">
                          <a:latin typeface="Montserrat"/>
                        </a:rPr>
                        <a:t>A</a:t>
                      </a:r>
                    </a:p>
                    <a:p>
                      <a:pPr lvl="0">
                        <a:buNone/>
                      </a:pPr>
                      <a:r>
                        <a:rPr lang="en-US" sz="1050" dirty="0">
                          <a:latin typeface="Montserrat"/>
                        </a:rPr>
                        <a:t>S</a:t>
                      </a:r>
                      <a:endParaRPr lang="en-US" sz="1050" dirty="0"/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>
                          <a:latin typeface="Montserrat"/>
                        </a:rPr>
                        <a:t>Culturally Responsive Nutrition</a:t>
                      </a: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50">
                          <a:latin typeface="Montserrat"/>
                        </a:rPr>
                        <a:t>30K</a:t>
                      </a: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50">
                          <a:latin typeface="Montserrat"/>
                        </a:rPr>
                        <a:t>740</a:t>
                      </a: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50" b="0" i="0" u="none" strike="noStrike" noProof="0">
                          <a:solidFill>
                            <a:schemeClr val="accent6">
                              <a:lumMod val="76000"/>
                            </a:schemeClr>
                          </a:solidFill>
                          <a:latin typeface="Montserrat"/>
                        </a:rPr>
                        <a:t>$310K</a:t>
                      </a:r>
                      <a:endParaRPr lang="en-US" sz="1050" b="0" i="0" u="none" strike="noStrike" noProof="0">
                        <a:solidFill>
                          <a:srgbClr val="0C2246"/>
                        </a:solidFill>
                        <a:latin typeface="Montserrat"/>
                      </a:endParaRP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 b="0" i="0" u="none" strike="noStrike" noProof="0">
                          <a:solidFill>
                            <a:srgbClr val="0C2246"/>
                          </a:solidFill>
                          <a:effectLst/>
                          <a:latin typeface="Montserrat"/>
                        </a:rPr>
                        <a:t>Meals and supplemental grocery items that empower participants to maintain cultural integrity and choice</a:t>
                      </a:r>
                      <a:endParaRPr lang="en-US" sz="1050"/>
                    </a:p>
                  </a:txBody>
                  <a:tcPr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 b="0" i="0" u="none" strike="noStrike" noProof="0">
                          <a:solidFill>
                            <a:srgbClr val="0C2246"/>
                          </a:solidFill>
                          <a:effectLst/>
                          <a:latin typeface="Montserrat"/>
                        </a:rPr>
                        <a:t>2 (Bayview Senior Services, Centro Latino)</a:t>
                      </a:r>
                      <a:endParaRPr lang="en-US" sz="1050"/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11089"/>
                  </a:ext>
                </a:extLst>
              </a:tr>
              <a:tr h="496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>
                          <a:solidFill>
                            <a:srgbClr val="0C2246"/>
                          </a:solidFill>
                          <a:latin typeface="Montserrat"/>
                        </a:rPr>
                        <a:t>Nutrition as Health</a:t>
                      </a:r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50">
                          <a:latin typeface="Montserrat"/>
                        </a:rPr>
                        <a:t>50K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50">
                          <a:latin typeface="Montserrat"/>
                        </a:rPr>
                        <a:t>500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50">
                          <a:latin typeface="Montserrat"/>
                        </a:rPr>
                        <a:t>$590K</a:t>
                      </a:r>
                      <a:endParaRPr lang="en-US" sz="1050">
                        <a:solidFill>
                          <a:schemeClr val="accent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Medically-tailored meals, groceries, and supportive services to support disease management for certain conditions</a:t>
                      </a:r>
                      <a:endParaRPr lang="en-US" sz="1050" err="1">
                        <a:effectLst/>
                        <a:latin typeface="Montserrat"/>
                      </a:endParaRPr>
                    </a:p>
                  </a:txBody>
                  <a:tcPr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 dirty="0">
                          <a:effectLst/>
                          <a:latin typeface="Montserrat"/>
                        </a:rPr>
                        <a:t>1 (Project Open Hand)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524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2D4F642-3E99-5C72-461D-BF4A055C3044}"/>
              </a:ext>
            </a:extLst>
          </p:cNvPr>
          <p:cNvSpPr txBox="1"/>
          <p:nvPr/>
        </p:nvSpPr>
        <p:spPr>
          <a:xfrm>
            <a:off x="465365" y="555172"/>
            <a:ext cx="769075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accent6">
                    <a:lumMod val="76000"/>
                  </a:schemeClr>
                </a:solidFill>
                <a:latin typeface="Montserrat"/>
              </a:rPr>
              <a:t>Flexible food funds that help low-income individuals and families select and purchase food to prepare​</a:t>
            </a:r>
            <a:endParaRPr lang="en-US" sz="1100">
              <a:solidFill>
                <a:schemeClr val="accent6">
                  <a:lumMod val="76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F5964E-2C42-FAF4-07D3-EF0FC7C47BE0}"/>
              </a:ext>
            </a:extLst>
          </p:cNvPr>
          <p:cNvSpPr txBox="1"/>
          <p:nvPr/>
        </p:nvSpPr>
        <p:spPr>
          <a:xfrm>
            <a:off x="457201" y="2302329"/>
            <a:ext cx="769075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accent6">
                    <a:lumMod val="76000"/>
                  </a:schemeClr>
                </a:solidFill>
                <a:latin typeface="Montserrat"/>
              </a:rPr>
              <a:t>Strategies that blend groceries, meals, and other resources to best meet unique population needs</a:t>
            </a:r>
            <a:endParaRPr lang="en-US" sz="1100">
              <a:solidFill>
                <a:schemeClr val="accent6">
                  <a:lumMod val="76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00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BF0A-6113-6371-0A1C-EF2A031D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digy Sans SemiBold"/>
              </a:rPr>
              <a:t> CFAT Updates for FY25-29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B3E55B-2FC7-1DF0-15A3-03C53D62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11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7F2A9-4D1C-5AA9-CFF5-4EEF1DC24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4008" tIns="137160" rIns="137160" bIns="64008" rtlCol="0" anchor="t">
            <a:normAutofit/>
          </a:bodyPr>
          <a:lstStyle/>
          <a:p>
            <a:r>
              <a:rPr lang="en-US" dirty="0">
                <a:latin typeface="Montserrat"/>
              </a:rPr>
              <a:t>CFAT released RFP opportunities and as a result, the grantees are different </a:t>
            </a:r>
          </a:p>
          <a:p>
            <a:r>
              <a:rPr lang="en-US" dirty="0">
                <a:latin typeface="Montserrat"/>
              </a:rPr>
              <a:t>More  investment via more providers in D11 to meet the need </a:t>
            </a:r>
          </a:p>
          <a:p>
            <a:r>
              <a:rPr lang="en-US" dirty="0">
                <a:latin typeface="Montserrat"/>
              </a:rPr>
              <a:t>Budget constraints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Montserrat"/>
              </a:rPr>
              <a:t>Increased cost of food and labor but relatively stagnant level of funding available</a:t>
            </a:r>
          </a:p>
          <a:p>
            <a:pPr lvl="1">
              <a:buFont typeface="Courier New" panose="020B0604020202020204" pitchFamily="34" charset="0"/>
            </a:pPr>
            <a:r>
              <a:rPr lang="en-US" dirty="0">
                <a:latin typeface="Montserrat"/>
              </a:rPr>
              <a:t>Decreased budget from height of COVID, but need persists </a:t>
            </a:r>
          </a:p>
          <a:p>
            <a:pPr lvl="2">
              <a:buFont typeface="Courier New" panose="020B0604020202020204" pitchFamily="34" charset="0"/>
            </a:pPr>
            <a:r>
              <a:rPr lang="en-US" dirty="0">
                <a:latin typeface="Montserrat"/>
              </a:rPr>
              <a:t>Less frequent services without disenrolling participants </a:t>
            </a:r>
          </a:p>
          <a:p>
            <a:pPr lvl="1"/>
            <a:endParaRPr lang="en-US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383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0523-3A55-A888-30B2-CD07D154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14" y="414185"/>
            <a:ext cx="7720572" cy="412826"/>
          </a:xfrm>
        </p:spPr>
        <p:txBody>
          <a:bodyPr/>
          <a:lstStyle/>
          <a:p>
            <a:pPr algn="ctr"/>
            <a:r>
              <a:rPr lang="en-US" dirty="0"/>
              <a:t>DAS Updates for FY 2025-26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A8E67-F605-5146-5CF2-798DD73C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C5681-A4CC-C347-9721-5601B8E08378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42464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Poppins" pitchFamily="2" charset="77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424640"/>
              </a:solidFill>
              <a:effectLst/>
              <a:uLnTx/>
              <a:uFillTx/>
              <a:latin typeface="Montserrat Light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28EC9-F416-C4E6-3951-125C080CD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514" y="827011"/>
            <a:ext cx="7909772" cy="552427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/>
              <a:t>DAS released multiple RFPs for existing nutrition support programs</a:t>
            </a:r>
            <a:endParaRPr lang="en-US" sz="14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299E0C6-D0FA-321E-16AE-2BB851D225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3178" y="1379438"/>
          <a:ext cx="6741742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982">
                  <a:extLst>
                    <a:ext uri="{9D8B030D-6E8A-4147-A177-3AD203B41FA5}">
                      <a16:colId xmlns:a16="http://schemas.microsoft.com/office/drawing/2014/main" val="53604283"/>
                    </a:ext>
                  </a:extLst>
                </a:gridCol>
                <a:gridCol w="1711760">
                  <a:extLst>
                    <a:ext uri="{9D8B030D-6E8A-4147-A177-3AD203B41FA5}">
                      <a16:colId xmlns:a16="http://schemas.microsoft.com/office/drawing/2014/main" val="3347095898"/>
                    </a:ext>
                  </a:extLst>
                </a:gridCol>
              </a:tblGrid>
              <a:tr h="41778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" panose="00000500000000000000" pitchFamily="2" charset="0"/>
                        </a:rPr>
                        <a:t>Nutrition Support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anose="00000500000000000000" pitchFamily="2" charset="0"/>
                        </a:rPr>
                        <a:t>Number of Contractors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47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" panose="00000500000000000000" pitchFamily="2" charset="0"/>
                        </a:rPr>
                        <a:t>Congregate Nutrition Services (</a:t>
                      </a:r>
                      <a:r>
                        <a:rPr lang="en-US" sz="1200" i="1" dirty="0">
                          <a:latin typeface="Montserrat" panose="00000500000000000000" pitchFamily="2" charset="0"/>
                        </a:rPr>
                        <a:t>Communal Dining</a:t>
                      </a:r>
                      <a:r>
                        <a:rPr lang="en-US" sz="1200" dirty="0">
                          <a:latin typeface="Montserrat" panose="00000500000000000000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57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" panose="00000500000000000000" pitchFamily="2" charset="0"/>
                        </a:rPr>
                        <a:t>Culturally Responsive Supplemental Grocery Program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1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" panose="00000500000000000000" pitchFamily="2" charset="0"/>
                        </a:rPr>
                        <a:t>Culturally Responsive Nutrition Support and Outreach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" panose="00000500000000000000" pitchFamily="2" charset="0"/>
                        </a:rPr>
                        <a:t>Food Assistance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85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" panose="00000500000000000000" pitchFamily="2" charset="0"/>
                        </a:rPr>
                        <a:t>Home Delivered Grocery Program (HDG)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1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" panose="00000500000000000000" pitchFamily="2" charset="0"/>
                        </a:rPr>
                        <a:t>Home Delivered Nutrition Services (HDM)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anose="00000500000000000000" pitchFamily="2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732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" panose="00000500000000000000" pitchFamily="2" charset="0"/>
                        </a:rPr>
                        <a:t>To-Go Nutrition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040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10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BF0A-6113-6371-0A1C-EF2A031D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07" y="433860"/>
            <a:ext cx="7443216" cy="722856"/>
          </a:xfrm>
        </p:spPr>
        <p:txBody>
          <a:bodyPr/>
          <a:lstStyle/>
          <a:p>
            <a:r>
              <a:rPr lang="en-US" dirty="0">
                <a:latin typeface="Prodigy Sans SemiBold"/>
              </a:rPr>
              <a:t> DAS </a:t>
            </a:r>
            <a:r>
              <a:rPr lang="en-US" dirty="0"/>
              <a:t>Budget Constraints and Cost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B3E55B-2FC7-1DF0-15A3-03C53D62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C5681-A4CC-C347-9721-5601B8E08378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2464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Poppins" pitchFamily="2" charset="77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424640"/>
              </a:solidFill>
              <a:effectLst/>
              <a:uLnTx/>
              <a:uFillTx/>
              <a:latin typeface="Montserrat Light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7F2A9-4D1C-5AA9-CFF5-4EEF1DC2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" y="1588445"/>
            <a:ext cx="7795260" cy="2262486"/>
          </a:xfrm>
        </p:spPr>
        <p:txBody>
          <a:bodyPr vert="horz" lIns="64008" tIns="137160" rIns="137160" bIns="64008" rtlCol="0" anchor="t">
            <a:normAutofit/>
          </a:bodyPr>
          <a:lstStyle/>
          <a:p>
            <a:r>
              <a:rPr lang="en-US" sz="1400" dirty="0"/>
              <a:t>DAS did not receive the $3M Dignity Fund increase for FY 2025–26, a portion of which would have supported nutrition services</a:t>
            </a:r>
          </a:p>
          <a:p>
            <a:r>
              <a:rPr lang="en-US" sz="1400" dirty="0"/>
              <a:t>Flat baseline funding </a:t>
            </a:r>
          </a:p>
          <a:p>
            <a:r>
              <a:rPr lang="en-US" sz="1400" dirty="0"/>
              <a:t>Rising food and labor costs have increased contractor pricing</a:t>
            </a:r>
          </a:p>
          <a:p>
            <a:r>
              <a:rPr lang="en-US" sz="1400" dirty="0"/>
              <a:t>DAS is experiencing decreased purchasing power due to rising service costs</a:t>
            </a:r>
          </a:p>
          <a:p>
            <a:pPr lvl="1"/>
            <a:endParaRPr lang="en-US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6884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50972-7D51-FE80-FD2D-9606C3119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619E-6A7D-7C5C-1284-6A5F274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07" y="433860"/>
            <a:ext cx="7443216" cy="722856"/>
          </a:xfrm>
        </p:spPr>
        <p:txBody>
          <a:bodyPr/>
          <a:lstStyle/>
          <a:p>
            <a:r>
              <a:rPr lang="en-US" dirty="0">
                <a:latin typeface="Prodigy Sans SemiBold"/>
              </a:rPr>
              <a:t> </a:t>
            </a:r>
            <a:r>
              <a:rPr lang="en-US" dirty="0"/>
              <a:t>Current Impacts on DAS Nutrition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E36C8-F2DE-5B48-785A-729E9697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C5681-A4CC-C347-9721-5601B8E08378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2464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Poppins" pitchFamily="2" charset="77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424640"/>
              </a:solidFill>
              <a:effectLst/>
              <a:uLnTx/>
              <a:uFillTx/>
              <a:latin typeface="Montserrat Light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1EC22-DE35-6441-EB76-69E10040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" y="1450957"/>
            <a:ext cx="7795260" cy="2241586"/>
          </a:xfrm>
        </p:spPr>
        <p:txBody>
          <a:bodyPr vert="horz" lIns="64008" tIns="137160" rIns="137160" bIns="64008" rtlCol="0" anchor="t">
            <a:normAutofit/>
          </a:bodyPr>
          <a:lstStyle/>
          <a:p>
            <a:r>
              <a:rPr lang="en-US" sz="1400" dirty="0"/>
              <a:t>Fewer congregate and to-go meals available daily at communal dining sites</a:t>
            </a:r>
          </a:p>
          <a:p>
            <a:r>
              <a:rPr lang="en-US" sz="1400" dirty="0"/>
              <a:t>Reduced number of daily meals for Home-Delivered Meals (HDM) clients</a:t>
            </a:r>
          </a:p>
          <a:p>
            <a:r>
              <a:rPr lang="en-US" sz="1400" dirty="0"/>
              <a:t>Increased number of consumers waiting for HDM services</a:t>
            </a:r>
          </a:p>
          <a:p>
            <a:r>
              <a:rPr lang="en-US" sz="1400" dirty="0"/>
              <a:t>Limited or no weekend meal service</a:t>
            </a:r>
          </a:p>
          <a:p>
            <a:r>
              <a:rPr lang="en-US" sz="1400" dirty="0"/>
              <a:t>Closure of some dining sites</a:t>
            </a:r>
          </a:p>
          <a:p>
            <a:r>
              <a:rPr lang="en-US" sz="1400" dirty="0"/>
              <a:t>Elimination of nutrition counseling services</a:t>
            </a:r>
          </a:p>
          <a:p>
            <a:pPr lvl="1"/>
            <a:endParaRPr lang="en-US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1130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F784-5994-472A-32EA-75541840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" y="271707"/>
            <a:ext cx="8106809" cy="998002"/>
          </a:xfrm>
        </p:spPr>
        <p:txBody>
          <a:bodyPr/>
          <a:lstStyle/>
          <a:p>
            <a:pPr algn="ctr"/>
            <a:r>
              <a:rPr lang="en-US" dirty="0"/>
              <a:t>Planned and Ongoing</a:t>
            </a:r>
            <a:br>
              <a:rPr lang="en-US" dirty="0"/>
            </a:br>
            <a:r>
              <a:rPr lang="en-US" dirty="0"/>
              <a:t>Efforts to Address Service Impacts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A314D-11FC-2B1F-5EF4-8DE9AFDD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C5681-A4CC-C347-9721-5601B8E08378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42464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Poppins" pitchFamily="2" charset="77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424640"/>
              </a:solidFill>
              <a:effectLst/>
              <a:uLnTx/>
              <a:uFillTx/>
              <a:latin typeface="Montserrat Light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DBE30-A3AA-7C51-CD4A-E514EC411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78" y="1426464"/>
            <a:ext cx="7012143" cy="2523744"/>
          </a:xfrm>
        </p:spPr>
        <p:txBody>
          <a:bodyPr/>
          <a:lstStyle/>
          <a:p>
            <a:r>
              <a:rPr lang="en-US" sz="1400" dirty="0"/>
              <a:t>Utilizing annual Dignity Fund savings to bridge funding gaps and sustain core nutrition services, such as home-delivered meals and grocery programs</a:t>
            </a:r>
          </a:p>
          <a:p>
            <a:r>
              <a:rPr lang="en-US" sz="1400" dirty="0"/>
              <a:t>Working in partnership with DAS nutrition partners to track service levels and waitlists</a:t>
            </a:r>
          </a:p>
          <a:p>
            <a:r>
              <a:rPr lang="en-US" sz="1400" dirty="0"/>
              <a:t>Exploring strategies with partners to maximize service reach without compromising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E663-9A5D-5498-9C48-AD99EB87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4"/>
            <a:ext cx="7745589" cy="397271"/>
          </a:xfrm>
        </p:spPr>
        <p:txBody>
          <a:bodyPr/>
          <a:lstStyle/>
          <a:p>
            <a:r>
              <a:rPr lang="en-US">
                <a:latin typeface="Prodigy Sans SemiBold"/>
              </a:rPr>
              <a:t>Full Grantee List: Citywide Food Access Team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34722-911D-01B2-65D1-57DC86D3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16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02DB85-61A3-C84F-0196-0E049BCF9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53824"/>
              </p:ext>
            </p:extLst>
          </p:nvPr>
        </p:nvGraphicFramePr>
        <p:xfrm>
          <a:off x="457914" y="909899"/>
          <a:ext cx="4113679" cy="344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048">
                  <a:extLst>
                    <a:ext uri="{9D8B030D-6E8A-4147-A177-3AD203B41FA5}">
                      <a16:colId xmlns:a16="http://schemas.microsoft.com/office/drawing/2014/main" val="4139107764"/>
                    </a:ext>
                  </a:extLst>
                </a:gridCol>
                <a:gridCol w="2360631">
                  <a:extLst>
                    <a:ext uri="{9D8B030D-6E8A-4147-A177-3AD203B41FA5}">
                      <a16:colId xmlns:a16="http://schemas.microsoft.com/office/drawing/2014/main" val="1169842105"/>
                    </a:ext>
                  </a:extLst>
                </a:gridCol>
              </a:tblGrid>
              <a:tr h="25896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ontserrat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ontserrat"/>
                        </a:rPr>
                        <a:t>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086565"/>
                  </a:ext>
                </a:extLst>
              </a:tr>
              <a:tr h="2411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Alemany Farm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Food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03698"/>
                  </a:ext>
                </a:extLst>
              </a:tr>
              <a:tr h="2411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APA Family Support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Grocery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377100"/>
                  </a:ext>
                </a:extLst>
              </a:tr>
              <a:tr h="24110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A. Philip Randolph Institute (APRI)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Grocery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77510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Bayview Senior Services (BVSS)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D10 Market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74573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Booker T. 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Grocery Access, Meal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81517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Chinatown YMCA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Grocery Access, Meal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558500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Chinese Newcomers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Grocery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792508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Curry Senior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Grocery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85098"/>
                  </a:ext>
                </a:extLst>
              </a:tr>
              <a:tr h="2678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Farming Hope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Grocery Access, Meal Support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596625"/>
                  </a:ext>
                </a:extLst>
              </a:tr>
              <a:tr h="2411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Florence Fang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Food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14069"/>
                  </a:ext>
                </a:extLst>
              </a:tr>
              <a:tr h="2411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Meal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92979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DFE1AA-2E33-1627-F7AB-D50EF9D0E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93744"/>
              </p:ext>
            </p:extLst>
          </p:nvPr>
        </p:nvGraphicFramePr>
        <p:xfrm>
          <a:off x="4795242" y="910827"/>
          <a:ext cx="4113677" cy="237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047">
                  <a:extLst>
                    <a:ext uri="{9D8B030D-6E8A-4147-A177-3AD203B41FA5}">
                      <a16:colId xmlns:a16="http://schemas.microsoft.com/office/drawing/2014/main" val="4139107764"/>
                    </a:ext>
                  </a:extLst>
                </a:gridCol>
                <a:gridCol w="2360630">
                  <a:extLst>
                    <a:ext uri="{9D8B030D-6E8A-4147-A177-3AD203B41FA5}">
                      <a16:colId xmlns:a16="http://schemas.microsoft.com/office/drawing/2014/main" val="1169842105"/>
                    </a:ext>
                  </a:extLst>
                </a:gridCol>
              </a:tblGrid>
              <a:tr h="25896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ontserrat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ontserrat"/>
                        </a:rPr>
                        <a:t>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086565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Mission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Grocery Access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74573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Richmond Neighborhood Center (RNC)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Grocery Access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81517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Self-Help for the Elderly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Grocery Access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792508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SF Housing Development Corporation (SFHDC)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Meal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456334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SF New 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Meal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47046"/>
                  </a:ext>
                </a:extLst>
              </a:tr>
              <a:tr h="2678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UCSF/</a:t>
                      </a:r>
                      <a:r>
                        <a:rPr lang="en-US" sz="1000" dirty="0" err="1">
                          <a:latin typeface="Montserrat"/>
                        </a:rPr>
                        <a:t>EatSF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Grocery Vouchers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59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46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2448D-58B5-93C9-6B2A-07C3F2A2D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748A-4193-C62A-A4DE-71243EB1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2015"/>
            <a:ext cx="8023207" cy="397271"/>
          </a:xfrm>
        </p:spPr>
        <p:txBody>
          <a:bodyPr/>
          <a:lstStyle/>
          <a:p>
            <a:pPr algn="ctr"/>
            <a:r>
              <a:rPr lang="en-US" dirty="0">
                <a:latin typeface="Prodigy Sans SemiBold"/>
              </a:rPr>
              <a:t>DAS OCP Nutrition Contractors FY 25/26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863F4-D16E-01EE-77F3-A0B8663C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C5681-A4CC-C347-9721-5601B8E08378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2464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Poppins" pitchFamily="2" charset="77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424640"/>
              </a:solidFill>
              <a:effectLst/>
              <a:uLnTx/>
              <a:uFillTx/>
              <a:latin typeface="Montserrat Light" pitchFamily="2" charset="77"/>
              <a:ea typeface="+mn-ea"/>
              <a:cs typeface="Poppins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4FA26F-29A7-2F66-D0BC-970AA7EBF625}"/>
              </a:ext>
            </a:extLst>
          </p:cNvPr>
          <p:cNvGraphicFramePr>
            <a:graphicFrameLocks noGrp="1"/>
          </p:cNvGraphicFramePr>
          <p:nvPr/>
        </p:nvGraphicFramePr>
        <p:xfrm>
          <a:off x="939219" y="742671"/>
          <a:ext cx="7265561" cy="383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430">
                  <a:extLst>
                    <a:ext uri="{9D8B030D-6E8A-4147-A177-3AD203B41FA5}">
                      <a16:colId xmlns:a16="http://schemas.microsoft.com/office/drawing/2014/main" val="4139107764"/>
                    </a:ext>
                  </a:extLst>
                </a:gridCol>
                <a:gridCol w="4083131">
                  <a:extLst>
                    <a:ext uri="{9D8B030D-6E8A-4147-A177-3AD203B41FA5}">
                      <a16:colId xmlns:a16="http://schemas.microsoft.com/office/drawing/2014/main" val="1169842105"/>
                    </a:ext>
                  </a:extLst>
                </a:gridCol>
              </a:tblGrid>
              <a:tr h="2589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ontserrat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ontserrat"/>
                        </a:rPr>
                        <a:t>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086565"/>
                  </a:ext>
                </a:extLst>
              </a:tr>
              <a:tr h="24110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Bayview Senior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Congregate Nutrition Services/Communal Dining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Culturally Responsive Supplemental Grocery Program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Culturally Responsive Nutrition Support &amp; Outreach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To-go Nutrition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03698"/>
                  </a:ext>
                </a:extLst>
              </a:tr>
              <a:tr h="29177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Chinatown Community Development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Home Delivered Grocery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32783"/>
                  </a:ext>
                </a:extLst>
              </a:tr>
              <a:tr h="24110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Centro Latino de San Francisco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Congregate Nutrition Services/Communal Dining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Culturally Responsive Supplemental Grocery Program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Home Delivered Nutrition Services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To-go Nutrition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377100"/>
                  </a:ext>
                </a:extLst>
              </a:tr>
              <a:tr h="2411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>
                          <a:latin typeface="Montserrat"/>
                        </a:rPr>
                        <a:t>Community Living Campaign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Home Delivered Grocery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825161"/>
                  </a:ext>
                </a:extLst>
              </a:tr>
              <a:tr h="2411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Episcopal Community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Congregate Nutrition Services/Communal Dining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To-go Nutrition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77510"/>
                  </a:ext>
                </a:extLst>
              </a:tr>
              <a:tr h="26789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Glide Foundation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Congregate Nutrition Services/Communal Dining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811955"/>
                  </a:ext>
                </a:extLst>
              </a:tr>
              <a:tr h="26789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Golden Gate Senior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Home Delivered Grocery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69166"/>
                  </a:ext>
                </a:extLst>
              </a:tr>
              <a:tr h="26789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Jewish Family and Children's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Home Delivered Nutrition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232095"/>
                  </a:ext>
                </a:extLst>
              </a:tr>
              <a:tr h="26789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 err="1">
                          <a:latin typeface="Montserrat"/>
                        </a:rPr>
                        <a:t>Kimochi</a:t>
                      </a:r>
                      <a:r>
                        <a:rPr lang="en-US" sz="1000" dirty="0">
                          <a:latin typeface="Montserrat"/>
                        </a:rPr>
                        <a:t> Inc.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Congregate Nutrition Services/Communal Dining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Home Delivered Nutrition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219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584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DB1A4-8E66-15D9-9817-37EEB3CCA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01A0-02E6-8047-73F7-5B214F7F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67" y="303231"/>
            <a:ext cx="7411865" cy="397271"/>
          </a:xfrm>
        </p:spPr>
        <p:txBody>
          <a:bodyPr/>
          <a:lstStyle/>
          <a:p>
            <a:pPr algn="ctr"/>
            <a:r>
              <a:rPr lang="en-US" dirty="0">
                <a:latin typeface="Prodigy Sans SemiBold"/>
              </a:rPr>
              <a:t>DAS OCP Nutrition Contractors FY 25/26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F19E85-A031-48BB-427D-52D0ACA4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C5681-A4CC-C347-9721-5601B8E08378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2464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Poppins" pitchFamily="2" charset="77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424640"/>
              </a:solidFill>
              <a:effectLst/>
              <a:uLnTx/>
              <a:uFillTx/>
              <a:latin typeface="Montserrat Light" pitchFamily="2" charset="77"/>
              <a:ea typeface="+mn-ea"/>
              <a:cs typeface="Poppins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033063-DC8B-E6D9-900D-D19F6BBD1E35}"/>
              </a:ext>
            </a:extLst>
          </p:cNvPr>
          <p:cNvGraphicFramePr>
            <a:graphicFrameLocks noGrp="1"/>
          </p:cNvGraphicFramePr>
          <p:nvPr/>
        </p:nvGraphicFramePr>
        <p:xfrm>
          <a:off x="898723" y="898397"/>
          <a:ext cx="734655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490">
                  <a:extLst>
                    <a:ext uri="{9D8B030D-6E8A-4147-A177-3AD203B41FA5}">
                      <a16:colId xmlns:a16="http://schemas.microsoft.com/office/drawing/2014/main" val="4139107764"/>
                    </a:ext>
                  </a:extLst>
                </a:gridCol>
                <a:gridCol w="4086061">
                  <a:extLst>
                    <a:ext uri="{9D8B030D-6E8A-4147-A177-3AD203B41FA5}">
                      <a16:colId xmlns:a16="http://schemas.microsoft.com/office/drawing/2014/main" val="1169842105"/>
                    </a:ext>
                  </a:extLst>
                </a:gridCol>
              </a:tblGrid>
              <a:tr h="229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ontserrat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ontserrat"/>
                        </a:rPr>
                        <a:t>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086565"/>
                  </a:ext>
                </a:extLst>
              </a:tr>
              <a:tr h="2255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Meals on Wheel San Francisco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Home Delivered Nutrition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449632"/>
                  </a:ext>
                </a:extLst>
              </a:tr>
              <a:tr h="36656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On Lok Day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Congregate Nutrition Services/Communal Dining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Home Delivered Nutrition Services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To-go Nutrition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02269"/>
                  </a:ext>
                </a:extLst>
              </a:tr>
              <a:tr h="5075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Project Open Hand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Congregate Nutrition Services/Communal Dining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Home Delivered Nutrition Services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To-go Nutrition Services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Nutrition and Supportive Services for Healthy Outcomes</a:t>
                      </a:r>
                      <a:r>
                        <a:rPr lang="en-US" sz="1200" b="1" dirty="0">
                          <a:latin typeface="Montserrat"/>
                        </a:rPr>
                        <a:t>*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904155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Russian American Community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Congregate Nutrition Services/Communal Dining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Home Delivered Nutrition Services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To-go Nutrition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098777"/>
                  </a:ext>
                </a:extLst>
              </a:tr>
              <a:tr h="2255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>
                          <a:latin typeface="Montserrat"/>
                        </a:rPr>
                        <a:t>Self-Help for the Elderly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Congregate Nutrition Services/Communal Dining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ontserrat"/>
                        </a:rPr>
                        <a:t>Home Delivered Nutrition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03698"/>
                  </a:ext>
                </a:extLst>
              </a:tr>
              <a:tr h="2255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C2246"/>
                          </a:solidFill>
                          <a:latin typeface="Montserrat"/>
                        </a:rPr>
                        <a:t>SF Marin Food 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Food Assistance Program (Food Pantries)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Home Delivered Grocery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37710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1CF2BC-3165-28C9-8196-D2B82683F0A8}"/>
              </a:ext>
            </a:extLst>
          </p:cNvPr>
          <p:cNvGraphicFramePr>
            <a:graphicFrameLocks noGrp="1"/>
          </p:cNvGraphicFramePr>
          <p:nvPr/>
        </p:nvGraphicFramePr>
        <p:xfrm>
          <a:off x="5084064" y="4347319"/>
          <a:ext cx="3067159" cy="27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159">
                  <a:extLst>
                    <a:ext uri="{9D8B030D-6E8A-4147-A177-3AD203B41FA5}">
                      <a16:colId xmlns:a16="http://schemas.microsoft.com/office/drawing/2014/main" val="4065829123"/>
                    </a:ext>
                  </a:extLst>
                </a:gridCol>
              </a:tblGrid>
              <a:tr h="273848"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ysClr val="windowText" lastClr="000000"/>
                          </a:solidFill>
                          <a:latin typeface="Montserrat" panose="00000500000000000000" pitchFamily="2" charset="0"/>
                        </a:rPr>
                        <a:t>*Grant ends 6/30/2026; RFP issued 11/24/2025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4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31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752DD-BE2C-A831-0C87-DA0AAB7DB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FA28-B526-2F56-280D-8152DF03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5226"/>
            <a:ext cx="8451034" cy="397271"/>
          </a:xfrm>
        </p:spPr>
        <p:txBody>
          <a:bodyPr/>
          <a:lstStyle/>
          <a:p>
            <a:r>
              <a:rPr lang="en-US">
                <a:latin typeface="Prodigy Sans SemiBold"/>
              </a:rPr>
              <a:t>Full Grantee List: Economic Support and Self-Sufficiency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326742-532E-E332-7D1A-0A0DD7FE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19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04D675-A12D-EADB-DFC7-7091DFA94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66793"/>
              </p:ext>
            </p:extLst>
          </p:nvPr>
        </p:nvGraphicFramePr>
        <p:xfrm>
          <a:off x="457914" y="999196"/>
          <a:ext cx="4045168" cy="80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413">
                  <a:extLst>
                    <a:ext uri="{9D8B030D-6E8A-4147-A177-3AD203B41FA5}">
                      <a16:colId xmlns:a16="http://schemas.microsoft.com/office/drawing/2014/main" val="4139107764"/>
                    </a:ext>
                  </a:extLst>
                </a:gridCol>
                <a:gridCol w="1834755">
                  <a:extLst>
                    <a:ext uri="{9D8B030D-6E8A-4147-A177-3AD203B41FA5}">
                      <a16:colId xmlns:a16="http://schemas.microsoft.com/office/drawing/2014/main" val="1169842105"/>
                    </a:ext>
                  </a:extLst>
                </a:gridCol>
              </a:tblGrid>
              <a:tr h="258960">
                <a:tc>
                  <a:txBody>
                    <a:bodyPr/>
                    <a:lstStyle/>
                    <a:p>
                      <a:r>
                        <a:rPr lang="en-US" sz="1000">
                          <a:latin typeface="Montserrat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Montserrat"/>
                        </a:rPr>
                        <a:t>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086565"/>
                  </a:ext>
                </a:extLst>
              </a:tr>
              <a:tr h="2411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>
                          <a:latin typeface="Montserrat"/>
                        </a:rPr>
                        <a:t>SF Marin Food Bank (SFMFB)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>
                          <a:latin typeface="Montserrat"/>
                        </a:rPr>
                        <a:t>Immigrant Food Pantry Assistance &amp; Pantry Food Assistance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0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2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3481D-D4A4-54D7-752E-D59E9CE9D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AC16-B7BA-023D-97C0-66C23A3B1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Prodigy Sans SemiBold"/>
              </a:rPr>
              <a:t>SFHSA's Role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E5FA5-9206-2E72-59EE-2512E11C85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86800" y="4800600"/>
            <a:ext cx="457200" cy="27463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2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3694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3721-9FFB-3373-7010-4B3A2A000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7074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18FBB-0E92-E656-29BC-3A5208E8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0D07-62DA-FE24-F1AD-24AC9B07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4607"/>
            <a:ext cx="5173839" cy="397271"/>
          </a:xfrm>
        </p:spPr>
        <p:txBody>
          <a:bodyPr/>
          <a:lstStyle/>
          <a:p>
            <a:r>
              <a:rPr lang="en-US">
                <a:latin typeface="Prodigy Sans SemiBold"/>
              </a:rPr>
              <a:t>SFHSA's Role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05236-EB50-DDAA-AF81-EB710B52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3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B06B6-184D-EBAE-306F-D48CFD87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16" y="934632"/>
            <a:ext cx="8229383" cy="3690419"/>
          </a:xfrm>
        </p:spPr>
        <p:txBody>
          <a:bodyPr vert="horz" lIns="64008" tIns="137160" rIns="137160" bIns="64008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>
                <a:solidFill>
                  <a:schemeClr val="accent6">
                    <a:lumMod val="76000"/>
                  </a:schemeClr>
                </a:solidFill>
                <a:latin typeface="Montserrat"/>
              </a:rPr>
              <a:t>SFHSA is the City's home for food support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>
                <a:solidFill>
                  <a:schemeClr val="accent6">
                    <a:lumMod val="76000"/>
                  </a:schemeClr>
                </a:solidFill>
                <a:latin typeface="Montserrat"/>
              </a:rPr>
              <a:t>Tasked by Federal and State government to administer primary safety net resources, including CalFresh and Older Americans Act senior meals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>
                <a:solidFill>
                  <a:schemeClr val="accent6">
                    <a:lumMod val="76000"/>
                  </a:schemeClr>
                </a:solidFill>
                <a:latin typeface="Montserrat"/>
              </a:rPr>
              <a:t>Manages nearly 75% of City's food funding*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>
                <a:solidFill>
                  <a:schemeClr val="accent6">
                    <a:lumMod val="76000"/>
                  </a:schemeClr>
                </a:solidFill>
                <a:latin typeface="Montserrat"/>
              </a:rPr>
              <a:t>Provides major amount of food resources: 97% of groceries and 32% of meals*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>
                <a:solidFill>
                  <a:schemeClr val="accent6">
                    <a:lumMod val="76000"/>
                  </a:schemeClr>
                </a:solidFill>
                <a:latin typeface="Montserrat"/>
              </a:rPr>
              <a:t>Over 40 years of partnership with community on food programs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>
                <a:solidFill>
                  <a:schemeClr val="accent6">
                    <a:lumMod val="76000"/>
                  </a:schemeClr>
                </a:solidFill>
                <a:latin typeface="Montserrat"/>
              </a:rPr>
              <a:t>Currently contract with 40 community-based organizations to provide 12 programs to strategically and equitably address unmet food needs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>
                <a:solidFill>
                  <a:schemeClr val="accent6">
                    <a:lumMod val="76000"/>
                  </a:schemeClr>
                </a:solidFill>
                <a:latin typeface="Montserrat"/>
              </a:rPr>
              <a:t>Much of our funding is backed by state and federal revenue streams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endParaRPr lang="en-US">
              <a:solidFill>
                <a:schemeClr val="accent6">
                  <a:lumMod val="76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D18D5-F383-2C60-CF9A-4C6D7E239B80}"/>
              </a:ext>
            </a:extLst>
          </p:cNvPr>
          <p:cNvSpPr txBox="1"/>
          <p:nvPr/>
        </p:nvSpPr>
        <p:spPr>
          <a:xfrm>
            <a:off x="6400800" y="4359729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303430"/>
                </a:solidFill>
                <a:latin typeface="Montserrat"/>
              </a:rPr>
              <a:t>*Source: 2023 Biennial Food Report</a:t>
            </a:r>
            <a:endParaRPr lang="en-US" sz="11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3768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2E64E-9FF3-1285-F227-ACFCD7425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C6FA-49D3-FB93-3CE3-46D3334D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71" y="390546"/>
            <a:ext cx="7249286" cy="472468"/>
          </a:xfrm>
        </p:spPr>
        <p:txBody>
          <a:bodyPr/>
          <a:lstStyle/>
          <a:p>
            <a:r>
              <a:rPr lang="en-US">
                <a:latin typeface="Prodigy Sans SemiBold"/>
              </a:rPr>
              <a:t>Food Investments by Department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5E151-E1AC-5AA5-A635-C6B7F629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4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A921F-E893-63AC-9FC2-AFAD0A308660}"/>
              </a:ext>
            </a:extLst>
          </p:cNvPr>
          <p:cNvSpPr txBox="1"/>
          <p:nvPr/>
        </p:nvSpPr>
        <p:spPr>
          <a:xfrm>
            <a:off x="233385" y="4201720"/>
            <a:ext cx="787812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accent6">
                    <a:lumMod val="76000"/>
                  </a:schemeClr>
                </a:solidFill>
                <a:latin typeface="Montserrat"/>
                <a:ea typeface="Calibri"/>
                <a:cs typeface="Calibri"/>
              </a:rPr>
              <a:t>Note: SFHSA data represents FY 24/25 food resource investments (including $225M in annual CalFresh EBT benefits). Other City department data reflects FY 22/23 budget (source: 2023 Biennial Food Report).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897D2E-49BD-82FB-2EA2-569BA5A35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01" y="759279"/>
            <a:ext cx="5356655" cy="34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4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AD102-26F2-9EE7-64B8-4CE7AF8B6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306F5-A945-A5E1-F9B5-38EAA6800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210" y="1251997"/>
            <a:ext cx="4704348" cy="25973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E3725-E7B8-6EB3-C0DB-1AF2E6E5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digy Sans SemiBold"/>
              </a:rPr>
              <a:t>CalFresh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FB140-0EAC-1845-C808-35BCC2E8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5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63DBD-2087-2C99-C0C7-55B88BB96882}"/>
              </a:ext>
            </a:extLst>
          </p:cNvPr>
          <p:cNvSpPr/>
          <p:nvPr/>
        </p:nvSpPr>
        <p:spPr>
          <a:xfrm>
            <a:off x="453669" y="1081808"/>
            <a:ext cx="3662107" cy="2769989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b="1">
                <a:solidFill>
                  <a:srgbClr val="FFFFFF"/>
                </a:solidFill>
                <a:latin typeface="Montserrat"/>
              </a:rPr>
              <a:t>110,000</a:t>
            </a:r>
            <a:r>
              <a:rPr lang="en-US" sz="1400">
                <a:solidFill>
                  <a:srgbClr val="FFFFFF"/>
                </a:solidFill>
                <a:latin typeface="Montserrat"/>
              </a:rPr>
              <a:t> individuals in </a:t>
            </a:r>
            <a:r>
              <a:rPr lang="en-US" sz="1400" b="1">
                <a:solidFill>
                  <a:srgbClr val="FFFFFF"/>
                </a:solidFill>
                <a:latin typeface="Montserrat"/>
              </a:rPr>
              <a:t>82,000</a:t>
            </a:r>
            <a:r>
              <a:rPr lang="en-US" sz="1400">
                <a:solidFill>
                  <a:srgbClr val="FFFFFF"/>
                </a:solidFill>
                <a:latin typeface="Montserrat"/>
              </a:rPr>
              <a:t> households 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Reaches </a:t>
            </a:r>
            <a:r>
              <a:rPr lang="en-US" sz="1400" b="1">
                <a:solidFill>
                  <a:srgbClr val="FFFFFF"/>
                </a:solidFill>
                <a:latin typeface="Montserrat"/>
              </a:rPr>
              <a:t>about 82% </a:t>
            </a:r>
            <a:r>
              <a:rPr lang="en-US" sz="1400">
                <a:solidFill>
                  <a:srgbClr val="FFFFFF"/>
                </a:solidFill>
                <a:latin typeface="Montserrat"/>
              </a:rPr>
              <a:t>of San Franciscans who are eligible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b="1">
                <a:solidFill>
                  <a:srgbClr val="FFFFFF"/>
                </a:solidFill>
                <a:latin typeface="Montserrat"/>
              </a:rPr>
              <a:t>4,800</a:t>
            </a:r>
            <a:r>
              <a:rPr lang="en-US" sz="1400">
                <a:solidFill>
                  <a:srgbClr val="FFFFFF"/>
                </a:solidFill>
                <a:latin typeface="Montserrat"/>
              </a:rPr>
              <a:t> applications each month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1400" b="1">
                <a:solidFill>
                  <a:srgbClr val="FFFFFF"/>
                </a:solidFill>
                <a:latin typeface="Montserrat"/>
              </a:rPr>
              <a:t>$225 million</a:t>
            </a:r>
            <a:r>
              <a:rPr lang="en-US" sz="1400">
                <a:solidFill>
                  <a:srgbClr val="FFFFFF"/>
                </a:solidFill>
                <a:latin typeface="Montserrat"/>
              </a:rPr>
              <a:t> disbursed in benefits annually (approximately $19 million monthly)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1400" b="1">
                <a:solidFill>
                  <a:srgbClr val="FFFFFF"/>
                </a:solidFill>
                <a:latin typeface="Montserrat"/>
              </a:rPr>
              <a:t>$240 </a:t>
            </a:r>
            <a:r>
              <a:rPr lang="en-US" sz="1400">
                <a:solidFill>
                  <a:srgbClr val="FFFFFF"/>
                </a:solidFill>
                <a:latin typeface="Montserrat"/>
              </a:rPr>
              <a:t>average monthly benefit per household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D589D-A14C-C8D7-E532-6CFBFDD90B18}"/>
              </a:ext>
            </a:extLst>
          </p:cNvPr>
          <p:cNvSpPr txBox="1"/>
          <p:nvPr/>
        </p:nvSpPr>
        <p:spPr>
          <a:xfrm>
            <a:off x="5296765" y="1130876"/>
            <a:ext cx="2648815" cy="27699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  <a:latin typeface="Montserrat"/>
                <a:ea typeface="Calibri"/>
                <a:cs typeface="Calibri"/>
              </a:rPr>
              <a:t>CalFresh Monthly Caseload</a:t>
            </a:r>
            <a:endParaRPr lang="en-US" sz="1200">
              <a:solidFill>
                <a:srgbClr val="FFFFFF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0746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B474-BCF5-5E44-4ADE-4EF5EAF3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5"/>
            <a:ext cx="5938576" cy="386086"/>
          </a:xfrm>
        </p:spPr>
        <p:txBody>
          <a:bodyPr/>
          <a:lstStyle/>
          <a:p>
            <a:r>
              <a:rPr lang="en-US" dirty="0"/>
              <a:t>CalFresh Emergency Grocery Cards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02C08-3C69-C98B-982D-6FAD2E76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 smtClean="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6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054BB-4E8C-527F-7C2A-0FB8FAD96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82,000+ HH sent letter on 11/3</a:t>
            </a:r>
          </a:p>
          <a:p>
            <a:r>
              <a:rPr lang="en-US" dirty="0"/>
              <a:t>Since then, we have past 70%  in activation of cards </a:t>
            </a:r>
          </a:p>
          <a:p>
            <a:r>
              <a:rPr lang="en-US" dirty="0"/>
              <a:t>Strong utilization of the funds </a:t>
            </a:r>
          </a:p>
          <a:p>
            <a:r>
              <a:rPr lang="en-US" dirty="0"/>
              <a:t>Reminder for community to activate by 12/31/2025 and use funds by 3/31/2026 </a:t>
            </a:r>
          </a:p>
          <a:p>
            <a:r>
              <a:rPr lang="en-US" dirty="0"/>
              <a:t>Huge thank you to our CBO partners who helped to amplify messaging and provide technical assistance!!!</a:t>
            </a:r>
          </a:p>
        </p:txBody>
      </p:sp>
    </p:spTree>
    <p:extLst>
      <p:ext uri="{BB962C8B-B14F-4D97-AF65-F5344CB8AC3E}">
        <p14:creationId xmlns:p14="http://schemas.microsoft.com/office/powerpoint/2010/main" val="101493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20F46-E242-8F17-67A5-DBF50DE6A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76E6-7BFE-D6B3-D46B-24801474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0782"/>
            <a:ext cx="6221589" cy="397271"/>
          </a:xfrm>
        </p:spPr>
        <p:txBody>
          <a:bodyPr/>
          <a:lstStyle/>
          <a:p>
            <a:r>
              <a:rPr lang="en-US">
                <a:latin typeface="Prodigy Sans SemiBold"/>
              </a:rPr>
              <a:t>SFHSA Community-Based Food Security Strategies</a:t>
            </a:r>
            <a:endParaRPr lang="en-US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EE132F-81F4-488D-EE7A-36160EB4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7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4F388F4-ABD1-1B90-165F-FA5C76B47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66" y="1563661"/>
            <a:ext cx="3929280" cy="2907884"/>
          </a:xfrm>
          <a:solidFill>
            <a:schemeClr val="bg1">
              <a:lumMod val="60000"/>
              <a:lumOff val="40000"/>
            </a:schemeClr>
          </a:solidFill>
        </p:spPr>
        <p:txBody>
          <a:bodyPr vert="horz" lIns="64008" tIns="137160" rIns="137160" bIns="64008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200" b="1">
                <a:solidFill>
                  <a:schemeClr val="accent6">
                    <a:lumMod val="76000"/>
                  </a:schemeClr>
                </a:solidFill>
                <a:latin typeface="Montserrat"/>
              </a:rPr>
              <a:t>Reach: </a:t>
            </a:r>
            <a:r>
              <a:rPr lang="en-US" sz="1200">
                <a:solidFill>
                  <a:schemeClr val="accent6">
                    <a:lumMod val="76000"/>
                  </a:schemeClr>
                </a:solidFill>
                <a:latin typeface="Montserrat"/>
              </a:rPr>
              <a:t>Meet diverse, high need communities via partnerships with community-based organizations that have garnered hard-earned trust* </a:t>
            </a:r>
            <a:endParaRPr lang="en-US" sz="1200" i="1">
              <a:solidFill>
                <a:schemeClr val="accent6">
                  <a:lumMod val="76000"/>
                </a:schemeClr>
              </a:solidFill>
              <a:latin typeface="Montserrat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200" b="1">
                <a:solidFill>
                  <a:schemeClr val="accent6">
                    <a:lumMod val="76000"/>
                  </a:schemeClr>
                </a:solidFill>
                <a:latin typeface="Montserrat"/>
              </a:rPr>
              <a:t>Efficiency:</a:t>
            </a:r>
            <a:r>
              <a:rPr lang="en-US" sz="1200">
                <a:solidFill>
                  <a:schemeClr val="accent6">
                    <a:lumMod val="76000"/>
                  </a:schemeClr>
                </a:solidFill>
                <a:latin typeface="Montserrat"/>
              </a:rPr>
              <a:t> Contract with organizations that have demonstrated ability to leverage bulk buying power while providing culturally relevant and high-quality food—achieving cost efficiencies and reducing food waste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200" b="1">
                <a:solidFill>
                  <a:schemeClr val="accent6">
                    <a:lumMod val="76000"/>
                  </a:schemeClr>
                </a:solidFill>
                <a:latin typeface="Montserrat"/>
              </a:rPr>
              <a:t>Dignity: </a:t>
            </a:r>
            <a:r>
              <a:rPr lang="en-US" sz="1200">
                <a:solidFill>
                  <a:schemeClr val="accent6">
                    <a:lumMod val="76000"/>
                  </a:schemeClr>
                </a:solidFill>
                <a:latin typeface="Montserrat"/>
              </a:rPr>
              <a:t>Provide high quality and tailored resources that offer choice and reflect population needs and preferences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BD118D-6575-DF47-F403-37DADEB767C0}"/>
              </a:ext>
            </a:extLst>
          </p:cNvPr>
          <p:cNvSpPr txBox="1">
            <a:spLocks/>
          </p:cNvSpPr>
          <p:nvPr/>
        </p:nvSpPr>
        <p:spPr>
          <a:xfrm>
            <a:off x="526866" y="1130954"/>
            <a:ext cx="3929279" cy="401449"/>
          </a:xfrm>
          <a:prstGeom prst="rect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txBody>
          <a:bodyPr vert="horz" lIns="64008" tIns="137160" rIns="137160" bIns="64008" rtlCol="0" anchor="t">
            <a:noAutofit/>
          </a:bodyPr>
          <a:lstStyle>
            <a:lvl1pPr marL="285750" indent="-285750" algn="l" defTabSz="685800" rtl="0" eaLnBrk="1" latinLnBrk="0" hangingPunct="1">
              <a:lnSpc>
                <a:spcPts val="1876"/>
              </a:lnSpc>
              <a:spcBef>
                <a:spcPts val="750"/>
              </a:spcBef>
              <a:buClr>
                <a:srgbClr val="112648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1pPr>
            <a:lvl2pPr marL="628650" indent="-2857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Clr>
                <a:srgbClr val="112648"/>
              </a:buClr>
              <a:buSzPct val="60000"/>
              <a:buFont typeface="Courier New" panose="02070309020205020404" pitchFamily="49" charset="0"/>
              <a:buChar char="o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Clr>
                <a:srgbClr val="112648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Clr>
                <a:srgbClr val="112648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Clr>
                <a:srgbClr val="112648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ts val="1875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rgbClr val="42463F"/>
                </a:solidFill>
                <a:latin typeface="Montserrat" pitchFamily="2" charset="77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ts val="1875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rgbClr val="42463F"/>
                </a:solidFill>
                <a:latin typeface="Montserrat" pitchFamily="2" charset="77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ts val="1875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rgbClr val="42463F"/>
                </a:solidFill>
                <a:latin typeface="Montserrat" pitchFamily="2" charset="77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ts val="1875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rgbClr val="42463F"/>
                </a:solidFill>
                <a:latin typeface="Montserrat" pitchFamily="2" charset="77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b="1">
                <a:solidFill>
                  <a:srgbClr val="FFFFFF"/>
                </a:solidFill>
                <a:latin typeface="Montserrat"/>
              </a:rPr>
              <a:t>GOALS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D96930E-657C-DD3C-9DFC-29E4F33AC7F6}"/>
              </a:ext>
            </a:extLst>
          </p:cNvPr>
          <p:cNvSpPr txBox="1">
            <a:spLocks/>
          </p:cNvSpPr>
          <p:nvPr/>
        </p:nvSpPr>
        <p:spPr>
          <a:xfrm>
            <a:off x="4625337" y="1563661"/>
            <a:ext cx="3929280" cy="290788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vert="horz" lIns="64008" tIns="137160" rIns="137160" bIns="64008" rtlCol="0" anchor="t">
            <a:noAutofit/>
          </a:bodyPr>
          <a:lstStyle>
            <a:lvl1pPr marL="285750" indent="-285750" algn="l" defTabSz="685800" rtl="0" eaLnBrk="1" latinLnBrk="0" hangingPunct="1">
              <a:lnSpc>
                <a:spcPts val="1876"/>
              </a:lnSpc>
              <a:spcBef>
                <a:spcPts val="750"/>
              </a:spcBef>
              <a:buClr>
                <a:srgbClr val="112648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1pPr>
            <a:lvl2pPr marL="628650" indent="-2857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Clr>
                <a:srgbClr val="112648"/>
              </a:buClr>
              <a:buSzPct val="60000"/>
              <a:buFont typeface="Courier New" panose="02070309020205020404" pitchFamily="49" charset="0"/>
              <a:buChar char="o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Clr>
                <a:srgbClr val="112648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Clr>
                <a:srgbClr val="112648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Clr>
                <a:srgbClr val="112648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ts val="1875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rgbClr val="42463F"/>
                </a:solidFill>
                <a:latin typeface="Montserrat" pitchFamily="2" charset="77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ts val="1875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rgbClr val="42463F"/>
                </a:solidFill>
                <a:latin typeface="Montserrat" pitchFamily="2" charset="77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ts val="1875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rgbClr val="42463F"/>
                </a:solidFill>
                <a:latin typeface="Montserrat" pitchFamily="2" charset="77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ts val="1875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rgbClr val="42463F"/>
                </a:solidFill>
                <a:latin typeface="Montserrat" pitchFamily="2" charset="77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200" b="1">
                <a:solidFill>
                  <a:schemeClr val="accent6">
                    <a:lumMod val="76000"/>
                  </a:schemeClr>
                </a:solidFill>
                <a:latin typeface="Montserrat"/>
              </a:rPr>
              <a:t>Groceries: </a:t>
            </a:r>
            <a:r>
              <a:rPr lang="en-US" sz="1200">
                <a:solidFill>
                  <a:schemeClr val="accent6">
                    <a:lumMod val="76000"/>
                  </a:schemeClr>
                </a:solidFill>
                <a:latin typeface="Montserrat"/>
              </a:rPr>
              <a:t>Provide fresh produce, grains, and protein that allow people to independently prepare meals in preferred style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200" b="1">
                <a:solidFill>
                  <a:schemeClr val="accent6">
                    <a:lumMod val="76000"/>
                  </a:schemeClr>
                </a:solidFill>
                <a:latin typeface="Montserrat"/>
              </a:rPr>
              <a:t>Meals: </a:t>
            </a:r>
            <a:r>
              <a:rPr lang="en-US" sz="1200">
                <a:solidFill>
                  <a:schemeClr val="accent6">
                    <a:lumMod val="76000"/>
                  </a:schemeClr>
                </a:solidFill>
                <a:latin typeface="Montserrat"/>
              </a:rPr>
              <a:t>Prepared meals for those facing functional, logistical, and financial barriers in making or accessing healthy meals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200" b="1">
                <a:solidFill>
                  <a:schemeClr val="accent6">
                    <a:lumMod val="76000"/>
                  </a:schemeClr>
                </a:solidFill>
                <a:latin typeface="Montserrat"/>
              </a:rPr>
              <a:t>Purchasing power: </a:t>
            </a:r>
            <a:r>
              <a:rPr lang="en-US" sz="1200">
                <a:solidFill>
                  <a:schemeClr val="accent6">
                    <a:lumMod val="76000"/>
                  </a:schemeClr>
                </a:solidFill>
                <a:latin typeface="Montserrat"/>
              </a:rPr>
              <a:t>Flexible food funds that help low-income individuals and families select and purchase food to prepare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200" b="1">
                <a:solidFill>
                  <a:schemeClr val="accent6">
                    <a:lumMod val="76000"/>
                  </a:schemeClr>
                </a:solidFill>
                <a:latin typeface="Montserrat"/>
              </a:rPr>
              <a:t>Hybrid: </a:t>
            </a:r>
            <a:r>
              <a:rPr lang="en-US" sz="1200">
                <a:solidFill>
                  <a:schemeClr val="accent6">
                    <a:lumMod val="76000"/>
                  </a:schemeClr>
                </a:solidFill>
                <a:latin typeface="Montserrat"/>
              </a:rPr>
              <a:t>Strategies that blend groceries, meals, and other resources to best meet unique population needs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endParaRPr lang="en-US" sz="1200" i="1">
              <a:solidFill>
                <a:schemeClr val="accent6">
                  <a:lumMod val="76000"/>
                </a:schemeClr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0A1457-27D3-1DD1-E46D-8B5F556824A7}"/>
              </a:ext>
            </a:extLst>
          </p:cNvPr>
          <p:cNvSpPr txBox="1">
            <a:spLocks/>
          </p:cNvSpPr>
          <p:nvPr/>
        </p:nvSpPr>
        <p:spPr>
          <a:xfrm>
            <a:off x="4625337" y="1130954"/>
            <a:ext cx="3929279" cy="401449"/>
          </a:xfrm>
          <a:prstGeom prst="rect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txBody>
          <a:bodyPr vert="horz" lIns="64008" tIns="137160" rIns="137160" bIns="64008" rtlCol="0" anchor="t">
            <a:noAutofit/>
          </a:bodyPr>
          <a:lstStyle>
            <a:lvl1pPr marL="285750" indent="-285750" algn="l" defTabSz="685800" rtl="0" eaLnBrk="1" latinLnBrk="0" hangingPunct="1">
              <a:lnSpc>
                <a:spcPts val="1876"/>
              </a:lnSpc>
              <a:spcBef>
                <a:spcPts val="750"/>
              </a:spcBef>
              <a:buClr>
                <a:srgbClr val="112648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1pPr>
            <a:lvl2pPr marL="628650" indent="-2857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Clr>
                <a:srgbClr val="112648"/>
              </a:buClr>
              <a:buSzPct val="60000"/>
              <a:buFont typeface="Courier New" panose="02070309020205020404" pitchFamily="49" charset="0"/>
              <a:buChar char="o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Clr>
                <a:srgbClr val="112648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Clr>
                <a:srgbClr val="112648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876"/>
              </a:lnSpc>
              <a:spcBef>
                <a:spcPts val="375"/>
              </a:spcBef>
              <a:buClr>
                <a:srgbClr val="112648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ts val="1875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rgbClr val="42463F"/>
                </a:solidFill>
                <a:latin typeface="Montserrat" pitchFamily="2" charset="77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ts val="1875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rgbClr val="42463F"/>
                </a:solidFill>
                <a:latin typeface="Montserrat" pitchFamily="2" charset="77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ts val="1875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rgbClr val="42463F"/>
                </a:solidFill>
                <a:latin typeface="Montserrat" pitchFamily="2" charset="77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ts val="1875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rgbClr val="42463F"/>
                </a:solidFill>
                <a:latin typeface="Montserrat" pitchFamily="2" charset="77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b="1">
                <a:solidFill>
                  <a:srgbClr val="FFFFFF"/>
                </a:solidFill>
                <a:latin typeface="Montserrat"/>
              </a:rPr>
              <a:t>STRATEGIES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7E7EA-024F-3AF0-1350-DB2EBD406641}"/>
              </a:ext>
            </a:extLst>
          </p:cNvPr>
          <p:cNvSpPr txBox="1"/>
          <p:nvPr/>
        </p:nvSpPr>
        <p:spPr>
          <a:xfrm>
            <a:off x="710293" y="4245429"/>
            <a:ext cx="5715000" cy="4507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solidFill>
                  <a:schemeClr val="accent6">
                    <a:lumMod val="76000"/>
                  </a:schemeClr>
                </a:solidFill>
                <a:latin typeface="Montserrat"/>
                <a:cs typeface="Segoe UI"/>
              </a:rPr>
              <a:t>​</a:t>
            </a:r>
          </a:p>
          <a:p>
            <a:pPr>
              <a:lnSpc>
                <a:spcPts val="1650"/>
              </a:lnSpc>
            </a:pPr>
            <a:r>
              <a:rPr lang="en-US" sz="1050" i="1">
                <a:solidFill>
                  <a:schemeClr val="accent6">
                    <a:lumMod val="76000"/>
                  </a:schemeClr>
                </a:solidFill>
                <a:latin typeface="Montserrat"/>
                <a:cs typeface="Segoe UI"/>
              </a:rPr>
              <a:t>*See appendix for client demographics by program</a:t>
            </a:r>
            <a:r>
              <a:rPr lang="en-US" sz="1050">
                <a:solidFill>
                  <a:schemeClr val="accent6">
                    <a:lumMod val="76000"/>
                  </a:schemeClr>
                </a:solidFill>
                <a:latin typeface="Montserrat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03671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C94D5-33B3-74FD-08EF-478C3628A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CC08-0ACC-FE2E-55F6-8BC697F2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93" y="228119"/>
            <a:ext cx="5303725" cy="397271"/>
          </a:xfrm>
        </p:spPr>
        <p:txBody>
          <a:bodyPr/>
          <a:lstStyle/>
          <a:p>
            <a:r>
              <a:rPr lang="en-US">
                <a:latin typeface="Prodigy Sans SemiBold"/>
              </a:rPr>
              <a:t>Strategy: Groceries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6C4684-9EE6-A2C7-EE4E-EF375BE5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8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03D5D0-4AD1-22EE-F758-BF3D45D9F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09328"/>
              </p:ext>
            </p:extLst>
          </p:nvPr>
        </p:nvGraphicFramePr>
        <p:xfrm>
          <a:off x="249676" y="964384"/>
          <a:ext cx="8727259" cy="36004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9192">
                  <a:extLst>
                    <a:ext uri="{9D8B030D-6E8A-4147-A177-3AD203B41FA5}">
                      <a16:colId xmlns:a16="http://schemas.microsoft.com/office/drawing/2014/main" val="2970294359"/>
                    </a:ext>
                  </a:extLst>
                </a:gridCol>
                <a:gridCol w="1438826">
                  <a:extLst>
                    <a:ext uri="{9D8B030D-6E8A-4147-A177-3AD203B41FA5}">
                      <a16:colId xmlns:a16="http://schemas.microsoft.com/office/drawing/2014/main" val="3397525695"/>
                    </a:ext>
                  </a:extLst>
                </a:gridCol>
                <a:gridCol w="573647">
                  <a:extLst>
                    <a:ext uri="{9D8B030D-6E8A-4147-A177-3AD203B41FA5}">
                      <a16:colId xmlns:a16="http://schemas.microsoft.com/office/drawing/2014/main" val="886882692"/>
                    </a:ext>
                  </a:extLst>
                </a:gridCol>
                <a:gridCol w="730381">
                  <a:extLst>
                    <a:ext uri="{9D8B030D-6E8A-4147-A177-3AD203B41FA5}">
                      <a16:colId xmlns:a16="http://schemas.microsoft.com/office/drawing/2014/main" val="3574391136"/>
                    </a:ext>
                  </a:extLst>
                </a:gridCol>
                <a:gridCol w="827559">
                  <a:extLst>
                    <a:ext uri="{9D8B030D-6E8A-4147-A177-3AD203B41FA5}">
                      <a16:colId xmlns:a16="http://schemas.microsoft.com/office/drawing/2014/main" val="2314920763"/>
                    </a:ext>
                  </a:extLst>
                </a:gridCol>
                <a:gridCol w="2730137">
                  <a:extLst>
                    <a:ext uri="{9D8B030D-6E8A-4147-A177-3AD203B41FA5}">
                      <a16:colId xmlns:a16="http://schemas.microsoft.com/office/drawing/2014/main" val="1851456538"/>
                    </a:ext>
                  </a:extLst>
                </a:gridCol>
                <a:gridCol w="2117517">
                  <a:extLst>
                    <a:ext uri="{9D8B030D-6E8A-4147-A177-3AD203B41FA5}">
                      <a16:colId xmlns:a16="http://schemas.microsoft.com/office/drawing/2014/main" val="376077805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000" b="1">
                        <a:solidFill>
                          <a:schemeClr val="accent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dirty="0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Program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dirty="0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Units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dirty="0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People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ts val="1200"/>
                        </a:lnSpc>
                        <a:buNone/>
                      </a:pPr>
                      <a:r>
                        <a:rPr lang="en-US" sz="1000" b="1" dirty="0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Budget</a:t>
                      </a:r>
                      <a:endParaRPr lang="en-US" sz="1000" dirty="0"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b="1" dirty="0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Strategy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b="1" dirty="0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Contractors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197782"/>
                  </a:ext>
                </a:extLst>
              </a:tr>
              <a:tr h="314325">
                <a:tc rowSpan="2"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CFAT</a:t>
                      </a:r>
                      <a:endParaRPr lang="en-US" sz="1000" dirty="0"/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Grocery Access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164K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4,600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ts val="1200"/>
                        </a:lnSpc>
                        <a:buNone/>
                      </a:pPr>
                      <a:r>
                        <a:rPr lang="en-US" sz="1000" i="0" dirty="0">
                          <a:effectLst/>
                          <a:latin typeface="Montserrat"/>
                        </a:rPr>
                        <a:t>$7.8M</a:t>
                      </a:r>
                      <a:endParaRPr lang="en-US" sz="1000" i="0" dirty="0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Culturally responsive food provided by neighborhood organizations tailored to local community preferences; scaled to family size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17 (APA, APRI, Bayanihan, Booker T, Chinatown Y, Chinese Newcomers, Curry, Farming Hope, Mission Action, Mission Y, RNC, Self-Help, )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481111"/>
                  </a:ext>
                </a:extLst>
              </a:tr>
              <a:tr h="496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Montserrat"/>
                        </a:rPr>
                        <a:t>D10 Market (Pilot) </a:t>
                      </a:r>
                      <a:endParaRPr lang="en-US" sz="1000" dirty="0"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Montserrat"/>
                        </a:rPr>
                        <a:t>39K</a:t>
                      </a:r>
                      <a:endParaRPr lang="en-US" sz="1000" dirty="0"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Montserrat"/>
                        </a:rPr>
                        <a:t>1,500 </a:t>
                      </a:r>
                      <a:endParaRPr lang="en-US" sz="1000" dirty="0">
                        <a:latin typeface="Montserrat"/>
                      </a:endParaRPr>
                    </a:p>
                    <a:p>
                      <a:pPr lvl="0" algn="r">
                        <a:lnSpc>
                          <a:spcPts val="1200"/>
                        </a:lnSpc>
                        <a:buNone/>
                      </a:pPr>
                      <a:endParaRPr lang="en-US" sz="1000">
                        <a:effectLst/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Montserrat"/>
                        </a:rPr>
                        <a:t>$1.25M</a:t>
                      </a:r>
                      <a:endParaRPr lang="en-US" sz="10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Grocery store model offering free food, paired with connection to services; scaled to family size</a:t>
                      </a:r>
                      <a:endParaRPr lang="en-US" sz="1000" dirty="0"/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1 (Bayview Senior Services)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091002"/>
                  </a:ext>
                </a:extLst>
              </a:tr>
              <a:tr h="395151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D</a:t>
                      </a:r>
                    </a:p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A</a:t>
                      </a:r>
                    </a:p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S</a:t>
                      </a: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Food Pantries</a:t>
                      </a:r>
                      <a:endParaRPr lang="en-US" sz="1000" dirty="0">
                        <a:effectLst/>
                        <a:latin typeface="Montserrat"/>
                      </a:endParaRP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376K</a:t>
                      </a:r>
                      <a:endParaRPr lang="en-US" sz="1000" dirty="0"/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3,600</a:t>
                      </a:r>
                      <a:endParaRPr lang="en-US" sz="1000" dirty="0">
                        <a:effectLst/>
                        <a:latin typeface="Montserrat"/>
                      </a:endParaRP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$2.8M</a:t>
                      </a:r>
                      <a:endParaRPr lang="en-US" sz="1000" dirty="0"/>
                    </a:p>
                    <a:p>
                      <a:pPr lvl="0" algn="r">
                        <a:buNone/>
                      </a:pPr>
                      <a:endParaRPr lang="en-US" sz="1000">
                        <a:solidFill>
                          <a:schemeClr val="accent1"/>
                        </a:solidFill>
                        <a:latin typeface="Montserrat"/>
                      </a:endParaRP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Supplemental groceries for pick up at various pantry sites; provides food for 7 meals </a:t>
                      </a:r>
                    </a:p>
                  </a:txBody>
                  <a:tcPr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1 (SFMFB)</a:t>
                      </a:r>
                      <a:endParaRPr lang="en-US" sz="1000" dirty="0"/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11089"/>
                  </a:ext>
                </a:extLst>
              </a:tr>
              <a:tr h="496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Home-Delivered Groceries</a:t>
                      </a:r>
                      <a:endParaRPr lang="en-US" sz="10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136K</a:t>
                      </a:r>
                      <a:endParaRPr lang="en-US" sz="10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4,000</a:t>
                      </a:r>
                      <a:endParaRPr lang="en-US" sz="10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$1.6M</a:t>
                      </a:r>
                      <a:endParaRPr lang="en-US" sz="1000" dirty="0"/>
                    </a:p>
                    <a:p>
                      <a:pPr lvl="0" algn="r">
                        <a:buNone/>
                      </a:pPr>
                      <a:endParaRPr lang="en-US" sz="10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Grocery delivery for those with limited mobility</a:t>
                      </a:r>
                      <a:r>
                        <a:rPr lang="en-US" sz="1000" b="0" i="0" u="none" strike="noStrike" noProof="0" dirty="0">
                          <a:solidFill>
                            <a:srgbClr val="0C2246"/>
                          </a:solidFill>
                          <a:effectLst/>
                          <a:latin typeface="Montserrat"/>
                        </a:rPr>
                        <a:t>; food bags provided by SFMFB and provides food for 7 meals </a:t>
                      </a:r>
                      <a:endParaRPr lang="en-US" sz="1000" dirty="0"/>
                    </a:p>
                  </a:txBody>
                  <a:tcPr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5 (CCDC, Community Living Campaign, Golden Gate Senior Services, SFMFB)</a:t>
                      </a:r>
                      <a:endParaRPr lang="en-US" sz="1000" dirty="0"/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52400"/>
                  </a:ext>
                </a:extLst>
              </a:tr>
              <a:tr h="4964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ESSS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Immigrant Food Pantry Assistance &amp; Food Pantry Assistance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46K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00" dirty="0">
                          <a:latin typeface="Montserrat"/>
                        </a:rPr>
                        <a:t>n/a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00" dirty="0">
                          <a:solidFill>
                            <a:schemeClr val="accent6">
                              <a:lumMod val="76000"/>
                            </a:schemeClr>
                          </a:solidFill>
                          <a:latin typeface="Montserrat"/>
                        </a:rPr>
                        <a:t>$630K</a:t>
                      </a:r>
                      <a:endParaRPr lang="en-US" sz="1000" dirty="0">
                        <a:solidFill>
                          <a:schemeClr val="accent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 u="none" strike="noStrike" baseline="0" noProof="0" dirty="0">
                          <a:solidFill>
                            <a:srgbClr val="0C2246"/>
                          </a:solidFill>
                          <a:effectLst/>
                          <a:latin typeface="Montserrat"/>
                        </a:rPr>
                        <a:t>Supplemental groceries for pick up at various pantry sites, including a subset intended to serve immigrant communities; $25 food value</a:t>
                      </a:r>
                      <a:endParaRPr lang="en-US" sz="1000" dirty="0"/>
                    </a:p>
                  </a:txBody>
                  <a:tcPr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Montserrat"/>
                        </a:rPr>
                        <a:t>1 (SFMFB)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38508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AC645F-5010-1B94-BE4B-2CFBEBF9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93" y="685659"/>
            <a:ext cx="8605404" cy="397345"/>
          </a:xfrm>
        </p:spPr>
        <p:txBody>
          <a:bodyPr vert="horz" lIns="64008" tIns="137160" rIns="137160" bIns="64008" rtlCol="0" anchor="t">
            <a:noAutofit/>
          </a:bodyPr>
          <a:lstStyle/>
          <a:p>
            <a:pPr marL="0" indent="0">
              <a:lnSpc>
                <a:spcPct val="0"/>
              </a:lnSpc>
              <a:spcBef>
                <a:spcPts val="0"/>
              </a:spcBef>
              <a:buNone/>
            </a:pPr>
            <a:r>
              <a:rPr lang="en-US" sz="1100">
                <a:solidFill>
                  <a:schemeClr val="accent6">
                    <a:lumMod val="76000"/>
                  </a:schemeClr>
                </a:solidFill>
                <a:latin typeface="Montserrat"/>
              </a:rPr>
              <a:t>Provide fresh produce, grains, and protein that allow people to independently prepare meals in preferred style</a:t>
            </a:r>
            <a:endParaRPr lang="en-US" sz="1100">
              <a:solidFill>
                <a:schemeClr val="accent6">
                  <a:lumMod val="76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3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A45A8-BBDD-DA45-A3AA-FF44B470F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A234-7E58-3B20-0193-9FA8863C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4"/>
            <a:ext cx="5303725" cy="397271"/>
          </a:xfrm>
        </p:spPr>
        <p:txBody>
          <a:bodyPr/>
          <a:lstStyle/>
          <a:p>
            <a:r>
              <a:rPr lang="en-US">
                <a:latin typeface="Prodigy Sans SemiBold"/>
              </a:rPr>
              <a:t>Strategy: Meals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C45E1-E193-3524-A15A-A7554C3D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9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0D3913-2B83-C4C4-49B9-6F9EA96A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86905"/>
              </p:ext>
            </p:extLst>
          </p:nvPr>
        </p:nvGraphicFramePr>
        <p:xfrm>
          <a:off x="457207" y="1284553"/>
          <a:ext cx="8334356" cy="28343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5274">
                  <a:extLst>
                    <a:ext uri="{9D8B030D-6E8A-4147-A177-3AD203B41FA5}">
                      <a16:colId xmlns:a16="http://schemas.microsoft.com/office/drawing/2014/main" val="2970294359"/>
                    </a:ext>
                  </a:extLst>
                </a:gridCol>
                <a:gridCol w="1266823">
                  <a:extLst>
                    <a:ext uri="{9D8B030D-6E8A-4147-A177-3AD203B41FA5}">
                      <a16:colId xmlns:a16="http://schemas.microsoft.com/office/drawing/2014/main" val="339752569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88688269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35743911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14920763"/>
                    </a:ext>
                  </a:extLst>
                </a:gridCol>
                <a:gridCol w="2748893">
                  <a:extLst>
                    <a:ext uri="{9D8B030D-6E8A-4147-A177-3AD203B41FA5}">
                      <a16:colId xmlns:a16="http://schemas.microsoft.com/office/drawing/2014/main" val="1851456538"/>
                    </a:ext>
                  </a:extLst>
                </a:gridCol>
                <a:gridCol w="1756416">
                  <a:extLst>
                    <a:ext uri="{9D8B030D-6E8A-4147-A177-3AD203B41FA5}">
                      <a16:colId xmlns:a16="http://schemas.microsoft.com/office/drawing/2014/main" val="376077805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 b="1">
                        <a:solidFill>
                          <a:schemeClr val="accent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10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Program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10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Units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10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People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ts val="1200"/>
                        </a:lnSpc>
                        <a:buNone/>
                      </a:pPr>
                      <a:r>
                        <a:rPr lang="en-US" sz="110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Budget</a:t>
                      </a:r>
                      <a:endParaRPr lang="en-US" sz="1100"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10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Strategy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100" b="1">
                          <a:solidFill>
                            <a:schemeClr val="accent1"/>
                          </a:solidFill>
                          <a:effectLst/>
                          <a:latin typeface="Montserrat"/>
                        </a:rPr>
                        <a:t>Contractors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197782"/>
                  </a:ext>
                </a:extLst>
              </a:tr>
              <a:tr h="790302"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100">
                          <a:effectLst/>
                          <a:latin typeface="Montserrat"/>
                        </a:rPr>
                        <a:t>CFAT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ts val="1200"/>
                        </a:lnSpc>
                        <a:buNone/>
                      </a:pPr>
                      <a:r>
                        <a:rPr lang="en-US" sz="1100">
                          <a:effectLst/>
                          <a:latin typeface="Montserrat"/>
                        </a:rPr>
                        <a:t>Meal Support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ts val="1200"/>
                        </a:lnSpc>
                        <a:buNone/>
                      </a:pPr>
                      <a:r>
                        <a:rPr lang="en-US" sz="1100">
                          <a:effectLst/>
                          <a:latin typeface="Montserrat"/>
                        </a:rPr>
                        <a:t>670K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ts val="1200"/>
                        </a:lnSpc>
                        <a:buNone/>
                      </a:pPr>
                      <a:r>
                        <a:rPr lang="en-US" sz="1100">
                          <a:effectLst/>
                          <a:latin typeface="Montserrat"/>
                        </a:rPr>
                        <a:t>1,000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ts val="1200"/>
                        </a:lnSpc>
                        <a:buNone/>
                      </a:pPr>
                      <a:r>
                        <a:rPr lang="en-US" sz="1100" i="0">
                          <a:effectLst/>
                          <a:latin typeface="Montserrat"/>
                        </a:rPr>
                        <a:t>$6.2M</a:t>
                      </a:r>
                      <a:endParaRPr lang="en-US" sz="1100" i="0">
                        <a:solidFill>
                          <a:schemeClr val="accent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100">
                          <a:effectLst/>
                          <a:latin typeface="Montserrat"/>
                        </a:rPr>
                        <a:t>Supplemental meals for families with young children and adults in need of a hot meal without another option (TL &amp; other high-need areas)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100">
                          <a:effectLst/>
                          <a:latin typeface="Montserrat"/>
                        </a:rPr>
                        <a:t>6 (Booker T, Chinatown Y, Glide, Farming Hope, SFHDC, SF New Deal)</a:t>
                      </a:r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481111"/>
                  </a:ext>
                </a:extLst>
              </a:tr>
              <a:tr h="942975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 dirty="0">
                          <a:latin typeface="Montserrat"/>
                        </a:rPr>
                        <a:t>D</a:t>
                      </a:r>
                    </a:p>
                    <a:p>
                      <a:pPr lvl="0">
                        <a:buNone/>
                      </a:pPr>
                      <a:r>
                        <a:rPr lang="en-US" sz="1050" dirty="0">
                          <a:latin typeface="Montserrat"/>
                        </a:rPr>
                        <a:t>A</a:t>
                      </a:r>
                    </a:p>
                    <a:p>
                      <a:pPr lvl="0">
                        <a:buNone/>
                      </a:pPr>
                      <a:r>
                        <a:rPr lang="en-US" sz="1050" dirty="0">
                          <a:latin typeface="Montserrat"/>
                        </a:rPr>
                        <a:t>S</a:t>
                      </a: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>
                          <a:latin typeface="Montserrat"/>
                        </a:rPr>
                        <a:t>Home-Delivered Meals</a:t>
                      </a: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50">
                          <a:latin typeface="Montserrat"/>
                        </a:rPr>
                        <a:t>2.3M</a:t>
                      </a: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50">
                          <a:latin typeface="Montserrat"/>
                        </a:rPr>
                        <a:t>5,900</a:t>
                      </a: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50">
                          <a:latin typeface="Montserrat"/>
                        </a:rPr>
                        <a:t>$16.5M</a:t>
                      </a:r>
                      <a:endParaRPr lang="en-US" sz="1050">
                        <a:solidFill>
                          <a:schemeClr val="accent1"/>
                        </a:solidFill>
                        <a:latin typeface="Montserrat"/>
                      </a:endParaRPr>
                    </a:p>
                  </a:txBody>
                  <a:tcP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Prepared meals in a variety of cuisines delivered for those unable to shop or prepare their own meals due to functional impairment; utilizes a centralized waitlist managed by DAS</a:t>
                      </a:r>
                    </a:p>
                  </a:txBody>
                  <a:tcPr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8 (Centro Latino, JFCS, </a:t>
                      </a:r>
                      <a:r>
                        <a:rPr lang="en-US" sz="1050" err="1">
                          <a:effectLst/>
                          <a:latin typeface="Montserrat"/>
                        </a:rPr>
                        <a:t>Kimochi</a:t>
                      </a:r>
                      <a:r>
                        <a:rPr lang="en-US" sz="1050">
                          <a:effectLst/>
                          <a:latin typeface="Montserrat"/>
                        </a:rPr>
                        <a:t>, MOW, On Lok, Project Open Hand, RACS, Self-Help)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11089"/>
                  </a:ext>
                </a:extLst>
              </a:tr>
              <a:tr h="496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>
                          <a:latin typeface="Montserrat"/>
                        </a:rPr>
                        <a:t>Communal Dining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50">
                          <a:latin typeface="Montserrat"/>
                        </a:rPr>
                        <a:t>1.3M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50">
                          <a:latin typeface="Montserrat"/>
                        </a:rPr>
                        <a:t>24,700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50">
                          <a:latin typeface="Montserrat"/>
                        </a:rPr>
                        <a:t>$12.8M</a:t>
                      </a:r>
                    </a:p>
                    <a:p>
                      <a:pPr lvl="0" algn="r">
                        <a:buNone/>
                      </a:pPr>
                      <a:endParaRPr lang="en-US" sz="1050">
                        <a:solidFill>
                          <a:schemeClr val="accent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>
                          <a:effectLst/>
                          <a:latin typeface="Montserrat"/>
                        </a:rPr>
                        <a:t>Hot meals in a variety of cuisines provided at community centers, offering socialization in addition to nutrition </a:t>
                      </a:r>
                    </a:p>
                  </a:txBody>
                  <a:tcPr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r>
                        <a:rPr lang="en-US" sz="1050" dirty="0">
                          <a:effectLst/>
                          <a:latin typeface="Montserrat"/>
                        </a:rPr>
                        <a:t>10 (Bayview Senior Services, Centro Latino, ECS, Glide, </a:t>
                      </a:r>
                      <a:r>
                        <a:rPr lang="en-US" sz="1050" dirty="0" err="1">
                          <a:effectLst/>
                          <a:latin typeface="Montserrat"/>
                        </a:rPr>
                        <a:t>Kimochi</a:t>
                      </a:r>
                      <a:r>
                        <a:rPr lang="en-US" sz="1050" dirty="0">
                          <a:effectLst/>
                          <a:latin typeface="Montserrat"/>
                        </a:rPr>
                        <a:t>, On Lok, Project Open Hand, RACS, Self-Help)</a:t>
                      </a:r>
                      <a:endParaRPr lang="en-US" dirty="0"/>
                    </a:p>
                  </a:txBody>
                  <a:tcPr>
                    <a:lnL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A9D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52400"/>
                  </a:ext>
                </a:extLst>
              </a:tr>
            </a:tbl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D022A3B-3A97-AF80-A5FB-1BA14A8A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466"/>
            <a:ext cx="8605404" cy="397345"/>
          </a:xfrm>
        </p:spPr>
        <p:txBody>
          <a:bodyPr vert="horz" lIns="64008" tIns="137160" rIns="137160" bIns="64008" rtlCol="0" anchor="t">
            <a:noAutofit/>
          </a:bodyPr>
          <a:lstStyle/>
          <a:p>
            <a:pPr>
              <a:buNone/>
            </a:pPr>
            <a:r>
              <a:rPr lang="en-US" sz="1100">
                <a:solidFill>
                  <a:schemeClr val="accent6">
                    <a:lumMod val="76000"/>
                  </a:schemeClr>
                </a:solidFill>
                <a:latin typeface="Montserrat"/>
              </a:rPr>
              <a:t>Prepared meals for those facing functional, logistical, and financial barriers in making or accessing healthy meals</a:t>
            </a:r>
          </a:p>
          <a:p>
            <a:pPr marL="0" indent="0">
              <a:lnSpc>
                <a:spcPct val="0"/>
              </a:lnSpc>
              <a:spcBef>
                <a:spcPts val="0"/>
              </a:spcBef>
              <a:buNone/>
            </a:pPr>
            <a:endParaRPr lang="en-US" sz="1100">
              <a:solidFill>
                <a:schemeClr val="accent6">
                  <a:lumMod val="76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6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C2246"/>
      </a:dk1>
      <a:lt1>
        <a:srgbClr val="A9D4C8"/>
      </a:lt1>
      <a:dk2>
        <a:srgbClr val="8A1E0E"/>
      </a:dk2>
      <a:lt2>
        <a:srgbClr val="FDB68E"/>
      </a:lt2>
      <a:accent1>
        <a:srgbClr val="097394"/>
      </a:accent1>
      <a:accent2>
        <a:srgbClr val="C2402A"/>
      </a:accent2>
      <a:accent3>
        <a:srgbClr val="709E4F"/>
      </a:accent3>
      <a:accent4>
        <a:srgbClr val="064B18"/>
      </a:accent4>
      <a:accent5>
        <a:srgbClr val="ACDA8E"/>
      </a:accent5>
      <a:accent6>
        <a:srgbClr val="3F453F"/>
      </a:accent6>
      <a:hlink>
        <a:srgbClr val="097394"/>
      </a:hlink>
      <a:folHlink>
        <a:srgbClr val="E2E6E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7493"/>
        </a:solidFill>
        <a:ln>
          <a:noFill/>
        </a:ln>
      </a:spPr>
      <a:bodyPr vert="vert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302763F-60A5-FB49-B090-20A4AE16E015}" vid="{FD248D04-74B7-8541-9C14-A06AC3B4FF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60AE5DE678AA4B921768A78B84BB1B" ma:contentTypeVersion="13" ma:contentTypeDescription="Create a new document." ma:contentTypeScope="" ma:versionID="2c30e0abb327bc09d765153216e1446e">
  <xsd:schema xmlns:xsd="http://www.w3.org/2001/XMLSchema" xmlns:xs="http://www.w3.org/2001/XMLSchema" xmlns:p="http://schemas.microsoft.com/office/2006/metadata/properties" xmlns:ns2="532b50d8-a060-4318-8567-aa6dcb220a4d" xmlns:ns3="1136fd94-f1ea-4877-924c-d16a08f8c043" targetNamespace="http://schemas.microsoft.com/office/2006/metadata/properties" ma:root="true" ma:fieldsID="fe91950718d5b2f5e988b899d0ed40f5" ns2:_="" ns3:_="">
    <xsd:import namespace="532b50d8-a060-4318-8567-aa6dcb220a4d"/>
    <xsd:import namespace="1136fd94-f1ea-4877-924c-d16a08f8c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b50d8-a060-4318-8567-aa6dcb220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b278eec-cad9-4ec1-bf87-f68f02c44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6fd94-f1ea-4877-924c-d16a08f8c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2b50d8-a060-4318-8567-aa6dcb220a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F21D7A-F354-4FCB-A9B1-147E485B27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293B8B-FF02-4A31-9E22-4C5B91C5CE19}"/>
</file>

<file path=customXml/itemProps3.xml><?xml version="1.0" encoding="utf-8"?>
<ds:datastoreItem xmlns:ds="http://schemas.openxmlformats.org/officeDocument/2006/customXml" ds:itemID="{3D1EEDE9-6B60-4001-8A06-B8FD694EF33D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e3e14d5d-b7b8-4287-954b-042431265bbc"/>
    <ds:schemaRef ds:uri="http://purl.org/dc/terms/"/>
    <ds:schemaRef ds:uri="790fad98-40e0-4caa-85bd-e32ec82238bf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HSA_PowerPoint_Template</Template>
  <TotalTime>222</TotalTime>
  <Words>1915</Words>
  <Application>Microsoft Office PowerPoint</Application>
  <PresentationFormat>On-screen Show (16:9)</PresentationFormat>
  <Paragraphs>345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Arial,Sans-Serif</vt:lpstr>
      <vt:lpstr>Calibri</vt:lpstr>
      <vt:lpstr>Calibri Light</vt:lpstr>
      <vt:lpstr>Courier New</vt:lpstr>
      <vt:lpstr>Montserrat</vt:lpstr>
      <vt:lpstr>Montserrat Light</vt:lpstr>
      <vt:lpstr>Montserrat Medium</vt:lpstr>
      <vt:lpstr>Prodigy Sans Medium</vt:lpstr>
      <vt:lpstr>Prodigy Sans SemiBold</vt:lpstr>
      <vt:lpstr>Office Theme</vt:lpstr>
      <vt:lpstr>Addressing Food Insecurity</vt:lpstr>
      <vt:lpstr>SFHSA's Role</vt:lpstr>
      <vt:lpstr>SFHSA's Role</vt:lpstr>
      <vt:lpstr>Food Investments by Department </vt:lpstr>
      <vt:lpstr>CalFresh</vt:lpstr>
      <vt:lpstr>CalFresh Emergency Grocery Cards</vt:lpstr>
      <vt:lpstr>SFHSA Community-Based Food Security Strategies</vt:lpstr>
      <vt:lpstr>Strategy: Groceries</vt:lpstr>
      <vt:lpstr>Strategy: Meals</vt:lpstr>
      <vt:lpstr>Strategy: Purchasing Power </vt:lpstr>
      <vt:lpstr> CFAT Updates for FY25-29</vt:lpstr>
      <vt:lpstr>DAS Updates for FY 2025-26</vt:lpstr>
      <vt:lpstr> DAS Budget Constraints and Cost Challenges</vt:lpstr>
      <vt:lpstr> Current Impacts on DAS Nutrition Programs</vt:lpstr>
      <vt:lpstr>Planned and Ongoing Efforts to Address Service Impacts</vt:lpstr>
      <vt:lpstr>Full Grantee List: Citywide Food Access Team</vt:lpstr>
      <vt:lpstr>DAS OCP Nutrition Contractors FY 25/26 </vt:lpstr>
      <vt:lpstr>DAS OCP Nutrition Contractors FY 25/26 </vt:lpstr>
      <vt:lpstr>Full Grantee List: Economic Support and Self-Sufficiency</vt:lpstr>
      <vt:lpstr>Thank You!</vt:lpstr>
    </vt:vector>
  </TitlesOfParts>
  <Company>hsa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Ballard</dc:creator>
  <cp:lastModifiedBy>Zaugg, Michael (HSA)</cp:lastModifiedBy>
  <cp:revision>52</cp:revision>
  <dcterms:created xsi:type="dcterms:W3CDTF">2020-11-12T22:39:13Z</dcterms:created>
  <dcterms:modified xsi:type="dcterms:W3CDTF">2025-12-02T00:37:31Z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0x0101006160AE5DE678AA4B921768A78B84BB1B</vt:lpwstr>
  </property>
  <property fmtid="{D5CDD505-2E9C-101B-9397-08002B2CF9AE}" pid="3" name="MediaServiceImageTags">
    <vt:lpwstr/>
  </property>
</Properties>
</file>