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1954" r:id="rId2"/>
    <p:sldId id="1959" r:id="rId3"/>
    <p:sldId id="1955" r:id="rId4"/>
    <p:sldId id="1944" r:id="rId5"/>
    <p:sldId id="1960" r:id="rId6"/>
    <p:sldId id="1961" r:id="rId7"/>
    <p:sldId id="1948" r:id="rId8"/>
    <p:sldId id="258" r:id="rId9"/>
    <p:sldId id="1938" r:id="rId10"/>
    <p:sldId id="1962" r:id="rId11"/>
    <p:sldId id="1949" r:id="rId12"/>
    <p:sldId id="1963" r:id="rId1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4660"/>
  </p:normalViewPr>
  <p:slideViewPr>
    <p:cSldViewPr snapToGrid="0">
      <p:cViewPr>
        <p:scale>
          <a:sx n="110" d="100"/>
          <a:sy n="110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101G-FP01\USERS1\B\TANGERINE%20BRIGHAM\Healthy%20San%20Francisco\HSF%20Enrollment\HSF%20Enrollment%20Trend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101G-FP01\USERS1\B\TANGERINE%20BRIGHAM\Healthy%20San%20Francisco\HSF%20Enrollment\HSF%20Enrollment%20Trend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Number of HSF Participants (End of Fiscal Year)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Sheet1!$C$5</c:f>
              <c:strCache>
                <c:ptCount val="1"/>
                <c:pt idx="0">
                  <c:v>HSF Enrollment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Sheet1!$B$6:$B$24</c:f>
              <c:strCache>
                <c:ptCount val="19"/>
                <c:pt idx="0">
                  <c:v>FY2007-08</c:v>
                </c:pt>
                <c:pt idx="1">
                  <c:v>FY2008-09</c:v>
                </c:pt>
                <c:pt idx="2">
                  <c:v>FY2009-10</c:v>
                </c:pt>
                <c:pt idx="3">
                  <c:v>FY2010-11</c:v>
                </c:pt>
                <c:pt idx="4">
                  <c:v>FY2011-12</c:v>
                </c:pt>
                <c:pt idx="5">
                  <c:v>FY2012-13</c:v>
                </c:pt>
                <c:pt idx="6">
                  <c:v>FY2013-14</c:v>
                </c:pt>
                <c:pt idx="7">
                  <c:v>FY2014-15</c:v>
                </c:pt>
                <c:pt idx="8">
                  <c:v>FY2015-16</c:v>
                </c:pt>
                <c:pt idx="9">
                  <c:v>FY2016-17</c:v>
                </c:pt>
                <c:pt idx="10">
                  <c:v>FY2017-18</c:v>
                </c:pt>
                <c:pt idx="11">
                  <c:v>FY2018-19</c:v>
                </c:pt>
                <c:pt idx="12">
                  <c:v>FY2019-20</c:v>
                </c:pt>
                <c:pt idx="13">
                  <c:v>FY2020-21</c:v>
                </c:pt>
                <c:pt idx="14">
                  <c:v>FY2021-22</c:v>
                </c:pt>
                <c:pt idx="15">
                  <c:v>FY2022-23</c:v>
                </c:pt>
                <c:pt idx="16">
                  <c:v>FY2023-24</c:v>
                </c:pt>
                <c:pt idx="17">
                  <c:v>FY2024-25</c:v>
                </c:pt>
                <c:pt idx="18">
                  <c:v>CYE 2025</c:v>
                </c:pt>
              </c:strCache>
            </c:strRef>
          </c:cat>
          <c:val>
            <c:numRef>
              <c:f>Sheet1!$C$6:$C$24</c:f>
              <c:numCache>
                <c:formatCode>#,##0</c:formatCode>
                <c:ptCount val="19"/>
                <c:pt idx="0">
                  <c:v>24210</c:v>
                </c:pt>
                <c:pt idx="1">
                  <c:v>43200</c:v>
                </c:pt>
                <c:pt idx="2">
                  <c:v>43428</c:v>
                </c:pt>
                <c:pt idx="3">
                  <c:v>54348</c:v>
                </c:pt>
                <c:pt idx="4">
                  <c:v>46822</c:v>
                </c:pt>
                <c:pt idx="5">
                  <c:v>51158</c:v>
                </c:pt>
                <c:pt idx="6">
                  <c:v>31965</c:v>
                </c:pt>
                <c:pt idx="7">
                  <c:v>15380</c:v>
                </c:pt>
                <c:pt idx="8">
                  <c:v>15404</c:v>
                </c:pt>
                <c:pt idx="9">
                  <c:v>13615</c:v>
                </c:pt>
                <c:pt idx="10">
                  <c:v>13762</c:v>
                </c:pt>
                <c:pt idx="11">
                  <c:v>13699</c:v>
                </c:pt>
                <c:pt idx="12">
                  <c:v>13282</c:v>
                </c:pt>
                <c:pt idx="13">
                  <c:v>15753</c:v>
                </c:pt>
                <c:pt idx="14">
                  <c:v>16588</c:v>
                </c:pt>
                <c:pt idx="15">
                  <c:v>11946</c:v>
                </c:pt>
                <c:pt idx="16">
                  <c:v>5239</c:v>
                </c:pt>
                <c:pt idx="17">
                  <c:v>3108</c:v>
                </c:pt>
                <c:pt idx="18">
                  <c:v>2879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58-4794-A723-656EF413E2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52563183"/>
        <c:axId val="1452562223"/>
      </c:lineChart>
      <c:catAx>
        <c:axId val="14525631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2562223"/>
        <c:crosses val="autoZero"/>
        <c:auto val="1"/>
        <c:lblAlgn val="ctr"/>
        <c:lblOffset val="100"/>
        <c:noMultiLvlLbl val="0"/>
      </c:catAx>
      <c:valAx>
        <c:axId val="14525622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2563183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9050"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Healthy San Francisco Enrollment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Sheet1!$B$27:$B$38</c:f>
              <c:numCache>
                <c:formatCode>mmm\-yy</c:formatCode>
                <c:ptCount val="12"/>
                <c:pt idx="0">
                  <c:v>46023</c:v>
                </c:pt>
                <c:pt idx="1">
                  <c:v>46054</c:v>
                </c:pt>
                <c:pt idx="2">
                  <c:v>46082</c:v>
                </c:pt>
                <c:pt idx="3">
                  <c:v>46113</c:v>
                </c:pt>
                <c:pt idx="4">
                  <c:v>46143</c:v>
                </c:pt>
                <c:pt idx="5">
                  <c:v>46174</c:v>
                </c:pt>
                <c:pt idx="6">
                  <c:v>46204</c:v>
                </c:pt>
                <c:pt idx="7">
                  <c:v>46235</c:v>
                </c:pt>
                <c:pt idx="8">
                  <c:v>46266</c:v>
                </c:pt>
                <c:pt idx="9">
                  <c:v>46296</c:v>
                </c:pt>
                <c:pt idx="10">
                  <c:v>46327</c:v>
                </c:pt>
                <c:pt idx="11">
                  <c:v>46357</c:v>
                </c:pt>
              </c:numCache>
            </c:numRef>
          </c:cat>
          <c:val>
            <c:numRef>
              <c:f>Sheet1!$C$27:$C$38</c:f>
              <c:numCache>
                <c:formatCode>#,##0</c:formatCode>
                <c:ptCount val="12"/>
                <c:pt idx="0">
                  <c:v>2801</c:v>
                </c:pt>
                <c:pt idx="1">
                  <c:v>2912</c:v>
                </c:pt>
                <c:pt idx="2">
                  <c:v>2932</c:v>
                </c:pt>
                <c:pt idx="3">
                  <c:v>3187</c:v>
                </c:pt>
                <c:pt idx="4">
                  <c:v>3382</c:v>
                </c:pt>
                <c:pt idx="5">
                  <c:v>3727</c:v>
                </c:pt>
                <c:pt idx="6">
                  <c:v>3737</c:v>
                </c:pt>
                <c:pt idx="7">
                  <c:v>3905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012-40BC-93BD-B5F349A849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4436559"/>
        <c:axId val="524449999"/>
      </c:lineChart>
      <c:dateAx>
        <c:axId val="524436559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4449999"/>
        <c:crosses val="autoZero"/>
        <c:auto val="1"/>
        <c:lblOffset val="100"/>
        <c:baseTimeUnit val="months"/>
      </c:dateAx>
      <c:valAx>
        <c:axId val="5244499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# of Participants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4436559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2700">
      <a:solidFill>
        <a:schemeClr val="tx1"/>
      </a:solidFill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79FA22-A27F-4E70-9378-659119E681A8}" type="doc">
      <dgm:prSet loTypeId="urn:microsoft.com/office/officeart/2005/8/layout/hList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665E46-EBAD-4A5D-A538-553658024D9A}">
      <dgm:prSet phldrT="[Text]" custT="1"/>
      <dgm:spPr>
        <a:solidFill>
          <a:srgbClr val="006699"/>
        </a:solidFill>
      </dgm:spPr>
      <dgm:t>
        <a:bodyPr/>
        <a:lstStyle/>
        <a:p>
          <a:endParaRPr lang="en-US" sz="1200" dirty="0"/>
        </a:p>
        <a:p>
          <a:endParaRPr lang="en-US" sz="1200" b="1" dirty="0"/>
        </a:p>
        <a:p>
          <a:endParaRPr lang="en-US" sz="1200" b="1" dirty="0"/>
        </a:p>
        <a:p>
          <a:r>
            <a:rPr lang="en-US" sz="1200" b="1" dirty="0"/>
            <a:t>ELIGIBILITY</a:t>
          </a:r>
        </a:p>
        <a:p>
          <a:r>
            <a:rPr lang="en-US" sz="1400" dirty="0"/>
            <a:t>San Francisco resident</a:t>
          </a:r>
        </a:p>
        <a:p>
          <a:r>
            <a:rPr lang="en-US" sz="1400" dirty="0"/>
            <a:t>Aged 18+ (under 18 if legally emancipated)</a:t>
          </a:r>
        </a:p>
        <a:p>
          <a:r>
            <a:rPr lang="en-US" sz="1400" dirty="0"/>
            <a:t>Uninsured</a:t>
          </a:r>
        </a:p>
        <a:p>
          <a:r>
            <a:rPr lang="en-US" sz="1400" dirty="0"/>
            <a:t>Income ≤ 500% FPL</a:t>
          </a:r>
        </a:p>
        <a:p>
          <a:r>
            <a:rPr lang="en-US" sz="1400" dirty="0"/>
            <a:t>Ineligible for full-scope publicly-funded health insurance (Medi-Cal or Medicare)</a:t>
          </a:r>
        </a:p>
      </dgm:t>
    </dgm:pt>
    <dgm:pt modelId="{791F9C2E-98C7-4995-A3CC-17A48E0CF7C1}" type="parTrans" cxnId="{1133F0C5-1B3D-4808-A4AE-EF93EEAD8174}">
      <dgm:prSet/>
      <dgm:spPr/>
      <dgm:t>
        <a:bodyPr/>
        <a:lstStyle/>
        <a:p>
          <a:endParaRPr lang="en-US"/>
        </a:p>
      </dgm:t>
    </dgm:pt>
    <dgm:pt modelId="{2CFB63A2-2DD7-44FE-BBB0-E25601658221}" type="sibTrans" cxnId="{1133F0C5-1B3D-4808-A4AE-EF93EEAD8174}">
      <dgm:prSet/>
      <dgm:spPr/>
      <dgm:t>
        <a:bodyPr/>
        <a:lstStyle/>
        <a:p>
          <a:endParaRPr lang="en-US"/>
        </a:p>
      </dgm:t>
    </dgm:pt>
    <dgm:pt modelId="{EC2EA099-C9B0-4999-86DF-1CF91AE6A9C4}">
      <dgm:prSet phldrT="[Text]" custT="1"/>
      <dgm:spPr>
        <a:solidFill>
          <a:srgbClr val="006699"/>
        </a:solidFill>
      </dgm:spPr>
      <dgm:t>
        <a:bodyPr/>
        <a:lstStyle/>
        <a:p>
          <a:endParaRPr lang="en-US" sz="900" dirty="0"/>
        </a:p>
        <a:p>
          <a:endParaRPr lang="en-US" sz="1200" b="1" dirty="0"/>
        </a:p>
        <a:p>
          <a:endParaRPr lang="en-US" sz="1200" b="1" dirty="0"/>
        </a:p>
        <a:p>
          <a:endParaRPr lang="en-US" sz="1200" b="1" dirty="0"/>
        </a:p>
        <a:p>
          <a:r>
            <a:rPr lang="en-US" sz="1200" b="1" dirty="0"/>
            <a:t>SERVICES</a:t>
          </a:r>
        </a:p>
        <a:p>
          <a:r>
            <a:rPr lang="en-US" sz="1100" dirty="0"/>
            <a:t>Preventive  and primary care</a:t>
          </a:r>
        </a:p>
        <a:p>
          <a:r>
            <a:rPr lang="en-US" sz="1100" dirty="0"/>
            <a:t>Specialty care</a:t>
          </a:r>
        </a:p>
        <a:p>
          <a:r>
            <a:rPr lang="en-US" sz="1100" dirty="0"/>
            <a:t>Hospital care</a:t>
          </a:r>
        </a:p>
        <a:p>
          <a:r>
            <a:rPr lang="en-US" sz="1100" dirty="0"/>
            <a:t>Urgent and emergency care </a:t>
          </a:r>
        </a:p>
        <a:p>
          <a:r>
            <a:rPr lang="en-US" sz="1100" dirty="0"/>
            <a:t>Ancillary &amp; Diagnostic (lab &amp; x-ray)</a:t>
          </a:r>
        </a:p>
        <a:p>
          <a:r>
            <a:rPr lang="en-US" sz="1100" dirty="0"/>
            <a:t>Pharmacy</a:t>
          </a:r>
        </a:p>
        <a:p>
          <a:r>
            <a:rPr lang="en-US" sz="1100" dirty="0"/>
            <a:t>Behavioral health </a:t>
          </a:r>
        </a:p>
        <a:p>
          <a:r>
            <a:rPr lang="en-US" sz="1100" dirty="0"/>
            <a:t>Therapy (PT, OT, ST)</a:t>
          </a:r>
        </a:p>
        <a:p>
          <a:r>
            <a:rPr lang="en-US" sz="1100" dirty="0"/>
            <a:t>Durable medical  equipment</a:t>
          </a:r>
        </a:p>
      </dgm:t>
    </dgm:pt>
    <dgm:pt modelId="{156763A7-2E39-4AF6-AD2E-231587A22B84}" type="parTrans" cxnId="{2AD21CBD-D4CB-4143-9A14-8773DCFC9B5B}">
      <dgm:prSet/>
      <dgm:spPr/>
      <dgm:t>
        <a:bodyPr/>
        <a:lstStyle/>
        <a:p>
          <a:endParaRPr lang="en-US"/>
        </a:p>
      </dgm:t>
    </dgm:pt>
    <dgm:pt modelId="{5D2A8467-444A-4320-B1A0-3540A8A96828}" type="sibTrans" cxnId="{2AD21CBD-D4CB-4143-9A14-8773DCFC9B5B}">
      <dgm:prSet/>
      <dgm:spPr/>
      <dgm:t>
        <a:bodyPr/>
        <a:lstStyle/>
        <a:p>
          <a:endParaRPr lang="en-US"/>
        </a:p>
      </dgm:t>
    </dgm:pt>
    <dgm:pt modelId="{0BEA4D88-72FF-4F05-9660-C9AD1F42212D}">
      <dgm:prSet phldrT="[Text]" custT="1"/>
      <dgm:spPr>
        <a:solidFill>
          <a:srgbClr val="006699"/>
        </a:solidFill>
      </dgm:spPr>
      <dgm:t>
        <a:bodyPr/>
        <a:lstStyle/>
        <a:p>
          <a:endParaRPr lang="en-US" sz="1200" dirty="0"/>
        </a:p>
        <a:p>
          <a:endParaRPr lang="en-US" sz="1200" b="1" dirty="0"/>
        </a:p>
        <a:p>
          <a:endParaRPr lang="en-US" sz="1200" b="1" dirty="0"/>
        </a:p>
        <a:p>
          <a:r>
            <a:rPr lang="en-US" sz="1200" b="1" dirty="0"/>
            <a:t>PROVIDER NETWORK</a:t>
          </a:r>
        </a:p>
        <a:p>
          <a:r>
            <a:rPr lang="en-US" sz="1200" b="1" dirty="0"/>
            <a:t>(SF only)</a:t>
          </a:r>
        </a:p>
        <a:p>
          <a:endParaRPr lang="en-US" sz="1400" dirty="0"/>
        </a:p>
        <a:p>
          <a:r>
            <a:rPr lang="en-US" sz="1400" dirty="0"/>
            <a:t>30 primary care medical homes </a:t>
          </a:r>
        </a:p>
        <a:p>
          <a:r>
            <a:rPr lang="en-US" sz="1400" dirty="0"/>
            <a:t>(public &amp; private)</a:t>
          </a:r>
        </a:p>
        <a:p>
          <a:r>
            <a:rPr lang="en-US" sz="1400" dirty="0"/>
            <a:t>All SF acute care hospitals (provide ED services)</a:t>
          </a:r>
        </a:p>
        <a:p>
          <a:r>
            <a:rPr lang="en-US" sz="1400" dirty="0"/>
            <a:t>Community Behavioral Health Services Network</a:t>
          </a:r>
        </a:p>
      </dgm:t>
    </dgm:pt>
    <dgm:pt modelId="{1AE34C09-004B-4803-8AF3-395685A66C79}" type="parTrans" cxnId="{EACB0CE2-8C79-4615-9271-0834CB27F953}">
      <dgm:prSet/>
      <dgm:spPr/>
      <dgm:t>
        <a:bodyPr/>
        <a:lstStyle/>
        <a:p>
          <a:endParaRPr lang="en-US"/>
        </a:p>
      </dgm:t>
    </dgm:pt>
    <dgm:pt modelId="{C11C4A76-07F2-48C8-9968-FEDC55BB5F39}" type="sibTrans" cxnId="{EACB0CE2-8C79-4615-9271-0834CB27F953}">
      <dgm:prSet/>
      <dgm:spPr/>
      <dgm:t>
        <a:bodyPr/>
        <a:lstStyle/>
        <a:p>
          <a:endParaRPr lang="en-US"/>
        </a:p>
      </dgm:t>
    </dgm:pt>
    <dgm:pt modelId="{6FECA17F-6BB2-4E7F-93CA-2A21FAE0B638}" type="pres">
      <dgm:prSet presAssocID="{CB79FA22-A27F-4E70-9378-659119E681A8}" presName="Name0" presStyleCnt="0">
        <dgm:presLayoutVars>
          <dgm:dir/>
          <dgm:resizeHandles val="exact"/>
        </dgm:presLayoutVars>
      </dgm:prSet>
      <dgm:spPr/>
    </dgm:pt>
    <dgm:pt modelId="{8A230368-2BBD-4D72-BD32-93B163A4625C}" type="pres">
      <dgm:prSet presAssocID="{CB79FA22-A27F-4E70-9378-659119E681A8}" presName="fgShape" presStyleLbl="fgShp" presStyleIdx="0" presStyleCnt="1" custFlipVert="1" custScaleX="92987" custScaleY="37846" custLinFactY="12811" custLinFactNeighborX="-3214" custLinFactNeighborY="100000"/>
      <dgm:spPr/>
    </dgm:pt>
    <dgm:pt modelId="{B9B86E0F-212D-44D1-9C87-8CE418FD9316}" type="pres">
      <dgm:prSet presAssocID="{CB79FA22-A27F-4E70-9378-659119E681A8}" presName="linComp" presStyleCnt="0"/>
      <dgm:spPr/>
    </dgm:pt>
    <dgm:pt modelId="{7E1678B3-785E-4EC8-95C9-8073256C3008}" type="pres">
      <dgm:prSet presAssocID="{BC665E46-EBAD-4A5D-A538-553658024D9A}" presName="compNode" presStyleCnt="0"/>
      <dgm:spPr/>
    </dgm:pt>
    <dgm:pt modelId="{9C322E36-BBEE-420B-88BF-C388B783FB3D}" type="pres">
      <dgm:prSet presAssocID="{BC665E46-EBAD-4A5D-A538-553658024D9A}" presName="bkgdShape" presStyleLbl="node1" presStyleIdx="0" presStyleCnt="3" custLinFactNeighborX="1252" custLinFactNeighborY="-630"/>
      <dgm:spPr/>
    </dgm:pt>
    <dgm:pt modelId="{5444E7C8-F465-412B-B501-BF4B213EED53}" type="pres">
      <dgm:prSet presAssocID="{BC665E46-EBAD-4A5D-A538-553658024D9A}" presName="nodeTx" presStyleLbl="node1" presStyleIdx="0" presStyleCnt="3">
        <dgm:presLayoutVars>
          <dgm:bulletEnabled val="1"/>
        </dgm:presLayoutVars>
      </dgm:prSet>
      <dgm:spPr/>
    </dgm:pt>
    <dgm:pt modelId="{2FF6BA3D-4E99-424F-9235-4167CB133E36}" type="pres">
      <dgm:prSet presAssocID="{BC665E46-EBAD-4A5D-A538-553658024D9A}" presName="invisiNode" presStyleLbl="node1" presStyleIdx="0" presStyleCnt="3"/>
      <dgm:spPr/>
    </dgm:pt>
    <dgm:pt modelId="{157CB6F7-DCB4-4158-9D3C-1D84F6255EFF}" type="pres">
      <dgm:prSet presAssocID="{BC665E46-EBAD-4A5D-A538-553658024D9A}" presName="imagNode" presStyleLbl="fgImgPlace1" presStyleIdx="0" presStyleCnt="3" custLinFactX="100000" custLinFactY="-14676" custLinFactNeighborX="154651" custLinFactNeighborY="-100000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4000" r="-174000"/>
          </a:stretch>
        </a:blipFill>
      </dgm:spPr>
    </dgm:pt>
    <dgm:pt modelId="{D60F9743-73F4-49F0-BAE3-0C24446C9140}" type="pres">
      <dgm:prSet presAssocID="{2CFB63A2-2DD7-44FE-BBB0-E25601658221}" presName="sibTrans" presStyleLbl="sibTrans2D1" presStyleIdx="0" presStyleCnt="0"/>
      <dgm:spPr/>
    </dgm:pt>
    <dgm:pt modelId="{C52E4689-D55D-4401-AC83-4B972A81F3ED}" type="pres">
      <dgm:prSet presAssocID="{EC2EA099-C9B0-4999-86DF-1CF91AE6A9C4}" presName="compNode" presStyleCnt="0"/>
      <dgm:spPr/>
    </dgm:pt>
    <dgm:pt modelId="{DFC1E7FA-96B1-43F4-8227-927AAB4B830A}" type="pres">
      <dgm:prSet presAssocID="{EC2EA099-C9B0-4999-86DF-1CF91AE6A9C4}" presName="bkgdShape" presStyleLbl="node1" presStyleIdx="1" presStyleCnt="3"/>
      <dgm:spPr/>
    </dgm:pt>
    <dgm:pt modelId="{F6F0FB6A-A179-47D1-8CFD-77603E50DED3}" type="pres">
      <dgm:prSet presAssocID="{EC2EA099-C9B0-4999-86DF-1CF91AE6A9C4}" presName="nodeTx" presStyleLbl="node1" presStyleIdx="1" presStyleCnt="3">
        <dgm:presLayoutVars>
          <dgm:bulletEnabled val="1"/>
        </dgm:presLayoutVars>
      </dgm:prSet>
      <dgm:spPr/>
    </dgm:pt>
    <dgm:pt modelId="{923E74DF-1DDA-4491-BA3E-A7D1A12ABB56}" type="pres">
      <dgm:prSet presAssocID="{EC2EA099-C9B0-4999-86DF-1CF91AE6A9C4}" presName="invisiNode" presStyleLbl="node1" presStyleIdx="1" presStyleCnt="3"/>
      <dgm:spPr/>
    </dgm:pt>
    <dgm:pt modelId="{BAE227DA-2634-4186-A932-195E44C44411}" type="pres">
      <dgm:prSet presAssocID="{EC2EA099-C9B0-4999-86DF-1CF91AE6A9C4}" presName="imagNode" presStyleLbl="fgImgPlace1" presStyleIdx="1" presStyleCnt="3"/>
      <dgm:spPr/>
    </dgm:pt>
    <dgm:pt modelId="{51A9F294-D5D1-423E-BE06-2332490C35A6}" type="pres">
      <dgm:prSet presAssocID="{5D2A8467-444A-4320-B1A0-3540A8A96828}" presName="sibTrans" presStyleLbl="sibTrans2D1" presStyleIdx="0" presStyleCnt="0"/>
      <dgm:spPr/>
    </dgm:pt>
    <dgm:pt modelId="{B8ACEFEA-9AA8-43A5-A819-CCEBD74D7228}" type="pres">
      <dgm:prSet presAssocID="{0BEA4D88-72FF-4F05-9660-C9AD1F42212D}" presName="compNode" presStyleCnt="0"/>
      <dgm:spPr/>
    </dgm:pt>
    <dgm:pt modelId="{C2FEFE28-69CC-46ED-BB68-17E4C09CC505}" type="pres">
      <dgm:prSet presAssocID="{0BEA4D88-72FF-4F05-9660-C9AD1F42212D}" presName="bkgdShape" presStyleLbl="node1" presStyleIdx="2" presStyleCnt="3"/>
      <dgm:spPr/>
    </dgm:pt>
    <dgm:pt modelId="{A4A9896E-6DFF-426D-8B60-3059E4D0B3AC}" type="pres">
      <dgm:prSet presAssocID="{0BEA4D88-72FF-4F05-9660-C9AD1F42212D}" presName="nodeTx" presStyleLbl="node1" presStyleIdx="2" presStyleCnt="3">
        <dgm:presLayoutVars>
          <dgm:bulletEnabled val="1"/>
        </dgm:presLayoutVars>
      </dgm:prSet>
      <dgm:spPr/>
    </dgm:pt>
    <dgm:pt modelId="{CC58DB71-4C40-4B04-9D0C-EFB35D344B3B}" type="pres">
      <dgm:prSet presAssocID="{0BEA4D88-72FF-4F05-9660-C9AD1F42212D}" presName="invisiNode" presStyleLbl="node1" presStyleIdx="2" presStyleCnt="3"/>
      <dgm:spPr/>
    </dgm:pt>
    <dgm:pt modelId="{E9ED5CB9-3DC1-4BC5-B8F3-4086C6B835C9}" type="pres">
      <dgm:prSet presAssocID="{0BEA4D88-72FF-4F05-9660-C9AD1F42212D}" presName="imagNode" presStyleLbl="fgImgPlace1" presStyleIdx="2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448CF10B-9D6B-48DD-9D68-6C46AF203A6F}" type="presOf" srcId="{0BEA4D88-72FF-4F05-9660-C9AD1F42212D}" destId="{A4A9896E-6DFF-426D-8B60-3059E4D0B3AC}" srcOrd="1" destOrd="0" presId="urn:microsoft.com/office/officeart/2005/8/layout/hList7"/>
    <dgm:cxn modelId="{7194ED1B-63FB-4471-974B-791B29123BA5}" type="presOf" srcId="{BC665E46-EBAD-4A5D-A538-553658024D9A}" destId="{5444E7C8-F465-412B-B501-BF4B213EED53}" srcOrd="1" destOrd="0" presId="urn:microsoft.com/office/officeart/2005/8/layout/hList7"/>
    <dgm:cxn modelId="{CA741868-AF9E-4DE1-BAD3-6643DDE6E669}" type="presOf" srcId="{2CFB63A2-2DD7-44FE-BBB0-E25601658221}" destId="{D60F9743-73F4-49F0-BAE3-0C24446C9140}" srcOrd="0" destOrd="0" presId="urn:microsoft.com/office/officeart/2005/8/layout/hList7"/>
    <dgm:cxn modelId="{A4ABEF6C-F0DA-4DE1-A9F6-53947F109223}" type="presOf" srcId="{5D2A8467-444A-4320-B1A0-3540A8A96828}" destId="{51A9F294-D5D1-423E-BE06-2332490C35A6}" srcOrd="0" destOrd="0" presId="urn:microsoft.com/office/officeart/2005/8/layout/hList7"/>
    <dgm:cxn modelId="{EA0E6F4F-CBBA-4D4A-8B4E-86BCA074F16C}" type="presOf" srcId="{BC665E46-EBAD-4A5D-A538-553658024D9A}" destId="{9C322E36-BBEE-420B-88BF-C388B783FB3D}" srcOrd="0" destOrd="0" presId="urn:microsoft.com/office/officeart/2005/8/layout/hList7"/>
    <dgm:cxn modelId="{FC23DD73-315E-46E5-AAC9-634D4DDF82EB}" type="presOf" srcId="{EC2EA099-C9B0-4999-86DF-1CF91AE6A9C4}" destId="{DFC1E7FA-96B1-43F4-8227-927AAB4B830A}" srcOrd="0" destOrd="0" presId="urn:microsoft.com/office/officeart/2005/8/layout/hList7"/>
    <dgm:cxn modelId="{8C3A8877-BCC2-449C-8F9C-AE348921F01D}" type="presOf" srcId="{0BEA4D88-72FF-4F05-9660-C9AD1F42212D}" destId="{C2FEFE28-69CC-46ED-BB68-17E4C09CC505}" srcOrd="0" destOrd="0" presId="urn:microsoft.com/office/officeart/2005/8/layout/hList7"/>
    <dgm:cxn modelId="{2AD21CBD-D4CB-4143-9A14-8773DCFC9B5B}" srcId="{CB79FA22-A27F-4E70-9378-659119E681A8}" destId="{EC2EA099-C9B0-4999-86DF-1CF91AE6A9C4}" srcOrd="1" destOrd="0" parTransId="{156763A7-2E39-4AF6-AD2E-231587A22B84}" sibTransId="{5D2A8467-444A-4320-B1A0-3540A8A96828}"/>
    <dgm:cxn modelId="{1133F0C5-1B3D-4808-A4AE-EF93EEAD8174}" srcId="{CB79FA22-A27F-4E70-9378-659119E681A8}" destId="{BC665E46-EBAD-4A5D-A538-553658024D9A}" srcOrd="0" destOrd="0" parTransId="{791F9C2E-98C7-4995-A3CC-17A48E0CF7C1}" sibTransId="{2CFB63A2-2DD7-44FE-BBB0-E25601658221}"/>
    <dgm:cxn modelId="{BAC1FCD5-B8F8-420A-B4A0-11B8EEC0B1C8}" type="presOf" srcId="{CB79FA22-A27F-4E70-9378-659119E681A8}" destId="{6FECA17F-6BB2-4E7F-93CA-2A21FAE0B638}" srcOrd="0" destOrd="0" presId="urn:microsoft.com/office/officeart/2005/8/layout/hList7"/>
    <dgm:cxn modelId="{EACB0CE2-8C79-4615-9271-0834CB27F953}" srcId="{CB79FA22-A27F-4E70-9378-659119E681A8}" destId="{0BEA4D88-72FF-4F05-9660-C9AD1F42212D}" srcOrd="2" destOrd="0" parTransId="{1AE34C09-004B-4803-8AF3-395685A66C79}" sibTransId="{C11C4A76-07F2-48C8-9968-FEDC55BB5F39}"/>
    <dgm:cxn modelId="{588FAEF3-7861-402C-A43E-3E207059834E}" type="presOf" srcId="{EC2EA099-C9B0-4999-86DF-1CF91AE6A9C4}" destId="{F6F0FB6A-A179-47D1-8CFD-77603E50DED3}" srcOrd="1" destOrd="0" presId="urn:microsoft.com/office/officeart/2005/8/layout/hList7"/>
    <dgm:cxn modelId="{2787FB9C-68C1-4FBA-ADE9-EC1EAECE7F3E}" type="presParOf" srcId="{6FECA17F-6BB2-4E7F-93CA-2A21FAE0B638}" destId="{8A230368-2BBD-4D72-BD32-93B163A4625C}" srcOrd="0" destOrd="0" presId="urn:microsoft.com/office/officeart/2005/8/layout/hList7"/>
    <dgm:cxn modelId="{13AF782D-0498-425E-8F79-867C29EB1324}" type="presParOf" srcId="{6FECA17F-6BB2-4E7F-93CA-2A21FAE0B638}" destId="{B9B86E0F-212D-44D1-9C87-8CE418FD9316}" srcOrd="1" destOrd="0" presId="urn:microsoft.com/office/officeart/2005/8/layout/hList7"/>
    <dgm:cxn modelId="{7C0E2780-75B0-4523-8C51-9EBC41FAF975}" type="presParOf" srcId="{B9B86E0F-212D-44D1-9C87-8CE418FD9316}" destId="{7E1678B3-785E-4EC8-95C9-8073256C3008}" srcOrd="0" destOrd="0" presId="urn:microsoft.com/office/officeart/2005/8/layout/hList7"/>
    <dgm:cxn modelId="{A781561B-8554-490D-B0A8-AA08DBB9BC7D}" type="presParOf" srcId="{7E1678B3-785E-4EC8-95C9-8073256C3008}" destId="{9C322E36-BBEE-420B-88BF-C388B783FB3D}" srcOrd="0" destOrd="0" presId="urn:microsoft.com/office/officeart/2005/8/layout/hList7"/>
    <dgm:cxn modelId="{AD166451-D785-46FA-A381-1BFD23A5ADAA}" type="presParOf" srcId="{7E1678B3-785E-4EC8-95C9-8073256C3008}" destId="{5444E7C8-F465-412B-B501-BF4B213EED53}" srcOrd="1" destOrd="0" presId="urn:microsoft.com/office/officeart/2005/8/layout/hList7"/>
    <dgm:cxn modelId="{D23C094F-BC2C-4415-AD13-552ED0035CBB}" type="presParOf" srcId="{7E1678B3-785E-4EC8-95C9-8073256C3008}" destId="{2FF6BA3D-4E99-424F-9235-4167CB133E36}" srcOrd="2" destOrd="0" presId="urn:microsoft.com/office/officeart/2005/8/layout/hList7"/>
    <dgm:cxn modelId="{82A130A2-3003-4EF4-BEA3-7901660D9FB5}" type="presParOf" srcId="{7E1678B3-785E-4EC8-95C9-8073256C3008}" destId="{157CB6F7-DCB4-4158-9D3C-1D84F6255EFF}" srcOrd="3" destOrd="0" presId="urn:microsoft.com/office/officeart/2005/8/layout/hList7"/>
    <dgm:cxn modelId="{81DE173F-1918-405D-A422-BBEFCCCBB8E6}" type="presParOf" srcId="{B9B86E0F-212D-44D1-9C87-8CE418FD9316}" destId="{D60F9743-73F4-49F0-BAE3-0C24446C9140}" srcOrd="1" destOrd="0" presId="urn:microsoft.com/office/officeart/2005/8/layout/hList7"/>
    <dgm:cxn modelId="{01EA1E0D-9B07-4E89-A873-A4D801934AB8}" type="presParOf" srcId="{B9B86E0F-212D-44D1-9C87-8CE418FD9316}" destId="{C52E4689-D55D-4401-AC83-4B972A81F3ED}" srcOrd="2" destOrd="0" presId="urn:microsoft.com/office/officeart/2005/8/layout/hList7"/>
    <dgm:cxn modelId="{226AAC04-0251-42E3-BDFB-142F557983F1}" type="presParOf" srcId="{C52E4689-D55D-4401-AC83-4B972A81F3ED}" destId="{DFC1E7FA-96B1-43F4-8227-927AAB4B830A}" srcOrd="0" destOrd="0" presId="urn:microsoft.com/office/officeart/2005/8/layout/hList7"/>
    <dgm:cxn modelId="{14248CCC-9CDC-4527-8243-0D0929810E71}" type="presParOf" srcId="{C52E4689-D55D-4401-AC83-4B972A81F3ED}" destId="{F6F0FB6A-A179-47D1-8CFD-77603E50DED3}" srcOrd="1" destOrd="0" presId="urn:microsoft.com/office/officeart/2005/8/layout/hList7"/>
    <dgm:cxn modelId="{0E770567-BF13-44E5-8D3D-7C963B8BBCF3}" type="presParOf" srcId="{C52E4689-D55D-4401-AC83-4B972A81F3ED}" destId="{923E74DF-1DDA-4491-BA3E-A7D1A12ABB56}" srcOrd="2" destOrd="0" presId="urn:microsoft.com/office/officeart/2005/8/layout/hList7"/>
    <dgm:cxn modelId="{0877BED4-0C45-4B44-8B15-F253F5570BB2}" type="presParOf" srcId="{C52E4689-D55D-4401-AC83-4B972A81F3ED}" destId="{BAE227DA-2634-4186-A932-195E44C44411}" srcOrd="3" destOrd="0" presId="urn:microsoft.com/office/officeart/2005/8/layout/hList7"/>
    <dgm:cxn modelId="{FACE0CD6-D84E-43FF-B644-609BEC139BF0}" type="presParOf" srcId="{B9B86E0F-212D-44D1-9C87-8CE418FD9316}" destId="{51A9F294-D5D1-423E-BE06-2332490C35A6}" srcOrd="3" destOrd="0" presId="urn:microsoft.com/office/officeart/2005/8/layout/hList7"/>
    <dgm:cxn modelId="{DD2482DE-E251-4C67-9588-3194AF4C4EB6}" type="presParOf" srcId="{B9B86E0F-212D-44D1-9C87-8CE418FD9316}" destId="{B8ACEFEA-9AA8-43A5-A819-CCEBD74D7228}" srcOrd="4" destOrd="0" presId="urn:microsoft.com/office/officeart/2005/8/layout/hList7"/>
    <dgm:cxn modelId="{4A08B810-1427-4175-95A3-8326A136599E}" type="presParOf" srcId="{B8ACEFEA-9AA8-43A5-A819-CCEBD74D7228}" destId="{C2FEFE28-69CC-46ED-BB68-17E4C09CC505}" srcOrd="0" destOrd="0" presId="urn:microsoft.com/office/officeart/2005/8/layout/hList7"/>
    <dgm:cxn modelId="{F3A83A6E-57C1-487C-AC66-320C7D63054A}" type="presParOf" srcId="{B8ACEFEA-9AA8-43A5-A819-CCEBD74D7228}" destId="{A4A9896E-6DFF-426D-8B60-3059E4D0B3AC}" srcOrd="1" destOrd="0" presId="urn:microsoft.com/office/officeart/2005/8/layout/hList7"/>
    <dgm:cxn modelId="{0E29C15E-12AF-4914-9CFB-6B2E32749A03}" type="presParOf" srcId="{B8ACEFEA-9AA8-43A5-A819-CCEBD74D7228}" destId="{CC58DB71-4C40-4B04-9D0C-EFB35D344B3B}" srcOrd="2" destOrd="0" presId="urn:microsoft.com/office/officeart/2005/8/layout/hList7"/>
    <dgm:cxn modelId="{60A53162-03EC-4501-96A2-A648E9CF5DB6}" type="presParOf" srcId="{B8ACEFEA-9AA8-43A5-A819-CCEBD74D7228}" destId="{E9ED5CB9-3DC1-4BC5-B8F3-4086C6B835C9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322E36-BBEE-420B-88BF-C388B783FB3D}">
      <dsp:nvSpPr>
        <dsp:cNvPr id="0" name=""/>
        <dsp:cNvSpPr/>
      </dsp:nvSpPr>
      <dsp:spPr>
        <a:xfrm>
          <a:off x="45214" y="0"/>
          <a:ext cx="3435027" cy="4351338"/>
        </a:xfrm>
        <a:prstGeom prst="roundRect">
          <a:avLst>
            <a:gd name="adj" fmla="val 10000"/>
          </a:avLst>
        </a:prstGeom>
        <a:solidFill>
          <a:srgbClr val="006699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ELIGIBILITY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San Francisco resident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Aged 18+ (under 18 if legally emancipated)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Uninsured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Income ≤ 500% FPL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Ineligible for full-scope publicly-funded health insurance (Medi-Cal or Medicare)</a:t>
          </a:r>
        </a:p>
      </dsp:txBody>
      <dsp:txXfrm>
        <a:off x="45214" y="1740535"/>
        <a:ext cx="3435027" cy="1740535"/>
      </dsp:txXfrm>
    </dsp:sp>
    <dsp:sp modelId="{157CB6F7-DCB4-4158-9D3C-1D84F6255EFF}">
      <dsp:nvSpPr>
        <dsp:cNvPr id="0" name=""/>
        <dsp:cNvSpPr/>
      </dsp:nvSpPr>
      <dsp:spPr>
        <a:xfrm>
          <a:off x="4685105" y="0"/>
          <a:ext cx="1448995" cy="1448995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4000" r="-174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C1E7FA-96B1-43F4-8227-927AAB4B830A}">
      <dsp:nvSpPr>
        <dsp:cNvPr id="0" name=""/>
        <dsp:cNvSpPr/>
      </dsp:nvSpPr>
      <dsp:spPr>
        <a:xfrm>
          <a:off x="3540286" y="0"/>
          <a:ext cx="3435027" cy="4351338"/>
        </a:xfrm>
        <a:prstGeom prst="roundRect">
          <a:avLst>
            <a:gd name="adj" fmla="val 10000"/>
          </a:avLst>
        </a:prstGeom>
        <a:solidFill>
          <a:srgbClr val="006699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SERVICES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Preventive  and primary care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Specialty care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Hospital care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Urgent and emergency care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Ancillary &amp; Diagnostic (lab &amp; x-ray)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Pharmacy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Behavioral health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Therapy (PT, OT, ST)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Durable medical  equipment</a:t>
          </a:r>
        </a:p>
      </dsp:txBody>
      <dsp:txXfrm>
        <a:off x="3540286" y="1740535"/>
        <a:ext cx="3435027" cy="1740535"/>
      </dsp:txXfrm>
    </dsp:sp>
    <dsp:sp modelId="{BAE227DA-2634-4186-A932-195E44C44411}">
      <dsp:nvSpPr>
        <dsp:cNvPr id="0" name=""/>
        <dsp:cNvSpPr/>
      </dsp:nvSpPr>
      <dsp:spPr>
        <a:xfrm>
          <a:off x="4533302" y="261080"/>
          <a:ext cx="1448995" cy="14489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FEFE28-69CC-46ED-BB68-17E4C09CC505}">
      <dsp:nvSpPr>
        <dsp:cNvPr id="0" name=""/>
        <dsp:cNvSpPr/>
      </dsp:nvSpPr>
      <dsp:spPr>
        <a:xfrm>
          <a:off x="7078364" y="0"/>
          <a:ext cx="3435027" cy="4351338"/>
        </a:xfrm>
        <a:prstGeom prst="roundRect">
          <a:avLst>
            <a:gd name="adj" fmla="val 10000"/>
          </a:avLst>
        </a:prstGeom>
        <a:solidFill>
          <a:srgbClr val="006699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PROVIDER NETWORK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(SF only)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30 primary care medical homes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(public &amp; private)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All SF acute care hospitals (provide ED services)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Community Behavioral Health Services Network</a:t>
          </a:r>
        </a:p>
      </dsp:txBody>
      <dsp:txXfrm>
        <a:off x="7078364" y="1740535"/>
        <a:ext cx="3435027" cy="1740535"/>
      </dsp:txXfrm>
    </dsp:sp>
    <dsp:sp modelId="{E9ED5CB9-3DC1-4BC5-B8F3-4086C6B835C9}">
      <dsp:nvSpPr>
        <dsp:cNvPr id="0" name=""/>
        <dsp:cNvSpPr/>
      </dsp:nvSpPr>
      <dsp:spPr>
        <a:xfrm>
          <a:off x="8071380" y="261080"/>
          <a:ext cx="1448995" cy="144899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230368-2BBD-4D72-BD32-93B163A4625C}">
      <dsp:nvSpPr>
        <dsp:cNvPr id="0" name=""/>
        <dsp:cNvSpPr/>
      </dsp:nvSpPr>
      <dsp:spPr>
        <a:xfrm flipV="1">
          <a:off x="448921" y="4104316"/>
          <a:ext cx="8995889" cy="247021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71AE515-D018-4802-9D4E-11DE0CD86ACF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A0F133F-5F1D-4B6F-B762-3F60CE602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43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631B6-0BBD-99BF-0F46-F9474CDB3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7937A-A3E6-6CE9-591E-402C08F0E4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FB83F2-3C07-20D6-6F0B-815A4F8CF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BB29BF-140A-307F-CA57-80B18EFA90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8EE46D-02F4-4D81-B329-950AD3B1745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346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79D1A-0B0C-7C9E-4006-27FC785A7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08264E-066D-285E-1091-C56105AC7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4F464-DE68-A1EE-EB43-EC9A4C963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3A1E9-01B0-F6FE-AB6E-00D88BFD6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Text  AI-generated content may be incorrect.">
            <a:extLst>
              <a:ext uri="{FF2B5EF4-FFF2-40B4-BE49-F238E27FC236}">
                <a16:creationId xmlns:a16="http://schemas.microsoft.com/office/drawing/2014/main" id="{6F0B0FBA-9103-C9E0-65D6-63F829AE0B1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32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C16B5-3C93-9849-917F-2A7390480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3AC49-7686-2069-675E-DE7EEF7DA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41929-057F-4508-A1DB-EE9964F8B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6AD37-E035-9F44-A334-BD4EDE429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Text  AI-generated content may be incorrect.">
            <a:extLst>
              <a:ext uri="{FF2B5EF4-FFF2-40B4-BE49-F238E27FC236}">
                <a16:creationId xmlns:a16="http://schemas.microsoft.com/office/drawing/2014/main" id="{389E4BE0-5513-6E26-13FB-A2095014F2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96" y="5993419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87EB2-186E-B701-4455-0E3B558AD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273645-CF8F-E8A9-23E0-480A653AB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D5C62-0768-5D9F-1B45-9B732833B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0A35-5CF2-E95C-D4EE-C9188793B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37E49-0F46-E0FF-630C-910B2D178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99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0A5C7-5D47-3BD2-43FE-949D695E3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70FFD-4174-1126-F6A0-0DB801DB4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C5CF95-9946-4A6F-F296-15DD3F737D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368E4-F0DE-7A29-88A2-ADE300155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A54676-E80D-3B10-CF78-BAB3CA5D1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Text  AI-generated content may be incorrect.">
            <a:extLst>
              <a:ext uri="{FF2B5EF4-FFF2-40B4-BE49-F238E27FC236}">
                <a16:creationId xmlns:a16="http://schemas.microsoft.com/office/drawing/2014/main" id="{A84A0426-04E7-8240-3882-338C970B74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07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165CA-5A1F-E3DE-6A49-9896E880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FD263E-1827-D6F2-181E-3FC605FA5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2A5AF7-E998-E1C1-9ACE-AC42987C50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7A10E5-D0CD-A902-DBA3-ADB5C7778C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2AD54B-B1CC-2263-A993-6A9864D34F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404277-A6D1-258A-C30B-C25C2E2FA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35AFDA-F2F5-841E-B460-695E96129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Text  AI-generated content may be incorrect.">
            <a:extLst>
              <a:ext uri="{FF2B5EF4-FFF2-40B4-BE49-F238E27FC236}">
                <a16:creationId xmlns:a16="http://schemas.microsoft.com/office/drawing/2014/main" id="{DAAC6331-03DC-B4C8-A78E-676A0E341C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81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A5B4-88FB-4DDD-F999-508E49C6E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C1A7EF-BA81-14CF-0F1A-2FFB68E06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AA91CD-D678-FF27-41FC-575F1135E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BCB744-BB89-5D89-38AE-AF5D11551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Text  AI-generated content may be incorrect.">
            <a:extLst>
              <a:ext uri="{FF2B5EF4-FFF2-40B4-BE49-F238E27FC236}">
                <a16:creationId xmlns:a16="http://schemas.microsoft.com/office/drawing/2014/main" id="{E8BC95E2-A698-0A73-4A3C-2EB0785FE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73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978D4F-8ABC-1F9C-C865-7469EE3BB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B2C499-D6C9-AEF4-6CF1-68C4A2063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02BF89-8AF3-5835-9CF3-0960A1FF7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Text  AI-generated content may be incorrect.">
            <a:extLst>
              <a:ext uri="{FF2B5EF4-FFF2-40B4-BE49-F238E27FC236}">
                <a16:creationId xmlns:a16="http://schemas.microsoft.com/office/drawing/2014/main" id="{740A71E3-15E2-202A-0779-E6734EAE6D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304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0F75A-8366-CE39-D157-A23AA6A6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A233F-7749-43AA-7CF6-3DACB6DD2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802226-DEBB-E51D-FFB0-3EFA0BC2B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156C78-4A04-DB07-C723-AF0C43A34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27FC7D-7FB7-EFC3-E1DA-40493ABCF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01EA48-B57B-8580-8886-7691B141F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20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6338B-6FF8-EEAF-F691-73FC5DED6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8489D6-35E0-B32C-3CA8-B0845464B4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58B4F-41D2-1562-8811-6B860E02C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797A39-9493-8D60-E8B3-97450E3BC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81FA43-700E-5422-0A23-AFC002E45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C871BD-62BE-82FE-567A-FA8662BBC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803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E12B0-6996-E76D-C40F-54C0383B8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073538-1EF2-518E-1A5E-724F6A7A17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8C510-DB57-E531-9A84-B237734F6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63321-3DB8-AAD5-4202-516E301E8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A21DF-55AC-D548-B158-196A70F1B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6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2DF013-9945-FEE0-9464-D5ABC2A000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FE4D41-A6C7-8801-1931-F95D86665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6C9DD-5CC6-B4C8-422E-E561EA48E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008F3-4DC1-EEC8-102E-E919948B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CD4AF3-AEDE-B2B4-8793-557665B58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04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eighborhood Nav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90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8EAB69-9D86-1D38-0449-E39488C3A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A0E63-E5C4-23A1-42BB-DA5FEC6BF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6C142-8325-764C-58C4-5E1AA032A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A76D2F-7BF9-42DC-8701-B809DC40A39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69B673-7D29-C7BF-ED58-A055843B00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FE7FD-71A6-9708-6250-1ABA83B2C1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BB9833-8471-4CAE-8D94-BC717E021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63CD02-4D73-D122-D1D4-DD165098BC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Impact of HR1 and State Medi-Cal Change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5F6730-033F-35DA-18B4-F55E047B13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sz="3200" dirty="0"/>
              <a:t>San Francisco Immigrant Rights Commission</a:t>
            </a:r>
          </a:p>
          <a:p>
            <a:r>
              <a:rPr lang="en-US" sz="3200" dirty="0"/>
              <a:t>September 14, 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87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207DF-9715-17D6-4382-E50CF3FE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C6152-9898-1936-4B14-0C0CFA230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US" dirty="0"/>
              <a:t>DPH Serving All</a:t>
            </a:r>
          </a:p>
          <a:p>
            <a:pPr>
              <a:spcAft>
                <a:spcPts val="1200"/>
              </a:spcAft>
            </a:pPr>
            <a:r>
              <a:rPr lang="en-US" dirty="0"/>
              <a:t>Healthy San Francisco Overview</a:t>
            </a:r>
          </a:p>
          <a:p>
            <a:pPr>
              <a:spcAft>
                <a:spcPts val="1200"/>
              </a:spcAft>
            </a:pPr>
            <a:r>
              <a:rPr lang="en-US" dirty="0"/>
              <a:t>Enrollment Trends</a:t>
            </a:r>
          </a:p>
          <a:p>
            <a:pPr>
              <a:spcAft>
                <a:spcPts val="1200"/>
              </a:spcAft>
            </a:pPr>
            <a:r>
              <a:rPr lang="en-US" dirty="0"/>
              <a:t>HR1 Federal and State Medi-Cal Changes</a:t>
            </a:r>
          </a:p>
          <a:p>
            <a:pPr>
              <a:spcAft>
                <a:spcPts val="1200"/>
              </a:spcAft>
            </a:pPr>
            <a:r>
              <a:rPr lang="en-US" dirty="0"/>
              <a:t>Responding to Changes </a:t>
            </a:r>
          </a:p>
          <a:p>
            <a:pPr>
              <a:spcAft>
                <a:spcPts val="1200"/>
              </a:spcAft>
            </a:pPr>
            <a:endParaRPr lang="en-US" dirty="0"/>
          </a:p>
          <a:p>
            <a:pPr>
              <a:spcAft>
                <a:spcPts val="1200"/>
              </a:spcAft>
            </a:pPr>
            <a:endParaRPr lang="en-US" dirty="0"/>
          </a:p>
          <a:p>
            <a:pPr>
              <a:spcAft>
                <a:spcPts val="12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402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FAABD-2236-7056-EFCE-907708A14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 Cen MT" panose="020B0602020104020603" pitchFamily="34" charset="0"/>
              </a:rPr>
              <a:t>SFDPH – Serving the Immigrant Community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ACFB2-C313-A667-D843-B790CDE26F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mission of the San Francisco Department of Public Health is to protect and promote the health of all San Franciscans</a:t>
            </a:r>
            <a:endParaRPr lang="en-US" dirty="0">
              <a:solidFill>
                <a:schemeClr val="tx2"/>
              </a:solidFill>
              <a:ea typeface="Calibri Light"/>
              <a:cs typeface="Calibri Light"/>
            </a:endParaRPr>
          </a:p>
          <a:p>
            <a:endParaRPr lang="en-US" dirty="0">
              <a:solidFill>
                <a:schemeClr val="tx2"/>
              </a:solidFill>
              <a:ea typeface="Calibri Light"/>
              <a:cs typeface="Calibri Light"/>
            </a:endParaRPr>
          </a:p>
          <a:p>
            <a:r>
              <a:rPr lang="en-US" dirty="0">
                <a:solidFill>
                  <a:schemeClr val="tx2"/>
                </a:solidFill>
                <a:ea typeface="Calibri Light"/>
                <a:cs typeface="Calibri Light"/>
              </a:rPr>
              <a:t>Regardless of a patient’s immigration status, gender, race, ethnicity, sexual orientation, or the complexity of their needs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  <a:ea typeface="Calibri Light"/>
                <a:cs typeface="Calibri Light"/>
              </a:rPr>
              <a:t>DPH does not collect information on a patient’s immigration status</a:t>
            </a:r>
          </a:p>
          <a:p>
            <a:pPr lvl="1"/>
            <a:endParaRPr lang="en-US" dirty="0">
              <a:solidFill>
                <a:schemeClr val="tx2"/>
              </a:solidFill>
              <a:ea typeface="Calibri Light"/>
              <a:cs typeface="Calibri Light"/>
            </a:endParaRPr>
          </a:p>
          <a:p>
            <a:r>
              <a:rPr lang="en-US" dirty="0">
                <a:solidFill>
                  <a:schemeClr val="tx2"/>
                </a:solidFill>
                <a:ea typeface="Calibri Light"/>
                <a:cs typeface="Calibri Light"/>
              </a:rPr>
              <a:t>DPH’s hospitals, clinics, and programs are here for all in our communities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965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79342-4010-6783-3789-116683D1C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637C3-0BBB-ABF3-F50C-FF216C769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808207"/>
            <a:ext cx="10515600" cy="4351338"/>
          </a:xfrm>
        </p:spPr>
        <p:txBody>
          <a:bodyPr>
            <a:noAutofit/>
          </a:bodyPr>
          <a:lstStyle/>
          <a:p>
            <a:r>
              <a:rPr lang="en-US" sz="2200" dirty="0"/>
              <a:t>Health access program since July 2007</a:t>
            </a:r>
          </a:p>
          <a:p>
            <a:endParaRPr lang="en-US" sz="800" dirty="0"/>
          </a:p>
          <a:p>
            <a:r>
              <a:rPr lang="en-US" sz="2200" dirty="0"/>
              <a:t>Not health insurance (services limited to San Francisco)</a:t>
            </a:r>
          </a:p>
          <a:p>
            <a:endParaRPr lang="en-US" sz="800" dirty="0"/>
          </a:p>
          <a:p>
            <a:r>
              <a:rPr lang="en-US" sz="2200" dirty="0"/>
              <a:t>Immigration status, employment status and pre-existing conditions are not factors in determining eligibility </a:t>
            </a:r>
          </a:p>
          <a:p>
            <a:endParaRPr lang="en-US" sz="800" dirty="0"/>
          </a:p>
          <a:p>
            <a:r>
              <a:rPr lang="en-US" sz="2200" dirty="0"/>
              <a:t>Income-based fee structure (participation and point of service fees)</a:t>
            </a:r>
          </a:p>
          <a:p>
            <a:endParaRPr lang="en-US" sz="800" dirty="0"/>
          </a:p>
          <a:p>
            <a:r>
              <a:rPr lang="en-US" sz="2200" dirty="0"/>
              <a:t>One-stop, web-based eligibility and enrollment system used by trained certified application assistors in the community</a:t>
            </a:r>
          </a:p>
          <a:p>
            <a:endParaRPr lang="en-US" sz="800" dirty="0"/>
          </a:p>
          <a:p>
            <a:r>
              <a:rPr lang="en-US" sz="2200" dirty="0"/>
              <a:t>12-month eligibility with annual redetermination</a:t>
            </a:r>
          </a:p>
          <a:p>
            <a:endParaRPr lang="en-US" sz="2200" dirty="0"/>
          </a:p>
          <a:p>
            <a:endParaRPr lang="en-US" sz="2200" dirty="0"/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6FFFCEA2-43DA-B70D-9E2A-662079FB1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5" b="74515"/>
          <a:stretch>
            <a:fillRect/>
          </a:stretch>
        </p:blipFill>
        <p:spPr>
          <a:xfrm>
            <a:off x="7220424" y="781773"/>
            <a:ext cx="4649436" cy="119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24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D02F9-A11B-0669-D1A7-AEACBD61F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HSF Eligibility, Services and Network</a:t>
            </a:r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8A9F17FD-D59D-0CEF-7D67-5FA753DD26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97693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clinic exam.jpg">
            <a:extLst>
              <a:ext uri="{FF2B5EF4-FFF2-40B4-BE49-F238E27FC236}">
                <a16:creationId xmlns:a16="http://schemas.microsoft.com/office/drawing/2014/main" id="{AEAC0223-C651-3B85-45EE-98D9935DBD1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19700" y="2057400"/>
            <a:ext cx="1752600" cy="1371600"/>
          </a:xfrm>
          <a:prstGeom prst="rect">
            <a:avLst/>
          </a:prstGeom>
        </p:spPr>
      </p:pic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F0DFF6CB-244E-00CB-920E-DD2C02CD64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5" b="74515"/>
          <a:stretch>
            <a:fillRect/>
          </a:stretch>
        </p:blipFill>
        <p:spPr>
          <a:xfrm>
            <a:off x="1067838" y="2235669"/>
            <a:ext cx="3066198" cy="99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079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B1D8A-1453-BD94-AF6C-4EC10B263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HSF Enrollment Trends (2007 – 2025)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6CC78-90F2-9D48-A460-DA94DE96B8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504662"/>
            <a:ext cx="2023872" cy="2993263"/>
          </a:xfrm>
          <a:solidFill>
            <a:schemeClr val="tx2">
              <a:lumMod val="10000"/>
              <a:lumOff val="90000"/>
            </a:schemeClr>
          </a:solidFill>
        </p:spPr>
        <p:txBody>
          <a:bodyPr>
            <a:normAutofit/>
          </a:bodyPr>
          <a:lstStyle/>
          <a:p>
            <a:r>
              <a:rPr lang="en-US" sz="1800" dirty="0"/>
              <a:t>Downward HSF enrollment due to:</a:t>
            </a:r>
          </a:p>
          <a:p>
            <a:pPr marL="457200" lvl="1">
              <a:buFont typeface="Wingdings" panose="05000000000000000000" pitchFamily="2" charset="2"/>
              <a:buChar char="Ø"/>
            </a:pPr>
            <a:r>
              <a:rPr lang="en-US" sz="1600" dirty="0"/>
              <a:t>Affordable Care Act (2014)</a:t>
            </a:r>
          </a:p>
          <a:p>
            <a:pPr marL="457200" lvl="1">
              <a:buFont typeface="Wingdings" panose="05000000000000000000" pitchFamily="2" charset="2"/>
              <a:buChar char="Ø"/>
            </a:pPr>
            <a:r>
              <a:rPr lang="en-US" sz="1600" dirty="0"/>
              <a:t>Medi-Cal expansion to undocumented adults (2020, 2022, 2024)</a:t>
            </a:r>
          </a:p>
          <a:p>
            <a:pPr marL="228600" lvl="1" indent="0">
              <a:buNone/>
            </a:pPr>
            <a:endParaRPr lang="en-US" sz="16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A11DF20-734E-D54F-B34F-D0E1A2DD7C4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32276706"/>
              </p:ext>
            </p:extLst>
          </p:nvPr>
        </p:nvGraphicFramePr>
        <p:xfrm>
          <a:off x="3127375" y="1825625"/>
          <a:ext cx="8226425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123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5DB7E-4017-E65C-3B97-4E8F3D0F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HSF Enrollment Trends (CY 2026 to Date)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FDD6F7-ADF6-5488-10F9-9AAAC3B17A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73681"/>
            <a:ext cx="1776984" cy="3048127"/>
          </a:xfrm>
          <a:solidFill>
            <a:schemeClr val="tx2">
              <a:lumMod val="10000"/>
              <a:lumOff val="90000"/>
            </a:schemeClr>
          </a:solidFill>
        </p:spPr>
        <p:txBody>
          <a:bodyPr>
            <a:normAutofit/>
          </a:bodyPr>
          <a:lstStyle/>
          <a:p>
            <a:r>
              <a:rPr lang="en-US" sz="1800" dirty="0"/>
              <a:t>Downward enrollment trend has been reversed</a:t>
            </a:r>
          </a:p>
          <a:p>
            <a:r>
              <a:rPr lang="en-US" sz="1800" dirty="0"/>
              <a:t>39% increase in enrollment from Jan. – Aug. 2026</a:t>
            </a:r>
          </a:p>
          <a:p>
            <a:endParaRPr lang="en-US" sz="1800"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A85BD949-DCD8-8C61-B11D-A585FD2E259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06819888"/>
              </p:ext>
            </p:extLst>
          </p:nvPr>
        </p:nvGraphicFramePr>
        <p:xfrm>
          <a:off x="2999105" y="2273681"/>
          <a:ext cx="8537575" cy="3048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31628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9F08976-9A68-6355-D876-32B3DB06E4B0}"/>
              </a:ext>
            </a:extLst>
          </p:cNvPr>
          <p:cNvSpPr/>
          <p:nvPr/>
        </p:nvSpPr>
        <p:spPr>
          <a:xfrm>
            <a:off x="10145949" y="1050587"/>
            <a:ext cx="1196502" cy="428017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B8A1FF9-7E4A-7FF5-35F1-802159E9056B}"/>
              </a:ext>
            </a:extLst>
          </p:cNvPr>
          <p:cNvGrpSpPr/>
          <p:nvPr/>
        </p:nvGrpSpPr>
        <p:grpSpPr>
          <a:xfrm>
            <a:off x="215609" y="192365"/>
            <a:ext cx="11504747" cy="6473270"/>
            <a:chOff x="343625" y="189919"/>
            <a:chExt cx="11504747" cy="647327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FD06395-FC5B-F03A-C23A-1E170A5C6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6386" y="194811"/>
              <a:ext cx="11479227" cy="6468378"/>
            </a:xfrm>
            <a:prstGeom prst="rect">
              <a:avLst/>
            </a:prstGeom>
          </p:spPr>
        </p:pic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16EAB4BD-F611-A371-BCA6-1F423D3A810E}"/>
                </a:ext>
              </a:extLst>
            </p:cNvPr>
            <p:cNvSpPr/>
            <p:nvPr/>
          </p:nvSpPr>
          <p:spPr>
            <a:xfrm>
              <a:off x="343625" y="189919"/>
              <a:ext cx="11504747" cy="428017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Healthy SF Demographics (8.31.2026)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090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9393C-9674-9BB4-0E96-C5677830C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63F09E-B559-C577-AAF4-752D54997EA7}"/>
              </a:ext>
            </a:extLst>
          </p:cNvPr>
          <p:cNvCxnSpPr>
            <a:cxnSpLocks/>
          </p:cNvCxnSpPr>
          <p:nvPr/>
        </p:nvCxnSpPr>
        <p:spPr>
          <a:xfrm>
            <a:off x="399171" y="4642917"/>
            <a:ext cx="1117369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30FDFD56-08C2-039C-0EC7-F49DFE108CA9}"/>
              </a:ext>
            </a:extLst>
          </p:cNvPr>
          <p:cNvSpPr/>
          <p:nvPr/>
        </p:nvSpPr>
        <p:spPr>
          <a:xfrm>
            <a:off x="1535821" y="3819629"/>
            <a:ext cx="1113549" cy="537471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A0D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2026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2EFED1-5B41-F11A-0297-6EECDC3F2292}"/>
              </a:ext>
            </a:extLst>
          </p:cNvPr>
          <p:cNvSpPr/>
          <p:nvPr/>
        </p:nvSpPr>
        <p:spPr>
          <a:xfrm>
            <a:off x="5429243" y="4815383"/>
            <a:ext cx="1113549" cy="537471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A0D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2027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579582-2F86-9D3A-45BD-0DCE82568A25}"/>
              </a:ext>
            </a:extLst>
          </p:cNvPr>
          <p:cNvSpPr/>
          <p:nvPr/>
        </p:nvSpPr>
        <p:spPr>
          <a:xfrm>
            <a:off x="9085730" y="3878552"/>
            <a:ext cx="1113549" cy="537471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A0D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2028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7D3048-2671-F0F9-4C34-09EE44FA4CAA}"/>
              </a:ext>
            </a:extLst>
          </p:cNvPr>
          <p:cNvCxnSpPr>
            <a:cxnSpLocks/>
          </p:cNvCxnSpPr>
          <p:nvPr/>
        </p:nvCxnSpPr>
        <p:spPr>
          <a:xfrm>
            <a:off x="2092596" y="4309258"/>
            <a:ext cx="0" cy="3071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04117A3-D0D4-6D88-96C4-2412720902AD}"/>
              </a:ext>
            </a:extLst>
          </p:cNvPr>
          <p:cNvCxnSpPr>
            <a:cxnSpLocks/>
          </p:cNvCxnSpPr>
          <p:nvPr/>
        </p:nvCxnSpPr>
        <p:spPr>
          <a:xfrm>
            <a:off x="5986017" y="4661819"/>
            <a:ext cx="0" cy="3071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15068C5-AB36-DF8A-975D-FEC1E7314A02}"/>
              </a:ext>
            </a:extLst>
          </p:cNvPr>
          <p:cNvCxnSpPr>
            <a:cxnSpLocks/>
          </p:cNvCxnSpPr>
          <p:nvPr/>
        </p:nvCxnSpPr>
        <p:spPr>
          <a:xfrm>
            <a:off x="9642505" y="4309258"/>
            <a:ext cx="0" cy="3071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3AAC5A27-18A2-A094-CB47-F9E5703DD786}"/>
              </a:ext>
            </a:extLst>
          </p:cNvPr>
          <p:cNvSpPr txBox="1"/>
          <p:nvPr/>
        </p:nvSpPr>
        <p:spPr>
          <a:xfrm>
            <a:off x="2649370" y="1452107"/>
            <a:ext cx="6720402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Mandatory work requirements to maintain Medi-Cal eligibility (Jan 1; FED)</a:t>
            </a:r>
          </a:p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6-month eligibility redeterminations for Medi-Cal (Jan 1; FED)</a:t>
            </a:r>
          </a:p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>
                <a:cs typeface="Calibri Light"/>
              </a:rPr>
              <a:t>Transition UIS Medi-Cal beneficiaries from managed care to Fee-for-Service (Jan 1; FED)</a:t>
            </a:r>
          </a:p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Elimination of dental services for UIS Medi-Cal members (July 1; STATE)</a:t>
            </a:r>
          </a:p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UIS Medi-Cal members charged $30 monthly premiums (July 1; STATE)</a:t>
            </a:r>
          </a:p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Eliminate PPS payment system for UIS Medi-Cal (July 1; STATE)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8B0C069-ED3E-2A20-DC29-F69B90B790E0}"/>
              </a:ext>
            </a:extLst>
          </p:cNvPr>
          <p:cNvSpPr txBox="1"/>
          <p:nvPr/>
        </p:nvSpPr>
        <p:spPr>
          <a:xfrm>
            <a:off x="549824" y="4871193"/>
            <a:ext cx="384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Medi-Cal enrollment freeze for undocumented/UIS population (Jan 1; STATE)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A1AA0C9-002C-9655-1987-39E20DFEE8AB}"/>
              </a:ext>
            </a:extLst>
          </p:cNvPr>
          <p:cNvSpPr txBox="1">
            <a:spLocks/>
          </p:cNvSpPr>
          <p:nvPr/>
        </p:nvSpPr>
        <p:spPr>
          <a:xfrm>
            <a:off x="330795" y="312525"/>
            <a:ext cx="11310449" cy="935037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>
              <a:spcBef>
                <a:spcPct val="20000"/>
              </a:spcBef>
              <a:buClr>
                <a:srgbClr val="006699"/>
              </a:buClr>
              <a:buSzPct val="65000"/>
              <a:buFont typeface="Arial" panose="020B0604020202020204" pitchFamily="34" charset="0"/>
              <a:buNone/>
              <a:defRPr kumimoji="0" sz="5400" b="1">
                <a:solidFill>
                  <a:srgbClr val="00AAE7"/>
                </a:solidFill>
                <a:cs typeface="Arial" panose="020B0604020202020204" pitchFamily="34" charset="0"/>
              </a:defRPr>
            </a:lvl1pPr>
            <a:lvl2pPr marL="1042416" indent="-457200">
              <a:spcBef>
                <a:spcPct val="20000"/>
              </a:spcBef>
              <a:buClr>
                <a:srgbClr val="006699"/>
              </a:buClr>
              <a:buSzPct val="80000"/>
              <a:buFont typeface="Arial" panose="020B0604020202020204" pitchFamily="34" charset="0"/>
              <a:buChar char="•"/>
              <a:defRPr kumimoji="0" sz="2400">
                <a:solidFill>
                  <a:srgbClr val="33CCFF"/>
                </a:solidFill>
                <a:cs typeface="Arial" panose="020B0604020202020204" pitchFamily="34" charset="0"/>
              </a:defRPr>
            </a:lvl2pPr>
            <a:lvl3pPr marL="1362456" indent="-457200">
              <a:spcBef>
                <a:spcPct val="20000"/>
              </a:spcBef>
              <a:buClr>
                <a:srgbClr val="006699"/>
              </a:buClr>
              <a:buSzPct val="95000"/>
              <a:buFont typeface="Arial" panose="020B0604020202020204" pitchFamily="34" charset="0"/>
              <a:buChar char="•"/>
              <a:defRPr kumimoji="0" sz="2200">
                <a:solidFill>
                  <a:srgbClr val="006699"/>
                </a:solidFill>
                <a:cs typeface="Arial" panose="020B0604020202020204" pitchFamily="34" charset="0"/>
              </a:defRPr>
            </a:lvl3pPr>
            <a:lvl4pPr marL="1627632" indent="-457200">
              <a:spcBef>
                <a:spcPct val="20000"/>
              </a:spcBef>
              <a:buClr>
                <a:srgbClr val="006699"/>
              </a:buClr>
              <a:buSzPct val="100000"/>
              <a:buFont typeface="Arial" panose="020B0604020202020204" pitchFamily="34" charset="0"/>
              <a:buChar char="•"/>
              <a:defRPr kumimoji="0" sz="2000">
                <a:solidFill>
                  <a:srgbClr val="33CCFF"/>
                </a:solidFill>
                <a:cs typeface="Arial" panose="020B0604020202020204" pitchFamily="34" charset="0"/>
              </a:defRPr>
            </a:lvl4pPr>
            <a:lvl5pPr marL="1819656" indent="-457200">
              <a:spcBef>
                <a:spcPct val="20000"/>
              </a:spcBef>
              <a:buClr>
                <a:srgbClr val="006699"/>
              </a:buClr>
              <a:buFont typeface="Arial" panose="020B0604020202020204" pitchFamily="34" charset="0"/>
              <a:buChar char="•"/>
              <a:defRPr kumimoji="0" sz="2000">
                <a:solidFill>
                  <a:srgbClr val="006699"/>
                </a:solidFill>
                <a:cs typeface="Arial" panose="020B0604020202020204" pitchFamily="34" charset="0"/>
              </a:defRPr>
            </a:lvl5pPr>
            <a:lvl6pPr marL="1764792" indent="-182880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/>
            </a:lvl6pPr>
            <a:lvl7pPr marL="1965960" indent="-182880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/>
            </a:lvl7pPr>
            <a:lvl8pPr marL="2167128" indent="-182880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/>
            </a:lvl8pPr>
            <a:lvl9pPr marL="2368296" indent="-182880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baseline="0"/>
            </a:lvl9pPr>
          </a:lstStyle>
          <a:p>
            <a:r>
              <a:rPr lang="en-US" sz="4200" b="0" dirty="0">
                <a:solidFill>
                  <a:schemeClr val="tx1"/>
                </a:solidFill>
              </a:rPr>
              <a:t>HR1 Federal and State Changes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DB6682-4331-6E28-C89F-A12FA4C60E22}"/>
              </a:ext>
            </a:extLst>
          </p:cNvPr>
          <p:cNvSpPr txBox="1"/>
          <p:nvPr/>
        </p:nvSpPr>
        <p:spPr>
          <a:xfrm>
            <a:off x="7709324" y="4871193"/>
            <a:ext cx="3931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300"/>
              </a:spcAft>
              <a:buClr>
                <a:srgbClr val="007DB3"/>
              </a:buClr>
              <a:buFont typeface="Arial" panose="020B0604020202020204" pitchFamily="34" charset="0"/>
              <a:buChar char="•"/>
            </a:pPr>
            <a:r>
              <a:rPr lang="en-US" dirty="0"/>
              <a:t>Medicaid mandatory cost-sharing up to $35 for some services for some expansion adults (Oct 1; FED)</a:t>
            </a:r>
          </a:p>
        </p:txBody>
      </p:sp>
      <p:pic>
        <p:nvPicPr>
          <p:cNvPr id="7" name="Picture 6" descr="Text  AI-generated content may be incorrect.">
            <a:extLst>
              <a:ext uri="{FF2B5EF4-FFF2-40B4-BE49-F238E27FC236}">
                <a16:creationId xmlns:a16="http://schemas.microsoft.com/office/drawing/2014/main" id="{0D3B1A66-9BF6-4D84-D213-B9BB754E4E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8" y="5977570"/>
            <a:ext cx="3617742" cy="99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956EF-897A-3910-A45E-8153722B3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Changes Impact Access to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66CA8-A1DC-64AE-65BB-5FCBE80CB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Changes affect more than just eligibility and enrollment</a:t>
            </a:r>
          </a:p>
          <a:p>
            <a:endParaRPr lang="en-US" dirty="0"/>
          </a:p>
          <a:p>
            <a:r>
              <a:rPr lang="en-US" dirty="0"/>
              <a:t>State Medi-Cal changes also impact the health care delivery system for the UIS population</a:t>
            </a:r>
          </a:p>
          <a:p>
            <a:endParaRPr lang="en-US" dirty="0"/>
          </a:p>
          <a:p>
            <a:r>
              <a:rPr lang="en-US" dirty="0"/>
              <a:t>Barriers can occur whether a person has documented or undocumented status </a:t>
            </a:r>
          </a:p>
          <a:p>
            <a:pPr lvl="1"/>
            <a:r>
              <a:rPr lang="en-US" dirty="0"/>
              <a:t>Barriers to access services can be more significant for immigrant residents</a:t>
            </a:r>
          </a:p>
        </p:txBody>
      </p:sp>
    </p:spTree>
    <p:extLst>
      <p:ext uri="{BB962C8B-B14F-4D97-AF65-F5344CB8AC3E}">
        <p14:creationId xmlns:p14="http://schemas.microsoft.com/office/powerpoint/2010/main" val="2649219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6026C-0A9F-682F-95CB-FBA87EC9F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Responding to HR1 and State Medi-Cal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DE179-9C64-93DA-82BB-85B979368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Overarching Goals:  </a:t>
            </a:r>
          </a:p>
          <a:p>
            <a:pPr lvl="1"/>
            <a:r>
              <a:rPr lang="en-US" dirty="0"/>
              <a:t>Maximize Medi-Cal retention for those eligible for full-scope coverage</a:t>
            </a:r>
          </a:p>
          <a:p>
            <a:pPr lvl="1"/>
            <a:r>
              <a:rPr lang="en-US" dirty="0"/>
              <a:t>Ensure continued Healthy San Francisco enrollment for UIS population ineligible for or losing full-scope Medi-Cal</a:t>
            </a:r>
          </a:p>
          <a:p>
            <a:endParaRPr lang="en-US" dirty="0"/>
          </a:p>
          <a:p>
            <a:r>
              <a:rPr lang="en-US" dirty="0"/>
              <a:t>HSF estimated enrollment increase by 5,000-7,000 in CY 2026</a:t>
            </a:r>
          </a:p>
          <a:p>
            <a:endParaRPr lang="en-US" dirty="0"/>
          </a:p>
          <a:p>
            <a:r>
              <a:rPr lang="en-US" dirty="0"/>
              <a:t>Board of Supervisors approved DPH contracts increasing funding to non-DPH Healthy San Francisco providers over next several years</a:t>
            </a:r>
          </a:p>
          <a:p>
            <a:endParaRPr lang="en-US" dirty="0"/>
          </a:p>
          <a:p>
            <a:r>
              <a:rPr lang="en-US" dirty="0"/>
              <a:t>Collaborating with county departments, community-based organizations and stakeholders on outreach, communication, etc.</a:t>
            </a:r>
          </a:p>
          <a:p>
            <a:endParaRPr lang="en-US" dirty="0"/>
          </a:p>
          <a:p>
            <a:r>
              <a:rPr lang="en-US" dirty="0"/>
              <a:t>DPH programs will also assist SIS population impacted by HR1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181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6">
            <a:extLst>
              <a:ext uri="{FF2B5EF4-FFF2-40B4-BE49-F238E27FC236}">
                <a16:creationId xmlns:a16="http://schemas.microsoft.com/office/drawing/2014/main" id="{17CCD546-9D1A-B271-66F3-E9F8D6C01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51" y="1838325"/>
            <a:ext cx="4865560" cy="439087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7A7C714-F028-A4DB-55D9-D00955881111}"/>
              </a:ext>
            </a:extLst>
          </p:cNvPr>
          <p:cNvSpPr txBox="1">
            <a:spLocks/>
          </p:cNvSpPr>
          <p:nvPr/>
        </p:nvSpPr>
        <p:spPr>
          <a:xfrm>
            <a:off x="2261331" y="733425"/>
            <a:ext cx="81534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/>
              <a:t>QUESTIONS AND ANSWERS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536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1008</TotalTime>
  <Words>619</Words>
  <Application>Microsoft Office PowerPoint</Application>
  <PresentationFormat>Widescreen</PresentationFormat>
  <Paragraphs>114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Aptos Display</vt:lpstr>
      <vt:lpstr>Arial</vt:lpstr>
      <vt:lpstr>Arial Narrow</vt:lpstr>
      <vt:lpstr>Calibri Light</vt:lpstr>
      <vt:lpstr>Tw Cen MT</vt:lpstr>
      <vt:lpstr>Wingdings</vt:lpstr>
      <vt:lpstr>Office Theme</vt:lpstr>
      <vt:lpstr>Impact of HR1 and State Medi-Cal Change </vt:lpstr>
      <vt:lpstr>Outline</vt:lpstr>
      <vt:lpstr>SFDPH – Serving the Immigrant Community</vt:lpstr>
      <vt:lpstr>Program Overview </vt:lpstr>
      <vt:lpstr>HSF Eligibility, Services and Network</vt:lpstr>
      <vt:lpstr>HSF Enrollment Trends (2007 – 2025)</vt:lpstr>
      <vt:lpstr>HSF Enrollment Trends (CY 2026 to Date)</vt:lpstr>
      <vt:lpstr>PowerPoint Presentation</vt:lpstr>
      <vt:lpstr>PowerPoint Presentation</vt:lpstr>
      <vt:lpstr>Changes Impact Access to Care</vt:lpstr>
      <vt:lpstr>Responding to HR1 and State Medi-Cal Changes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Brigham, Tangerine (DPH)</dc:creator>
  <cp:lastModifiedBy>Brigham, Tangerine (DPH)</cp:lastModifiedBy>
  <cp:revision>19</cp:revision>
  <cp:lastPrinted>2026-09-04T00:08:35Z</cp:lastPrinted>
  <dcterms:created xsi:type="dcterms:W3CDTF">2026-06-25T23:57:24Z</dcterms:created>
  <dcterms:modified xsi:type="dcterms:W3CDTF">2026-09-04T22:26:14Z</dcterms:modified>
</cp:coreProperties>
</file>