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63" r:id="rId2"/>
    <p:sldId id="365" r:id="rId3"/>
    <p:sldId id="256" r:id="rId4"/>
    <p:sldId id="358" r:id="rId5"/>
    <p:sldId id="355" r:id="rId6"/>
    <p:sldId id="356" r:id="rId7"/>
    <p:sldId id="372" r:id="rId8"/>
    <p:sldId id="366" r:id="rId9"/>
    <p:sldId id="3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5B9"/>
    <a:srgbClr val="48C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21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r>
              <a:rPr lang="en-US" sz="2000" b="1" dirty="0">
                <a:solidFill>
                  <a:srgbClr val="C00000"/>
                </a:solidFill>
                <a:latin typeface="Aparajita" panose="02020603050405020304" pitchFamily="18" charset="0"/>
                <a:cs typeface="Aparajita" panose="02020603050405020304" pitchFamily="18" charset="0"/>
              </a:rPr>
              <a:t>207</a:t>
            </a:r>
            <a:r>
              <a:rPr lang="en-US" b="1" dirty="0">
                <a:latin typeface="Aparajita" panose="02020603050405020304" pitchFamily="18" charset="0"/>
                <a:cs typeface="Aparajita" panose="02020603050405020304" pitchFamily="18" charset="0"/>
              </a:rPr>
              <a:t> NEWLY</a:t>
            </a:r>
            <a:r>
              <a:rPr lang="en-US" b="1" baseline="0" dirty="0">
                <a:latin typeface="Aparajita" panose="02020603050405020304" pitchFamily="18" charset="0"/>
                <a:cs typeface="Aparajita" panose="02020603050405020304" pitchFamily="18" charset="0"/>
              </a:rPr>
              <a:t> DIAGNOSED WITH HIV IN 2019</a:t>
            </a:r>
            <a:endParaRPr lang="en-US" b="1" dirty="0">
              <a:latin typeface="Aparajita" panose="02020603050405020304" pitchFamily="18" charset="0"/>
              <a:cs typeface="Aparajita" panose="02020603050405020304" pitchFamily="18" charset="0"/>
            </a:endParaRPr>
          </a:p>
        </c:rich>
      </c:tx>
      <c:layout>
        <c:manualLayout>
          <c:xMode val="edge"/>
          <c:yMode val="edge"/>
          <c:x val="0.15943277923592883"/>
          <c:y val="0.13636363636363635"/>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endParaRPr lang="en-US"/>
        </a:p>
      </c:txPr>
    </c:title>
    <c:autoTitleDeleted val="0"/>
    <c:plotArea>
      <c:layout/>
      <c:doughnutChart>
        <c:varyColors val="1"/>
        <c:ser>
          <c:idx val="0"/>
          <c:order val="0"/>
          <c:tx>
            <c:strRef>
              <c:f>Sheet1!$B$1</c:f>
              <c:strCache>
                <c:ptCount val="1"/>
                <c:pt idx="0">
                  <c:v>Sales</c:v>
                </c:pt>
              </c:strCache>
            </c:strRef>
          </c:tx>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2-CA63-48F4-B87E-CED378BB6CCE}"/>
              </c:ext>
            </c:extLst>
          </c:dPt>
          <c:dLbls>
            <c:dLbl>
              <c:idx val="0"/>
              <c:layout>
                <c:manualLayout>
                  <c:x val="-4.6296296296296294E-3"/>
                  <c:y val="8.8383838383838384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A63-48F4-B87E-CED378BB6C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c:f>
              <c:strCache>
                <c:ptCount val="1"/>
                <c:pt idx="0">
                  <c:v>1st Qtr</c:v>
                </c:pt>
              </c:strCache>
            </c:strRef>
          </c:cat>
          <c:val>
            <c:numRef>
              <c:f>Sheet1!$B$2</c:f>
              <c:numCache>
                <c:formatCode>0%</c:formatCode>
                <c:ptCount val="1"/>
                <c:pt idx="0">
                  <c:v>1</c:v>
                </c:pt>
              </c:numCache>
            </c:numRef>
          </c:val>
          <c:extLst>
            <c:ext xmlns:c16="http://schemas.microsoft.com/office/drawing/2014/chart" uri="{C3380CC4-5D6E-409C-BE32-E72D297353CC}">
              <c16:uniqueId val="{00000000-CA63-48F4-B87E-CED378BB6CC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r>
              <a:rPr lang="en-US" sz="2000" b="1" dirty="0">
                <a:solidFill>
                  <a:srgbClr val="C00000"/>
                </a:solidFill>
                <a:latin typeface="Aparajita" panose="02020603050405020304" pitchFamily="18" charset="0"/>
                <a:cs typeface="Aparajita" panose="02020603050405020304" pitchFamily="18" charset="0"/>
              </a:rPr>
              <a:t>196</a:t>
            </a:r>
            <a:r>
              <a:rPr lang="en-US" b="1" dirty="0">
                <a:latin typeface="Aparajita" panose="02020603050405020304" pitchFamily="18" charset="0"/>
                <a:cs typeface="Aparajita" panose="02020603050405020304" pitchFamily="18" charset="0"/>
              </a:rPr>
              <a:t> LINKED</a:t>
            </a:r>
            <a:r>
              <a:rPr lang="en-US" b="1" baseline="0" dirty="0">
                <a:latin typeface="Aparajita" panose="02020603050405020304" pitchFamily="18" charset="0"/>
                <a:cs typeface="Aparajita" panose="02020603050405020304" pitchFamily="18" charset="0"/>
              </a:rPr>
              <a:t> TO CARE WITHIN ONE MONTH OF DIAGNOSIS</a:t>
            </a:r>
          </a:p>
        </c:rich>
      </c:tx>
      <c:layout>
        <c:manualLayout>
          <c:xMode val="edge"/>
          <c:yMode val="edge"/>
          <c:x val="0.11460629921259842"/>
          <c:y val="0.13636363636363635"/>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8B29-4229-986D-FC255DC12003}"/>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4-8B29-4229-986D-FC255DC12003}"/>
              </c:ext>
            </c:extLst>
          </c:dPt>
          <c:dLbls>
            <c:dLbl>
              <c:idx val="0"/>
              <c:layout>
                <c:manualLayout>
                  <c:x val="-0.16203703703703703"/>
                  <c:y val="0.4166666666666666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29-4229-986D-FC255DC12003}"/>
                </c:ext>
              </c:extLst>
            </c:dLbl>
            <c:dLbl>
              <c:idx val="1"/>
              <c:delete val="1"/>
              <c:extLst>
                <c:ext xmlns:c15="http://schemas.microsoft.com/office/drawing/2012/chart" uri="{CE6537A1-D6FC-4f65-9D91-7224C49458BB}"/>
                <c:ext xmlns:c16="http://schemas.microsoft.com/office/drawing/2014/chart" uri="{C3380CC4-5D6E-409C-BE32-E72D297353CC}">
                  <c16:uniqueId val="{00000004-8B29-4229-986D-FC255DC120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formatCode="0%">
                  <c:v>0.95</c:v>
                </c:pt>
                <c:pt idx="1">
                  <c:v>5</c:v>
                </c:pt>
              </c:numCache>
            </c:numRef>
          </c:val>
          <c:extLst>
            <c:ext xmlns:c16="http://schemas.microsoft.com/office/drawing/2014/chart" uri="{C3380CC4-5D6E-409C-BE32-E72D297353CC}">
              <c16:uniqueId val="{00000002-8B29-4229-986D-FC255DC12003}"/>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r>
              <a:rPr lang="en-US" sz="2000" b="1" dirty="0">
                <a:solidFill>
                  <a:srgbClr val="C00000"/>
                </a:solidFill>
                <a:latin typeface="Aparajita" panose="02020603050405020304" pitchFamily="18" charset="0"/>
                <a:cs typeface="Aparajita" panose="02020603050405020304" pitchFamily="18" charset="0"/>
              </a:rPr>
              <a:t>174</a:t>
            </a:r>
            <a:r>
              <a:rPr lang="en-US" b="1" dirty="0">
                <a:latin typeface="Aparajita" panose="02020603050405020304" pitchFamily="18" charset="0"/>
                <a:cs typeface="Aparajita" panose="02020603050405020304" pitchFamily="18" charset="0"/>
              </a:rPr>
              <a:t> VIRALLY</a:t>
            </a:r>
            <a:r>
              <a:rPr lang="en-US" b="1" baseline="0" dirty="0">
                <a:latin typeface="Aparajita" panose="02020603050405020304" pitchFamily="18" charset="0"/>
                <a:cs typeface="Aparajita" panose="02020603050405020304" pitchFamily="18" charset="0"/>
              </a:rPr>
              <a:t> SUPPRESSED WITHIN 12 MONTHS</a:t>
            </a:r>
            <a:endParaRPr lang="en-US" b="1" dirty="0">
              <a:latin typeface="Aparajita" panose="02020603050405020304" pitchFamily="18" charset="0"/>
              <a:cs typeface="Aparajita" panose="02020603050405020304" pitchFamily="18" charset="0"/>
            </a:endParaRPr>
          </a:p>
        </c:rich>
      </c:tx>
      <c:layout>
        <c:manualLayout>
          <c:xMode val="edge"/>
          <c:yMode val="edge"/>
          <c:x val="0.10917796733741615"/>
          <c:y val="0.13636363636363635"/>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E8D2-4ED1-B917-2CF9898FA3D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4-E8D2-4ED1-B917-2CF9898FA3D9}"/>
              </c:ext>
            </c:extLst>
          </c:dPt>
          <c:dLbls>
            <c:dLbl>
              <c:idx val="0"/>
              <c:delete val="1"/>
              <c:extLst>
                <c:ext xmlns:c15="http://schemas.microsoft.com/office/drawing/2012/chart" uri="{CE6537A1-D6FC-4f65-9D91-7224C49458BB}"/>
                <c:ext xmlns:c16="http://schemas.microsoft.com/office/drawing/2014/chart" uri="{C3380CC4-5D6E-409C-BE32-E72D297353CC}">
                  <c16:uniqueId val="{00000001-E8D2-4ED1-B917-2CF9898FA3D9}"/>
                </c:ext>
              </c:extLst>
            </c:dLbl>
            <c:dLbl>
              <c:idx val="1"/>
              <c:layout>
                <c:manualLayout>
                  <c:x val="0.16203703703703703"/>
                  <c:y val="8.838383838383848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D2-4ED1-B917-2CF9898FA3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2-E8D2-4ED1-B917-2CF9898FA3D9}"/>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r>
              <a:rPr lang="en-US" sz="2000" b="1" dirty="0">
                <a:solidFill>
                  <a:srgbClr val="C00000"/>
                </a:solidFill>
                <a:latin typeface="Aparajita" panose="02020603050405020304" pitchFamily="18" charset="0"/>
                <a:cs typeface="Aparajita" panose="02020603050405020304" pitchFamily="18" charset="0"/>
              </a:rPr>
              <a:t>149</a:t>
            </a:r>
            <a:r>
              <a:rPr lang="en-US" b="1" dirty="0">
                <a:latin typeface="Aparajita" panose="02020603050405020304" pitchFamily="18" charset="0"/>
                <a:cs typeface="Aparajita" panose="02020603050405020304" pitchFamily="18" charset="0"/>
              </a:rPr>
              <a:t> RETAINED</a:t>
            </a:r>
            <a:r>
              <a:rPr lang="en-US" b="1" baseline="0" dirty="0">
                <a:latin typeface="Aparajita" panose="02020603050405020304" pitchFamily="18" charset="0"/>
                <a:cs typeface="Aparajita" panose="02020603050405020304" pitchFamily="18" charset="0"/>
              </a:rPr>
              <a:t> IN CARE FOR 3 TO 9 MONTHS </a:t>
            </a:r>
            <a:endParaRPr lang="en-US" b="1" dirty="0">
              <a:latin typeface="Aparajita" panose="02020603050405020304" pitchFamily="18" charset="0"/>
              <a:cs typeface="Aparajita" panose="02020603050405020304" pitchFamily="18" charset="0"/>
            </a:endParaRPr>
          </a:p>
        </c:rich>
      </c:tx>
      <c:layout>
        <c:manualLayout>
          <c:xMode val="edge"/>
          <c:yMode val="edge"/>
          <c:x val="0.1698611111111111"/>
          <c:y val="0.13636363636363635"/>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arajita" panose="02020603050405020304" pitchFamily="18" charset="0"/>
              <a:ea typeface="+mn-ea"/>
              <a:cs typeface="Aparajita" panose="02020603050405020304" pitchFamily="18"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233D-472A-B5F4-A45043D0EDE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4-233D-472A-B5F4-A45043D0EDE1}"/>
              </c:ext>
            </c:extLst>
          </c:dPt>
          <c:dLbls>
            <c:dLbl>
              <c:idx val="0"/>
              <c:delete val="1"/>
              <c:extLst>
                <c:ext xmlns:c15="http://schemas.microsoft.com/office/drawing/2012/chart" uri="{CE6537A1-D6FC-4f65-9D91-7224C49458BB}"/>
                <c:ext xmlns:c16="http://schemas.microsoft.com/office/drawing/2014/chart" uri="{C3380CC4-5D6E-409C-BE32-E72D297353CC}">
                  <c16:uniqueId val="{00000001-233D-472A-B5F4-A45043D0EDE1}"/>
                </c:ext>
              </c:extLst>
            </c:dLbl>
            <c:dLbl>
              <c:idx val="1"/>
              <c:layout>
                <c:manualLayout>
                  <c:x val="0.25925925925925924"/>
                  <c:y val="0.1338383838383839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3D-472A-B5F4-A45043D0ED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2-233D-472A-B5F4-A45043D0EDE1}"/>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B7546-9CFD-40EE-8F27-A4BCA32CB31D}" type="doc">
      <dgm:prSet loTypeId="urn:microsoft.com/office/officeart/2005/8/layout/hierarchy3" loCatId="hierarchy" qsTypeId="urn:microsoft.com/office/officeart/2005/8/quickstyle/3d6" qsCatId="3D" csTypeId="urn:microsoft.com/office/officeart/2005/8/colors/accent1_2" csCatId="accent1" phldr="1"/>
      <dgm:spPr/>
      <dgm:t>
        <a:bodyPr/>
        <a:lstStyle/>
        <a:p>
          <a:endParaRPr lang="en-US"/>
        </a:p>
      </dgm:t>
    </dgm:pt>
    <dgm:pt modelId="{7578F1BB-B205-4662-B9F6-236FB14FB701}">
      <dgm:prSet phldrT="[Text]" custT="1"/>
      <dgm:spPr/>
      <dgm:t>
        <a:bodyPr/>
        <a:lstStyle/>
        <a:p>
          <a:r>
            <a:rPr lang="en-US" sz="6000" dirty="0">
              <a:latin typeface="Aparajita" panose="02020603050405020304" pitchFamily="18" charset="0"/>
              <a:cs typeface="Aparajita" panose="02020603050405020304" pitchFamily="18" charset="0"/>
            </a:rPr>
            <a:t>7,020</a:t>
          </a:r>
        </a:p>
        <a:p>
          <a:r>
            <a:rPr lang="en-US" sz="2400" dirty="0">
              <a:latin typeface="Aparajita" panose="02020603050405020304" pitchFamily="18" charset="0"/>
              <a:cs typeface="Aparajita" panose="02020603050405020304" pitchFamily="18" charset="0"/>
            </a:rPr>
            <a:t>Clients received DPH Health Care for the Homeless services in 2020</a:t>
          </a:r>
        </a:p>
      </dgm:t>
    </dgm:pt>
    <dgm:pt modelId="{8347EF16-EC3C-4A1E-875C-3075BB61FEAA}" type="parTrans" cxnId="{960F577A-7FEA-43CD-9EA8-737E4E3F2362}">
      <dgm:prSet/>
      <dgm:spPr/>
      <dgm:t>
        <a:bodyPr/>
        <a:lstStyle/>
        <a:p>
          <a:endParaRPr lang="en-US">
            <a:latin typeface="Aparajita" panose="02020603050405020304" pitchFamily="18" charset="0"/>
            <a:cs typeface="Aparajita" panose="02020603050405020304" pitchFamily="18" charset="0"/>
          </a:endParaRPr>
        </a:p>
      </dgm:t>
    </dgm:pt>
    <dgm:pt modelId="{54AC9167-09DD-45C6-8F0B-A5441BD6468B}" type="sibTrans" cxnId="{960F577A-7FEA-43CD-9EA8-737E4E3F2362}">
      <dgm:prSet/>
      <dgm:spPr/>
      <dgm:t>
        <a:bodyPr/>
        <a:lstStyle/>
        <a:p>
          <a:endParaRPr lang="en-US">
            <a:latin typeface="Aparajita" panose="02020603050405020304" pitchFamily="18" charset="0"/>
            <a:cs typeface="Aparajita" panose="02020603050405020304" pitchFamily="18" charset="0"/>
          </a:endParaRPr>
        </a:p>
      </dgm:t>
    </dgm:pt>
    <dgm:pt modelId="{8A9098D4-8334-42AF-903D-5DF0C7334600}">
      <dgm:prSet phldrT="[Text]" custT="1"/>
      <dgm:spPr/>
      <dgm:t>
        <a:bodyPr/>
        <a:lstStyle/>
        <a:p>
          <a:r>
            <a:rPr lang="en-US" sz="4000" b="1" dirty="0">
              <a:solidFill>
                <a:srgbClr val="C00000"/>
              </a:solidFill>
              <a:latin typeface="Aparajita" panose="02020603050405020304" pitchFamily="18" charset="0"/>
              <a:cs typeface="Aparajita" panose="02020603050405020304" pitchFamily="18" charset="0"/>
            </a:rPr>
            <a:t>878</a:t>
          </a:r>
        </a:p>
        <a:p>
          <a:r>
            <a:rPr lang="en-US" sz="2400" b="1" dirty="0">
              <a:solidFill>
                <a:srgbClr val="C00000"/>
              </a:solidFill>
              <a:latin typeface="Aparajita" panose="02020603050405020304" pitchFamily="18" charset="0"/>
              <a:cs typeface="Aparajita" panose="02020603050405020304" pitchFamily="18" charset="0"/>
            </a:rPr>
            <a:t>Or 12.5% were people living with HIV/AIDS</a:t>
          </a:r>
        </a:p>
      </dgm:t>
    </dgm:pt>
    <dgm:pt modelId="{58EED09E-796A-4F79-B194-263C369C8071}" type="parTrans" cxnId="{677CC340-4B51-4B6F-837D-3B1E26D23F03}">
      <dgm:prSet/>
      <dgm:spPr/>
      <dgm:t>
        <a:bodyPr/>
        <a:lstStyle/>
        <a:p>
          <a:endParaRPr lang="en-US">
            <a:latin typeface="Aparajita" panose="02020603050405020304" pitchFamily="18" charset="0"/>
            <a:cs typeface="Aparajita" panose="02020603050405020304" pitchFamily="18" charset="0"/>
          </a:endParaRPr>
        </a:p>
      </dgm:t>
    </dgm:pt>
    <dgm:pt modelId="{02644321-D3FC-4437-8382-8391EF5F8498}" type="sibTrans" cxnId="{677CC340-4B51-4B6F-837D-3B1E26D23F03}">
      <dgm:prSet/>
      <dgm:spPr/>
      <dgm:t>
        <a:bodyPr/>
        <a:lstStyle/>
        <a:p>
          <a:endParaRPr lang="en-US">
            <a:latin typeface="Aparajita" panose="02020603050405020304" pitchFamily="18" charset="0"/>
            <a:cs typeface="Aparajita" panose="02020603050405020304" pitchFamily="18" charset="0"/>
          </a:endParaRPr>
        </a:p>
      </dgm:t>
    </dgm:pt>
    <dgm:pt modelId="{44E5D1D5-956C-4C60-AB03-C128A417D602}">
      <dgm:prSet phldrT="[Text]" custT="1"/>
      <dgm:spPr>
        <a:solidFill>
          <a:srgbClr val="48C087"/>
        </a:solidFill>
      </dgm:spPr>
      <dgm:t>
        <a:bodyPr/>
        <a:lstStyle/>
        <a:p>
          <a:r>
            <a:rPr lang="en-US" sz="6000" dirty="0">
              <a:latin typeface="Aparajita" panose="02020603050405020304" pitchFamily="18" charset="0"/>
              <a:cs typeface="Aparajita" panose="02020603050405020304" pitchFamily="18" charset="0"/>
            </a:rPr>
            <a:t>12,085</a:t>
          </a:r>
        </a:p>
        <a:p>
          <a:r>
            <a:rPr lang="en-US" sz="2400" dirty="0">
              <a:latin typeface="Aparajita" panose="02020603050405020304" pitchFamily="18" charset="0"/>
              <a:cs typeface="Aparajita" panose="02020603050405020304" pitchFamily="18" charset="0"/>
            </a:rPr>
            <a:t>People living with HIV/AIDS in San Francisco in 2020</a:t>
          </a:r>
        </a:p>
      </dgm:t>
    </dgm:pt>
    <dgm:pt modelId="{0579D16A-0632-43CB-9F51-84BF22297C83}" type="parTrans" cxnId="{17DBF3D7-B597-4044-A88F-8AE2F6248995}">
      <dgm:prSet/>
      <dgm:spPr/>
      <dgm:t>
        <a:bodyPr/>
        <a:lstStyle/>
        <a:p>
          <a:endParaRPr lang="en-US">
            <a:latin typeface="Aparajita" panose="02020603050405020304" pitchFamily="18" charset="0"/>
            <a:cs typeface="Aparajita" panose="02020603050405020304" pitchFamily="18" charset="0"/>
          </a:endParaRPr>
        </a:p>
      </dgm:t>
    </dgm:pt>
    <dgm:pt modelId="{A907106D-366E-4CA7-9183-1B97C5F42960}" type="sibTrans" cxnId="{17DBF3D7-B597-4044-A88F-8AE2F6248995}">
      <dgm:prSet/>
      <dgm:spPr/>
      <dgm:t>
        <a:bodyPr/>
        <a:lstStyle/>
        <a:p>
          <a:endParaRPr lang="en-US">
            <a:latin typeface="Aparajita" panose="02020603050405020304" pitchFamily="18" charset="0"/>
            <a:cs typeface="Aparajita" panose="02020603050405020304" pitchFamily="18" charset="0"/>
          </a:endParaRPr>
        </a:p>
      </dgm:t>
    </dgm:pt>
    <dgm:pt modelId="{DCFC413C-B3BA-49F7-8ACA-73344FD6512F}">
      <dgm:prSet phldrT="[Text]" custT="1"/>
      <dgm:spPr/>
      <dgm:t>
        <a:bodyPr/>
        <a:lstStyle/>
        <a:p>
          <a:r>
            <a:rPr lang="en-US" sz="4000" b="1" dirty="0">
              <a:solidFill>
                <a:srgbClr val="C00000"/>
              </a:solidFill>
              <a:latin typeface="Aparajita" panose="02020603050405020304" pitchFamily="18" charset="0"/>
              <a:cs typeface="Aparajita" panose="02020603050405020304" pitchFamily="18" charset="0"/>
            </a:rPr>
            <a:t>293</a:t>
          </a:r>
          <a:endParaRPr lang="en-US" sz="4900" b="1" dirty="0">
            <a:solidFill>
              <a:srgbClr val="C00000"/>
            </a:solidFill>
            <a:latin typeface="Aparajita" panose="02020603050405020304" pitchFamily="18" charset="0"/>
            <a:cs typeface="Aparajita" panose="02020603050405020304" pitchFamily="18" charset="0"/>
          </a:endParaRPr>
        </a:p>
        <a:p>
          <a:r>
            <a:rPr lang="en-US" sz="2400" b="1" dirty="0">
              <a:solidFill>
                <a:srgbClr val="C00000"/>
              </a:solidFill>
              <a:latin typeface="Aparajita" panose="02020603050405020304" pitchFamily="18" charset="0"/>
              <a:cs typeface="Aparajita" panose="02020603050405020304" pitchFamily="18" charset="0"/>
            </a:rPr>
            <a:t>Or 2.4% were persons experiencing homelessness</a:t>
          </a:r>
        </a:p>
      </dgm:t>
    </dgm:pt>
    <dgm:pt modelId="{436FD583-2786-47B0-9B93-B8A40F5A3D61}" type="sibTrans" cxnId="{F00C3CC4-8643-478D-BF2C-022E32A66198}">
      <dgm:prSet/>
      <dgm:spPr/>
      <dgm:t>
        <a:bodyPr/>
        <a:lstStyle/>
        <a:p>
          <a:endParaRPr lang="en-US">
            <a:latin typeface="Aparajita" panose="02020603050405020304" pitchFamily="18" charset="0"/>
            <a:cs typeface="Aparajita" panose="02020603050405020304" pitchFamily="18" charset="0"/>
          </a:endParaRPr>
        </a:p>
      </dgm:t>
    </dgm:pt>
    <dgm:pt modelId="{A3FE0F9F-93D9-48D5-92D6-0401FBD94108}" type="parTrans" cxnId="{F00C3CC4-8643-478D-BF2C-022E32A66198}">
      <dgm:prSet/>
      <dgm:spPr/>
      <dgm:t>
        <a:bodyPr/>
        <a:lstStyle/>
        <a:p>
          <a:endParaRPr lang="en-US">
            <a:latin typeface="Aparajita" panose="02020603050405020304" pitchFamily="18" charset="0"/>
            <a:cs typeface="Aparajita" panose="02020603050405020304" pitchFamily="18" charset="0"/>
          </a:endParaRPr>
        </a:p>
      </dgm:t>
    </dgm:pt>
    <dgm:pt modelId="{6E8728C6-7266-4D29-B879-9F327D5694F8}" type="pres">
      <dgm:prSet presAssocID="{7F8B7546-9CFD-40EE-8F27-A4BCA32CB31D}" presName="diagram" presStyleCnt="0">
        <dgm:presLayoutVars>
          <dgm:chPref val="1"/>
          <dgm:dir/>
          <dgm:animOne val="branch"/>
          <dgm:animLvl val="lvl"/>
          <dgm:resizeHandles/>
        </dgm:presLayoutVars>
      </dgm:prSet>
      <dgm:spPr/>
    </dgm:pt>
    <dgm:pt modelId="{0B481190-7201-43ED-AFDB-7FDC97740BE7}" type="pres">
      <dgm:prSet presAssocID="{7578F1BB-B205-4662-B9F6-236FB14FB701}" presName="root" presStyleCnt="0"/>
      <dgm:spPr/>
    </dgm:pt>
    <dgm:pt modelId="{541B2AB6-F4A4-45D1-8C1E-D28900DB9BFE}" type="pres">
      <dgm:prSet presAssocID="{7578F1BB-B205-4662-B9F6-236FB14FB701}" presName="rootComposite" presStyleCnt="0"/>
      <dgm:spPr/>
    </dgm:pt>
    <dgm:pt modelId="{013EEBC4-9C13-4C06-B443-6317B71C620F}" type="pres">
      <dgm:prSet presAssocID="{7578F1BB-B205-4662-B9F6-236FB14FB701}" presName="rootText" presStyleLbl="node1" presStyleIdx="0" presStyleCnt="2" custScaleX="121846" custScaleY="119631"/>
      <dgm:spPr/>
    </dgm:pt>
    <dgm:pt modelId="{C0BA921B-F719-4369-AF4A-4CF7188B7B1B}" type="pres">
      <dgm:prSet presAssocID="{7578F1BB-B205-4662-B9F6-236FB14FB701}" presName="rootConnector" presStyleLbl="node1" presStyleIdx="0" presStyleCnt="2"/>
      <dgm:spPr/>
    </dgm:pt>
    <dgm:pt modelId="{285FA263-EF62-43A9-9F71-1F349C8DBCAB}" type="pres">
      <dgm:prSet presAssocID="{7578F1BB-B205-4662-B9F6-236FB14FB701}" presName="childShape" presStyleCnt="0"/>
      <dgm:spPr/>
    </dgm:pt>
    <dgm:pt modelId="{06588A39-25A8-4127-939F-AB97E834DE07}" type="pres">
      <dgm:prSet presAssocID="{58EED09E-796A-4F79-B194-263C369C8071}" presName="Name13" presStyleLbl="parChTrans1D2" presStyleIdx="0" presStyleCnt="2"/>
      <dgm:spPr/>
    </dgm:pt>
    <dgm:pt modelId="{2B2A2095-0AC0-46A1-A774-E9EF4B16C098}" type="pres">
      <dgm:prSet presAssocID="{8A9098D4-8334-42AF-903D-5DF0C7334600}" presName="childText" presStyleLbl="bgAcc1" presStyleIdx="0" presStyleCnt="2">
        <dgm:presLayoutVars>
          <dgm:bulletEnabled val="1"/>
        </dgm:presLayoutVars>
      </dgm:prSet>
      <dgm:spPr/>
    </dgm:pt>
    <dgm:pt modelId="{6D80CBAC-28ED-44C9-920A-201337D9ABF5}" type="pres">
      <dgm:prSet presAssocID="{44E5D1D5-956C-4C60-AB03-C128A417D602}" presName="root" presStyleCnt="0"/>
      <dgm:spPr/>
    </dgm:pt>
    <dgm:pt modelId="{163509FF-8672-4F94-A0DF-23127821789B}" type="pres">
      <dgm:prSet presAssocID="{44E5D1D5-956C-4C60-AB03-C128A417D602}" presName="rootComposite" presStyleCnt="0"/>
      <dgm:spPr/>
    </dgm:pt>
    <dgm:pt modelId="{60651E51-37E5-4ED3-9EB2-AF3AE842D31A}" type="pres">
      <dgm:prSet presAssocID="{44E5D1D5-956C-4C60-AB03-C128A417D602}" presName="rootText" presStyleLbl="node1" presStyleIdx="1" presStyleCnt="2" custScaleX="122287" custScaleY="120064"/>
      <dgm:spPr/>
    </dgm:pt>
    <dgm:pt modelId="{68BACACA-1AFE-4394-B5A4-6D4F6038797F}" type="pres">
      <dgm:prSet presAssocID="{44E5D1D5-956C-4C60-AB03-C128A417D602}" presName="rootConnector" presStyleLbl="node1" presStyleIdx="1" presStyleCnt="2"/>
      <dgm:spPr/>
    </dgm:pt>
    <dgm:pt modelId="{4B3CF964-0320-4B7A-A7FB-E7A39FD99B0A}" type="pres">
      <dgm:prSet presAssocID="{44E5D1D5-956C-4C60-AB03-C128A417D602}" presName="childShape" presStyleCnt="0"/>
      <dgm:spPr/>
    </dgm:pt>
    <dgm:pt modelId="{2A78A922-6A26-47FD-A1BC-23A0FF8CC3A0}" type="pres">
      <dgm:prSet presAssocID="{A3FE0F9F-93D9-48D5-92D6-0401FBD94108}" presName="Name13" presStyleLbl="parChTrans1D2" presStyleIdx="1" presStyleCnt="2"/>
      <dgm:spPr/>
    </dgm:pt>
    <dgm:pt modelId="{39042ABD-6C44-4163-94F4-D3CEDAAB8B19}" type="pres">
      <dgm:prSet presAssocID="{DCFC413C-B3BA-49F7-8ACA-73344FD6512F}" presName="childText" presStyleLbl="bgAcc1" presStyleIdx="1" presStyleCnt="2">
        <dgm:presLayoutVars>
          <dgm:bulletEnabled val="1"/>
        </dgm:presLayoutVars>
      </dgm:prSet>
      <dgm:spPr/>
    </dgm:pt>
  </dgm:ptLst>
  <dgm:cxnLst>
    <dgm:cxn modelId="{D3DFD62B-2EB6-43B8-B8E7-EF9B63AB8E7B}" type="presOf" srcId="{7578F1BB-B205-4662-B9F6-236FB14FB701}" destId="{C0BA921B-F719-4369-AF4A-4CF7188B7B1B}" srcOrd="1" destOrd="0" presId="urn:microsoft.com/office/officeart/2005/8/layout/hierarchy3"/>
    <dgm:cxn modelId="{677CC340-4B51-4B6F-837D-3B1E26D23F03}" srcId="{7578F1BB-B205-4662-B9F6-236FB14FB701}" destId="{8A9098D4-8334-42AF-903D-5DF0C7334600}" srcOrd="0" destOrd="0" parTransId="{58EED09E-796A-4F79-B194-263C369C8071}" sibTransId="{02644321-D3FC-4437-8382-8391EF5F8498}"/>
    <dgm:cxn modelId="{C437354B-84D5-4EA2-9EAF-3D516507A106}" type="presOf" srcId="{8A9098D4-8334-42AF-903D-5DF0C7334600}" destId="{2B2A2095-0AC0-46A1-A774-E9EF4B16C098}" srcOrd="0" destOrd="0" presId="urn:microsoft.com/office/officeart/2005/8/layout/hierarchy3"/>
    <dgm:cxn modelId="{77485F78-7289-4846-9444-0BB48E77614F}" type="presOf" srcId="{58EED09E-796A-4F79-B194-263C369C8071}" destId="{06588A39-25A8-4127-939F-AB97E834DE07}" srcOrd="0" destOrd="0" presId="urn:microsoft.com/office/officeart/2005/8/layout/hierarchy3"/>
    <dgm:cxn modelId="{CB7C6078-18F6-4098-AB2A-A5766FE0417B}" type="presOf" srcId="{44E5D1D5-956C-4C60-AB03-C128A417D602}" destId="{60651E51-37E5-4ED3-9EB2-AF3AE842D31A}" srcOrd="0" destOrd="0" presId="urn:microsoft.com/office/officeart/2005/8/layout/hierarchy3"/>
    <dgm:cxn modelId="{40AEB879-4713-4356-9F95-7256E4D1DF63}" type="presOf" srcId="{44E5D1D5-956C-4C60-AB03-C128A417D602}" destId="{68BACACA-1AFE-4394-B5A4-6D4F6038797F}" srcOrd="1" destOrd="0" presId="urn:microsoft.com/office/officeart/2005/8/layout/hierarchy3"/>
    <dgm:cxn modelId="{960F577A-7FEA-43CD-9EA8-737E4E3F2362}" srcId="{7F8B7546-9CFD-40EE-8F27-A4BCA32CB31D}" destId="{7578F1BB-B205-4662-B9F6-236FB14FB701}" srcOrd="0" destOrd="0" parTransId="{8347EF16-EC3C-4A1E-875C-3075BB61FEAA}" sibTransId="{54AC9167-09DD-45C6-8F0B-A5441BD6468B}"/>
    <dgm:cxn modelId="{570B9A7B-C593-4E4A-820B-08E52A8F63E0}" type="presOf" srcId="{DCFC413C-B3BA-49F7-8ACA-73344FD6512F}" destId="{39042ABD-6C44-4163-94F4-D3CEDAAB8B19}" srcOrd="0" destOrd="0" presId="urn:microsoft.com/office/officeart/2005/8/layout/hierarchy3"/>
    <dgm:cxn modelId="{B827147E-8029-4CA2-AA47-7EA8C8917339}" type="presOf" srcId="{7F8B7546-9CFD-40EE-8F27-A4BCA32CB31D}" destId="{6E8728C6-7266-4D29-B879-9F327D5694F8}" srcOrd="0" destOrd="0" presId="urn:microsoft.com/office/officeart/2005/8/layout/hierarchy3"/>
    <dgm:cxn modelId="{F00C3CC4-8643-478D-BF2C-022E32A66198}" srcId="{44E5D1D5-956C-4C60-AB03-C128A417D602}" destId="{DCFC413C-B3BA-49F7-8ACA-73344FD6512F}" srcOrd="0" destOrd="0" parTransId="{A3FE0F9F-93D9-48D5-92D6-0401FBD94108}" sibTransId="{436FD583-2786-47B0-9B93-B8A40F5A3D61}"/>
    <dgm:cxn modelId="{17DBF3D7-B597-4044-A88F-8AE2F6248995}" srcId="{7F8B7546-9CFD-40EE-8F27-A4BCA32CB31D}" destId="{44E5D1D5-956C-4C60-AB03-C128A417D602}" srcOrd="1" destOrd="0" parTransId="{0579D16A-0632-43CB-9F51-84BF22297C83}" sibTransId="{A907106D-366E-4CA7-9183-1B97C5F42960}"/>
    <dgm:cxn modelId="{1D3A72E3-5942-4D69-B6AE-0999D3B79167}" type="presOf" srcId="{A3FE0F9F-93D9-48D5-92D6-0401FBD94108}" destId="{2A78A922-6A26-47FD-A1BC-23A0FF8CC3A0}" srcOrd="0" destOrd="0" presId="urn:microsoft.com/office/officeart/2005/8/layout/hierarchy3"/>
    <dgm:cxn modelId="{599088F4-C84F-48A0-935C-A1C55DB38EBA}" type="presOf" srcId="{7578F1BB-B205-4662-B9F6-236FB14FB701}" destId="{013EEBC4-9C13-4C06-B443-6317B71C620F}" srcOrd="0" destOrd="0" presId="urn:microsoft.com/office/officeart/2005/8/layout/hierarchy3"/>
    <dgm:cxn modelId="{51D286AA-CFC7-4198-A11B-CC14E00DBDDD}" type="presParOf" srcId="{6E8728C6-7266-4D29-B879-9F327D5694F8}" destId="{0B481190-7201-43ED-AFDB-7FDC97740BE7}" srcOrd="0" destOrd="0" presId="urn:microsoft.com/office/officeart/2005/8/layout/hierarchy3"/>
    <dgm:cxn modelId="{346E7444-6201-431D-81C1-2B944649A338}" type="presParOf" srcId="{0B481190-7201-43ED-AFDB-7FDC97740BE7}" destId="{541B2AB6-F4A4-45D1-8C1E-D28900DB9BFE}" srcOrd="0" destOrd="0" presId="urn:microsoft.com/office/officeart/2005/8/layout/hierarchy3"/>
    <dgm:cxn modelId="{F94D9C80-D66F-4F75-94C4-02053F456E10}" type="presParOf" srcId="{541B2AB6-F4A4-45D1-8C1E-D28900DB9BFE}" destId="{013EEBC4-9C13-4C06-B443-6317B71C620F}" srcOrd="0" destOrd="0" presId="urn:microsoft.com/office/officeart/2005/8/layout/hierarchy3"/>
    <dgm:cxn modelId="{AE741EA5-5FF6-4F0D-BB70-E097AC50DD20}" type="presParOf" srcId="{541B2AB6-F4A4-45D1-8C1E-D28900DB9BFE}" destId="{C0BA921B-F719-4369-AF4A-4CF7188B7B1B}" srcOrd="1" destOrd="0" presId="urn:microsoft.com/office/officeart/2005/8/layout/hierarchy3"/>
    <dgm:cxn modelId="{9278B169-13D3-4E3E-8571-1E11781D0599}" type="presParOf" srcId="{0B481190-7201-43ED-AFDB-7FDC97740BE7}" destId="{285FA263-EF62-43A9-9F71-1F349C8DBCAB}" srcOrd="1" destOrd="0" presId="urn:microsoft.com/office/officeart/2005/8/layout/hierarchy3"/>
    <dgm:cxn modelId="{DE5AF1E1-62A8-48FC-AF3F-59302387D3D2}" type="presParOf" srcId="{285FA263-EF62-43A9-9F71-1F349C8DBCAB}" destId="{06588A39-25A8-4127-939F-AB97E834DE07}" srcOrd="0" destOrd="0" presId="urn:microsoft.com/office/officeart/2005/8/layout/hierarchy3"/>
    <dgm:cxn modelId="{1FA302EA-04E0-4312-9F84-D8DAC3466479}" type="presParOf" srcId="{285FA263-EF62-43A9-9F71-1F349C8DBCAB}" destId="{2B2A2095-0AC0-46A1-A774-E9EF4B16C098}" srcOrd="1" destOrd="0" presId="urn:microsoft.com/office/officeart/2005/8/layout/hierarchy3"/>
    <dgm:cxn modelId="{C80E7B3A-E2DC-470C-93C2-B37E475BB268}" type="presParOf" srcId="{6E8728C6-7266-4D29-B879-9F327D5694F8}" destId="{6D80CBAC-28ED-44C9-920A-201337D9ABF5}" srcOrd="1" destOrd="0" presId="urn:microsoft.com/office/officeart/2005/8/layout/hierarchy3"/>
    <dgm:cxn modelId="{FDAB8F26-7466-4B72-89B2-F694ACFF10C3}" type="presParOf" srcId="{6D80CBAC-28ED-44C9-920A-201337D9ABF5}" destId="{163509FF-8672-4F94-A0DF-23127821789B}" srcOrd="0" destOrd="0" presId="urn:microsoft.com/office/officeart/2005/8/layout/hierarchy3"/>
    <dgm:cxn modelId="{07FAB9D6-47BD-4638-AE2F-18A188624198}" type="presParOf" srcId="{163509FF-8672-4F94-A0DF-23127821789B}" destId="{60651E51-37E5-4ED3-9EB2-AF3AE842D31A}" srcOrd="0" destOrd="0" presId="urn:microsoft.com/office/officeart/2005/8/layout/hierarchy3"/>
    <dgm:cxn modelId="{65A7D598-9E85-4807-9D30-A90FD407B003}" type="presParOf" srcId="{163509FF-8672-4F94-A0DF-23127821789B}" destId="{68BACACA-1AFE-4394-B5A4-6D4F6038797F}" srcOrd="1" destOrd="0" presId="urn:microsoft.com/office/officeart/2005/8/layout/hierarchy3"/>
    <dgm:cxn modelId="{93CEC32F-EFEB-4B68-A780-10C4B4F05A4F}" type="presParOf" srcId="{6D80CBAC-28ED-44C9-920A-201337D9ABF5}" destId="{4B3CF964-0320-4B7A-A7FB-E7A39FD99B0A}" srcOrd="1" destOrd="0" presId="urn:microsoft.com/office/officeart/2005/8/layout/hierarchy3"/>
    <dgm:cxn modelId="{FE659F79-735C-4C2D-A5BB-D6C98E34ECEC}" type="presParOf" srcId="{4B3CF964-0320-4B7A-A7FB-E7A39FD99B0A}" destId="{2A78A922-6A26-47FD-A1BC-23A0FF8CC3A0}" srcOrd="0" destOrd="0" presId="urn:microsoft.com/office/officeart/2005/8/layout/hierarchy3"/>
    <dgm:cxn modelId="{D8FDBFE4-A5B9-4613-B263-D8A9E8E5F26B}" type="presParOf" srcId="{4B3CF964-0320-4B7A-A7FB-E7A39FD99B0A}" destId="{39042ABD-6C44-4163-94F4-D3CEDAAB8B19}"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EEBC4-9C13-4C06-B443-6317B71C620F}">
      <dsp:nvSpPr>
        <dsp:cNvPr id="0" name=""/>
        <dsp:cNvSpPr/>
      </dsp:nvSpPr>
      <dsp:spPr>
        <a:xfrm>
          <a:off x="6558" y="894624"/>
          <a:ext cx="4691463" cy="2303089"/>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parajita" panose="02020603050405020304" pitchFamily="18" charset="0"/>
              <a:cs typeface="Aparajita" panose="02020603050405020304" pitchFamily="18" charset="0"/>
            </a:rPr>
            <a:t>7,020</a:t>
          </a:r>
        </a:p>
        <a:p>
          <a:pPr marL="0" lvl="0" indent="0" algn="ctr" defTabSz="2667000">
            <a:lnSpc>
              <a:spcPct val="90000"/>
            </a:lnSpc>
            <a:spcBef>
              <a:spcPct val="0"/>
            </a:spcBef>
            <a:spcAft>
              <a:spcPct val="35000"/>
            </a:spcAft>
            <a:buNone/>
          </a:pPr>
          <a:r>
            <a:rPr lang="en-US" sz="2400" kern="1200" dirty="0">
              <a:latin typeface="Aparajita" panose="02020603050405020304" pitchFamily="18" charset="0"/>
              <a:cs typeface="Aparajita" panose="02020603050405020304" pitchFamily="18" charset="0"/>
            </a:rPr>
            <a:t>Clients received DPH Health Care for the Homeless services in 2020</a:t>
          </a:r>
        </a:p>
      </dsp:txBody>
      <dsp:txXfrm>
        <a:off x="74013" y="962079"/>
        <a:ext cx="4556553" cy="2168179"/>
      </dsp:txXfrm>
    </dsp:sp>
    <dsp:sp modelId="{06588A39-25A8-4127-939F-AB97E834DE07}">
      <dsp:nvSpPr>
        <dsp:cNvPr id="0" name=""/>
        <dsp:cNvSpPr/>
      </dsp:nvSpPr>
      <dsp:spPr>
        <a:xfrm>
          <a:off x="475705" y="3197714"/>
          <a:ext cx="469146" cy="1443870"/>
        </a:xfrm>
        <a:custGeom>
          <a:avLst/>
          <a:gdLst/>
          <a:ahLst/>
          <a:cxnLst/>
          <a:rect l="0" t="0" r="0" b="0"/>
          <a:pathLst>
            <a:path>
              <a:moveTo>
                <a:pt x="0" y="0"/>
              </a:moveTo>
              <a:lnTo>
                <a:pt x="0" y="1443870"/>
              </a:lnTo>
              <a:lnTo>
                <a:pt x="469146" y="1443870"/>
              </a:lnTo>
            </a:path>
          </a:pathLst>
        </a:cu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2B2A2095-0AC0-46A1-A774-E9EF4B16C098}">
      <dsp:nvSpPr>
        <dsp:cNvPr id="0" name=""/>
        <dsp:cNvSpPr/>
      </dsp:nvSpPr>
      <dsp:spPr>
        <a:xfrm>
          <a:off x="944851" y="3679004"/>
          <a:ext cx="3080257" cy="192516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C00000"/>
              </a:solidFill>
              <a:latin typeface="Aparajita" panose="02020603050405020304" pitchFamily="18" charset="0"/>
              <a:cs typeface="Aparajita" panose="02020603050405020304" pitchFamily="18" charset="0"/>
            </a:rPr>
            <a:t>878</a:t>
          </a:r>
        </a:p>
        <a:p>
          <a:pPr marL="0" lvl="0" indent="0" algn="ctr" defTabSz="1778000">
            <a:lnSpc>
              <a:spcPct val="90000"/>
            </a:lnSpc>
            <a:spcBef>
              <a:spcPct val="0"/>
            </a:spcBef>
            <a:spcAft>
              <a:spcPct val="35000"/>
            </a:spcAft>
            <a:buNone/>
          </a:pPr>
          <a:r>
            <a:rPr lang="en-US" sz="2400" b="1" kern="1200" dirty="0">
              <a:solidFill>
                <a:srgbClr val="C00000"/>
              </a:solidFill>
              <a:latin typeface="Aparajita" panose="02020603050405020304" pitchFamily="18" charset="0"/>
              <a:cs typeface="Aparajita" panose="02020603050405020304" pitchFamily="18" charset="0"/>
            </a:rPr>
            <a:t>Or 12.5% were people living with HIV/AIDS</a:t>
          </a:r>
        </a:p>
      </dsp:txBody>
      <dsp:txXfrm>
        <a:off x="1001237" y="3735390"/>
        <a:ext cx="2967485" cy="1812389"/>
      </dsp:txXfrm>
    </dsp:sp>
    <dsp:sp modelId="{60651E51-37E5-4ED3-9EB2-AF3AE842D31A}">
      <dsp:nvSpPr>
        <dsp:cNvPr id="0" name=""/>
        <dsp:cNvSpPr/>
      </dsp:nvSpPr>
      <dsp:spPr>
        <a:xfrm>
          <a:off x="5660602" y="894624"/>
          <a:ext cx="4708443" cy="2311425"/>
        </a:xfrm>
        <a:prstGeom prst="roundRect">
          <a:avLst>
            <a:gd name="adj" fmla="val 10000"/>
          </a:avLst>
        </a:prstGeom>
        <a:solidFill>
          <a:srgbClr val="48C087"/>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parajita" panose="02020603050405020304" pitchFamily="18" charset="0"/>
              <a:cs typeface="Aparajita" panose="02020603050405020304" pitchFamily="18" charset="0"/>
            </a:rPr>
            <a:t>12,085</a:t>
          </a:r>
        </a:p>
        <a:p>
          <a:pPr marL="0" lvl="0" indent="0" algn="ctr" defTabSz="2667000">
            <a:lnSpc>
              <a:spcPct val="90000"/>
            </a:lnSpc>
            <a:spcBef>
              <a:spcPct val="0"/>
            </a:spcBef>
            <a:spcAft>
              <a:spcPct val="35000"/>
            </a:spcAft>
            <a:buNone/>
          </a:pPr>
          <a:r>
            <a:rPr lang="en-US" sz="2400" kern="1200" dirty="0">
              <a:latin typeface="Aparajita" panose="02020603050405020304" pitchFamily="18" charset="0"/>
              <a:cs typeface="Aparajita" panose="02020603050405020304" pitchFamily="18" charset="0"/>
            </a:rPr>
            <a:t>People living with HIV/AIDS in San Francisco in 2020</a:t>
          </a:r>
        </a:p>
      </dsp:txBody>
      <dsp:txXfrm>
        <a:off x="5728301" y="962323"/>
        <a:ext cx="4573045" cy="2176027"/>
      </dsp:txXfrm>
    </dsp:sp>
    <dsp:sp modelId="{2A78A922-6A26-47FD-A1BC-23A0FF8CC3A0}">
      <dsp:nvSpPr>
        <dsp:cNvPr id="0" name=""/>
        <dsp:cNvSpPr/>
      </dsp:nvSpPr>
      <dsp:spPr>
        <a:xfrm>
          <a:off x="6131447" y="3206050"/>
          <a:ext cx="470844" cy="1443870"/>
        </a:xfrm>
        <a:custGeom>
          <a:avLst/>
          <a:gdLst/>
          <a:ahLst/>
          <a:cxnLst/>
          <a:rect l="0" t="0" r="0" b="0"/>
          <a:pathLst>
            <a:path>
              <a:moveTo>
                <a:pt x="0" y="0"/>
              </a:moveTo>
              <a:lnTo>
                <a:pt x="0" y="1443870"/>
              </a:lnTo>
              <a:lnTo>
                <a:pt x="470844" y="1443870"/>
              </a:lnTo>
            </a:path>
          </a:pathLst>
        </a:cu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39042ABD-6C44-4163-94F4-D3CEDAAB8B19}">
      <dsp:nvSpPr>
        <dsp:cNvPr id="0" name=""/>
        <dsp:cNvSpPr/>
      </dsp:nvSpPr>
      <dsp:spPr>
        <a:xfrm>
          <a:off x="6602291" y="3687340"/>
          <a:ext cx="3080257" cy="192516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C00000"/>
              </a:solidFill>
              <a:latin typeface="Aparajita" panose="02020603050405020304" pitchFamily="18" charset="0"/>
              <a:cs typeface="Aparajita" panose="02020603050405020304" pitchFamily="18" charset="0"/>
            </a:rPr>
            <a:t>293</a:t>
          </a:r>
          <a:endParaRPr lang="en-US" sz="4900" b="1" kern="1200" dirty="0">
            <a:solidFill>
              <a:srgbClr val="C00000"/>
            </a:solidFill>
            <a:latin typeface="Aparajita" panose="02020603050405020304" pitchFamily="18" charset="0"/>
            <a:cs typeface="Aparajita" panose="02020603050405020304" pitchFamily="18" charset="0"/>
          </a:endParaRPr>
        </a:p>
        <a:p>
          <a:pPr marL="0" lvl="0" indent="0" algn="ctr" defTabSz="1778000">
            <a:lnSpc>
              <a:spcPct val="90000"/>
            </a:lnSpc>
            <a:spcBef>
              <a:spcPct val="0"/>
            </a:spcBef>
            <a:spcAft>
              <a:spcPct val="35000"/>
            </a:spcAft>
            <a:buNone/>
          </a:pPr>
          <a:r>
            <a:rPr lang="en-US" sz="2400" b="1" kern="1200" dirty="0">
              <a:solidFill>
                <a:srgbClr val="C00000"/>
              </a:solidFill>
              <a:latin typeface="Aparajita" panose="02020603050405020304" pitchFamily="18" charset="0"/>
              <a:cs typeface="Aparajita" panose="02020603050405020304" pitchFamily="18" charset="0"/>
            </a:rPr>
            <a:t>Or 2.4% were persons experiencing homelessness</a:t>
          </a:r>
        </a:p>
      </dsp:txBody>
      <dsp:txXfrm>
        <a:off x="6658677" y="3743726"/>
        <a:ext cx="2967485" cy="18123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9EC48-7D8B-4900-8A8A-601ADD25677C}"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83A93-9A32-4602-B5FC-6AED19EA2E2B}" type="slidenum">
              <a:rPr lang="en-US" smtClean="0"/>
              <a:t>‹#›</a:t>
            </a:fld>
            <a:endParaRPr lang="en-US" dirty="0"/>
          </a:p>
        </p:txBody>
      </p:sp>
    </p:spTree>
    <p:extLst>
      <p:ext uri="{BB962C8B-B14F-4D97-AF65-F5344CB8AC3E}">
        <p14:creationId xmlns:p14="http://schemas.microsoft.com/office/powerpoint/2010/main" val="339144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 My name is Hanna Hjord and I am the HIV/HCV/STI Behavioral Health Coordinator with the San Francisco Department of Public Health. I oversee our Ending the Epidemics work and the CDC EHE funding. I work closely with my HIV Health Services colleagues who oversee the HRSA EHE funding and San Francisco City Clinic, one of the recipients of the PS20-2010 Comp C funding.</a:t>
            </a:r>
          </a:p>
          <a:p>
            <a:endParaRPr lang="en-US" dirty="0"/>
          </a:p>
        </p:txBody>
      </p:sp>
      <p:sp>
        <p:nvSpPr>
          <p:cNvPr id="4" name="Slide Number Placeholder 3"/>
          <p:cNvSpPr>
            <a:spLocks noGrp="1"/>
          </p:cNvSpPr>
          <p:nvPr>
            <p:ph type="sldNum" sz="quarter" idx="10"/>
          </p:nvPr>
        </p:nvSpPr>
        <p:spPr/>
        <p:txBody>
          <a:bodyPr/>
          <a:lstStyle/>
          <a:p>
            <a:fld id="{ED909F3C-5FE3-4751-A60B-EA32AC681AE6}" type="slidenum">
              <a:rPr lang="en-US" smtClean="0"/>
              <a:t>1</a:t>
            </a:fld>
            <a:endParaRPr lang="en-US" dirty="0"/>
          </a:p>
        </p:txBody>
      </p:sp>
    </p:spTree>
    <p:extLst>
      <p:ext uri="{BB962C8B-B14F-4D97-AF65-F5344CB8AC3E}">
        <p14:creationId xmlns:p14="http://schemas.microsoft.com/office/powerpoint/2010/main" val="23681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D909F3C-5FE3-4751-A60B-EA32AC681AE6}" type="slidenum">
              <a:rPr lang="en-US" smtClean="0"/>
              <a:t>2</a:t>
            </a:fld>
            <a:endParaRPr lang="en-US"/>
          </a:p>
        </p:txBody>
      </p:sp>
    </p:spTree>
    <p:extLst>
      <p:ext uri="{BB962C8B-B14F-4D97-AF65-F5344CB8AC3E}">
        <p14:creationId xmlns:p14="http://schemas.microsoft.com/office/powerpoint/2010/main" val="72041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D909F3C-5FE3-4751-A60B-EA32AC681AE6}" type="slidenum">
              <a:rPr lang="en-US" smtClean="0"/>
              <a:t>5</a:t>
            </a:fld>
            <a:endParaRPr lang="en-US"/>
          </a:p>
        </p:txBody>
      </p:sp>
    </p:spTree>
    <p:extLst>
      <p:ext uri="{BB962C8B-B14F-4D97-AF65-F5344CB8AC3E}">
        <p14:creationId xmlns:p14="http://schemas.microsoft.com/office/powerpoint/2010/main" val="377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D909F3C-5FE3-4751-A60B-EA32AC681AE6}" type="slidenum">
              <a:rPr lang="en-US" smtClean="0"/>
              <a:t>6</a:t>
            </a:fld>
            <a:endParaRPr lang="en-US"/>
          </a:p>
        </p:txBody>
      </p:sp>
    </p:spTree>
    <p:extLst>
      <p:ext uri="{BB962C8B-B14F-4D97-AF65-F5344CB8AC3E}">
        <p14:creationId xmlns:p14="http://schemas.microsoft.com/office/powerpoint/2010/main" val="217564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B8AA-6AF2-4D61-A882-5F2F2E0F36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D02F15-E38E-4DC4-9997-3391C3615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B2ECE-0AB6-4A30-8B09-BCDCBDC2DBB5}"/>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5" name="Footer Placeholder 4">
            <a:extLst>
              <a:ext uri="{FF2B5EF4-FFF2-40B4-BE49-F238E27FC236}">
                <a16:creationId xmlns:a16="http://schemas.microsoft.com/office/drawing/2014/main" id="{E143DDAC-DA37-4ED8-9325-E945E613F1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1F2DA0-87E7-4E49-B29C-0419B23AC159}"/>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12591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719E-E801-452F-9A17-EAB0B228A8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6C91F-B69F-4D8B-B3DE-C0112BD7FB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92184-0776-4825-ABD3-7FD1189344F2}"/>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5" name="Footer Placeholder 4">
            <a:extLst>
              <a:ext uri="{FF2B5EF4-FFF2-40B4-BE49-F238E27FC236}">
                <a16:creationId xmlns:a16="http://schemas.microsoft.com/office/drawing/2014/main" id="{710D8776-0107-46BD-8E80-2AAA78314F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729E67-F351-4396-A5BB-D8A833829675}"/>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262661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48E3D-2DC9-427D-8E6E-D46E65F56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0F0856-8E15-4E3F-92A2-E3E22365D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3F273-9C08-46D9-ABB8-E2DA9EE803CD}"/>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5" name="Footer Placeholder 4">
            <a:extLst>
              <a:ext uri="{FF2B5EF4-FFF2-40B4-BE49-F238E27FC236}">
                <a16:creationId xmlns:a16="http://schemas.microsoft.com/office/drawing/2014/main" id="{880FE47F-78FA-40E0-AC11-C01FD793BF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5E847D-182B-4596-B53C-18EAC2CEF52D}"/>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2665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7D2C-CA53-46BF-A75F-89CB54CED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DF103-D50D-4348-BCE6-25AFEDE610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4330B-6778-49E0-A697-74C2B4D01B80}"/>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5" name="Footer Placeholder 4">
            <a:extLst>
              <a:ext uri="{FF2B5EF4-FFF2-40B4-BE49-F238E27FC236}">
                <a16:creationId xmlns:a16="http://schemas.microsoft.com/office/drawing/2014/main" id="{D45AFFC2-7ACF-43E0-9470-5D4E62882D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35466-62CD-427A-8F48-C89B764EC458}"/>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36569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B3C8-58CC-4EE1-A8F7-EBFD0A6CF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8D508-F6F9-4935-9031-2C24E885C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84D45-8F44-465A-BACB-5E0151D08EB2}"/>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5" name="Footer Placeholder 4">
            <a:extLst>
              <a:ext uri="{FF2B5EF4-FFF2-40B4-BE49-F238E27FC236}">
                <a16:creationId xmlns:a16="http://schemas.microsoft.com/office/drawing/2014/main" id="{57E64634-EFB0-4897-9008-9ABB00EA93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C29E9E-AF1D-441B-91FA-44D595098CDF}"/>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251841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CD-4135-45A0-92AF-2FA0B2B7E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F4BFC-BF7E-4BC4-8CD7-4092CC5B2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0D858-2A54-45A1-A5DA-3576EF2644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F7FB4-9629-45EB-A1FC-2FF00C028149}"/>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6" name="Footer Placeholder 5">
            <a:extLst>
              <a:ext uri="{FF2B5EF4-FFF2-40B4-BE49-F238E27FC236}">
                <a16:creationId xmlns:a16="http://schemas.microsoft.com/office/drawing/2014/main" id="{DB4EAA92-1147-45BA-96EB-260D072E23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C681F9-BABA-4A48-8B74-E34C62D86F76}"/>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258727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838A-27EF-4214-8207-28C87D5D8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2AEF83-6AFE-46CE-9777-E6DD1F1A1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C85A3-8313-47EC-89CB-E4733C20A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397BF0-C9F3-4756-BD99-5BB814345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486B4-61EE-47E1-A3DB-CC6B3AE93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936A2C-5AFC-44F1-9376-C4B64927BD51}"/>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8" name="Footer Placeholder 7">
            <a:extLst>
              <a:ext uri="{FF2B5EF4-FFF2-40B4-BE49-F238E27FC236}">
                <a16:creationId xmlns:a16="http://schemas.microsoft.com/office/drawing/2014/main" id="{DE6CD076-D61A-416D-ADE9-E3DA1B40DB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CB5CC7-B2F7-4E7A-BD32-98A065406D70}"/>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329849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3DE8-068E-4F02-B445-1B92C8C4D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FC3F48-088B-4F50-981D-CF57578048A2}"/>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4" name="Footer Placeholder 3">
            <a:extLst>
              <a:ext uri="{FF2B5EF4-FFF2-40B4-BE49-F238E27FC236}">
                <a16:creationId xmlns:a16="http://schemas.microsoft.com/office/drawing/2014/main" id="{CC8D932F-7DB1-4A4C-8447-3EE57EEEDC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F39C34-2C46-4F66-B762-1184D3C5CEFE}"/>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138232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415A1-11A1-4C6A-9634-A4B1297DD39E}"/>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3" name="Footer Placeholder 2">
            <a:extLst>
              <a:ext uri="{FF2B5EF4-FFF2-40B4-BE49-F238E27FC236}">
                <a16:creationId xmlns:a16="http://schemas.microsoft.com/office/drawing/2014/main" id="{4BD3E812-9F69-4DE6-A122-10611E54BF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10BBC2-97D1-4819-B839-5F82FF3AB40F}"/>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80784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927F-8E6A-435C-9D57-D4D0D05A1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ABDE8-3278-467A-A8BE-6AB213460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83495-2B37-4DE1-AD39-0B471241A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31141-008F-4BB4-AC6D-7614738DAA7A}"/>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6" name="Footer Placeholder 5">
            <a:extLst>
              <a:ext uri="{FF2B5EF4-FFF2-40B4-BE49-F238E27FC236}">
                <a16:creationId xmlns:a16="http://schemas.microsoft.com/office/drawing/2014/main" id="{7A7C0274-3DB3-4502-9824-A56EA11A27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05DF49-D0F0-4A2C-B0C1-EA15BC03B6F2}"/>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40644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8B91-888F-4B69-903E-6EADD6CB2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C96642-CE7B-4A8B-A3A2-490F3C916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417DF4-731F-4171-B7B6-53664962C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9853E-EE91-4E09-9D87-B2C8E726D659}"/>
              </a:ext>
            </a:extLst>
          </p:cNvPr>
          <p:cNvSpPr>
            <a:spLocks noGrp="1"/>
          </p:cNvSpPr>
          <p:nvPr>
            <p:ph type="dt" sz="half" idx="10"/>
          </p:nvPr>
        </p:nvSpPr>
        <p:spPr/>
        <p:txBody>
          <a:bodyPr/>
          <a:lstStyle/>
          <a:p>
            <a:fld id="{ED33C731-2BD5-47A7-B665-171A980C51FD}" type="datetimeFigureOut">
              <a:rPr lang="en-US" smtClean="0"/>
              <a:t>6/13/2022</a:t>
            </a:fld>
            <a:endParaRPr lang="en-US" dirty="0"/>
          </a:p>
        </p:txBody>
      </p:sp>
      <p:sp>
        <p:nvSpPr>
          <p:cNvPr id="6" name="Footer Placeholder 5">
            <a:extLst>
              <a:ext uri="{FF2B5EF4-FFF2-40B4-BE49-F238E27FC236}">
                <a16:creationId xmlns:a16="http://schemas.microsoft.com/office/drawing/2014/main" id="{7836C660-B1C5-4DC8-B5F7-E75491C8B6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9B1FE9-4AB4-455D-A673-BA12B7C94121}"/>
              </a:ext>
            </a:extLst>
          </p:cNvPr>
          <p:cNvSpPr>
            <a:spLocks noGrp="1"/>
          </p:cNvSpPr>
          <p:nvPr>
            <p:ph type="sldNum" sz="quarter" idx="12"/>
          </p:nvPr>
        </p:nvSpPr>
        <p:spPr/>
        <p:txBody>
          <a:bodyPr/>
          <a:lstStyle/>
          <a:p>
            <a:fld id="{7C77C65C-9826-4F79-A5CF-D457F9AA5C95}" type="slidenum">
              <a:rPr lang="en-US" smtClean="0"/>
              <a:t>‹#›</a:t>
            </a:fld>
            <a:endParaRPr lang="en-US" dirty="0"/>
          </a:p>
        </p:txBody>
      </p:sp>
    </p:spTree>
    <p:extLst>
      <p:ext uri="{BB962C8B-B14F-4D97-AF65-F5344CB8AC3E}">
        <p14:creationId xmlns:p14="http://schemas.microsoft.com/office/powerpoint/2010/main" val="221998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D3C13-EB73-4858-A140-4FE639759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01470-546B-424D-850A-81FE1FBCB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66ECA-0BCB-428D-9ABB-C342491CA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3C731-2BD5-47A7-B665-171A980C51FD}" type="datetimeFigureOut">
              <a:rPr lang="en-US" smtClean="0"/>
              <a:t>6/13/2022</a:t>
            </a:fld>
            <a:endParaRPr lang="en-US" dirty="0"/>
          </a:p>
        </p:txBody>
      </p:sp>
      <p:sp>
        <p:nvSpPr>
          <p:cNvPr id="5" name="Footer Placeholder 4">
            <a:extLst>
              <a:ext uri="{FF2B5EF4-FFF2-40B4-BE49-F238E27FC236}">
                <a16:creationId xmlns:a16="http://schemas.microsoft.com/office/drawing/2014/main" id="{30D4D72D-79D1-4BAB-9664-36BA776E8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7E5249-DA45-4A2A-9AAC-B9E3D460F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7C65C-9826-4F79-A5CF-D457F9AA5C95}" type="slidenum">
              <a:rPr lang="en-US" smtClean="0"/>
              <a:t>‹#›</a:t>
            </a:fld>
            <a:endParaRPr lang="en-US" dirty="0"/>
          </a:p>
        </p:txBody>
      </p:sp>
    </p:spTree>
    <p:extLst>
      <p:ext uri="{BB962C8B-B14F-4D97-AF65-F5344CB8AC3E}">
        <p14:creationId xmlns:p14="http://schemas.microsoft.com/office/powerpoint/2010/main" val="2499446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B46E05-FADA-46A2-ADE2-B3C9ED698CFA}"/>
              </a:ext>
            </a:extLst>
          </p:cNvPr>
          <p:cNvSpPr/>
          <p:nvPr/>
        </p:nvSpPr>
        <p:spPr>
          <a:xfrm>
            <a:off x="219910" y="228600"/>
            <a:ext cx="6400800" cy="6400800"/>
          </a:xfrm>
          <a:prstGeom prst="rect">
            <a:avLst/>
          </a:prstGeom>
          <a:blipFill dpi="0"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l="-50000" t="-15006" r="-44286" b="-9280"/>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ame 6">
            <a:extLst>
              <a:ext uri="{FF2B5EF4-FFF2-40B4-BE49-F238E27FC236}">
                <a16:creationId xmlns:a16="http://schemas.microsoft.com/office/drawing/2014/main" id="{8FBE4B9C-3029-4D93-A43C-5D597C47D472}"/>
              </a:ext>
            </a:extLst>
          </p:cNvPr>
          <p:cNvSpPr/>
          <p:nvPr/>
        </p:nvSpPr>
        <p:spPr>
          <a:xfrm rot="18890797">
            <a:off x="1591511" y="1600200"/>
            <a:ext cx="3657600" cy="3657600"/>
          </a:xfrm>
          <a:prstGeom prst="frame">
            <a:avLst>
              <a:gd name="adj1" fmla="val 15992"/>
            </a:avLst>
          </a:prstGeom>
          <a:blipFill dpi="0" rotWithShape="1">
            <a:blip r:embed="rId5" cstate="print">
              <a:extLst>
                <a:ext uri="{28A0092B-C50C-407E-A947-70E740481C1C}">
                  <a14:useLocalDpi xmlns:a14="http://schemas.microsoft.com/office/drawing/2010/main" val="0"/>
                </a:ext>
              </a:extLst>
            </a:blip>
            <a:srcRect/>
            <a:stretch>
              <a:fillRect l="-26250" t="-18750" r="-61250" b="-1375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682749FE-490E-42CB-A7DB-16575D52EE45}"/>
              </a:ext>
            </a:extLst>
          </p:cNvPr>
          <p:cNvSpPr/>
          <p:nvPr/>
        </p:nvSpPr>
        <p:spPr>
          <a:xfrm rot="18934342">
            <a:off x="2505910" y="2514600"/>
            <a:ext cx="1828800" cy="1828800"/>
          </a:xfrm>
          <a:prstGeom prst="rect">
            <a:avLst/>
          </a:prstGeom>
          <a:blipFill dpi="0" rotWithShape="0">
            <a:blip r:embed="rId6" cstate="print">
              <a:extLst>
                <a:ext uri="{28A0092B-C50C-407E-A947-70E740481C1C}">
                  <a14:useLocalDpi xmlns:a14="http://schemas.microsoft.com/office/drawing/2010/main" val="0"/>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14">
            <a:extLst>
              <a:ext uri="{FF2B5EF4-FFF2-40B4-BE49-F238E27FC236}">
                <a16:creationId xmlns:a16="http://schemas.microsoft.com/office/drawing/2014/main" id="{94D069F6-9DB1-481E-A405-8185D6135DFD}"/>
              </a:ext>
            </a:extLst>
          </p:cNvPr>
          <p:cNvGraphicFramePr>
            <a:graphicFrameLocks noGrp="1"/>
          </p:cNvGraphicFramePr>
          <p:nvPr>
            <p:extLst>
              <p:ext uri="{D42A27DB-BD31-4B8C-83A1-F6EECF244321}">
                <p14:modId xmlns:p14="http://schemas.microsoft.com/office/powerpoint/2010/main" val="2707470941"/>
              </p:ext>
            </p:extLst>
          </p:nvPr>
        </p:nvGraphicFramePr>
        <p:xfrm>
          <a:off x="7299827" y="1203960"/>
          <a:ext cx="4371874" cy="4937760"/>
        </p:xfrm>
        <a:graphic>
          <a:graphicData uri="http://schemas.openxmlformats.org/drawingml/2006/table">
            <a:tbl>
              <a:tblPr firstRow="1" bandRow="1">
                <a:tableStyleId>{5C22544A-7EE6-4342-B048-85BDC9FD1C3A}</a:tableStyleId>
              </a:tblPr>
              <a:tblGrid>
                <a:gridCol w="4371874">
                  <a:extLst>
                    <a:ext uri="{9D8B030D-6E8A-4147-A177-3AD203B41FA5}">
                      <a16:colId xmlns:a16="http://schemas.microsoft.com/office/drawing/2014/main" val="914772753"/>
                    </a:ext>
                  </a:extLst>
                </a:gridCol>
              </a:tblGrid>
              <a:tr h="105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ysClr val="windowText" lastClr="000000"/>
                          </a:solidFill>
                          <a:latin typeface="Segoe UI Light" panose="020B0502040204020203" pitchFamily="34" charset="0"/>
                          <a:cs typeface="Segoe UI Light" panose="020B0502040204020203" pitchFamily="34" charset="0"/>
                        </a:rPr>
                        <a:t>SAN FRANCISCO</a:t>
                      </a:r>
                      <a:r>
                        <a:rPr lang="en-US" sz="3200" dirty="0">
                          <a:solidFill>
                            <a:sysClr val="windowText" lastClr="000000"/>
                          </a:solidFill>
                          <a:latin typeface="Segoe UI Light" panose="020B0502040204020203" pitchFamily="34" charset="0"/>
                          <a:cs typeface="Segoe UI Light" panose="020B0502040204020203" pitchFamily="34" charset="0"/>
                        </a:rPr>
                        <a:t> </a:t>
                      </a:r>
                      <a:r>
                        <a:rPr lang="en-US" sz="3200" b="1" dirty="0">
                          <a:solidFill>
                            <a:sysClr val="windowText" lastClr="000000"/>
                          </a:solidFill>
                          <a:latin typeface="Segoe UI Light" panose="020B0502040204020203" pitchFamily="34" charset="0"/>
                          <a:cs typeface="Segoe UI Light" panose="020B0502040204020203" pitchFamily="34" charset="0"/>
                        </a:rPr>
                        <a:t>DEPARTMENT OF PUBLIC HEALTH</a:t>
                      </a:r>
                      <a:endParaRPr lang="en-US" sz="3200" dirty="0">
                        <a:solidFill>
                          <a:sysClr val="windowText" lastClr="000000"/>
                        </a:solidFill>
                        <a:latin typeface="Segoe UI Light" panose="020B0502040204020203" pitchFamily="34" charset="0"/>
                        <a:cs typeface="Segoe UI Light" panose="020B0502040204020203" pitchFamily="34" charset="0"/>
                      </a:endParaRPr>
                    </a:p>
                  </a:txBody>
                  <a:tcPr anchor="b">
                    <a:lnB w="381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609732656"/>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Segoe UI Light" panose="020B0502040204020203" pitchFamily="34" charset="0"/>
                          <a:cs typeface="Segoe UI Light" panose="020B0502040204020203" pitchFamily="34" charset="0"/>
                        </a:rPr>
                        <a:t>HIV Health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i="1" baseline="0" dirty="0">
                          <a:solidFill>
                            <a:srgbClr val="C00000"/>
                          </a:solidFill>
                          <a:latin typeface="Segoe UI Light" panose="020B0502040204020203" pitchFamily="34" charset="0"/>
                          <a:cs typeface="Segoe UI Light" panose="020B0502040204020203" pitchFamily="34" charset="0"/>
                        </a:rPr>
                        <a:t>Clinical Quality Improvement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chemeClr val="tx1"/>
                          </a:solidFill>
                          <a:latin typeface="Segoe UI Light" panose="020B0502040204020203" pitchFamily="34" charset="0"/>
                          <a:cs typeface="Segoe UI Light" panose="020B0502040204020203" pitchFamily="34" charset="0"/>
                        </a:rPr>
                        <a:t>John Aynsley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chemeClr val="tx1"/>
                          </a:solidFill>
                          <a:latin typeface="Segoe UI Light" panose="020B0502040204020203" pitchFamily="34" charset="0"/>
                          <a:cs typeface="Segoe UI Light" panose="020B0502040204020203" pitchFamily="34" charset="0"/>
                        </a:rPr>
                        <a:t>Beth Neary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baseline="0" dirty="0">
                        <a:solidFill>
                          <a:schemeClr val="tx1"/>
                        </a:solidFill>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baseline="0" dirty="0">
                        <a:solidFill>
                          <a:schemeClr val="tx1"/>
                        </a:solidFill>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C00000"/>
                          </a:solidFill>
                          <a:latin typeface="Segoe UI Light" panose="020B0502040204020203" pitchFamily="34" charset="0"/>
                          <a:cs typeface="Segoe UI Light" panose="020B0502040204020203" pitchFamily="34" charset="0"/>
                        </a:rPr>
                        <a:t>June 13, 2022</a:t>
                      </a:r>
                      <a:endParaRPr lang="en-US" sz="2800" b="1" dirty="0">
                        <a:solidFill>
                          <a:srgbClr val="C00000"/>
                        </a:solidFill>
                        <a:latin typeface="Segoe UI Light" panose="020B0502040204020203" pitchFamily="34" charset="0"/>
                        <a:cs typeface="Segoe UI Light" panose="020B0502040204020203" pitchFamily="34" charset="0"/>
                      </a:endParaRPr>
                    </a:p>
                  </a:txBody>
                  <a:tcPr anchor="b">
                    <a:lnT w="38100" cap="flat" cmpd="sng" algn="ctr">
                      <a:solidFill>
                        <a:srgbClr val="C00000"/>
                      </a:solidFill>
                      <a:prstDash val="solid"/>
                      <a:round/>
                      <a:headEnd type="none" w="med" len="med"/>
                      <a:tailEnd type="none" w="med" len="med"/>
                    </a:lnT>
                    <a:noFill/>
                  </a:tcPr>
                </a:tc>
                <a:extLst>
                  <a:ext uri="{0D108BD9-81ED-4DB2-BD59-A6C34878D82A}">
                    <a16:rowId xmlns:a16="http://schemas.microsoft.com/office/drawing/2014/main" val="1067152145"/>
                  </a:ext>
                </a:extLst>
              </a:tr>
            </a:tbl>
          </a:graphicData>
        </a:graphic>
      </p:graphicFrame>
      <p:cxnSp>
        <p:nvCxnSpPr>
          <p:cNvPr id="12" name="Straight Connector 11">
            <a:extLst>
              <a:ext uri="{FF2B5EF4-FFF2-40B4-BE49-F238E27FC236}">
                <a16:creationId xmlns:a16="http://schemas.microsoft.com/office/drawing/2014/main" id="{D469C497-3298-4547-8059-2E943CE903DE}"/>
              </a:ext>
            </a:extLst>
          </p:cNvPr>
          <p:cNvCxnSpPr>
            <a:cxnSpLocks/>
          </p:cNvCxnSpPr>
          <p:nvPr/>
        </p:nvCxnSpPr>
        <p:spPr>
          <a:xfrm>
            <a:off x="11947360" y="228600"/>
            <a:ext cx="0" cy="640080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7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B7F02F6-67F8-45D3-A814-0FB70A079747}"/>
              </a:ext>
            </a:extLst>
          </p:cNvPr>
          <p:cNvGraphicFramePr>
            <a:graphicFrameLocks noGrp="1"/>
          </p:cNvGraphicFramePr>
          <p:nvPr>
            <p:extLst>
              <p:ext uri="{D42A27DB-BD31-4B8C-83A1-F6EECF244321}">
                <p14:modId xmlns:p14="http://schemas.microsoft.com/office/powerpoint/2010/main" val="1124527610"/>
              </p:ext>
            </p:extLst>
          </p:nvPr>
        </p:nvGraphicFramePr>
        <p:xfrm>
          <a:off x="1" y="0"/>
          <a:ext cx="9781952" cy="1371600"/>
        </p:xfrm>
        <a:graphic>
          <a:graphicData uri="http://schemas.openxmlformats.org/drawingml/2006/table">
            <a:tbl>
              <a:tblPr firstRow="1" bandRow="1">
                <a:tableStyleId>{5C22544A-7EE6-4342-B048-85BDC9FD1C3A}</a:tableStyleId>
              </a:tblPr>
              <a:tblGrid>
                <a:gridCol w="9781952">
                  <a:extLst>
                    <a:ext uri="{9D8B030D-6E8A-4147-A177-3AD203B41FA5}">
                      <a16:colId xmlns:a16="http://schemas.microsoft.com/office/drawing/2014/main" val="3621250465"/>
                    </a:ext>
                  </a:extLst>
                </a:gridCol>
              </a:tblGrid>
              <a:tr h="1371600">
                <a:tc>
                  <a:txBody>
                    <a:bodyPr/>
                    <a:lstStyle/>
                    <a:p>
                      <a:pPr algn="l"/>
                      <a:r>
                        <a:rPr lang="en-US" sz="4800" b="1" kern="1200" dirty="0">
                          <a:solidFill>
                            <a:srgbClr val="C00000"/>
                          </a:solidFill>
                          <a:effectLst/>
                          <a:latin typeface="Aparajita" panose="02020603050405020304" pitchFamily="18" charset="0"/>
                          <a:ea typeface="+mn-ea"/>
                          <a:cs typeface="Aparajita" panose="02020603050405020304" pitchFamily="18" charset="0"/>
                        </a:rPr>
                        <a:t>HIV &amp; Persons Experiencing Homelessness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5872475"/>
                  </a:ext>
                </a:extLst>
              </a:tr>
            </a:tbl>
          </a:graphicData>
        </a:graphic>
      </p:graphicFrame>
      <p:pic>
        <p:nvPicPr>
          <p:cNvPr id="9" name="Picture 8" descr="Icon&#10;&#10;Description automatically generated">
            <a:extLst>
              <a:ext uri="{FF2B5EF4-FFF2-40B4-BE49-F238E27FC236}">
                <a16:creationId xmlns:a16="http://schemas.microsoft.com/office/drawing/2014/main" id="{6DAA1F0E-4216-4CE0-A4B4-7CF22E581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72" y="3429000"/>
            <a:ext cx="5197031" cy="2743200"/>
          </a:xfrm>
          <a:prstGeom prst="rect">
            <a:avLst/>
          </a:prstGeom>
        </p:spPr>
      </p:pic>
      <p:pic>
        <p:nvPicPr>
          <p:cNvPr id="26" name="Picture 25" descr="Graphical user interface, text&#10;&#10;Description automatically generated">
            <a:extLst>
              <a:ext uri="{FF2B5EF4-FFF2-40B4-BE49-F238E27FC236}">
                <a16:creationId xmlns:a16="http://schemas.microsoft.com/office/drawing/2014/main" id="{566D983F-2B9E-4C56-A78F-BD3A7A1DC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245" y="4159029"/>
            <a:ext cx="4946287" cy="1982972"/>
          </a:xfrm>
          <a:prstGeom prst="rect">
            <a:avLst/>
          </a:prstGeom>
        </p:spPr>
      </p:pic>
      <p:graphicFrame>
        <p:nvGraphicFramePr>
          <p:cNvPr id="6" name="Diagram 5">
            <a:extLst>
              <a:ext uri="{FF2B5EF4-FFF2-40B4-BE49-F238E27FC236}">
                <a16:creationId xmlns:a16="http://schemas.microsoft.com/office/drawing/2014/main" id="{C1DB4C46-EF1B-4F85-A200-37B652857625}"/>
              </a:ext>
            </a:extLst>
          </p:cNvPr>
          <p:cNvGraphicFramePr/>
          <p:nvPr>
            <p:extLst>
              <p:ext uri="{D42A27DB-BD31-4B8C-83A1-F6EECF244321}">
                <p14:modId xmlns:p14="http://schemas.microsoft.com/office/powerpoint/2010/main" val="2661906133"/>
              </p:ext>
            </p:extLst>
          </p:nvPr>
        </p:nvGraphicFramePr>
        <p:xfrm>
          <a:off x="978195" y="0"/>
          <a:ext cx="10375605" cy="65071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2C3EE1A9-8E45-4835-9FFF-6A7EF5973A33}"/>
              </a:ext>
            </a:extLst>
          </p:cNvPr>
          <p:cNvSpPr txBox="1"/>
          <p:nvPr/>
        </p:nvSpPr>
        <p:spPr>
          <a:xfrm>
            <a:off x="7164108" y="6353237"/>
            <a:ext cx="4348560" cy="307777"/>
          </a:xfrm>
          <a:prstGeom prst="rect">
            <a:avLst/>
          </a:prstGeom>
          <a:noFill/>
        </p:spPr>
        <p:txBody>
          <a:bodyPr wrap="square" rtlCol="0">
            <a:spAutoFit/>
          </a:bodyPr>
          <a:lstStyle/>
          <a:p>
            <a:r>
              <a:rPr lang="en-US" sz="1400" i="1" dirty="0">
                <a:solidFill>
                  <a:srgbClr val="C00000"/>
                </a:solidFill>
                <a:latin typeface="Book Antiqua" panose="02040602050305030304" pitchFamily="18" charset="0"/>
              </a:rPr>
              <a:t>Note: narrower definition of experiencing homelessness</a:t>
            </a:r>
          </a:p>
        </p:txBody>
      </p:sp>
    </p:spTree>
    <p:extLst>
      <p:ext uri="{BB962C8B-B14F-4D97-AF65-F5344CB8AC3E}">
        <p14:creationId xmlns:p14="http://schemas.microsoft.com/office/powerpoint/2010/main" val="230660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D10FD1-7FEF-4A13-AFC1-8EED9083E18F}"/>
              </a:ext>
            </a:extLst>
          </p:cNvPr>
          <p:cNvSpPr/>
          <p:nvPr/>
        </p:nvSpPr>
        <p:spPr>
          <a:xfrm>
            <a:off x="6671034" y="1371600"/>
            <a:ext cx="4960985" cy="329187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4">
            <a:extLst>
              <a:ext uri="{FF2B5EF4-FFF2-40B4-BE49-F238E27FC236}">
                <a16:creationId xmlns:a16="http://schemas.microsoft.com/office/drawing/2014/main" id="{02FADEF8-534F-42E1-AFD0-93FD030780F4}"/>
              </a:ext>
            </a:extLst>
          </p:cNvPr>
          <p:cNvGraphicFramePr>
            <a:graphicFrameLocks noGrp="1"/>
          </p:cNvGraphicFramePr>
          <p:nvPr>
            <p:extLst>
              <p:ext uri="{D42A27DB-BD31-4B8C-83A1-F6EECF244321}">
                <p14:modId xmlns:p14="http://schemas.microsoft.com/office/powerpoint/2010/main" val="1795089663"/>
              </p:ext>
            </p:extLst>
          </p:nvPr>
        </p:nvGraphicFramePr>
        <p:xfrm>
          <a:off x="-2" y="1371600"/>
          <a:ext cx="6551804" cy="3957367"/>
        </p:xfrm>
        <a:graphic>
          <a:graphicData uri="http://schemas.openxmlformats.org/drawingml/2006/table">
            <a:tbl>
              <a:tblPr firstRow="1" bandRow="1">
                <a:tableStyleId>{5C22544A-7EE6-4342-B048-85BDC9FD1C3A}</a:tableStyleId>
              </a:tblPr>
              <a:tblGrid>
                <a:gridCol w="6551804">
                  <a:extLst>
                    <a:ext uri="{9D8B030D-6E8A-4147-A177-3AD203B41FA5}">
                      <a16:colId xmlns:a16="http://schemas.microsoft.com/office/drawing/2014/main" val="3946628688"/>
                    </a:ext>
                  </a:extLst>
                </a:gridCol>
              </a:tblGrid>
              <a:tr h="3957367">
                <a:tc>
                  <a:txBody>
                    <a:bodyPr/>
                    <a:lstStyle/>
                    <a:p>
                      <a:pPr marL="342900" indent="-342900">
                        <a:buFont typeface="Arial" panose="020B0604020202020204" pitchFamily="34" charset="0"/>
                        <a:buChar char="•"/>
                      </a:pPr>
                      <a:r>
                        <a:rPr lang="en-US" sz="2000" b="1" i="0" kern="1200" dirty="0">
                          <a:solidFill>
                            <a:schemeClr val="tx1"/>
                          </a:solidFill>
                          <a:effectLst/>
                          <a:latin typeface="Aparajita" panose="02020603050405020304" pitchFamily="18" charset="0"/>
                          <a:ea typeface="+mn-ea"/>
                          <a:cs typeface="Aparajita" panose="02020603050405020304" pitchFamily="18" charset="0"/>
                        </a:rPr>
                        <a:t>An HIV viral load is the amount of HIV measured in a volume of blood.</a:t>
                      </a:r>
                    </a:p>
                    <a:p>
                      <a:pPr marL="342900" indent="-342900">
                        <a:buFont typeface="Arial" panose="020B0604020202020204" pitchFamily="34" charset="0"/>
                        <a:buChar char="•"/>
                      </a:pPr>
                      <a:endParaRPr lang="en-US" sz="2000" b="1" i="0" kern="1200" dirty="0">
                        <a:solidFill>
                          <a:schemeClr val="tx1"/>
                        </a:solidFill>
                        <a:effectLst/>
                        <a:latin typeface="Aparajita" panose="02020603050405020304" pitchFamily="18" charset="0"/>
                        <a:ea typeface="+mn-ea"/>
                        <a:cs typeface="Aparajita" panose="02020603050405020304" pitchFamily="18" charset="0"/>
                      </a:endParaRPr>
                    </a:p>
                    <a:p>
                      <a:pPr marL="342900" indent="-342900">
                        <a:buFont typeface="Arial" panose="020B0604020202020204" pitchFamily="34" charset="0"/>
                        <a:buChar char="•"/>
                      </a:pPr>
                      <a:r>
                        <a:rPr lang="en-US" sz="2000" b="1" i="0" kern="1200" dirty="0">
                          <a:solidFill>
                            <a:schemeClr val="tx1"/>
                          </a:solidFill>
                          <a:effectLst/>
                          <a:latin typeface="Aparajita" panose="02020603050405020304" pitchFamily="18" charset="0"/>
                          <a:ea typeface="+mn-ea"/>
                          <a:cs typeface="Aparajita" panose="02020603050405020304" pitchFamily="18" charset="0"/>
                        </a:rPr>
                        <a:t>The goal of HIV treatment is to lower viral load to be undetectable.</a:t>
                      </a:r>
                    </a:p>
                    <a:p>
                      <a:pPr marL="342900" indent="-342900">
                        <a:buFont typeface="Arial" panose="020B0604020202020204" pitchFamily="34" charset="0"/>
                        <a:buChar char="•"/>
                      </a:pPr>
                      <a:endParaRPr lang="en-US" sz="2000" b="1" i="0" kern="1200" dirty="0">
                        <a:solidFill>
                          <a:schemeClr val="tx1"/>
                        </a:solidFill>
                        <a:effectLst/>
                        <a:latin typeface="Aparajita" panose="02020603050405020304" pitchFamily="18" charset="0"/>
                        <a:ea typeface="+mn-ea"/>
                        <a:cs typeface="Aparajita" panose="02020603050405020304" pitchFamily="18" charset="0"/>
                      </a:endParaRPr>
                    </a:p>
                    <a:p>
                      <a:pPr marL="342900" indent="-342900">
                        <a:buFont typeface="Arial" panose="020B0604020202020204" pitchFamily="34" charset="0"/>
                        <a:buChar char="•"/>
                      </a:pPr>
                      <a:r>
                        <a:rPr lang="en-US" sz="2000" b="1" i="0" kern="1200" dirty="0">
                          <a:solidFill>
                            <a:schemeClr val="tx1"/>
                          </a:solidFill>
                          <a:effectLst/>
                          <a:latin typeface="Aparajita" panose="02020603050405020304" pitchFamily="18" charset="0"/>
                          <a:ea typeface="+mn-ea"/>
                          <a:cs typeface="Aparajita" panose="02020603050405020304" pitchFamily="18" charset="0"/>
                        </a:rPr>
                        <a:t>That is, the goal is to reduce the amount of HIV in the blood enough so that it is below 200 copies per milliliter of blood and ideally can’t be detected in a laboratory test.</a:t>
                      </a:r>
                    </a:p>
                    <a:p>
                      <a:pPr marL="342900" indent="-342900">
                        <a:buFont typeface="Arial" panose="020B0604020202020204" pitchFamily="34" charset="0"/>
                        <a:buChar char="•"/>
                      </a:pPr>
                      <a:endParaRPr lang="en-US" sz="2000" b="1" i="0" kern="1200" dirty="0">
                        <a:solidFill>
                          <a:schemeClr val="tx1"/>
                        </a:solidFill>
                        <a:effectLst/>
                        <a:latin typeface="Aparajita" panose="02020603050405020304" pitchFamily="18" charset="0"/>
                        <a:ea typeface="+mn-ea"/>
                        <a:cs typeface="Aparajita" panose="02020603050405020304" pitchFamily="18" charset="0"/>
                      </a:endParaRPr>
                    </a:p>
                    <a:p>
                      <a:pPr marL="342900" indent="-342900">
                        <a:buFont typeface="Arial" panose="020B0604020202020204" pitchFamily="34" charset="0"/>
                        <a:buChar char="•"/>
                      </a:pPr>
                      <a:r>
                        <a:rPr lang="en-US" sz="2000" b="1" i="0" kern="1200" dirty="0">
                          <a:solidFill>
                            <a:schemeClr val="tx1"/>
                          </a:solidFill>
                          <a:effectLst/>
                          <a:latin typeface="Aparajita" panose="02020603050405020304" pitchFamily="18" charset="0"/>
                          <a:ea typeface="+mn-ea"/>
                          <a:cs typeface="Aparajita" panose="02020603050405020304" pitchFamily="18" charset="0"/>
                        </a:rPr>
                        <a:t>When the virus gets below 200, medicines are very effective at controlling the virus from reproducing and damaging a person’s immune system.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9174123"/>
                  </a:ext>
                </a:extLst>
              </a:tr>
            </a:tbl>
          </a:graphicData>
        </a:graphic>
      </p:graphicFrame>
      <p:graphicFrame>
        <p:nvGraphicFramePr>
          <p:cNvPr id="6" name="Table 6">
            <a:extLst>
              <a:ext uri="{FF2B5EF4-FFF2-40B4-BE49-F238E27FC236}">
                <a16:creationId xmlns:a16="http://schemas.microsoft.com/office/drawing/2014/main" id="{6A936AF2-39AD-4E17-B2BA-1C8AEBC1084C}"/>
              </a:ext>
            </a:extLst>
          </p:cNvPr>
          <p:cNvGraphicFramePr>
            <a:graphicFrameLocks noGrp="1"/>
          </p:cNvGraphicFramePr>
          <p:nvPr>
            <p:extLst>
              <p:ext uri="{D42A27DB-BD31-4B8C-83A1-F6EECF244321}">
                <p14:modId xmlns:p14="http://schemas.microsoft.com/office/powerpoint/2010/main" val="2793430820"/>
              </p:ext>
            </p:extLst>
          </p:nvPr>
        </p:nvGraphicFramePr>
        <p:xfrm>
          <a:off x="-2" y="5241851"/>
          <a:ext cx="12191996" cy="1737360"/>
        </p:xfrm>
        <a:graphic>
          <a:graphicData uri="http://schemas.openxmlformats.org/drawingml/2006/table">
            <a:tbl>
              <a:tblPr firstRow="1" bandRow="1">
                <a:tableStyleId>{5C22544A-7EE6-4342-B048-85BDC9FD1C3A}</a:tableStyleId>
              </a:tblPr>
              <a:tblGrid>
                <a:gridCol w="12191996">
                  <a:extLst>
                    <a:ext uri="{9D8B030D-6E8A-4147-A177-3AD203B41FA5}">
                      <a16:colId xmlns:a16="http://schemas.microsoft.com/office/drawing/2014/main" val="2622316466"/>
                    </a:ext>
                  </a:extLst>
                </a:gridCol>
              </a:tblGrid>
              <a:tr h="1616149">
                <a:tc>
                  <a:txBody>
                    <a:bodyPr/>
                    <a:lstStyle/>
                    <a:p>
                      <a:pPr algn="ctr"/>
                      <a:r>
                        <a:rPr lang="en-US" sz="3600" b="1" i="0" kern="1200" dirty="0">
                          <a:solidFill>
                            <a:schemeClr val="tx1"/>
                          </a:solidFill>
                          <a:effectLst/>
                          <a:latin typeface="Aparajita" panose="02020603050405020304" pitchFamily="18" charset="0"/>
                          <a:ea typeface="+mn-ea"/>
                          <a:cs typeface="Aparajita" panose="02020603050405020304" pitchFamily="18" charset="0"/>
                        </a:rPr>
                        <a:t>Having an undetectable viral load also means that the risk of passing HIV to someone else is effectively zero. </a:t>
                      </a:r>
                    </a:p>
                    <a:p>
                      <a:pPr algn="ctr"/>
                      <a:r>
                        <a:rPr lang="en-US" sz="3600" b="1" i="0" kern="1200" dirty="0">
                          <a:solidFill>
                            <a:schemeClr val="tx1"/>
                          </a:solidFill>
                          <a:effectLst/>
                          <a:latin typeface="Aparajita" panose="02020603050405020304" pitchFamily="18" charset="0"/>
                          <a:ea typeface="+mn-ea"/>
                          <a:cs typeface="Aparajita" panose="02020603050405020304" pitchFamily="18" charset="0"/>
                        </a:rPr>
                        <a:t>Undetectable = </a:t>
                      </a:r>
                      <a:r>
                        <a:rPr lang="en-US" sz="3600" b="1" i="0" kern="1200" dirty="0" err="1">
                          <a:solidFill>
                            <a:schemeClr val="tx1"/>
                          </a:solidFill>
                          <a:effectLst/>
                          <a:latin typeface="Aparajita" panose="02020603050405020304" pitchFamily="18" charset="0"/>
                          <a:ea typeface="+mn-ea"/>
                          <a:cs typeface="Aparajita" panose="02020603050405020304" pitchFamily="18" charset="0"/>
                        </a:rPr>
                        <a:t>Untransmittable</a:t>
                      </a:r>
                      <a:endParaRPr lang="en-US" sz="3600" b="1" dirty="0">
                        <a:solidFill>
                          <a:schemeClr val="tx1"/>
                        </a:solidFill>
                        <a:latin typeface="Aparajita" panose="02020603050405020304" pitchFamily="18" charset="0"/>
                        <a:cs typeface="Aparajita" panose="02020603050405020304" pitchFamily="18" charset="0"/>
                      </a:endParaRPr>
                    </a:p>
                  </a:txBody>
                  <a:tcPr anchor="ctr">
                    <a:lnL w="12700" cmpd="sng">
                      <a:noFill/>
                    </a:lnL>
                    <a:lnT w="12700" cmpd="sng">
                      <a:noFill/>
                    </a:lnT>
                    <a:lnB w="38100" cmpd="sng">
                      <a:noFill/>
                    </a:lnB>
                    <a:lnTlToBr w="12700" cmpd="sng">
                      <a:noFill/>
                      <a:prstDash val="solid"/>
                    </a:lnTlToBr>
                    <a:lnBlToTr w="12700" cmpd="sng">
                      <a:noFill/>
                      <a:prstDash val="solid"/>
                    </a:lnBlToTr>
                    <a:solidFill>
                      <a:schemeClr val="accent5">
                        <a:lumMod val="20000"/>
                        <a:lumOff val="80000"/>
                        <a:alpha val="32000"/>
                      </a:schemeClr>
                    </a:solidFill>
                  </a:tcPr>
                </a:tc>
                <a:extLst>
                  <a:ext uri="{0D108BD9-81ED-4DB2-BD59-A6C34878D82A}">
                    <a16:rowId xmlns:a16="http://schemas.microsoft.com/office/drawing/2014/main" val="811067273"/>
                  </a:ext>
                </a:extLst>
              </a:tr>
            </a:tbl>
          </a:graphicData>
        </a:graphic>
      </p:graphicFrame>
      <p:graphicFrame>
        <p:nvGraphicFramePr>
          <p:cNvPr id="10" name="Table 9">
            <a:extLst>
              <a:ext uri="{FF2B5EF4-FFF2-40B4-BE49-F238E27FC236}">
                <a16:creationId xmlns:a16="http://schemas.microsoft.com/office/drawing/2014/main" id="{00C70682-6ED0-40C2-81A4-2E3B3B586FE0}"/>
              </a:ext>
            </a:extLst>
          </p:cNvPr>
          <p:cNvGraphicFramePr>
            <a:graphicFrameLocks noGrp="1"/>
          </p:cNvGraphicFramePr>
          <p:nvPr>
            <p:extLst>
              <p:ext uri="{D42A27DB-BD31-4B8C-83A1-F6EECF244321}">
                <p14:modId xmlns:p14="http://schemas.microsoft.com/office/powerpoint/2010/main" val="3824504181"/>
              </p:ext>
            </p:extLst>
          </p:nvPr>
        </p:nvGraphicFramePr>
        <p:xfrm>
          <a:off x="2" y="0"/>
          <a:ext cx="5834740" cy="1371600"/>
        </p:xfrm>
        <a:graphic>
          <a:graphicData uri="http://schemas.openxmlformats.org/drawingml/2006/table">
            <a:tbl>
              <a:tblPr firstRow="1" bandRow="1">
                <a:tableStyleId>{5C22544A-7EE6-4342-B048-85BDC9FD1C3A}</a:tableStyleId>
              </a:tblPr>
              <a:tblGrid>
                <a:gridCol w="5834740">
                  <a:extLst>
                    <a:ext uri="{9D8B030D-6E8A-4147-A177-3AD203B41FA5}">
                      <a16:colId xmlns:a16="http://schemas.microsoft.com/office/drawing/2014/main" val="3621250465"/>
                    </a:ext>
                  </a:extLst>
                </a:gridCol>
              </a:tblGrid>
              <a:tr h="1371600">
                <a:tc>
                  <a:txBody>
                    <a:bodyPr/>
                    <a:lstStyle/>
                    <a:p>
                      <a:pPr marL="0" algn="l" defTabSz="914400" rtl="0" eaLnBrk="1" latinLnBrk="0" hangingPunct="1"/>
                      <a:r>
                        <a:rPr lang="en-US" sz="4800" b="1" kern="1200" dirty="0">
                          <a:solidFill>
                            <a:srgbClr val="C00000"/>
                          </a:solidFill>
                          <a:effectLst/>
                          <a:latin typeface="Aparajita" panose="02020603050405020304" pitchFamily="18" charset="0"/>
                          <a:ea typeface="+mn-ea"/>
                          <a:cs typeface="Aparajita" panose="02020603050405020304" pitchFamily="18" charset="0"/>
                        </a:rPr>
                        <a:t>HIV Viral Load</a:t>
                      </a:r>
                    </a:p>
                  </a:txBody>
                  <a:tcPr anchor="ctr">
                    <a:noFill/>
                  </a:tcPr>
                </a:tc>
                <a:extLst>
                  <a:ext uri="{0D108BD9-81ED-4DB2-BD59-A6C34878D82A}">
                    <a16:rowId xmlns:a16="http://schemas.microsoft.com/office/drawing/2014/main" val="545872475"/>
                  </a:ext>
                </a:extLst>
              </a:tr>
            </a:tbl>
          </a:graphicData>
        </a:graphic>
      </p:graphicFrame>
    </p:spTree>
    <p:extLst>
      <p:ext uri="{BB962C8B-B14F-4D97-AF65-F5344CB8AC3E}">
        <p14:creationId xmlns:p14="http://schemas.microsoft.com/office/powerpoint/2010/main" val="21180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1523C0-BCB2-4FF1-BCE5-7CA7BF801C76}"/>
              </a:ext>
            </a:extLst>
          </p:cNvPr>
          <p:cNvGraphicFramePr>
            <a:graphicFrameLocks noGrp="1"/>
          </p:cNvGraphicFramePr>
          <p:nvPr>
            <p:extLst>
              <p:ext uri="{D42A27DB-BD31-4B8C-83A1-F6EECF244321}">
                <p14:modId xmlns:p14="http://schemas.microsoft.com/office/powerpoint/2010/main" val="3798900395"/>
              </p:ext>
            </p:extLst>
          </p:nvPr>
        </p:nvGraphicFramePr>
        <p:xfrm>
          <a:off x="2" y="0"/>
          <a:ext cx="5834740" cy="1371600"/>
        </p:xfrm>
        <a:graphic>
          <a:graphicData uri="http://schemas.openxmlformats.org/drawingml/2006/table">
            <a:tbl>
              <a:tblPr firstRow="1" bandRow="1">
                <a:tableStyleId>{5C22544A-7EE6-4342-B048-85BDC9FD1C3A}</a:tableStyleId>
              </a:tblPr>
              <a:tblGrid>
                <a:gridCol w="5834740">
                  <a:extLst>
                    <a:ext uri="{9D8B030D-6E8A-4147-A177-3AD203B41FA5}">
                      <a16:colId xmlns:a16="http://schemas.microsoft.com/office/drawing/2014/main" val="3621250465"/>
                    </a:ext>
                  </a:extLst>
                </a:gridCol>
              </a:tblGrid>
              <a:tr h="1371600">
                <a:tc>
                  <a:txBody>
                    <a:bodyPr/>
                    <a:lstStyle/>
                    <a:p>
                      <a:pPr marL="0" algn="l" defTabSz="914400" rtl="0" eaLnBrk="1" latinLnBrk="0" hangingPunct="1"/>
                      <a:r>
                        <a:rPr lang="en-US" sz="4800" b="1" kern="1200" dirty="0">
                          <a:solidFill>
                            <a:srgbClr val="C00000"/>
                          </a:solidFill>
                          <a:effectLst/>
                          <a:latin typeface="Aparajita" panose="02020603050405020304" pitchFamily="18" charset="0"/>
                          <a:ea typeface="+mn-ea"/>
                          <a:cs typeface="Aparajita" panose="02020603050405020304" pitchFamily="18" charset="0"/>
                        </a:rPr>
                        <a:t>HIV Viral Load</a:t>
                      </a:r>
                    </a:p>
                  </a:txBody>
                  <a:tcPr anchor="ctr">
                    <a:noFill/>
                  </a:tcPr>
                </a:tc>
                <a:extLst>
                  <a:ext uri="{0D108BD9-81ED-4DB2-BD59-A6C34878D82A}">
                    <a16:rowId xmlns:a16="http://schemas.microsoft.com/office/drawing/2014/main" val="545872475"/>
                  </a:ext>
                </a:extLst>
              </a:tr>
            </a:tbl>
          </a:graphicData>
        </a:graphic>
      </p:graphicFrame>
      <p:graphicFrame>
        <p:nvGraphicFramePr>
          <p:cNvPr id="9" name="Chart 8">
            <a:extLst>
              <a:ext uri="{FF2B5EF4-FFF2-40B4-BE49-F238E27FC236}">
                <a16:creationId xmlns:a16="http://schemas.microsoft.com/office/drawing/2014/main" id="{CB88ABA1-65B1-42F3-9A29-1F0930D92AE2}"/>
              </a:ext>
            </a:extLst>
          </p:cNvPr>
          <p:cNvGraphicFramePr/>
          <p:nvPr>
            <p:extLst>
              <p:ext uri="{D42A27DB-BD31-4B8C-83A1-F6EECF244321}">
                <p14:modId xmlns:p14="http://schemas.microsoft.com/office/powerpoint/2010/main" val="1203302277"/>
              </p:ext>
            </p:extLst>
          </p:nvPr>
        </p:nvGraphicFramePr>
        <p:xfrm>
          <a:off x="3" y="1828800"/>
          <a:ext cx="27432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8174B86-E0D5-462B-BDFA-F5E1D4376278}"/>
              </a:ext>
            </a:extLst>
          </p:cNvPr>
          <p:cNvGraphicFramePr/>
          <p:nvPr>
            <p:extLst>
              <p:ext uri="{D42A27DB-BD31-4B8C-83A1-F6EECF244321}">
                <p14:modId xmlns:p14="http://schemas.microsoft.com/office/powerpoint/2010/main" val="1654276420"/>
              </p:ext>
            </p:extLst>
          </p:nvPr>
        </p:nvGraphicFramePr>
        <p:xfrm>
          <a:off x="3124202" y="1828800"/>
          <a:ext cx="27432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18A7DD7-2B28-4F1C-8F63-2139B2DF5383}"/>
              </a:ext>
            </a:extLst>
          </p:cNvPr>
          <p:cNvGraphicFramePr/>
          <p:nvPr>
            <p:extLst>
              <p:ext uri="{D42A27DB-BD31-4B8C-83A1-F6EECF244321}">
                <p14:modId xmlns:p14="http://schemas.microsoft.com/office/powerpoint/2010/main" val="2313714388"/>
              </p:ext>
            </p:extLst>
          </p:nvPr>
        </p:nvGraphicFramePr>
        <p:xfrm>
          <a:off x="9448797" y="1828800"/>
          <a:ext cx="2743200" cy="502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701E960-383D-449B-B5AB-AA4613E4BA50}"/>
              </a:ext>
            </a:extLst>
          </p:cNvPr>
          <p:cNvGraphicFramePr/>
          <p:nvPr>
            <p:extLst>
              <p:ext uri="{D42A27DB-BD31-4B8C-83A1-F6EECF244321}">
                <p14:modId xmlns:p14="http://schemas.microsoft.com/office/powerpoint/2010/main" val="2446179454"/>
              </p:ext>
            </p:extLst>
          </p:nvPr>
        </p:nvGraphicFramePr>
        <p:xfrm>
          <a:off x="6324599" y="1828800"/>
          <a:ext cx="2743200" cy="5029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12">
            <a:extLst>
              <a:ext uri="{FF2B5EF4-FFF2-40B4-BE49-F238E27FC236}">
                <a16:creationId xmlns:a16="http://schemas.microsoft.com/office/drawing/2014/main" id="{36EECE43-36FC-49BC-B07F-E4D783AA4592}"/>
              </a:ext>
            </a:extLst>
          </p:cNvPr>
          <p:cNvSpPr/>
          <p:nvPr/>
        </p:nvSpPr>
        <p:spPr>
          <a:xfrm>
            <a:off x="731523" y="4194544"/>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l="-7143" t="-7143" r="-7143" b="-7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69C28C0-FF34-4CFF-A1AD-55703385ECF8}"/>
              </a:ext>
            </a:extLst>
          </p:cNvPr>
          <p:cNvSpPr/>
          <p:nvPr/>
        </p:nvSpPr>
        <p:spPr>
          <a:xfrm>
            <a:off x="3855722" y="4178595"/>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l="-7143" t="-7143" r="-7143" b="-7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FFBBBC0-DA5E-4EAC-9694-4515399596DB}"/>
              </a:ext>
            </a:extLst>
          </p:cNvPr>
          <p:cNvSpPr/>
          <p:nvPr/>
        </p:nvSpPr>
        <p:spPr>
          <a:xfrm>
            <a:off x="7056119" y="4178595"/>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l="-7143" t="-7143" r="-7143" b="-7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C8F2F7-9FAE-436B-8AC8-D14C245E9FC3}"/>
              </a:ext>
            </a:extLst>
          </p:cNvPr>
          <p:cNvSpPr/>
          <p:nvPr/>
        </p:nvSpPr>
        <p:spPr>
          <a:xfrm>
            <a:off x="10180317" y="4178595"/>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l="-7143" t="-7143" r="-7143" b="-7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4">
            <a:extLst>
              <a:ext uri="{FF2B5EF4-FFF2-40B4-BE49-F238E27FC236}">
                <a16:creationId xmlns:a16="http://schemas.microsoft.com/office/drawing/2014/main" id="{ED208610-5C6F-4688-8C86-AB0BC0542747}"/>
              </a:ext>
            </a:extLst>
          </p:cNvPr>
          <p:cNvGraphicFramePr>
            <a:graphicFrameLocks noGrp="1"/>
          </p:cNvGraphicFramePr>
          <p:nvPr>
            <p:extLst>
              <p:ext uri="{D42A27DB-BD31-4B8C-83A1-F6EECF244321}">
                <p14:modId xmlns:p14="http://schemas.microsoft.com/office/powerpoint/2010/main" val="1701621258"/>
              </p:ext>
            </p:extLst>
          </p:nvPr>
        </p:nvGraphicFramePr>
        <p:xfrm>
          <a:off x="1770742" y="648716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857801461"/>
                    </a:ext>
                  </a:extLst>
                </a:gridCol>
              </a:tblGrid>
              <a:tr h="370840">
                <a:tc>
                  <a:txBody>
                    <a:bodyPr/>
                    <a:lstStyle/>
                    <a:p>
                      <a:pPr algn="ctr"/>
                      <a:r>
                        <a:rPr lang="en-US" sz="1200" b="0" i="1" dirty="0">
                          <a:solidFill>
                            <a:schemeClr val="tx1"/>
                          </a:solidFill>
                        </a:rPr>
                        <a:t>San Francisco Department of Public Health HIV Epidemiology Annual Report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3249185"/>
                  </a:ext>
                </a:extLst>
              </a:tr>
            </a:tbl>
          </a:graphicData>
        </a:graphic>
      </p:graphicFrame>
      <p:cxnSp>
        <p:nvCxnSpPr>
          <p:cNvPr id="26" name="Straight Connector 25">
            <a:extLst>
              <a:ext uri="{FF2B5EF4-FFF2-40B4-BE49-F238E27FC236}">
                <a16:creationId xmlns:a16="http://schemas.microsoft.com/office/drawing/2014/main" id="{B8DC3831-F833-4A13-99B9-371847866D1A}"/>
              </a:ext>
            </a:extLst>
          </p:cNvPr>
          <p:cNvCxnSpPr>
            <a:cxnSpLocks/>
          </p:cNvCxnSpPr>
          <p:nvPr/>
        </p:nvCxnSpPr>
        <p:spPr>
          <a:xfrm>
            <a:off x="8669078" y="5439971"/>
            <a:ext cx="12296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524882-E3FE-45BB-8E9B-BC62F681F68B}"/>
              </a:ext>
            </a:extLst>
          </p:cNvPr>
          <p:cNvCxnSpPr>
            <a:cxnSpLocks/>
          </p:cNvCxnSpPr>
          <p:nvPr/>
        </p:nvCxnSpPr>
        <p:spPr>
          <a:xfrm>
            <a:off x="5449187" y="5474704"/>
            <a:ext cx="12296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32BE95-F595-45DE-A6A1-F21430E7072D}"/>
              </a:ext>
            </a:extLst>
          </p:cNvPr>
          <p:cNvCxnSpPr>
            <a:cxnSpLocks/>
          </p:cNvCxnSpPr>
          <p:nvPr/>
        </p:nvCxnSpPr>
        <p:spPr>
          <a:xfrm>
            <a:off x="2305497" y="5477185"/>
            <a:ext cx="12296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E352E669-D9AE-4AE9-9D41-B774CEAD68AC}"/>
              </a:ext>
            </a:extLst>
          </p:cNvPr>
          <p:cNvGraphicFramePr>
            <a:graphicFrameLocks noGrp="1"/>
          </p:cNvGraphicFramePr>
          <p:nvPr>
            <p:extLst>
              <p:ext uri="{D42A27DB-BD31-4B8C-83A1-F6EECF244321}">
                <p14:modId xmlns:p14="http://schemas.microsoft.com/office/powerpoint/2010/main" val="2606610236"/>
              </p:ext>
            </p:extLst>
          </p:nvPr>
        </p:nvGraphicFramePr>
        <p:xfrm>
          <a:off x="0" y="1380813"/>
          <a:ext cx="12192000" cy="94771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26681069"/>
                    </a:ext>
                  </a:extLst>
                </a:gridCol>
              </a:tblGrid>
              <a:tr h="947711">
                <a:tc>
                  <a:txBody>
                    <a:bodyPr/>
                    <a:lstStyle/>
                    <a:p>
                      <a:r>
                        <a:rPr lang="en-US" sz="4400" dirty="0">
                          <a:latin typeface="Aparajita" panose="02020603050405020304" pitchFamily="18" charset="0"/>
                          <a:cs typeface="Aparajita" panose="02020603050405020304" pitchFamily="18" charset="0"/>
                        </a:rPr>
                        <a:t>Snapshot of new HIV Diagnoses in SF</a:t>
                      </a:r>
                    </a:p>
                  </a:txBody>
                  <a:tcPr anchor="ctr">
                    <a:gradFill>
                      <a:gsLst>
                        <a:gs pos="0">
                          <a:schemeClr val="bg1">
                            <a:alpha val="0"/>
                          </a:schemeClr>
                        </a:gs>
                        <a:gs pos="100000">
                          <a:srgbClr val="FF0000"/>
                        </a:gs>
                        <a:gs pos="28000">
                          <a:schemeClr val="bg1"/>
                        </a:gs>
                        <a:gs pos="14000">
                          <a:schemeClr val="bg1">
                            <a:alpha val="92000"/>
                          </a:schemeClr>
                        </a:gs>
                      </a:gsLst>
                      <a:lin ang="10800000" scaled="0"/>
                    </a:gradFill>
                  </a:tcPr>
                </a:tc>
                <a:extLst>
                  <a:ext uri="{0D108BD9-81ED-4DB2-BD59-A6C34878D82A}">
                    <a16:rowId xmlns:a16="http://schemas.microsoft.com/office/drawing/2014/main" val="1091045369"/>
                  </a:ext>
                </a:extLst>
              </a:tr>
            </a:tbl>
          </a:graphicData>
        </a:graphic>
      </p:graphicFrame>
      <p:pic>
        <p:nvPicPr>
          <p:cNvPr id="32" name="Picture 31" descr="Shape, arrow&#10;&#10;Description automatically generated">
            <a:extLst>
              <a:ext uri="{FF2B5EF4-FFF2-40B4-BE49-F238E27FC236}">
                <a16:creationId xmlns:a16="http://schemas.microsoft.com/office/drawing/2014/main" id="{A044F651-9254-4331-9A21-9A0C4A3926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7096" y="1265223"/>
            <a:ext cx="1887359" cy="1063301"/>
          </a:xfrm>
          <a:prstGeom prst="rect">
            <a:avLst/>
          </a:prstGeom>
        </p:spPr>
      </p:pic>
    </p:spTree>
    <p:extLst>
      <p:ext uri="{BB962C8B-B14F-4D97-AF65-F5344CB8AC3E}">
        <p14:creationId xmlns:p14="http://schemas.microsoft.com/office/powerpoint/2010/main" val="314208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EE3CF88-FB7D-4B3F-9891-451D32F974BD}" type="slidenum">
              <a:rPr lang="en-US" smtClean="0"/>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9783295"/>
              </p:ext>
            </p:extLst>
          </p:nvPr>
        </p:nvGraphicFramePr>
        <p:xfrm>
          <a:off x="2" y="0"/>
          <a:ext cx="12191998" cy="1371600"/>
        </p:xfrm>
        <a:graphic>
          <a:graphicData uri="http://schemas.openxmlformats.org/drawingml/2006/table">
            <a:tbl>
              <a:tblPr firstRow="1" bandRow="1">
                <a:tableStyleId>{5C22544A-7EE6-4342-B048-85BDC9FD1C3A}</a:tableStyleId>
              </a:tblPr>
              <a:tblGrid>
                <a:gridCol w="12191998">
                  <a:extLst>
                    <a:ext uri="{9D8B030D-6E8A-4147-A177-3AD203B41FA5}">
                      <a16:colId xmlns:a16="http://schemas.microsoft.com/office/drawing/2014/main" val="3621250465"/>
                    </a:ext>
                  </a:extLst>
                </a:gridCol>
              </a:tblGrid>
              <a:tr h="1371600">
                <a:tc>
                  <a:txBody>
                    <a:bodyPr/>
                    <a:lstStyle/>
                    <a:p>
                      <a:pPr algn="l"/>
                      <a:r>
                        <a:rPr lang="en-US" sz="4800" b="1" kern="1200" dirty="0">
                          <a:solidFill>
                            <a:srgbClr val="C00000"/>
                          </a:solidFill>
                          <a:effectLst/>
                          <a:latin typeface="Aparajita" panose="02020603050405020304" pitchFamily="18" charset="0"/>
                          <a:ea typeface="+mn-ea"/>
                          <a:cs typeface="Aparajita" panose="02020603050405020304" pitchFamily="18" charset="0"/>
                        </a:rPr>
                        <a:t>HIV &amp; Persons Experiencing Homelessness</a:t>
                      </a:r>
                    </a:p>
                  </a:txBody>
                  <a:tcPr anchor="ctr">
                    <a:noFill/>
                  </a:tcPr>
                </a:tc>
                <a:extLst>
                  <a:ext uri="{0D108BD9-81ED-4DB2-BD59-A6C34878D82A}">
                    <a16:rowId xmlns:a16="http://schemas.microsoft.com/office/drawing/2014/main" val="54587247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54825355"/>
              </p:ext>
            </p:extLst>
          </p:nvPr>
        </p:nvGraphicFramePr>
        <p:xfrm>
          <a:off x="606509" y="1747993"/>
          <a:ext cx="2011680" cy="201168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tblGrid>
              <a:tr h="2011680">
                <a:tc>
                  <a:txBody>
                    <a:bodyPr/>
                    <a:lstStyle/>
                    <a:p>
                      <a:pPr algn="ctr"/>
                      <a:r>
                        <a:rPr lang="en-US" sz="4000" dirty="0">
                          <a:solidFill>
                            <a:srgbClr val="C00000"/>
                          </a:solidFill>
                          <a:latin typeface="Book Antiqua" panose="02040602050305030304" pitchFamily="18"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Book Antiqua" panose="02040602050305030304" pitchFamily="18" charset="0"/>
                        </a:rPr>
                        <a:t>of</a:t>
                      </a:r>
                      <a:r>
                        <a:rPr lang="en-US" sz="1600" baseline="0" dirty="0">
                          <a:solidFill>
                            <a:schemeClr val="tx1"/>
                          </a:solidFill>
                          <a:latin typeface="Book Antiqua" panose="02040602050305030304" pitchFamily="18" charset="0"/>
                        </a:rPr>
                        <a:t> all new HIV diagnoses from 2019 were people experiencing homelessness</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5">
                            <a:lumMod val="20000"/>
                            <a:lumOff val="80000"/>
                          </a:schemeClr>
                        </a:gs>
                        <a:gs pos="100000">
                          <a:schemeClr val="accent5">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sp>
        <p:nvSpPr>
          <p:cNvPr id="8" name="Rectangle 7"/>
          <p:cNvSpPr/>
          <p:nvPr/>
        </p:nvSpPr>
        <p:spPr>
          <a:xfrm>
            <a:off x="9801225" y="1"/>
            <a:ext cx="2390775" cy="6857999"/>
          </a:xfrm>
          <a:prstGeom prst="rect">
            <a:avLst/>
          </a:prstGeom>
          <a:blipFill dpi="0" rotWithShape="1">
            <a:blip r:embed="rId3">
              <a:alphaModFix amt="48000"/>
              <a:extLst>
                <a:ext uri="{28A0092B-C50C-407E-A947-70E740481C1C}">
                  <a14:useLocalDpi xmlns:a14="http://schemas.microsoft.com/office/drawing/2010/main" val="0"/>
                </a:ext>
              </a:extLst>
            </a:blip>
            <a:srcRect/>
            <a:stretch>
              <a:fillRect l="-194781" r="-1947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83378" y="-15874"/>
            <a:ext cx="2342754" cy="6858000"/>
          </a:xfrm>
          <a:prstGeom prst="rect">
            <a:avLst/>
          </a:prstGeom>
          <a:gradFill flip="none" rotWithShape="1">
            <a:gsLst>
              <a:gs pos="0">
                <a:schemeClr val="bg1">
                  <a:alpha val="0"/>
                </a:schemeClr>
              </a:gs>
              <a:gs pos="100000">
                <a:schemeClr val="bg1">
                  <a:alpha val="86000"/>
                </a:schemeClr>
              </a:gs>
              <a:gs pos="88000">
                <a:schemeClr val="bg1"/>
              </a:gs>
              <a:gs pos="69000">
                <a:schemeClr val="bg1">
                  <a:alpha val="9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53465190"/>
              </p:ext>
            </p:extLst>
          </p:nvPr>
        </p:nvGraphicFramePr>
        <p:xfrm>
          <a:off x="4607789" y="1747993"/>
          <a:ext cx="2011680" cy="201168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tblGrid>
              <a:tr h="2011680">
                <a:tc>
                  <a:txBody>
                    <a:bodyPr/>
                    <a:lstStyle/>
                    <a:p>
                      <a:pPr algn="ctr"/>
                      <a:r>
                        <a:rPr lang="en-US" sz="4000" dirty="0">
                          <a:solidFill>
                            <a:srgbClr val="C00000"/>
                          </a:solidFill>
                          <a:latin typeface="Book Antiqua" panose="02040602050305030304" pitchFamily="18"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Book Antiqua" panose="02040602050305030304" pitchFamily="18" charset="0"/>
                        </a:rPr>
                        <a:t>of</a:t>
                      </a:r>
                      <a:r>
                        <a:rPr lang="en-US" sz="1600" baseline="0" dirty="0">
                          <a:solidFill>
                            <a:schemeClr val="tx1"/>
                          </a:solidFill>
                          <a:latin typeface="Book Antiqua" panose="02040602050305030304" pitchFamily="18" charset="0"/>
                        </a:rPr>
                        <a:t> those HIV+ and experiencing homelessness identify as cis or trans women</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5">
                            <a:lumMod val="20000"/>
                            <a:lumOff val="80000"/>
                          </a:schemeClr>
                        </a:gs>
                        <a:gs pos="100000">
                          <a:schemeClr val="accent5">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78804373"/>
              </p:ext>
            </p:extLst>
          </p:nvPr>
        </p:nvGraphicFramePr>
        <p:xfrm>
          <a:off x="6597389" y="1747993"/>
          <a:ext cx="2011680" cy="201168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tblGrid>
              <a:tr h="2011680">
                <a:tc>
                  <a:txBody>
                    <a:bodyPr/>
                    <a:lstStyle/>
                    <a:p>
                      <a:pPr algn="ctr"/>
                      <a:r>
                        <a:rPr lang="en-US" sz="4000" dirty="0">
                          <a:solidFill>
                            <a:srgbClr val="C00000"/>
                          </a:solidFill>
                          <a:latin typeface="Book Antiqua" panose="02040602050305030304" pitchFamily="18"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Book Antiqua" panose="02040602050305030304" pitchFamily="18" charset="0"/>
                        </a:rPr>
                        <a:t>of</a:t>
                      </a:r>
                      <a:r>
                        <a:rPr lang="en-US" sz="1600" baseline="0" dirty="0">
                          <a:solidFill>
                            <a:schemeClr val="tx1"/>
                          </a:solidFill>
                          <a:latin typeface="Book Antiqua" panose="02040602050305030304" pitchFamily="18" charset="0"/>
                        </a:rPr>
                        <a:t> all HIV+ individuals identified as not being housed in 2019</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5">
                            <a:lumMod val="20000"/>
                            <a:lumOff val="80000"/>
                          </a:schemeClr>
                        </a:gs>
                        <a:gs pos="100000">
                          <a:schemeClr val="accent5">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23273087"/>
              </p:ext>
            </p:extLst>
          </p:nvPr>
        </p:nvGraphicFramePr>
        <p:xfrm>
          <a:off x="2618189" y="1747993"/>
          <a:ext cx="2011680" cy="201168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tblGrid>
              <a:tr h="2011680">
                <a:tc>
                  <a:txBody>
                    <a:bodyPr/>
                    <a:lstStyle/>
                    <a:p>
                      <a:pPr algn="ctr"/>
                      <a:r>
                        <a:rPr lang="en-US" sz="4000" dirty="0">
                          <a:solidFill>
                            <a:srgbClr val="C00000"/>
                          </a:solidFill>
                          <a:latin typeface="Book Antiqua" panose="02040602050305030304" pitchFamily="18" charset="0"/>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Book Antiqua" panose="02040602050305030304" pitchFamily="18" charset="0"/>
                        </a:rPr>
                        <a:t>of</a:t>
                      </a:r>
                      <a:r>
                        <a:rPr lang="en-US" sz="1600" baseline="0" dirty="0">
                          <a:solidFill>
                            <a:schemeClr val="tx1"/>
                          </a:solidFill>
                          <a:latin typeface="Book Antiqua" panose="02040602050305030304" pitchFamily="18" charset="0"/>
                        </a:rPr>
                        <a:t> those HIV+ and experiencing homelessness identify as people of color</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5">
                            <a:lumMod val="20000"/>
                            <a:lumOff val="80000"/>
                          </a:schemeClr>
                        </a:gs>
                        <a:gs pos="100000">
                          <a:schemeClr val="accent5">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graphicFrame>
        <p:nvGraphicFramePr>
          <p:cNvPr id="4" name="Table 4">
            <a:extLst>
              <a:ext uri="{FF2B5EF4-FFF2-40B4-BE49-F238E27FC236}">
                <a16:creationId xmlns:a16="http://schemas.microsoft.com/office/drawing/2014/main" id="{F1881AA4-5A7D-4F5F-94A3-686CD7DD5C9B}"/>
              </a:ext>
            </a:extLst>
          </p:cNvPr>
          <p:cNvGraphicFramePr>
            <a:graphicFrameLocks noGrp="1"/>
          </p:cNvGraphicFramePr>
          <p:nvPr>
            <p:extLst>
              <p:ext uri="{D42A27DB-BD31-4B8C-83A1-F6EECF244321}">
                <p14:modId xmlns:p14="http://schemas.microsoft.com/office/powerpoint/2010/main" val="1398300207"/>
              </p:ext>
            </p:extLst>
          </p:nvPr>
        </p:nvGraphicFramePr>
        <p:xfrm>
          <a:off x="565869" y="3782857"/>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857801461"/>
                    </a:ext>
                  </a:extLst>
                </a:gridCol>
              </a:tblGrid>
              <a:tr h="370840">
                <a:tc>
                  <a:txBody>
                    <a:bodyPr/>
                    <a:lstStyle/>
                    <a:p>
                      <a:pPr algn="ctr"/>
                      <a:r>
                        <a:rPr lang="en-US" sz="1200" b="0" i="1" dirty="0">
                          <a:solidFill>
                            <a:schemeClr val="tx1"/>
                          </a:solidFill>
                        </a:rPr>
                        <a:t>San Francisco Department of Public Health HIV Epidemiology Annual Report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3249185"/>
                  </a:ext>
                </a:extLst>
              </a:tr>
            </a:tbl>
          </a:graphicData>
        </a:graphic>
      </p:graphicFrame>
    </p:spTree>
    <p:extLst>
      <p:ext uri="{BB962C8B-B14F-4D97-AF65-F5344CB8AC3E}">
        <p14:creationId xmlns:p14="http://schemas.microsoft.com/office/powerpoint/2010/main" val="174493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EE3CF88-FB7D-4B3F-9891-451D32F974BD}" type="slidenum">
              <a:rPr lang="en-US" smtClean="0"/>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04290993"/>
              </p:ext>
            </p:extLst>
          </p:nvPr>
        </p:nvGraphicFramePr>
        <p:xfrm>
          <a:off x="3" y="0"/>
          <a:ext cx="10209400" cy="1554480"/>
        </p:xfrm>
        <a:graphic>
          <a:graphicData uri="http://schemas.openxmlformats.org/drawingml/2006/table">
            <a:tbl>
              <a:tblPr firstRow="1" bandRow="1">
                <a:tableStyleId>{5C22544A-7EE6-4342-B048-85BDC9FD1C3A}</a:tableStyleId>
              </a:tblPr>
              <a:tblGrid>
                <a:gridCol w="10209400">
                  <a:extLst>
                    <a:ext uri="{9D8B030D-6E8A-4147-A177-3AD203B41FA5}">
                      <a16:colId xmlns:a16="http://schemas.microsoft.com/office/drawing/2014/main" val="3621250465"/>
                    </a:ext>
                  </a:extLst>
                </a:gridCol>
              </a:tblGrid>
              <a:tr h="1371600">
                <a:tc>
                  <a:txBody>
                    <a:bodyPr/>
                    <a:lstStyle/>
                    <a:p>
                      <a:pPr algn="l"/>
                      <a:r>
                        <a:rPr lang="en-US" sz="4800" b="1" kern="1200" dirty="0">
                          <a:solidFill>
                            <a:srgbClr val="C00000"/>
                          </a:solidFill>
                          <a:effectLst/>
                          <a:latin typeface="Aparajita" panose="02020603050405020304" pitchFamily="18" charset="0"/>
                          <a:ea typeface="+mn-ea"/>
                          <a:cs typeface="Aparajita" panose="02020603050405020304" pitchFamily="18" charset="0"/>
                        </a:rPr>
                        <a:t>SF HIV Health Services (HHS) &amp; Persons Experiencing Homelessness</a:t>
                      </a:r>
                    </a:p>
                  </a:txBody>
                  <a:tcPr anchor="ctr">
                    <a:noFill/>
                  </a:tcPr>
                </a:tc>
                <a:extLst>
                  <a:ext uri="{0D108BD9-81ED-4DB2-BD59-A6C34878D82A}">
                    <a16:rowId xmlns:a16="http://schemas.microsoft.com/office/drawing/2014/main" val="54587247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81919938"/>
              </p:ext>
            </p:extLst>
          </p:nvPr>
        </p:nvGraphicFramePr>
        <p:xfrm>
          <a:off x="609600" y="1828800"/>
          <a:ext cx="2743200" cy="182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1828800">
                <a:tc>
                  <a:txBody>
                    <a:bodyPr/>
                    <a:lstStyle/>
                    <a:p>
                      <a:pPr algn="ctr"/>
                      <a:r>
                        <a:rPr lang="en-US" sz="4000" dirty="0">
                          <a:solidFill>
                            <a:srgbClr val="7030A0"/>
                          </a:solidFill>
                          <a:latin typeface="Book Antiqua" panose="02040602050305030304" pitchFamily="18" charset="0"/>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Book Antiqua" panose="02040602050305030304" pitchFamily="18" charset="0"/>
                        </a:rPr>
                        <a:t>of</a:t>
                      </a:r>
                      <a:r>
                        <a:rPr lang="en-US" sz="1600" baseline="0" dirty="0">
                          <a:solidFill>
                            <a:schemeClr val="tx1"/>
                          </a:solidFill>
                          <a:latin typeface="Book Antiqua" panose="02040602050305030304" pitchFamily="18" charset="0"/>
                        </a:rPr>
                        <a:t> the 2,982 HHS clients who report stable housing were virally suppressed in April 2022</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4">
                            <a:lumMod val="20000"/>
                            <a:lumOff val="80000"/>
                          </a:schemeClr>
                        </a:gs>
                        <a:gs pos="100000">
                          <a:schemeClr val="accent4">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sp>
        <p:nvSpPr>
          <p:cNvPr id="8" name="Rectangle 7"/>
          <p:cNvSpPr/>
          <p:nvPr/>
        </p:nvSpPr>
        <p:spPr>
          <a:xfrm>
            <a:off x="9801225" y="1"/>
            <a:ext cx="2390775" cy="6857999"/>
          </a:xfrm>
          <a:prstGeom prst="rect">
            <a:avLst/>
          </a:prstGeom>
          <a:blipFill dpi="0" rotWithShape="1">
            <a:blip r:embed="rId3" cstate="print">
              <a:alphaModFix amt="6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17521" y="9236"/>
            <a:ext cx="3021965" cy="6858000"/>
          </a:xfrm>
          <a:prstGeom prst="rect">
            <a:avLst/>
          </a:prstGeom>
          <a:gradFill flip="none" rotWithShape="1">
            <a:gsLst>
              <a:gs pos="0">
                <a:schemeClr val="bg1">
                  <a:alpha val="0"/>
                </a:schemeClr>
              </a:gs>
              <a:gs pos="100000">
                <a:schemeClr val="bg1">
                  <a:alpha val="86000"/>
                </a:schemeClr>
              </a:gs>
              <a:gs pos="88000">
                <a:schemeClr val="bg1"/>
              </a:gs>
              <a:gs pos="69000">
                <a:schemeClr val="bg1">
                  <a:alpha val="9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86368850"/>
              </p:ext>
            </p:extLst>
          </p:nvPr>
        </p:nvGraphicFramePr>
        <p:xfrm>
          <a:off x="3352800" y="1828800"/>
          <a:ext cx="2743200" cy="182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1828800">
                <a:tc>
                  <a:txBody>
                    <a:bodyPr/>
                    <a:lstStyle/>
                    <a:p>
                      <a:pPr algn="ctr"/>
                      <a:r>
                        <a:rPr lang="en-US" sz="4000" dirty="0">
                          <a:solidFill>
                            <a:srgbClr val="7030A0"/>
                          </a:solidFill>
                          <a:latin typeface="Book Antiqua" panose="02040602050305030304" pitchFamily="18" charset="0"/>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Book Antiqua" panose="02040602050305030304" pitchFamily="18" charset="0"/>
                        </a:rPr>
                        <a:t>of</a:t>
                      </a:r>
                      <a:r>
                        <a:rPr lang="en-US" sz="1600" baseline="0" dirty="0">
                          <a:solidFill>
                            <a:schemeClr val="tx1"/>
                          </a:solidFill>
                          <a:latin typeface="Book Antiqua" panose="02040602050305030304" pitchFamily="18" charset="0"/>
                        </a:rPr>
                        <a:t> the 751 HHS clients who report unstable housing were virally suppressed in April 2022</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4">
                            <a:lumMod val="20000"/>
                            <a:lumOff val="80000"/>
                          </a:schemeClr>
                        </a:gs>
                        <a:gs pos="100000">
                          <a:schemeClr val="accent4">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35514397"/>
              </p:ext>
            </p:extLst>
          </p:nvPr>
        </p:nvGraphicFramePr>
        <p:xfrm>
          <a:off x="6096000" y="1828800"/>
          <a:ext cx="2743200" cy="182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1828800">
                <a:tc>
                  <a:txBody>
                    <a:bodyPr/>
                    <a:lstStyle/>
                    <a:p>
                      <a:pPr algn="ctr"/>
                      <a:r>
                        <a:rPr lang="en-US" sz="4000" dirty="0">
                          <a:solidFill>
                            <a:srgbClr val="7030A0"/>
                          </a:solidFill>
                          <a:latin typeface="Book Antiqua" panose="02040602050305030304" pitchFamily="18" charset="0"/>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Book Antiqua" panose="02040602050305030304" pitchFamily="18" charset="0"/>
                        </a:rPr>
                        <a:t>additional HHS unstably housed clients need to be virally suppressed to achieve equity</a:t>
                      </a:r>
                      <a:endParaRPr lang="en-US" sz="4000" dirty="0">
                        <a:solidFill>
                          <a:srgbClr val="C00000"/>
                        </a:solidFill>
                        <a:latin typeface="Book Antiqua" panose="0204060205030503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4">
                            <a:lumMod val="20000"/>
                            <a:lumOff val="80000"/>
                          </a:schemeClr>
                        </a:gs>
                        <a:gs pos="100000">
                          <a:schemeClr val="accent4">
                            <a:lumMod val="20000"/>
                            <a:lumOff val="80000"/>
                          </a:schemeClr>
                        </a:gs>
                        <a:gs pos="71000">
                          <a:schemeClr val="bg1"/>
                        </a:gs>
                        <a:gs pos="38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graphicFrame>
        <p:nvGraphicFramePr>
          <p:cNvPr id="4" name="Table 4">
            <a:extLst>
              <a:ext uri="{FF2B5EF4-FFF2-40B4-BE49-F238E27FC236}">
                <a16:creationId xmlns:a16="http://schemas.microsoft.com/office/drawing/2014/main" id="{F1881AA4-5A7D-4F5F-94A3-686CD7DD5C9B}"/>
              </a:ext>
            </a:extLst>
          </p:cNvPr>
          <p:cNvGraphicFramePr>
            <a:graphicFrameLocks noGrp="1"/>
          </p:cNvGraphicFramePr>
          <p:nvPr>
            <p:extLst>
              <p:ext uri="{D42A27DB-BD31-4B8C-83A1-F6EECF244321}">
                <p14:modId xmlns:p14="http://schemas.microsoft.com/office/powerpoint/2010/main" val="2884395373"/>
              </p:ext>
            </p:extLst>
          </p:nvPr>
        </p:nvGraphicFramePr>
        <p:xfrm>
          <a:off x="660400" y="365760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857801461"/>
                    </a:ext>
                  </a:extLst>
                </a:gridCol>
              </a:tblGrid>
              <a:tr h="370840">
                <a:tc>
                  <a:txBody>
                    <a:bodyPr/>
                    <a:lstStyle/>
                    <a:p>
                      <a:pPr algn="ctr"/>
                      <a:r>
                        <a:rPr lang="en-US" sz="1200" b="0" i="1" dirty="0">
                          <a:solidFill>
                            <a:schemeClr val="tx1"/>
                          </a:solidFill>
                        </a:rPr>
                        <a:t>AIDS Regional Information &amp; Evaluation System (ARIES) April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3249185"/>
                  </a:ext>
                </a:extLst>
              </a:tr>
            </a:tbl>
          </a:graphicData>
        </a:graphic>
      </p:graphicFrame>
    </p:spTree>
    <p:extLst>
      <p:ext uri="{BB962C8B-B14F-4D97-AF65-F5344CB8AC3E}">
        <p14:creationId xmlns:p14="http://schemas.microsoft.com/office/powerpoint/2010/main" val="36076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7A750A-C2DF-4E04-9720-AE60DBDC92E9}"/>
              </a:ext>
            </a:extLst>
          </p:cNvPr>
          <p:cNvGraphicFramePr>
            <a:graphicFrameLocks noGrp="1"/>
          </p:cNvGraphicFramePr>
          <p:nvPr>
            <p:extLst>
              <p:ext uri="{D42A27DB-BD31-4B8C-83A1-F6EECF244321}">
                <p14:modId xmlns:p14="http://schemas.microsoft.com/office/powerpoint/2010/main" val="763866217"/>
              </p:ext>
            </p:extLst>
          </p:nvPr>
        </p:nvGraphicFramePr>
        <p:xfrm>
          <a:off x="521111" y="1522890"/>
          <a:ext cx="8224681" cy="4480560"/>
        </p:xfrm>
        <a:graphic>
          <a:graphicData uri="http://schemas.openxmlformats.org/drawingml/2006/table">
            <a:tbl>
              <a:tblPr firstRow="1" bandRow="1">
                <a:tableStyleId>{5C22544A-7EE6-4342-B048-85BDC9FD1C3A}</a:tableStyleId>
              </a:tblPr>
              <a:tblGrid>
                <a:gridCol w="8224681">
                  <a:extLst>
                    <a:ext uri="{9D8B030D-6E8A-4147-A177-3AD203B41FA5}">
                      <a16:colId xmlns:a16="http://schemas.microsoft.com/office/drawing/2014/main" val="20000"/>
                    </a:ext>
                  </a:extLst>
                </a:gridCol>
              </a:tblGrid>
              <a:tr h="2222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ysClr val="windowText" lastClr="000000"/>
                          </a:solidFill>
                          <a:latin typeface="Book Antiqua" panose="02040602050305030304" pitchFamily="18" charset="0"/>
                        </a:rPr>
                        <a:t>HIV Health Services (HHS) has an established Clinical Quality Improvement (CQI) Program to address viral load and other health inequities.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ysClr val="windowText" lastClr="000000"/>
                        </a:solidFill>
                        <a:latin typeface="Book Antiqua" panose="0204060205030503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ysClr val="windowText" lastClr="000000"/>
                          </a:solidFill>
                          <a:latin typeface="Book Antiqua" panose="02040602050305030304" pitchFamily="18" charset="0"/>
                        </a:rPr>
                        <a:t>The focus of 2022 and 2023 is to address viral load suppression rates among persons experiencing homelessness and those who report unstable housing.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ysClr val="windowText" lastClr="000000"/>
                        </a:solidFill>
                        <a:latin typeface="Book Antiqua" panose="0204060205030503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ysClr val="windowText" lastClr="000000"/>
                          </a:solidFill>
                          <a:latin typeface="Book Antiqua" panose="02040602050305030304" pitchFamily="18" charset="0"/>
                        </a:rPr>
                        <a:t>Ten large programs are participating in this initiative.  Across these programs, 3,468 people living with HIV are receiving medical or medical case management services.  Of these people, 756 are also facing housing instability.</a:t>
                      </a:r>
                      <a:endParaRPr lang="en-US" sz="2000" dirty="0">
                        <a:solidFill>
                          <a:sysClr val="windowText" lastClr="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bg1">
                            <a:alpha val="0"/>
                          </a:schemeClr>
                        </a:gs>
                        <a:gs pos="100000">
                          <a:schemeClr val="accent4">
                            <a:lumMod val="20000"/>
                            <a:lumOff val="80000"/>
                          </a:schemeClr>
                        </a:gs>
                        <a:gs pos="30000">
                          <a:schemeClr val="bg1"/>
                        </a:gs>
                        <a:gs pos="20000">
                          <a:schemeClr val="bg1">
                            <a:alpha val="92000"/>
                          </a:schemeClr>
                        </a:gs>
                      </a:gsLst>
                      <a:lin ang="5400000" scaled="0"/>
                    </a:gra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F2C6F522-3022-4846-90FF-DBD158BD7B90}"/>
              </a:ext>
            </a:extLst>
          </p:cNvPr>
          <p:cNvGraphicFramePr>
            <a:graphicFrameLocks noGrp="1"/>
          </p:cNvGraphicFramePr>
          <p:nvPr>
            <p:extLst>
              <p:ext uri="{D42A27DB-BD31-4B8C-83A1-F6EECF244321}">
                <p14:modId xmlns:p14="http://schemas.microsoft.com/office/powerpoint/2010/main" val="3174627887"/>
              </p:ext>
            </p:extLst>
          </p:nvPr>
        </p:nvGraphicFramePr>
        <p:xfrm>
          <a:off x="3" y="0"/>
          <a:ext cx="10209400" cy="1371600"/>
        </p:xfrm>
        <a:graphic>
          <a:graphicData uri="http://schemas.openxmlformats.org/drawingml/2006/table">
            <a:tbl>
              <a:tblPr firstRow="1" bandRow="1">
                <a:tableStyleId>{5C22544A-7EE6-4342-B048-85BDC9FD1C3A}</a:tableStyleId>
              </a:tblPr>
              <a:tblGrid>
                <a:gridCol w="10209400">
                  <a:extLst>
                    <a:ext uri="{9D8B030D-6E8A-4147-A177-3AD203B41FA5}">
                      <a16:colId xmlns:a16="http://schemas.microsoft.com/office/drawing/2014/main" val="3621250465"/>
                    </a:ext>
                  </a:extLst>
                </a:gridCol>
              </a:tblGrid>
              <a:tr h="1371600">
                <a:tc>
                  <a:txBody>
                    <a:bodyPr/>
                    <a:lstStyle/>
                    <a:p>
                      <a:pPr algn="l"/>
                      <a:r>
                        <a:rPr lang="en-US" sz="4800" b="1" kern="1200" dirty="0">
                          <a:solidFill>
                            <a:srgbClr val="C00000"/>
                          </a:solidFill>
                          <a:effectLst/>
                          <a:latin typeface="Aparajita" panose="02020603050405020304" pitchFamily="18" charset="0"/>
                          <a:ea typeface="+mn-ea"/>
                          <a:cs typeface="Aparajita" panose="02020603050405020304" pitchFamily="18" charset="0"/>
                        </a:rPr>
                        <a:t>Quality Improvement (QI)</a:t>
                      </a:r>
                    </a:p>
                  </a:txBody>
                  <a:tcPr anchor="ctr">
                    <a:noFill/>
                  </a:tcPr>
                </a:tc>
                <a:extLst>
                  <a:ext uri="{0D108BD9-81ED-4DB2-BD59-A6C34878D82A}">
                    <a16:rowId xmlns:a16="http://schemas.microsoft.com/office/drawing/2014/main" val="545872475"/>
                  </a:ext>
                </a:extLst>
              </a:tr>
            </a:tbl>
          </a:graphicData>
        </a:graphic>
      </p:graphicFrame>
      <p:sp>
        <p:nvSpPr>
          <p:cNvPr id="5" name="Rectangle 4">
            <a:extLst>
              <a:ext uri="{FF2B5EF4-FFF2-40B4-BE49-F238E27FC236}">
                <a16:creationId xmlns:a16="http://schemas.microsoft.com/office/drawing/2014/main" id="{7A3D5A73-BDE1-4F8A-85C5-95BEC1DA5908}"/>
              </a:ext>
            </a:extLst>
          </p:cNvPr>
          <p:cNvSpPr/>
          <p:nvPr/>
        </p:nvSpPr>
        <p:spPr>
          <a:xfrm>
            <a:off x="9801225" y="1"/>
            <a:ext cx="2390775" cy="6857999"/>
          </a:xfrm>
          <a:prstGeom prst="rect">
            <a:avLst/>
          </a:prstGeom>
          <a:blipFill dpi="0" rotWithShape="1">
            <a:blip r:embed="rId2">
              <a:alphaModFix amt="48000"/>
              <a:extLst>
                <a:ext uri="{28A0092B-C50C-407E-A947-70E740481C1C}">
                  <a14:useLocalDpi xmlns:a14="http://schemas.microsoft.com/office/drawing/2010/main" val="0"/>
                </a:ext>
              </a:extLst>
            </a:blip>
            <a:srcRect/>
            <a:stretch>
              <a:fillRect l="-194781" r="-1947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DBBFB0-2AC9-403A-8A76-6ECF419B2589}"/>
              </a:ext>
            </a:extLst>
          </p:cNvPr>
          <p:cNvSpPr/>
          <p:nvPr/>
        </p:nvSpPr>
        <p:spPr>
          <a:xfrm>
            <a:off x="9170035" y="0"/>
            <a:ext cx="3021965" cy="6858000"/>
          </a:xfrm>
          <a:prstGeom prst="rect">
            <a:avLst/>
          </a:prstGeom>
          <a:gradFill flip="none" rotWithShape="1">
            <a:gsLst>
              <a:gs pos="0">
                <a:schemeClr val="bg1">
                  <a:alpha val="0"/>
                </a:schemeClr>
              </a:gs>
              <a:gs pos="100000">
                <a:schemeClr val="bg1">
                  <a:alpha val="86000"/>
                </a:schemeClr>
              </a:gs>
              <a:gs pos="88000">
                <a:schemeClr val="bg1"/>
              </a:gs>
              <a:gs pos="69000">
                <a:schemeClr val="bg1">
                  <a:alpha val="9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808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E38E0-76A8-4B89-8B50-D879D8A3AD9B}"/>
              </a:ext>
            </a:extLst>
          </p:cNvPr>
          <p:cNvSpPr txBox="1"/>
          <p:nvPr/>
        </p:nvSpPr>
        <p:spPr>
          <a:xfrm>
            <a:off x="309561" y="1501855"/>
            <a:ext cx="2620071" cy="4462760"/>
          </a:xfrm>
          <a:prstGeom prst="rect">
            <a:avLst/>
          </a:prstGeom>
          <a:solidFill>
            <a:srgbClr val="C335B9"/>
          </a:solidFill>
        </p:spPr>
        <p:txBody>
          <a:bodyPr wrap="square" rtlCol="0">
            <a:spAutoFit/>
          </a:bodyPr>
          <a:lstStyle/>
          <a:p>
            <a:endParaRPr lang="en-US" sz="1000" dirty="0">
              <a:latin typeface="Book Antiqua" panose="02040602050305030304" pitchFamily="18" charset="0"/>
            </a:endParaRPr>
          </a:p>
          <a:p>
            <a:r>
              <a:rPr lang="en-US" sz="2400" dirty="0">
                <a:solidFill>
                  <a:schemeClr val="bg1"/>
                </a:solidFill>
                <a:latin typeface="Book Antiqua" panose="02040602050305030304" pitchFamily="18" charset="0"/>
              </a:rPr>
              <a:t>REDUCE HIV-RELATED DISPARITIES IN HEALTH OUTCOMES AMONG PEOPLE EXPERIENCING HOMELESSNESS AND HOUSING INSTABILITY</a:t>
            </a:r>
          </a:p>
          <a:p>
            <a:endParaRPr lang="en-US" sz="1000" dirty="0">
              <a:solidFill>
                <a:schemeClr val="bg1"/>
              </a:solidFill>
            </a:endParaRPr>
          </a:p>
        </p:txBody>
      </p:sp>
      <p:sp>
        <p:nvSpPr>
          <p:cNvPr id="6" name="TextBox 5">
            <a:extLst>
              <a:ext uri="{FF2B5EF4-FFF2-40B4-BE49-F238E27FC236}">
                <a16:creationId xmlns:a16="http://schemas.microsoft.com/office/drawing/2014/main" id="{40E8DEC1-AC20-432F-B563-8F9207BC42D7}"/>
              </a:ext>
            </a:extLst>
          </p:cNvPr>
          <p:cNvSpPr txBox="1"/>
          <p:nvPr/>
        </p:nvSpPr>
        <p:spPr>
          <a:xfrm>
            <a:off x="2929632" y="1511091"/>
            <a:ext cx="8566913" cy="4431983"/>
          </a:xfrm>
          <a:prstGeom prst="rect">
            <a:avLst/>
          </a:prstGeom>
          <a:solidFill>
            <a:schemeClr val="accent4">
              <a:lumMod val="20000"/>
              <a:lumOff val="80000"/>
            </a:schemeClr>
          </a:solidFill>
        </p:spPr>
        <p:txBody>
          <a:bodyPr wrap="square" rtlCol="0">
            <a:spAutoFit/>
          </a:bodyPr>
          <a:lstStyle/>
          <a:p>
            <a:endParaRPr lang="en-US" sz="1000" dirty="0"/>
          </a:p>
          <a:p>
            <a:endParaRPr lang="en-US" sz="1000" dirty="0"/>
          </a:p>
          <a:p>
            <a:endParaRPr lang="en-US" sz="1000" dirty="0"/>
          </a:p>
          <a:p>
            <a:endParaRPr lang="en-US" sz="1000" dirty="0"/>
          </a:p>
          <a:p>
            <a:r>
              <a:rPr lang="en-US" sz="2200" dirty="0">
                <a:latin typeface="Book Antiqua" panose="02040602050305030304" pitchFamily="18" charset="0"/>
              </a:rPr>
              <a:t>PRIMARY GOAL:  Close gap in Viral Load (VL) suppression rate to </a:t>
            </a:r>
            <a:r>
              <a:rPr lang="en-US" sz="2200" b="1" dirty="0">
                <a:solidFill>
                  <a:srgbClr val="C00000"/>
                </a:solidFill>
                <a:latin typeface="Book Antiqua" panose="02040602050305030304" pitchFamily="18" charset="0"/>
              </a:rPr>
              <a:t>0.0% </a:t>
            </a:r>
            <a:r>
              <a:rPr lang="en-US" sz="2200" dirty="0">
                <a:latin typeface="Book Antiqua" panose="02040602050305030304" pitchFamily="18" charset="0"/>
              </a:rPr>
              <a:t>when comparing VL rates for people experiencing homelessness and/or housing instability to overall VL suppression rate in each program</a:t>
            </a:r>
            <a:br>
              <a:rPr lang="en-US" sz="2200" dirty="0">
                <a:latin typeface="Book Antiqua" panose="02040602050305030304" pitchFamily="18" charset="0"/>
              </a:rPr>
            </a:br>
            <a:endParaRPr lang="en-US" sz="2200" dirty="0">
              <a:latin typeface="Book Antiqua" panose="02040602050305030304" pitchFamily="18" charset="0"/>
            </a:endParaRPr>
          </a:p>
          <a:p>
            <a:endParaRPr lang="en-US" sz="2200" dirty="0">
              <a:latin typeface="Book Antiqua" panose="02040602050305030304" pitchFamily="18" charset="0"/>
            </a:endParaRPr>
          </a:p>
          <a:p>
            <a:r>
              <a:rPr lang="en-US" sz="2200" dirty="0">
                <a:latin typeface="Book Antiqua" panose="02040602050305030304" pitchFamily="18" charset="0"/>
              </a:rPr>
              <a:t>REACH GOAL:  Aim a little above current average VL suppression rate to reach </a:t>
            </a:r>
            <a:r>
              <a:rPr lang="en-US" sz="2200" b="1" dirty="0">
                <a:solidFill>
                  <a:srgbClr val="C00000"/>
                </a:solidFill>
                <a:latin typeface="Book Antiqua" panose="02040602050305030304" pitchFamily="18" charset="0"/>
              </a:rPr>
              <a:t>86.0% </a:t>
            </a:r>
            <a:r>
              <a:rPr lang="en-US" sz="2200" dirty="0">
                <a:latin typeface="Book Antiqua" panose="02040602050305030304" pitchFamily="18" charset="0"/>
              </a:rPr>
              <a:t>by December 31, 2023 given upward trend in overall VL suppression rates in San Francisco</a:t>
            </a:r>
          </a:p>
          <a:p>
            <a:endParaRPr lang="en-US" sz="4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61680237"/>
              </p:ext>
            </p:extLst>
          </p:nvPr>
        </p:nvGraphicFramePr>
        <p:xfrm>
          <a:off x="2" y="0"/>
          <a:ext cx="10214917" cy="1371600"/>
        </p:xfrm>
        <a:graphic>
          <a:graphicData uri="http://schemas.openxmlformats.org/drawingml/2006/table">
            <a:tbl>
              <a:tblPr firstRow="1" bandRow="1">
                <a:tableStyleId>{5C22544A-7EE6-4342-B048-85BDC9FD1C3A}</a:tableStyleId>
              </a:tblPr>
              <a:tblGrid>
                <a:gridCol w="10214917">
                  <a:extLst>
                    <a:ext uri="{9D8B030D-6E8A-4147-A177-3AD203B41FA5}">
                      <a16:colId xmlns:a16="http://schemas.microsoft.com/office/drawing/2014/main" val="3621250465"/>
                    </a:ext>
                  </a:extLst>
                </a:gridCol>
              </a:tblGrid>
              <a:tr h="1371600">
                <a:tc>
                  <a:txBody>
                    <a:bodyPr/>
                    <a:lstStyle/>
                    <a:p>
                      <a:pPr algn="l"/>
                      <a:r>
                        <a:rPr lang="en-US" sz="4800" b="1" kern="1200" dirty="0">
                          <a:solidFill>
                            <a:srgbClr val="C00000"/>
                          </a:solidFill>
                          <a:effectLst/>
                          <a:latin typeface="Aparajita" panose="02020603050405020304" pitchFamily="18" charset="0"/>
                          <a:ea typeface="+mn-ea"/>
                          <a:cs typeface="Aparajita" panose="02020603050405020304" pitchFamily="18" charset="0"/>
                        </a:rPr>
                        <a:t>Quality Improvement Goals</a:t>
                      </a:r>
                    </a:p>
                  </a:txBody>
                  <a:tcPr anchor="ctr">
                    <a:noFill/>
                  </a:tcPr>
                </a:tc>
                <a:extLst>
                  <a:ext uri="{0D108BD9-81ED-4DB2-BD59-A6C34878D82A}">
                    <a16:rowId xmlns:a16="http://schemas.microsoft.com/office/drawing/2014/main" val="545872475"/>
                  </a:ext>
                </a:extLst>
              </a:tr>
            </a:tbl>
          </a:graphicData>
        </a:graphic>
      </p:graphicFrame>
    </p:spTree>
    <p:extLst>
      <p:ext uri="{BB962C8B-B14F-4D97-AF65-F5344CB8AC3E}">
        <p14:creationId xmlns:p14="http://schemas.microsoft.com/office/powerpoint/2010/main" val="272010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normAutofit/>
          </a:bodyPr>
          <a:lstStyle/>
          <a:p>
            <a:r>
              <a:rPr lang="en-US" sz="4800" b="1" dirty="0">
                <a:solidFill>
                  <a:srgbClr val="C00000"/>
                </a:solidFill>
                <a:latin typeface="Aparajita" panose="02020603050405020304" pitchFamily="18" charset="0"/>
                <a:ea typeface="+mn-ea"/>
                <a:cs typeface="Aparajita" panose="02020603050405020304" pitchFamily="18" charset="0"/>
              </a:rPr>
              <a:t>Request for Input from HCH Co-Applicant Board</a:t>
            </a:r>
          </a:p>
        </p:txBody>
      </p:sp>
      <p:sp>
        <p:nvSpPr>
          <p:cNvPr id="3" name="Content Placeholder 2"/>
          <p:cNvSpPr>
            <a:spLocks noGrp="1"/>
          </p:cNvSpPr>
          <p:nvPr>
            <p:ph idx="1"/>
          </p:nvPr>
        </p:nvSpPr>
        <p:spPr>
          <a:xfrm>
            <a:off x="0" y="1325563"/>
            <a:ext cx="12191999" cy="5532437"/>
          </a:xfrm>
          <a:solidFill>
            <a:schemeClr val="accent4">
              <a:lumMod val="20000"/>
              <a:lumOff val="80000"/>
              <a:alpha val="47000"/>
            </a:schemeClr>
          </a:solidFill>
        </p:spPr>
        <p:txBody>
          <a:bodyPr>
            <a:normAutofit/>
          </a:bodyPr>
          <a:lstStyle/>
          <a:p>
            <a:endParaRPr lang="en-US" dirty="0">
              <a:latin typeface="Aparajita"/>
            </a:endParaRPr>
          </a:p>
          <a:p>
            <a:r>
              <a:rPr lang="en-US" sz="2400" dirty="0">
                <a:solidFill>
                  <a:sysClr val="windowText" lastClr="000000"/>
                </a:solidFill>
                <a:latin typeface="Book Antiqua" panose="02040602050305030304" pitchFamily="18" charset="0"/>
              </a:rPr>
              <a:t>What can we adjust to make accessing medical services easier for people experiencing homelessness and living with HIV?</a:t>
            </a:r>
          </a:p>
          <a:p>
            <a:endParaRPr lang="en-US" sz="2400" dirty="0">
              <a:solidFill>
                <a:sysClr val="windowText" lastClr="000000"/>
              </a:solidFill>
              <a:latin typeface="Book Antiqua" panose="02040602050305030304" pitchFamily="18" charset="0"/>
            </a:endParaRPr>
          </a:p>
          <a:p>
            <a:endParaRPr lang="en-US" sz="2400" dirty="0">
              <a:solidFill>
                <a:sysClr val="windowText" lastClr="000000"/>
              </a:solidFill>
              <a:latin typeface="Book Antiqua" panose="02040602050305030304" pitchFamily="18" charset="0"/>
            </a:endParaRPr>
          </a:p>
          <a:p>
            <a:r>
              <a:rPr lang="en-US" sz="2400" dirty="0">
                <a:solidFill>
                  <a:sysClr val="windowText" lastClr="000000"/>
                </a:solidFill>
                <a:latin typeface="Book Antiqua" panose="02040602050305030304" pitchFamily="18" charset="0"/>
              </a:rPr>
              <a:t>How can we make it easier to take daily medications?</a:t>
            </a:r>
          </a:p>
          <a:p>
            <a:endParaRPr lang="en-US" sz="2400" dirty="0">
              <a:solidFill>
                <a:sysClr val="windowText" lastClr="000000"/>
              </a:solidFill>
              <a:latin typeface="Book Antiqua" panose="02040602050305030304" pitchFamily="18" charset="0"/>
            </a:endParaRPr>
          </a:p>
          <a:p>
            <a:endParaRPr lang="en-US" sz="2400" dirty="0">
              <a:solidFill>
                <a:sysClr val="windowText" lastClr="000000"/>
              </a:solidFill>
              <a:latin typeface="Book Antiqua" panose="02040602050305030304" pitchFamily="18" charset="0"/>
            </a:endParaRPr>
          </a:p>
          <a:p>
            <a:r>
              <a:rPr lang="en-US" sz="2400" dirty="0">
                <a:solidFill>
                  <a:sysClr val="windowText" lastClr="000000"/>
                </a:solidFill>
                <a:latin typeface="Book Antiqua" panose="02040602050305030304" pitchFamily="18" charset="0"/>
              </a:rPr>
              <a:t>How can we reach additional people experiencing homelessness and living with HIV who may not yet have connected with medical services?</a:t>
            </a:r>
          </a:p>
        </p:txBody>
      </p:sp>
    </p:spTree>
    <p:extLst>
      <p:ext uri="{BB962C8B-B14F-4D97-AF65-F5344CB8AC3E}">
        <p14:creationId xmlns:p14="http://schemas.microsoft.com/office/powerpoint/2010/main" val="318360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707</Words>
  <Application>Microsoft Office PowerPoint</Application>
  <PresentationFormat>Widescreen</PresentationFormat>
  <Paragraphs>88</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Aparajita</vt:lpstr>
      <vt:lpstr>Arial</vt:lpstr>
      <vt:lpstr>Book Antiqua</vt:lpstr>
      <vt:lpstr>Calibri</vt:lpstr>
      <vt:lpstr>Calibri Light</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 for Input from HCH Co-Applicant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Aynsley, John (DPH)</dc:creator>
  <cp:lastModifiedBy>Neary, Beth (DPH)</cp:lastModifiedBy>
  <cp:revision>41</cp:revision>
  <dcterms:created xsi:type="dcterms:W3CDTF">2022-05-05T18:33:34Z</dcterms:created>
  <dcterms:modified xsi:type="dcterms:W3CDTF">2022-06-13T23:04:42Z</dcterms:modified>
</cp:coreProperties>
</file>