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45"/>
  </p:notesMasterIdLst>
  <p:sldIdLst>
    <p:sldId id="316" r:id="rId5"/>
    <p:sldId id="341"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372" r:id="rId27"/>
    <p:sldId id="373" r:id="rId28"/>
    <p:sldId id="374" r:id="rId29"/>
    <p:sldId id="375" r:id="rId30"/>
    <p:sldId id="376" r:id="rId31"/>
    <p:sldId id="377" r:id="rId32"/>
    <p:sldId id="378" r:id="rId33"/>
    <p:sldId id="379" r:id="rId34"/>
    <p:sldId id="380" r:id="rId35"/>
    <p:sldId id="381" r:id="rId36"/>
    <p:sldId id="382" r:id="rId37"/>
    <p:sldId id="383" r:id="rId38"/>
    <p:sldId id="384" r:id="rId39"/>
    <p:sldId id="385" r:id="rId40"/>
    <p:sldId id="386" r:id="rId41"/>
    <p:sldId id="387" r:id="rId42"/>
    <p:sldId id="388" r:id="rId43"/>
    <p:sldId id="38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B2A"/>
    <a:srgbClr val="144A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1515DF-06E5-4148-B903-C61F3FC40798}" v="1" dt="2026-01-06T22:38:58.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ADA89F-85B8-40DE-8FDB-116FB227C4C0}" type="datetimeFigureOut">
              <a:rPr lang="en-US" smtClean="0"/>
              <a:t>1/6/2026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5C3DC2-4624-483E-869F-4B7956B35484}" type="slidenum">
              <a:rPr lang="en-US" smtClean="0"/>
              <a:t>‹#›</a:t>
            </a:fld>
            <a:endParaRPr lang="en-US"/>
          </a:p>
        </p:txBody>
      </p:sp>
    </p:spTree>
    <p:extLst>
      <p:ext uri="{BB962C8B-B14F-4D97-AF65-F5344CB8AC3E}">
        <p14:creationId xmlns:p14="http://schemas.microsoft.com/office/powerpoint/2010/main" val="3477287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3d4637af8f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3d4637af8f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fa0f2a4b92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fa0f2a4b9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12315" y="2440709"/>
            <a:ext cx="12192000" cy="4419600"/>
          </a:xfrm>
          <a:prstGeom prst="rect">
            <a:avLst/>
          </a:prstGeom>
          <a:solidFill>
            <a:srgbClr val="1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15"/>
          <p:cNvSpPr>
            <a:spLocks noGrp="1"/>
          </p:cNvSpPr>
          <p:nvPr>
            <p:ph type="body" sz="quarter" idx="11"/>
          </p:nvPr>
        </p:nvSpPr>
        <p:spPr>
          <a:xfrm>
            <a:off x="508000" y="4953000"/>
            <a:ext cx="5892800" cy="5334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hasCustomPrompt="1"/>
          </p:nvPr>
        </p:nvSpPr>
        <p:spPr>
          <a:xfrm>
            <a:off x="406400" y="2895600"/>
            <a:ext cx="6502400" cy="1143000"/>
          </a:xfrm>
        </p:spPr>
        <p:txBody>
          <a:bodyPr>
            <a:noAutofit/>
          </a:bodyPr>
          <a:lstStyle>
            <a:lvl1pPr algn="l">
              <a:defRPr sz="4000" b="1">
                <a:solidFill>
                  <a:schemeClr val="bg1"/>
                </a:solidFill>
              </a:defRPr>
            </a:lvl1pPr>
          </a:lstStyle>
          <a:p>
            <a:r>
              <a:rPr lang="en-US"/>
              <a:t>DHR All Staff Meeting</a:t>
            </a:r>
          </a:p>
        </p:txBody>
      </p:sp>
      <p:sp>
        <p:nvSpPr>
          <p:cNvPr id="6" name="Text Placeholder 15"/>
          <p:cNvSpPr>
            <a:spLocks noGrp="1"/>
          </p:cNvSpPr>
          <p:nvPr>
            <p:ph type="body" sz="quarter" idx="12" hasCustomPrompt="1"/>
          </p:nvPr>
        </p:nvSpPr>
        <p:spPr>
          <a:xfrm>
            <a:off x="508000" y="5486400"/>
            <a:ext cx="5892800" cy="5334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white"/>
                </a:solidFill>
                <a:effectLst/>
                <a:uLnTx/>
                <a:uFillTx/>
                <a:latin typeface="+mn-lt"/>
                <a:ea typeface="+mn-ea"/>
                <a:cs typeface="+mn-cs"/>
              </a:rPr>
              <a:t>June 26, 2018</a:t>
            </a:r>
          </a:p>
        </p:txBody>
      </p:sp>
      <p:sp>
        <p:nvSpPr>
          <p:cNvPr id="9" name="Text Placeholder 15"/>
          <p:cNvSpPr>
            <a:spLocks noGrp="1"/>
          </p:cNvSpPr>
          <p:nvPr>
            <p:ph type="body" sz="quarter" idx="13" hasCustomPrompt="1"/>
          </p:nvPr>
        </p:nvSpPr>
        <p:spPr>
          <a:xfrm>
            <a:off x="508000" y="6019800"/>
            <a:ext cx="5892800" cy="5334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white"/>
                </a:solidFill>
                <a:effectLst/>
                <a:uLnTx/>
                <a:uFillTx/>
                <a:latin typeface="+mn-lt"/>
                <a:ea typeface="+mn-ea"/>
                <a:cs typeface="+mn-cs"/>
              </a:rPr>
              <a:t>Atrium</a:t>
            </a:r>
          </a:p>
        </p:txBody>
      </p:sp>
      <p:pic>
        <p:nvPicPr>
          <p:cNvPr id="10" name="Picture 9">
            <a:extLst>
              <a:ext uri="{FF2B5EF4-FFF2-40B4-BE49-F238E27FC236}">
                <a16:creationId xmlns:a16="http://schemas.microsoft.com/office/drawing/2014/main" id="{0BD3CBFF-261F-B514-D4F9-3B4D2708986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8229600" y="3047999"/>
            <a:ext cx="3296920" cy="3048001"/>
          </a:xfrm>
          <a:prstGeom prst="rect">
            <a:avLst/>
          </a:prstGeom>
        </p:spPr>
      </p:pic>
    </p:spTree>
    <p:extLst>
      <p:ext uri="{BB962C8B-B14F-4D97-AF65-F5344CB8AC3E}">
        <p14:creationId xmlns:p14="http://schemas.microsoft.com/office/powerpoint/2010/main" val="19992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78C7F-D810-41BE-B1AA-F0F7918829FB}" type="datetimeFigureOut">
              <a:rPr lang="en-US" smtClean="0"/>
              <a:t>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0BD8BB-2035-405A-AD3D-D0FC1FB0A7A1}" type="slidenum">
              <a:rPr lang="en-US" smtClean="0"/>
              <a:t>‹#›</a:t>
            </a:fld>
            <a:endParaRPr lang="en-US"/>
          </a:p>
        </p:txBody>
      </p:sp>
    </p:spTree>
    <p:extLst>
      <p:ext uri="{BB962C8B-B14F-4D97-AF65-F5344CB8AC3E}">
        <p14:creationId xmlns:p14="http://schemas.microsoft.com/office/powerpoint/2010/main" val="47627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12315" y="3200400"/>
            <a:ext cx="12192000" cy="3659909"/>
          </a:xfrm>
          <a:prstGeom prst="rect">
            <a:avLst/>
          </a:prstGeom>
          <a:solidFill>
            <a:srgbClr val="144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8229600" y="3477207"/>
            <a:ext cx="3296920" cy="3048001"/>
          </a:xfrm>
          <a:prstGeom prst="rect">
            <a:avLst/>
          </a:prstGeom>
        </p:spPr>
      </p:pic>
      <p:sp>
        <p:nvSpPr>
          <p:cNvPr id="16" name="Text Placeholder 15"/>
          <p:cNvSpPr>
            <a:spLocks noGrp="1"/>
          </p:cNvSpPr>
          <p:nvPr>
            <p:ph type="body" sz="quarter" idx="11" hasCustomPrompt="1"/>
          </p:nvPr>
        </p:nvSpPr>
        <p:spPr>
          <a:xfrm>
            <a:off x="508000" y="4953000"/>
            <a:ext cx="5892800" cy="5334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white"/>
                </a:solidFill>
                <a:effectLst/>
                <a:uLnTx/>
                <a:uFillTx/>
                <a:latin typeface="+mn-lt"/>
                <a:ea typeface="+mn-ea"/>
                <a:cs typeface="+mn-cs"/>
              </a:rPr>
              <a:t>Name</a:t>
            </a:r>
          </a:p>
        </p:txBody>
      </p:sp>
      <p:sp>
        <p:nvSpPr>
          <p:cNvPr id="2" name="Title 1"/>
          <p:cNvSpPr>
            <a:spLocks noGrp="1"/>
          </p:cNvSpPr>
          <p:nvPr>
            <p:ph type="title" hasCustomPrompt="1"/>
          </p:nvPr>
        </p:nvSpPr>
        <p:spPr>
          <a:xfrm>
            <a:off x="406400" y="3200400"/>
            <a:ext cx="5880485" cy="1143000"/>
          </a:xfrm>
        </p:spPr>
        <p:txBody>
          <a:bodyPr>
            <a:noAutofit/>
          </a:bodyPr>
          <a:lstStyle>
            <a:lvl1pPr algn="l">
              <a:defRPr sz="4000" b="1">
                <a:solidFill>
                  <a:schemeClr val="bg1"/>
                </a:solidFill>
              </a:defRPr>
            </a:lvl1pPr>
          </a:lstStyle>
          <a:p>
            <a:r>
              <a:rPr lang="en-US"/>
              <a:t>Presentation Title</a:t>
            </a:r>
          </a:p>
        </p:txBody>
      </p:sp>
      <p:sp>
        <p:nvSpPr>
          <p:cNvPr id="6" name="Text Placeholder 15"/>
          <p:cNvSpPr>
            <a:spLocks noGrp="1"/>
          </p:cNvSpPr>
          <p:nvPr>
            <p:ph type="body" sz="quarter" idx="12" hasCustomPrompt="1"/>
          </p:nvPr>
        </p:nvSpPr>
        <p:spPr>
          <a:xfrm>
            <a:off x="508000" y="5486400"/>
            <a:ext cx="5892800" cy="5334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white"/>
                </a:solidFill>
                <a:effectLst/>
                <a:uLnTx/>
                <a:uFillTx/>
                <a:latin typeface="+mn-lt"/>
                <a:ea typeface="+mn-ea"/>
                <a:cs typeface="+mn-cs"/>
              </a:rPr>
              <a:t>Date</a:t>
            </a:r>
          </a:p>
        </p:txBody>
      </p:sp>
      <p:sp>
        <p:nvSpPr>
          <p:cNvPr id="9" name="Text Placeholder 15"/>
          <p:cNvSpPr>
            <a:spLocks noGrp="1"/>
          </p:cNvSpPr>
          <p:nvPr>
            <p:ph type="body" sz="quarter" idx="13" hasCustomPrompt="1"/>
          </p:nvPr>
        </p:nvSpPr>
        <p:spPr>
          <a:xfrm>
            <a:off x="508000" y="6019800"/>
            <a:ext cx="5892800" cy="5334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white"/>
                </a:solidFill>
                <a:effectLst/>
                <a:uLnTx/>
                <a:uFillTx/>
                <a:latin typeface="+mn-lt"/>
                <a:ea typeface="+mn-ea"/>
                <a:cs typeface="+mn-cs"/>
              </a:rPr>
              <a:t>Location</a:t>
            </a:r>
          </a:p>
        </p:txBody>
      </p:sp>
    </p:spTree>
    <p:extLst>
      <p:ext uri="{BB962C8B-B14F-4D97-AF65-F5344CB8AC3E}">
        <p14:creationId xmlns:p14="http://schemas.microsoft.com/office/powerpoint/2010/main" val="199920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0" y="2438400"/>
            <a:ext cx="12192000" cy="4419600"/>
          </a:xfrm>
          <a:prstGeom prst="rect">
            <a:avLst/>
          </a:prstGeom>
          <a:solidFill>
            <a:srgbClr val="1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 name="Title 1"/>
          <p:cNvSpPr>
            <a:spLocks noGrp="1"/>
          </p:cNvSpPr>
          <p:nvPr>
            <p:ph type="title" hasCustomPrompt="1"/>
          </p:nvPr>
        </p:nvSpPr>
        <p:spPr>
          <a:xfrm>
            <a:off x="508000" y="2895600"/>
            <a:ext cx="6299200" cy="1143000"/>
          </a:xfrm>
        </p:spPr>
        <p:txBody>
          <a:bodyPr>
            <a:normAutofit/>
          </a:bodyPr>
          <a:lstStyle>
            <a:lvl1pPr algn="l">
              <a:defRPr sz="4000" b="1">
                <a:solidFill>
                  <a:schemeClr val="bg1"/>
                </a:solidFill>
              </a:defRPr>
            </a:lvl1pPr>
          </a:lstStyle>
          <a:p>
            <a:r>
              <a:rPr lang="en-US"/>
              <a:t>Presentation Title</a:t>
            </a:r>
          </a:p>
        </p:txBody>
      </p:sp>
      <p:sp>
        <p:nvSpPr>
          <p:cNvPr id="5" name="Text Placeholder 15"/>
          <p:cNvSpPr>
            <a:spLocks noGrp="1"/>
          </p:cNvSpPr>
          <p:nvPr>
            <p:ph type="body" sz="quarter" idx="11" hasCustomPrompt="1"/>
          </p:nvPr>
        </p:nvSpPr>
        <p:spPr>
          <a:xfrm>
            <a:off x="508000" y="4953000"/>
            <a:ext cx="5892800" cy="5334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white"/>
                </a:solidFill>
                <a:effectLst/>
                <a:uLnTx/>
                <a:uFillTx/>
                <a:latin typeface="+mn-lt"/>
                <a:ea typeface="+mn-ea"/>
                <a:cs typeface="+mn-cs"/>
              </a:rPr>
              <a:t>Name</a:t>
            </a:r>
          </a:p>
        </p:txBody>
      </p:sp>
      <p:sp>
        <p:nvSpPr>
          <p:cNvPr id="7" name="Text Placeholder 15"/>
          <p:cNvSpPr>
            <a:spLocks noGrp="1"/>
          </p:cNvSpPr>
          <p:nvPr>
            <p:ph type="body" sz="quarter" idx="12" hasCustomPrompt="1"/>
          </p:nvPr>
        </p:nvSpPr>
        <p:spPr>
          <a:xfrm>
            <a:off x="508000" y="5486400"/>
            <a:ext cx="5892800" cy="5334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white"/>
                </a:solidFill>
                <a:effectLst/>
                <a:uLnTx/>
                <a:uFillTx/>
                <a:latin typeface="+mn-lt"/>
                <a:ea typeface="+mn-ea"/>
                <a:cs typeface="+mn-cs"/>
              </a:rPr>
              <a:t>Date</a:t>
            </a:r>
          </a:p>
        </p:txBody>
      </p:sp>
      <p:sp>
        <p:nvSpPr>
          <p:cNvPr id="9" name="Text Placeholder 15"/>
          <p:cNvSpPr>
            <a:spLocks noGrp="1"/>
          </p:cNvSpPr>
          <p:nvPr>
            <p:ph type="body" sz="quarter" idx="13" hasCustomPrompt="1"/>
          </p:nvPr>
        </p:nvSpPr>
        <p:spPr>
          <a:xfrm>
            <a:off x="508000" y="6019800"/>
            <a:ext cx="5892800" cy="5334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white"/>
                </a:solidFill>
                <a:effectLst/>
                <a:uLnTx/>
                <a:uFillTx/>
                <a:latin typeface="+mn-lt"/>
                <a:ea typeface="+mn-ea"/>
                <a:cs typeface="+mn-cs"/>
              </a:rPr>
              <a:t>Location</a:t>
            </a:r>
          </a:p>
        </p:txBody>
      </p:sp>
    </p:spTree>
    <p:extLst>
      <p:ext uri="{BB962C8B-B14F-4D97-AF65-F5344CB8AC3E}">
        <p14:creationId xmlns:p14="http://schemas.microsoft.com/office/powerpoint/2010/main" val="662824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12192000" cy="1066800"/>
          </a:xfrm>
          <a:prstGeom prst="rect">
            <a:avLst/>
          </a:prstGeom>
          <a:solidFill>
            <a:srgbClr val="144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itle 14"/>
          <p:cNvSpPr>
            <a:spLocks noGrp="1"/>
          </p:cNvSpPr>
          <p:nvPr>
            <p:ph type="title" hasCustomPrompt="1"/>
          </p:nvPr>
        </p:nvSpPr>
        <p:spPr>
          <a:xfrm>
            <a:off x="2438400" y="137319"/>
            <a:ext cx="8534400" cy="792162"/>
          </a:xfrm>
        </p:spPr>
        <p:txBody>
          <a:bodyPr>
            <a:normAutofit/>
          </a:bodyPr>
          <a:lstStyle>
            <a:lvl1pPr>
              <a:defRPr sz="3600" baseline="0">
                <a:solidFill>
                  <a:schemeClr val="bg1"/>
                </a:solidFill>
              </a:defRPr>
            </a:lvl1pPr>
          </a:lstStyle>
          <a:p>
            <a:r>
              <a:rPr lang="en-US"/>
              <a:t>Slide Title</a:t>
            </a:r>
          </a:p>
        </p:txBody>
      </p:sp>
      <p:sp>
        <p:nvSpPr>
          <p:cNvPr id="6" name="Content Placeholder 2"/>
          <p:cNvSpPr>
            <a:spLocks noGrp="1"/>
          </p:cNvSpPr>
          <p:nvPr>
            <p:ph idx="1"/>
          </p:nvPr>
        </p:nvSpPr>
        <p:spPr>
          <a:xfrm>
            <a:off x="581464" y="1600201"/>
            <a:ext cx="11000936" cy="4525963"/>
          </a:xfrm>
        </p:spPr>
        <p:txBody>
          <a:bodyPr>
            <a:normAutofit/>
          </a:bodyPr>
          <a:lstStyle>
            <a:lvl1pPr marL="342900" indent="-342900">
              <a:buClrTx/>
              <a:buFont typeface="Arial" panose="020B0604020202020204" pitchFamily="34" charset="0"/>
              <a:buChar char="•"/>
              <a:defRPr sz="2800"/>
            </a:lvl1pPr>
            <a:lvl2pPr>
              <a:buClrTx/>
              <a:defRPr sz="2400"/>
            </a:lvl2pPr>
            <a:lvl3pPr marL="1143000" indent="-228600">
              <a:buClrTx/>
              <a:buFont typeface="Wingdings" panose="05000000000000000000" pitchFamily="2" charset="2"/>
              <a:buChar char="§"/>
              <a:defRPr sz="2000"/>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3798844A-803A-E62D-1F14-5867635E3FF3}"/>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304801" y="-76200"/>
            <a:ext cx="1142999" cy="1066800"/>
          </a:xfrm>
          <a:prstGeom prst="rect">
            <a:avLst/>
          </a:prstGeom>
        </p:spPr>
      </p:pic>
    </p:spTree>
    <p:extLst>
      <p:ext uri="{BB962C8B-B14F-4D97-AF65-F5344CB8AC3E}">
        <p14:creationId xmlns:p14="http://schemas.microsoft.com/office/powerpoint/2010/main" val="1563413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grpSp>
        <p:nvGrpSpPr>
          <p:cNvPr id="7" name="Group 6"/>
          <p:cNvGrpSpPr/>
          <p:nvPr userDrawn="1"/>
        </p:nvGrpSpPr>
        <p:grpSpPr>
          <a:xfrm>
            <a:off x="-9237" y="3664527"/>
            <a:ext cx="12201236" cy="1866900"/>
            <a:chOff x="-1" y="3657600"/>
            <a:chExt cx="9150927" cy="1866900"/>
          </a:xfrm>
        </p:grpSpPr>
        <p:sp>
          <p:nvSpPr>
            <p:cNvPr id="8" name="Rectangle 7"/>
            <p:cNvSpPr/>
            <p:nvPr/>
          </p:nvSpPr>
          <p:spPr>
            <a:xfrm>
              <a:off x="-1" y="3657600"/>
              <a:ext cx="9150927" cy="1524000"/>
            </a:xfrm>
            <a:prstGeom prst="rect">
              <a:avLst/>
            </a:prstGeom>
            <a:solidFill>
              <a:srgbClr val="144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solidFill>
                  <a:schemeClr val="bg1"/>
                </a:solidFill>
              </a:endParaRPr>
            </a:p>
          </p:txBody>
        </p:sp>
        <p:sp>
          <p:nvSpPr>
            <p:cNvPr id="9" name="Rectangle 8"/>
            <p:cNvSpPr/>
            <p:nvPr/>
          </p:nvSpPr>
          <p:spPr>
            <a:xfrm>
              <a:off x="-1" y="5334000"/>
              <a:ext cx="9150927" cy="190500"/>
            </a:xfrm>
            <a:prstGeom prst="rect">
              <a:avLst/>
            </a:prstGeom>
            <a:solidFill>
              <a:srgbClr val="1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solidFill>
                  <a:schemeClr val="bg1"/>
                </a:solidFill>
              </a:endParaRPr>
            </a:p>
          </p:txBody>
        </p:sp>
      </p:grpSp>
      <p:sp>
        <p:nvSpPr>
          <p:cNvPr id="11" name="Title 10"/>
          <p:cNvSpPr>
            <a:spLocks noGrp="1"/>
          </p:cNvSpPr>
          <p:nvPr>
            <p:ph type="title" hasCustomPrompt="1"/>
          </p:nvPr>
        </p:nvSpPr>
        <p:spPr>
          <a:xfrm>
            <a:off x="304800" y="3855027"/>
            <a:ext cx="10972800" cy="1143000"/>
          </a:xfrm>
        </p:spPr>
        <p:txBody>
          <a:bodyPr>
            <a:normAutofit/>
          </a:bodyPr>
          <a:lstStyle>
            <a:lvl1pPr algn="l">
              <a:defRPr sz="4000" b="0">
                <a:solidFill>
                  <a:schemeClr val="bg1"/>
                </a:solidFill>
              </a:defRPr>
            </a:lvl1pPr>
          </a:lstStyle>
          <a:p>
            <a:r>
              <a:rPr lang="en-US"/>
              <a:t>Section Header</a:t>
            </a:r>
          </a:p>
        </p:txBody>
      </p:sp>
    </p:spTree>
    <p:extLst>
      <p:ext uri="{BB962C8B-B14F-4D97-AF65-F5344CB8AC3E}">
        <p14:creationId xmlns:p14="http://schemas.microsoft.com/office/powerpoint/2010/main" val="2031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D778C7F-D810-41BE-B1AA-F0F7918829FB}"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BD8BB-2035-405A-AD3D-D0FC1FB0A7A1}" type="slidenum">
              <a:rPr lang="en-US" smtClean="0"/>
              <a:t>‹#›</a:t>
            </a:fld>
            <a:endParaRPr lang="en-US"/>
          </a:p>
        </p:txBody>
      </p:sp>
      <p:sp>
        <p:nvSpPr>
          <p:cNvPr id="8" name="Rectangle 7"/>
          <p:cNvSpPr/>
          <p:nvPr userDrawn="1"/>
        </p:nvSpPr>
        <p:spPr>
          <a:xfrm>
            <a:off x="0" y="0"/>
            <a:ext cx="12192000" cy="1066800"/>
          </a:xfrm>
          <a:prstGeom prst="rect">
            <a:avLst/>
          </a:prstGeom>
          <a:solidFill>
            <a:srgbClr val="1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Content Placeholder 2"/>
          <p:cNvSpPr>
            <a:spLocks noGrp="1"/>
          </p:cNvSpPr>
          <p:nvPr>
            <p:ph idx="1"/>
          </p:nvPr>
        </p:nvSpPr>
        <p:spPr>
          <a:xfrm>
            <a:off x="581464" y="1600201"/>
            <a:ext cx="5384800" cy="4525963"/>
          </a:xfrm>
        </p:spPr>
        <p:txBody>
          <a:bodyPr>
            <a:normAutofit/>
          </a:bodyPr>
          <a:lstStyle>
            <a:lvl1pPr marL="342900" indent="-342900">
              <a:buClrTx/>
              <a:buFont typeface="Arial" panose="020B0604020202020204" pitchFamily="34" charset="0"/>
              <a:buChar char="•"/>
              <a:defRPr sz="2400"/>
            </a:lvl1pPr>
            <a:lvl2pPr>
              <a:buClrTx/>
              <a:defRPr sz="2000"/>
            </a:lvl2pPr>
            <a:lvl3pPr marL="1143000" indent="-228600">
              <a:buClrTx/>
              <a:buFont typeface="Wingdings" panose="05000000000000000000" pitchFamily="2" charset="2"/>
              <a:buChar char="§"/>
              <a:defRPr sz="1800"/>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p:cNvSpPr>
            <a:spLocks noGrp="1"/>
          </p:cNvSpPr>
          <p:nvPr>
            <p:ph type="title" hasCustomPrompt="1"/>
          </p:nvPr>
        </p:nvSpPr>
        <p:spPr>
          <a:xfrm>
            <a:off x="2438400" y="137319"/>
            <a:ext cx="8534400" cy="792162"/>
          </a:xfrm>
        </p:spPr>
        <p:txBody>
          <a:bodyPr>
            <a:normAutofit/>
          </a:bodyPr>
          <a:lstStyle>
            <a:lvl1pPr>
              <a:defRPr sz="3600" baseline="0">
                <a:solidFill>
                  <a:schemeClr val="bg1"/>
                </a:solidFill>
              </a:defRPr>
            </a:lvl1pPr>
          </a:lstStyle>
          <a:p>
            <a:r>
              <a:rPr lang="en-US"/>
              <a:t>Slide Title</a:t>
            </a:r>
          </a:p>
        </p:txBody>
      </p:sp>
      <p:sp>
        <p:nvSpPr>
          <p:cNvPr id="10" name="Content Placeholder 2"/>
          <p:cNvSpPr>
            <a:spLocks noGrp="1"/>
          </p:cNvSpPr>
          <p:nvPr>
            <p:ph idx="13"/>
          </p:nvPr>
        </p:nvSpPr>
        <p:spPr>
          <a:xfrm>
            <a:off x="6197600" y="1600201"/>
            <a:ext cx="5384800" cy="4525963"/>
          </a:xfrm>
        </p:spPr>
        <p:txBody>
          <a:bodyPr>
            <a:normAutofit/>
          </a:bodyPr>
          <a:lstStyle>
            <a:lvl1pPr marL="342900" indent="-342900">
              <a:buClrTx/>
              <a:buFont typeface="Arial" panose="020B0604020202020204" pitchFamily="34" charset="0"/>
              <a:buChar char="•"/>
              <a:defRPr sz="2400"/>
            </a:lvl1pPr>
            <a:lvl2pPr>
              <a:buClrTx/>
              <a:defRPr sz="2000"/>
            </a:lvl2pPr>
            <a:lvl3pPr marL="1143000" indent="-228600">
              <a:buClrTx/>
              <a:buFont typeface="Wingdings" panose="05000000000000000000" pitchFamily="2" charset="2"/>
              <a:buChar char="§"/>
              <a:defRPr sz="1800"/>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85D7B7B0-FC41-B698-B4E5-6FCDC3A73DB0}"/>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304801" y="-76200"/>
            <a:ext cx="1142999" cy="1066800"/>
          </a:xfrm>
          <a:prstGeom prst="rect">
            <a:avLst/>
          </a:prstGeom>
        </p:spPr>
      </p:pic>
    </p:spTree>
    <p:extLst>
      <p:ext uri="{BB962C8B-B14F-4D97-AF65-F5344CB8AC3E}">
        <p14:creationId xmlns:p14="http://schemas.microsoft.com/office/powerpoint/2010/main" val="3349302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71600"/>
            <a:ext cx="5386917" cy="639762"/>
          </a:xfrm>
          <a:solidFill>
            <a:schemeClr val="accent5"/>
          </a:solidFill>
          <a:ln>
            <a:noFill/>
          </a:ln>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11362"/>
            <a:ext cx="5386917" cy="3951288"/>
          </a:xfrm>
        </p:spPr>
        <p:txBody>
          <a:bodyPr/>
          <a:lstStyle>
            <a:lvl1pPr marL="342900" indent="-342900">
              <a:buClrTx/>
              <a:buFont typeface="Arial" panose="020B0604020202020204" pitchFamily="34" charset="0"/>
              <a:buChar char="•"/>
              <a:defRPr sz="2400"/>
            </a:lvl1pPr>
            <a:lvl2pPr>
              <a:buClrTx/>
              <a:defRPr sz="2000"/>
            </a:lvl2pPr>
            <a:lvl3pPr marL="1143000" indent="-228600">
              <a:buClrTx/>
              <a:buFont typeface="Wingdings" panose="05000000000000000000" pitchFamily="2" charset="2"/>
              <a:buChar char="§"/>
              <a:defRPr sz="1800"/>
            </a:lvl3pPr>
            <a:lvl4pPr>
              <a:buClrTx/>
              <a:defRPr sz="1600"/>
            </a:lvl4pPr>
            <a:lvl5pPr>
              <a:buClrTx/>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639762"/>
          </a:xfr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D778C7F-D810-41BE-B1AA-F0F7918829FB}" type="datetimeFigureOut">
              <a:rPr lang="en-US" smtClean="0"/>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0BD8BB-2035-405A-AD3D-D0FC1FB0A7A1}" type="slidenum">
              <a:rPr lang="en-US" smtClean="0"/>
              <a:t>‹#›</a:t>
            </a:fld>
            <a:endParaRPr lang="en-US"/>
          </a:p>
        </p:txBody>
      </p:sp>
      <p:sp>
        <p:nvSpPr>
          <p:cNvPr id="10" name="Rectangle 9"/>
          <p:cNvSpPr/>
          <p:nvPr userDrawn="1"/>
        </p:nvSpPr>
        <p:spPr>
          <a:xfrm>
            <a:off x="0" y="0"/>
            <a:ext cx="12192000" cy="1066800"/>
          </a:xfrm>
          <a:prstGeom prst="rect">
            <a:avLst/>
          </a:prstGeom>
          <a:solidFill>
            <a:srgbClr val="1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4"/>
          <p:cNvSpPr>
            <a:spLocks noGrp="1"/>
          </p:cNvSpPr>
          <p:nvPr>
            <p:ph type="title" hasCustomPrompt="1"/>
          </p:nvPr>
        </p:nvSpPr>
        <p:spPr>
          <a:xfrm>
            <a:off x="2438400" y="137319"/>
            <a:ext cx="8534400" cy="792162"/>
          </a:xfrm>
        </p:spPr>
        <p:txBody>
          <a:bodyPr>
            <a:normAutofit/>
          </a:bodyPr>
          <a:lstStyle>
            <a:lvl1pPr>
              <a:defRPr sz="3600" baseline="0">
                <a:solidFill>
                  <a:schemeClr val="bg1"/>
                </a:solidFill>
              </a:defRPr>
            </a:lvl1pPr>
          </a:lstStyle>
          <a:p>
            <a:r>
              <a:rPr lang="en-US"/>
              <a:t>Slide Title</a:t>
            </a:r>
          </a:p>
        </p:txBody>
      </p:sp>
      <p:sp>
        <p:nvSpPr>
          <p:cNvPr id="12" name="Content Placeholder 3"/>
          <p:cNvSpPr>
            <a:spLocks noGrp="1"/>
          </p:cNvSpPr>
          <p:nvPr>
            <p:ph sz="half" idx="13"/>
          </p:nvPr>
        </p:nvSpPr>
        <p:spPr>
          <a:xfrm>
            <a:off x="6197600" y="1992312"/>
            <a:ext cx="5386917" cy="3951288"/>
          </a:xfrm>
        </p:spPr>
        <p:txBody>
          <a:bodyPr/>
          <a:lstStyle>
            <a:lvl1pPr marL="342900" indent="-342900">
              <a:buClrTx/>
              <a:buFont typeface="Arial" panose="020B0604020202020204" pitchFamily="34" charset="0"/>
              <a:buChar char="•"/>
              <a:defRPr sz="2400"/>
            </a:lvl1pPr>
            <a:lvl2pPr>
              <a:buClrTx/>
              <a:defRPr sz="2000"/>
            </a:lvl2pPr>
            <a:lvl3pPr marL="1143000" indent="-228600">
              <a:buClrTx/>
              <a:buFont typeface="Wingdings" panose="05000000000000000000" pitchFamily="2" charset="2"/>
              <a:buChar char="§"/>
              <a:defRPr sz="1800"/>
            </a:lvl3pPr>
            <a:lvl4pPr>
              <a:buClrTx/>
              <a:defRPr sz="1600"/>
            </a:lvl4pPr>
            <a:lvl5pPr>
              <a:buClrTx/>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49B779D3-A134-0153-1AAA-F2FDA1AE7A3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304801" y="-76200"/>
            <a:ext cx="1142999" cy="1066800"/>
          </a:xfrm>
          <a:prstGeom prst="rect">
            <a:avLst/>
          </a:prstGeom>
        </p:spPr>
      </p:pic>
    </p:spTree>
    <p:extLst>
      <p:ext uri="{BB962C8B-B14F-4D97-AF65-F5344CB8AC3E}">
        <p14:creationId xmlns:p14="http://schemas.microsoft.com/office/powerpoint/2010/main" val="3495509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D778C7F-D810-41BE-B1AA-F0F7918829FB}" type="datetimeFigureOut">
              <a:rPr lang="en-US" smtClean="0"/>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0BD8BB-2035-405A-AD3D-D0FC1FB0A7A1}" type="slidenum">
              <a:rPr lang="en-US" smtClean="0"/>
              <a:t>‹#›</a:t>
            </a:fld>
            <a:endParaRPr lang="en-US"/>
          </a:p>
        </p:txBody>
      </p:sp>
      <p:sp>
        <p:nvSpPr>
          <p:cNvPr id="6" name="Rectangle 5"/>
          <p:cNvSpPr/>
          <p:nvPr userDrawn="1"/>
        </p:nvSpPr>
        <p:spPr>
          <a:xfrm>
            <a:off x="0" y="0"/>
            <a:ext cx="12192000" cy="1066800"/>
          </a:xfrm>
          <a:prstGeom prst="rect">
            <a:avLst/>
          </a:prstGeom>
          <a:solidFill>
            <a:srgbClr val="1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4"/>
          <p:cNvSpPr>
            <a:spLocks noGrp="1"/>
          </p:cNvSpPr>
          <p:nvPr>
            <p:ph type="title" hasCustomPrompt="1"/>
          </p:nvPr>
        </p:nvSpPr>
        <p:spPr>
          <a:xfrm>
            <a:off x="2438400" y="137319"/>
            <a:ext cx="8534400" cy="792162"/>
          </a:xfrm>
        </p:spPr>
        <p:txBody>
          <a:bodyPr>
            <a:normAutofit/>
          </a:bodyPr>
          <a:lstStyle>
            <a:lvl1pPr>
              <a:defRPr sz="3600" baseline="0">
                <a:solidFill>
                  <a:schemeClr val="bg1"/>
                </a:solidFill>
              </a:defRPr>
            </a:lvl1pPr>
          </a:lstStyle>
          <a:p>
            <a:r>
              <a:rPr lang="en-US"/>
              <a:t>Slide Title</a:t>
            </a:r>
          </a:p>
        </p:txBody>
      </p:sp>
      <p:pic>
        <p:nvPicPr>
          <p:cNvPr id="9" name="Picture 8">
            <a:extLst>
              <a:ext uri="{FF2B5EF4-FFF2-40B4-BE49-F238E27FC236}">
                <a16:creationId xmlns:a16="http://schemas.microsoft.com/office/drawing/2014/main" id="{8FD159F3-089E-A9D8-8047-D0DA4A09871E}"/>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304801" y="-76200"/>
            <a:ext cx="1142999" cy="1066800"/>
          </a:xfrm>
          <a:prstGeom prst="rect">
            <a:avLst/>
          </a:prstGeom>
        </p:spPr>
      </p:pic>
    </p:spTree>
    <p:extLst>
      <p:ext uri="{BB962C8B-B14F-4D97-AF65-F5344CB8AC3E}">
        <p14:creationId xmlns:p14="http://schemas.microsoft.com/office/powerpoint/2010/main" val="1051784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5246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Rectangle 5"/>
          <p:cNvSpPr/>
          <p:nvPr/>
        </p:nvSpPr>
        <p:spPr>
          <a:xfrm>
            <a:off x="0" y="2438400"/>
            <a:ext cx="12192000" cy="4419600"/>
          </a:xfrm>
          <a:prstGeom prst="rect">
            <a:avLst/>
          </a:prstGeom>
          <a:solidFill>
            <a:srgbClr val="1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 name="Title 1"/>
          <p:cNvSpPr>
            <a:spLocks noGrp="1"/>
          </p:cNvSpPr>
          <p:nvPr>
            <p:ph type="title" hasCustomPrompt="1"/>
          </p:nvPr>
        </p:nvSpPr>
        <p:spPr>
          <a:xfrm>
            <a:off x="508000" y="2895600"/>
            <a:ext cx="6299200" cy="1143000"/>
          </a:xfrm>
        </p:spPr>
        <p:txBody>
          <a:bodyPr>
            <a:normAutofit/>
          </a:bodyPr>
          <a:lstStyle>
            <a:lvl1pPr algn="l">
              <a:defRPr sz="4000" b="1">
                <a:solidFill>
                  <a:schemeClr val="bg1"/>
                </a:solidFill>
              </a:defRPr>
            </a:lvl1pPr>
          </a:lstStyle>
          <a:p>
            <a:r>
              <a:rPr lang="en-US"/>
              <a:t>Presentation Title</a:t>
            </a:r>
          </a:p>
        </p:txBody>
      </p:sp>
      <p:sp>
        <p:nvSpPr>
          <p:cNvPr id="5" name="Text Placeholder 15"/>
          <p:cNvSpPr>
            <a:spLocks noGrp="1"/>
          </p:cNvSpPr>
          <p:nvPr>
            <p:ph type="body" sz="quarter" idx="11" hasCustomPrompt="1"/>
          </p:nvPr>
        </p:nvSpPr>
        <p:spPr>
          <a:xfrm>
            <a:off x="508000" y="4953000"/>
            <a:ext cx="5892800" cy="5334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white"/>
                </a:solidFill>
                <a:effectLst/>
                <a:uLnTx/>
                <a:uFillTx/>
                <a:latin typeface="+mn-lt"/>
                <a:ea typeface="+mn-ea"/>
                <a:cs typeface="+mn-cs"/>
              </a:rPr>
              <a:t>Name</a:t>
            </a:r>
          </a:p>
        </p:txBody>
      </p:sp>
      <p:sp>
        <p:nvSpPr>
          <p:cNvPr id="7" name="Text Placeholder 15"/>
          <p:cNvSpPr>
            <a:spLocks noGrp="1"/>
          </p:cNvSpPr>
          <p:nvPr>
            <p:ph type="body" sz="quarter" idx="12" hasCustomPrompt="1"/>
          </p:nvPr>
        </p:nvSpPr>
        <p:spPr>
          <a:xfrm>
            <a:off x="508000" y="5486400"/>
            <a:ext cx="5892800" cy="5334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white"/>
                </a:solidFill>
                <a:effectLst/>
                <a:uLnTx/>
                <a:uFillTx/>
                <a:latin typeface="+mn-lt"/>
                <a:ea typeface="+mn-ea"/>
                <a:cs typeface="+mn-cs"/>
              </a:rPr>
              <a:t>Date</a:t>
            </a:r>
          </a:p>
        </p:txBody>
      </p:sp>
      <p:sp>
        <p:nvSpPr>
          <p:cNvPr id="9" name="Text Placeholder 15"/>
          <p:cNvSpPr>
            <a:spLocks noGrp="1"/>
          </p:cNvSpPr>
          <p:nvPr>
            <p:ph type="body" sz="quarter" idx="13" hasCustomPrompt="1"/>
          </p:nvPr>
        </p:nvSpPr>
        <p:spPr>
          <a:xfrm>
            <a:off x="508000" y="6019800"/>
            <a:ext cx="5892800" cy="5334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white"/>
                </a:solidFill>
                <a:effectLst/>
                <a:uLnTx/>
                <a:uFillTx/>
                <a:latin typeface="+mn-lt"/>
                <a:ea typeface="+mn-ea"/>
                <a:cs typeface="+mn-cs"/>
              </a:rPr>
              <a:t>Location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546" y="5638801"/>
            <a:ext cx="1463879" cy="108971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23461"/>
            <a:ext cx="1803400" cy="1676400"/>
          </a:xfrm>
          <a:prstGeom prst="rect">
            <a:avLst/>
          </a:prstGeom>
        </p:spPr>
      </p:pic>
      <p:sp>
        <p:nvSpPr>
          <p:cNvPr id="10" name="Rectangle 9"/>
          <p:cNvSpPr/>
          <p:nvPr userDrawn="1"/>
        </p:nvSpPr>
        <p:spPr>
          <a:xfrm>
            <a:off x="0" y="2438400"/>
            <a:ext cx="12192000" cy="4419600"/>
          </a:xfrm>
          <a:prstGeom prst="rect">
            <a:avLst/>
          </a:prstGeom>
          <a:solidFill>
            <a:srgbClr val="1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Tree>
    <p:extLst>
      <p:ext uri="{BB962C8B-B14F-4D97-AF65-F5344CB8AC3E}">
        <p14:creationId xmlns:p14="http://schemas.microsoft.com/office/powerpoint/2010/main" val="662824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1066800"/>
          </a:xfrm>
          <a:prstGeom prst="rect">
            <a:avLst/>
          </a:prstGeom>
          <a:solidFill>
            <a:srgbClr val="1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265723" y="-198120"/>
            <a:ext cx="1950720" cy="1463040"/>
          </a:xfrm>
          <a:prstGeom prst="rect">
            <a:avLst/>
          </a:prstGeom>
        </p:spPr>
      </p:pic>
      <p:sp>
        <p:nvSpPr>
          <p:cNvPr id="15" name="Title 14"/>
          <p:cNvSpPr>
            <a:spLocks noGrp="1"/>
          </p:cNvSpPr>
          <p:nvPr>
            <p:ph type="title" hasCustomPrompt="1"/>
          </p:nvPr>
        </p:nvSpPr>
        <p:spPr>
          <a:xfrm>
            <a:off x="1828800" y="137319"/>
            <a:ext cx="8534400" cy="792162"/>
          </a:xfrm>
        </p:spPr>
        <p:txBody>
          <a:bodyPr>
            <a:normAutofit/>
          </a:bodyPr>
          <a:lstStyle>
            <a:lvl1pPr>
              <a:defRPr sz="3600" baseline="0">
                <a:solidFill>
                  <a:schemeClr val="bg1"/>
                </a:solidFill>
              </a:defRPr>
            </a:lvl1pPr>
          </a:lstStyle>
          <a:p>
            <a:r>
              <a:rPr lang="en-US"/>
              <a:t>Slide Title</a:t>
            </a:r>
          </a:p>
        </p:txBody>
      </p:sp>
      <p:sp>
        <p:nvSpPr>
          <p:cNvPr id="6" name="Content Placeholder 2"/>
          <p:cNvSpPr>
            <a:spLocks noGrp="1"/>
          </p:cNvSpPr>
          <p:nvPr>
            <p:ph idx="1"/>
          </p:nvPr>
        </p:nvSpPr>
        <p:spPr>
          <a:xfrm>
            <a:off x="581464" y="1600201"/>
            <a:ext cx="11000936" cy="4525963"/>
          </a:xfrm>
        </p:spPr>
        <p:txBody>
          <a:bodyPr>
            <a:normAutofit/>
          </a:bodyPr>
          <a:lstStyle>
            <a:lvl1pPr marL="342900" indent="-342900">
              <a:buClr>
                <a:schemeClr val="accent2"/>
              </a:buClr>
              <a:buFont typeface="Arial" panose="020B0604020202020204" pitchFamily="34" charset="0"/>
              <a:buChar char="•"/>
              <a:defRPr sz="2800"/>
            </a:lvl1pPr>
            <a:lvl2pPr>
              <a:buClr>
                <a:schemeClr val="accent2"/>
              </a:buClr>
              <a:defRPr sz="2400"/>
            </a:lvl2pPr>
            <a:lvl3pPr marL="1143000" indent="-228600">
              <a:buClr>
                <a:schemeClr val="accent2"/>
              </a:buClr>
              <a:buFont typeface="Wingdings" panose="05000000000000000000" pitchFamily="2" charset="2"/>
              <a:buChar char="§"/>
              <a:defRPr sz="2000"/>
            </a:lvl3pPr>
            <a:lvl4pPr>
              <a:buClr>
                <a:schemeClr val="accent2"/>
              </a:buClr>
              <a:defRPr sz="1600"/>
            </a:lvl4pPr>
            <a:lvl5pPr>
              <a:buClr>
                <a:schemeClr val="accent2"/>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4"/>
          <p:cNvSpPr>
            <a:spLocks noGrp="1"/>
          </p:cNvSpPr>
          <p:nvPr>
            <p:ph type="dt" sz="half" idx="10"/>
          </p:nvPr>
        </p:nvSpPr>
        <p:spPr>
          <a:xfrm>
            <a:off x="609600" y="6356351"/>
            <a:ext cx="2844800" cy="365125"/>
          </a:xfrm>
        </p:spPr>
        <p:txBody>
          <a:bodyPr/>
          <a:lstStyle/>
          <a:p>
            <a:fld id="{8D778C7F-D810-41BE-B1AA-F0F7918829FB}" type="datetimeFigureOut">
              <a:rPr lang="en-US" smtClean="0"/>
              <a:t>1/6/2026</a:t>
            </a:fld>
            <a:endParaRPr lang="en-US"/>
          </a:p>
        </p:txBody>
      </p:sp>
      <p:sp>
        <p:nvSpPr>
          <p:cNvPr id="10" name="Footer Placeholder 5"/>
          <p:cNvSpPr>
            <a:spLocks noGrp="1"/>
          </p:cNvSpPr>
          <p:nvPr>
            <p:ph type="ftr" sz="quarter" idx="11"/>
          </p:nvPr>
        </p:nvSpPr>
        <p:spPr>
          <a:xfrm>
            <a:off x="4165600" y="6356351"/>
            <a:ext cx="3860800" cy="365125"/>
          </a:xfrm>
        </p:spPr>
        <p:txBody>
          <a:bodyPr/>
          <a:lstStyle/>
          <a:p>
            <a:endParaRPr lang="en-US"/>
          </a:p>
        </p:txBody>
      </p:sp>
      <p:sp>
        <p:nvSpPr>
          <p:cNvPr id="11" name="Slide Number Placeholder 6"/>
          <p:cNvSpPr>
            <a:spLocks noGrp="1"/>
          </p:cNvSpPr>
          <p:nvPr>
            <p:ph type="sldNum" sz="quarter" idx="12"/>
          </p:nvPr>
        </p:nvSpPr>
        <p:spPr>
          <a:xfrm>
            <a:off x="8737600" y="6356351"/>
            <a:ext cx="2844800" cy="365125"/>
          </a:xfrm>
        </p:spPr>
        <p:txBody>
          <a:bodyPr/>
          <a:lstStyle/>
          <a:p>
            <a:fld id="{6D0BD8BB-2035-405A-AD3D-D0FC1FB0A7A1}" type="slidenum">
              <a:rPr lang="en-US" smtClean="0"/>
              <a:t>‹#›</a:t>
            </a:fld>
            <a:endParaRPr lang="en-US"/>
          </a:p>
        </p:txBody>
      </p:sp>
      <p:sp>
        <p:nvSpPr>
          <p:cNvPr id="12" name="Rectangle 11"/>
          <p:cNvSpPr/>
          <p:nvPr userDrawn="1"/>
        </p:nvSpPr>
        <p:spPr>
          <a:xfrm>
            <a:off x="0" y="0"/>
            <a:ext cx="12192000" cy="1066800"/>
          </a:xfrm>
          <a:prstGeom prst="rect">
            <a:avLst/>
          </a:prstGeom>
          <a:solidFill>
            <a:srgbClr val="144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304801" y="-76200"/>
            <a:ext cx="1142999" cy="1066800"/>
          </a:xfrm>
          <a:prstGeom prst="rect">
            <a:avLst/>
          </a:prstGeom>
        </p:spPr>
      </p:pic>
    </p:spTree>
    <p:extLst>
      <p:ext uri="{BB962C8B-B14F-4D97-AF65-F5344CB8AC3E}">
        <p14:creationId xmlns:p14="http://schemas.microsoft.com/office/powerpoint/2010/main" val="156341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7" name="Group 6"/>
          <p:cNvGrpSpPr/>
          <p:nvPr/>
        </p:nvGrpSpPr>
        <p:grpSpPr>
          <a:xfrm>
            <a:off x="-9237" y="3664527"/>
            <a:ext cx="12201236" cy="1866900"/>
            <a:chOff x="-1" y="3657600"/>
            <a:chExt cx="9150927" cy="1866900"/>
          </a:xfrm>
        </p:grpSpPr>
        <p:sp>
          <p:nvSpPr>
            <p:cNvPr id="8" name="Rectangle 7"/>
            <p:cNvSpPr/>
            <p:nvPr/>
          </p:nvSpPr>
          <p:spPr>
            <a:xfrm>
              <a:off x="-1" y="3657600"/>
              <a:ext cx="9150927" cy="152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15B2A"/>
                </a:solidFill>
              </a:endParaRPr>
            </a:p>
          </p:txBody>
        </p:sp>
        <p:sp>
          <p:nvSpPr>
            <p:cNvPr id="9" name="Rectangle 8"/>
            <p:cNvSpPr/>
            <p:nvPr/>
          </p:nvSpPr>
          <p:spPr>
            <a:xfrm>
              <a:off x="-1" y="5334000"/>
              <a:ext cx="9150927"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144A5E"/>
                </a:solidFill>
              </a:endParaRPr>
            </a:p>
          </p:txBody>
        </p:sp>
      </p:grpSp>
      <p:sp>
        <p:nvSpPr>
          <p:cNvPr id="11" name="Title 10"/>
          <p:cNvSpPr>
            <a:spLocks noGrp="1"/>
          </p:cNvSpPr>
          <p:nvPr>
            <p:ph type="title" hasCustomPrompt="1"/>
          </p:nvPr>
        </p:nvSpPr>
        <p:spPr>
          <a:xfrm>
            <a:off x="304800" y="3855027"/>
            <a:ext cx="10972800" cy="1143000"/>
          </a:xfrm>
        </p:spPr>
        <p:txBody>
          <a:bodyPr>
            <a:normAutofit/>
          </a:bodyPr>
          <a:lstStyle>
            <a:lvl1pPr algn="l">
              <a:defRPr sz="4000" b="0" baseline="0">
                <a:solidFill>
                  <a:schemeClr val="bg1"/>
                </a:solidFill>
              </a:defRPr>
            </a:lvl1pPr>
          </a:lstStyle>
          <a:p>
            <a:r>
              <a:rPr lang="en-US"/>
              <a:t>Section Header Option 1</a:t>
            </a:r>
          </a:p>
        </p:txBody>
      </p:sp>
      <p:grpSp>
        <p:nvGrpSpPr>
          <p:cNvPr id="6" name="Group 5"/>
          <p:cNvGrpSpPr/>
          <p:nvPr userDrawn="1"/>
        </p:nvGrpSpPr>
        <p:grpSpPr>
          <a:xfrm>
            <a:off x="-9237" y="3664527"/>
            <a:ext cx="12201236" cy="1866900"/>
            <a:chOff x="-1" y="3657600"/>
            <a:chExt cx="9150927" cy="1866900"/>
          </a:xfrm>
        </p:grpSpPr>
        <p:sp>
          <p:nvSpPr>
            <p:cNvPr id="10" name="Rectangle 9"/>
            <p:cNvSpPr/>
            <p:nvPr/>
          </p:nvSpPr>
          <p:spPr>
            <a:xfrm>
              <a:off x="-1" y="3657600"/>
              <a:ext cx="9150927" cy="1524000"/>
            </a:xfrm>
            <a:prstGeom prst="rect">
              <a:avLst/>
            </a:prstGeom>
            <a:solidFill>
              <a:srgbClr val="144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solidFill>
                  <a:schemeClr val="bg1"/>
                </a:solidFill>
              </a:endParaRPr>
            </a:p>
          </p:txBody>
        </p:sp>
        <p:sp>
          <p:nvSpPr>
            <p:cNvPr id="12" name="Rectangle 11"/>
            <p:cNvSpPr/>
            <p:nvPr/>
          </p:nvSpPr>
          <p:spPr>
            <a:xfrm>
              <a:off x="-1" y="5334000"/>
              <a:ext cx="9150927" cy="190500"/>
            </a:xfrm>
            <a:prstGeom prst="rect">
              <a:avLst/>
            </a:prstGeom>
            <a:solidFill>
              <a:srgbClr val="1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solidFill>
                  <a:schemeClr val="bg1"/>
                </a:solidFill>
              </a:endParaRPr>
            </a:p>
          </p:txBody>
        </p:sp>
      </p:grpSp>
    </p:spTree>
    <p:extLst>
      <p:ext uri="{BB962C8B-B14F-4D97-AF65-F5344CB8AC3E}">
        <p14:creationId xmlns:p14="http://schemas.microsoft.com/office/powerpoint/2010/main" val="203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grpSp>
        <p:nvGrpSpPr>
          <p:cNvPr id="7" name="Group 6"/>
          <p:cNvGrpSpPr/>
          <p:nvPr/>
        </p:nvGrpSpPr>
        <p:grpSpPr>
          <a:xfrm>
            <a:off x="-9237" y="3664527"/>
            <a:ext cx="12201236" cy="1866900"/>
            <a:chOff x="-1" y="3657600"/>
            <a:chExt cx="9150927" cy="1866900"/>
          </a:xfrm>
        </p:grpSpPr>
        <p:sp>
          <p:nvSpPr>
            <p:cNvPr id="8" name="Rectangle 7"/>
            <p:cNvSpPr/>
            <p:nvPr/>
          </p:nvSpPr>
          <p:spPr>
            <a:xfrm>
              <a:off x="-1" y="3657600"/>
              <a:ext cx="9150927" cy="15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15B2A"/>
                </a:solidFill>
              </a:endParaRPr>
            </a:p>
          </p:txBody>
        </p:sp>
        <p:sp>
          <p:nvSpPr>
            <p:cNvPr id="9" name="Rectangle 8"/>
            <p:cNvSpPr/>
            <p:nvPr/>
          </p:nvSpPr>
          <p:spPr>
            <a:xfrm>
              <a:off x="-1" y="5334000"/>
              <a:ext cx="9150927"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144A5E"/>
                </a:solidFill>
              </a:endParaRPr>
            </a:p>
          </p:txBody>
        </p:sp>
      </p:grpSp>
      <p:sp>
        <p:nvSpPr>
          <p:cNvPr id="11" name="Title 10"/>
          <p:cNvSpPr>
            <a:spLocks noGrp="1"/>
          </p:cNvSpPr>
          <p:nvPr>
            <p:ph type="title" hasCustomPrompt="1"/>
          </p:nvPr>
        </p:nvSpPr>
        <p:spPr>
          <a:xfrm>
            <a:off x="304800" y="3855027"/>
            <a:ext cx="10972800" cy="1143000"/>
          </a:xfrm>
        </p:spPr>
        <p:txBody>
          <a:bodyPr>
            <a:normAutofit/>
          </a:bodyPr>
          <a:lstStyle>
            <a:lvl1pPr algn="l">
              <a:defRPr sz="4000" b="0">
                <a:solidFill>
                  <a:schemeClr val="bg1"/>
                </a:solidFill>
              </a:defRPr>
            </a:lvl1pPr>
          </a:lstStyle>
          <a:p>
            <a:r>
              <a:rPr lang="en-US"/>
              <a:t>Section Header Option 2</a:t>
            </a:r>
          </a:p>
        </p:txBody>
      </p:sp>
    </p:spTree>
    <p:extLst>
      <p:ext uri="{BB962C8B-B14F-4D97-AF65-F5344CB8AC3E}">
        <p14:creationId xmlns:p14="http://schemas.microsoft.com/office/powerpoint/2010/main" val="51684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grpSp>
        <p:nvGrpSpPr>
          <p:cNvPr id="7" name="Group 6"/>
          <p:cNvGrpSpPr/>
          <p:nvPr/>
        </p:nvGrpSpPr>
        <p:grpSpPr>
          <a:xfrm>
            <a:off x="-9237" y="3664527"/>
            <a:ext cx="12201236" cy="1866900"/>
            <a:chOff x="-1" y="3657600"/>
            <a:chExt cx="9150927" cy="1866900"/>
          </a:xfrm>
        </p:grpSpPr>
        <p:sp>
          <p:nvSpPr>
            <p:cNvPr id="8" name="Rectangle 7"/>
            <p:cNvSpPr/>
            <p:nvPr/>
          </p:nvSpPr>
          <p:spPr>
            <a:xfrm>
              <a:off x="-1" y="3657600"/>
              <a:ext cx="9150927"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15B2A"/>
                </a:solidFill>
              </a:endParaRPr>
            </a:p>
          </p:txBody>
        </p:sp>
        <p:sp>
          <p:nvSpPr>
            <p:cNvPr id="9" name="Rectangle 8"/>
            <p:cNvSpPr/>
            <p:nvPr/>
          </p:nvSpPr>
          <p:spPr>
            <a:xfrm>
              <a:off x="-1" y="5334000"/>
              <a:ext cx="9150927" cy="190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144A5E"/>
                </a:solidFill>
              </a:endParaRPr>
            </a:p>
          </p:txBody>
        </p:sp>
      </p:grpSp>
      <p:sp>
        <p:nvSpPr>
          <p:cNvPr id="11" name="Title 10"/>
          <p:cNvSpPr>
            <a:spLocks noGrp="1"/>
          </p:cNvSpPr>
          <p:nvPr>
            <p:ph type="title" hasCustomPrompt="1"/>
          </p:nvPr>
        </p:nvSpPr>
        <p:spPr>
          <a:xfrm>
            <a:off x="304800" y="3855027"/>
            <a:ext cx="10972800" cy="1143000"/>
          </a:xfrm>
        </p:spPr>
        <p:txBody>
          <a:bodyPr>
            <a:normAutofit/>
          </a:bodyPr>
          <a:lstStyle>
            <a:lvl1pPr algn="l">
              <a:defRPr sz="4000" b="0">
                <a:solidFill>
                  <a:schemeClr val="bg1"/>
                </a:solidFill>
              </a:defRPr>
            </a:lvl1pPr>
          </a:lstStyle>
          <a:p>
            <a:r>
              <a:rPr lang="en-US"/>
              <a:t>Section Header Option 3</a:t>
            </a:r>
          </a:p>
        </p:txBody>
      </p:sp>
    </p:spTree>
    <p:extLst>
      <p:ext uri="{BB962C8B-B14F-4D97-AF65-F5344CB8AC3E}">
        <p14:creationId xmlns:p14="http://schemas.microsoft.com/office/powerpoint/2010/main" val="2564703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D778C7F-D810-41BE-B1AA-F0F7918829FB}"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BD8BB-2035-405A-AD3D-D0FC1FB0A7A1}" type="slidenum">
              <a:rPr lang="en-US" smtClean="0"/>
              <a:t>‹#›</a:t>
            </a:fld>
            <a:endParaRPr lang="en-US"/>
          </a:p>
        </p:txBody>
      </p:sp>
      <p:sp>
        <p:nvSpPr>
          <p:cNvPr id="8" name="Rectangle 7"/>
          <p:cNvSpPr/>
          <p:nvPr/>
        </p:nvSpPr>
        <p:spPr>
          <a:xfrm>
            <a:off x="0" y="0"/>
            <a:ext cx="12192000" cy="1066800"/>
          </a:xfrm>
          <a:prstGeom prst="rect">
            <a:avLst/>
          </a:prstGeom>
          <a:solidFill>
            <a:srgbClr val="1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265723" y="-198120"/>
            <a:ext cx="1950720" cy="1463040"/>
          </a:xfrm>
          <a:prstGeom prst="rect">
            <a:avLst/>
          </a:prstGeom>
        </p:spPr>
      </p:pic>
      <p:sp>
        <p:nvSpPr>
          <p:cNvPr id="15" name="Title 14"/>
          <p:cNvSpPr>
            <a:spLocks noGrp="1"/>
          </p:cNvSpPr>
          <p:nvPr>
            <p:ph type="title" hasCustomPrompt="1"/>
          </p:nvPr>
        </p:nvSpPr>
        <p:spPr>
          <a:xfrm>
            <a:off x="1828800" y="137319"/>
            <a:ext cx="8534400" cy="792162"/>
          </a:xfrm>
        </p:spPr>
        <p:txBody>
          <a:bodyPr>
            <a:normAutofit/>
          </a:bodyPr>
          <a:lstStyle>
            <a:lvl1pPr>
              <a:defRPr sz="3600" baseline="0">
                <a:solidFill>
                  <a:schemeClr val="bg1"/>
                </a:solidFill>
              </a:defRPr>
            </a:lvl1pPr>
          </a:lstStyle>
          <a:p>
            <a:r>
              <a:rPr lang="en-US"/>
              <a:t>Slide Title</a:t>
            </a:r>
          </a:p>
        </p:txBody>
      </p:sp>
      <p:sp>
        <p:nvSpPr>
          <p:cNvPr id="11" name="Content Placeholder 2"/>
          <p:cNvSpPr>
            <a:spLocks noGrp="1"/>
          </p:cNvSpPr>
          <p:nvPr>
            <p:ph idx="1"/>
          </p:nvPr>
        </p:nvSpPr>
        <p:spPr>
          <a:xfrm>
            <a:off x="581464" y="1600201"/>
            <a:ext cx="5412936" cy="4525963"/>
          </a:xfrm>
        </p:spPr>
        <p:txBody>
          <a:bodyPr>
            <a:normAutofit/>
          </a:bodyPr>
          <a:lstStyle>
            <a:lvl1pPr marL="342900" indent="-342900">
              <a:buClr>
                <a:schemeClr val="accent2"/>
              </a:buClr>
              <a:buFont typeface="Arial" panose="020B0604020202020204" pitchFamily="34" charset="0"/>
              <a:buChar char="•"/>
              <a:defRPr sz="2400"/>
            </a:lvl1pPr>
            <a:lvl2pPr>
              <a:buClr>
                <a:schemeClr val="accent2"/>
              </a:buClr>
              <a:defRPr sz="2000"/>
            </a:lvl2pPr>
            <a:lvl3pPr marL="1143000" indent="-228600">
              <a:buClr>
                <a:schemeClr val="accent2"/>
              </a:buClr>
              <a:buFont typeface="Wingdings" panose="05000000000000000000" pitchFamily="2" charset="2"/>
              <a:buChar char="§"/>
              <a:defRPr sz="1800"/>
            </a:lvl3pPr>
            <a:lvl4pPr>
              <a:buClr>
                <a:schemeClr val="accent2"/>
              </a:buClr>
              <a:defRPr sz="1600"/>
            </a:lvl4pPr>
            <a:lvl5pPr>
              <a:buClr>
                <a:schemeClr val="accent2"/>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6197600" y="1600201"/>
            <a:ext cx="5412936" cy="4525963"/>
          </a:xfrm>
        </p:spPr>
        <p:txBody>
          <a:bodyPr>
            <a:normAutofit/>
          </a:bodyPr>
          <a:lstStyle>
            <a:lvl1pPr marL="342900" indent="-342900">
              <a:buClr>
                <a:schemeClr val="accent2"/>
              </a:buClr>
              <a:buFont typeface="Arial" panose="020B0604020202020204" pitchFamily="34" charset="0"/>
              <a:buChar char="•"/>
              <a:defRPr sz="2400"/>
            </a:lvl1pPr>
            <a:lvl2pPr>
              <a:buClr>
                <a:schemeClr val="accent2"/>
              </a:buClr>
              <a:defRPr sz="2000"/>
            </a:lvl2pPr>
            <a:lvl3pPr marL="1143000" indent="-228600">
              <a:buClr>
                <a:schemeClr val="accent2"/>
              </a:buClr>
              <a:buFont typeface="Wingdings" panose="05000000000000000000" pitchFamily="2" charset="2"/>
              <a:buChar char="§"/>
              <a:defRPr sz="1800"/>
            </a:lvl3pPr>
            <a:lvl4pPr>
              <a:buClr>
                <a:schemeClr val="accent2"/>
              </a:buClr>
              <a:defRPr sz="1600"/>
            </a:lvl4pPr>
            <a:lvl5pPr>
              <a:buClr>
                <a:schemeClr val="accent2"/>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0"/>
            <a:ext cx="12192000" cy="1066800"/>
          </a:xfrm>
          <a:prstGeom prst="rect">
            <a:avLst/>
          </a:prstGeom>
          <a:solidFill>
            <a:srgbClr val="1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7F956088-2A0C-2AD4-0CCA-70EF645E460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304801" y="-76200"/>
            <a:ext cx="1142999" cy="1066800"/>
          </a:xfrm>
          <a:prstGeom prst="rect">
            <a:avLst/>
          </a:prstGeom>
        </p:spPr>
      </p:pic>
    </p:spTree>
    <p:extLst>
      <p:ext uri="{BB962C8B-B14F-4D97-AF65-F5344CB8AC3E}">
        <p14:creationId xmlns:p14="http://schemas.microsoft.com/office/powerpoint/2010/main" val="334930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71600"/>
            <a:ext cx="5386917" cy="639762"/>
          </a:xfrm>
          <a:solidFill>
            <a:schemeClr val="accent5"/>
          </a:solidFill>
          <a:ln>
            <a:noFill/>
          </a:ln>
        </p:spPr>
        <p:txBody>
          <a:bodyPr anchor="b">
            <a:noAutofit/>
          </a:bodyP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3368" y="1371600"/>
            <a:ext cx="5389033" cy="639762"/>
          </a:xfr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D778C7F-D810-41BE-B1AA-F0F7918829FB}" type="datetimeFigureOut">
              <a:rPr lang="en-US" smtClean="0"/>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0BD8BB-2035-405A-AD3D-D0FC1FB0A7A1}" type="slidenum">
              <a:rPr lang="en-US" smtClean="0"/>
              <a:t>‹#›</a:t>
            </a:fld>
            <a:endParaRPr lang="en-US"/>
          </a:p>
        </p:txBody>
      </p:sp>
      <p:sp>
        <p:nvSpPr>
          <p:cNvPr id="10" name="Rectangle 9"/>
          <p:cNvSpPr/>
          <p:nvPr/>
        </p:nvSpPr>
        <p:spPr>
          <a:xfrm>
            <a:off x="0" y="0"/>
            <a:ext cx="12192000" cy="1066800"/>
          </a:xfrm>
          <a:prstGeom prst="rect">
            <a:avLst/>
          </a:prstGeom>
          <a:solidFill>
            <a:srgbClr val="1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p:nvPr/>
        </p:nvPicPr>
        <p:blipFill>
          <a:blip r:embed="rId2">
            <a:extLst>
              <a:ext uri="{28A0092B-C50C-407E-A947-70E740481C1C}">
                <a14:useLocalDpi xmlns:a14="http://schemas.microsoft.com/office/drawing/2010/main" val="0"/>
              </a:ext>
            </a:extLst>
          </a:blip>
          <a:stretch>
            <a:fillRect/>
          </a:stretch>
        </p:blipFill>
        <p:spPr>
          <a:xfrm>
            <a:off x="265723" y="-198120"/>
            <a:ext cx="1950720" cy="1463040"/>
          </a:xfrm>
          <a:prstGeom prst="rect">
            <a:avLst/>
          </a:prstGeom>
        </p:spPr>
      </p:pic>
      <p:sp>
        <p:nvSpPr>
          <p:cNvPr id="14" name="Title 14"/>
          <p:cNvSpPr>
            <a:spLocks noGrp="1"/>
          </p:cNvSpPr>
          <p:nvPr>
            <p:ph type="title" hasCustomPrompt="1"/>
          </p:nvPr>
        </p:nvSpPr>
        <p:spPr>
          <a:xfrm>
            <a:off x="1828800" y="137319"/>
            <a:ext cx="8534400" cy="792162"/>
          </a:xfrm>
        </p:spPr>
        <p:txBody>
          <a:bodyPr>
            <a:normAutofit/>
          </a:bodyPr>
          <a:lstStyle>
            <a:lvl1pPr>
              <a:defRPr sz="3600" baseline="0">
                <a:solidFill>
                  <a:schemeClr val="bg1"/>
                </a:solidFill>
              </a:defRPr>
            </a:lvl1pPr>
          </a:lstStyle>
          <a:p>
            <a:r>
              <a:rPr lang="en-US"/>
              <a:t>Slide Title</a:t>
            </a:r>
          </a:p>
        </p:txBody>
      </p:sp>
      <p:sp>
        <p:nvSpPr>
          <p:cNvPr id="13" name="Content Placeholder 2"/>
          <p:cNvSpPr>
            <a:spLocks noGrp="1"/>
          </p:cNvSpPr>
          <p:nvPr>
            <p:ph idx="13"/>
          </p:nvPr>
        </p:nvSpPr>
        <p:spPr>
          <a:xfrm>
            <a:off x="581464" y="2057401"/>
            <a:ext cx="5412936" cy="4068763"/>
          </a:xfrm>
        </p:spPr>
        <p:txBody>
          <a:bodyPr>
            <a:normAutofit/>
          </a:bodyPr>
          <a:lstStyle>
            <a:lvl1pPr marL="342900" indent="-342900">
              <a:buClr>
                <a:schemeClr val="accent2"/>
              </a:buClr>
              <a:buFont typeface="Arial" panose="020B0604020202020204" pitchFamily="34" charset="0"/>
              <a:buChar char="•"/>
              <a:defRPr sz="2400"/>
            </a:lvl1pPr>
            <a:lvl2pPr>
              <a:buClr>
                <a:schemeClr val="accent2"/>
              </a:buClr>
              <a:defRPr sz="2000"/>
            </a:lvl2pPr>
            <a:lvl3pPr marL="1143000" indent="-228600">
              <a:buClr>
                <a:schemeClr val="accent2"/>
              </a:buClr>
              <a:buFont typeface="Wingdings" panose="05000000000000000000" pitchFamily="2" charset="2"/>
              <a:buChar char="§"/>
              <a:defRPr sz="1800"/>
            </a:lvl3pPr>
            <a:lvl4pPr>
              <a:buClr>
                <a:schemeClr val="accent2"/>
              </a:buClr>
              <a:defRPr sz="1600"/>
            </a:lvl4pPr>
            <a:lvl5pPr>
              <a:buClr>
                <a:schemeClr val="accent2"/>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idx="14"/>
          </p:nvPr>
        </p:nvSpPr>
        <p:spPr>
          <a:xfrm>
            <a:off x="6197600" y="2057401"/>
            <a:ext cx="5412936" cy="4068763"/>
          </a:xfrm>
        </p:spPr>
        <p:txBody>
          <a:bodyPr>
            <a:normAutofit/>
          </a:bodyPr>
          <a:lstStyle>
            <a:lvl1pPr marL="342900" indent="-342900">
              <a:buClr>
                <a:schemeClr val="accent2"/>
              </a:buClr>
              <a:buFont typeface="Arial" panose="020B0604020202020204" pitchFamily="34" charset="0"/>
              <a:buChar char="•"/>
              <a:defRPr sz="2400"/>
            </a:lvl1pPr>
            <a:lvl2pPr>
              <a:buClr>
                <a:schemeClr val="accent2"/>
              </a:buClr>
              <a:defRPr sz="2000"/>
            </a:lvl2pPr>
            <a:lvl3pPr marL="1143000" indent="-228600">
              <a:buClr>
                <a:schemeClr val="accent2"/>
              </a:buClr>
              <a:buFont typeface="Wingdings" panose="05000000000000000000" pitchFamily="2" charset="2"/>
              <a:buChar char="§"/>
              <a:defRPr sz="1800"/>
            </a:lvl3pPr>
            <a:lvl4pPr>
              <a:buClr>
                <a:schemeClr val="accent2"/>
              </a:buClr>
              <a:defRPr sz="1600"/>
            </a:lvl4pPr>
            <a:lvl5pPr>
              <a:buClr>
                <a:schemeClr val="accent2"/>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a:off x="0" y="0"/>
            <a:ext cx="12192000" cy="1066800"/>
          </a:xfrm>
          <a:prstGeom prst="rect">
            <a:avLst/>
          </a:prstGeom>
          <a:solidFill>
            <a:srgbClr val="1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76288211-F8C0-1598-829E-07FC92C28D26}"/>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304801" y="-76200"/>
            <a:ext cx="1142999" cy="1066800"/>
          </a:xfrm>
          <a:prstGeom prst="rect">
            <a:avLst/>
          </a:prstGeom>
        </p:spPr>
      </p:pic>
    </p:spTree>
    <p:extLst>
      <p:ext uri="{BB962C8B-B14F-4D97-AF65-F5344CB8AC3E}">
        <p14:creationId xmlns:p14="http://schemas.microsoft.com/office/powerpoint/2010/main" val="3495509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D778C7F-D810-41BE-B1AA-F0F7918829FB}" type="datetimeFigureOut">
              <a:rPr lang="en-US" smtClean="0"/>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0BD8BB-2035-405A-AD3D-D0FC1FB0A7A1}" type="slidenum">
              <a:rPr lang="en-US" smtClean="0"/>
              <a:t>‹#›</a:t>
            </a:fld>
            <a:endParaRPr lang="en-US"/>
          </a:p>
        </p:txBody>
      </p:sp>
      <p:sp>
        <p:nvSpPr>
          <p:cNvPr id="6" name="Rectangle 5"/>
          <p:cNvSpPr/>
          <p:nvPr/>
        </p:nvSpPr>
        <p:spPr>
          <a:xfrm>
            <a:off x="0" y="0"/>
            <a:ext cx="12192000" cy="1066800"/>
          </a:xfrm>
          <a:prstGeom prst="rect">
            <a:avLst/>
          </a:prstGeom>
          <a:solidFill>
            <a:srgbClr val="1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65723" y="-198120"/>
            <a:ext cx="1950720" cy="1463040"/>
          </a:xfrm>
          <a:prstGeom prst="rect">
            <a:avLst/>
          </a:prstGeom>
        </p:spPr>
      </p:pic>
      <p:sp>
        <p:nvSpPr>
          <p:cNvPr id="8" name="Title 14"/>
          <p:cNvSpPr>
            <a:spLocks noGrp="1"/>
          </p:cNvSpPr>
          <p:nvPr>
            <p:ph type="title" hasCustomPrompt="1"/>
          </p:nvPr>
        </p:nvSpPr>
        <p:spPr>
          <a:xfrm>
            <a:off x="1828800" y="137319"/>
            <a:ext cx="8534400" cy="792162"/>
          </a:xfrm>
        </p:spPr>
        <p:txBody>
          <a:bodyPr>
            <a:normAutofit/>
          </a:bodyPr>
          <a:lstStyle>
            <a:lvl1pPr>
              <a:defRPr sz="3600" baseline="0">
                <a:solidFill>
                  <a:schemeClr val="bg1"/>
                </a:solidFill>
              </a:defRPr>
            </a:lvl1pPr>
          </a:lstStyle>
          <a:p>
            <a:r>
              <a:rPr lang="en-US"/>
              <a:t>Slide Title</a:t>
            </a:r>
          </a:p>
        </p:txBody>
      </p:sp>
      <p:sp>
        <p:nvSpPr>
          <p:cNvPr id="9" name="Rectangle 8"/>
          <p:cNvSpPr/>
          <p:nvPr userDrawn="1"/>
        </p:nvSpPr>
        <p:spPr>
          <a:xfrm>
            <a:off x="0" y="0"/>
            <a:ext cx="12192000" cy="1066800"/>
          </a:xfrm>
          <a:prstGeom prst="rect">
            <a:avLst/>
          </a:prstGeom>
          <a:solidFill>
            <a:srgbClr val="1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EB7908DC-AC6B-0B2E-59A6-F1700B4CA990}"/>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304801" y="-76200"/>
            <a:ext cx="1142999" cy="1066800"/>
          </a:xfrm>
          <a:prstGeom prst="rect">
            <a:avLst/>
          </a:prstGeom>
        </p:spPr>
      </p:pic>
    </p:spTree>
    <p:extLst>
      <p:ext uri="{BB962C8B-B14F-4D97-AF65-F5344CB8AC3E}">
        <p14:creationId xmlns:p14="http://schemas.microsoft.com/office/powerpoint/2010/main" val="105178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78C7F-D810-41BE-B1AA-F0F7918829FB}" type="datetimeFigureOut">
              <a:rPr lang="en-US" smtClean="0"/>
              <a:t>1/6/2026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BD8BB-2035-405A-AD3D-D0FC1FB0A7A1}" type="slidenum">
              <a:rPr lang="en-US" smtClean="0"/>
              <a:t>‹#›</a:t>
            </a:fld>
            <a:endParaRPr lang="en-US"/>
          </a:p>
        </p:txBody>
      </p:sp>
    </p:spTree>
    <p:extLst>
      <p:ext uri="{BB962C8B-B14F-4D97-AF65-F5344CB8AC3E}">
        <p14:creationId xmlns:p14="http://schemas.microsoft.com/office/powerpoint/2010/main" val="17491184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49" r:id="rId11"/>
    <p:sldLayoutId id="2147483660" r:id="rId12"/>
    <p:sldLayoutId id="2147483650" r:id="rId13"/>
    <p:sldLayoutId id="2147483651" r:id="rId14"/>
    <p:sldLayoutId id="2147483652" r:id="rId15"/>
    <p:sldLayoutId id="2147483653" r:id="rId16"/>
    <p:sldLayoutId id="2147483654" r:id="rId17"/>
    <p:sldLayoutId id="2147483672"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sf.gov/reports/may-2023/reasonable-accommodation-policy"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s://www.sf.gov/san-francisco-fellows" TargetMode="External"/><Relationship Id="rId2" Type="http://schemas.openxmlformats.org/officeDocument/2006/relationships/hyperlink" Target="mailto:dhr-sanfranciscofellows@sfgov.org" TargetMode="Externa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4200" y="2895600"/>
            <a:ext cx="6502400" cy="1143000"/>
          </a:xfrm>
        </p:spPr>
        <p:txBody>
          <a:bodyPr/>
          <a:lstStyle/>
          <a:p>
            <a:r>
              <a:rPr lang="en-US" dirty="0"/>
              <a:t>SF Fellows Informational Session for FY2026-2027</a:t>
            </a:r>
          </a:p>
        </p:txBody>
      </p:sp>
    </p:spTree>
    <p:extLst>
      <p:ext uri="{BB962C8B-B14F-4D97-AF65-F5344CB8AC3E}">
        <p14:creationId xmlns:p14="http://schemas.microsoft.com/office/powerpoint/2010/main" val="309165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Google Shape;88;p18"/>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buSzPts val="990"/>
            </a:pPr>
            <a:r>
              <a:rPr lang="en"/>
              <a:t>Year-Long Schedule</a:t>
            </a:r>
            <a:endParaRPr/>
          </a:p>
        </p:txBody>
      </p:sp>
      <p:cxnSp>
        <p:nvCxnSpPr>
          <p:cNvPr id="89" name="Google Shape;89;p18"/>
          <p:cNvCxnSpPr>
            <a:cxnSpLocks/>
          </p:cNvCxnSpPr>
          <p:nvPr/>
        </p:nvCxnSpPr>
        <p:spPr>
          <a:xfrm flipV="1">
            <a:off x="1891225" y="3663975"/>
            <a:ext cx="9034441" cy="51300"/>
          </a:xfrm>
          <a:prstGeom prst="straightConnector1">
            <a:avLst/>
          </a:prstGeom>
          <a:noFill/>
          <a:ln w="152400" cap="flat" cmpd="sng">
            <a:solidFill>
              <a:schemeClr val="accent4"/>
            </a:solidFill>
            <a:prstDash val="solid"/>
            <a:round/>
            <a:headEnd type="none" w="med" len="med"/>
            <a:tailEnd type="none" w="med" len="med"/>
          </a:ln>
        </p:spPr>
      </p:cxnSp>
      <p:cxnSp>
        <p:nvCxnSpPr>
          <p:cNvPr id="90" name="Google Shape;90;p18"/>
          <p:cNvCxnSpPr>
            <a:cxnSpLocks/>
          </p:cNvCxnSpPr>
          <p:nvPr/>
        </p:nvCxnSpPr>
        <p:spPr>
          <a:xfrm flipH="1">
            <a:off x="2438400" y="3715275"/>
            <a:ext cx="616100" cy="1618725"/>
          </a:xfrm>
          <a:prstGeom prst="straightConnector1">
            <a:avLst/>
          </a:prstGeom>
          <a:noFill/>
          <a:ln w="152400" cap="flat" cmpd="sng">
            <a:solidFill>
              <a:schemeClr val="accent4"/>
            </a:solidFill>
            <a:prstDash val="solid"/>
            <a:round/>
            <a:headEnd type="none" w="med" len="med"/>
            <a:tailEnd type="none" w="med" len="med"/>
          </a:ln>
        </p:spPr>
      </p:cxnSp>
      <p:cxnSp>
        <p:nvCxnSpPr>
          <p:cNvPr id="91" name="Google Shape;91;p18"/>
          <p:cNvCxnSpPr>
            <a:cxnSpLocks/>
          </p:cNvCxnSpPr>
          <p:nvPr/>
        </p:nvCxnSpPr>
        <p:spPr>
          <a:xfrm flipH="1" flipV="1">
            <a:off x="3031256" y="1971406"/>
            <a:ext cx="1551470" cy="1732471"/>
          </a:xfrm>
          <a:prstGeom prst="straightConnector1">
            <a:avLst/>
          </a:prstGeom>
          <a:noFill/>
          <a:ln w="152400" cap="flat" cmpd="sng">
            <a:solidFill>
              <a:schemeClr val="accent4"/>
            </a:solidFill>
            <a:prstDash val="solid"/>
            <a:round/>
            <a:headEnd type="none" w="med" len="med"/>
            <a:tailEnd type="none" w="med" len="med"/>
          </a:ln>
        </p:spPr>
      </p:cxnSp>
      <p:cxnSp>
        <p:nvCxnSpPr>
          <p:cNvPr id="92" name="Google Shape;92;p18"/>
          <p:cNvCxnSpPr>
            <a:cxnSpLocks/>
          </p:cNvCxnSpPr>
          <p:nvPr/>
        </p:nvCxnSpPr>
        <p:spPr>
          <a:xfrm flipH="1">
            <a:off x="5867400" y="3715275"/>
            <a:ext cx="585700" cy="1698269"/>
          </a:xfrm>
          <a:prstGeom prst="straightConnector1">
            <a:avLst/>
          </a:prstGeom>
          <a:noFill/>
          <a:ln w="152400" cap="flat" cmpd="sng">
            <a:solidFill>
              <a:schemeClr val="accent4"/>
            </a:solidFill>
            <a:prstDash val="solid"/>
            <a:round/>
            <a:headEnd type="none" w="med" len="med"/>
            <a:tailEnd type="none" w="med" len="med"/>
          </a:ln>
        </p:spPr>
      </p:cxnSp>
      <p:cxnSp>
        <p:nvCxnSpPr>
          <p:cNvPr id="93" name="Google Shape;93;p18"/>
          <p:cNvCxnSpPr/>
          <p:nvPr/>
        </p:nvCxnSpPr>
        <p:spPr>
          <a:xfrm rot="10800000">
            <a:off x="8368051" y="3016725"/>
            <a:ext cx="558900" cy="650100"/>
          </a:xfrm>
          <a:prstGeom prst="straightConnector1">
            <a:avLst/>
          </a:prstGeom>
          <a:noFill/>
          <a:ln w="152400" cap="flat" cmpd="sng">
            <a:solidFill>
              <a:schemeClr val="accent4"/>
            </a:solidFill>
            <a:prstDash val="solid"/>
            <a:round/>
            <a:headEnd type="none" w="med" len="med"/>
            <a:tailEnd type="none" w="med" len="med"/>
          </a:ln>
        </p:spPr>
      </p:cxnSp>
      <p:sp>
        <p:nvSpPr>
          <p:cNvPr id="94" name="Google Shape;94;p18"/>
          <p:cNvSpPr txBox="1"/>
          <p:nvPr/>
        </p:nvSpPr>
        <p:spPr>
          <a:xfrm>
            <a:off x="1524000" y="5369424"/>
            <a:ext cx="2554800" cy="1152000"/>
          </a:xfrm>
          <a:prstGeom prst="rect">
            <a:avLst/>
          </a:prstGeom>
          <a:noFill/>
          <a:ln>
            <a:noFill/>
          </a:ln>
        </p:spPr>
        <p:txBody>
          <a:bodyPr spcFirstLastPara="1" wrap="square" lIns="91425" tIns="91425" rIns="91425" bIns="91425" anchor="t" anchorCtr="0">
            <a:noAutofit/>
          </a:bodyPr>
          <a:lstStyle/>
          <a:p>
            <a:pPr>
              <a:buClr>
                <a:srgbClr val="000000"/>
              </a:buClr>
            </a:pPr>
            <a:r>
              <a:rPr lang="en" sz="2100" b="1" kern="0">
                <a:solidFill>
                  <a:srgbClr val="0097A7"/>
                </a:solidFill>
                <a:latin typeface="Arial"/>
                <a:cs typeface="Arial"/>
                <a:sym typeface="Arial"/>
              </a:rPr>
              <a:t>Orientation</a:t>
            </a:r>
            <a:r>
              <a:rPr lang="en" sz="2100" kern="0">
                <a:solidFill>
                  <a:srgbClr val="0097A7"/>
                </a:solidFill>
                <a:latin typeface="Arial"/>
                <a:cs typeface="Arial"/>
                <a:sym typeface="Arial"/>
              </a:rPr>
              <a:t>: </a:t>
            </a:r>
            <a:endParaRPr sz="2100" kern="0">
              <a:solidFill>
                <a:srgbClr val="0097A7"/>
              </a:solidFill>
              <a:latin typeface="Arial"/>
              <a:cs typeface="Arial"/>
              <a:sym typeface="Arial"/>
            </a:endParaRPr>
          </a:p>
          <a:p>
            <a:pPr>
              <a:buClr>
                <a:srgbClr val="000000"/>
              </a:buClr>
            </a:pPr>
            <a:r>
              <a:rPr lang="en" sz="2100" kern="0">
                <a:solidFill>
                  <a:srgbClr val="0097A7"/>
                </a:solidFill>
                <a:latin typeface="Arial"/>
                <a:cs typeface="Arial"/>
                <a:sym typeface="Arial"/>
              </a:rPr>
              <a:t>August-September</a:t>
            </a:r>
            <a:endParaRPr sz="2100" kern="0">
              <a:solidFill>
                <a:srgbClr val="0097A7"/>
              </a:solidFill>
              <a:latin typeface="Arial"/>
              <a:cs typeface="Arial"/>
              <a:sym typeface="Arial"/>
            </a:endParaRPr>
          </a:p>
        </p:txBody>
      </p:sp>
      <p:sp>
        <p:nvSpPr>
          <p:cNvPr id="95" name="Google Shape;95;p18"/>
          <p:cNvSpPr txBox="1"/>
          <p:nvPr/>
        </p:nvSpPr>
        <p:spPr>
          <a:xfrm>
            <a:off x="1644695" y="1177308"/>
            <a:ext cx="2554800" cy="1152000"/>
          </a:xfrm>
          <a:prstGeom prst="rect">
            <a:avLst/>
          </a:prstGeom>
          <a:noFill/>
          <a:ln>
            <a:noFill/>
          </a:ln>
        </p:spPr>
        <p:txBody>
          <a:bodyPr spcFirstLastPara="1" wrap="square" lIns="91425" tIns="91425" rIns="91425" bIns="91425" anchor="t" anchorCtr="0">
            <a:noAutofit/>
          </a:bodyPr>
          <a:lstStyle/>
          <a:p>
            <a:pPr>
              <a:buClr>
                <a:srgbClr val="000000"/>
              </a:buClr>
            </a:pPr>
            <a:r>
              <a:rPr lang="en" sz="2100" b="1" kern="0">
                <a:solidFill>
                  <a:srgbClr val="0097A7"/>
                </a:solidFill>
                <a:latin typeface="Arial"/>
                <a:cs typeface="Arial"/>
                <a:sym typeface="Arial"/>
              </a:rPr>
              <a:t>DHR-Led FLDs</a:t>
            </a:r>
            <a:r>
              <a:rPr lang="en" sz="2100" kern="0">
                <a:solidFill>
                  <a:srgbClr val="0097A7"/>
                </a:solidFill>
                <a:latin typeface="Arial"/>
                <a:cs typeface="Arial"/>
                <a:sym typeface="Arial"/>
              </a:rPr>
              <a:t>: </a:t>
            </a:r>
            <a:endParaRPr sz="2100" kern="0">
              <a:solidFill>
                <a:srgbClr val="0097A7"/>
              </a:solidFill>
              <a:latin typeface="Arial"/>
              <a:cs typeface="Arial"/>
              <a:sym typeface="Arial"/>
            </a:endParaRPr>
          </a:p>
          <a:p>
            <a:pPr>
              <a:buClr>
                <a:srgbClr val="000000"/>
              </a:buClr>
            </a:pPr>
            <a:r>
              <a:rPr lang="en" sz="2100" kern="0">
                <a:solidFill>
                  <a:srgbClr val="0097A7"/>
                </a:solidFill>
                <a:latin typeface="Arial"/>
                <a:cs typeface="Arial"/>
                <a:sym typeface="Arial"/>
              </a:rPr>
              <a:t>September-January</a:t>
            </a:r>
            <a:endParaRPr sz="2100" kern="0">
              <a:solidFill>
                <a:srgbClr val="0097A7"/>
              </a:solidFill>
              <a:latin typeface="Arial"/>
              <a:cs typeface="Arial"/>
              <a:sym typeface="Arial"/>
            </a:endParaRPr>
          </a:p>
        </p:txBody>
      </p:sp>
      <p:sp>
        <p:nvSpPr>
          <p:cNvPr id="96" name="Google Shape;96;p18"/>
          <p:cNvSpPr txBox="1"/>
          <p:nvPr/>
        </p:nvSpPr>
        <p:spPr>
          <a:xfrm>
            <a:off x="4582726" y="5340848"/>
            <a:ext cx="2751600" cy="1152000"/>
          </a:xfrm>
          <a:prstGeom prst="rect">
            <a:avLst/>
          </a:prstGeom>
          <a:noFill/>
          <a:ln>
            <a:noFill/>
          </a:ln>
        </p:spPr>
        <p:txBody>
          <a:bodyPr spcFirstLastPara="1" wrap="square" lIns="91425" tIns="91425" rIns="91425" bIns="91425" anchor="t" anchorCtr="0">
            <a:noAutofit/>
          </a:bodyPr>
          <a:lstStyle/>
          <a:p>
            <a:pPr>
              <a:buClr>
                <a:srgbClr val="000000"/>
              </a:buClr>
            </a:pPr>
            <a:r>
              <a:rPr lang="en" sz="2100" b="1" kern="0">
                <a:solidFill>
                  <a:srgbClr val="0097A7"/>
                </a:solidFill>
                <a:latin typeface="Arial"/>
                <a:cs typeface="Arial"/>
                <a:sym typeface="Arial"/>
              </a:rPr>
              <a:t>City-Wide Projects</a:t>
            </a:r>
            <a:r>
              <a:rPr lang="en" sz="2100" kern="0">
                <a:solidFill>
                  <a:srgbClr val="0097A7"/>
                </a:solidFill>
                <a:latin typeface="Arial"/>
                <a:cs typeface="Arial"/>
                <a:sym typeface="Arial"/>
              </a:rPr>
              <a:t>: </a:t>
            </a:r>
            <a:endParaRPr sz="2100" kern="0">
              <a:solidFill>
                <a:srgbClr val="0097A7"/>
              </a:solidFill>
              <a:latin typeface="Arial"/>
              <a:cs typeface="Arial"/>
              <a:sym typeface="Arial"/>
            </a:endParaRPr>
          </a:p>
          <a:p>
            <a:pPr>
              <a:buClr>
                <a:srgbClr val="000000"/>
              </a:buClr>
            </a:pPr>
            <a:r>
              <a:rPr lang="en" sz="2100" kern="0">
                <a:solidFill>
                  <a:srgbClr val="0097A7"/>
                </a:solidFill>
                <a:latin typeface="Arial"/>
                <a:cs typeface="Arial"/>
                <a:sym typeface="Arial"/>
              </a:rPr>
              <a:t>February-May</a:t>
            </a:r>
            <a:endParaRPr sz="2100" kern="0">
              <a:solidFill>
                <a:srgbClr val="0097A7"/>
              </a:solidFill>
              <a:latin typeface="Arial"/>
              <a:cs typeface="Arial"/>
              <a:sym typeface="Arial"/>
            </a:endParaRPr>
          </a:p>
        </p:txBody>
      </p:sp>
      <p:sp>
        <p:nvSpPr>
          <p:cNvPr id="97" name="Google Shape;97;p18"/>
          <p:cNvSpPr txBox="1"/>
          <p:nvPr/>
        </p:nvSpPr>
        <p:spPr>
          <a:xfrm>
            <a:off x="8019000" y="2131806"/>
            <a:ext cx="2554800" cy="1152000"/>
          </a:xfrm>
          <a:prstGeom prst="rect">
            <a:avLst/>
          </a:prstGeom>
          <a:noFill/>
          <a:ln>
            <a:noFill/>
          </a:ln>
        </p:spPr>
        <p:txBody>
          <a:bodyPr spcFirstLastPara="1" wrap="square" lIns="91425" tIns="91425" rIns="91425" bIns="91425" anchor="t" anchorCtr="0">
            <a:noAutofit/>
          </a:bodyPr>
          <a:lstStyle/>
          <a:p>
            <a:pPr>
              <a:buClr>
                <a:srgbClr val="000000"/>
              </a:buClr>
            </a:pPr>
            <a:r>
              <a:rPr lang="en" sz="2100" b="1" kern="0">
                <a:solidFill>
                  <a:srgbClr val="0097A7"/>
                </a:solidFill>
                <a:latin typeface="Arial"/>
                <a:cs typeface="Arial"/>
                <a:sym typeface="Arial"/>
              </a:rPr>
              <a:t>Peer-Led FLDs</a:t>
            </a:r>
            <a:r>
              <a:rPr lang="en" sz="2100" kern="0">
                <a:solidFill>
                  <a:srgbClr val="0097A7"/>
                </a:solidFill>
                <a:latin typeface="Arial"/>
                <a:cs typeface="Arial"/>
                <a:sym typeface="Arial"/>
              </a:rPr>
              <a:t>: </a:t>
            </a:r>
            <a:endParaRPr sz="2100" kern="0">
              <a:solidFill>
                <a:srgbClr val="0097A7"/>
              </a:solidFill>
              <a:latin typeface="Arial"/>
              <a:cs typeface="Arial"/>
              <a:sym typeface="Arial"/>
            </a:endParaRPr>
          </a:p>
          <a:p>
            <a:pPr>
              <a:buClr>
                <a:srgbClr val="000000"/>
              </a:buClr>
            </a:pPr>
            <a:r>
              <a:rPr lang="en" sz="2100" kern="0">
                <a:solidFill>
                  <a:srgbClr val="0097A7"/>
                </a:solidFill>
                <a:latin typeface="Arial"/>
                <a:cs typeface="Arial"/>
                <a:sym typeface="Arial"/>
              </a:rPr>
              <a:t>May-July</a:t>
            </a:r>
            <a:endParaRPr sz="2100" kern="0">
              <a:solidFill>
                <a:srgbClr val="0097A7"/>
              </a:solidFill>
              <a:latin typeface="Arial"/>
              <a:cs typeface="Arial"/>
              <a:sym typeface="Arial"/>
            </a:endParaRPr>
          </a:p>
        </p:txBody>
      </p:sp>
      <p:cxnSp>
        <p:nvCxnSpPr>
          <p:cNvPr id="98" name="Google Shape;98;p18"/>
          <p:cNvCxnSpPr>
            <a:cxnSpLocks/>
          </p:cNvCxnSpPr>
          <p:nvPr/>
        </p:nvCxnSpPr>
        <p:spPr>
          <a:xfrm flipH="1">
            <a:off x="9601200" y="3663975"/>
            <a:ext cx="573975" cy="1749569"/>
          </a:xfrm>
          <a:prstGeom prst="straightConnector1">
            <a:avLst/>
          </a:prstGeom>
          <a:noFill/>
          <a:ln w="152400" cap="flat" cmpd="sng">
            <a:solidFill>
              <a:schemeClr val="accent4"/>
            </a:solidFill>
            <a:prstDash val="solid"/>
            <a:round/>
            <a:headEnd type="none" w="med" len="med"/>
            <a:tailEnd type="none" w="med" len="med"/>
          </a:ln>
        </p:spPr>
      </p:cxnSp>
      <p:sp>
        <p:nvSpPr>
          <p:cNvPr id="99" name="Google Shape;99;p18"/>
          <p:cNvSpPr txBox="1"/>
          <p:nvPr/>
        </p:nvSpPr>
        <p:spPr>
          <a:xfrm>
            <a:off x="7537413" y="5342628"/>
            <a:ext cx="3167400" cy="1152000"/>
          </a:xfrm>
          <a:prstGeom prst="rect">
            <a:avLst/>
          </a:prstGeom>
          <a:noFill/>
          <a:ln>
            <a:noFill/>
          </a:ln>
        </p:spPr>
        <p:txBody>
          <a:bodyPr spcFirstLastPara="1" wrap="square" lIns="91425" tIns="91425" rIns="91425" bIns="91425" anchor="t" anchorCtr="0">
            <a:noAutofit/>
          </a:bodyPr>
          <a:lstStyle/>
          <a:p>
            <a:pPr>
              <a:buClr>
                <a:srgbClr val="000000"/>
              </a:buClr>
            </a:pPr>
            <a:r>
              <a:rPr lang="en" sz="2100" b="1" kern="0">
                <a:solidFill>
                  <a:srgbClr val="0097A7"/>
                </a:solidFill>
                <a:latin typeface="Arial"/>
                <a:cs typeface="Arial"/>
                <a:sym typeface="Arial"/>
              </a:rPr>
              <a:t>Presentations of Learning and Closing</a:t>
            </a:r>
            <a:r>
              <a:rPr lang="en" sz="2100" kern="0">
                <a:solidFill>
                  <a:srgbClr val="0097A7"/>
                </a:solidFill>
                <a:latin typeface="Arial"/>
                <a:cs typeface="Arial"/>
                <a:sym typeface="Arial"/>
              </a:rPr>
              <a:t>: </a:t>
            </a:r>
            <a:endParaRPr sz="2100" kern="0">
              <a:solidFill>
                <a:srgbClr val="0097A7"/>
              </a:solidFill>
              <a:latin typeface="Arial"/>
              <a:cs typeface="Arial"/>
              <a:sym typeface="Arial"/>
            </a:endParaRPr>
          </a:p>
          <a:p>
            <a:pPr>
              <a:buClr>
                <a:srgbClr val="000000"/>
              </a:buClr>
            </a:pPr>
            <a:r>
              <a:rPr lang="en" sz="2100" kern="0">
                <a:solidFill>
                  <a:srgbClr val="0097A7"/>
                </a:solidFill>
                <a:latin typeface="Arial"/>
                <a:cs typeface="Arial"/>
                <a:sym typeface="Arial"/>
              </a:rPr>
              <a:t>July-August</a:t>
            </a:r>
            <a:endParaRPr sz="2100" kern="0">
              <a:solidFill>
                <a:srgbClr val="0097A7"/>
              </a:solidFill>
              <a:latin typeface="Arial"/>
              <a:cs typeface="Arial"/>
              <a:sym typeface="Arial"/>
            </a:endParaRPr>
          </a:p>
        </p:txBody>
      </p:sp>
      <p:cxnSp>
        <p:nvCxnSpPr>
          <p:cNvPr id="14" name="Google Shape;91;p18">
            <a:extLst>
              <a:ext uri="{FF2B5EF4-FFF2-40B4-BE49-F238E27FC236}">
                <a16:creationId xmlns:a16="http://schemas.microsoft.com/office/drawing/2014/main" id="{A60E061F-EC83-45BE-B3CB-A7AD8274410C}"/>
              </a:ext>
            </a:extLst>
          </p:cNvPr>
          <p:cNvCxnSpPr>
            <a:cxnSpLocks/>
          </p:cNvCxnSpPr>
          <p:nvPr/>
        </p:nvCxnSpPr>
        <p:spPr>
          <a:xfrm flipH="1" flipV="1">
            <a:off x="5080914" y="2895601"/>
            <a:ext cx="681639" cy="798291"/>
          </a:xfrm>
          <a:prstGeom prst="straightConnector1">
            <a:avLst/>
          </a:prstGeom>
          <a:noFill/>
          <a:ln w="152400" cap="flat" cmpd="sng">
            <a:solidFill>
              <a:schemeClr val="accent4"/>
            </a:solidFill>
            <a:prstDash val="solid"/>
            <a:round/>
            <a:headEnd type="none" w="med" len="med"/>
            <a:tailEnd type="none" w="med" len="med"/>
          </a:ln>
        </p:spPr>
      </p:cxnSp>
      <p:sp>
        <p:nvSpPr>
          <p:cNvPr id="19" name="Google Shape;95;p18">
            <a:extLst>
              <a:ext uri="{FF2B5EF4-FFF2-40B4-BE49-F238E27FC236}">
                <a16:creationId xmlns:a16="http://schemas.microsoft.com/office/drawing/2014/main" id="{22BFB00B-8B99-48ED-8549-A0290FD7DE71}"/>
              </a:ext>
            </a:extLst>
          </p:cNvPr>
          <p:cNvSpPr txBox="1"/>
          <p:nvPr/>
        </p:nvSpPr>
        <p:spPr>
          <a:xfrm>
            <a:off x="4650138" y="1723578"/>
            <a:ext cx="2887275" cy="1152000"/>
          </a:xfrm>
          <a:prstGeom prst="rect">
            <a:avLst/>
          </a:prstGeom>
          <a:noFill/>
          <a:ln>
            <a:noFill/>
          </a:ln>
        </p:spPr>
        <p:txBody>
          <a:bodyPr spcFirstLastPara="1" wrap="square" lIns="91425" tIns="91425" rIns="91425" bIns="91425" anchor="t" anchorCtr="0">
            <a:noAutofit/>
          </a:bodyPr>
          <a:lstStyle/>
          <a:p>
            <a:pPr>
              <a:buClr>
                <a:srgbClr val="000000"/>
              </a:buClr>
            </a:pPr>
            <a:r>
              <a:rPr lang="en-US" sz="2100" b="1" kern="0">
                <a:solidFill>
                  <a:srgbClr val="0097A7"/>
                </a:solidFill>
                <a:latin typeface="Arial"/>
                <a:cs typeface="Arial"/>
                <a:sym typeface="Arial"/>
              </a:rPr>
              <a:t>Job Search Support Begins</a:t>
            </a:r>
            <a:r>
              <a:rPr lang="en" sz="2100" kern="0">
                <a:solidFill>
                  <a:srgbClr val="0097A7"/>
                </a:solidFill>
                <a:latin typeface="Arial"/>
                <a:cs typeface="Arial"/>
                <a:sym typeface="Arial"/>
              </a:rPr>
              <a:t>: </a:t>
            </a:r>
            <a:endParaRPr sz="2100" kern="0">
              <a:solidFill>
                <a:srgbClr val="0097A7"/>
              </a:solidFill>
              <a:latin typeface="Arial"/>
              <a:cs typeface="Arial"/>
              <a:sym typeface="Arial"/>
            </a:endParaRPr>
          </a:p>
          <a:p>
            <a:pPr>
              <a:buClr>
                <a:srgbClr val="000000"/>
              </a:buClr>
            </a:pPr>
            <a:r>
              <a:rPr lang="en" sz="2100" kern="0">
                <a:solidFill>
                  <a:srgbClr val="0097A7"/>
                </a:solidFill>
                <a:latin typeface="Arial"/>
                <a:cs typeface="Arial"/>
                <a:sym typeface="Arial"/>
              </a:rPr>
              <a:t>January</a:t>
            </a:r>
            <a:endParaRPr sz="2100" kern="0">
              <a:solidFill>
                <a:srgbClr val="0097A7"/>
              </a:solidFill>
              <a:latin typeface="Arial"/>
              <a:cs typeface="Arial"/>
              <a:sym typeface="Arial"/>
            </a:endParaRPr>
          </a:p>
        </p:txBody>
      </p:sp>
      <p:sp>
        <p:nvSpPr>
          <p:cNvPr id="5" name="Arrow: Right 4">
            <a:extLst>
              <a:ext uri="{FF2B5EF4-FFF2-40B4-BE49-F238E27FC236}">
                <a16:creationId xmlns:a16="http://schemas.microsoft.com/office/drawing/2014/main" id="{46B5D9CF-BBAD-0F87-6AC0-2FE051EE3161}"/>
              </a:ext>
            </a:extLst>
          </p:cNvPr>
          <p:cNvSpPr/>
          <p:nvPr/>
        </p:nvSpPr>
        <p:spPr>
          <a:xfrm>
            <a:off x="3505201" y="3894480"/>
            <a:ext cx="6720123" cy="1183301"/>
          </a:xfrm>
          <a:prstGeom prst="rightArrow">
            <a:avLst/>
          </a:prstGeom>
          <a:solidFill>
            <a:schemeClr val="accent2"/>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100">
                <a:latin typeface="Arial" panose="020B0604020202020204" pitchFamily="34" charset="0"/>
                <a:cs typeface="Arial" panose="020B0604020202020204" pitchFamily="34" charset="0"/>
              </a:rPr>
              <a:t>Placement Work</a:t>
            </a:r>
          </a:p>
        </p:txBody>
      </p:sp>
      <p:sp>
        <p:nvSpPr>
          <p:cNvPr id="6" name="Arrow: Right 5">
            <a:extLst>
              <a:ext uri="{FF2B5EF4-FFF2-40B4-BE49-F238E27FC236}">
                <a16:creationId xmlns:a16="http://schemas.microsoft.com/office/drawing/2014/main" id="{708197CB-8878-4FBC-BFBC-A916E18A026F}"/>
              </a:ext>
            </a:extLst>
          </p:cNvPr>
          <p:cNvSpPr/>
          <p:nvPr/>
        </p:nvSpPr>
        <p:spPr>
          <a:xfrm>
            <a:off x="3581400" y="4060343"/>
            <a:ext cx="6544731" cy="874057"/>
          </a:xfrm>
          <a:prstGeom prst="rightArrow">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cxnSp>
        <p:nvCxnSpPr>
          <p:cNvPr id="106" name="Google Shape;106;p16"/>
          <p:cNvCxnSpPr>
            <a:cxnSpLocks/>
            <a:stCxn id="107" idx="3"/>
            <a:endCxn id="108" idx="2"/>
          </p:cNvCxnSpPr>
          <p:nvPr/>
        </p:nvCxnSpPr>
        <p:spPr>
          <a:xfrm>
            <a:off x="5389267" y="3426767"/>
            <a:ext cx="1128000" cy="2400"/>
          </a:xfrm>
          <a:prstGeom prst="straightConnector1">
            <a:avLst/>
          </a:prstGeom>
          <a:noFill/>
          <a:ln w="38100" cap="flat" cmpd="sng">
            <a:solidFill>
              <a:srgbClr val="C27BA0"/>
            </a:solidFill>
            <a:prstDash val="solid"/>
            <a:round/>
            <a:headEnd type="none" w="med" len="med"/>
            <a:tailEnd type="none" w="med" len="med"/>
          </a:ln>
        </p:spPr>
      </p:cxnSp>
      <p:sp>
        <p:nvSpPr>
          <p:cNvPr id="108" name="Google Shape;108;p16"/>
          <p:cNvSpPr/>
          <p:nvPr/>
        </p:nvSpPr>
        <p:spPr>
          <a:xfrm>
            <a:off x="6517071" y="2479600"/>
            <a:ext cx="5529200" cy="1898800"/>
          </a:xfrm>
          <a:prstGeom prst="ellipse">
            <a:avLst/>
          </a:prstGeom>
          <a:noFill/>
          <a:ln w="38100" cap="flat" cmpd="sng">
            <a:solidFill>
              <a:srgbClr val="3D85C6"/>
            </a:solidFill>
            <a:prstDash val="solid"/>
            <a:round/>
            <a:headEnd type="none" w="sm" len="sm"/>
            <a:tailEnd type="none" w="sm" len="sm"/>
          </a:ln>
        </p:spPr>
        <p:txBody>
          <a:bodyPr spcFirstLastPara="1" wrap="square" lIns="121900" tIns="121900" rIns="121900" bIns="121900" anchor="ctr" anchorCtr="0">
            <a:noAutofit/>
          </a:bodyPr>
          <a:lstStyle/>
          <a:p>
            <a:pPr algn="ctr">
              <a:lnSpc>
                <a:spcPct val="115000"/>
              </a:lnSpc>
              <a:spcAft>
                <a:spcPts val="1600"/>
              </a:spcAft>
            </a:pPr>
            <a:r>
              <a:rPr lang="en" sz="3333">
                <a:solidFill>
                  <a:schemeClr val="dk1"/>
                </a:solidFill>
              </a:rPr>
              <a:t>Fellowship Structure</a:t>
            </a:r>
            <a:endParaRPr sz="2800">
              <a:solidFill>
                <a:schemeClr val="dk1"/>
              </a:solidFill>
            </a:endParaRPr>
          </a:p>
        </p:txBody>
      </p:sp>
      <p:cxnSp>
        <p:nvCxnSpPr>
          <p:cNvPr id="109" name="Google Shape;109;p16"/>
          <p:cNvCxnSpPr>
            <a:cxnSpLocks/>
            <a:stCxn id="107" idx="0"/>
            <a:endCxn id="110" idx="2"/>
          </p:cNvCxnSpPr>
          <p:nvPr/>
        </p:nvCxnSpPr>
        <p:spPr>
          <a:xfrm rot="10800000" flipH="1">
            <a:off x="2877867" y="1103167"/>
            <a:ext cx="3639200" cy="1307200"/>
          </a:xfrm>
          <a:prstGeom prst="straightConnector1">
            <a:avLst/>
          </a:prstGeom>
          <a:noFill/>
          <a:ln w="38100" cap="flat" cmpd="sng">
            <a:solidFill>
              <a:srgbClr val="C27BA0"/>
            </a:solidFill>
            <a:prstDash val="solid"/>
            <a:round/>
            <a:headEnd type="none" w="med" len="med"/>
            <a:tailEnd type="none" w="med" len="med"/>
          </a:ln>
        </p:spPr>
      </p:cxnSp>
      <p:cxnSp>
        <p:nvCxnSpPr>
          <p:cNvPr id="111" name="Google Shape;111;p16"/>
          <p:cNvCxnSpPr>
            <a:cxnSpLocks/>
            <a:stCxn id="107" idx="2"/>
            <a:endCxn id="112" idx="2"/>
          </p:cNvCxnSpPr>
          <p:nvPr/>
        </p:nvCxnSpPr>
        <p:spPr>
          <a:xfrm>
            <a:off x="2877867" y="4443167"/>
            <a:ext cx="3639200" cy="1240800"/>
          </a:xfrm>
          <a:prstGeom prst="straightConnector1">
            <a:avLst/>
          </a:prstGeom>
          <a:noFill/>
          <a:ln w="38100" cap="flat" cmpd="sng">
            <a:solidFill>
              <a:srgbClr val="C27BA0"/>
            </a:solidFill>
            <a:prstDash val="solid"/>
            <a:round/>
            <a:headEnd type="none" w="med" len="med"/>
            <a:tailEnd type="none" w="med" len="med"/>
          </a:ln>
        </p:spPr>
      </p:cxnSp>
      <p:sp>
        <p:nvSpPr>
          <p:cNvPr id="107" name="Google Shape;107;p16"/>
          <p:cNvSpPr/>
          <p:nvPr/>
        </p:nvSpPr>
        <p:spPr>
          <a:xfrm>
            <a:off x="366467" y="2410367"/>
            <a:ext cx="5022800" cy="2032800"/>
          </a:xfrm>
          <a:prstGeom prst="roundRect">
            <a:avLst>
              <a:gd name="adj" fmla="val 16667"/>
            </a:avLst>
          </a:prstGeom>
          <a:noFill/>
          <a:ln w="762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lgn="ctr"/>
            <a:r>
              <a:rPr lang="en" sz="4267"/>
              <a:t>FELLOWSHIP AREAS OF LEARNING</a:t>
            </a:r>
            <a:endParaRPr sz="4267"/>
          </a:p>
        </p:txBody>
      </p:sp>
      <p:sp>
        <p:nvSpPr>
          <p:cNvPr id="110" name="Google Shape;110;p16"/>
          <p:cNvSpPr/>
          <p:nvPr/>
        </p:nvSpPr>
        <p:spPr>
          <a:xfrm>
            <a:off x="6517067" y="153633"/>
            <a:ext cx="5529200" cy="1898800"/>
          </a:xfrm>
          <a:prstGeom prst="ellipse">
            <a:avLst/>
          </a:prstGeom>
          <a:noFill/>
          <a:ln w="38100"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pPr algn="ctr">
              <a:lnSpc>
                <a:spcPct val="115000"/>
              </a:lnSpc>
              <a:buClr>
                <a:schemeClr val="dk1"/>
              </a:buClr>
              <a:buSzPts val="1100"/>
            </a:pPr>
            <a:r>
              <a:rPr lang="en" sz="3333">
                <a:solidFill>
                  <a:schemeClr val="dk1"/>
                </a:solidFill>
              </a:rPr>
              <a:t>Governance of </a:t>
            </a:r>
            <a:endParaRPr sz="3333">
              <a:solidFill>
                <a:schemeClr val="dk1"/>
              </a:solidFill>
            </a:endParaRPr>
          </a:p>
          <a:p>
            <a:pPr algn="ctr">
              <a:lnSpc>
                <a:spcPct val="115000"/>
              </a:lnSpc>
              <a:buClr>
                <a:schemeClr val="dk1"/>
              </a:buClr>
              <a:buSzPts val="1100"/>
            </a:pPr>
            <a:r>
              <a:rPr lang="en" sz="3333">
                <a:solidFill>
                  <a:schemeClr val="dk1"/>
                </a:solidFill>
              </a:rPr>
              <a:t>San Francisco</a:t>
            </a:r>
            <a:endParaRPr sz="2800">
              <a:solidFill>
                <a:schemeClr val="dk1"/>
              </a:solidFill>
            </a:endParaRPr>
          </a:p>
        </p:txBody>
      </p:sp>
      <p:sp>
        <p:nvSpPr>
          <p:cNvPr id="112" name="Google Shape;112;p16"/>
          <p:cNvSpPr/>
          <p:nvPr/>
        </p:nvSpPr>
        <p:spPr>
          <a:xfrm>
            <a:off x="6517064" y="4734400"/>
            <a:ext cx="5529200" cy="1898800"/>
          </a:xfrm>
          <a:prstGeom prst="ellipse">
            <a:avLst/>
          </a:prstGeom>
          <a:noFill/>
          <a:ln w="38100" cap="flat" cmpd="sng">
            <a:solidFill>
              <a:srgbClr val="45818E"/>
            </a:solidFill>
            <a:prstDash val="solid"/>
            <a:round/>
            <a:headEnd type="none" w="sm" len="sm"/>
            <a:tailEnd type="none" w="sm" len="sm"/>
          </a:ln>
        </p:spPr>
        <p:txBody>
          <a:bodyPr spcFirstLastPara="1" wrap="square" lIns="121900" tIns="121900" rIns="121900" bIns="121900" anchor="ctr" anchorCtr="0">
            <a:noAutofit/>
          </a:bodyPr>
          <a:lstStyle/>
          <a:p>
            <a:pPr algn="ctr">
              <a:lnSpc>
                <a:spcPct val="115000"/>
              </a:lnSpc>
              <a:spcAft>
                <a:spcPts val="1600"/>
              </a:spcAft>
            </a:pPr>
            <a:r>
              <a:rPr lang="en" sz="3333">
                <a:solidFill>
                  <a:schemeClr val="dk1"/>
                </a:solidFill>
              </a:rPr>
              <a:t>Professional Development</a:t>
            </a:r>
            <a:endParaRPr sz="3333">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BF572-37B6-E048-3044-024F98F87FB7}"/>
              </a:ext>
            </a:extLst>
          </p:cNvPr>
          <p:cNvSpPr>
            <a:spLocks noGrp="1"/>
          </p:cNvSpPr>
          <p:nvPr>
            <p:ph type="title"/>
          </p:nvPr>
        </p:nvSpPr>
        <p:spPr/>
        <p:txBody>
          <a:bodyPr/>
          <a:lstStyle/>
          <a:p>
            <a:r>
              <a:rPr lang="en-US" dirty="0"/>
              <a:t>Application Timeline (approximate)</a:t>
            </a:r>
          </a:p>
        </p:txBody>
      </p:sp>
      <p:sp>
        <p:nvSpPr>
          <p:cNvPr id="3" name="Content Placeholder 2">
            <a:extLst>
              <a:ext uri="{FF2B5EF4-FFF2-40B4-BE49-F238E27FC236}">
                <a16:creationId xmlns:a16="http://schemas.microsoft.com/office/drawing/2014/main" id="{59227B1A-ACA0-DC89-060F-713560E838F9}"/>
              </a:ext>
            </a:extLst>
          </p:cNvPr>
          <p:cNvSpPr>
            <a:spLocks noGrp="1"/>
          </p:cNvSpPr>
          <p:nvPr>
            <p:ph idx="1"/>
          </p:nvPr>
        </p:nvSpPr>
        <p:spPr/>
        <p:txBody>
          <a:bodyPr>
            <a:normAutofit fontScale="92500" lnSpcReduction="20000"/>
          </a:bodyPr>
          <a:lstStyle/>
          <a:p>
            <a:r>
              <a:rPr lang="en-US" b="1" dirty="0"/>
              <a:t>Late January 2026</a:t>
            </a:r>
            <a:r>
              <a:rPr lang="en-US" dirty="0"/>
              <a:t>: Application opens</a:t>
            </a:r>
          </a:p>
          <a:p>
            <a:r>
              <a:rPr lang="en-US" b="1" dirty="0"/>
              <a:t>February 2026</a:t>
            </a:r>
            <a:r>
              <a:rPr lang="en-US" dirty="0"/>
              <a:t>: Application closes </a:t>
            </a:r>
          </a:p>
          <a:p>
            <a:r>
              <a:rPr lang="en-US" b="1" dirty="0"/>
              <a:t>March 2026</a:t>
            </a:r>
            <a:r>
              <a:rPr lang="en-US" dirty="0"/>
              <a:t>: Selected applicants will complete an online exam</a:t>
            </a:r>
          </a:p>
          <a:p>
            <a:r>
              <a:rPr lang="en-US" b="1" dirty="0"/>
              <a:t>March-April 2026</a:t>
            </a:r>
            <a:r>
              <a:rPr lang="en-US" dirty="0"/>
              <a:t>: Selected applicants will be invited to complete essay questions. </a:t>
            </a:r>
          </a:p>
          <a:p>
            <a:r>
              <a:rPr lang="en-US" b="1" dirty="0"/>
              <a:t>April-May 2026</a:t>
            </a:r>
            <a:r>
              <a:rPr lang="en-US" dirty="0"/>
              <a:t>: Selected applicants will participate in a phone interview with a member of the selection committee</a:t>
            </a:r>
          </a:p>
          <a:p>
            <a:r>
              <a:rPr lang="en-US" b="1" dirty="0"/>
              <a:t>May-June 2026</a:t>
            </a:r>
            <a:r>
              <a:rPr lang="en-US" dirty="0"/>
              <a:t>: Selected applicants will be invited to participate in a half-day virtual group interview process</a:t>
            </a:r>
          </a:p>
          <a:p>
            <a:r>
              <a:rPr lang="en-US" b="1" dirty="0"/>
              <a:t>June-July 2026</a:t>
            </a:r>
            <a:r>
              <a:rPr lang="en-US" dirty="0"/>
              <a:t>: Finalists will receive conditional offer letters</a:t>
            </a:r>
          </a:p>
          <a:p>
            <a:r>
              <a:rPr lang="en-US" b="1" dirty="0"/>
              <a:t>Mid to late August 2026</a:t>
            </a:r>
            <a:r>
              <a:rPr lang="en-US" dirty="0"/>
              <a:t>: Fellowship begins</a:t>
            </a:r>
          </a:p>
        </p:txBody>
      </p:sp>
    </p:spTree>
    <p:extLst>
      <p:ext uri="{BB962C8B-B14F-4D97-AF65-F5344CB8AC3E}">
        <p14:creationId xmlns:p14="http://schemas.microsoft.com/office/powerpoint/2010/main" val="1816025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4DA35C-858E-1769-1F35-22839494BA59}"/>
              </a:ext>
            </a:extLst>
          </p:cNvPr>
          <p:cNvSpPr>
            <a:spLocks noGrp="1"/>
          </p:cNvSpPr>
          <p:nvPr>
            <p:ph type="title"/>
          </p:nvPr>
        </p:nvSpPr>
        <p:spPr/>
        <p:txBody>
          <a:bodyPr/>
          <a:lstStyle/>
          <a:p>
            <a:r>
              <a:rPr lang="en-US"/>
              <a:t>Frequently Asked Questions</a:t>
            </a:r>
          </a:p>
        </p:txBody>
      </p:sp>
    </p:spTree>
    <p:extLst>
      <p:ext uri="{BB962C8B-B14F-4D97-AF65-F5344CB8AC3E}">
        <p14:creationId xmlns:p14="http://schemas.microsoft.com/office/powerpoint/2010/main" val="4108496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E2FEF-DDFA-FBE8-DF51-D5106D519168}"/>
              </a:ext>
            </a:extLst>
          </p:cNvPr>
          <p:cNvSpPr>
            <a:spLocks noGrp="1"/>
          </p:cNvSpPr>
          <p:nvPr>
            <p:ph type="title"/>
          </p:nvPr>
        </p:nvSpPr>
        <p:spPr/>
        <p:txBody>
          <a:bodyPr/>
          <a:lstStyle/>
          <a:p>
            <a:r>
              <a:rPr lang="en-US"/>
              <a:t>The Ideal Candidate</a:t>
            </a:r>
          </a:p>
        </p:txBody>
      </p:sp>
      <p:sp>
        <p:nvSpPr>
          <p:cNvPr id="3" name="Content Placeholder 2">
            <a:extLst>
              <a:ext uri="{FF2B5EF4-FFF2-40B4-BE49-F238E27FC236}">
                <a16:creationId xmlns:a16="http://schemas.microsoft.com/office/drawing/2014/main" id="{204F1A2E-AA12-0C90-2E5F-3499EF4F0A2E}"/>
              </a:ext>
            </a:extLst>
          </p:cNvPr>
          <p:cNvSpPr>
            <a:spLocks noGrp="1"/>
          </p:cNvSpPr>
          <p:nvPr>
            <p:ph idx="1"/>
          </p:nvPr>
        </p:nvSpPr>
        <p:spPr/>
        <p:txBody>
          <a:bodyPr vert="horz" lIns="91440" tIns="45720" rIns="91440" bIns="45720" rtlCol="0" anchor="t">
            <a:normAutofit/>
          </a:bodyPr>
          <a:lstStyle/>
          <a:p>
            <a:pPr marL="0" indent="0">
              <a:buNone/>
            </a:pPr>
            <a:r>
              <a:rPr lang="en-US" b="1" dirty="0"/>
              <a:t>Who is an ideal candidate for the San Francisco Fellows program?</a:t>
            </a:r>
          </a:p>
          <a:p>
            <a:pPr marL="0" indent="0">
              <a:buNone/>
            </a:pPr>
            <a:r>
              <a:rPr lang="en-US" dirty="0"/>
              <a:t>To qualify for the Fellowship, candidates must have earned their undergraduate degree within the last five years (between May 1, 2021, and June 30, 2026). </a:t>
            </a:r>
            <a:r>
              <a:rPr lang="en-US" dirty="0">
                <a:ea typeface="+mn-lt"/>
                <a:cs typeface="+mn-lt"/>
              </a:rPr>
              <a:t>Ideal candidates will have less than five years of full-time professional work experience, as this program</a:t>
            </a:r>
            <a:r>
              <a:rPr lang="en-US" dirty="0"/>
              <a:t> is designed as a learning opportunity for individuals with limited work experience. Ideal candidates have a strong desire to learn and perform analysis work and be flexible and open to placement in any City department.</a:t>
            </a:r>
          </a:p>
        </p:txBody>
      </p:sp>
    </p:spTree>
    <p:extLst>
      <p:ext uri="{BB962C8B-B14F-4D97-AF65-F5344CB8AC3E}">
        <p14:creationId xmlns:p14="http://schemas.microsoft.com/office/powerpoint/2010/main" val="3878832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030B8-9B3B-2D27-AB80-731EA6C901E1}"/>
              </a:ext>
            </a:extLst>
          </p:cNvPr>
          <p:cNvSpPr>
            <a:spLocks noGrp="1"/>
          </p:cNvSpPr>
          <p:nvPr>
            <p:ph type="title"/>
          </p:nvPr>
        </p:nvSpPr>
        <p:spPr/>
        <p:txBody>
          <a:bodyPr>
            <a:normAutofit/>
          </a:bodyPr>
          <a:lstStyle/>
          <a:p>
            <a:r>
              <a:rPr lang="en-US"/>
              <a:t>Internship? Fellowship?</a:t>
            </a:r>
          </a:p>
        </p:txBody>
      </p:sp>
      <p:sp>
        <p:nvSpPr>
          <p:cNvPr id="3" name="Content Placeholder 2">
            <a:extLst>
              <a:ext uri="{FF2B5EF4-FFF2-40B4-BE49-F238E27FC236}">
                <a16:creationId xmlns:a16="http://schemas.microsoft.com/office/drawing/2014/main" id="{B0E607B1-984B-77AD-3550-49A2CB0A7CA6}"/>
              </a:ext>
            </a:extLst>
          </p:cNvPr>
          <p:cNvSpPr>
            <a:spLocks noGrp="1"/>
          </p:cNvSpPr>
          <p:nvPr>
            <p:ph idx="1"/>
          </p:nvPr>
        </p:nvSpPr>
        <p:spPr/>
        <p:txBody>
          <a:bodyPr/>
          <a:lstStyle/>
          <a:p>
            <a:pPr marL="0" indent="0">
              <a:buNone/>
            </a:pPr>
            <a:r>
              <a:rPr lang="en-US" b="1"/>
              <a:t>Is the San Francisco Fellows Program an internship?</a:t>
            </a:r>
          </a:p>
          <a:p>
            <a:pPr marL="0" indent="0">
              <a:buNone/>
            </a:pPr>
            <a:r>
              <a:rPr lang="en-US"/>
              <a:t>No, the Fellows program is a full-time professional work experience opportunity. You will serve the City &amp; County of San Francisco as a full-time employee working on various public administration projects that directly impacts a City department’s goals and mission.</a:t>
            </a:r>
          </a:p>
        </p:txBody>
      </p:sp>
    </p:spTree>
    <p:extLst>
      <p:ext uri="{BB962C8B-B14F-4D97-AF65-F5344CB8AC3E}">
        <p14:creationId xmlns:p14="http://schemas.microsoft.com/office/powerpoint/2010/main" val="1740758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0DCC0-BE7E-1DA6-E2DA-B1CAB51352B6}"/>
              </a:ext>
            </a:extLst>
          </p:cNvPr>
          <p:cNvSpPr>
            <a:spLocks noGrp="1"/>
          </p:cNvSpPr>
          <p:nvPr>
            <p:ph type="title"/>
          </p:nvPr>
        </p:nvSpPr>
        <p:spPr/>
        <p:txBody>
          <a:bodyPr/>
          <a:lstStyle/>
          <a:p>
            <a:r>
              <a:rPr lang="en-US"/>
              <a:t>Program Timeline</a:t>
            </a:r>
          </a:p>
        </p:txBody>
      </p:sp>
      <p:sp>
        <p:nvSpPr>
          <p:cNvPr id="3" name="Content Placeholder 2">
            <a:extLst>
              <a:ext uri="{FF2B5EF4-FFF2-40B4-BE49-F238E27FC236}">
                <a16:creationId xmlns:a16="http://schemas.microsoft.com/office/drawing/2014/main" id="{53F5AC4E-EF56-072F-D1D4-87AD88D1160D}"/>
              </a:ext>
            </a:extLst>
          </p:cNvPr>
          <p:cNvSpPr>
            <a:spLocks noGrp="1"/>
          </p:cNvSpPr>
          <p:nvPr>
            <p:ph idx="1"/>
          </p:nvPr>
        </p:nvSpPr>
        <p:spPr/>
        <p:txBody>
          <a:bodyPr vert="horz" lIns="91440" tIns="45720" rIns="91440" bIns="45720" rtlCol="0" anchor="t">
            <a:normAutofit/>
          </a:bodyPr>
          <a:lstStyle/>
          <a:p>
            <a:pPr marL="0" indent="0">
              <a:buNone/>
            </a:pPr>
            <a:r>
              <a:rPr lang="en-US" b="1" dirty="0"/>
              <a:t>How long is the program and when does it start and end?</a:t>
            </a:r>
          </a:p>
          <a:p>
            <a:pPr marL="0" indent="0">
              <a:buNone/>
            </a:pPr>
            <a:r>
              <a:rPr lang="en-US" dirty="0"/>
              <a:t>The Fellows Program lasts approximately 11.5 months. The Program begins in mid-August and kicks off with 2-3 weeks of group orientation and training with the entire cohort. The Program finishes in early August </a:t>
            </a:r>
            <a:r>
              <a:rPr lang="en-US" dirty="0">
                <a:ea typeface="+mn-lt"/>
                <a:cs typeface="+mn-lt"/>
              </a:rPr>
              <a:t>the following year,</a:t>
            </a:r>
            <a:r>
              <a:rPr lang="en-US" dirty="0"/>
              <a:t> with a graduation ceremony to recognize your achievements for the year.</a:t>
            </a:r>
          </a:p>
        </p:txBody>
      </p:sp>
    </p:spTree>
    <p:extLst>
      <p:ext uri="{BB962C8B-B14F-4D97-AF65-F5344CB8AC3E}">
        <p14:creationId xmlns:p14="http://schemas.microsoft.com/office/powerpoint/2010/main" val="2408533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F9B13-F78B-D96C-12FD-5027FA608782}"/>
              </a:ext>
            </a:extLst>
          </p:cNvPr>
          <p:cNvSpPr>
            <a:spLocks noGrp="1"/>
          </p:cNvSpPr>
          <p:nvPr>
            <p:ph type="title"/>
          </p:nvPr>
        </p:nvSpPr>
        <p:spPr/>
        <p:txBody>
          <a:bodyPr/>
          <a:lstStyle/>
          <a:p>
            <a:r>
              <a:rPr lang="en-US"/>
              <a:t>Public Policy? Administration?</a:t>
            </a:r>
          </a:p>
        </p:txBody>
      </p:sp>
      <p:sp>
        <p:nvSpPr>
          <p:cNvPr id="3" name="Content Placeholder 2">
            <a:extLst>
              <a:ext uri="{FF2B5EF4-FFF2-40B4-BE49-F238E27FC236}">
                <a16:creationId xmlns:a16="http://schemas.microsoft.com/office/drawing/2014/main" id="{8AF8AB6E-6527-69B6-8211-D2FED09C6A59}"/>
              </a:ext>
            </a:extLst>
          </p:cNvPr>
          <p:cNvSpPr>
            <a:spLocks noGrp="1"/>
          </p:cNvSpPr>
          <p:nvPr>
            <p:ph idx="1"/>
          </p:nvPr>
        </p:nvSpPr>
        <p:spPr/>
        <p:txBody>
          <a:bodyPr/>
          <a:lstStyle/>
          <a:p>
            <a:pPr marL="0" indent="0">
              <a:buNone/>
            </a:pPr>
            <a:r>
              <a:rPr lang="en-US" b="1" dirty="0"/>
              <a:t>Is this a public policy fellowship?</a:t>
            </a:r>
          </a:p>
          <a:p>
            <a:pPr marL="0" indent="0">
              <a:buNone/>
            </a:pPr>
            <a:r>
              <a:rPr lang="en-US" dirty="0"/>
              <a:t>No, the program provides professional experience in public administration rather than public policy. Fellows work within real program implementation versus policy research and development.</a:t>
            </a:r>
          </a:p>
        </p:txBody>
      </p:sp>
    </p:spTree>
    <p:extLst>
      <p:ext uri="{BB962C8B-B14F-4D97-AF65-F5344CB8AC3E}">
        <p14:creationId xmlns:p14="http://schemas.microsoft.com/office/powerpoint/2010/main" val="2315572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F6F0-4C0D-50AE-E9F9-E5AA96ED254B}"/>
              </a:ext>
            </a:extLst>
          </p:cNvPr>
          <p:cNvSpPr>
            <a:spLocks noGrp="1"/>
          </p:cNvSpPr>
          <p:nvPr>
            <p:ph type="title"/>
          </p:nvPr>
        </p:nvSpPr>
        <p:spPr/>
        <p:txBody>
          <a:bodyPr/>
          <a:lstStyle/>
          <a:p>
            <a:r>
              <a:rPr lang="en-US"/>
              <a:t>Departments, Pt I</a:t>
            </a:r>
          </a:p>
        </p:txBody>
      </p:sp>
      <p:sp>
        <p:nvSpPr>
          <p:cNvPr id="3" name="Content Placeholder 2">
            <a:extLst>
              <a:ext uri="{FF2B5EF4-FFF2-40B4-BE49-F238E27FC236}">
                <a16:creationId xmlns:a16="http://schemas.microsoft.com/office/drawing/2014/main" id="{066BB8D7-F69A-8CEE-5122-9466E4680B66}"/>
              </a:ext>
            </a:extLst>
          </p:cNvPr>
          <p:cNvSpPr>
            <a:spLocks noGrp="1"/>
          </p:cNvSpPr>
          <p:nvPr>
            <p:ph idx="1"/>
          </p:nvPr>
        </p:nvSpPr>
        <p:spPr/>
        <p:txBody>
          <a:bodyPr/>
          <a:lstStyle/>
          <a:p>
            <a:pPr marL="0" indent="0">
              <a:buNone/>
            </a:pPr>
            <a:r>
              <a:rPr lang="en-US" b="1" dirty="0"/>
              <a:t>Which department will I work in?</a:t>
            </a:r>
          </a:p>
          <a:p>
            <a:pPr marL="0" indent="0">
              <a:buNone/>
            </a:pPr>
            <a:r>
              <a:rPr lang="en-US" dirty="0"/>
              <a:t>Final participating departments will not be known until program orientation starts in August. Fellows are selected in part for their interest to work in any department. During orientation, Fellows go through a placement process to determine which department they will work in.</a:t>
            </a:r>
          </a:p>
        </p:txBody>
      </p:sp>
    </p:spTree>
    <p:extLst>
      <p:ext uri="{BB962C8B-B14F-4D97-AF65-F5344CB8AC3E}">
        <p14:creationId xmlns:p14="http://schemas.microsoft.com/office/powerpoint/2010/main" val="1099591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35B0-FCDC-8DCF-3186-0F06C33BF72F}"/>
              </a:ext>
            </a:extLst>
          </p:cNvPr>
          <p:cNvSpPr>
            <a:spLocks noGrp="1"/>
          </p:cNvSpPr>
          <p:nvPr>
            <p:ph type="title"/>
          </p:nvPr>
        </p:nvSpPr>
        <p:spPr/>
        <p:txBody>
          <a:bodyPr/>
          <a:lstStyle/>
          <a:p>
            <a:r>
              <a:rPr lang="en-US"/>
              <a:t>Past Host Departments</a:t>
            </a:r>
          </a:p>
        </p:txBody>
      </p:sp>
      <p:sp>
        <p:nvSpPr>
          <p:cNvPr id="4" name="Content Placeholder 3">
            <a:extLst>
              <a:ext uri="{FF2B5EF4-FFF2-40B4-BE49-F238E27FC236}">
                <a16:creationId xmlns:a16="http://schemas.microsoft.com/office/drawing/2014/main" id="{5C519719-CA11-EB97-06BD-45ABCECB9E92}"/>
              </a:ext>
            </a:extLst>
          </p:cNvPr>
          <p:cNvSpPr>
            <a:spLocks noGrp="1"/>
          </p:cNvSpPr>
          <p:nvPr>
            <p:ph idx="1"/>
          </p:nvPr>
        </p:nvSpPr>
        <p:spPr/>
        <p:txBody>
          <a:bodyPr>
            <a:normAutofit fontScale="92500"/>
          </a:bodyPr>
          <a:lstStyle/>
          <a:p>
            <a:pPr>
              <a:buFont typeface="Arial" panose="020B0604020202020204" pitchFamily="34" charset="0"/>
              <a:buChar char="•"/>
            </a:pPr>
            <a:r>
              <a:rPr lang="en-US"/>
              <a:t>Department of Children, Youth, and Their Families</a:t>
            </a:r>
          </a:p>
          <a:p>
            <a:pPr>
              <a:buFont typeface="Arial" panose="020B0604020202020204" pitchFamily="34" charset="0"/>
              <a:buChar char="•"/>
            </a:pPr>
            <a:r>
              <a:rPr lang="en-US"/>
              <a:t>Department of Emergency Management</a:t>
            </a:r>
          </a:p>
          <a:p>
            <a:pPr>
              <a:buFont typeface="Arial" panose="020B0604020202020204" pitchFamily="34" charset="0"/>
              <a:buChar char="•"/>
            </a:pPr>
            <a:r>
              <a:rPr lang="en-US"/>
              <a:t>Department of Homelessness and Supportive Housing</a:t>
            </a:r>
          </a:p>
          <a:p>
            <a:pPr>
              <a:buFont typeface="Arial" panose="020B0604020202020204" pitchFamily="34" charset="0"/>
              <a:buChar char="•"/>
            </a:pPr>
            <a:r>
              <a:rPr lang="en-US"/>
              <a:t>Department of Human Resources</a:t>
            </a:r>
          </a:p>
          <a:p>
            <a:pPr>
              <a:buFont typeface="Arial" panose="020B0604020202020204" pitchFamily="34" charset="0"/>
              <a:buChar char="•"/>
            </a:pPr>
            <a:r>
              <a:rPr lang="en-US"/>
              <a:t>Department of Public Health</a:t>
            </a:r>
          </a:p>
          <a:p>
            <a:pPr>
              <a:buFont typeface="Arial" panose="020B0604020202020204" pitchFamily="34" charset="0"/>
              <a:buChar char="•"/>
            </a:pPr>
            <a:r>
              <a:rPr lang="en-US"/>
              <a:t>Department of Public Works</a:t>
            </a:r>
          </a:p>
          <a:p>
            <a:pPr>
              <a:buFont typeface="Arial" panose="020B0604020202020204" pitchFamily="34" charset="0"/>
              <a:buChar char="•"/>
            </a:pPr>
            <a:r>
              <a:rPr lang="en-US"/>
              <a:t>Juvenile Probation</a:t>
            </a:r>
          </a:p>
          <a:p>
            <a:pPr>
              <a:buFont typeface="Arial" panose="020B0604020202020204" pitchFamily="34" charset="0"/>
              <a:buChar char="•"/>
            </a:pPr>
            <a:r>
              <a:rPr lang="en-US"/>
              <a:t>Municipal Transportation Agency (SFMTA)</a:t>
            </a:r>
          </a:p>
          <a:p>
            <a:pPr>
              <a:buFont typeface="Arial" panose="020B0604020202020204" pitchFamily="34" charset="0"/>
              <a:buChar char="•"/>
            </a:pPr>
            <a:r>
              <a:rPr lang="en-US"/>
              <a:t>Office of Assessor Recorder</a:t>
            </a:r>
          </a:p>
        </p:txBody>
      </p:sp>
      <p:sp>
        <p:nvSpPr>
          <p:cNvPr id="5" name="Content Placeholder 4">
            <a:extLst>
              <a:ext uri="{FF2B5EF4-FFF2-40B4-BE49-F238E27FC236}">
                <a16:creationId xmlns:a16="http://schemas.microsoft.com/office/drawing/2014/main" id="{782E2279-8C92-226C-4300-B7A623E739E8}"/>
              </a:ext>
            </a:extLst>
          </p:cNvPr>
          <p:cNvSpPr>
            <a:spLocks noGrp="1"/>
          </p:cNvSpPr>
          <p:nvPr>
            <p:ph idx="13"/>
          </p:nvPr>
        </p:nvSpPr>
        <p:spPr/>
        <p:txBody>
          <a:bodyPr>
            <a:normAutofit fontScale="92500"/>
          </a:bodyPr>
          <a:lstStyle/>
          <a:p>
            <a:pPr>
              <a:buFont typeface="Arial" panose="020B0604020202020204" pitchFamily="34" charset="0"/>
              <a:buChar char="•"/>
            </a:pPr>
            <a:r>
              <a:rPr lang="en-US"/>
              <a:t>Office of Civic Engagement and Immigrant Affairs</a:t>
            </a:r>
          </a:p>
          <a:p>
            <a:pPr>
              <a:buFont typeface="Arial" panose="020B0604020202020204" pitchFamily="34" charset="0"/>
              <a:buChar char="•"/>
            </a:pPr>
            <a:r>
              <a:rPr lang="en-US"/>
              <a:t>Office of the Controller</a:t>
            </a:r>
          </a:p>
          <a:p>
            <a:pPr>
              <a:buFont typeface="Arial" panose="020B0604020202020204" pitchFamily="34" charset="0"/>
              <a:buChar char="•"/>
            </a:pPr>
            <a:r>
              <a:rPr lang="en-US"/>
              <a:t>Office of Economic and Workforce Development</a:t>
            </a:r>
          </a:p>
          <a:p>
            <a:pPr>
              <a:buFont typeface="Arial" panose="020B0604020202020204" pitchFamily="34" charset="0"/>
              <a:buChar char="•"/>
            </a:pPr>
            <a:r>
              <a:rPr lang="en-US"/>
              <a:t>Port of San Francisco</a:t>
            </a:r>
          </a:p>
          <a:p>
            <a:pPr>
              <a:buFont typeface="Arial" panose="020B0604020202020204" pitchFamily="34" charset="0"/>
              <a:buChar char="•"/>
            </a:pPr>
            <a:r>
              <a:rPr lang="en-US"/>
              <a:t>San Francisco Public Utilities Commission</a:t>
            </a:r>
          </a:p>
          <a:p>
            <a:pPr>
              <a:buFont typeface="Arial" panose="020B0604020202020204" pitchFamily="34" charset="0"/>
              <a:buChar char="•"/>
            </a:pPr>
            <a:r>
              <a:rPr lang="en-US"/>
              <a:t>Recreation &amp; Parks Department</a:t>
            </a:r>
          </a:p>
          <a:p>
            <a:pPr>
              <a:buFont typeface="Arial" panose="020B0604020202020204" pitchFamily="34" charset="0"/>
              <a:buChar char="•"/>
            </a:pPr>
            <a:r>
              <a:rPr lang="en-US"/>
              <a:t>San Francisco Arts Commission</a:t>
            </a:r>
          </a:p>
          <a:p>
            <a:pPr>
              <a:buFont typeface="Arial" panose="020B0604020202020204" pitchFamily="34" charset="0"/>
              <a:buChar char="•"/>
            </a:pPr>
            <a:r>
              <a:rPr lang="en-US"/>
              <a:t>San Francisco International Airport (SFO)</a:t>
            </a:r>
          </a:p>
          <a:p>
            <a:pPr>
              <a:buFont typeface="Arial" panose="020B0604020202020204" pitchFamily="34" charset="0"/>
              <a:buChar char="•"/>
            </a:pPr>
            <a:r>
              <a:rPr lang="en-US"/>
              <a:t>San Francisco Public Library</a:t>
            </a:r>
          </a:p>
        </p:txBody>
      </p:sp>
    </p:spTree>
    <p:extLst>
      <p:ext uri="{BB962C8B-B14F-4D97-AF65-F5344CB8AC3E}">
        <p14:creationId xmlns:p14="http://schemas.microsoft.com/office/powerpoint/2010/main" val="3436361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0330-4829-D9A1-E5EC-0E5829024E9F}"/>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DF96CF0E-22B1-C2AB-4656-CE7EB9F5B183}"/>
              </a:ext>
            </a:extLst>
          </p:cNvPr>
          <p:cNvSpPr>
            <a:spLocks noGrp="1"/>
          </p:cNvSpPr>
          <p:nvPr>
            <p:ph idx="1"/>
          </p:nvPr>
        </p:nvSpPr>
        <p:spPr/>
        <p:txBody>
          <a:bodyPr vert="horz" lIns="91440" tIns="45720" rIns="91440" bIns="45720" rtlCol="0" anchor="t">
            <a:normAutofit/>
          </a:bodyPr>
          <a:lstStyle/>
          <a:p>
            <a:r>
              <a:rPr lang="en-US"/>
              <a:t>Purpose</a:t>
            </a:r>
          </a:p>
          <a:p>
            <a:r>
              <a:rPr lang="en-US"/>
              <a:t>Expectations</a:t>
            </a:r>
          </a:p>
          <a:p>
            <a:r>
              <a:rPr lang="en-US">
                <a:ea typeface="Calibri"/>
                <a:cs typeface="Calibri"/>
              </a:rPr>
              <a:t>Program Introduction</a:t>
            </a:r>
            <a:endParaRPr lang="en-US"/>
          </a:p>
          <a:p>
            <a:r>
              <a:rPr lang="en-US"/>
              <a:t>Application Timeline</a:t>
            </a:r>
          </a:p>
          <a:p>
            <a:r>
              <a:rPr lang="en-US"/>
              <a:t>Fellows Testimonials</a:t>
            </a:r>
          </a:p>
          <a:p>
            <a:r>
              <a:rPr lang="en-US"/>
              <a:t>Q&amp;A</a:t>
            </a:r>
          </a:p>
          <a:p>
            <a:r>
              <a:rPr lang="en-US">
                <a:ea typeface="Calibri"/>
                <a:cs typeface="Calibri"/>
              </a:rPr>
              <a:t>Final Resources</a:t>
            </a:r>
          </a:p>
        </p:txBody>
      </p:sp>
    </p:spTree>
    <p:extLst>
      <p:ext uri="{BB962C8B-B14F-4D97-AF65-F5344CB8AC3E}">
        <p14:creationId xmlns:p14="http://schemas.microsoft.com/office/powerpoint/2010/main" val="1204477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96377-4D43-3B33-A260-106A4D4B41D5}"/>
              </a:ext>
            </a:extLst>
          </p:cNvPr>
          <p:cNvSpPr>
            <a:spLocks noGrp="1"/>
          </p:cNvSpPr>
          <p:nvPr>
            <p:ph type="title"/>
          </p:nvPr>
        </p:nvSpPr>
        <p:spPr/>
        <p:txBody>
          <a:bodyPr/>
          <a:lstStyle/>
          <a:p>
            <a:r>
              <a:rPr lang="en-US" dirty="0"/>
              <a:t>Departments</a:t>
            </a:r>
          </a:p>
        </p:txBody>
      </p:sp>
      <p:sp>
        <p:nvSpPr>
          <p:cNvPr id="5" name="Content Placeholder 4">
            <a:extLst>
              <a:ext uri="{FF2B5EF4-FFF2-40B4-BE49-F238E27FC236}">
                <a16:creationId xmlns:a16="http://schemas.microsoft.com/office/drawing/2014/main" id="{18A5AD2E-552B-2D06-3DB0-1C759DE3B8F5}"/>
              </a:ext>
            </a:extLst>
          </p:cNvPr>
          <p:cNvSpPr>
            <a:spLocks noGrp="1"/>
          </p:cNvSpPr>
          <p:nvPr>
            <p:ph idx="1"/>
          </p:nvPr>
        </p:nvSpPr>
        <p:spPr/>
        <p:txBody>
          <a:bodyPr/>
          <a:lstStyle/>
          <a:p>
            <a:pPr marL="0" indent="0">
              <a:buNone/>
            </a:pPr>
            <a:r>
              <a:rPr lang="en-US" b="1" dirty="0"/>
              <a:t>Do I get a choice of what department I will work in?</a:t>
            </a:r>
          </a:p>
          <a:p>
            <a:pPr marL="0" indent="0">
              <a:buNone/>
            </a:pPr>
            <a:r>
              <a:rPr lang="en-US" dirty="0"/>
              <a:t>Department placements are determined during Fellows’ orientation in August. Fellows interview with participating departments &amp; supervisors during orientation to discuss each department's needs and the Fellows' interests. Through a matching process, Fellows are then assigned to their placement department for the year.</a:t>
            </a:r>
          </a:p>
        </p:txBody>
      </p:sp>
    </p:spTree>
    <p:extLst>
      <p:ext uri="{BB962C8B-B14F-4D97-AF65-F5344CB8AC3E}">
        <p14:creationId xmlns:p14="http://schemas.microsoft.com/office/powerpoint/2010/main" val="152167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B7AE6-4309-00AE-9AB0-1C1AA12EB5F7}"/>
              </a:ext>
            </a:extLst>
          </p:cNvPr>
          <p:cNvSpPr>
            <a:spLocks noGrp="1"/>
          </p:cNvSpPr>
          <p:nvPr>
            <p:ph type="title"/>
          </p:nvPr>
        </p:nvSpPr>
        <p:spPr/>
        <p:txBody>
          <a:bodyPr/>
          <a:lstStyle/>
          <a:p>
            <a:r>
              <a:rPr lang="en-US" dirty="0"/>
              <a:t>Selection Process, Pt 1</a:t>
            </a:r>
          </a:p>
        </p:txBody>
      </p:sp>
      <p:sp>
        <p:nvSpPr>
          <p:cNvPr id="3" name="Content Placeholder 2">
            <a:extLst>
              <a:ext uri="{FF2B5EF4-FFF2-40B4-BE49-F238E27FC236}">
                <a16:creationId xmlns:a16="http://schemas.microsoft.com/office/drawing/2014/main" id="{B7DD195A-9563-553A-BE29-382A4649CFEA}"/>
              </a:ext>
            </a:extLst>
          </p:cNvPr>
          <p:cNvSpPr>
            <a:spLocks noGrp="1"/>
          </p:cNvSpPr>
          <p:nvPr>
            <p:ph idx="1"/>
          </p:nvPr>
        </p:nvSpPr>
        <p:spPr/>
        <p:txBody>
          <a:bodyPr>
            <a:normAutofit lnSpcReduction="10000"/>
          </a:bodyPr>
          <a:lstStyle/>
          <a:p>
            <a:pPr marL="0" indent="0">
              <a:buNone/>
            </a:pPr>
            <a:r>
              <a:rPr lang="en-US" b="1" dirty="0"/>
              <a:t>What is the selection process for the Fellows Program?</a:t>
            </a:r>
          </a:p>
          <a:p>
            <a:pPr marL="0" indent="0">
              <a:buNone/>
            </a:pPr>
            <a:r>
              <a:rPr lang="en-US" dirty="0"/>
              <a:t>The application period will open in late January 2026. Exact details of the required application will be provided once the application period opens. Applicants will complete an online application which requires submission of the following:</a:t>
            </a:r>
          </a:p>
          <a:p>
            <a:r>
              <a:rPr lang="en-US" dirty="0"/>
              <a:t>Resume</a:t>
            </a:r>
          </a:p>
          <a:p>
            <a:r>
              <a:rPr lang="en-US" dirty="0"/>
              <a:t>Undergraduate degree transcripts (unofficial/non-sealed transcripts are acceptable) that show your degree earned or will be earned between May 1, 2021 and June 30, 2026</a:t>
            </a:r>
          </a:p>
          <a:p>
            <a:r>
              <a:rPr lang="en-US" dirty="0"/>
              <a:t>Responses to written prompts</a:t>
            </a:r>
          </a:p>
        </p:txBody>
      </p:sp>
    </p:spTree>
    <p:extLst>
      <p:ext uri="{BB962C8B-B14F-4D97-AF65-F5344CB8AC3E}">
        <p14:creationId xmlns:p14="http://schemas.microsoft.com/office/powerpoint/2010/main" val="3657616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DEC41-2AC2-3234-7135-C36A60B87449}"/>
              </a:ext>
            </a:extLst>
          </p:cNvPr>
          <p:cNvSpPr>
            <a:spLocks noGrp="1"/>
          </p:cNvSpPr>
          <p:nvPr>
            <p:ph type="title"/>
          </p:nvPr>
        </p:nvSpPr>
        <p:spPr/>
        <p:txBody>
          <a:bodyPr/>
          <a:lstStyle/>
          <a:p>
            <a:r>
              <a:rPr lang="en-US" dirty="0"/>
              <a:t>Selection Process, Pt 2</a:t>
            </a:r>
          </a:p>
        </p:txBody>
      </p:sp>
      <p:sp>
        <p:nvSpPr>
          <p:cNvPr id="3" name="Content Placeholder 2">
            <a:extLst>
              <a:ext uri="{FF2B5EF4-FFF2-40B4-BE49-F238E27FC236}">
                <a16:creationId xmlns:a16="http://schemas.microsoft.com/office/drawing/2014/main" id="{5054CFA7-628A-AA2B-EC25-23972FC9BA24}"/>
              </a:ext>
            </a:extLst>
          </p:cNvPr>
          <p:cNvSpPr>
            <a:spLocks noGrp="1"/>
          </p:cNvSpPr>
          <p:nvPr>
            <p:ph idx="1"/>
          </p:nvPr>
        </p:nvSpPr>
        <p:spPr/>
        <p:txBody>
          <a:bodyPr/>
          <a:lstStyle/>
          <a:p>
            <a:pPr marL="0" indent="0">
              <a:buNone/>
            </a:pPr>
            <a:r>
              <a:rPr lang="en-US" b="1" dirty="0"/>
              <a:t>What is the selection process for the Fellows Program?</a:t>
            </a:r>
          </a:p>
          <a:p>
            <a:pPr marL="0" indent="0">
              <a:buNone/>
            </a:pPr>
            <a:r>
              <a:rPr lang="en-US" dirty="0"/>
              <a:t>In addition, as part of the selection process you may be required to do any/all of the following:</a:t>
            </a:r>
          </a:p>
          <a:p>
            <a:pPr marL="514350" indent="-457200"/>
            <a:r>
              <a:rPr lang="en-US" dirty="0"/>
              <a:t>Online analytical skills assessment</a:t>
            </a:r>
          </a:p>
          <a:p>
            <a:pPr marL="514350" indent="-457200"/>
            <a:r>
              <a:rPr lang="en-US" dirty="0"/>
              <a:t>Phone/Video interview(s)</a:t>
            </a:r>
          </a:p>
          <a:p>
            <a:pPr marL="514350" indent="-457200"/>
            <a:r>
              <a:rPr lang="en-US" dirty="0"/>
              <a:t>Submission of references</a:t>
            </a:r>
          </a:p>
          <a:p>
            <a:pPr marL="514350" indent="-457200"/>
            <a:r>
              <a:rPr lang="en-US" dirty="0"/>
              <a:t>Final Interviews comprising of group activities and panel interviews</a:t>
            </a:r>
          </a:p>
          <a:p>
            <a:endParaRPr lang="en-US" dirty="0"/>
          </a:p>
        </p:txBody>
      </p:sp>
    </p:spTree>
    <p:extLst>
      <p:ext uri="{BB962C8B-B14F-4D97-AF65-F5344CB8AC3E}">
        <p14:creationId xmlns:p14="http://schemas.microsoft.com/office/powerpoint/2010/main" val="4054663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E60A-E8F2-498D-10A5-4626D38862B7}"/>
              </a:ext>
            </a:extLst>
          </p:cNvPr>
          <p:cNvSpPr>
            <a:spLocks noGrp="1"/>
          </p:cNvSpPr>
          <p:nvPr>
            <p:ph type="title"/>
          </p:nvPr>
        </p:nvSpPr>
        <p:spPr/>
        <p:txBody>
          <a:bodyPr/>
          <a:lstStyle/>
          <a:p>
            <a:r>
              <a:rPr lang="en-US" dirty="0"/>
              <a:t>Selection Process, Pt 3</a:t>
            </a:r>
          </a:p>
        </p:txBody>
      </p:sp>
      <p:sp>
        <p:nvSpPr>
          <p:cNvPr id="3" name="Content Placeholder 2">
            <a:extLst>
              <a:ext uri="{FF2B5EF4-FFF2-40B4-BE49-F238E27FC236}">
                <a16:creationId xmlns:a16="http://schemas.microsoft.com/office/drawing/2014/main" id="{E7A702A6-7DE1-5B7A-51D8-25E851F1764A}"/>
              </a:ext>
            </a:extLst>
          </p:cNvPr>
          <p:cNvSpPr>
            <a:spLocks noGrp="1"/>
          </p:cNvSpPr>
          <p:nvPr>
            <p:ph idx="1"/>
          </p:nvPr>
        </p:nvSpPr>
        <p:spPr/>
        <p:txBody>
          <a:bodyPr>
            <a:normAutofit fontScale="92500" lnSpcReduction="10000"/>
          </a:bodyPr>
          <a:lstStyle/>
          <a:p>
            <a:pPr marL="0" indent="0">
              <a:buNone/>
            </a:pPr>
            <a:r>
              <a:rPr lang="en-US" b="1" dirty="0"/>
              <a:t>What is the selection process for the Fellows Program?</a:t>
            </a:r>
          </a:p>
          <a:p>
            <a:pPr marL="0" indent="0">
              <a:buNone/>
            </a:pPr>
            <a:r>
              <a:rPr lang="en-US" dirty="0"/>
              <a:t>We will send acceptance notices between mid-May to June to selected finalists and begin the pre-employment vetting process. If not initially selected for the program, some candidates will be asked if they want to be placed on a waitlist for the program.</a:t>
            </a:r>
          </a:p>
          <a:p>
            <a:pPr marL="0" indent="0">
              <a:buNone/>
            </a:pPr>
            <a:endParaRPr lang="en-US" dirty="0"/>
          </a:p>
          <a:p>
            <a:pPr marL="0" indent="0">
              <a:buNone/>
            </a:pPr>
            <a:r>
              <a:rPr lang="en-US" dirty="0"/>
              <a:t>Selected candidates will be given a conditional offer of employment and go through a background clearance and reference check required of all City employees. Finalists will receive a formal offer of employment with the San Francisco Fellows program upon completion of the background clearance process.</a:t>
            </a:r>
          </a:p>
        </p:txBody>
      </p:sp>
    </p:spTree>
    <p:extLst>
      <p:ext uri="{BB962C8B-B14F-4D97-AF65-F5344CB8AC3E}">
        <p14:creationId xmlns:p14="http://schemas.microsoft.com/office/powerpoint/2010/main" val="968143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BF9F6-65DF-E4A8-7F74-80D3FD14B6F6}"/>
              </a:ext>
            </a:extLst>
          </p:cNvPr>
          <p:cNvSpPr>
            <a:spLocks noGrp="1"/>
          </p:cNvSpPr>
          <p:nvPr>
            <p:ph type="title"/>
          </p:nvPr>
        </p:nvSpPr>
        <p:spPr/>
        <p:txBody>
          <a:bodyPr/>
          <a:lstStyle/>
          <a:p>
            <a:r>
              <a:rPr lang="en-US">
                <a:ea typeface="+mj-lt"/>
                <a:cs typeface="+mj-lt"/>
              </a:rPr>
              <a:t>Accommodations</a:t>
            </a:r>
            <a:endParaRPr lang="en-US"/>
          </a:p>
        </p:txBody>
      </p:sp>
      <p:sp>
        <p:nvSpPr>
          <p:cNvPr id="3" name="Content Placeholder 2">
            <a:extLst>
              <a:ext uri="{FF2B5EF4-FFF2-40B4-BE49-F238E27FC236}">
                <a16:creationId xmlns:a16="http://schemas.microsoft.com/office/drawing/2014/main" id="{EB595E05-AA93-16DC-77D7-DF6EF67BACBE}"/>
              </a:ext>
            </a:extLst>
          </p:cNvPr>
          <p:cNvSpPr>
            <a:spLocks noGrp="1"/>
          </p:cNvSpPr>
          <p:nvPr>
            <p:ph idx="1"/>
          </p:nvPr>
        </p:nvSpPr>
        <p:spPr>
          <a:xfrm>
            <a:off x="581464" y="1600201"/>
            <a:ext cx="5931980" cy="4525963"/>
          </a:xfrm>
        </p:spPr>
        <p:txBody>
          <a:bodyPr vert="horz" lIns="91440" tIns="45720" rIns="91440" bIns="45720" rtlCol="0" anchor="t">
            <a:normAutofit/>
          </a:bodyPr>
          <a:lstStyle/>
          <a:p>
            <a:pPr marL="0" indent="0">
              <a:buNone/>
            </a:pPr>
            <a:r>
              <a:rPr lang="en-US" b="1" dirty="0">
                <a:ea typeface="+mn-lt"/>
                <a:cs typeface="+mn-lt"/>
              </a:rPr>
              <a:t>What if I need an accommodation?</a:t>
            </a:r>
          </a:p>
          <a:p>
            <a:pPr marL="0" indent="0">
              <a:buNone/>
            </a:pPr>
            <a:r>
              <a:rPr lang="en-US" dirty="0">
                <a:ea typeface="+mn-lt"/>
                <a:cs typeface="+mn-lt"/>
              </a:rPr>
              <a:t>If you need a reasonable accommodation during the application process, reach out to the HR analyst on the job posting. Please view the City's reasonable accommodation policy: </a:t>
            </a:r>
            <a:r>
              <a:rPr lang="en-US" dirty="0">
                <a:ea typeface="+mn-lt"/>
                <a:cs typeface="+mn-lt"/>
                <a:hlinkClick r:id="rId2"/>
              </a:rPr>
              <a:t>https://www.sf.gov/reports/may-2023/reasonable-accommodation-policy</a:t>
            </a:r>
            <a:r>
              <a:rPr lang="en-US" dirty="0">
                <a:ea typeface="+mn-lt"/>
                <a:cs typeface="+mn-lt"/>
              </a:rPr>
              <a:t> </a:t>
            </a:r>
            <a:endParaRPr lang="en-US" dirty="0"/>
          </a:p>
        </p:txBody>
      </p:sp>
      <p:pic>
        <p:nvPicPr>
          <p:cNvPr id="4" name="Picture 3" descr="Qr code&#10;&#10;Description automatically generated">
            <a:extLst>
              <a:ext uri="{FF2B5EF4-FFF2-40B4-BE49-F238E27FC236}">
                <a16:creationId xmlns:a16="http://schemas.microsoft.com/office/drawing/2014/main" id="{88B53C17-75F5-0688-D69F-2B7896BBE6F5}"/>
              </a:ext>
            </a:extLst>
          </p:cNvPr>
          <p:cNvPicPr>
            <a:picLocks noChangeAspect="1"/>
          </p:cNvPicPr>
          <p:nvPr/>
        </p:nvPicPr>
        <p:blipFill>
          <a:blip r:embed="rId3"/>
          <a:stretch>
            <a:fillRect/>
          </a:stretch>
        </p:blipFill>
        <p:spPr>
          <a:xfrm>
            <a:off x="7462907" y="1594816"/>
            <a:ext cx="3803926" cy="3845063"/>
          </a:xfrm>
          <a:prstGeom prst="rect">
            <a:avLst/>
          </a:prstGeom>
        </p:spPr>
      </p:pic>
    </p:spTree>
    <p:extLst>
      <p:ext uri="{BB962C8B-B14F-4D97-AF65-F5344CB8AC3E}">
        <p14:creationId xmlns:p14="http://schemas.microsoft.com/office/powerpoint/2010/main" val="651686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F6F5F-4175-1EE1-952E-89FE50FB8BF0}"/>
              </a:ext>
            </a:extLst>
          </p:cNvPr>
          <p:cNvSpPr>
            <a:spLocks noGrp="1"/>
          </p:cNvSpPr>
          <p:nvPr>
            <p:ph type="title"/>
          </p:nvPr>
        </p:nvSpPr>
        <p:spPr/>
        <p:txBody>
          <a:bodyPr/>
          <a:lstStyle/>
          <a:p>
            <a:r>
              <a:rPr lang="en-US"/>
              <a:t>Time Off</a:t>
            </a:r>
          </a:p>
        </p:txBody>
      </p:sp>
      <p:sp>
        <p:nvSpPr>
          <p:cNvPr id="3" name="Content Placeholder 2">
            <a:extLst>
              <a:ext uri="{FF2B5EF4-FFF2-40B4-BE49-F238E27FC236}">
                <a16:creationId xmlns:a16="http://schemas.microsoft.com/office/drawing/2014/main" id="{74B7932A-A028-8D88-E958-C3C5B5160D9C}"/>
              </a:ext>
            </a:extLst>
          </p:cNvPr>
          <p:cNvSpPr>
            <a:spLocks noGrp="1"/>
          </p:cNvSpPr>
          <p:nvPr>
            <p:ph idx="1"/>
          </p:nvPr>
        </p:nvSpPr>
        <p:spPr/>
        <p:txBody>
          <a:bodyPr>
            <a:normAutofit fontScale="92500" lnSpcReduction="10000"/>
          </a:bodyPr>
          <a:lstStyle/>
          <a:p>
            <a:pPr marL="0" indent="0">
              <a:buNone/>
            </a:pPr>
            <a:r>
              <a:rPr lang="en-US" b="1" dirty="0"/>
              <a:t>Can I take time off during the Fellowship?</a:t>
            </a:r>
          </a:p>
          <a:p>
            <a:pPr marL="0" indent="0">
              <a:buNone/>
            </a:pPr>
            <a:r>
              <a:rPr lang="en-US" dirty="0"/>
              <a:t>Fellows are expected to attend all of the initial in-person orientation. After that, Fellows are expected to work full time, and like all City employees must request approval for time off from their supervisors. Fellows receive up to 12 paid observed holidays and 5 paid floating holidays. Paid sick days are available after 90 days. Additional unpaid days off are made available at the discretion of department placement supervisors.</a:t>
            </a:r>
          </a:p>
          <a:p>
            <a:pPr marL="0" indent="0">
              <a:buNone/>
            </a:pPr>
            <a:endParaRPr lang="en-US" dirty="0"/>
          </a:p>
          <a:p>
            <a:pPr marL="0" indent="0">
              <a:buNone/>
            </a:pPr>
            <a:r>
              <a:rPr lang="en-US" dirty="0"/>
              <a:t>If you continue employment with the City after the end of the Program with no break in service, you will become eligible for paid vacation days after 12 months of full-time employment (per SF City Charter).</a:t>
            </a:r>
          </a:p>
        </p:txBody>
      </p:sp>
    </p:spTree>
    <p:extLst>
      <p:ext uri="{BB962C8B-B14F-4D97-AF65-F5344CB8AC3E}">
        <p14:creationId xmlns:p14="http://schemas.microsoft.com/office/powerpoint/2010/main" val="2163192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53F20-2378-7845-F546-A56346EE6847}"/>
              </a:ext>
            </a:extLst>
          </p:cNvPr>
          <p:cNvSpPr>
            <a:spLocks noGrp="1"/>
          </p:cNvSpPr>
          <p:nvPr>
            <p:ph type="title"/>
          </p:nvPr>
        </p:nvSpPr>
        <p:spPr/>
        <p:txBody>
          <a:bodyPr/>
          <a:lstStyle/>
          <a:p>
            <a:r>
              <a:rPr lang="en-US"/>
              <a:t>Hybrid Work</a:t>
            </a:r>
          </a:p>
        </p:txBody>
      </p:sp>
      <p:sp>
        <p:nvSpPr>
          <p:cNvPr id="3" name="Content Placeholder 2">
            <a:extLst>
              <a:ext uri="{FF2B5EF4-FFF2-40B4-BE49-F238E27FC236}">
                <a16:creationId xmlns:a16="http://schemas.microsoft.com/office/drawing/2014/main" id="{250ABDCB-7EB7-F005-1439-8808F17C31CC}"/>
              </a:ext>
            </a:extLst>
          </p:cNvPr>
          <p:cNvSpPr>
            <a:spLocks noGrp="1"/>
          </p:cNvSpPr>
          <p:nvPr>
            <p:ph idx="1"/>
          </p:nvPr>
        </p:nvSpPr>
        <p:spPr/>
        <p:txBody>
          <a:bodyPr vert="horz" lIns="91440" tIns="45720" rIns="91440" bIns="45720" rtlCol="0" anchor="t">
            <a:normAutofit/>
          </a:bodyPr>
          <a:lstStyle/>
          <a:p>
            <a:pPr marL="0" indent="0">
              <a:buNone/>
            </a:pPr>
            <a:r>
              <a:rPr lang="en-US" b="1" dirty="0"/>
              <a:t>Is this position in-person or remote?</a:t>
            </a:r>
          </a:p>
          <a:p>
            <a:pPr marL="0" indent="0">
              <a:buNone/>
            </a:pPr>
            <a:r>
              <a:rPr lang="en-US" dirty="0"/>
              <a:t>Generally, all City and County of San Francisco employees are expected to work in-person at least 4 days a week. The Fellows Orientation at the beginning of the program is in-person every day, hosted at various locations around the City. Once Fellows are placed at their assigned departments, reporting to the office varies by departments (days of the week, location, etc.). The weekly Fellows Learning and Development sessions are also in-person. </a:t>
            </a:r>
          </a:p>
        </p:txBody>
      </p:sp>
    </p:spTree>
    <p:extLst>
      <p:ext uri="{BB962C8B-B14F-4D97-AF65-F5344CB8AC3E}">
        <p14:creationId xmlns:p14="http://schemas.microsoft.com/office/powerpoint/2010/main" val="1810999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42A0A-4EF2-3FDC-A645-16668C65E94E}"/>
              </a:ext>
            </a:extLst>
          </p:cNvPr>
          <p:cNvSpPr>
            <a:spLocks noGrp="1"/>
          </p:cNvSpPr>
          <p:nvPr>
            <p:ph type="title"/>
          </p:nvPr>
        </p:nvSpPr>
        <p:spPr/>
        <p:txBody>
          <a:bodyPr/>
          <a:lstStyle/>
          <a:p>
            <a:r>
              <a:rPr lang="en-US"/>
              <a:t>Relocation</a:t>
            </a:r>
          </a:p>
        </p:txBody>
      </p:sp>
      <p:sp>
        <p:nvSpPr>
          <p:cNvPr id="3" name="Content Placeholder 2">
            <a:extLst>
              <a:ext uri="{FF2B5EF4-FFF2-40B4-BE49-F238E27FC236}">
                <a16:creationId xmlns:a16="http://schemas.microsoft.com/office/drawing/2014/main" id="{8B023052-0FC7-F634-7CC7-C53A65D4697E}"/>
              </a:ext>
            </a:extLst>
          </p:cNvPr>
          <p:cNvSpPr>
            <a:spLocks noGrp="1"/>
          </p:cNvSpPr>
          <p:nvPr>
            <p:ph idx="1"/>
          </p:nvPr>
        </p:nvSpPr>
        <p:spPr/>
        <p:txBody>
          <a:bodyPr vert="horz" lIns="91440" tIns="45720" rIns="91440" bIns="45720" rtlCol="0" anchor="t">
            <a:normAutofit/>
          </a:bodyPr>
          <a:lstStyle/>
          <a:p>
            <a:pPr marL="0" indent="0">
              <a:buNone/>
            </a:pPr>
            <a:r>
              <a:rPr lang="en-US" b="1" dirty="0"/>
              <a:t>If I am relocating from another State or City, can the program assist with my relocation expenses?</a:t>
            </a:r>
          </a:p>
          <a:p>
            <a:pPr marL="0" indent="0">
              <a:buNone/>
            </a:pPr>
            <a:r>
              <a:rPr lang="en-US" dirty="0"/>
              <a:t>No, the City is unable to provide relocation assistance. </a:t>
            </a:r>
            <a:r>
              <a:rPr lang="en-US" dirty="0">
                <a:ea typeface="+mn-lt"/>
                <a:cs typeface="+mn-lt"/>
              </a:rPr>
              <a:t>Fellows are responsible for finding their own local housing during the fellowship year.</a:t>
            </a:r>
            <a:endParaRPr lang="en-US" dirty="0">
              <a:ea typeface="Calibri"/>
              <a:cs typeface="Calibri"/>
            </a:endParaRPr>
          </a:p>
        </p:txBody>
      </p:sp>
    </p:spTree>
    <p:extLst>
      <p:ext uri="{BB962C8B-B14F-4D97-AF65-F5344CB8AC3E}">
        <p14:creationId xmlns:p14="http://schemas.microsoft.com/office/powerpoint/2010/main" val="4257776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80DF2-CADF-CA17-D2BA-AEFFDDA896A5}"/>
              </a:ext>
            </a:extLst>
          </p:cNvPr>
          <p:cNvSpPr>
            <a:spLocks noGrp="1"/>
          </p:cNvSpPr>
          <p:nvPr>
            <p:ph type="title"/>
          </p:nvPr>
        </p:nvSpPr>
        <p:spPr/>
        <p:txBody>
          <a:bodyPr/>
          <a:lstStyle/>
          <a:p>
            <a:r>
              <a:rPr lang="en-US"/>
              <a:t>Work Visa Sponsorship</a:t>
            </a:r>
          </a:p>
        </p:txBody>
      </p:sp>
      <p:sp>
        <p:nvSpPr>
          <p:cNvPr id="3" name="Content Placeholder 2">
            <a:extLst>
              <a:ext uri="{FF2B5EF4-FFF2-40B4-BE49-F238E27FC236}">
                <a16:creationId xmlns:a16="http://schemas.microsoft.com/office/drawing/2014/main" id="{38F7D9A2-B941-85E4-DECF-3DBDE181302B}"/>
              </a:ext>
            </a:extLst>
          </p:cNvPr>
          <p:cNvSpPr>
            <a:spLocks noGrp="1"/>
          </p:cNvSpPr>
          <p:nvPr>
            <p:ph idx="1"/>
          </p:nvPr>
        </p:nvSpPr>
        <p:spPr/>
        <p:txBody>
          <a:bodyPr/>
          <a:lstStyle/>
          <a:p>
            <a:pPr marL="0" indent="0">
              <a:buNone/>
            </a:pPr>
            <a:r>
              <a:rPr lang="en-US" b="1" dirty="0"/>
              <a:t>Will the San Francisco Fellows Program sponsor a work visa for me?</a:t>
            </a:r>
          </a:p>
          <a:p>
            <a:pPr marL="0" indent="0">
              <a:buNone/>
            </a:pPr>
            <a:r>
              <a:rPr lang="en-US" dirty="0"/>
              <a:t>The City and County of San Francisco does not sponsor visas. If you have an F1 student visa, the City will not sponsor the “optional practical training” requirement through work as a Fellow in the San Francisco Fellows program, so an F1 visa therefore does not demonstrate eligibility to work as an employee of the City and County of San Francisco. All Fellows must be able to demonstrate that they are legally able to work in the United States without visa sponsorship by the employer.</a:t>
            </a:r>
          </a:p>
        </p:txBody>
      </p:sp>
    </p:spTree>
    <p:extLst>
      <p:ext uri="{BB962C8B-B14F-4D97-AF65-F5344CB8AC3E}">
        <p14:creationId xmlns:p14="http://schemas.microsoft.com/office/powerpoint/2010/main" val="1678566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AC17-9F5F-36BF-8441-60159E097CFA}"/>
              </a:ext>
            </a:extLst>
          </p:cNvPr>
          <p:cNvSpPr>
            <a:spLocks noGrp="1"/>
          </p:cNvSpPr>
          <p:nvPr>
            <p:ph type="title"/>
          </p:nvPr>
        </p:nvSpPr>
        <p:spPr/>
        <p:txBody>
          <a:bodyPr/>
          <a:lstStyle/>
          <a:p>
            <a:r>
              <a:rPr lang="en-US"/>
              <a:t>Master’s Degree</a:t>
            </a:r>
          </a:p>
        </p:txBody>
      </p:sp>
      <p:sp>
        <p:nvSpPr>
          <p:cNvPr id="3" name="Content Placeholder 2">
            <a:extLst>
              <a:ext uri="{FF2B5EF4-FFF2-40B4-BE49-F238E27FC236}">
                <a16:creationId xmlns:a16="http://schemas.microsoft.com/office/drawing/2014/main" id="{1C29EEE4-22BC-E6C4-678C-D26660CAEF56}"/>
              </a:ext>
            </a:extLst>
          </p:cNvPr>
          <p:cNvSpPr>
            <a:spLocks noGrp="1"/>
          </p:cNvSpPr>
          <p:nvPr>
            <p:ph idx="1"/>
          </p:nvPr>
        </p:nvSpPr>
        <p:spPr/>
        <p:txBody>
          <a:bodyPr/>
          <a:lstStyle/>
          <a:p>
            <a:pPr marL="0" indent="0">
              <a:buNone/>
            </a:pPr>
            <a:r>
              <a:rPr lang="en-US" b="1" dirty="0"/>
              <a:t>What if I have a Master's Degree?</a:t>
            </a:r>
          </a:p>
          <a:p>
            <a:pPr marL="0" indent="0">
              <a:buNone/>
            </a:pPr>
            <a:r>
              <a:rPr lang="en-US" dirty="0"/>
              <a:t>Many past Fellows have had Master’s Degrees, but it is not a requirement of the program. The minimum requirement of the program is that an undergraduate degree was earned within the past 5 years, between May 1, 2021 to June 30, 2026.</a:t>
            </a:r>
          </a:p>
        </p:txBody>
      </p:sp>
    </p:spTree>
    <p:extLst>
      <p:ext uri="{BB962C8B-B14F-4D97-AF65-F5344CB8AC3E}">
        <p14:creationId xmlns:p14="http://schemas.microsoft.com/office/powerpoint/2010/main" val="1731529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0330-4829-D9A1-E5EC-0E5829024E9F}"/>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DF96CF0E-22B1-C2AB-4656-CE7EB9F5B183}"/>
              </a:ext>
            </a:extLst>
          </p:cNvPr>
          <p:cNvSpPr>
            <a:spLocks noGrp="1"/>
          </p:cNvSpPr>
          <p:nvPr>
            <p:ph idx="1"/>
          </p:nvPr>
        </p:nvSpPr>
        <p:spPr>
          <a:xfrm>
            <a:off x="581464" y="1600201"/>
            <a:ext cx="11000936" cy="5026842"/>
          </a:xfrm>
        </p:spPr>
        <p:txBody>
          <a:bodyPr vert="horz" lIns="91440" tIns="45720" rIns="91440" bIns="45720" rtlCol="0" anchor="t">
            <a:normAutofit/>
          </a:bodyPr>
          <a:lstStyle/>
          <a:p>
            <a:r>
              <a:rPr lang="en-US" dirty="0"/>
              <a:t>Purpose</a:t>
            </a:r>
          </a:p>
          <a:p>
            <a:r>
              <a:rPr lang="en-US" dirty="0"/>
              <a:t>Expectations</a:t>
            </a:r>
          </a:p>
          <a:p>
            <a:r>
              <a:rPr lang="en-US" dirty="0">
                <a:ea typeface="Calibri"/>
                <a:cs typeface="Calibri"/>
              </a:rPr>
              <a:t>Program Introduction</a:t>
            </a:r>
            <a:endParaRPr lang="en-US" dirty="0"/>
          </a:p>
          <a:p>
            <a:r>
              <a:rPr lang="en-US" dirty="0"/>
              <a:t>Application Timeline</a:t>
            </a:r>
          </a:p>
          <a:p>
            <a:r>
              <a:rPr lang="en-US" dirty="0"/>
              <a:t>Frequently Asked Questions</a:t>
            </a:r>
          </a:p>
          <a:p>
            <a:r>
              <a:rPr lang="en-US" dirty="0"/>
              <a:t>Fellows Testimonials</a:t>
            </a:r>
          </a:p>
          <a:p>
            <a:r>
              <a:rPr lang="en-US" dirty="0"/>
              <a:t>Q&amp;A</a:t>
            </a:r>
          </a:p>
          <a:p>
            <a:r>
              <a:rPr lang="en-US" dirty="0">
                <a:ea typeface="Calibri"/>
                <a:cs typeface="Calibri"/>
              </a:rPr>
              <a:t>Final Resources</a:t>
            </a:r>
          </a:p>
          <a:p>
            <a:r>
              <a:rPr lang="en-US" dirty="0">
                <a:ea typeface="Calibri"/>
                <a:cs typeface="Calibri"/>
              </a:rPr>
              <a:t>Networking</a:t>
            </a:r>
          </a:p>
        </p:txBody>
      </p:sp>
    </p:spTree>
    <p:extLst>
      <p:ext uri="{BB962C8B-B14F-4D97-AF65-F5344CB8AC3E}">
        <p14:creationId xmlns:p14="http://schemas.microsoft.com/office/powerpoint/2010/main" val="1688883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34A2-9B40-737B-3607-EBD3E24B9194}"/>
              </a:ext>
            </a:extLst>
          </p:cNvPr>
          <p:cNvSpPr>
            <a:spLocks noGrp="1"/>
          </p:cNvSpPr>
          <p:nvPr>
            <p:ph type="title"/>
          </p:nvPr>
        </p:nvSpPr>
        <p:spPr/>
        <p:txBody>
          <a:bodyPr/>
          <a:lstStyle/>
          <a:p>
            <a:r>
              <a:rPr lang="en-US"/>
              <a:t>Non-US Degree</a:t>
            </a:r>
          </a:p>
        </p:txBody>
      </p:sp>
      <p:sp>
        <p:nvSpPr>
          <p:cNvPr id="3" name="Content Placeholder 2">
            <a:extLst>
              <a:ext uri="{FF2B5EF4-FFF2-40B4-BE49-F238E27FC236}">
                <a16:creationId xmlns:a16="http://schemas.microsoft.com/office/drawing/2014/main" id="{2171D44A-74D3-9DFC-8F8A-F6B7E9B25AF7}"/>
              </a:ext>
            </a:extLst>
          </p:cNvPr>
          <p:cNvSpPr>
            <a:spLocks noGrp="1"/>
          </p:cNvSpPr>
          <p:nvPr>
            <p:ph idx="1"/>
          </p:nvPr>
        </p:nvSpPr>
        <p:spPr/>
        <p:txBody>
          <a:bodyPr/>
          <a:lstStyle/>
          <a:p>
            <a:pPr marL="0" indent="0">
              <a:buNone/>
            </a:pPr>
            <a:r>
              <a:rPr lang="en-US" b="1" dirty="0"/>
              <a:t>What if my undergraduate degree is not from an American institution?</a:t>
            </a:r>
          </a:p>
          <a:p>
            <a:pPr marL="0" indent="0">
              <a:buNone/>
            </a:pPr>
            <a:r>
              <a:rPr lang="en-US" dirty="0"/>
              <a:t>Your undergraduate degree must have been earned from an accredited school. If it is not an American institution or from an accredited school, your degree may still be acceptable.</a:t>
            </a:r>
          </a:p>
        </p:txBody>
      </p:sp>
    </p:spTree>
    <p:extLst>
      <p:ext uri="{BB962C8B-B14F-4D97-AF65-F5344CB8AC3E}">
        <p14:creationId xmlns:p14="http://schemas.microsoft.com/office/powerpoint/2010/main" val="2184509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4B2F6-15CE-79A3-C729-3A9C97D74AE0}"/>
              </a:ext>
            </a:extLst>
          </p:cNvPr>
          <p:cNvSpPr>
            <a:spLocks noGrp="1"/>
          </p:cNvSpPr>
          <p:nvPr>
            <p:ph type="title"/>
          </p:nvPr>
        </p:nvSpPr>
        <p:spPr/>
        <p:txBody>
          <a:bodyPr/>
          <a:lstStyle/>
          <a:p>
            <a:r>
              <a:rPr lang="en-US"/>
              <a:t>Work Experience Required?</a:t>
            </a:r>
          </a:p>
        </p:txBody>
      </p:sp>
      <p:sp>
        <p:nvSpPr>
          <p:cNvPr id="3" name="Content Placeholder 2">
            <a:extLst>
              <a:ext uri="{FF2B5EF4-FFF2-40B4-BE49-F238E27FC236}">
                <a16:creationId xmlns:a16="http://schemas.microsoft.com/office/drawing/2014/main" id="{5A82A871-6F98-72AC-8FE5-67092EFF6325}"/>
              </a:ext>
            </a:extLst>
          </p:cNvPr>
          <p:cNvSpPr>
            <a:spLocks noGrp="1"/>
          </p:cNvSpPr>
          <p:nvPr>
            <p:ph idx="1"/>
          </p:nvPr>
        </p:nvSpPr>
        <p:spPr/>
        <p:txBody>
          <a:bodyPr/>
          <a:lstStyle/>
          <a:p>
            <a:pPr marL="0" indent="0">
              <a:buNone/>
            </a:pPr>
            <a:r>
              <a:rPr lang="en-US" b="1" dirty="0"/>
              <a:t>I never had a full-time job before - am I qualified?</a:t>
            </a:r>
          </a:p>
          <a:p>
            <a:pPr marL="0" indent="0">
              <a:buNone/>
            </a:pPr>
            <a:r>
              <a:rPr lang="en-US" dirty="0"/>
              <a:t>Prior work experience is not required. Cohorts have a diversity of experiences in and out of the classroom. For many past Fellows, this program was their first full-time work experience. The program is designed for recent college graduates with less than five years of professional experience.</a:t>
            </a:r>
          </a:p>
        </p:txBody>
      </p:sp>
    </p:spTree>
    <p:extLst>
      <p:ext uri="{BB962C8B-B14F-4D97-AF65-F5344CB8AC3E}">
        <p14:creationId xmlns:p14="http://schemas.microsoft.com/office/powerpoint/2010/main" val="2178168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4029D-3BBA-5B8F-0F18-B0D4B6B894CA}"/>
              </a:ext>
            </a:extLst>
          </p:cNvPr>
          <p:cNvSpPr>
            <a:spLocks noGrp="1"/>
          </p:cNvSpPr>
          <p:nvPr>
            <p:ph type="title"/>
          </p:nvPr>
        </p:nvSpPr>
        <p:spPr/>
        <p:txBody>
          <a:bodyPr/>
          <a:lstStyle/>
          <a:p>
            <a:r>
              <a:rPr lang="en-US"/>
              <a:t>Applying from Outside San Francisco</a:t>
            </a:r>
          </a:p>
        </p:txBody>
      </p:sp>
      <p:sp>
        <p:nvSpPr>
          <p:cNvPr id="3" name="Content Placeholder 2">
            <a:extLst>
              <a:ext uri="{FF2B5EF4-FFF2-40B4-BE49-F238E27FC236}">
                <a16:creationId xmlns:a16="http://schemas.microsoft.com/office/drawing/2014/main" id="{DCB2F51F-1A1F-6955-0B30-A59EF6ACE0AD}"/>
              </a:ext>
            </a:extLst>
          </p:cNvPr>
          <p:cNvSpPr>
            <a:spLocks noGrp="1"/>
          </p:cNvSpPr>
          <p:nvPr>
            <p:ph idx="1"/>
          </p:nvPr>
        </p:nvSpPr>
        <p:spPr/>
        <p:txBody>
          <a:bodyPr/>
          <a:lstStyle/>
          <a:p>
            <a:pPr marL="0" indent="0">
              <a:buNone/>
            </a:pPr>
            <a:r>
              <a:rPr lang="en-US" b="1" dirty="0"/>
              <a:t>May I apply if I am not from and/or do not live in San Francisco/Bay Area?</a:t>
            </a:r>
          </a:p>
          <a:p>
            <a:pPr marL="0" indent="0">
              <a:buNone/>
            </a:pPr>
            <a:r>
              <a:rPr lang="en-US" dirty="0"/>
              <a:t>Yes, you are welcome to apply even if you are not from here or do not live here now. </a:t>
            </a:r>
          </a:p>
        </p:txBody>
      </p:sp>
    </p:spTree>
    <p:extLst>
      <p:ext uri="{BB962C8B-B14F-4D97-AF65-F5344CB8AC3E}">
        <p14:creationId xmlns:p14="http://schemas.microsoft.com/office/powerpoint/2010/main" val="1415608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4F65-A853-903D-6133-5C0857FDC8AF}"/>
              </a:ext>
            </a:extLst>
          </p:cNvPr>
          <p:cNvSpPr>
            <a:spLocks noGrp="1"/>
          </p:cNvSpPr>
          <p:nvPr>
            <p:ph type="title"/>
          </p:nvPr>
        </p:nvSpPr>
        <p:spPr/>
        <p:txBody>
          <a:bodyPr/>
          <a:lstStyle/>
          <a:p>
            <a:r>
              <a:rPr lang="en-US"/>
              <a:t>After the Fellowship</a:t>
            </a:r>
          </a:p>
        </p:txBody>
      </p:sp>
      <p:sp>
        <p:nvSpPr>
          <p:cNvPr id="3" name="Content Placeholder 2">
            <a:extLst>
              <a:ext uri="{FF2B5EF4-FFF2-40B4-BE49-F238E27FC236}">
                <a16:creationId xmlns:a16="http://schemas.microsoft.com/office/drawing/2014/main" id="{5C9C86A6-B155-77A8-3269-3CC6B0AFE04D}"/>
              </a:ext>
            </a:extLst>
          </p:cNvPr>
          <p:cNvSpPr>
            <a:spLocks noGrp="1"/>
          </p:cNvSpPr>
          <p:nvPr>
            <p:ph idx="1"/>
          </p:nvPr>
        </p:nvSpPr>
        <p:spPr/>
        <p:txBody>
          <a:bodyPr>
            <a:normAutofit lnSpcReduction="10000"/>
          </a:bodyPr>
          <a:lstStyle/>
          <a:p>
            <a:pPr marL="0" indent="0">
              <a:buNone/>
            </a:pPr>
            <a:r>
              <a:rPr lang="en-US" b="1" dirty="0"/>
              <a:t>What happens after the Fellowship is over?</a:t>
            </a:r>
          </a:p>
          <a:p>
            <a:pPr marL="0" indent="0">
              <a:buNone/>
            </a:pPr>
            <a:r>
              <a:rPr lang="en-US" dirty="0"/>
              <a:t>Fellows are not guaranteed employment with the City after completion of the program.</a:t>
            </a:r>
          </a:p>
          <a:p>
            <a:pPr marL="0" indent="0">
              <a:buNone/>
            </a:pPr>
            <a:endParaRPr lang="en-US" dirty="0"/>
          </a:p>
          <a:p>
            <a:pPr marL="0" indent="0">
              <a:buNone/>
            </a:pPr>
            <a:r>
              <a:rPr lang="en-US" dirty="0"/>
              <a:t>The SF Fellows program recruits talented recent college graduates to join our City workforce for one year of employment. We actively support Fellows who are interested in staying with the City and County of San Francisco beyond the fellowship year to apply for jobs beyond the one year. We provide guidance and career counseling on the City’s job application process throughout the program year.</a:t>
            </a:r>
          </a:p>
        </p:txBody>
      </p:sp>
    </p:spTree>
    <p:extLst>
      <p:ext uri="{BB962C8B-B14F-4D97-AF65-F5344CB8AC3E}">
        <p14:creationId xmlns:p14="http://schemas.microsoft.com/office/powerpoint/2010/main" val="2292212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CDC7AB-CEEC-0270-40A7-A5A6614527C9}"/>
              </a:ext>
            </a:extLst>
          </p:cNvPr>
          <p:cNvSpPr>
            <a:spLocks noGrp="1"/>
          </p:cNvSpPr>
          <p:nvPr>
            <p:ph type="title"/>
          </p:nvPr>
        </p:nvSpPr>
        <p:spPr/>
        <p:txBody>
          <a:bodyPr/>
          <a:lstStyle/>
          <a:p>
            <a:r>
              <a:rPr lang="en-US"/>
              <a:t>Testimonials</a:t>
            </a:r>
          </a:p>
        </p:txBody>
      </p:sp>
    </p:spTree>
    <p:extLst>
      <p:ext uri="{BB962C8B-B14F-4D97-AF65-F5344CB8AC3E}">
        <p14:creationId xmlns:p14="http://schemas.microsoft.com/office/powerpoint/2010/main" val="3017010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86BFA-F61B-637C-21DE-62C7B6C9A7F6}"/>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858440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A5B7D-0CA9-1B76-C4D9-BC0BC8013755}"/>
              </a:ext>
            </a:extLst>
          </p:cNvPr>
          <p:cNvSpPr>
            <a:spLocks noGrp="1"/>
          </p:cNvSpPr>
          <p:nvPr>
            <p:ph type="title"/>
          </p:nvPr>
        </p:nvSpPr>
        <p:spPr/>
        <p:txBody>
          <a:bodyPr/>
          <a:lstStyle/>
          <a:p>
            <a:r>
              <a:rPr lang="en-US"/>
              <a:t>Final Resources</a:t>
            </a:r>
          </a:p>
        </p:txBody>
      </p:sp>
    </p:spTree>
    <p:extLst>
      <p:ext uri="{BB962C8B-B14F-4D97-AF65-F5344CB8AC3E}">
        <p14:creationId xmlns:p14="http://schemas.microsoft.com/office/powerpoint/2010/main" val="2989755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7A05-E1A9-4801-6326-23C4ED2BB6B1}"/>
              </a:ext>
            </a:extLst>
          </p:cNvPr>
          <p:cNvSpPr>
            <a:spLocks noGrp="1"/>
          </p:cNvSpPr>
          <p:nvPr>
            <p:ph type="title"/>
          </p:nvPr>
        </p:nvSpPr>
        <p:spPr/>
        <p:txBody>
          <a:bodyPr/>
          <a:lstStyle/>
          <a:p>
            <a:r>
              <a:rPr lang="en-US" dirty="0"/>
              <a:t>Interest Form Link</a:t>
            </a:r>
          </a:p>
        </p:txBody>
      </p:sp>
      <p:pic>
        <p:nvPicPr>
          <p:cNvPr id="4" name="Picture 3">
            <a:extLst>
              <a:ext uri="{FF2B5EF4-FFF2-40B4-BE49-F238E27FC236}">
                <a16:creationId xmlns:a16="http://schemas.microsoft.com/office/drawing/2014/main" id="{00567334-CB6B-924E-E8C4-FC5BA9C496B1}"/>
              </a:ext>
            </a:extLst>
          </p:cNvPr>
          <p:cNvPicPr>
            <a:picLocks noChangeAspect="1"/>
          </p:cNvPicPr>
          <p:nvPr/>
        </p:nvPicPr>
        <p:blipFill>
          <a:blip r:embed="rId2"/>
          <a:stretch>
            <a:fillRect/>
          </a:stretch>
        </p:blipFill>
        <p:spPr>
          <a:xfrm>
            <a:off x="0" y="1828800"/>
            <a:ext cx="7010400" cy="4286250"/>
          </a:xfrm>
          <a:prstGeom prst="rect">
            <a:avLst/>
          </a:prstGeom>
        </p:spPr>
      </p:pic>
      <p:sp>
        <p:nvSpPr>
          <p:cNvPr id="3" name="Parallelogram 2">
            <a:extLst>
              <a:ext uri="{FF2B5EF4-FFF2-40B4-BE49-F238E27FC236}">
                <a16:creationId xmlns:a16="http://schemas.microsoft.com/office/drawing/2014/main" id="{E29FED88-1C8D-AA31-9D00-B60513982AF6}"/>
              </a:ext>
            </a:extLst>
          </p:cNvPr>
          <p:cNvSpPr/>
          <p:nvPr/>
        </p:nvSpPr>
        <p:spPr>
          <a:xfrm>
            <a:off x="3421930" y="1292086"/>
            <a:ext cx="8274481" cy="1577008"/>
          </a:xfrm>
          <a:prstGeom prst="parallelogram">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5F3155B-3A7A-5DCC-963E-7A01B1289544}"/>
              </a:ext>
            </a:extLst>
          </p:cNvPr>
          <p:cNvSpPr txBox="1"/>
          <p:nvPr/>
        </p:nvSpPr>
        <p:spPr>
          <a:xfrm>
            <a:off x="3864991" y="1310324"/>
            <a:ext cx="7409468" cy="1569660"/>
          </a:xfrm>
          <a:prstGeom prst="rect">
            <a:avLst/>
          </a:prstGeom>
          <a:noFill/>
        </p:spPr>
        <p:txBody>
          <a:bodyPr wrap="square" rtlCol="0">
            <a:spAutoFit/>
          </a:bodyPr>
          <a:lstStyle/>
          <a:p>
            <a:r>
              <a:rPr lang="en-US" sz="2400" dirty="0">
                <a:ea typeface="Calibri"/>
                <a:cs typeface="Calibri"/>
              </a:rPr>
              <a:t>https://forms.office.com/Pages/ResponsePage.aspx?id=z8LVIj7OPUSaf9_MAjH3P-o0SZARJOFGmA1EEo8vPKlUMFFIS0FETEhFWU01QTZSSDBBNVAwMzFMWSQlQCN0PWcu</a:t>
            </a:r>
            <a:endParaRPr lang="en-US" sz="2400" dirty="0">
              <a:latin typeface="Calibri"/>
              <a:ea typeface="Calibri"/>
              <a:cs typeface="Calibri"/>
            </a:endParaRPr>
          </a:p>
        </p:txBody>
      </p:sp>
      <p:pic>
        <p:nvPicPr>
          <p:cNvPr id="8" name="Picture 7">
            <a:extLst>
              <a:ext uri="{FF2B5EF4-FFF2-40B4-BE49-F238E27FC236}">
                <a16:creationId xmlns:a16="http://schemas.microsoft.com/office/drawing/2014/main" id="{AC194AAA-3BF6-168B-E633-81770234B8CF}"/>
              </a:ext>
            </a:extLst>
          </p:cNvPr>
          <p:cNvPicPr>
            <a:picLocks noChangeAspect="1"/>
          </p:cNvPicPr>
          <p:nvPr/>
        </p:nvPicPr>
        <p:blipFill>
          <a:blip r:embed="rId3"/>
          <a:stretch>
            <a:fillRect/>
          </a:stretch>
        </p:blipFill>
        <p:spPr>
          <a:xfrm>
            <a:off x="8209069" y="3231699"/>
            <a:ext cx="2999402" cy="2980654"/>
          </a:xfrm>
          <a:prstGeom prst="rect">
            <a:avLst/>
          </a:prstGeom>
        </p:spPr>
      </p:pic>
    </p:spTree>
    <p:extLst>
      <p:ext uri="{BB962C8B-B14F-4D97-AF65-F5344CB8AC3E}">
        <p14:creationId xmlns:p14="http://schemas.microsoft.com/office/powerpoint/2010/main" val="72868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580A9-AC5E-2311-35C4-7C3772EE1082}"/>
              </a:ext>
            </a:extLst>
          </p:cNvPr>
          <p:cNvSpPr>
            <a:spLocks noGrp="1"/>
          </p:cNvSpPr>
          <p:nvPr>
            <p:ph type="title"/>
          </p:nvPr>
        </p:nvSpPr>
        <p:spPr/>
        <p:txBody>
          <a:bodyPr/>
          <a:lstStyle/>
          <a:p>
            <a:r>
              <a:rPr lang="en-US"/>
              <a:t>Contact Information</a:t>
            </a:r>
          </a:p>
        </p:txBody>
      </p:sp>
      <p:sp>
        <p:nvSpPr>
          <p:cNvPr id="3" name="Content Placeholder 2">
            <a:extLst>
              <a:ext uri="{FF2B5EF4-FFF2-40B4-BE49-F238E27FC236}">
                <a16:creationId xmlns:a16="http://schemas.microsoft.com/office/drawing/2014/main" id="{A3C0B0C8-E315-7E2E-B26A-5031C6238B0B}"/>
              </a:ext>
            </a:extLst>
          </p:cNvPr>
          <p:cNvSpPr>
            <a:spLocks noGrp="1"/>
          </p:cNvSpPr>
          <p:nvPr>
            <p:ph idx="1"/>
          </p:nvPr>
        </p:nvSpPr>
        <p:spPr/>
        <p:txBody>
          <a:bodyPr/>
          <a:lstStyle/>
          <a:p>
            <a:r>
              <a:rPr lang="en-US"/>
              <a:t>Contact: </a:t>
            </a:r>
            <a:r>
              <a:rPr lang="en-US">
                <a:hlinkClick r:id="rId2"/>
              </a:rPr>
              <a:t>dhr-sanfranciscofellows@sfgov.org</a:t>
            </a:r>
            <a:endParaRPr lang="en-US"/>
          </a:p>
          <a:p>
            <a:r>
              <a:rPr lang="en-US"/>
              <a:t>Website: </a:t>
            </a:r>
            <a:r>
              <a:rPr lang="en-US">
                <a:hlinkClick r:id="rId3"/>
              </a:rPr>
              <a:t>https://www.sf.gov/san-francisco-fellows</a:t>
            </a:r>
            <a:r>
              <a:rPr lang="en-US"/>
              <a:t> </a:t>
            </a:r>
          </a:p>
        </p:txBody>
      </p:sp>
      <p:pic>
        <p:nvPicPr>
          <p:cNvPr id="5" name="Picture 4">
            <a:extLst>
              <a:ext uri="{FF2B5EF4-FFF2-40B4-BE49-F238E27FC236}">
                <a16:creationId xmlns:a16="http://schemas.microsoft.com/office/drawing/2014/main" id="{75E0EA82-BA86-7345-04CC-AF70856DD82C}"/>
              </a:ext>
            </a:extLst>
          </p:cNvPr>
          <p:cNvPicPr>
            <a:picLocks noChangeAspect="1"/>
          </p:cNvPicPr>
          <p:nvPr/>
        </p:nvPicPr>
        <p:blipFill>
          <a:blip r:embed="rId4"/>
          <a:stretch>
            <a:fillRect/>
          </a:stretch>
        </p:blipFill>
        <p:spPr>
          <a:xfrm>
            <a:off x="4953000" y="3276600"/>
            <a:ext cx="6991350" cy="3201236"/>
          </a:xfrm>
          <a:prstGeom prst="rect">
            <a:avLst/>
          </a:prstGeom>
        </p:spPr>
      </p:pic>
      <p:pic>
        <p:nvPicPr>
          <p:cNvPr id="7" name="Picture 6">
            <a:extLst>
              <a:ext uri="{FF2B5EF4-FFF2-40B4-BE49-F238E27FC236}">
                <a16:creationId xmlns:a16="http://schemas.microsoft.com/office/drawing/2014/main" id="{C0EF34F0-91CC-82E6-1053-184E37D357EF}"/>
              </a:ext>
            </a:extLst>
          </p:cNvPr>
          <p:cNvPicPr>
            <a:picLocks noChangeAspect="1"/>
          </p:cNvPicPr>
          <p:nvPr/>
        </p:nvPicPr>
        <p:blipFill>
          <a:blip r:embed="rId5"/>
          <a:stretch>
            <a:fillRect/>
          </a:stretch>
        </p:blipFill>
        <p:spPr>
          <a:xfrm>
            <a:off x="1066800" y="3451609"/>
            <a:ext cx="2933700" cy="2971800"/>
          </a:xfrm>
          <a:prstGeom prst="rect">
            <a:avLst/>
          </a:prstGeom>
        </p:spPr>
      </p:pic>
    </p:spTree>
    <p:extLst>
      <p:ext uri="{BB962C8B-B14F-4D97-AF65-F5344CB8AC3E}">
        <p14:creationId xmlns:p14="http://schemas.microsoft.com/office/powerpoint/2010/main" val="980155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97FE3032-8FFC-A232-AB64-BE6D9219D0AA}"/>
              </a:ext>
            </a:extLst>
          </p:cNvPr>
          <p:cNvSpPr/>
          <p:nvPr/>
        </p:nvSpPr>
        <p:spPr>
          <a:xfrm>
            <a:off x="8669130" y="1833216"/>
            <a:ext cx="3137716" cy="1289878"/>
          </a:xfrm>
          <a:prstGeom prst="parallelogram">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6B360F5-C174-DC97-5C5D-84A754234F37}"/>
              </a:ext>
            </a:extLst>
          </p:cNvPr>
          <p:cNvSpPr>
            <a:spLocks noGrp="1"/>
          </p:cNvSpPr>
          <p:nvPr>
            <p:ph type="title"/>
          </p:nvPr>
        </p:nvSpPr>
        <p:spPr/>
        <p:txBody>
          <a:bodyPr/>
          <a:lstStyle/>
          <a:p>
            <a:r>
              <a:rPr lang="en-US"/>
              <a:t>City Career Center</a:t>
            </a:r>
          </a:p>
        </p:txBody>
      </p:sp>
      <p:pic>
        <p:nvPicPr>
          <p:cNvPr id="5" name="Picture 4">
            <a:extLst>
              <a:ext uri="{FF2B5EF4-FFF2-40B4-BE49-F238E27FC236}">
                <a16:creationId xmlns:a16="http://schemas.microsoft.com/office/drawing/2014/main" id="{D61E6E4D-D2C8-1796-7FDE-D7C4FAA3D47A}"/>
              </a:ext>
            </a:extLst>
          </p:cNvPr>
          <p:cNvPicPr>
            <a:picLocks noChangeAspect="1"/>
          </p:cNvPicPr>
          <p:nvPr/>
        </p:nvPicPr>
        <p:blipFill>
          <a:blip r:embed="rId2"/>
          <a:stretch>
            <a:fillRect/>
          </a:stretch>
        </p:blipFill>
        <p:spPr>
          <a:xfrm>
            <a:off x="8924925" y="3581400"/>
            <a:ext cx="2876550" cy="2886075"/>
          </a:xfrm>
          <a:prstGeom prst="rect">
            <a:avLst/>
          </a:prstGeom>
        </p:spPr>
      </p:pic>
      <p:pic>
        <p:nvPicPr>
          <p:cNvPr id="7" name="Picture 6">
            <a:extLst>
              <a:ext uri="{FF2B5EF4-FFF2-40B4-BE49-F238E27FC236}">
                <a16:creationId xmlns:a16="http://schemas.microsoft.com/office/drawing/2014/main" id="{24FD3708-2541-E764-491F-DF88795D78E8}"/>
              </a:ext>
            </a:extLst>
          </p:cNvPr>
          <p:cNvPicPr>
            <a:picLocks noChangeAspect="1"/>
          </p:cNvPicPr>
          <p:nvPr/>
        </p:nvPicPr>
        <p:blipFill>
          <a:blip r:embed="rId3"/>
          <a:stretch>
            <a:fillRect/>
          </a:stretch>
        </p:blipFill>
        <p:spPr>
          <a:xfrm>
            <a:off x="29308" y="1371600"/>
            <a:ext cx="8534401" cy="5289669"/>
          </a:xfrm>
          <a:prstGeom prst="rect">
            <a:avLst/>
          </a:prstGeom>
        </p:spPr>
      </p:pic>
      <p:sp>
        <p:nvSpPr>
          <p:cNvPr id="8" name="TextBox 7">
            <a:extLst>
              <a:ext uri="{FF2B5EF4-FFF2-40B4-BE49-F238E27FC236}">
                <a16:creationId xmlns:a16="http://schemas.microsoft.com/office/drawing/2014/main" id="{9141447A-CA10-F2D3-71D8-13ACEE0FA110}"/>
              </a:ext>
            </a:extLst>
          </p:cNvPr>
          <p:cNvSpPr txBox="1"/>
          <p:nvPr/>
        </p:nvSpPr>
        <p:spPr>
          <a:xfrm>
            <a:off x="9029148" y="2063693"/>
            <a:ext cx="2528114" cy="830997"/>
          </a:xfrm>
          <a:prstGeom prst="rect">
            <a:avLst/>
          </a:prstGeom>
          <a:noFill/>
          <a:ln>
            <a:noFill/>
          </a:ln>
        </p:spPr>
        <p:txBody>
          <a:bodyPr wrap="square" rtlCol="0">
            <a:spAutoFit/>
          </a:bodyPr>
          <a:lstStyle/>
          <a:p>
            <a:r>
              <a:rPr lang="en-US" sz="2400" dirty="0">
                <a:latin typeface="Calibri"/>
                <a:ea typeface="Calibri"/>
                <a:cs typeface="Calibri"/>
              </a:rPr>
              <a:t>Careers.sf.gov/city-career-center</a:t>
            </a:r>
          </a:p>
        </p:txBody>
      </p:sp>
    </p:spTree>
    <p:extLst>
      <p:ext uri="{BB962C8B-B14F-4D97-AF65-F5344CB8AC3E}">
        <p14:creationId xmlns:p14="http://schemas.microsoft.com/office/powerpoint/2010/main" val="2838681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3D653-B64F-24A7-BC22-034BAC2324FB}"/>
              </a:ext>
            </a:extLst>
          </p:cNvPr>
          <p:cNvSpPr>
            <a:spLocks noGrp="1"/>
          </p:cNvSpPr>
          <p:nvPr>
            <p:ph type="title"/>
          </p:nvPr>
        </p:nvSpPr>
        <p:spPr/>
        <p:txBody>
          <a:bodyPr/>
          <a:lstStyle/>
          <a:p>
            <a:r>
              <a:rPr lang="en-US"/>
              <a:t>Purpose</a:t>
            </a:r>
          </a:p>
        </p:txBody>
      </p:sp>
      <p:sp>
        <p:nvSpPr>
          <p:cNvPr id="3" name="Content Placeholder 2">
            <a:extLst>
              <a:ext uri="{FF2B5EF4-FFF2-40B4-BE49-F238E27FC236}">
                <a16:creationId xmlns:a16="http://schemas.microsoft.com/office/drawing/2014/main" id="{3D1606A1-7374-596C-057B-497A33638A44}"/>
              </a:ext>
            </a:extLst>
          </p:cNvPr>
          <p:cNvSpPr>
            <a:spLocks noGrp="1"/>
          </p:cNvSpPr>
          <p:nvPr>
            <p:ph idx="1"/>
          </p:nvPr>
        </p:nvSpPr>
        <p:spPr/>
        <p:txBody>
          <a:bodyPr/>
          <a:lstStyle/>
          <a:p>
            <a:r>
              <a:rPr lang="en-US" dirty="0"/>
              <a:t>To provide an overview of the San Francisco Fellows hiring process and timeline.</a:t>
            </a:r>
          </a:p>
          <a:p>
            <a:r>
              <a:rPr lang="en-US" dirty="0"/>
              <a:t>To review some of the frequently asked questions about the program (posted on our website).</a:t>
            </a:r>
          </a:p>
          <a:p>
            <a:r>
              <a:rPr lang="en-US" dirty="0"/>
              <a:t>To learn about the San Francisco Fellows program experience. </a:t>
            </a:r>
          </a:p>
        </p:txBody>
      </p:sp>
    </p:spTree>
    <p:extLst>
      <p:ext uri="{BB962C8B-B14F-4D97-AF65-F5344CB8AC3E}">
        <p14:creationId xmlns:p14="http://schemas.microsoft.com/office/powerpoint/2010/main" val="328264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7C44E072-E2E0-9F0A-2541-F6292E14B477}"/>
              </a:ext>
            </a:extLst>
          </p:cNvPr>
          <p:cNvSpPr/>
          <p:nvPr/>
        </p:nvSpPr>
        <p:spPr>
          <a:xfrm>
            <a:off x="8878956" y="1910520"/>
            <a:ext cx="2817455" cy="958574"/>
          </a:xfrm>
          <a:prstGeom prst="parallelogram">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C8C40D5-E852-E098-058B-BC64A094C71D}"/>
              </a:ext>
            </a:extLst>
          </p:cNvPr>
          <p:cNvSpPr>
            <a:spLocks noGrp="1"/>
          </p:cNvSpPr>
          <p:nvPr>
            <p:ph type="title"/>
          </p:nvPr>
        </p:nvSpPr>
        <p:spPr/>
        <p:txBody>
          <a:bodyPr/>
          <a:lstStyle/>
          <a:p>
            <a:r>
              <a:rPr lang="en-US"/>
              <a:t>SF Gov Careers Website</a:t>
            </a:r>
          </a:p>
        </p:txBody>
      </p:sp>
      <p:pic>
        <p:nvPicPr>
          <p:cNvPr id="5" name="Picture 4">
            <a:extLst>
              <a:ext uri="{FF2B5EF4-FFF2-40B4-BE49-F238E27FC236}">
                <a16:creationId xmlns:a16="http://schemas.microsoft.com/office/drawing/2014/main" id="{20F47E58-1B5F-5FFB-A28B-58E0E564B52A}"/>
              </a:ext>
            </a:extLst>
          </p:cNvPr>
          <p:cNvPicPr>
            <a:picLocks noChangeAspect="1"/>
          </p:cNvPicPr>
          <p:nvPr/>
        </p:nvPicPr>
        <p:blipFill>
          <a:blip r:embed="rId2"/>
          <a:stretch>
            <a:fillRect/>
          </a:stretch>
        </p:blipFill>
        <p:spPr>
          <a:xfrm>
            <a:off x="21742" y="1066800"/>
            <a:ext cx="8531279" cy="5302180"/>
          </a:xfrm>
          <a:prstGeom prst="rect">
            <a:avLst/>
          </a:prstGeom>
        </p:spPr>
      </p:pic>
      <p:pic>
        <p:nvPicPr>
          <p:cNvPr id="7" name="Picture 6">
            <a:extLst>
              <a:ext uri="{FF2B5EF4-FFF2-40B4-BE49-F238E27FC236}">
                <a16:creationId xmlns:a16="http://schemas.microsoft.com/office/drawing/2014/main" id="{3FFE2D6D-AE12-9D81-2E49-31B0819F9677}"/>
              </a:ext>
            </a:extLst>
          </p:cNvPr>
          <p:cNvPicPr>
            <a:picLocks noChangeAspect="1"/>
          </p:cNvPicPr>
          <p:nvPr/>
        </p:nvPicPr>
        <p:blipFill>
          <a:blip r:embed="rId3"/>
          <a:stretch>
            <a:fillRect/>
          </a:stretch>
        </p:blipFill>
        <p:spPr>
          <a:xfrm>
            <a:off x="8991600" y="3276600"/>
            <a:ext cx="2924175" cy="2952750"/>
          </a:xfrm>
          <a:prstGeom prst="rect">
            <a:avLst/>
          </a:prstGeom>
        </p:spPr>
      </p:pic>
      <p:sp>
        <p:nvSpPr>
          <p:cNvPr id="8" name="TextBox 7">
            <a:extLst>
              <a:ext uri="{FF2B5EF4-FFF2-40B4-BE49-F238E27FC236}">
                <a16:creationId xmlns:a16="http://schemas.microsoft.com/office/drawing/2014/main" id="{BB90E074-5277-BA73-3960-A122AA927739}"/>
              </a:ext>
            </a:extLst>
          </p:cNvPr>
          <p:cNvSpPr txBox="1"/>
          <p:nvPr/>
        </p:nvSpPr>
        <p:spPr>
          <a:xfrm>
            <a:off x="9356035" y="2162313"/>
            <a:ext cx="1985480" cy="461665"/>
          </a:xfrm>
          <a:prstGeom prst="rect">
            <a:avLst/>
          </a:prstGeom>
          <a:noFill/>
        </p:spPr>
        <p:txBody>
          <a:bodyPr wrap="square" rtlCol="0">
            <a:spAutoFit/>
          </a:bodyPr>
          <a:lstStyle/>
          <a:p>
            <a:r>
              <a:rPr lang="en-US" sz="2400">
                <a:latin typeface="Calibri"/>
                <a:ea typeface="Calibri"/>
                <a:cs typeface="Calibri"/>
              </a:rPr>
              <a:t>careers.sf.gov</a:t>
            </a:r>
          </a:p>
        </p:txBody>
      </p:sp>
    </p:spTree>
    <p:extLst>
      <p:ext uri="{BB962C8B-B14F-4D97-AF65-F5344CB8AC3E}">
        <p14:creationId xmlns:p14="http://schemas.microsoft.com/office/powerpoint/2010/main" val="3653830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2EAF28-6F8D-4045-B869-E40817D064C6}"/>
              </a:ext>
            </a:extLst>
          </p:cNvPr>
          <p:cNvSpPr>
            <a:spLocks noGrp="1"/>
          </p:cNvSpPr>
          <p:nvPr>
            <p:ph type="title"/>
          </p:nvPr>
        </p:nvSpPr>
        <p:spPr/>
        <p:txBody>
          <a:bodyPr/>
          <a:lstStyle/>
          <a:p>
            <a:r>
              <a:rPr lang="en-US"/>
              <a:t>Expectations</a:t>
            </a:r>
          </a:p>
        </p:txBody>
      </p:sp>
      <p:sp>
        <p:nvSpPr>
          <p:cNvPr id="7" name="Content Placeholder 6">
            <a:extLst>
              <a:ext uri="{FF2B5EF4-FFF2-40B4-BE49-F238E27FC236}">
                <a16:creationId xmlns:a16="http://schemas.microsoft.com/office/drawing/2014/main" id="{344AA994-2C99-46AF-9847-8E8402D160CE}"/>
              </a:ext>
            </a:extLst>
          </p:cNvPr>
          <p:cNvSpPr>
            <a:spLocks noGrp="1"/>
          </p:cNvSpPr>
          <p:nvPr>
            <p:ph idx="1"/>
          </p:nvPr>
        </p:nvSpPr>
        <p:spPr/>
        <p:txBody>
          <a:bodyPr>
            <a:normAutofit/>
          </a:bodyPr>
          <a:lstStyle/>
          <a:p>
            <a:r>
              <a:rPr lang="en-US" dirty="0"/>
              <a:t>This or an older version of these slides is on our website. We will not be sharing these slides via email. </a:t>
            </a:r>
          </a:p>
          <a:p>
            <a:r>
              <a:rPr lang="en-US" dirty="0"/>
              <a:t>We look forward to answering your clarifying questions. We will not be able to answer questions about the program that are not available online. </a:t>
            </a:r>
          </a:p>
          <a:p>
            <a:r>
              <a:rPr lang="en-US" dirty="0"/>
              <a:t>We will be reading questions from the chat and answering them by the end of the presentation. </a:t>
            </a:r>
          </a:p>
          <a:p>
            <a:r>
              <a:rPr lang="en-US" dirty="0"/>
              <a:t>You won’t be able to come off mute during the meeting. </a:t>
            </a:r>
          </a:p>
        </p:txBody>
      </p:sp>
    </p:spTree>
    <p:extLst>
      <p:ext uri="{BB962C8B-B14F-4D97-AF65-F5344CB8AC3E}">
        <p14:creationId xmlns:p14="http://schemas.microsoft.com/office/powerpoint/2010/main" val="2208388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763FC4-0BF9-942B-5942-80B52842D722}"/>
              </a:ext>
            </a:extLst>
          </p:cNvPr>
          <p:cNvSpPr>
            <a:spLocks noGrp="1"/>
          </p:cNvSpPr>
          <p:nvPr>
            <p:ph type="title"/>
          </p:nvPr>
        </p:nvSpPr>
        <p:spPr/>
        <p:txBody>
          <a:bodyPr/>
          <a:lstStyle/>
          <a:p>
            <a:r>
              <a:rPr lang="en-US" dirty="0"/>
              <a:t>Program Introduction</a:t>
            </a:r>
          </a:p>
        </p:txBody>
      </p:sp>
    </p:spTree>
    <p:extLst>
      <p:ext uri="{BB962C8B-B14F-4D97-AF65-F5344CB8AC3E}">
        <p14:creationId xmlns:p14="http://schemas.microsoft.com/office/powerpoint/2010/main" val="1197014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AC2CE-F158-C151-6EDB-8F0720BCB0AA}"/>
              </a:ext>
            </a:extLst>
          </p:cNvPr>
          <p:cNvSpPr>
            <a:spLocks noGrp="1"/>
          </p:cNvSpPr>
          <p:nvPr>
            <p:ph type="title"/>
          </p:nvPr>
        </p:nvSpPr>
        <p:spPr/>
        <p:txBody>
          <a:bodyPr/>
          <a:lstStyle/>
          <a:p>
            <a:r>
              <a:rPr lang="en-US"/>
              <a:t>What is the San Francisco Fellows Program? </a:t>
            </a:r>
          </a:p>
        </p:txBody>
      </p:sp>
      <p:pic>
        <p:nvPicPr>
          <p:cNvPr id="7" name="Picture 6" descr="A group of people posing for a photo&#10;&#10;AI-generated content may be incorrect.">
            <a:extLst>
              <a:ext uri="{FF2B5EF4-FFF2-40B4-BE49-F238E27FC236}">
                <a16:creationId xmlns:a16="http://schemas.microsoft.com/office/drawing/2014/main" id="{D1BBD909-4BD0-B359-B792-B3F86A6BD6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6838" y="1069258"/>
            <a:ext cx="7718323" cy="5788742"/>
          </a:xfrm>
          <a:prstGeom prst="rect">
            <a:avLst/>
          </a:prstGeom>
        </p:spPr>
      </p:pic>
    </p:spTree>
    <p:extLst>
      <p:ext uri="{BB962C8B-B14F-4D97-AF65-F5344CB8AC3E}">
        <p14:creationId xmlns:p14="http://schemas.microsoft.com/office/powerpoint/2010/main" val="2389380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C6001-15D5-7FDB-15E2-4FE7C426D343}"/>
              </a:ext>
            </a:extLst>
          </p:cNvPr>
          <p:cNvSpPr>
            <a:spLocks noGrp="1"/>
          </p:cNvSpPr>
          <p:nvPr>
            <p:ph type="title"/>
          </p:nvPr>
        </p:nvSpPr>
        <p:spPr/>
        <p:txBody>
          <a:bodyPr/>
          <a:lstStyle/>
          <a:p>
            <a:r>
              <a:rPr lang="en-US"/>
              <a:t>What is the San Francisco Fellows Program? </a:t>
            </a:r>
          </a:p>
        </p:txBody>
      </p:sp>
      <p:sp>
        <p:nvSpPr>
          <p:cNvPr id="3" name="Content Placeholder 2">
            <a:extLst>
              <a:ext uri="{FF2B5EF4-FFF2-40B4-BE49-F238E27FC236}">
                <a16:creationId xmlns:a16="http://schemas.microsoft.com/office/drawing/2014/main" id="{AD578F68-8B15-2E2C-60CF-A1AFD5AC38B5}"/>
              </a:ext>
            </a:extLst>
          </p:cNvPr>
          <p:cNvSpPr>
            <a:spLocks noGrp="1"/>
          </p:cNvSpPr>
          <p:nvPr>
            <p:ph idx="1"/>
          </p:nvPr>
        </p:nvSpPr>
        <p:spPr/>
        <p:txBody>
          <a:bodyPr/>
          <a:lstStyle/>
          <a:p>
            <a:pPr marL="354965" indent="-342265">
              <a:lnSpc>
                <a:spcPct val="100000"/>
              </a:lnSpc>
              <a:spcBef>
                <a:spcPts val="1900"/>
              </a:spcBef>
              <a:buClr>
                <a:srgbClr val="F15B2A"/>
              </a:buClr>
              <a:buFont typeface="Arial"/>
              <a:buChar char="•"/>
              <a:tabLst>
                <a:tab pos="354965" algn="l"/>
                <a:tab pos="3495675" algn="l"/>
              </a:tabLst>
            </a:pPr>
            <a:r>
              <a:rPr lang="en-US" sz="2800" spc="-25" dirty="0">
                <a:latin typeface="Calibri"/>
                <a:cs typeface="Calibri"/>
              </a:rPr>
              <a:t>One-</a:t>
            </a:r>
            <a:r>
              <a:rPr lang="en-US" sz="2800" dirty="0">
                <a:latin typeface="Calibri"/>
                <a:cs typeface="Calibri"/>
              </a:rPr>
              <a:t>year</a:t>
            </a:r>
            <a:r>
              <a:rPr lang="en-US" sz="2800" spc="-65" dirty="0">
                <a:latin typeface="Calibri"/>
                <a:cs typeface="Calibri"/>
              </a:rPr>
              <a:t> </a:t>
            </a:r>
            <a:r>
              <a:rPr lang="en-US" sz="2800" spc="-10" dirty="0">
                <a:latin typeface="Calibri"/>
                <a:cs typeface="Calibri"/>
              </a:rPr>
              <a:t>fellowship:</a:t>
            </a:r>
            <a:r>
              <a:rPr lang="en-US" sz="2800" dirty="0">
                <a:latin typeface="Calibri"/>
                <a:cs typeface="Calibri"/>
              </a:rPr>
              <a:t>	Aug</a:t>
            </a:r>
            <a:r>
              <a:rPr lang="en-US" sz="2800" spc="-25" dirty="0">
                <a:latin typeface="Calibri"/>
                <a:cs typeface="Calibri"/>
              </a:rPr>
              <a:t> </a:t>
            </a:r>
            <a:r>
              <a:rPr lang="en-US" sz="2800" dirty="0">
                <a:latin typeface="Calibri"/>
                <a:cs typeface="Calibri"/>
              </a:rPr>
              <a:t>202</a:t>
            </a:r>
            <a:r>
              <a:rPr lang="en-US" dirty="0">
                <a:latin typeface="Calibri"/>
                <a:cs typeface="Calibri"/>
              </a:rPr>
              <a:t>6</a:t>
            </a:r>
            <a:r>
              <a:rPr lang="en-US" sz="2800" spc="-15" dirty="0">
                <a:latin typeface="Calibri"/>
                <a:cs typeface="Calibri"/>
              </a:rPr>
              <a:t> </a:t>
            </a:r>
            <a:r>
              <a:rPr lang="en-US" sz="2800" dirty="0">
                <a:latin typeface="Calibri"/>
                <a:cs typeface="Calibri"/>
              </a:rPr>
              <a:t>–</a:t>
            </a:r>
            <a:r>
              <a:rPr lang="en-US" sz="2800" spc="-45" dirty="0">
                <a:latin typeface="Calibri"/>
                <a:cs typeface="Calibri"/>
              </a:rPr>
              <a:t> </a:t>
            </a:r>
            <a:r>
              <a:rPr lang="en-US" sz="2800" dirty="0">
                <a:latin typeface="Calibri"/>
                <a:cs typeface="Calibri"/>
              </a:rPr>
              <a:t>Aug</a:t>
            </a:r>
            <a:r>
              <a:rPr lang="en-US" sz="2800" spc="-25" dirty="0">
                <a:latin typeface="Calibri"/>
                <a:cs typeface="Calibri"/>
              </a:rPr>
              <a:t> </a:t>
            </a:r>
            <a:r>
              <a:rPr lang="en-US" sz="2800" spc="-20" dirty="0">
                <a:latin typeface="Calibri"/>
                <a:cs typeface="Calibri"/>
              </a:rPr>
              <a:t>2027</a:t>
            </a:r>
            <a:endParaRPr lang="en-US" sz="2800" dirty="0">
              <a:latin typeface="Calibri"/>
              <a:cs typeface="Calibri"/>
            </a:endParaRPr>
          </a:p>
          <a:p>
            <a:pPr marL="354965" indent="-342265">
              <a:lnSpc>
                <a:spcPct val="100000"/>
              </a:lnSpc>
              <a:spcBef>
                <a:spcPts val="1800"/>
              </a:spcBef>
              <a:buClr>
                <a:srgbClr val="F15B2A"/>
              </a:buClr>
              <a:buFont typeface="Arial"/>
              <a:buChar char="•"/>
              <a:tabLst>
                <a:tab pos="354965" algn="l"/>
              </a:tabLst>
            </a:pPr>
            <a:r>
              <a:rPr lang="en-US" sz="2800" spc="-10" dirty="0">
                <a:latin typeface="Calibri"/>
                <a:cs typeface="Calibri"/>
              </a:rPr>
              <a:t>Fellows</a:t>
            </a:r>
            <a:r>
              <a:rPr lang="en-US" sz="2800" spc="-85" dirty="0">
                <a:latin typeface="Calibri"/>
                <a:cs typeface="Calibri"/>
              </a:rPr>
              <a:t> </a:t>
            </a:r>
            <a:r>
              <a:rPr lang="en-US" sz="2800" dirty="0">
                <a:latin typeface="Calibri"/>
                <a:cs typeface="Calibri"/>
              </a:rPr>
              <a:t>start</a:t>
            </a:r>
            <a:r>
              <a:rPr lang="en-US" sz="2800" spc="-65" dirty="0">
                <a:latin typeface="Calibri"/>
                <a:cs typeface="Calibri"/>
              </a:rPr>
              <a:t> </a:t>
            </a:r>
            <a:r>
              <a:rPr lang="en-US" sz="2800" dirty="0">
                <a:latin typeface="Calibri"/>
                <a:cs typeface="Calibri"/>
              </a:rPr>
              <a:t>with</a:t>
            </a:r>
            <a:r>
              <a:rPr lang="en-US" sz="2800" spc="-75" dirty="0">
                <a:latin typeface="Calibri"/>
                <a:cs typeface="Calibri"/>
              </a:rPr>
              <a:t> 2-3 </a:t>
            </a:r>
            <a:r>
              <a:rPr lang="en-US" sz="2800" dirty="0">
                <a:latin typeface="Calibri"/>
                <a:cs typeface="Calibri"/>
              </a:rPr>
              <a:t>weeks</a:t>
            </a:r>
            <a:r>
              <a:rPr lang="en-US" sz="2800" spc="-85" dirty="0">
                <a:latin typeface="Calibri"/>
                <a:cs typeface="Calibri"/>
              </a:rPr>
              <a:t> </a:t>
            </a:r>
            <a:r>
              <a:rPr lang="en-US" sz="2800" dirty="0">
                <a:latin typeface="Calibri"/>
                <a:cs typeface="Calibri"/>
              </a:rPr>
              <a:t>of</a:t>
            </a:r>
            <a:r>
              <a:rPr lang="en-US" sz="2800" spc="-80" dirty="0">
                <a:latin typeface="Calibri"/>
                <a:cs typeface="Calibri"/>
              </a:rPr>
              <a:t> </a:t>
            </a:r>
            <a:r>
              <a:rPr lang="en-US" sz="2800" spc="-10" dirty="0">
                <a:latin typeface="Calibri"/>
                <a:cs typeface="Calibri"/>
              </a:rPr>
              <a:t>Orientation</a:t>
            </a:r>
            <a:r>
              <a:rPr lang="en-US" sz="2800" spc="-65" dirty="0">
                <a:latin typeface="Calibri"/>
                <a:cs typeface="Calibri"/>
              </a:rPr>
              <a:t> </a:t>
            </a:r>
            <a:r>
              <a:rPr lang="en-US" sz="2800" dirty="0">
                <a:latin typeface="Calibri"/>
                <a:cs typeface="Calibri"/>
              </a:rPr>
              <a:t>at</a:t>
            </a:r>
            <a:r>
              <a:rPr lang="en-US" sz="2800" spc="-90" dirty="0">
                <a:latin typeface="Calibri"/>
                <a:cs typeface="Calibri"/>
              </a:rPr>
              <a:t> </a:t>
            </a:r>
            <a:r>
              <a:rPr lang="en-US" sz="2800" spc="-25" dirty="0">
                <a:latin typeface="Calibri"/>
                <a:cs typeface="Calibri"/>
              </a:rPr>
              <a:t>Department of Human Resources</a:t>
            </a:r>
            <a:endParaRPr lang="en-US" sz="2800" dirty="0">
              <a:latin typeface="Calibri"/>
              <a:cs typeface="Calibri"/>
            </a:endParaRPr>
          </a:p>
          <a:p>
            <a:pPr marL="354965" marR="396240" indent="-342900">
              <a:lnSpc>
                <a:spcPct val="100000"/>
              </a:lnSpc>
              <a:spcBef>
                <a:spcPts val="1800"/>
              </a:spcBef>
              <a:buClr>
                <a:srgbClr val="F15B2A"/>
              </a:buClr>
              <a:buFont typeface="Arial"/>
              <a:buChar char="•"/>
              <a:tabLst>
                <a:tab pos="354965" algn="l"/>
              </a:tabLst>
            </a:pPr>
            <a:r>
              <a:rPr lang="en-US" sz="2800" spc="-10" dirty="0">
                <a:latin typeface="Calibri"/>
                <a:cs typeface="Calibri"/>
              </a:rPr>
              <a:t>Fellows</a:t>
            </a:r>
            <a:r>
              <a:rPr lang="en-US" sz="2800" spc="-105" dirty="0">
                <a:latin typeface="Calibri"/>
                <a:cs typeface="Calibri"/>
              </a:rPr>
              <a:t> </a:t>
            </a:r>
            <a:r>
              <a:rPr lang="en-US" sz="2800" dirty="0">
                <a:latin typeface="Calibri"/>
                <a:cs typeface="Calibri"/>
              </a:rPr>
              <a:t>are 1801</a:t>
            </a:r>
            <a:r>
              <a:rPr lang="en-US" sz="2800" spc="-80" dirty="0">
                <a:latin typeface="Calibri"/>
                <a:cs typeface="Calibri"/>
              </a:rPr>
              <a:t> </a:t>
            </a:r>
            <a:r>
              <a:rPr lang="en-US" sz="2800" spc="-20" dirty="0">
                <a:latin typeface="Calibri"/>
                <a:cs typeface="Calibri"/>
              </a:rPr>
              <a:t>Administrative</a:t>
            </a:r>
            <a:r>
              <a:rPr lang="en-US" sz="2800" spc="-70" dirty="0">
                <a:latin typeface="Calibri"/>
                <a:cs typeface="Calibri"/>
              </a:rPr>
              <a:t> </a:t>
            </a:r>
            <a:r>
              <a:rPr lang="en-US" sz="2800" dirty="0">
                <a:latin typeface="Calibri"/>
                <a:cs typeface="Calibri"/>
              </a:rPr>
              <a:t>Analyst</a:t>
            </a:r>
            <a:r>
              <a:rPr lang="en-US" sz="2800" spc="-85" dirty="0">
                <a:latin typeface="Calibri"/>
                <a:cs typeface="Calibri"/>
              </a:rPr>
              <a:t> </a:t>
            </a:r>
            <a:r>
              <a:rPr lang="en-US" sz="2800" spc="-10" dirty="0">
                <a:latin typeface="Calibri"/>
                <a:cs typeface="Calibri"/>
              </a:rPr>
              <a:t>Trainees</a:t>
            </a:r>
          </a:p>
          <a:p>
            <a:pPr marL="354965" marR="396240">
              <a:spcBef>
                <a:spcPts val="1800"/>
              </a:spcBef>
              <a:buClr>
                <a:srgbClr val="F15B2A"/>
              </a:buClr>
              <a:buFont typeface="Arial"/>
              <a:buChar char="•"/>
              <a:tabLst>
                <a:tab pos="354965" algn="l"/>
              </a:tabLst>
            </a:pPr>
            <a:r>
              <a:rPr lang="en-US" sz="2800" dirty="0">
                <a:latin typeface="Calibri"/>
                <a:cs typeface="Calibri"/>
              </a:rPr>
              <a:t>Goal: Immerse</a:t>
            </a:r>
            <a:r>
              <a:rPr lang="en-US" sz="2800" spc="-85" dirty="0">
                <a:latin typeface="Calibri"/>
                <a:cs typeface="Calibri"/>
              </a:rPr>
              <a:t> </a:t>
            </a:r>
            <a:r>
              <a:rPr lang="en-US" sz="2800" dirty="0">
                <a:latin typeface="Calibri"/>
                <a:cs typeface="Calibri"/>
              </a:rPr>
              <a:t>Fellows</a:t>
            </a:r>
            <a:r>
              <a:rPr lang="en-US" sz="2800" spc="-30" dirty="0">
                <a:latin typeface="Calibri"/>
                <a:cs typeface="Calibri"/>
              </a:rPr>
              <a:t> </a:t>
            </a:r>
            <a:r>
              <a:rPr lang="en-US" sz="2800" dirty="0">
                <a:latin typeface="Calibri"/>
                <a:cs typeface="Calibri"/>
              </a:rPr>
              <a:t>in</a:t>
            </a:r>
            <a:r>
              <a:rPr lang="en-US" sz="2800" spc="-45" dirty="0">
                <a:latin typeface="Calibri"/>
                <a:cs typeface="Calibri"/>
              </a:rPr>
              <a:t> </a:t>
            </a:r>
            <a:r>
              <a:rPr lang="en-US" sz="2800" dirty="0">
                <a:latin typeface="Calibri"/>
                <a:cs typeface="Calibri"/>
              </a:rPr>
              <a:t>a</a:t>
            </a:r>
            <a:r>
              <a:rPr lang="en-US" sz="2800" spc="-35" dirty="0">
                <a:latin typeface="Calibri"/>
                <a:cs typeface="Calibri"/>
              </a:rPr>
              <a:t> </a:t>
            </a:r>
            <a:r>
              <a:rPr lang="en-US" sz="2800" dirty="0">
                <a:latin typeface="Calibri"/>
                <a:cs typeface="Calibri"/>
              </a:rPr>
              <a:t>meaningful</a:t>
            </a:r>
            <a:r>
              <a:rPr lang="en-US" sz="2800" spc="-55" dirty="0">
                <a:latin typeface="Calibri"/>
                <a:cs typeface="Calibri"/>
              </a:rPr>
              <a:t> </a:t>
            </a:r>
            <a:r>
              <a:rPr lang="en-US" sz="2800" spc="-10" dirty="0">
                <a:latin typeface="Calibri"/>
                <a:cs typeface="Calibri"/>
              </a:rPr>
              <a:t>one-</a:t>
            </a:r>
            <a:r>
              <a:rPr lang="en-US" sz="2800" dirty="0">
                <a:latin typeface="Calibri"/>
                <a:cs typeface="Calibri"/>
              </a:rPr>
              <a:t>year</a:t>
            </a:r>
            <a:r>
              <a:rPr lang="en-US" sz="2800" spc="-25" dirty="0">
                <a:latin typeface="Calibri"/>
                <a:cs typeface="Calibri"/>
              </a:rPr>
              <a:t> </a:t>
            </a:r>
            <a:r>
              <a:rPr lang="en-US" sz="2800" spc="-10" dirty="0">
                <a:latin typeface="Calibri"/>
                <a:cs typeface="Calibri"/>
              </a:rPr>
              <a:t>learning </a:t>
            </a:r>
            <a:r>
              <a:rPr lang="en-US" sz="2800" dirty="0">
                <a:latin typeface="Calibri"/>
                <a:cs typeface="Calibri"/>
              </a:rPr>
              <a:t>experience</a:t>
            </a:r>
            <a:r>
              <a:rPr lang="en-US" sz="2800" spc="-100" dirty="0">
                <a:latin typeface="Calibri"/>
                <a:cs typeface="Calibri"/>
              </a:rPr>
              <a:t> </a:t>
            </a:r>
            <a:r>
              <a:rPr lang="en-US" sz="2800" dirty="0">
                <a:latin typeface="Calibri"/>
                <a:cs typeface="Calibri"/>
              </a:rPr>
              <a:t>that</a:t>
            </a:r>
            <a:r>
              <a:rPr lang="en-US" sz="2800" spc="-35" dirty="0">
                <a:latin typeface="Calibri"/>
                <a:cs typeface="Calibri"/>
              </a:rPr>
              <a:t> </a:t>
            </a:r>
            <a:r>
              <a:rPr lang="en-US" sz="2800" dirty="0">
                <a:latin typeface="Calibri"/>
                <a:cs typeface="Calibri"/>
              </a:rPr>
              <a:t>develops</a:t>
            </a:r>
            <a:r>
              <a:rPr lang="en-US" sz="2800" spc="-75" dirty="0">
                <a:latin typeface="Calibri"/>
                <a:cs typeface="Calibri"/>
              </a:rPr>
              <a:t> </a:t>
            </a:r>
            <a:r>
              <a:rPr lang="en-US" sz="2800" dirty="0">
                <a:latin typeface="Calibri"/>
                <a:cs typeface="Calibri"/>
              </a:rPr>
              <a:t>their</a:t>
            </a:r>
            <a:r>
              <a:rPr lang="en-US" sz="2800" spc="-45" dirty="0">
                <a:latin typeface="Calibri"/>
                <a:cs typeface="Calibri"/>
              </a:rPr>
              <a:t> </a:t>
            </a:r>
            <a:r>
              <a:rPr lang="en-US" sz="2800" dirty="0">
                <a:latin typeface="Calibri"/>
                <a:cs typeface="Calibri"/>
              </a:rPr>
              <a:t>knowledge,</a:t>
            </a:r>
            <a:r>
              <a:rPr lang="en-US" sz="2800" spc="-55" dirty="0">
                <a:latin typeface="Calibri"/>
                <a:cs typeface="Calibri"/>
              </a:rPr>
              <a:t> </a:t>
            </a:r>
            <a:r>
              <a:rPr lang="en-US" sz="2800" dirty="0">
                <a:latin typeface="Calibri"/>
                <a:cs typeface="Calibri"/>
              </a:rPr>
              <a:t>skills,</a:t>
            </a:r>
            <a:r>
              <a:rPr lang="en-US" sz="2800" spc="-50" dirty="0">
                <a:latin typeface="Calibri"/>
                <a:cs typeface="Calibri"/>
              </a:rPr>
              <a:t> </a:t>
            </a:r>
            <a:r>
              <a:rPr lang="en-US" sz="2800" spc="-25" dirty="0">
                <a:latin typeface="Calibri"/>
                <a:cs typeface="Calibri"/>
              </a:rPr>
              <a:t>and </a:t>
            </a:r>
            <a:r>
              <a:rPr lang="en-US" sz="2800" dirty="0">
                <a:latin typeface="Calibri"/>
                <a:cs typeface="Calibri"/>
              </a:rPr>
              <a:t>abilities</a:t>
            </a:r>
            <a:r>
              <a:rPr lang="en-US" sz="2800" spc="-45" dirty="0">
                <a:latin typeface="Calibri"/>
                <a:cs typeface="Calibri"/>
              </a:rPr>
              <a:t> </a:t>
            </a:r>
            <a:r>
              <a:rPr lang="en-US" sz="2800" dirty="0">
                <a:latin typeface="Calibri"/>
                <a:cs typeface="Calibri"/>
              </a:rPr>
              <a:t>as</a:t>
            </a:r>
            <a:r>
              <a:rPr lang="en-US" sz="2800" spc="-25" dirty="0">
                <a:latin typeface="Calibri"/>
                <a:cs typeface="Calibri"/>
              </a:rPr>
              <a:t> </a:t>
            </a:r>
            <a:r>
              <a:rPr lang="en-US" sz="2800" spc="-10" dirty="0">
                <a:latin typeface="Calibri"/>
                <a:cs typeface="Calibri"/>
              </a:rPr>
              <a:t>administrative</a:t>
            </a:r>
            <a:r>
              <a:rPr lang="en-US" sz="2800" spc="-60" dirty="0">
                <a:latin typeface="Calibri"/>
                <a:cs typeface="Calibri"/>
              </a:rPr>
              <a:t> </a:t>
            </a:r>
            <a:r>
              <a:rPr lang="en-US" sz="2800" dirty="0">
                <a:latin typeface="Calibri"/>
                <a:cs typeface="Calibri"/>
              </a:rPr>
              <a:t>analyst</a:t>
            </a:r>
            <a:r>
              <a:rPr lang="en-US" sz="2800" spc="-45" dirty="0">
                <a:latin typeface="Calibri"/>
                <a:cs typeface="Calibri"/>
              </a:rPr>
              <a:t> </a:t>
            </a:r>
            <a:r>
              <a:rPr lang="en-US" sz="2800" dirty="0">
                <a:latin typeface="Calibri"/>
                <a:cs typeface="Calibri"/>
              </a:rPr>
              <a:t>trainees,</a:t>
            </a:r>
            <a:r>
              <a:rPr lang="en-US" sz="2800" spc="-60" dirty="0">
                <a:latin typeface="Calibri"/>
                <a:cs typeface="Calibri"/>
              </a:rPr>
              <a:t> </a:t>
            </a:r>
            <a:r>
              <a:rPr lang="en-US" sz="2800" dirty="0">
                <a:latin typeface="Calibri"/>
                <a:cs typeface="Calibri"/>
              </a:rPr>
              <a:t>and</a:t>
            </a:r>
            <a:r>
              <a:rPr lang="en-US" sz="2800" spc="-25" dirty="0">
                <a:latin typeface="Calibri"/>
                <a:cs typeface="Calibri"/>
              </a:rPr>
              <a:t> </a:t>
            </a:r>
            <a:r>
              <a:rPr lang="en-US" sz="2800" spc="-10" dirty="0">
                <a:latin typeface="Calibri"/>
                <a:cs typeface="Calibri"/>
              </a:rPr>
              <a:t>enables </a:t>
            </a:r>
            <a:r>
              <a:rPr lang="en-US" sz="2800" dirty="0">
                <a:latin typeface="Calibri"/>
                <a:cs typeface="Calibri"/>
              </a:rPr>
              <a:t>them</a:t>
            </a:r>
            <a:r>
              <a:rPr lang="en-US" sz="2800" spc="-45" dirty="0">
                <a:latin typeface="Calibri"/>
                <a:cs typeface="Calibri"/>
              </a:rPr>
              <a:t> </a:t>
            </a:r>
            <a:r>
              <a:rPr lang="en-US" sz="2800" dirty="0">
                <a:latin typeface="Calibri"/>
                <a:cs typeface="Calibri"/>
              </a:rPr>
              <a:t>to</a:t>
            </a:r>
            <a:r>
              <a:rPr lang="en-US" sz="2800" spc="-25" dirty="0">
                <a:latin typeface="Calibri"/>
                <a:cs typeface="Calibri"/>
              </a:rPr>
              <a:t> </a:t>
            </a:r>
            <a:r>
              <a:rPr lang="en-US" sz="2800" dirty="0">
                <a:latin typeface="Calibri"/>
                <a:cs typeface="Calibri"/>
              </a:rPr>
              <a:t>gain</a:t>
            </a:r>
            <a:r>
              <a:rPr lang="en-US" sz="2800" spc="-35" dirty="0">
                <a:latin typeface="Calibri"/>
                <a:cs typeface="Calibri"/>
              </a:rPr>
              <a:t> </a:t>
            </a:r>
            <a:r>
              <a:rPr lang="en-US" sz="2800" dirty="0">
                <a:latin typeface="Calibri"/>
                <a:cs typeface="Calibri"/>
              </a:rPr>
              <a:t>one</a:t>
            </a:r>
            <a:r>
              <a:rPr lang="en-US" sz="2800" spc="-25" dirty="0">
                <a:latin typeface="Calibri"/>
                <a:cs typeface="Calibri"/>
              </a:rPr>
              <a:t> </a:t>
            </a:r>
            <a:r>
              <a:rPr lang="en-US" sz="2800" dirty="0">
                <a:latin typeface="Calibri"/>
                <a:cs typeface="Calibri"/>
              </a:rPr>
              <a:t>year</a:t>
            </a:r>
            <a:r>
              <a:rPr lang="en-US" sz="2800" spc="-15" dirty="0">
                <a:latin typeface="Calibri"/>
                <a:cs typeface="Calibri"/>
              </a:rPr>
              <a:t> </a:t>
            </a:r>
            <a:r>
              <a:rPr lang="en-US" sz="2800" dirty="0">
                <a:latin typeface="Calibri"/>
                <a:cs typeface="Calibri"/>
              </a:rPr>
              <a:t>of professional experience to</a:t>
            </a:r>
            <a:r>
              <a:rPr lang="en-US" sz="2800" spc="-20" dirty="0">
                <a:latin typeface="Calibri"/>
                <a:cs typeface="Calibri"/>
              </a:rPr>
              <a:t> </a:t>
            </a:r>
            <a:r>
              <a:rPr lang="en-US" sz="2800" spc="-10" dirty="0">
                <a:latin typeface="Calibri"/>
                <a:cs typeface="Calibri"/>
              </a:rPr>
              <a:t>advance </a:t>
            </a:r>
            <a:r>
              <a:rPr lang="en-US" sz="2800" dirty="0">
                <a:latin typeface="Calibri"/>
                <a:cs typeface="Calibri"/>
              </a:rPr>
              <a:t>in</a:t>
            </a:r>
            <a:r>
              <a:rPr lang="en-US" sz="2800" spc="-40" dirty="0">
                <a:latin typeface="Calibri"/>
                <a:cs typeface="Calibri"/>
              </a:rPr>
              <a:t> </a:t>
            </a:r>
            <a:r>
              <a:rPr lang="en-US" sz="2800" dirty="0">
                <a:latin typeface="Calibri"/>
                <a:cs typeface="Calibri"/>
              </a:rPr>
              <a:t>the</a:t>
            </a:r>
            <a:r>
              <a:rPr lang="en-US" sz="2800" spc="-25" dirty="0">
                <a:latin typeface="Calibri"/>
                <a:cs typeface="Calibri"/>
              </a:rPr>
              <a:t> </a:t>
            </a:r>
            <a:r>
              <a:rPr lang="en-US" sz="2800" spc="-10" dirty="0">
                <a:latin typeface="Calibri"/>
                <a:cs typeface="Calibri"/>
              </a:rPr>
              <a:t>Administrative</a:t>
            </a:r>
            <a:r>
              <a:rPr lang="en-US" sz="2800" spc="-60" dirty="0">
                <a:latin typeface="Calibri"/>
                <a:cs typeface="Calibri"/>
              </a:rPr>
              <a:t> </a:t>
            </a:r>
            <a:r>
              <a:rPr lang="en-US" sz="2800" dirty="0">
                <a:latin typeface="Calibri"/>
                <a:cs typeface="Calibri"/>
              </a:rPr>
              <a:t>Analyst</a:t>
            </a:r>
            <a:r>
              <a:rPr lang="en-US" sz="2800" spc="-45" dirty="0">
                <a:latin typeface="Calibri"/>
                <a:cs typeface="Calibri"/>
              </a:rPr>
              <a:t> </a:t>
            </a:r>
            <a:r>
              <a:rPr lang="en-US" sz="2800" spc="-10" dirty="0">
                <a:latin typeface="Calibri"/>
                <a:cs typeface="Calibri"/>
              </a:rPr>
              <a:t>series</a:t>
            </a:r>
            <a:endParaRPr lang="en-US" sz="2800" dirty="0">
              <a:latin typeface="Calibri"/>
              <a:cs typeface="Calibri"/>
            </a:endParaRPr>
          </a:p>
        </p:txBody>
      </p:sp>
    </p:spTree>
    <p:extLst>
      <p:ext uri="{BB962C8B-B14F-4D97-AF65-F5344CB8AC3E}">
        <p14:creationId xmlns:p14="http://schemas.microsoft.com/office/powerpoint/2010/main" val="2155678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E861B-6044-085C-8137-DF6E29161DAF}"/>
              </a:ext>
            </a:extLst>
          </p:cNvPr>
          <p:cNvSpPr>
            <a:spLocks noGrp="1"/>
          </p:cNvSpPr>
          <p:nvPr>
            <p:ph type="title"/>
          </p:nvPr>
        </p:nvSpPr>
        <p:spPr/>
        <p:txBody>
          <a:bodyPr/>
          <a:lstStyle/>
          <a:p>
            <a:r>
              <a:rPr lang="en-US" dirty="0"/>
              <a:t>Application Timeline</a:t>
            </a:r>
          </a:p>
        </p:txBody>
      </p:sp>
    </p:spTree>
    <p:extLst>
      <p:ext uri="{BB962C8B-B14F-4D97-AF65-F5344CB8AC3E}">
        <p14:creationId xmlns:p14="http://schemas.microsoft.com/office/powerpoint/2010/main" val="465545899"/>
      </p:ext>
    </p:extLst>
  </p:cSld>
  <p:clrMapOvr>
    <a:masterClrMapping/>
  </p:clrMapOvr>
</p:sld>
</file>

<file path=ppt/theme/theme1.xml><?xml version="1.0" encoding="utf-8"?>
<a:theme xmlns:a="http://schemas.openxmlformats.org/drawingml/2006/main" name="DHR PowerPoint Theme FINAL">
  <a:themeElements>
    <a:clrScheme name="DHR Color Theme">
      <a:dk1>
        <a:sysClr val="windowText" lastClr="000000"/>
      </a:dk1>
      <a:lt1>
        <a:sysClr val="window" lastClr="FFFFFF"/>
      </a:lt1>
      <a:dk2>
        <a:srgbClr val="4D4D4D"/>
      </a:dk2>
      <a:lt2>
        <a:srgbClr val="D2D2D2"/>
      </a:lt2>
      <a:accent1>
        <a:srgbClr val="144A5C"/>
      </a:accent1>
      <a:accent2>
        <a:srgbClr val="F15B2A"/>
      </a:accent2>
      <a:accent3>
        <a:srgbClr val="3BE0CC"/>
      </a:accent3>
      <a:accent4>
        <a:srgbClr val="A82461"/>
      </a:accent4>
      <a:accent5>
        <a:srgbClr val="3BBDE0"/>
      </a:accent5>
      <a:accent6>
        <a:srgbClr val="4F778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add61cc-8ac1-4695-b87c-605af75ca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0E10712E8791438F82D5EC70ACEDCA" ma:contentTypeVersion="10" ma:contentTypeDescription="Create a new document." ma:contentTypeScope="" ma:versionID="7b9614ecf0fe9386d57197167e862100">
  <xsd:schema xmlns:xsd="http://www.w3.org/2001/XMLSchema" xmlns:xs="http://www.w3.org/2001/XMLSchema" xmlns:p="http://schemas.microsoft.com/office/2006/metadata/properties" xmlns:ns3="eadd61cc-8ac1-4695-b87c-605af75cad8b" targetNamespace="http://schemas.microsoft.com/office/2006/metadata/properties" ma:root="true" ma:fieldsID="ed3fd295428f0292e0e465dded16c3fe" ns3:_="">
    <xsd:import namespace="eadd61cc-8ac1-4695-b87c-605af75cad8b"/>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element ref="ns3:MediaServiceSystem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dd61cc-8ac1-4695-b87c-605af75cad8b"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024E66-1AC1-46FA-9D8C-B35C8A9C6C57}">
  <ds:schemaRefs>
    <ds:schemaRef ds:uri="eadd61cc-8ac1-4695-b87c-605af75cad8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AEFFB5B-E327-4F26-A259-782253E35C62}">
  <ds:schemaRefs>
    <ds:schemaRef ds:uri="http://schemas.microsoft.com/sharepoint/v3/contenttype/forms"/>
  </ds:schemaRefs>
</ds:datastoreItem>
</file>

<file path=customXml/itemProps3.xml><?xml version="1.0" encoding="utf-8"?>
<ds:datastoreItem xmlns:ds="http://schemas.openxmlformats.org/officeDocument/2006/customXml" ds:itemID="{6ADBDD29-33B1-4C2D-81EB-EF15C2814E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dd61cc-8ac1-4695-b87c-605af75ca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DHR PowerPoint Theme FINAL</Template>
  <TotalTime>227</TotalTime>
  <Words>1907</Words>
  <Application>Microsoft Office PowerPoint</Application>
  <PresentationFormat>Widescreen</PresentationFormat>
  <Paragraphs>166</Paragraphs>
  <Slides>40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Wingdings</vt:lpstr>
      <vt:lpstr>DHR PowerPoint Theme FINAL</vt:lpstr>
      <vt:lpstr>SF Fellows Informational Session for FY2026-2027</vt:lpstr>
      <vt:lpstr>Agenda</vt:lpstr>
      <vt:lpstr>Agenda</vt:lpstr>
      <vt:lpstr>Purpose</vt:lpstr>
      <vt:lpstr>Expectations</vt:lpstr>
      <vt:lpstr>Program Introduction</vt:lpstr>
      <vt:lpstr>What is the San Francisco Fellows Program? </vt:lpstr>
      <vt:lpstr>What is the San Francisco Fellows Program? </vt:lpstr>
      <vt:lpstr>Application Timeline</vt:lpstr>
      <vt:lpstr>Year-Long Schedule</vt:lpstr>
      <vt:lpstr>PowerPoint Presentation</vt:lpstr>
      <vt:lpstr>Application Timeline (approximate)</vt:lpstr>
      <vt:lpstr>Frequently Asked Questions</vt:lpstr>
      <vt:lpstr>The Ideal Candidate</vt:lpstr>
      <vt:lpstr>Internship? Fellowship?</vt:lpstr>
      <vt:lpstr>Program Timeline</vt:lpstr>
      <vt:lpstr>Public Policy? Administration?</vt:lpstr>
      <vt:lpstr>Departments, Pt I</vt:lpstr>
      <vt:lpstr>Past Host Departments</vt:lpstr>
      <vt:lpstr>Departments</vt:lpstr>
      <vt:lpstr>Selection Process, Pt 1</vt:lpstr>
      <vt:lpstr>Selection Process, Pt 2</vt:lpstr>
      <vt:lpstr>Selection Process, Pt 3</vt:lpstr>
      <vt:lpstr>Accommodations</vt:lpstr>
      <vt:lpstr>Time Off</vt:lpstr>
      <vt:lpstr>Hybrid Work</vt:lpstr>
      <vt:lpstr>Relocation</vt:lpstr>
      <vt:lpstr>Work Visa Sponsorship</vt:lpstr>
      <vt:lpstr>Master’s Degree</vt:lpstr>
      <vt:lpstr>Non-US Degree</vt:lpstr>
      <vt:lpstr>Work Experience Required?</vt:lpstr>
      <vt:lpstr>Applying from Outside San Francisco</vt:lpstr>
      <vt:lpstr>After the Fellowship</vt:lpstr>
      <vt:lpstr>Testimonials</vt:lpstr>
      <vt:lpstr>Questions</vt:lpstr>
      <vt:lpstr>Final Resources</vt:lpstr>
      <vt:lpstr>Interest Form Link</vt:lpstr>
      <vt:lpstr>Contact Information</vt:lpstr>
      <vt:lpstr>City Career Center</vt:lpstr>
      <vt:lpstr>SF Gov Careers Website</vt:lpstr>
    </vt:vector>
  </TitlesOfParts>
  <Company>CCSF Human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Reyna McKinnon</dc:creator>
  <cp:lastModifiedBy>Robinson, Christina (HRD)</cp:lastModifiedBy>
  <cp:revision>6</cp:revision>
  <dcterms:created xsi:type="dcterms:W3CDTF">2017-02-28T23:04:04Z</dcterms:created>
  <dcterms:modified xsi:type="dcterms:W3CDTF">2026-01-06T22:51:08Z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0x0101005E0E10712E8791438F82D5EC70ACEDCA</vt:lpwstr>
  </property>
  <property fmtid="{D5CDD505-2E9C-101B-9397-08002B2CF9AE}" pid="3" name="MediaServiceImageTags">
    <vt:lpwstr/>
  </property>
</Properties>
</file>