
<file path=[Content_Types].xml><?xml version="1.0" encoding="utf-8"?>
<Types xmlns="http://schemas.openxmlformats.org/package/2006/content-types">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B0B904-D9E6-4C38-88C7-A42C894FC2C8}">
  <a:tblStyle styleId="{19B0B904-D9E6-4C38-88C7-A42C894FC2C8}"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8" Type="http://schemas.openxmlformats.org/officeDocument/2006/relationships/slide" Target="slides/slide1.xml"/><Relationship Id="rId21" Type="http://schemas.openxmlformats.org/officeDocument/2006/relationships/slide" Target="slides/slide14.xml"/><Relationship Id="rId3"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7" Type="http://schemas.openxmlformats.org/officeDocument/2006/relationships/notesMaster" Target="notesMasters/notesMaster1.xml"/><Relationship Id="rId25" Type="http://schemas.openxmlformats.org/officeDocument/2006/relationships/customXml" Target="../customXml/item3.xml"/><Relationship Id="rId20" Type="http://schemas.openxmlformats.org/officeDocument/2006/relationships/slide" Target="slides/slide13.xml"/><Relationship Id="rId2"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1" Type="http://schemas.openxmlformats.org/officeDocument/2006/relationships/theme" Target="theme/theme2.xml"/><Relationship Id="rId6" Type="http://schemas.openxmlformats.org/officeDocument/2006/relationships/slideMaster" Target="slideMasters/slideMaster2.xml"/><Relationship Id="rId24" Type="http://schemas.openxmlformats.org/officeDocument/2006/relationships/customXml" Target="../customXml/item2.xml"/><Relationship Id="rId15" Type="http://schemas.openxmlformats.org/officeDocument/2006/relationships/slide" Target="slides/slide8.xml"/><Relationship Id="rId5" Type="http://schemas.openxmlformats.org/officeDocument/2006/relationships/slideMaster" Target="slideMasters/slideMaster1.xml"/><Relationship Id="rId23"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4fff7e548_9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b4fff7e548_9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b6764a478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b6764a47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momentum following Santa Cruz’s 2 penny per ounce tax </a:t>
            </a:r>
            <a:endParaRPr/>
          </a:p>
          <a:p>
            <a:pPr indent="0" lvl="0" marL="0" rtl="0" algn="l">
              <a:spcBef>
                <a:spcPts val="0"/>
              </a:spcBef>
              <a:spcAft>
                <a:spcPts val="0"/>
              </a:spcAft>
              <a:buNone/>
            </a:pPr>
            <a:r>
              <a:rPr lang="en"/>
              <a:t>Interest in SF to increase and created a dedicated tax, looking for champions for this 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b2cd9859e3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b2cd9859e3_1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b4fff7e548_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b4fff7e548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impact of SDDT funding supports programming and benefits every neighborhood in SF.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Map illustrates where SDDT funded programming 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SDDT focuses on concentrated services, programs and interventions in the neighborhoods most impact by nutrition sensitive chronic diseases and targeted by the sugar sweetened beverage industry: Chinatown, Tenderloin, Western Addition, South of Market, Bayview Hunter’s Point, Visitacion Valley, Mission and Excelsior.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dots represent: location of SDDT funded entities and where programming occurred, sites where SDDT funded benefits were distributed and used to purchase produce or where there were facility improvements (e.g. hydration stations, kitchen upgrades).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SDDT culturally responsive services are those that are shaped and informed by the languages, cultural practices, traditional knowledge, perspectives and expressions reflective of the communities being served.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fiscal year 23-24 approximately 90,000 participants (7-16% are BIPOC residents) have participated in SDDT funded programs and continued to increase over time from FY 2019-2020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Among participants with race/ethnicity data, the majority of SDDT participants identified as Latino, followed by Asian and Black/African American individuals.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b6764a47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b6764a47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b4fff7e548_8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b4fff7e548_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of SF that shows the percentage of adults who reported food insecurity by supervisorial districts. Darker shading indicates that a higher percentage of adults in that district reported food insecurity.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4fff7e548_9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200">
                <a:solidFill>
                  <a:schemeClr val="dk1"/>
                </a:solidFill>
                <a:latin typeface="Raleway"/>
                <a:ea typeface="Raleway"/>
                <a:cs typeface="Raleway"/>
                <a:sym typeface="Raleway"/>
              </a:rPr>
              <a:t>In 2016, the SDDT was adopted by voters in November 2016 and the tax levies 1 penny per ounce on the distributor of sugar sweetened beverages (SSB) in SF. </a:t>
            </a:r>
            <a:endParaRPr sz="1200">
              <a:solidFill>
                <a:schemeClr val="dk1"/>
              </a:solidFill>
              <a:latin typeface="Raleway"/>
              <a:ea typeface="Raleway"/>
              <a:cs typeface="Raleway"/>
              <a:sym typeface="Raleway"/>
            </a:endParaRPr>
          </a:p>
          <a:p>
            <a:pPr indent="0" lvl="0" marL="0" rtl="0" algn="l">
              <a:lnSpc>
                <a:spcPct val="9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90000"/>
              </a:lnSpc>
              <a:spcBef>
                <a:spcPts val="0"/>
              </a:spcBef>
              <a:spcAft>
                <a:spcPts val="0"/>
              </a:spcAft>
              <a:buNone/>
            </a:pPr>
            <a:r>
              <a:rPr lang="en" sz="1200">
                <a:solidFill>
                  <a:schemeClr val="dk1"/>
                </a:solidFill>
                <a:latin typeface="Raleway"/>
                <a:ea typeface="Raleway"/>
                <a:cs typeface="Raleway"/>
                <a:sym typeface="Raleway"/>
              </a:rPr>
              <a:t>The SDDT is considered a General Tax - which means it goes into the general fund of the city; Since 2018 22% of the revenue goes towards set asides that support various allocations towards MTA, library, SFUSD, Children Services, etc. </a:t>
            </a:r>
            <a:endParaRPr sz="1200">
              <a:solidFill>
                <a:schemeClr val="dk1"/>
              </a:solidFill>
              <a:latin typeface="Raleway"/>
              <a:ea typeface="Raleway"/>
              <a:cs typeface="Raleway"/>
              <a:sym typeface="Raleway"/>
            </a:endParaRPr>
          </a:p>
          <a:p>
            <a:pPr indent="0" lvl="0" marL="0" rtl="0" algn="l">
              <a:lnSpc>
                <a:spcPct val="9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90000"/>
              </a:lnSpc>
              <a:spcBef>
                <a:spcPts val="0"/>
              </a:spcBef>
              <a:spcAft>
                <a:spcPts val="0"/>
              </a:spcAft>
              <a:buNone/>
            </a:pPr>
            <a:r>
              <a:rPr lang="en" sz="1200">
                <a:solidFill>
                  <a:schemeClr val="dk1"/>
                </a:solidFill>
                <a:latin typeface="Raleway"/>
                <a:ea typeface="Raleway"/>
                <a:cs typeface="Raleway"/>
                <a:sym typeface="Raleway"/>
              </a:rPr>
              <a:t>The intent and will of the voters, is that the soda tax revenue is to be reinvested into communities most targeted by the beverage industry. </a:t>
            </a:r>
            <a:endParaRPr sz="1200">
              <a:solidFill>
                <a:schemeClr val="dk1"/>
              </a:solidFill>
              <a:latin typeface="Raleway"/>
              <a:ea typeface="Raleway"/>
              <a:cs typeface="Raleway"/>
              <a:sym typeface="Raleway"/>
            </a:endParaRPr>
          </a:p>
          <a:p>
            <a:pPr indent="0" lvl="0" marL="0" rtl="0" algn="l">
              <a:lnSpc>
                <a:spcPct val="9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lnSpc>
                <a:spcPct val="90000"/>
              </a:lnSpc>
              <a:spcBef>
                <a:spcPts val="0"/>
              </a:spcBef>
              <a:spcAft>
                <a:spcPts val="0"/>
              </a:spcAft>
              <a:buNone/>
            </a:pPr>
            <a:r>
              <a:t/>
            </a:r>
            <a:endParaRPr sz="1200">
              <a:solidFill>
                <a:schemeClr val="dk1"/>
              </a:solidFill>
              <a:latin typeface="Raleway"/>
              <a:ea typeface="Raleway"/>
              <a:cs typeface="Raleway"/>
              <a:sym typeface="Raleway"/>
            </a:endParaRPr>
          </a:p>
          <a:p>
            <a:pPr indent="0" lvl="0" marL="0" rtl="0" algn="l">
              <a:spcBef>
                <a:spcPts val="0"/>
              </a:spcBef>
              <a:spcAft>
                <a:spcPts val="0"/>
              </a:spcAft>
              <a:buNone/>
            </a:pPr>
            <a:r>
              <a:t/>
            </a:r>
            <a:endParaRPr/>
          </a:p>
        </p:txBody>
      </p:sp>
      <p:sp>
        <p:nvSpPr>
          <p:cNvPr id="115" name="Google Shape;115;g3b4fff7e548_9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b4fff7e548_9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Along with the passage of SDDT, voters approved the creation of a 16-member advisory committee to </a:t>
            </a:r>
            <a:r>
              <a:rPr b="1" lang="en"/>
              <a:t>make recommendations</a:t>
            </a:r>
            <a:r>
              <a:rPr lang="en"/>
              <a:t> on how the soda tax revenue should be spent and to </a:t>
            </a:r>
            <a:r>
              <a:rPr b="1" lang="en"/>
              <a:t>monitor the impact of the tax</a:t>
            </a:r>
            <a:r>
              <a:rPr lang="en"/>
              <a:t> on public health, sugary drink consumption, and sales.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SDDTAC is designed to intentionally reflect San Francisco’s diverse communities with community and city agency seats, balancing grassroots and institutional voices. </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Members’ lived experiences provide crucial insight, enabling the committee to make informed, targeted decisions that support those most affected by sugary drinks.</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a:t>The SDDTAC has made recommendations on $85.6M, directed to communities most impacted by nutrition-sensitive chronic diseases and targeted by the sugary drinks industry.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Support the committee by accepting the Commission Streamlining Taskforce’s recommendation to sustain the committee beyond 2028. </a:t>
            </a:r>
            <a:endParaRPr/>
          </a:p>
        </p:txBody>
      </p:sp>
      <p:sp>
        <p:nvSpPr>
          <p:cNvPr id="121" name="Google Shape;121;g3b4fff7e548_9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b4fff7e548_9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b4fff7e548_9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list of the SDDT priority populations, of who are most targeted by the beverage industry and which hold the greatest health disparities (e.g. cardiovascular disease, heart disease, diabetes, oral health, etc) which can be linked to the consumption of sugar sweetened beverages</a:t>
            </a:r>
            <a:endParaRPr/>
          </a:p>
          <a:p>
            <a:pPr indent="0" lvl="0" marL="0" rtl="0" algn="l">
              <a:spcBef>
                <a:spcPts val="0"/>
              </a:spcBef>
              <a:spcAft>
                <a:spcPts val="0"/>
              </a:spcAft>
              <a:buNone/>
            </a:pPr>
            <a:r>
              <a:rPr lang="en"/>
              <a:t>Black or African American adults have nearly twice the mortality rate as White or Asian adults for most nutrition sensitive diseases.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c7fa46cab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c7fa46ca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list of the SDDT priority populations, of who are most targeted by the beverage industry and which hold the greatest health disparities (e.g. cardiovascular disease, heart disease, diabetes, oral health, etc) which can be linked to the consumption of sugar sweetened beverages</a:t>
            </a:r>
            <a:endParaRPr/>
          </a:p>
          <a:p>
            <a:pPr indent="0" lvl="0" marL="0" rtl="0" algn="l">
              <a:spcBef>
                <a:spcPts val="0"/>
              </a:spcBef>
              <a:spcAft>
                <a:spcPts val="0"/>
              </a:spcAft>
              <a:buNone/>
            </a:pPr>
            <a:r>
              <a:rPr lang="en"/>
              <a:t>Black or African American adults have nearly twice the mortality rate as White or Asian adults for most nutrition sensitive diseases.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a64c167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ba64c167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b4fff7e548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b4fff7e548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4fff7e548_9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b4fff7e548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b58744a4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b58744a4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hyperlink" Target="http://sf.gov/sddtac" TargetMode="External"/><Relationship Id="rId4" Type="http://schemas.openxmlformats.org/officeDocument/2006/relationships/hyperlink" Target="http://sf.gov/sodatax"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hyperlink" Target="http://sf.gov/sddtac" TargetMode="External"/><Relationship Id="rId4" Type="http://schemas.openxmlformats.org/officeDocument/2006/relationships/hyperlink" Target="http://sf.gov/sodatax"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Font typeface="Raleway"/>
              <a:buNone/>
              <a:defRPr b="1">
                <a:latin typeface="Raleway"/>
                <a:ea typeface="Raleway"/>
                <a:cs typeface="Raleway"/>
                <a:sym typeface="Raleway"/>
              </a:defRPr>
            </a:lvl1pPr>
            <a:lvl2pPr lvl="1">
              <a:spcBef>
                <a:spcPts val="0"/>
              </a:spcBef>
              <a:spcAft>
                <a:spcPts val="0"/>
              </a:spcAft>
              <a:buSzPts val="2800"/>
              <a:buFont typeface="Raleway"/>
              <a:buNone/>
              <a:defRPr>
                <a:latin typeface="Raleway"/>
                <a:ea typeface="Raleway"/>
                <a:cs typeface="Raleway"/>
                <a:sym typeface="Raleway"/>
              </a:defRPr>
            </a:lvl2pPr>
            <a:lvl3pPr lvl="2">
              <a:spcBef>
                <a:spcPts val="0"/>
              </a:spcBef>
              <a:spcAft>
                <a:spcPts val="0"/>
              </a:spcAft>
              <a:buSzPts val="2800"/>
              <a:buFont typeface="Raleway"/>
              <a:buNone/>
              <a:defRPr>
                <a:latin typeface="Raleway"/>
                <a:ea typeface="Raleway"/>
                <a:cs typeface="Raleway"/>
                <a:sym typeface="Raleway"/>
              </a:defRPr>
            </a:lvl3pPr>
            <a:lvl4pPr lvl="3">
              <a:spcBef>
                <a:spcPts val="0"/>
              </a:spcBef>
              <a:spcAft>
                <a:spcPts val="0"/>
              </a:spcAft>
              <a:buSzPts val="2800"/>
              <a:buFont typeface="Raleway"/>
              <a:buNone/>
              <a:defRPr>
                <a:latin typeface="Raleway"/>
                <a:ea typeface="Raleway"/>
                <a:cs typeface="Raleway"/>
                <a:sym typeface="Raleway"/>
              </a:defRPr>
            </a:lvl4pPr>
            <a:lvl5pPr lvl="4">
              <a:spcBef>
                <a:spcPts val="0"/>
              </a:spcBef>
              <a:spcAft>
                <a:spcPts val="0"/>
              </a:spcAft>
              <a:buSzPts val="2800"/>
              <a:buFont typeface="Raleway"/>
              <a:buNone/>
              <a:defRPr>
                <a:latin typeface="Raleway"/>
                <a:ea typeface="Raleway"/>
                <a:cs typeface="Raleway"/>
                <a:sym typeface="Raleway"/>
              </a:defRPr>
            </a:lvl5pPr>
            <a:lvl6pPr lvl="5">
              <a:spcBef>
                <a:spcPts val="0"/>
              </a:spcBef>
              <a:spcAft>
                <a:spcPts val="0"/>
              </a:spcAft>
              <a:buSzPts val="2800"/>
              <a:buFont typeface="Raleway"/>
              <a:buNone/>
              <a:defRPr>
                <a:latin typeface="Raleway"/>
                <a:ea typeface="Raleway"/>
                <a:cs typeface="Raleway"/>
                <a:sym typeface="Raleway"/>
              </a:defRPr>
            </a:lvl6pPr>
            <a:lvl7pPr lvl="6">
              <a:spcBef>
                <a:spcPts val="0"/>
              </a:spcBef>
              <a:spcAft>
                <a:spcPts val="0"/>
              </a:spcAft>
              <a:buSzPts val="2800"/>
              <a:buFont typeface="Raleway"/>
              <a:buNone/>
              <a:defRPr>
                <a:latin typeface="Raleway"/>
                <a:ea typeface="Raleway"/>
                <a:cs typeface="Raleway"/>
                <a:sym typeface="Raleway"/>
              </a:defRPr>
            </a:lvl7pPr>
            <a:lvl8pPr lvl="7">
              <a:spcBef>
                <a:spcPts val="0"/>
              </a:spcBef>
              <a:spcAft>
                <a:spcPts val="0"/>
              </a:spcAft>
              <a:buSzPts val="2800"/>
              <a:buFont typeface="Raleway"/>
              <a:buNone/>
              <a:defRPr>
                <a:latin typeface="Raleway"/>
                <a:ea typeface="Raleway"/>
                <a:cs typeface="Raleway"/>
                <a:sym typeface="Raleway"/>
              </a:defRPr>
            </a:lvl8pPr>
            <a:lvl9pPr lvl="8">
              <a:spcBef>
                <a:spcPts val="0"/>
              </a:spcBef>
              <a:spcAft>
                <a:spcPts val="0"/>
              </a:spcAft>
              <a:buSzPts val="2800"/>
              <a:buFont typeface="Raleway"/>
              <a:buNone/>
              <a:defRPr>
                <a:latin typeface="Raleway"/>
                <a:ea typeface="Raleway"/>
                <a:cs typeface="Raleway"/>
                <a:sym typeface="Raleway"/>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000000"/>
              </a:buClr>
              <a:buSzPts val="1400"/>
              <a:buFont typeface="Raleway"/>
              <a:buChar char="●"/>
              <a:defRPr>
                <a:solidFill>
                  <a:srgbClr val="000000"/>
                </a:solidFill>
                <a:latin typeface="Raleway"/>
                <a:ea typeface="Raleway"/>
                <a:cs typeface="Raleway"/>
                <a:sym typeface="Raleway"/>
              </a:defRPr>
            </a:lvl1pPr>
            <a:lvl2pPr indent="-317500" lvl="1" marL="9144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2pPr>
            <a:lvl3pPr indent="-317500" lvl="2" marL="13716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3pPr>
            <a:lvl4pPr indent="-317500" lvl="3" marL="18288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4pPr>
            <a:lvl5pPr indent="-317500" lvl="4" marL="22860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5pPr>
            <a:lvl6pPr indent="-317500" lvl="5" marL="27432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6pPr>
            <a:lvl7pPr indent="-317500" lvl="6" marL="32004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7pPr>
            <a:lvl8pPr indent="-317500" lvl="7" marL="36576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8pPr>
            <a:lvl9pPr indent="-317500" lvl="8" marL="4114800" algn="l">
              <a:lnSpc>
                <a:spcPct val="90000"/>
              </a:lnSpc>
              <a:spcBef>
                <a:spcPts val="1200"/>
              </a:spcBef>
              <a:spcAft>
                <a:spcPts val="1200"/>
              </a:spcAft>
              <a:buClr>
                <a:srgbClr val="000000"/>
              </a:buClr>
              <a:buSzPts val="1400"/>
              <a:buFont typeface="Raleway"/>
              <a:buChar char="■"/>
              <a:defRPr>
                <a:solidFill>
                  <a:srgbClr val="000000"/>
                </a:solidFill>
                <a:latin typeface="Raleway"/>
                <a:ea typeface="Raleway"/>
                <a:cs typeface="Raleway"/>
                <a:sym typeface="Raleway"/>
              </a:defRPr>
            </a:lvl9pPr>
          </a:lstStyle>
          <a:p/>
        </p:txBody>
      </p:sp>
      <p:sp>
        <p:nvSpPr>
          <p:cNvPr id="53" name="Google Shape;5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3" title="SFST_Logo_Pink.jpg"/>
          <p:cNvPicPr preferRelativeResize="0"/>
          <p:nvPr/>
        </p:nvPicPr>
        <p:blipFill>
          <a:blip r:embed="rId2">
            <a:alphaModFix/>
          </a:blip>
          <a:stretch>
            <a:fillRect/>
          </a:stretch>
        </p:blipFill>
        <p:spPr>
          <a:xfrm>
            <a:off x="8173949" y="273844"/>
            <a:ext cx="746813" cy="764251"/>
          </a:xfrm>
          <a:prstGeom prst="rect">
            <a:avLst/>
          </a:prstGeom>
          <a:noFill/>
          <a:ln>
            <a:noFill/>
          </a:ln>
        </p:spPr>
      </p:pic>
      <p:sp>
        <p:nvSpPr>
          <p:cNvPr id="55" name="Google Shape;55;p13"/>
          <p:cNvSpPr txBox="1"/>
          <p:nvPr/>
        </p:nvSpPr>
        <p:spPr>
          <a:xfrm>
            <a:off x="455156" y="4765688"/>
            <a:ext cx="33936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900" u="sng">
                <a:solidFill>
                  <a:schemeClr val="hlink"/>
                </a:solidFill>
                <a:latin typeface="Raleway"/>
                <a:ea typeface="Raleway"/>
                <a:cs typeface="Raleway"/>
                <a:sym typeface="Raleway"/>
                <a:hlinkClick r:id="rId3"/>
              </a:rPr>
              <a:t>sf.gov/sddtac</a:t>
            </a:r>
            <a:r>
              <a:rPr lang="en" sz="900">
                <a:solidFill>
                  <a:schemeClr val="dk2"/>
                </a:solidFill>
                <a:latin typeface="Raleway"/>
                <a:ea typeface="Raleway"/>
                <a:cs typeface="Raleway"/>
                <a:sym typeface="Raleway"/>
              </a:rPr>
              <a:t> | </a:t>
            </a:r>
            <a:r>
              <a:rPr lang="en" sz="900" u="sng">
                <a:solidFill>
                  <a:schemeClr val="hlink"/>
                </a:solidFill>
                <a:latin typeface="Raleway"/>
                <a:ea typeface="Raleway"/>
                <a:cs typeface="Raleway"/>
                <a:sym typeface="Raleway"/>
                <a:hlinkClick r:id="rId4"/>
              </a:rPr>
              <a:t>sf.gov/sodatax</a:t>
            </a:r>
            <a:r>
              <a:rPr lang="en" sz="900">
                <a:solidFill>
                  <a:schemeClr val="dk2"/>
                </a:solidFill>
                <a:latin typeface="Raleway"/>
                <a:ea typeface="Raleway"/>
                <a:cs typeface="Raleway"/>
                <a:sym typeface="Raleway"/>
              </a:rPr>
              <a:t> </a:t>
            </a:r>
            <a:endParaRPr sz="900">
              <a:solidFill>
                <a:schemeClr val="dk2"/>
              </a:solidFill>
              <a:latin typeface="Raleway"/>
              <a:ea typeface="Raleway"/>
              <a:cs typeface="Raleway"/>
              <a:sym typeface="Raleway"/>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2" name="Google Shape;62;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 name="Google Shape;6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4" name="Google Shape;74;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8" name="Google Shape;7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1" name="Google Shape;81;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2" name="Google Shape;8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Font typeface="Raleway"/>
              <a:buNone/>
              <a:defRPr b="1" sz="4200">
                <a:latin typeface="Raleway"/>
                <a:ea typeface="Raleway"/>
                <a:cs typeface="Raleway"/>
                <a:sym typeface="Raleway"/>
              </a:defRPr>
            </a:lvl1pPr>
            <a:lvl2pPr lvl="1" algn="ctr">
              <a:spcBef>
                <a:spcPts val="0"/>
              </a:spcBef>
              <a:spcAft>
                <a:spcPts val="0"/>
              </a:spcAft>
              <a:buSzPts val="4200"/>
              <a:buFont typeface="Raleway"/>
              <a:buNone/>
              <a:defRPr b="1" sz="4200">
                <a:latin typeface="Raleway"/>
                <a:ea typeface="Raleway"/>
                <a:cs typeface="Raleway"/>
                <a:sym typeface="Raleway"/>
              </a:defRPr>
            </a:lvl2pPr>
            <a:lvl3pPr lvl="2" algn="ctr">
              <a:spcBef>
                <a:spcPts val="0"/>
              </a:spcBef>
              <a:spcAft>
                <a:spcPts val="0"/>
              </a:spcAft>
              <a:buSzPts val="4200"/>
              <a:buFont typeface="Raleway"/>
              <a:buNone/>
              <a:defRPr b="1" sz="4200">
                <a:latin typeface="Raleway"/>
                <a:ea typeface="Raleway"/>
                <a:cs typeface="Raleway"/>
                <a:sym typeface="Raleway"/>
              </a:defRPr>
            </a:lvl3pPr>
            <a:lvl4pPr lvl="3" algn="ctr">
              <a:spcBef>
                <a:spcPts val="0"/>
              </a:spcBef>
              <a:spcAft>
                <a:spcPts val="0"/>
              </a:spcAft>
              <a:buSzPts val="4200"/>
              <a:buFont typeface="Raleway"/>
              <a:buNone/>
              <a:defRPr b="1" sz="4200">
                <a:latin typeface="Raleway"/>
                <a:ea typeface="Raleway"/>
                <a:cs typeface="Raleway"/>
                <a:sym typeface="Raleway"/>
              </a:defRPr>
            </a:lvl4pPr>
            <a:lvl5pPr lvl="4" algn="ctr">
              <a:spcBef>
                <a:spcPts val="0"/>
              </a:spcBef>
              <a:spcAft>
                <a:spcPts val="0"/>
              </a:spcAft>
              <a:buSzPts val="4200"/>
              <a:buFont typeface="Raleway"/>
              <a:buNone/>
              <a:defRPr b="1" sz="4200">
                <a:latin typeface="Raleway"/>
                <a:ea typeface="Raleway"/>
                <a:cs typeface="Raleway"/>
                <a:sym typeface="Raleway"/>
              </a:defRPr>
            </a:lvl5pPr>
            <a:lvl6pPr lvl="5" algn="ctr">
              <a:spcBef>
                <a:spcPts val="0"/>
              </a:spcBef>
              <a:spcAft>
                <a:spcPts val="0"/>
              </a:spcAft>
              <a:buSzPts val="4200"/>
              <a:buFont typeface="Raleway"/>
              <a:buNone/>
              <a:defRPr b="1" sz="4200">
                <a:latin typeface="Raleway"/>
                <a:ea typeface="Raleway"/>
                <a:cs typeface="Raleway"/>
                <a:sym typeface="Raleway"/>
              </a:defRPr>
            </a:lvl6pPr>
            <a:lvl7pPr lvl="6" algn="ctr">
              <a:spcBef>
                <a:spcPts val="0"/>
              </a:spcBef>
              <a:spcAft>
                <a:spcPts val="0"/>
              </a:spcAft>
              <a:buSzPts val="4200"/>
              <a:buFont typeface="Raleway"/>
              <a:buNone/>
              <a:defRPr b="1" sz="4200">
                <a:latin typeface="Raleway"/>
                <a:ea typeface="Raleway"/>
                <a:cs typeface="Raleway"/>
                <a:sym typeface="Raleway"/>
              </a:defRPr>
            </a:lvl7pPr>
            <a:lvl8pPr lvl="7" algn="ctr">
              <a:spcBef>
                <a:spcPts val="0"/>
              </a:spcBef>
              <a:spcAft>
                <a:spcPts val="0"/>
              </a:spcAft>
              <a:buSzPts val="4200"/>
              <a:buFont typeface="Raleway"/>
              <a:buNone/>
              <a:defRPr b="1" sz="4200">
                <a:latin typeface="Raleway"/>
                <a:ea typeface="Raleway"/>
                <a:cs typeface="Raleway"/>
                <a:sym typeface="Raleway"/>
              </a:defRPr>
            </a:lvl8pPr>
            <a:lvl9pPr lvl="8" algn="ctr">
              <a:spcBef>
                <a:spcPts val="0"/>
              </a:spcBef>
              <a:spcAft>
                <a:spcPts val="0"/>
              </a:spcAft>
              <a:buSzPts val="4200"/>
              <a:buFont typeface="Raleway"/>
              <a:buNone/>
              <a:defRPr b="1" sz="4200">
                <a:latin typeface="Raleway"/>
                <a:ea typeface="Raleway"/>
                <a:cs typeface="Raleway"/>
                <a:sym typeface="Raleway"/>
              </a:defRPr>
            </a:lvl9pPr>
          </a:lstStyle>
          <a:p/>
        </p:txBody>
      </p:sp>
      <p:sp>
        <p:nvSpPr>
          <p:cNvPr id="89" name="Google Shape;89;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1pPr>
            <a:lvl2pPr lvl="1"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2pPr>
            <a:lvl3pPr lvl="2"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3pPr>
            <a:lvl4pPr lvl="3"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4pPr>
            <a:lvl5pPr lvl="4"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5pPr>
            <a:lvl6pPr lvl="5"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6pPr>
            <a:lvl7pPr lvl="6"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7pPr>
            <a:lvl8pPr lvl="7"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8pPr>
            <a:lvl9pPr lvl="8" algn="ctr">
              <a:lnSpc>
                <a:spcPct val="100000"/>
              </a:lnSpc>
              <a:spcBef>
                <a:spcPts val="0"/>
              </a:spcBef>
              <a:spcAft>
                <a:spcPts val="0"/>
              </a:spcAft>
              <a:buClr>
                <a:srgbClr val="000000"/>
              </a:buClr>
              <a:buSzPts val="2100"/>
              <a:buFont typeface="Raleway"/>
              <a:buNone/>
              <a:defRPr sz="2100">
                <a:solidFill>
                  <a:srgbClr val="000000"/>
                </a:solidFill>
                <a:latin typeface="Raleway"/>
                <a:ea typeface="Raleway"/>
                <a:cs typeface="Raleway"/>
                <a:sym typeface="Raleway"/>
              </a:defRPr>
            </a:lvl9pPr>
          </a:lstStyle>
          <a:p/>
        </p:txBody>
      </p:sp>
      <p:sp>
        <p:nvSpPr>
          <p:cNvPr id="90" name="Google Shape;90;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000000"/>
              </a:buClr>
              <a:buSzPts val="1800"/>
              <a:buFont typeface="Raleway"/>
              <a:buChar char="●"/>
              <a:defRPr>
                <a:solidFill>
                  <a:srgbClr val="000000"/>
                </a:solidFill>
                <a:latin typeface="Raleway"/>
                <a:ea typeface="Raleway"/>
                <a:cs typeface="Raleway"/>
                <a:sym typeface="Raleway"/>
              </a:defRPr>
            </a:lvl1pPr>
            <a:lvl2pPr indent="-317500" lvl="1" marL="9144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2pPr>
            <a:lvl3pPr indent="-317500" lvl="2" marL="13716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3pPr>
            <a:lvl4pPr indent="-317500" lvl="3" marL="18288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4pPr>
            <a:lvl5pPr indent="-317500" lvl="4" marL="22860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5pPr>
            <a:lvl6pPr indent="-317500" lvl="5" marL="27432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6pPr>
            <a:lvl7pPr indent="-317500" lvl="6" marL="32004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7pPr>
            <a:lvl8pPr indent="-317500" lvl="7" marL="36576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8pPr>
            <a:lvl9pPr indent="-317500" lvl="8" marL="41148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9pPr>
          </a:lstStyle>
          <a:p/>
        </p:txBody>
      </p:sp>
      <p:sp>
        <p:nvSpPr>
          <p:cNvPr id="91" name="Google Shape;9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aleway"/>
              <a:buNone/>
              <a:defRPr>
                <a:latin typeface="Raleway"/>
                <a:ea typeface="Raleway"/>
                <a:cs typeface="Raleway"/>
                <a:sym typeface="Raleway"/>
              </a:defRPr>
            </a:lvl1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7" name="Google Shape;97;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8" name="Google Shape;9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Font typeface="Raleway"/>
              <a:buNone/>
              <a:defRPr b="1">
                <a:latin typeface="Raleway"/>
                <a:ea typeface="Raleway"/>
                <a:cs typeface="Raleway"/>
                <a:sym typeface="Raleway"/>
              </a:defRPr>
            </a:lvl1pPr>
            <a:lvl2pPr lvl="1">
              <a:spcBef>
                <a:spcPts val="0"/>
              </a:spcBef>
              <a:spcAft>
                <a:spcPts val="0"/>
              </a:spcAft>
              <a:buSzPts val="2800"/>
              <a:buFont typeface="Raleway"/>
              <a:buNone/>
              <a:defRPr>
                <a:latin typeface="Raleway"/>
                <a:ea typeface="Raleway"/>
                <a:cs typeface="Raleway"/>
                <a:sym typeface="Raleway"/>
              </a:defRPr>
            </a:lvl2pPr>
            <a:lvl3pPr lvl="2">
              <a:spcBef>
                <a:spcPts val="0"/>
              </a:spcBef>
              <a:spcAft>
                <a:spcPts val="0"/>
              </a:spcAft>
              <a:buSzPts val="2800"/>
              <a:buFont typeface="Raleway"/>
              <a:buNone/>
              <a:defRPr>
                <a:latin typeface="Raleway"/>
                <a:ea typeface="Raleway"/>
                <a:cs typeface="Raleway"/>
                <a:sym typeface="Raleway"/>
              </a:defRPr>
            </a:lvl3pPr>
            <a:lvl4pPr lvl="3">
              <a:spcBef>
                <a:spcPts val="0"/>
              </a:spcBef>
              <a:spcAft>
                <a:spcPts val="0"/>
              </a:spcAft>
              <a:buSzPts val="2800"/>
              <a:buFont typeface="Raleway"/>
              <a:buNone/>
              <a:defRPr>
                <a:latin typeface="Raleway"/>
                <a:ea typeface="Raleway"/>
                <a:cs typeface="Raleway"/>
                <a:sym typeface="Raleway"/>
              </a:defRPr>
            </a:lvl4pPr>
            <a:lvl5pPr lvl="4">
              <a:spcBef>
                <a:spcPts val="0"/>
              </a:spcBef>
              <a:spcAft>
                <a:spcPts val="0"/>
              </a:spcAft>
              <a:buSzPts val="2800"/>
              <a:buFont typeface="Raleway"/>
              <a:buNone/>
              <a:defRPr>
                <a:latin typeface="Raleway"/>
                <a:ea typeface="Raleway"/>
                <a:cs typeface="Raleway"/>
                <a:sym typeface="Raleway"/>
              </a:defRPr>
            </a:lvl5pPr>
            <a:lvl6pPr lvl="5">
              <a:spcBef>
                <a:spcPts val="0"/>
              </a:spcBef>
              <a:spcAft>
                <a:spcPts val="0"/>
              </a:spcAft>
              <a:buSzPts val="2800"/>
              <a:buFont typeface="Raleway"/>
              <a:buNone/>
              <a:defRPr>
                <a:latin typeface="Raleway"/>
                <a:ea typeface="Raleway"/>
                <a:cs typeface="Raleway"/>
                <a:sym typeface="Raleway"/>
              </a:defRPr>
            </a:lvl6pPr>
            <a:lvl7pPr lvl="6">
              <a:spcBef>
                <a:spcPts val="0"/>
              </a:spcBef>
              <a:spcAft>
                <a:spcPts val="0"/>
              </a:spcAft>
              <a:buSzPts val="2800"/>
              <a:buFont typeface="Raleway"/>
              <a:buNone/>
              <a:defRPr>
                <a:latin typeface="Raleway"/>
                <a:ea typeface="Raleway"/>
                <a:cs typeface="Raleway"/>
                <a:sym typeface="Raleway"/>
              </a:defRPr>
            </a:lvl7pPr>
            <a:lvl8pPr lvl="7">
              <a:spcBef>
                <a:spcPts val="0"/>
              </a:spcBef>
              <a:spcAft>
                <a:spcPts val="0"/>
              </a:spcAft>
              <a:buSzPts val="2800"/>
              <a:buFont typeface="Raleway"/>
              <a:buNone/>
              <a:defRPr>
                <a:latin typeface="Raleway"/>
                <a:ea typeface="Raleway"/>
                <a:cs typeface="Raleway"/>
                <a:sym typeface="Raleway"/>
              </a:defRPr>
            </a:lvl8pPr>
            <a:lvl9pPr lvl="8">
              <a:spcBef>
                <a:spcPts val="0"/>
              </a:spcBef>
              <a:spcAft>
                <a:spcPts val="0"/>
              </a:spcAft>
              <a:buSzPts val="2800"/>
              <a:buFont typeface="Raleway"/>
              <a:buNone/>
              <a:defRPr>
                <a:latin typeface="Raleway"/>
                <a:ea typeface="Raleway"/>
                <a:cs typeface="Raleway"/>
                <a:sym typeface="Raleway"/>
              </a:defRPr>
            </a:lvl9pPr>
          </a:lstStyle>
          <a:p/>
        </p:txBody>
      </p:sp>
      <p:sp>
        <p:nvSpPr>
          <p:cNvPr id="103" name="Google Shape;103;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000000"/>
              </a:buClr>
              <a:buSzPts val="1400"/>
              <a:buFont typeface="Raleway"/>
              <a:buChar char="●"/>
              <a:defRPr>
                <a:solidFill>
                  <a:srgbClr val="000000"/>
                </a:solidFill>
                <a:latin typeface="Raleway"/>
                <a:ea typeface="Raleway"/>
                <a:cs typeface="Raleway"/>
                <a:sym typeface="Raleway"/>
              </a:defRPr>
            </a:lvl1pPr>
            <a:lvl2pPr indent="-317500" lvl="1" marL="9144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2pPr>
            <a:lvl3pPr indent="-317500" lvl="2" marL="13716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3pPr>
            <a:lvl4pPr indent="-317500" lvl="3" marL="18288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4pPr>
            <a:lvl5pPr indent="-317500" lvl="4" marL="22860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5pPr>
            <a:lvl6pPr indent="-317500" lvl="5" marL="27432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6pPr>
            <a:lvl7pPr indent="-317500" lvl="6" marL="32004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7pPr>
            <a:lvl8pPr indent="-317500" lvl="7" marL="3657600" algn="l">
              <a:lnSpc>
                <a:spcPct val="90000"/>
              </a:lnSpc>
              <a:spcBef>
                <a:spcPts val="1200"/>
              </a:spcBef>
              <a:spcAft>
                <a:spcPts val="0"/>
              </a:spcAft>
              <a:buClr>
                <a:srgbClr val="000000"/>
              </a:buClr>
              <a:buSzPts val="1400"/>
              <a:buFont typeface="Raleway"/>
              <a:buChar char="○"/>
              <a:defRPr>
                <a:solidFill>
                  <a:srgbClr val="000000"/>
                </a:solidFill>
                <a:latin typeface="Raleway"/>
                <a:ea typeface="Raleway"/>
                <a:cs typeface="Raleway"/>
                <a:sym typeface="Raleway"/>
              </a:defRPr>
            </a:lvl8pPr>
            <a:lvl9pPr indent="-317500" lvl="8" marL="4114800" algn="l">
              <a:lnSpc>
                <a:spcPct val="90000"/>
              </a:lnSpc>
              <a:spcBef>
                <a:spcPts val="1200"/>
              </a:spcBef>
              <a:spcAft>
                <a:spcPts val="1200"/>
              </a:spcAft>
              <a:buClr>
                <a:srgbClr val="000000"/>
              </a:buClr>
              <a:buSzPts val="1400"/>
              <a:buFont typeface="Raleway"/>
              <a:buChar char="■"/>
              <a:defRPr>
                <a:solidFill>
                  <a:srgbClr val="000000"/>
                </a:solidFill>
                <a:latin typeface="Raleway"/>
                <a:ea typeface="Raleway"/>
                <a:cs typeface="Raleway"/>
                <a:sym typeface="Raleway"/>
              </a:defRPr>
            </a:lvl9pPr>
          </a:lstStyle>
          <a:p/>
        </p:txBody>
      </p:sp>
      <p:sp>
        <p:nvSpPr>
          <p:cNvPr id="104" name="Google Shape;104;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26" title="SFST_Logo_Pink.jpg"/>
          <p:cNvPicPr preferRelativeResize="0"/>
          <p:nvPr/>
        </p:nvPicPr>
        <p:blipFill>
          <a:blip r:embed="rId2">
            <a:alphaModFix/>
          </a:blip>
          <a:stretch>
            <a:fillRect/>
          </a:stretch>
        </p:blipFill>
        <p:spPr>
          <a:xfrm>
            <a:off x="8173949" y="273844"/>
            <a:ext cx="746813" cy="764251"/>
          </a:xfrm>
          <a:prstGeom prst="rect">
            <a:avLst/>
          </a:prstGeom>
          <a:noFill/>
          <a:ln>
            <a:noFill/>
          </a:ln>
        </p:spPr>
      </p:pic>
      <p:sp>
        <p:nvSpPr>
          <p:cNvPr id="106" name="Google Shape;106;p26"/>
          <p:cNvSpPr txBox="1"/>
          <p:nvPr/>
        </p:nvSpPr>
        <p:spPr>
          <a:xfrm>
            <a:off x="455156" y="4765688"/>
            <a:ext cx="33936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900" u="sng">
                <a:solidFill>
                  <a:schemeClr val="hlink"/>
                </a:solidFill>
                <a:latin typeface="Raleway"/>
                <a:ea typeface="Raleway"/>
                <a:cs typeface="Raleway"/>
                <a:sym typeface="Raleway"/>
                <a:hlinkClick r:id="rId3"/>
              </a:rPr>
              <a:t>sf.gov/sddtac</a:t>
            </a:r>
            <a:r>
              <a:rPr lang="en" sz="900">
                <a:solidFill>
                  <a:schemeClr val="dk2"/>
                </a:solidFill>
                <a:latin typeface="Raleway"/>
                <a:ea typeface="Raleway"/>
                <a:cs typeface="Raleway"/>
                <a:sym typeface="Raleway"/>
              </a:rPr>
              <a:t> | </a:t>
            </a:r>
            <a:r>
              <a:rPr lang="en" sz="900" u="sng">
                <a:solidFill>
                  <a:schemeClr val="hlink"/>
                </a:solidFill>
                <a:latin typeface="Raleway"/>
                <a:ea typeface="Raleway"/>
                <a:cs typeface="Raleway"/>
                <a:sym typeface="Raleway"/>
                <a:hlinkClick r:id="rId4"/>
              </a:rPr>
              <a:t>sf.gov/sodatax</a:t>
            </a:r>
            <a:r>
              <a:rPr lang="en" sz="900">
                <a:solidFill>
                  <a:schemeClr val="dk2"/>
                </a:solidFill>
                <a:latin typeface="Raleway"/>
                <a:ea typeface="Raleway"/>
                <a:cs typeface="Raleway"/>
                <a:sym typeface="Raleway"/>
              </a:rPr>
              <a:t> </a:t>
            </a:r>
            <a:endParaRPr sz="900">
              <a:solidFill>
                <a:schemeClr val="dk2"/>
              </a:solidFill>
              <a:latin typeface="Raleway"/>
              <a:ea typeface="Raleway"/>
              <a:cs typeface="Raleway"/>
              <a:sym typeface="Ralew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8" name="Google Shape;5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sz="1400">
                <a:solidFill>
                  <a:schemeClr val="dk2"/>
                </a:solidFill>
              </a:defRPr>
            </a:lvl2pPr>
            <a:lvl3pPr indent="-317500" lvl="2" marL="1371600">
              <a:lnSpc>
                <a:spcPct val="115000"/>
              </a:lnSpc>
              <a:spcBef>
                <a:spcPts val="0"/>
              </a:spcBef>
              <a:spcAft>
                <a:spcPts val="0"/>
              </a:spcAft>
              <a:buClr>
                <a:schemeClr val="dk2"/>
              </a:buClr>
              <a:buSzPts val="1400"/>
              <a:buChar char="■"/>
              <a:defRPr sz="1400">
                <a:solidFill>
                  <a:schemeClr val="dk2"/>
                </a:solidFill>
              </a:defRPr>
            </a:lvl3pPr>
            <a:lvl4pPr indent="-317500" lvl="3" marL="1828800">
              <a:lnSpc>
                <a:spcPct val="115000"/>
              </a:lnSpc>
              <a:spcBef>
                <a:spcPts val="0"/>
              </a:spcBef>
              <a:spcAft>
                <a:spcPts val="0"/>
              </a:spcAft>
              <a:buClr>
                <a:schemeClr val="dk2"/>
              </a:buClr>
              <a:buSzPts val="1400"/>
              <a:buChar char="●"/>
              <a:defRPr sz="1400">
                <a:solidFill>
                  <a:schemeClr val="dk2"/>
                </a:solidFill>
              </a:defRPr>
            </a:lvl4pPr>
            <a:lvl5pPr indent="-317500" lvl="4" marL="2286000">
              <a:lnSpc>
                <a:spcPct val="115000"/>
              </a:lnSpc>
              <a:spcBef>
                <a:spcPts val="0"/>
              </a:spcBef>
              <a:spcAft>
                <a:spcPts val="0"/>
              </a:spcAft>
              <a:buClr>
                <a:schemeClr val="dk2"/>
              </a:buClr>
              <a:buSzPts val="1400"/>
              <a:buChar char="○"/>
              <a:defRPr sz="1400">
                <a:solidFill>
                  <a:schemeClr val="dk2"/>
                </a:solidFill>
              </a:defRPr>
            </a:lvl5pPr>
            <a:lvl6pPr indent="-317500" lvl="5" marL="2743200">
              <a:lnSpc>
                <a:spcPct val="115000"/>
              </a:lnSpc>
              <a:spcBef>
                <a:spcPts val="0"/>
              </a:spcBef>
              <a:spcAft>
                <a:spcPts val="0"/>
              </a:spcAft>
              <a:buClr>
                <a:schemeClr val="dk2"/>
              </a:buClr>
              <a:buSzPts val="1400"/>
              <a:buChar char="■"/>
              <a:defRPr sz="1400">
                <a:solidFill>
                  <a:schemeClr val="dk2"/>
                </a:solidFill>
              </a:defRPr>
            </a:lvl6pPr>
            <a:lvl7pPr indent="-317500" lvl="6" marL="3200400">
              <a:lnSpc>
                <a:spcPct val="115000"/>
              </a:lnSpc>
              <a:spcBef>
                <a:spcPts val="0"/>
              </a:spcBef>
              <a:spcAft>
                <a:spcPts val="0"/>
              </a:spcAft>
              <a:buClr>
                <a:schemeClr val="dk2"/>
              </a:buClr>
              <a:buSzPts val="1400"/>
              <a:buChar char="●"/>
              <a:defRPr sz="1400">
                <a:solidFill>
                  <a:schemeClr val="dk2"/>
                </a:solidFill>
              </a:defRPr>
            </a:lvl7pPr>
            <a:lvl8pPr indent="-317500" lvl="7" marL="3657600">
              <a:lnSpc>
                <a:spcPct val="115000"/>
              </a:lnSpc>
              <a:spcBef>
                <a:spcPts val="0"/>
              </a:spcBef>
              <a:spcAft>
                <a:spcPts val="0"/>
              </a:spcAft>
              <a:buClr>
                <a:schemeClr val="dk2"/>
              </a:buClr>
              <a:buSzPts val="1400"/>
              <a:buChar char="○"/>
              <a:defRPr sz="1400">
                <a:solidFill>
                  <a:schemeClr val="dk2"/>
                </a:solidFill>
              </a:defRPr>
            </a:lvl8pPr>
            <a:lvl9pPr indent="-317500" lvl="8" marL="4114800">
              <a:lnSpc>
                <a:spcPct val="115000"/>
              </a:lnSpc>
              <a:spcBef>
                <a:spcPts val="0"/>
              </a:spcBef>
              <a:spcAft>
                <a:spcPts val="0"/>
              </a:spcAft>
              <a:buClr>
                <a:schemeClr val="dk2"/>
              </a:buClr>
              <a:buSzPts val="1400"/>
              <a:buChar char="■"/>
              <a:defRPr sz="1400">
                <a:solidFill>
                  <a:schemeClr val="dk2"/>
                </a:solidFill>
              </a:defRPr>
            </a:lvl9pPr>
          </a:lstStyle>
          <a:p/>
        </p:txBody>
      </p:sp>
      <p:sp>
        <p:nvSpPr>
          <p:cNvPr id="59" name="Google Shape;5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hyperlink" Target="mailto:abby.cabrera@ucsf.edu" TargetMode="External"/><Relationship Id="rId4" Type="http://schemas.openxmlformats.org/officeDocument/2006/relationships/hyperlink" Target="mailto:lurban@childrenscouncil.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5.png"/><Relationship Id="rId13" Type="http://schemas.openxmlformats.org/officeDocument/2006/relationships/image" Target="../media/image10.png"/><Relationship Id="rId12"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4.png"/><Relationship Id="rId15" Type="http://schemas.openxmlformats.org/officeDocument/2006/relationships/image" Target="../media/image12.png"/><Relationship Id="rId14" Type="http://schemas.openxmlformats.org/officeDocument/2006/relationships/image" Target="../media/image3.png"/><Relationship Id="rId17" Type="http://schemas.openxmlformats.org/officeDocument/2006/relationships/image" Target="../media/image18.png"/><Relationship Id="rId16" Type="http://schemas.openxmlformats.org/officeDocument/2006/relationships/image" Target="../media/image22.jp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7"/>
          <p:cNvSpPr txBox="1"/>
          <p:nvPr>
            <p:ph type="title"/>
          </p:nvPr>
        </p:nvSpPr>
        <p:spPr>
          <a:xfrm>
            <a:off x="3779700" y="2150850"/>
            <a:ext cx="5052600" cy="1818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2800">
                <a:latin typeface="Raleway"/>
                <a:ea typeface="Raleway"/>
                <a:cs typeface="Raleway"/>
                <a:sym typeface="Raleway"/>
              </a:rPr>
              <a:t>Sugary Drinks Distributor Tax Advisory Committee </a:t>
            </a:r>
            <a:endParaRPr b="1" sz="2800">
              <a:latin typeface="Raleway"/>
              <a:ea typeface="Raleway"/>
              <a:cs typeface="Raleway"/>
              <a:sym typeface="Raleway"/>
            </a:endParaRPr>
          </a:p>
          <a:p>
            <a:pPr indent="0" lvl="0" marL="0" rtl="0" algn="ctr">
              <a:spcBef>
                <a:spcPts val="0"/>
              </a:spcBef>
              <a:spcAft>
                <a:spcPts val="0"/>
              </a:spcAft>
              <a:buNone/>
            </a:pPr>
            <a:r>
              <a:rPr b="1" lang="en" sz="2800">
                <a:latin typeface="Raleway"/>
                <a:ea typeface="Raleway"/>
                <a:cs typeface="Raleway"/>
                <a:sym typeface="Raleway"/>
              </a:rPr>
              <a:t>FY 26-27 and FY 27-28 </a:t>
            </a:r>
            <a:endParaRPr b="1" sz="2800">
              <a:latin typeface="Raleway"/>
              <a:ea typeface="Raleway"/>
              <a:cs typeface="Raleway"/>
              <a:sym typeface="Raleway"/>
            </a:endParaRPr>
          </a:p>
          <a:p>
            <a:pPr indent="0" lvl="0" marL="0" rtl="0" algn="ctr">
              <a:spcBef>
                <a:spcPts val="0"/>
              </a:spcBef>
              <a:spcAft>
                <a:spcPts val="0"/>
              </a:spcAft>
              <a:buNone/>
            </a:pPr>
            <a:r>
              <a:rPr b="1" lang="en" sz="2800">
                <a:latin typeface="Raleway"/>
                <a:ea typeface="Raleway"/>
                <a:cs typeface="Raleway"/>
                <a:sym typeface="Raleway"/>
              </a:rPr>
              <a:t>Budget Recommendations</a:t>
            </a:r>
            <a:endParaRPr b="1" sz="2800">
              <a:latin typeface="Raleway"/>
              <a:ea typeface="Raleway"/>
              <a:cs typeface="Raleway"/>
              <a:sym typeface="Raleway"/>
            </a:endParaRPr>
          </a:p>
          <a:p>
            <a:pPr indent="0" lvl="0" marL="0" rtl="0" algn="ctr">
              <a:spcBef>
                <a:spcPts val="0"/>
              </a:spcBef>
              <a:spcAft>
                <a:spcPts val="0"/>
              </a:spcAft>
              <a:buNone/>
            </a:pPr>
            <a:r>
              <a:rPr b="1" lang="en" sz="1650">
                <a:latin typeface="Raleway"/>
                <a:ea typeface="Raleway"/>
                <a:cs typeface="Raleway"/>
                <a:sym typeface="Raleway"/>
              </a:rPr>
              <a:t>April 1, 2026</a:t>
            </a:r>
            <a:endParaRPr b="1" sz="1650">
              <a:latin typeface="Raleway"/>
              <a:ea typeface="Raleway"/>
              <a:cs typeface="Raleway"/>
              <a:sym typeface="Raleway"/>
            </a:endParaRPr>
          </a:p>
        </p:txBody>
      </p:sp>
      <p:pic>
        <p:nvPicPr>
          <p:cNvPr id="112" name="Google Shape;112;p27" title="SFST_Logo_Pink.jpg"/>
          <p:cNvPicPr preferRelativeResize="0"/>
          <p:nvPr/>
        </p:nvPicPr>
        <p:blipFill>
          <a:blip r:embed="rId3">
            <a:alphaModFix/>
          </a:blip>
          <a:stretch>
            <a:fillRect/>
          </a:stretch>
        </p:blipFill>
        <p:spPr>
          <a:xfrm>
            <a:off x="294275" y="992812"/>
            <a:ext cx="3085849" cy="3157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226" name="Google Shape;226;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What are your initial thoughts or reflections on what you’ve heard today?</a:t>
            </a:r>
            <a:endParaRPr/>
          </a:p>
          <a:p>
            <a:pPr indent="-342900" lvl="0" marL="457200" rtl="0" algn="l">
              <a:spcBef>
                <a:spcPts val="800"/>
              </a:spcBef>
              <a:spcAft>
                <a:spcPts val="0"/>
              </a:spcAft>
              <a:buSzPts val="1800"/>
              <a:buAutoNum type="arabicPeriod"/>
            </a:pPr>
            <a:r>
              <a:rPr lang="en"/>
              <a:t>Where do you see the strongest alignment and collaboration between the SDDTAC and FSTF?</a:t>
            </a:r>
            <a:endParaRPr/>
          </a:p>
          <a:p>
            <a:pPr indent="-317500" lvl="1" marL="914400" rtl="0" algn="l">
              <a:spcBef>
                <a:spcPts val="800"/>
              </a:spcBef>
              <a:spcAft>
                <a:spcPts val="0"/>
              </a:spcAft>
              <a:buSzPts val="1400"/>
              <a:buAutoNum type="alphaLcPeriod"/>
            </a:pPr>
            <a:r>
              <a:rPr lang="en"/>
              <a:t>What are 1–2 concrete ways we can better coordinate to advance shared goals?</a:t>
            </a:r>
            <a:endParaRPr/>
          </a:p>
          <a:p>
            <a:pPr indent="-342900" lvl="0" marL="457200" rtl="0" algn="l">
              <a:spcBef>
                <a:spcPts val="800"/>
              </a:spcBef>
              <a:spcAft>
                <a:spcPts val="0"/>
              </a:spcAft>
              <a:buSzPts val="1800"/>
              <a:buAutoNum type="arabicPeriod"/>
            </a:pPr>
            <a:r>
              <a:rPr lang="en"/>
              <a:t>From your perspective, what are communities telling you they need most right now and where do you see overlap with SDDT-recommendations?</a:t>
            </a:r>
            <a:endParaRPr/>
          </a:p>
          <a:p>
            <a:pPr indent="0" lvl="0" marL="0" rtl="0" algn="l">
              <a:spcBef>
                <a:spcPts val="8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232" name="Google Shape;23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Support these recommendations as a whole</a:t>
            </a:r>
            <a:endParaRPr/>
          </a:p>
          <a:p>
            <a:pPr indent="-342900" lvl="0" marL="457200" rtl="0" algn="l">
              <a:spcBef>
                <a:spcPts val="0"/>
              </a:spcBef>
              <a:spcAft>
                <a:spcPts val="0"/>
              </a:spcAft>
              <a:buSzPts val="1800"/>
              <a:buAutoNum type="arabicPeriod"/>
            </a:pPr>
            <a:r>
              <a:rPr lang="en"/>
              <a:t>Support the CST recommendations at April hearing to continue SDDTAC and remove the sunset</a:t>
            </a:r>
            <a:endParaRPr/>
          </a:p>
          <a:p>
            <a:pPr indent="-342900" lvl="0" marL="457200" rtl="0" algn="l">
              <a:spcBef>
                <a:spcPts val="0"/>
              </a:spcBef>
              <a:spcAft>
                <a:spcPts val="0"/>
              </a:spcAft>
              <a:buSzPts val="1800"/>
              <a:buAutoNum type="arabicPeriod"/>
            </a:pPr>
            <a:r>
              <a:rPr lang="en"/>
              <a:t>Continue dialogue with SDDTAC around your district’s priorities for healthy eating/active living and sugary drink policies</a:t>
            </a:r>
            <a:endParaRPr/>
          </a:p>
          <a:p>
            <a:pPr indent="0" lvl="0" marL="45720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Thank you! 	</a:t>
            </a:r>
            <a:endParaRPr/>
          </a:p>
        </p:txBody>
      </p:sp>
      <p:sp>
        <p:nvSpPr>
          <p:cNvPr id="238" name="Google Shape;238;p3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fontScale="55000" lnSpcReduction="20000"/>
          </a:bodyPr>
          <a:lstStyle/>
          <a:p>
            <a:pPr indent="0" lvl="0" marL="177800" rtl="0" algn="l">
              <a:lnSpc>
                <a:spcPct val="90000"/>
              </a:lnSpc>
              <a:spcBef>
                <a:spcPts val="0"/>
              </a:spcBef>
              <a:spcAft>
                <a:spcPts val="0"/>
              </a:spcAft>
              <a:buNone/>
            </a:pPr>
            <a:r>
              <a:rPr b="1" lang="en" sz="4250"/>
              <a:t>SDDT Advisory Committee Co-Chairs</a:t>
            </a:r>
            <a:endParaRPr b="1" sz="4250"/>
          </a:p>
          <a:p>
            <a:pPr indent="0" lvl="0" marL="177800" rtl="0" algn="l">
              <a:lnSpc>
                <a:spcPct val="90000"/>
              </a:lnSpc>
              <a:spcBef>
                <a:spcPts val="0"/>
              </a:spcBef>
              <a:spcAft>
                <a:spcPts val="0"/>
              </a:spcAft>
              <a:buNone/>
            </a:pPr>
            <a:br>
              <a:rPr lang="en"/>
            </a:br>
            <a:endParaRPr/>
          </a:p>
          <a:p>
            <a:pPr indent="0" lvl="0" marL="177800" rtl="0" algn="l">
              <a:lnSpc>
                <a:spcPct val="120000"/>
              </a:lnSpc>
              <a:spcBef>
                <a:spcPts val="0"/>
              </a:spcBef>
              <a:spcAft>
                <a:spcPts val="0"/>
              </a:spcAft>
              <a:buNone/>
            </a:pPr>
            <a:r>
              <a:rPr b="1" lang="en" sz="2800"/>
              <a:t>Abby Cabrera, MPH</a:t>
            </a:r>
            <a:endParaRPr b="1" sz="2800"/>
          </a:p>
          <a:p>
            <a:pPr indent="0" lvl="0" marL="177800" rtl="0" algn="l">
              <a:lnSpc>
                <a:spcPct val="120000"/>
              </a:lnSpc>
              <a:spcBef>
                <a:spcPts val="0"/>
              </a:spcBef>
              <a:spcAft>
                <a:spcPts val="0"/>
              </a:spcAft>
              <a:buNone/>
            </a:pPr>
            <a:r>
              <a:rPr lang="en" sz="2800"/>
              <a:t>SDDTAC Seat 4, Research/Medical Institution</a:t>
            </a:r>
            <a:endParaRPr sz="2800"/>
          </a:p>
          <a:p>
            <a:pPr indent="0" lvl="0" marL="177800" rtl="0" algn="l">
              <a:lnSpc>
                <a:spcPct val="120000"/>
              </a:lnSpc>
              <a:spcBef>
                <a:spcPts val="0"/>
              </a:spcBef>
              <a:spcAft>
                <a:spcPts val="0"/>
              </a:spcAft>
              <a:buNone/>
            </a:pPr>
            <a:r>
              <a:rPr lang="en" sz="2800" u="sng">
                <a:solidFill>
                  <a:schemeClr val="hlink"/>
                </a:solidFill>
                <a:hlinkClick r:id="rId3"/>
              </a:rPr>
              <a:t>abby.cabrera@ucsf.edu</a:t>
            </a:r>
            <a:endParaRPr sz="2800"/>
          </a:p>
          <a:p>
            <a:pPr indent="0" lvl="0" marL="177800" rtl="0" algn="l">
              <a:lnSpc>
                <a:spcPct val="120000"/>
              </a:lnSpc>
              <a:spcBef>
                <a:spcPts val="0"/>
              </a:spcBef>
              <a:spcAft>
                <a:spcPts val="0"/>
              </a:spcAft>
              <a:buNone/>
            </a:pPr>
            <a:r>
              <a:t/>
            </a:r>
            <a:endParaRPr sz="2800"/>
          </a:p>
          <a:p>
            <a:pPr indent="0" lvl="0" marL="177800" rtl="0" algn="l">
              <a:lnSpc>
                <a:spcPct val="120000"/>
              </a:lnSpc>
              <a:spcBef>
                <a:spcPts val="0"/>
              </a:spcBef>
              <a:spcAft>
                <a:spcPts val="0"/>
              </a:spcAft>
              <a:buNone/>
            </a:pPr>
            <a:r>
              <a:t/>
            </a:r>
            <a:endParaRPr sz="2800"/>
          </a:p>
          <a:p>
            <a:pPr indent="0" lvl="0" marL="177800" rtl="0" algn="l">
              <a:lnSpc>
                <a:spcPct val="120000"/>
              </a:lnSpc>
              <a:spcBef>
                <a:spcPts val="0"/>
              </a:spcBef>
              <a:spcAft>
                <a:spcPts val="0"/>
              </a:spcAft>
              <a:buClr>
                <a:schemeClr val="dk1"/>
              </a:buClr>
              <a:buSzPct val="39286"/>
              <a:buFont typeface="Arial"/>
              <a:buNone/>
            </a:pPr>
            <a:r>
              <a:rPr b="1" lang="en" sz="2800">
                <a:solidFill>
                  <a:schemeClr val="dk1"/>
                </a:solidFill>
              </a:rPr>
              <a:t>Laura Urban</a:t>
            </a:r>
            <a:endParaRPr b="1" sz="2800">
              <a:solidFill>
                <a:schemeClr val="dk1"/>
              </a:solidFill>
            </a:endParaRPr>
          </a:p>
          <a:p>
            <a:pPr indent="0" lvl="0" marL="177800" rtl="0" algn="l">
              <a:lnSpc>
                <a:spcPct val="120000"/>
              </a:lnSpc>
              <a:spcBef>
                <a:spcPts val="0"/>
              </a:spcBef>
              <a:spcAft>
                <a:spcPts val="0"/>
              </a:spcAft>
              <a:buClr>
                <a:schemeClr val="dk1"/>
              </a:buClr>
              <a:buSzPct val="39286"/>
              <a:buFont typeface="Arial"/>
              <a:buNone/>
            </a:pPr>
            <a:r>
              <a:rPr lang="en" sz="2800">
                <a:solidFill>
                  <a:schemeClr val="dk1"/>
                </a:solidFill>
              </a:rPr>
              <a:t>SDDTAC Seat 16, Children 0-5 years old </a:t>
            </a:r>
            <a:endParaRPr sz="2800">
              <a:solidFill>
                <a:schemeClr val="dk1"/>
              </a:solidFill>
            </a:endParaRPr>
          </a:p>
          <a:p>
            <a:pPr indent="0" lvl="0" marL="177800" rtl="0" algn="l">
              <a:lnSpc>
                <a:spcPct val="120000"/>
              </a:lnSpc>
              <a:spcBef>
                <a:spcPts val="0"/>
              </a:spcBef>
              <a:spcAft>
                <a:spcPts val="0"/>
              </a:spcAft>
              <a:buNone/>
            </a:pPr>
            <a:r>
              <a:rPr lang="en" sz="2800" u="sng">
                <a:solidFill>
                  <a:schemeClr val="hlink"/>
                </a:solidFill>
                <a:hlinkClick r:id="rId4"/>
              </a:rPr>
              <a:t>lurban@childrenscouncil.org</a:t>
            </a:r>
            <a:endParaRPr sz="2800"/>
          </a:p>
          <a:p>
            <a:pPr indent="0" lvl="0" marL="177800" rtl="0" algn="l">
              <a:spcBef>
                <a:spcPts val="0"/>
              </a:spcBef>
              <a:spcAft>
                <a:spcPts val="0"/>
              </a:spcAft>
              <a:buClr>
                <a:schemeClr val="dk1"/>
              </a:buClr>
              <a:buSzPct val="39286"/>
              <a:buFont typeface="Arial"/>
              <a:buNone/>
            </a:pPr>
            <a:r>
              <a:t/>
            </a:r>
            <a:endParaRPr sz="2800"/>
          </a:p>
          <a:p>
            <a:pPr indent="0" lvl="0" marL="177800" rtl="0" algn="l">
              <a:lnSpc>
                <a:spcPct val="90000"/>
              </a:lnSpc>
              <a:spcBef>
                <a:spcPts val="0"/>
              </a:spcBef>
              <a:spcAft>
                <a:spcPts val="0"/>
              </a:spcAft>
              <a:buNone/>
            </a:pPr>
            <a:br>
              <a:rPr lang="en"/>
            </a:br>
            <a:endParaRPr/>
          </a:p>
          <a:p>
            <a:pPr indent="0" lvl="0" marL="0" rtl="0" algn="l">
              <a:lnSpc>
                <a:spcPct val="90000"/>
              </a:lnSpc>
              <a:spcBef>
                <a:spcPts val="800"/>
              </a:spcBef>
              <a:spcAft>
                <a:spcPts val="0"/>
              </a:spcAft>
              <a:buNone/>
            </a:pPr>
            <a:r>
              <a:t/>
            </a:r>
            <a:endParaRPr/>
          </a:p>
          <a:p>
            <a:pPr indent="0" lvl="0" marL="177800" rtl="0" algn="l">
              <a:lnSpc>
                <a:spcPct val="90000"/>
              </a:lnSpc>
              <a:spcBef>
                <a:spcPts val="1200"/>
              </a:spcBef>
              <a:spcAft>
                <a:spcPts val="1200"/>
              </a:spcAft>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aleway"/>
                <a:ea typeface="Raleway"/>
                <a:cs typeface="Raleway"/>
                <a:sym typeface="Raleway"/>
              </a:rPr>
              <a:t>Impact of SDDT </a:t>
            </a:r>
            <a:endParaRPr b="1">
              <a:latin typeface="Raleway"/>
              <a:ea typeface="Raleway"/>
              <a:cs typeface="Raleway"/>
              <a:sym typeface="Raleway"/>
            </a:endParaRPr>
          </a:p>
        </p:txBody>
      </p:sp>
      <p:sp>
        <p:nvSpPr>
          <p:cNvPr id="244" name="Google Shape;244;p39"/>
          <p:cNvSpPr txBox="1"/>
          <p:nvPr>
            <p:ph idx="1" type="body"/>
          </p:nvPr>
        </p:nvSpPr>
        <p:spPr>
          <a:xfrm>
            <a:off x="311700" y="1152475"/>
            <a:ext cx="3999900" cy="380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aleway"/>
              <a:buChar char="●"/>
            </a:pPr>
            <a:r>
              <a:rPr lang="en" sz="1800">
                <a:latin typeface="Raleway"/>
                <a:ea typeface="Raleway"/>
                <a:cs typeface="Raleway"/>
                <a:sym typeface="Raleway"/>
              </a:rPr>
              <a:t>Programming in neighborhoods with the greatest chronic disease burden</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Culturally responsive programs and services</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Approximately 32,000 participants have participated in SDDT funded programs</a:t>
            </a:r>
            <a:r>
              <a:rPr lang="en" sz="1800">
                <a:latin typeface="Raleway"/>
                <a:ea typeface="Raleway"/>
                <a:cs typeface="Raleway"/>
                <a:sym typeface="Raleway"/>
              </a:rPr>
              <a:t> in FY 24-25</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SDDT investments are successfully engaging BIPOC community members</a:t>
            </a:r>
            <a:endParaRPr sz="1800">
              <a:latin typeface="Raleway"/>
              <a:ea typeface="Raleway"/>
              <a:cs typeface="Raleway"/>
              <a:sym typeface="Raleway"/>
            </a:endParaRPr>
          </a:p>
        </p:txBody>
      </p:sp>
      <p:sp>
        <p:nvSpPr>
          <p:cNvPr id="245" name="Google Shape;245;p3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6" name="Google Shape;246;p39"/>
          <p:cNvPicPr preferRelativeResize="0"/>
          <p:nvPr/>
        </p:nvPicPr>
        <p:blipFill>
          <a:blip r:embed="rId3">
            <a:alphaModFix/>
          </a:blip>
          <a:stretch>
            <a:fillRect/>
          </a:stretch>
        </p:blipFill>
        <p:spPr>
          <a:xfrm>
            <a:off x="4311600" y="668250"/>
            <a:ext cx="4520699" cy="4285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311700" y="214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 10 Leading Causes of Death in San Francisco by Race/Ethnicity: Nutrition-Sensitive Chronic Conditions</a:t>
            </a:r>
            <a:endParaRPr/>
          </a:p>
        </p:txBody>
      </p:sp>
      <p:pic>
        <p:nvPicPr>
          <p:cNvPr id="252" name="Google Shape;252;p40"/>
          <p:cNvPicPr preferRelativeResize="0"/>
          <p:nvPr/>
        </p:nvPicPr>
        <p:blipFill>
          <a:blip r:embed="rId3">
            <a:alphaModFix/>
          </a:blip>
          <a:stretch>
            <a:fillRect/>
          </a:stretch>
        </p:blipFill>
        <p:spPr>
          <a:xfrm>
            <a:off x="152400" y="1170125"/>
            <a:ext cx="8839199" cy="36011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11700" y="289684"/>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latin typeface="Raleway"/>
                <a:ea typeface="Raleway"/>
                <a:cs typeface="Raleway"/>
                <a:sym typeface="Raleway"/>
              </a:rPr>
              <a:t>Adults in SF that are Food Insecure by District, 2022</a:t>
            </a:r>
            <a:endParaRPr b="1" sz="2000">
              <a:latin typeface="Raleway"/>
              <a:ea typeface="Raleway"/>
              <a:cs typeface="Raleway"/>
              <a:sym typeface="Raleway"/>
            </a:endParaRPr>
          </a:p>
        </p:txBody>
      </p:sp>
      <p:pic>
        <p:nvPicPr>
          <p:cNvPr id="258" name="Google Shape;258;p41"/>
          <p:cNvPicPr preferRelativeResize="0"/>
          <p:nvPr/>
        </p:nvPicPr>
        <p:blipFill>
          <a:blip r:embed="rId3">
            <a:alphaModFix/>
          </a:blip>
          <a:stretch>
            <a:fillRect/>
          </a:stretch>
        </p:blipFill>
        <p:spPr>
          <a:xfrm>
            <a:off x="0" y="862375"/>
            <a:ext cx="5011625" cy="4137400"/>
          </a:xfrm>
          <a:prstGeom prst="rect">
            <a:avLst/>
          </a:prstGeom>
          <a:noFill/>
          <a:ln>
            <a:noFill/>
          </a:ln>
        </p:spPr>
      </p:pic>
      <p:sp>
        <p:nvSpPr>
          <p:cNvPr id="259" name="Google Shape;259;p41"/>
          <p:cNvSpPr txBox="1"/>
          <p:nvPr>
            <p:ph idx="2" type="body"/>
          </p:nvPr>
        </p:nvSpPr>
        <p:spPr>
          <a:xfrm>
            <a:off x="4832400" y="1152475"/>
            <a:ext cx="3999900" cy="3723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800">
                <a:latin typeface="Raleway"/>
                <a:ea typeface="Raleway"/>
                <a:cs typeface="Raleway"/>
                <a:sym typeface="Raleway"/>
              </a:rPr>
              <a:t>In the past 12 months, adults were food insecure</a:t>
            </a:r>
            <a:endParaRPr sz="1800">
              <a:latin typeface="Raleway"/>
              <a:ea typeface="Raleway"/>
              <a:cs typeface="Raleway"/>
              <a:sym typeface="Raleway"/>
            </a:endParaRPr>
          </a:p>
          <a:p>
            <a:pPr indent="-342900" lvl="0" marL="457200" rtl="0" algn="l">
              <a:spcBef>
                <a:spcPts val="1200"/>
              </a:spcBef>
              <a:spcAft>
                <a:spcPts val="0"/>
              </a:spcAft>
              <a:buSzPts val="1800"/>
              <a:buFont typeface="Raleway"/>
              <a:buChar char="●"/>
            </a:pPr>
            <a:r>
              <a:rPr lang="en" sz="1800">
                <a:latin typeface="Raleway"/>
                <a:ea typeface="Raleway"/>
                <a:cs typeface="Raleway"/>
                <a:sym typeface="Raleway"/>
              </a:rPr>
              <a:t>Almost 1 in 5 adults in district 10 (18%) </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Almost 1 in 7 adults in districts 11  (15%) and 6 (15%) </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Organizations funded by the SDDT to provide food assistance are generally located in districts with higher rates of adult food insecurity </a:t>
            </a:r>
            <a:endParaRPr sz="18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Sugary Drinks Distributor Tax (SDDT) </a:t>
            </a:r>
            <a:endParaRPr/>
          </a:p>
        </p:txBody>
      </p:sp>
      <p:sp>
        <p:nvSpPr>
          <p:cNvPr id="118" name="Google Shape;118;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254000" lvl="0" marL="342900" rtl="0" algn="l">
              <a:lnSpc>
                <a:spcPct val="90000"/>
              </a:lnSpc>
              <a:spcBef>
                <a:spcPts val="0"/>
              </a:spcBef>
              <a:spcAft>
                <a:spcPts val="0"/>
              </a:spcAft>
              <a:buSzPts val="1400"/>
              <a:buChar char="●"/>
            </a:pPr>
            <a:r>
              <a:rPr lang="en" sz="1900"/>
              <a:t>In </a:t>
            </a:r>
            <a:r>
              <a:rPr b="1" lang="en" sz="1900"/>
              <a:t>2016</a:t>
            </a:r>
            <a:r>
              <a:rPr lang="en" sz="1900"/>
              <a:t>, SF voters passed the </a:t>
            </a:r>
            <a:r>
              <a:rPr b="1" lang="en" sz="1900"/>
              <a:t>Sugary Drinks Distributor Tax</a:t>
            </a:r>
            <a:r>
              <a:rPr lang="en" sz="1900"/>
              <a:t> (SDDT aka soda tax).</a:t>
            </a:r>
            <a:endParaRPr sz="1900"/>
          </a:p>
          <a:p>
            <a:pPr indent="-254000" lvl="0" marL="342900" rtl="0" algn="l">
              <a:lnSpc>
                <a:spcPct val="90000"/>
              </a:lnSpc>
              <a:spcBef>
                <a:spcPts val="0"/>
              </a:spcBef>
              <a:spcAft>
                <a:spcPts val="0"/>
              </a:spcAft>
              <a:buSzPts val="1400"/>
              <a:buChar char="●"/>
            </a:pPr>
            <a:r>
              <a:rPr lang="en" sz="1900"/>
              <a:t>Levies 1 penny per ounce on the Distributor making the initial distribution of a bottled sugar-sweetened beverage, syrup, or powder in the City. </a:t>
            </a:r>
            <a:endParaRPr sz="1900"/>
          </a:p>
          <a:p>
            <a:pPr indent="-254000" lvl="0" marL="342900" rtl="0" algn="l">
              <a:lnSpc>
                <a:spcPct val="90000"/>
              </a:lnSpc>
              <a:spcBef>
                <a:spcPts val="0"/>
              </a:spcBef>
              <a:spcAft>
                <a:spcPts val="0"/>
              </a:spcAft>
              <a:buSzPts val="1400"/>
              <a:buChar char="●"/>
            </a:pPr>
            <a:r>
              <a:rPr lang="en" sz="1900"/>
              <a:t>General tax - tax revenue is deposited in the General Fund.</a:t>
            </a:r>
            <a:endParaRPr sz="1900"/>
          </a:p>
          <a:p>
            <a:pPr indent="0" lvl="0" marL="0" rtl="0" algn="l">
              <a:lnSpc>
                <a:spcPct val="90000"/>
              </a:lnSpc>
              <a:spcBef>
                <a:spcPts val="0"/>
              </a:spcBef>
              <a:spcAft>
                <a:spcPts val="0"/>
              </a:spcAft>
              <a:buNone/>
            </a:pPr>
            <a:r>
              <a:t/>
            </a:r>
            <a:endParaRPr sz="1900"/>
          </a:p>
          <a:p>
            <a:pPr indent="0" lvl="0" marL="0" rtl="0" algn="l">
              <a:lnSpc>
                <a:spcPct val="90000"/>
              </a:lnSpc>
              <a:spcBef>
                <a:spcPts val="0"/>
              </a:spcBef>
              <a:spcAft>
                <a:spcPts val="0"/>
              </a:spcAft>
              <a:buNone/>
            </a:pPr>
            <a:r>
              <a:t/>
            </a:r>
            <a:endParaRPr sz="1900"/>
          </a:p>
          <a:p>
            <a:pPr indent="-254000" lvl="0" marL="342900" rtl="0" algn="l">
              <a:spcBef>
                <a:spcPts val="0"/>
              </a:spcBef>
              <a:spcAft>
                <a:spcPts val="0"/>
              </a:spcAft>
              <a:buClr>
                <a:schemeClr val="dk1"/>
              </a:buClr>
              <a:buSzPts val="1400"/>
              <a:buChar char="●"/>
            </a:pPr>
            <a:r>
              <a:rPr lang="en" sz="1900">
                <a:solidFill>
                  <a:schemeClr val="dk1"/>
                </a:solidFill>
              </a:rPr>
              <a:t>The ordinance established the </a:t>
            </a:r>
            <a:r>
              <a:rPr b="1" lang="en" sz="1900">
                <a:solidFill>
                  <a:schemeClr val="dk1"/>
                </a:solidFill>
              </a:rPr>
              <a:t>Sugary Drinks Distributor Tax Advisory Committee (SDDTAC)</a:t>
            </a:r>
            <a:r>
              <a:rPr lang="en" sz="1900">
                <a:solidFill>
                  <a:schemeClr val="dk1"/>
                </a:solidFill>
              </a:rPr>
              <a:t> to make recommendations on how the tax revenue should be allocated</a:t>
            </a:r>
            <a:endParaRPr sz="1900">
              <a:solidFill>
                <a:schemeClr val="dk1"/>
              </a:solidFill>
            </a:endParaRPr>
          </a:p>
          <a:p>
            <a:pPr indent="0" lvl="0" marL="0" rtl="0" algn="l">
              <a:lnSpc>
                <a:spcPct val="90000"/>
              </a:lnSpc>
              <a:spcBef>
                <a:spcPts val="0"/>
              </a:spcBef>
              <a:spcAft>
                <a:spcPts val="0"/>
              </a:spcAft>
              <a:buNone/>
            </a:pPr>
            <a:r>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9"/>
          <p:cNvSpPr txBox="1"/>
          <p:nvPr>
            <p:ph type="title"/>
          </p:nvPr>
        </p:nvSpPr>
        <p:spPr>
          <a:xfrm>
            <a:off x="350231" y="22849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Sugary Drinks Distributor Tax Advisory Committee (SDDTAC)</a:t>
            </a:r>
            <a:endParaRPr/>
          </a:p>
        </p:txBody>
      </p:sp>
      <p:pic>
        <p:nvPicPr>
          <p:cNvPr id="124" name="Google Shape;124;p29"/>
          <p:cNvPicPr preferRelativeResize="0"/>
          <p:nvPr/>
        </p:nvPicPr>
        <p:blipFill>
          <a:blip r:embed="rId3">
            <a:alphaModFix/>
          </a:blip>
          <a:stretch>
            <a:fillRect/>
          </a:stretch>
        </p:blipFill>
        <p:spPr>
          <a:xfrm>
            <a:off x="310746" y="1277176"/>
            <a:ext cx="964406" cy="964406"/>
          </a:xfrm>
          <a:prstGeom prst="rect">
            <a:avLst/>
          </a:prstGeom>
          <a:noFill/>
          <a:ln>
            <a:noFill/>
          </a:ln>
        </p:spPr>
      </p:pic>
      <p:pic>
        <p:nvPicPr>
          <p:cNvPr id="125" name="Google Shape;125;p29"/>
          <p:cNvPicPr preferRelativeResize="0"/>
          <p:nvPr/>
        </p:nvPicPr>
        <p:blipFill>
          <a:blip r:embed="rId4">
            <a:alphaModFix/>
          </a:blip>
          <a:stretch>
            <a:fillRect/>
          </a:stretch>
        </p:blipFill>
        <p:spPr>
          <a:xfrm>
            <a:off x="1389452" y="1277176"/>
            <a:ext cx="964406" cy="964406"/>
          </a:xfrm>
          <a:prstGeom prst="rect">
            <a:avLst/>
          </a:prstGeom>
          <a:noFill/>
          <a:ln>
            <a:noFill/>
          </a:ln>
        </p:spPr>
      </p:pic>
      <p:pic>
        <p:nvPicPr>
          <p:cNvPr id="126" name="Google Shape;126;p29"/>
          <p:cNvPicPr preferRelativeResize="0"/>
          <p:nvPr/>
        </p:nvPicPr>
        <p:blipFill>
          <a:blip r:embed="rId5">
            <a:alphaModFix/>
          </a:blip>
          <a:stretch>
            <a:fillRect/>
          </a:stretch>
        </p:blipFill>
        <p:spPr>
          <a:xfrm>
            <a:off x="4621999" y="1291464"/>
            <a:ext cx="971550" cy="935831"/>
          </a:xfrm>
          <a:prstGeom prst="rect">
            <a:avLst/>
          </a:prstGeom>
          <a:noFill/>
          <a:ln>
            <a:noFill/>
          </a:ln>
        </p:spPr>
      </p:pic>
      <p:pic>
        <p:nvPicPr>
          <p:cNvPr id="127" name="Google Shape;127;p29"/>
          <p:cNvPicPr preferRelativeResize="0"/>
          <p:nvPr/>
        </p:nvPicPr>
        <p:blipFill rotWithShape="1">
          <a:blip r:embed="rId6">
            <a:alphaModFix/>
          </a:blip>
          <a:srcRect b="0" l="5302" r="5293" t="10595"/>
          <a:stretch/>
        </p:blipFill>
        <p:spPr>
          <a:xfrm>
            <a:off x="5704296" y="1277176"/>
            <a:ext cx="964406" cy="964406"/>
          </a:xfrm>
          <a:prstGeom prst="rect">
            <a:avLst/>
          </a:prstGeom>
          <a:noFill/>
          <a:ln>
            <a:noFill/>
          </a:ln>
        </p:spPr>
      </p:pic>
      <p:pic>
        <p:nvPicPr>
          <p:cNvPr id="128" name="Google Shape;128;p29"/>
          <p:cNvPicPr preferRelativeResize="0"/>
          <p:nvPr/>
        </p:nvPicPr>
        <p:blipFill>
          <a:blip r:embed="rId7">
            <a:alphaModFix/>
          </a:blip>
          <a:stretch>
            <a:fillRect/>
          </a:stretch>
        </p:blipFill>
        <p:spPr>
          <a:xfrm>
            <a:off x="6779440" y="1277176"/>
            <a:ext cx="964406" cy="964406"/>
          </a:xfrm>
          <a:prstGeom prst="rect">
            <a:avLst/>
          </a:prstGeom>
          <a:noFill/>
          <a:ln>
            <a:noFill/>
          </a:ln>
        </p:spPr>
      </p:pic>
      <p:pic>
        <p:nvPicPr>
          <p:cNvPr id="129" name="Google Shape;129;p29"/>
          <p:cNvPicPr preferRelativeResize="0"/>
          <p:nvPr/>
        </p:nvPicPr>
        <p:blipFill>
          <a:blip r:embed="rId8">
            <a:alphaModFix/>
          </a:blip>
          <a:stretch>
            <a:fillRect/>
          </a:stretch>
        </p:blipFill>
        <p:spPr>
          <a:xfrm>
            <a:off x="7854583" y="1277176"/>
            <a:ext cx="964406" cy="964406"/>
          </a:xfrm>
          <a:prstGeom prst="rect">
            <a:avLst/>
          </a:prstGeom>
          <a:noFill/>
          <a:ln>
            <a:noFill/>
          </a:ln>
        </p:spPr>
      </p:pic>
      <p:pic>
        <p:nvPicPr>
          <p:cNvPr id="130" name="Google Shape;130;p29"/>
          <p:cNvPicPr preferRelativeResize="0"/>
          <p:nvPr/>
        </p:nvPicPr>
        <p:blipFill>
          <a:blip r:embed="rId9">
            <a:alphaModFix/>
          </a:blip>
          <a:stretch>
            <a:fillRect/>
          </a:stretch>
        </p:blipFill>
        <p:spPr>
          <a:xfrm>
            <a:off x="310755" y="2429158"/>
            <a:ext cx="964406" cy="964406"/>
          </a:xfrm>
          <a:prstGeom prst="rect">
            <a:avLst/>
          </a:prstGeom>
          <a:noFill/>
          <a:ln>
            <a:noFill/>
          </a:ln>
        </p:spPr>
      </p:pic>
      <p:pic>
        <p:nvPicPr>
          <p:cNvPr id="131" name="Google Shape;131;p29"/>
          <p:cNvPicPr preferRelativeResize="0"/>
          <p:nvPr/>
        </p:nvPicPr>
        <p:blipFill>
          <a:blip r:embed="rId10">
            <a:alphaModFix/>
          </a:blip>
          <a:stretch>
            <a:fillRect/>
          </a:stretch>
        </p:blipFill>
        <p:spPr>
          <a:xfrm>
            <a:off x="1382318" y="2429158"/>
            <a:ext cx="964406" cy="964406"/>
          </a:xfrm>
          <a:prstGeom prst="rect">
            <a:avLst/>
          </a:prstGeom>
          <a:noFill/>
          <a:ln>
            <a:noFill/>
          </a:ln>
        </p:spPr>
      </p:pic>
      <p:pic>
        <p:nvPicPr>
          <p:cNvPr id="132" name="Google Shape;132;p29"/>
          <p:cNvPicPr preferRelativeResize="0"/>
          <p:nvPr/>
        </p:nvPicPr>
        <p:blipFill>
          <a:blip r:embed="rId11">
            <a:alphaModFix/>
          </a:blip>
          <a:stretch>
            <a:fillRect/>
          </a:stretch>
        </p:blipFill>
        <p:spPr>
          <a:xfrm>
            <a:off x="2468168" y="2429158"/>
            <a:ext cx="964406" cy="964406"/>
          </a:xfrm>
          <a:prstGeom prst="rect">
            <a:avLst/>
          </a:prstGeom>
          <a:noFill/>
          <a:ln>
            <a:noFill/>
          </a:ln>
        </p:spPr>
      </p:pic>
      <p:pic>
        <p:nvPicPr>
          <p:cNvPr id="133" name="Google Shape;133;p29"/>
          <p:cNvPicPr preferRelativeResize="0"/>
          <p:nvPr/>
        </p:nvPicPr>
        <p:blipFill>
          <a:blip r:embed="rId12">
            <a:alphaModFix/>
          </a:blip>
          <a:stretch>
            <a:fillRect/>
          </a:stretch>
        </p:blipFill>
        <p:spPr>
          <a:xfrm>
            <a:off x="4625580" y="2429158"/>
            <a:ext cx="964406" cy="964406"/>
          </a:xfrm>
          <a:prstGeom prst="rect">
            <a:avLst/>
          </a:prstGeom>
          <a:noFill/>
          <a:ln>
            <a:noFill/>
          </a:ln>
        </p:spPr>
      </p:pic>
      <p:pic>
        <p:nvPicPr>
          <p:cNvPr id="134" name="Google Shape;134;p29"/>
          <p:cNvPicPr preferRelativeResize="0"/>
          <p:nvPr/>
        </p:nvPicPr>
        <p:blipFill>
          <a:blip r:embed="rId13">
            <a:alphaModFix/>
          </a:blip>
          <a:stretch>
            <a:fillRect/>
          </a:stretch>
        </p:blipFill>
        <p:spPr>
          <a:xfrm>
            <a:off x="5704287" y="2429158"/>
            <a:ext cx="964406" cy="964406"/>
          </a:xfrm>
          <a:prstGeom prst="rect">
            <a:avLst/>
          </a:prstGeom>
          <a:noFill/>
          <a:ln>
            <a:noFill/>
          </a:ln>
        </p:spPr>
      </p:pic>
      <p:pic>
        <p:nvPicPr>
          <p:cNvPr id="135" name="Google Shape;135;p29"/>
          <p:cNvPicPr preferRelativeResize="0"/>
          <p:nvPr/>
        </p:nvPicPr>
        <p:blipFill>
          <a:blip r:embed="rId14">
            <a:alphaModFix/>
          </a:blip>
          <a:stretch>
            <a:fillRect/>
          </a:stretch>
        </p:blipFill>
        <p:spPr>
          <a:xfrm>
            <a:off x="6782993" y="2429158"/>
            <a:ext cx="964406" cy="964406"/>
          </a:xfrm>
          <a:prstGeom prst="rect">
            <a:avLst/>
          </a:prstGeom>
          <a:noFill/>
          <a:ln>
            <a:noFill/>
          </a:ln>
        </p:spPr>
      </p:pic>
      <p:pic>
        <p:nvPicPr>
          <p:cNvPr id="136" name="Google Shape;136;p29"/>
          <p:cNvPicPr preferRelativeResize="0"/>
          <p:nvPr/>
        </p:nvPicPr>
        <p:blipFill>
          <a:blip r:embed="rId15">
            <a:alphaModFix/>
          </a:blip>
          <a:stretch>
            <a:fillRect/>
          </a:stretch>
        </p:blipFill>
        <p:spPr>
          <a:xfrm>
            <a:off x="7868843" y="2429158"/>
            <a:ext cx="964406" cy="964406"/>
          </a:xfrm>
          <a:prstGeom prst="rect">
            <a:avLst/>
          </a:prstGeom>
          <a:noFill/>
          <a:ln>
            <a:noFill/>
          </a:ln>
        </p:spPr>
      </p:pic>
      <p:sp>
        <p:nvSpPr>
          <p:cNvPr id="137" name="Google Shape;137;p29"/>
          <p:cNvSpPr txBox="1"/>
          <p:nvPr/>
        </p:nvSpPr>
        <p:spPr>
          <a:xfrm>
            <a:off x="310725" y="3511210"/>
            <a:ext cx="8522400" cy="1600800"/>
          </a:xfrm>
          <a:prstGeom prst="rect">
            <a:avLst/>
          </a:prstGeom>
          <a:noFill/>
          <a:ln cap="flat" cmpd="sng" w="9525">
            <a:solidFill>
              <a:schemeClr val="lt1"/>
            </a:solidFill>
            <a:prstDash val="solid"/>
            <a:round/>
            <a:headEnd len="sm" w="sm" type="none"/>
            <a:tailEnd len="sm" w="sm" type="none"/>
          </a:ln>
        </p:spPr>
        <p:txBody>
          <a:bodyPr anchorCtr="0" anchor="t" bIns="68575" lIns="68575" spcFirstLastPara="1" rIns="68575" wrap="square" tIns="68575">
            <a:spAutoFit/>
          </a:bodyPr>
          <a:lstStyle/>
          <a:p>
            <a:pPr indent="-285750" lvl="0" marL="342900" rtl="0" algn="l">
              <a:spcBef>
                <a:spcPts val="0"/>
              </a:spcBef>
              <a:spcAft>
                <a:spcPts val="0"/>
              </a:spcAft>
              <a:buSzPts val="1900"/>
              <a:buChar char="●"/>
            </a:pPr>
            <a:r>
              <a:rPr b="1" lang="en" sz="1900">
                <a:latin typeface="Raleway"/>
                <a:ea typeface="Raleway"/>
                <a:cs typeface="Raleway"/>
                <a:sym typeface="Raleway"/>
              </a:rPr>
              <a:t>$95.5M </a:t>
            </a:r>
            <a:r>
              <a:rPr lang="en" sz="1900">
                <a:latin typeface="Raleway"/>
                <a:ea typeface="Raleway"/>
                <a:cs typeface="Raleway"/>
                <a:sym typeface="Raleway"/>
              </a:rPr>
              <a:t>collected since 2018</a:t>
            </a:r>
            <a:endParaRPr sz="1900">
              <a:latin typeface="Raleway"/>
              <a:ea typeface="Raleway"/>
              <a:cs typeface="Raleway"/>
              <a:sym typeface="Raleway"/>
            </a:endParaRPr>
          </a:p>
          <a:p>
            <a:pPr indent="-285750" lvl="0" marL="342900" rtl="0" algn="l">
              <a:spcBef>
                <a:spcPts val="0"/>
              </a:spcBef>
              <a:spcAft>
                <a:spcPts val="0"/>
              </a:spcAft>
              <a:buSzPts val="1900"/>
              <a:buChar char="●"/>
            </a:pPr>
            <a:r>
              <a:rPr lang="en" sz="1900">
                <a:latin typeface="Raleway"/>
                <a:ea typeface="Raleway"/>
                <a:cs typeface="Raleway"/>
                <a:sym typeface="Raleway"/>
              </a:rPr>
              <a:t>Community-informed, data-driven, evidenced-based, transparent process to make recommendations for over </a:t>
            </a:r>
            <a:r>
              <a:rPr b="1" lang="en" sz="1900">
                <a:latin typeface="Raleway"/>
                <a:ea typeface="Raleway"/>
                <a:cs typeface="Raleway"/>
                <a:sym typeface="Raleway"/>
              </a:rPr>
              <a:t>$85M</a:t>
            </a:r>
            <a:endParaRPr b="1" sz="1900">
              <a:latin typeface="Raleway"/>
              <a:ea typeface="Raleway"/>
              <a:cs typeface="Raleway"/>
              <a:sym typeface="Raleway"/>
            </a:endParaRPr>
          </a:p>
          <a:p>
            <a:pPr indent="-285750" lvl="0" marL="342900" rtl="0" algn="l">
              <a:spcBef>
                <a:spcPts val="0"/>
              </a:spcBef>
              <a:spcAft>
                <a:spcPts val="0"/>
              </a:spcAft>
              <a:buClr>
                <a:srgbClr val="741B47"/>
              </a:buClr>
              <a:buSzPts val="1900"/>
              <a:buFont typeface="Raleway"/>
              <a:buChar char="●"/>
            </a:pPr>
            <a:r>
              <a:rPr lang="en" sz="1900">
                <a:solidFill>
                  <a:srgbClr val="741B47"/>
                </a:solidFill>
                <a:latin typeface="Raleway"/>
                <a:ea typeface="Raleway"/>
                <a:cs typeface="Raleway"/>
                <a:sym typeface="Raleway"/>
              </a:rPr>
              <a:t>FY26-27 and FY27-28 SDDT revenue for recommendations </a:t>
            </a:r>
            <a:r>
              <a:rPr b="1" lang="en" sz="1900">
                <a:solidFill>
                  <a:srgbClr val="741B47"/>
                </a:solidFill>
                <a:latin typeface="Raleway"/>
                <a:ea typeface="Raleway"/>
                <a:cs typeface="Raleway"/>
                <a:sym typeface="Raleway"/>
              </a:rPr>
              <a:t>$11,372,000</a:t>
            </a:r>
            <a:endParaRPr b="1" sz="1900">
              <a:solidFill>
                <a:srgbClr val="741B47"/>
              </a:solidFill>
              <a:latin typeface="Raleway"/>
              <a:ea typeface="Raleway"/>
              <a:cs typeface="Raleway"/>
              <a:sym typeface="Raleway"/>
            </a:endParaRPr>
          </a:p>
          <a:p>
            <a:pPr indent="0" lvl="0" marL="0" rtl="0" algn="l">
              <a:spcBef>
                <a:spcPts val="0"/>
              </a:spcBef>
              <a:spcAft>
                <a:spcPts val="0"/>
              </a:spcAft>
              <a:buNone/>
            </a:pPr>
            <a:r>
              <a:t/>
            </a:r>
            <a:endParaRPr sz="1900"/>
          </a:p>
        </p:txBody>
      </p:sp>
      <p:pic>
        <p:nvPicPr>
          <p:cNvPr id="138" name="Google Shape;138;p29" title="2025 AC.jpg"/>
          <p:cNvPicPr preferRelativeResize="0"/>
          <p:nvPr/>
        </p:nvPicPr>
        <p:blipFill rotWithShape="1">
          <a:blip r:embed="rId16">
            <a:alphaModFix/>
          </a:blip>
          <a:srcRect b="30276" l="0" r="0" t="5903"/>
          <a:stretch/>
        </p:blipFill>
        <p:spPr>
          <a:xfrm>
            <a:off x="3607600" y="1291475"/>
            <a:ext cx="964401" cy="923229"/>
          </a:xfrm>
          <a:prstGeom prst="rect">
            <a:avLst/>
          </a:prstGeom>
          <a:noFill/>
          <a:ln>
            <a:noFill/>
          </a:ln>
        </p:spPr>
      </p:pic>
      <p:sp>
        <p:nvSpPr>
          <p:cNvPr id="139" name="Google Shape;139;p29"/>
          <p:cNvSpPr txBox="1"/>
          <p:nvPr/>
        </p:nvSpPr>
        <p:spPr>
          <a:xfrm>
            <a:off x="2518850" y="1315975"/>
            <a:ext cx="971700" cy="89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Seat 3 </a:t>
            </a:r>
            <a:endParaRPr sz="1800">
              <a:solidFill>
                <a:schemeClr val="dk2"/>
              </a:solidFill>
            </a:endParaRPr>
          </a:p>
          <a:p>
            <a:pPr indent="0" lvl="0" marL="0" rtl="0" algn="ctr">
              <a:spcBef>
                <a:spcPts val="0"/>
              </a:spcBef>
              <a:spcAft>
                <a:spcPts val="0"/>
              </a:spcAft>
              <a:buNone/>
            </a:pPr>
            <a:r>
              <a:rPr lang="en" sz="1800">
                <a:solidFill>
                  <a:schemeClr val="dk2"/>
                </a:solidFill>
              </a:rPr>
              <a:t>Open</a:t>
            </a:r>
            <a:endParaRPr sz="1800">
              <a:solidFill>
                <a:schemeClr val="dk2"/>
              </a:solidFill>
            </a:endParaRPr>
          </a:p>
        </p:txBody>
      </p:sp>
      <p:pic>
        <p:nvPicPr>
          <p:cNvPr id="140" name="Google Shape;140;p29"/>
          <p:cNvPicPr preferRelativeResize="0"/>
          <p:nvPr/>
        </p:nvPicPr>
        <p:blipFill rotWithShape="1">
          <a:blip r:embed="rId17">
            <a:alphaModFix/>
          </a:blip>
          <a:srcRect b="53614" l="37375" r="23122" t="1047"/>
          <a:stretch/>
        </p:blipFill>
        <p:spPr>
          <a:xfrm>
            <a:off x="3647225" y="2435475"/>
            <a:ext cx="838151" cy="96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lang="en"/>
              <a:t>SDDTAC Recs Timeline FY26-27</a:t>
            </a:r>
            <a:endParaRPr/>
          </a:p>
        </p:txBody>
      </p:sp>
      <p:grpSp>
        <p:nvGrpSpPr>
          <p:cNvPr id="146" name="Google Shape;146;p30"/>
          <p:cNvGrpSpPr/>
          <p:nvPr/>
        </p:nvGrpSpPr>
        <p:grpSpPr>
          <a:xfrm>
            <a:off x="76375" y="1988329"/>
            <a:ext cx="2114542" cy="1599671"/>
            <a:chOff x="2665975" y="1988329"/>
            <a:chExt cx="2114542" cy="1599671"/>
          </a:xfrm>
        </p:grpSpPr>
        <p:sp>
          <p:nvSpPr>
            <p:cNvPr id="147" name="Google Shape;147;p30"/>
            <p:cNvSpPr/>
            <p:nvPr/>
          </p:nvSpPr>
          <p:spPr>
            <a:xfrm>
              <a:off x="3485717"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0"/>
            <p:cNvSpPr txBox="1"/>
            <p:nvPr/>
          </p:nvSpPr>
          <p:spPr>
            <a:xfrm>
              <a:off x="2934225" y="3216600"/>
              <a:ext cx="9921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A64D79"/>
                  </a:solidFill>
                  <a:latin typeface="Roboto"/>
                  <a:ea typeface="Roboto"/>
                  <a:cs typeface="Roboto"/>
                  <a:sym typeface="Roboto"/>
                </a:rPr>
                <a:t>September 2025</a:t>
              </a:r>
              <a:endParaRPr b="1" sz="1200">
                <a:solidFill>
                  <a:srgbClr val="A64D79"/>
                </a:solidFill>
                <a:latin typeface="Roboto"/>
                <a:ea typeface="Roboto"/>
                <a:cs typeface="Roboto"/>
                <a:sym typeface="Roboto"/>
              </a:endParaRPr>
            </a:p>
          </p:txBody>
        </p:sp>
        <p:sp>
          <p:nvSpPr>
            <p:cNvPr id="149" name="Google Shape;149;p30"/>
            <p:cNvSpPr txBox="1"/>
            <p:nvPr/>
          </p:nvSpPr>
          <p:spPr>
            <a:xfrm>
              <a:off x="2665975" y="1988329"/>
              <a:ext cx="17733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latin typeface="Roboto"/>
                  <a:ea typeface="Roboto"/>
                  <a:cs typeface="Roboto"/>
                  <a:sym typeface="Roboto"/>
                </a:rPr>
                <a:t>Co-chairs</a:t>
              </a:r>
              <a:r>
                <a:rPr b="1" lang="en" sz="1100">
                  <a:latin typeface="Roboto"/>
                  <a:ea typeface="Roboto"/>
                  <a:cs typeface="Roboto"/>
                  <a:sym typeface="Roboto"/>
                </a:rPr>
                <a:t> met with</a:t>
              </a:r>
              <a:r>
                <a:rPr lang="en" sz="1100">
                  <a:latin typeface="Roboto"/>
                  <a:ea typeface="Roboto"/>
                  <a:cs typeface="Roboto"/>
                  <a:sym typeface="Roboto"/>
                </a:rPr>
                <a:t> </a:t>
              </a:r>
              <a:r>
                <a:rPr b="1" lang="en" sz="1100">
                  <a:latin typeface="Roboto"/>
                  <a:ea typeface="Roboto"/>
                  <a:cs typeface="Roboto"/>
                  <a:sym typeface="Roboto"/>
                </a:rPr>
                <a:t>Director Tsai </a:t>
              </a:r>
              <a:r>
                <a:rPr lang="en" sz="1100">
                  <a:latin typeface="Roboto"/>
                  <a:ea typeface="Roboto"/>
                  <a:cs typeface="Roboto"/>
                  <a:sym typeface="Roboto"/>
                </a:rPr>
                <a:t>to review recommendations and Mayor’s allocations</a:t>
              </a:r>
              <a:endParaRPr b="1" sz="1100">
                <a:latin typeface="Roboto"/>
                <a:ea typeface="Roboto"/>
                <a:cs typeface="Roboto"/>
                <a:sym typeface="Roboto"/>
              </a:endParaRPr>
            </a:p>
          </p:txBody>
        </p:sp>
        <p:grpSp>
          <p:nvGrpSpPr>
            <p:cNvPr id="150" name="Google Shape;150;p30"/>
            <p:cNvGrpSpPr/>
            <p:nvPr/>
          </p:nvGrpSpPr>
          <p:grpSpPr>
            <a:xfrm>
              <a:off x="3435870" y="2800065"/>
              <a:ext cx="92400" cy="411825"/>
              <a:chOff x="845575" y="2563700"/>
              <a:chExt cx="92400" cy="411825"/>
            </a:xfrm>
          </p:grpSpPr>
          <p:sp>
            <p:nvSpPr>
              <p:cNvPr id="151" name="Google Shape;151;p3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 name="Google Shape;152;p3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53" name="Google Shape;153;p30"/>
          <p:cNvGrpSpPr/>
          <p:nvPr/>
        </p:nvGrpSpPr>
        <p:grpSpPr>
          <a:xfrm>
            <a:off x="1347238" y="2564170"/>
            <a:ext cx="2138573" cy="2106729"/>
            <a:chOff x="1347238" y="2564170"/>
            <a:chExt cx="2138573" cy="2106729"/>
          </a:xfrm>
        </p:grpSpPr>
        <p:sp>
          <p:nvSpPr>
            <p:cNvPr id="154" name="Google Shape;154;p30"/>
            <p:cNvSpPr/>
            <p:nvPr/>
          </p:nvSpPr>
          <p:spPr>
            <a:xfrm>
              <a:off x="2191011" y="3079475"/>
              <a:ext cx="12948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txBox="1"/>
            <p:nvPr/>
          </p:nvSpPr>
          <p:spPr>
            <a:xfrm>
              <a:off x="1828196" y="256417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A64D79"/>
                  </a:solidFill>
                  <a:latin typeface="Roboto"/>
                  <a:ea typeface="Roboto"/>
                  <a:cs typeface="Roboto"/>
                  <a:sym typeface="Roboto"/>
                </a:rPr>
                <a:t>October 2025</a:t>
              </a:r>
              <a:endParaRPr b="1" sz="1200">
                <a:solidFill>
                  <a:srgbClr val="A64D79"/>
                </a:solidFill>
                <a:latin typeface="Roboto"/>
                <a:ea typeface="Roboto"/>
                <a:cs typeface="Roboto"/>
                <a:sym typeface="Roboto"/>
              </a:endParaRPr>
            </a:p>
          </p:txBody>
        </p:sp>
        <p:sp>
          <p:nvSpPr>
            <p:cNvPr id="156" name="Google Shape;156;p30"/>
            <p:cNvSpPr txBox="1"/>
            <p:nvPr/>
          </p:nvSpPr>
          <p:spPr>
            <a:xfrm>
              <a:off x="1347238" y="3491300"/>
              <a:ext cx="1683000" cy="117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100">
                  <a:latin typeface="Roboto"/>
                  <a:ea typeface="Roboto"/>
                  <a:cs typeface="Roboto"/>
                  <a:sym typeface="Roboto"/>
                </a:rPr>
                <a:t>Commission </a:t>
              </a:r>
              <a:r>
                <a:rPr lang="en" sz="1100">
                  <a:latin typeface="Roboto"/>
                  <a:ea typeface="Roboto"/>
                  <a:cs typeface="Roboto"/>
                  <a:sym typeface="Roboto"/>
                </a:rPr>
                <a:t>Streamlining</a:t>
              </a:r>
              <a:r>
                <a:rPr lang="en" sz="1100">
                  <a:latin typeface="Roboto"/>
                  <a:ea typeface="Roboto"/>
                  <a:cs typeface="Roboto"/>
                  <a:sym typeface="Roboto"/>
                </a:rPr>
                <a:t> Task Force voted to reverse </a:t>
              </a:r>
              <a:r>
                <a:rPr lang="en" sz="1100">
                  <a:latin typeface="Roboto"/>
                  <a:ea typeface="Roboto"/>
                  <a:cs typeface="Roboto"/>
                  <a:sym typeface="Roboto"/>
                </a:rPr>
                <a:t>recommendation to eliminate SDDTAC</a:t>
              </a:r>
              <a:r>
                <a:rPr lang="en" sz="1100">
                  <a:latin typeface="Roboto"/>
                  <a:ea typeface="Roboto"/>
                  <a:cs typeface="Roboto"/>
                  <a:sym typeface="Roboto"/>
                </a:rPr>
                <a:t> </a:t>
              </a:r>
              <a:endParaRPr sz="1100">
                <a:latin typeface="Roboto"/>
                <a:ea typeface="Roboto"/>
                <a:cs typeface="Roboto"/>
                <a:sym typeface="Roboto"/>
              </a:endParaRPr>
            </a:p>
          </p:txBody>
        </p:sp>
        <p:grpSp>
          <p:nvGrpSpPr>
            <p:cNvPr id="157" name="Google Shape;157;p30"/>
            <p:cNvGrpSpPr/>
            <p:nvPr/>
          </p:nvGrpSpPr>
          <p:grpSpPr>
            <a:xfrm rot="10800000">
              <a:off x="2149293" y="3079467"/>
              <a:ext cx="92400" cy="411825"/>
              <a:chOff x="2072481" y="2563700"/>
              <a:chExt cx="92400" cy="411825"/>
            </a:xfrm>
          </p:grpSpPr>
          <p:cxnSp>
            <p:nvCxnSpPr>
              <p:cNvPr id="158" name="Google Shape;158;p30"/>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59" name="Google Shape;159;p30"/>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0" name="Google Shape;160;p30"/>
          <p:cNvGrpSpPr/>
          <p:nvPr/>
        </p:nvGrpSpPr>
        <p:grpSpPr>
          <a:xfrm>
            <a:off x="2798600" y="1964981"/>
            <a:ext cx="1981917" cy="1623019"/>
            <a:chOff x="2798600" y="1964981"/>
            <a:chExt cx="1981917" cy="1623019"/>
          </a:xfrm>
        </p:grpSpPr>
        <p:sp>
          <p:nvSpPr>
            <p:cNvPr id="161" name="Google Shape;161;p30"/>
            <p:cNvSpPr/>
            <p:nvPr/>
          </p:nvSpPr>
          <p:spPr>
            <a:xfrm>
              <a:off x="3485717"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txBox="1"/>
            <p:nvPr/>
          </p:nvSpPr>
          <p:spPr>
            <a:xfrm>
              <a:off x="3010005" y="3216600"/>
              <a:ext cx="938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A64D79"/>
                  </a:solidFill>
                  <a:latin typeface="Roboto"/>
                  <a:ea typeface="Roboto"/>
                  <a:cs typeface="Roboto"/>
                  <a:sym typeface="Roboto"/>
                </a:rPr>
                <a:t>November 2025</a:t>
              </a:r>
              <a:endParaRPr b="1" sz="1200">
                <a:solidFill>
                  <a:srgbClr val="A64D79"/>
                </a:solidFill>
                <a:latin typeface="Roboto"/>
                <a:ea typeface="Roboto"/>
                <a:cs typeface="Roboto"/>
                <a:sym typeface="Roboto"/>
              </a:endParaRPr>
            </a:p>
          </p:txBody>
        </p:sp>
        <p:sp>
          <p:nvSpPr>
            <p:cNvPr id="163" name="Google Shape;163;p30"/>
            <p:cNvSpPr txBox="1"/>
            <p:nvPr/>
          </p:nvSpPr>
          <p:spPr>
            <a:xfrm>
              <a:off x="2798600" y="1964981"/>
              <a:ext cx="1565100" cy="9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latin typeface="Roboto"/>
                  <a:ea typeface="Roboto"/>
                  <a:cs typeface="Roboto"/>
                  <a:sym typeface="Roboto"/>
                </a:rPr>
                <a:t>SDDTAC voted to approve two-year  </a:t>
              </a:r>
              <a:r>
                <a:rPr b="1" lang="en" sz="1100">
                  <a:latin typeface="Roboto"/>
                  <a:ea typeface="Roboto"/>
                  <a:cs typeface="Roboto"/>
                  <a:sym typeface="Roboto"/>
                </a:rPr>
                <a:t>North Star</a:t>
              </a:r>
              <a:r>
                <a:rPr lang="en" sz="1100">
                  <a:latin typeface="Roboto"/>
                  <a:ea typeface="Roboto"/>
                  <a:cs typeface="Roboto"/>
                  <a:sym typeface="Roboto"/>
                </a:rPr>
                <a:t> R</a:t>
              </a:r>
              <a:r>
                <a:rPr lang="en" sz="1100">
                  <a:latin typeface="Roboto"/>
                  <a:ea typeface="Roboto"/>
                  <a:cs typeface="Roboto"/>
                  <a:sym typeface="Roboto"/>
                </a:rPr>
                <a:t>ecommendations</a:t>
              </a:r>
              <a:endParaRPr sz="1100">
                <a:latin typeface="Roboto"/>
                <a:ea typeface="Roboto"/>
                <a:cs typeface="Roboto"/>
                <a:sym typeface="Roboto"/>
              </a:endParaRPr>
            </a:p>
          </p:txBody>
        </p:sp>
        <p:grpSp>
          <p:nvGrpSpPr>
            <p:cNvPr id="164" name="Google Shape;164;p30"/>
            <p:cNvGrpSpPr/>
            <p:nvPr/>
          </p:nvGrpSpPr>
          <p:grpSpPr>
            <a:xfrm>
              <a:off x="3435870" y="2800065"/>
              <a:ext cx="92400" cy="411825"/>
              <a:chOff x="845575" y="2563700"/>
              <a:chExt cx="92400" cy="411825"/>
            </a:xfrm>
          </p:grpSpPr>
          <p:sp>
            <p:nvSpPr>
              <p:cNvPr id="165" name="Google Shape;165;p3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3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67" name="Google Shape;167;p30"/>
          <p:cNvGrpSpPr/>
          <p:nvPr/>
        </p:nvGrpSpPr>
        <p:grpSpPr>
          <a:xfrm>
            <a:off x="4024750" y="2566383"/>
            <a:ext cx="2050471" cy="1527917"/>
            <a:chOff x="4024750" y="2566383"/>
            <a:chExt cx="2050471" cy="1527917"/>
          </a:xfrm>
        </p:grpSpPr>
        <p:sp>
          <p:nvSpPr>
            <p:cNvPr id="168" name="Google Shape;168;p30"/>
            <p:cNvSpPr/>
            <p:nvPr/>
          </p:nvSpPr>
          <p:spPr>
            <a:xfrm>
              <a:off x="4780421" y="3079475"/>
              <a:ext cx="12948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30"/>
            <p:cNvGrpSpPr/>
            <p:nvPr/>
          </p:nvGrpSpPr>
          <p:grpSpPr>
            <a:xfrm rot="10800000">
              <a:off x="4737413" y="3079467"/>
              <a:ext cx="92400" cy="411825"/>
              <a:chOff x="2070100" y="2563700"/>
              <a:chExt cx="92400" cy="411825"/>
            </a:xfrm>
          </p:grpSpPr>
          <p:cxnSp>
            <p:nvCxnSpPr>
              <p:cNvPr id="170" name="Google Shape;170;p3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71" name="Google Shape;171;p3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0"/>
            <p:cNvSpPr txBox="1"/>
            <p:nvPr/>
          </p:nvSpPr>
          <p:spPr>
            <a:xfrm>
              <a:off x="4258861" y="2566383"/>
              <a:ext cx="1055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A64D79"/>
                  </a:solidFill>
                  <a:latin typeface="Roboto"/>
                  <a:ea typeface="Roboto"/>
                  <a:cs typeface="Roboto"/>
                  <a:sym typeface="Roboto"/>
                </a:rPr>
                <a:t>December 2025</a:t>
              </a:r>
              <a:endParaRPr b="1" sz="1200">
                <a:solidFill>
                  <a:srgbClr val="A64D79"/>
                </a:solidFill>
                <a:latin typeface="Roboto"/>
                <a:ea typeface="Roboto"/>
                <a:cs typeface="Roboto"/>
                <a:sym typeface="Roboto"/>
              </a:endParaRPr>
            </a:p>
          </p:txBody>
        </p:sp>
        <p:sp>
          <p:nvSpPr>
            <p:cNvPr id="173" name="Google Shape;173;p30"/>
            <p:cNvSpPr txBox="1"/>
            <p:nvPr/>
          </p:nvSpPr>
          <p:spPr>
            <a:xfrm>
              <a:off x="4024750" y="3491300"/>
              <a:ext cx="1774800" cy="6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latin typeface="Roboto"/>
                  <a:ea typeface="Roboto"/>
                  <a:cs typeface="Roboto"/>
                  <a:sym typeface="Roboto"/>
                </a:rPr>
                <a:t>SDDTAC voted to approve one-year </a:t>
              </a:r>
              <a:r>
                <a:rPr b="1" lang="en" sz="1100">
                  <a:latin typeface="Roboto"/>
                  <a:ea typeface="Roboto"/>
                  <a:cs typeface="Roboto"/>
                  <a:sym typeface="Roboto"/>
                </a:rPr>
                <a:t>Bridge Plan </a:t>
              </a:r>
              <a:r>
                <a:rPr lang="en" sz="1100">
                  <a:latin typeface="Roboto"/>
                  <a:ea typeface="Roboto"/>
                  <a:cs typeface="Roboto"/>
                  <a:sym typeface="Roboto"/>
                </a:rPr>
                <a:t>Recommendations</a:t>
              </a:r>
              <a:endParaRPr sz="1100">
                <a:latin typeface="Roboto"/>
                <a:ea typeface="Roboto"/>
                <a:cs typeface="Roboto"/>
                <a:sym typeface="Roboto"/>
              </a:endParaRPr>
            </a:p>
          </p:txBody>
        </p:sp>
      </p:grpSp>
      <p:grpSp>
        <p:nvGrpSpPr>
          <p:cNvPr id="174" name="Google Shape;174;p30"/>
          <p:cNvGrpSpPr/>
          <p:nvPr/>
        </p:nvGrpSpPr>
        <p:grpSpPr>
          <a:xfrm>
            <a:off x="5344319" y="1175850"/>
            <a:ext cx="2156326" cy="2412150"/>
            <a:chOff x="5344255" y="1175850"/>
            <a:chExt cx="2025671" cy="2412150"/>
          </a:xfrm>
        </p:grpSpPr>
        <p:sp>
          <p:nvSpPr>
            <p:cNvPr id="175" name="Google Shape;175;p30"/>
            <p:cNvSpPr/>
            <p:nvPr/>
          </p:nvSpPr>
          <p:spPr>
            <a:xfrm>
              <a:off x="6075125" y="30794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30"/>
            <p:cNvGrpSpPr/>
            <p:nvPr/>
          </p:nvGrpSpPr>
          <p:grpSpPr>
            <a:xfrm>
              <a:off x="6031394" y="2800065"/>
              <a:ext cx="92400" cy="411825"/>
              <a:chOff x="845575" y="2563700"/>
              <a:chExt cx="92400" cy="411825"/>
            </a:xfrm>
          </p:grpSpPr>
          <p:cxnSp>
            <p:nvCxnSpPr>
              <p:cNvPr id="177" name="Google Shape;177;p3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78" name="Google Shape;178;p3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0"/>
            <p:cNvSpPr txBox="1"/>
            <p:nvPr/>
          </p:nvSpPr>
          <p:spPr>
            <a:xfrm>
              <a:off x="5707757" y="321660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A64D79"/>
                  </a:solidFill>
                  <a:latin typeface="Roboto"/>
                  <a:ea typeface="Roboto"/>
                  <a:cs typeface="Roboto"/>
                  <a:sym typeface="Roboto"/>
                </a:rPr>
                <a:t>January 2026</a:t>
              </a:r>
              <a:endParaRPr b="1" sz="1200">
                <a:solidFill>
                  <a:srgbClr val="A64D79"/>
                </a:solidFill>
                <a:latin typeface="Roboto"/>
                <a:ea typeface="Roboto"/>
                <a:cs typeface="Roboto"/>
                <a:sym typeface="Roboto"/>
              </a:endParaRPr>
            </a:p>
          </p:txBody>
        </p:sp>
        <p:sp>
          <p:nvSpPr>
            <p:cNvPr id="180" name="Google Shape;180;p30"/>
            <p:cNvSpPr txBox="1"/>
            <p:nvPr/>
          </p:nvSpPr>
          <p:spPr>
            <a:xfrm>
              <a:off x="5344255" y="1175850"/>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latin typeface="Roboto"/>
                  <a:ea typeface="Roboto"/>
                  <a:cs typeface="Roboto"/>
                  <a:sym typeface="Roboto"/>
                </a:rPr>
                <a:t>Co-chairs </a:t>
              </a:r>
              <a:r>
                <a:rPr b="1" lang="en" sz="1100">
                  <a:latin typeface="Roboto"/>
                  <a:ea typeface="Roboto"/>
                  <a:cs typeface="Roboto"/>
                  <a:sym typeface="Roboto"/>
                </a:rPr>
                <a:t>met with</a:t>
              </a:r>
              <a:r>
                <a:rPr lang="en" sz="1100">
                  <a:latin typeface="Roboto"/>
                  <a:ea typeface="Roboto"/>
                  <a:cs typeface="Roboto"/>
                  <a:sym typeface="Roboto"/>
                </a:rPr>
                <a:t> </a:t>
              </a:r>
              <a:r>
                <a:rPr b="1" lang="en" sz="1100">
                  <a:latin typeface="Roboto"/>
                  <a:ea typeface="Roboto"/>
                  <a:cs typeface="Roboto"/>
                  <a:sym typeface="Roboto"/>
                </a:rPr>
                <a:t>Director Tsai </a:t>
              </a:r>
              <a:r>
                <a:rPr lang="en" sz="1100">
                  <a:latin typeface="Roboto"/>
                  <a:ea typeface="Roboto"/>
                  <a:cs typeface="Roboto"/>
                  <a:sym typeface="Roboto"/>
                </a:rPr>
                <a:t>to walk throu</a:t>
              </a:r>
              <a:r>
                <a:rPr lang="en" sz="1100">
                  <a:latin typeface="Roboto"/>
                  <a:ea typeface="Roboto"/>
                  <a:cs typeface="Roboto"/>
                  <a:sym typeface="Roboto"/>
                </a:rPr>
                <a:t>gh the two sets of recommendations. </a:t>
              </a:r>
              <a:r>
                <a:rPr b="1" lang="en" sz="1100">
                  <a:latin typeface="Roboto"/>
                  <a:ea typeface="Roboto"/>
                  <a:cs typeface="Roboto"/>
                  <a:sym typeface="Roboto"/>
                </a:rPr>
                <a:t>Director Tsai </a:t>
              </a:r>
              <a:r>
                <a:rPr b="1" lang="en" sz="1100">
                  <a:latin typeface="Roboto"/>
                  <a:ea typeface="Roboto"/>
                  <a:cs typeface="Roboto"/>
                  <a:sym typeface="Roboto"/>
                </a:rPr>
                <a:t>supports the Bridge Plan finding it reasonable</a:t>
              </a:r>
              <a:endParaRPr b="1" sz="1100">
                <a:latin typeface="Roboto"/>
                <a:ea typeface="Roboto"/>
                <a:cs typeface="Roboto"/>
                <a:sym typeface="Roboto"/>
              </a:endParaRPr>
            </a:p>
          </p:txBody>
        </p:sp>
      </p:grpSp>
      <p:grpSp>
        <p:nvGrpSpPr>
          <p:cNvPr id="181" name="Google Shape;181;p30"/>
          <p:cNvGrpSpPr/>
          <p:nvPr/>
        </p:nvGrpSpPr>
        <p:grpSpPr>
          <a:xfrm>
            <a:off x="6552225" y="2566383"/>
            <a:ext cx="2568600" cy="1891967"/>
            <a:chOff x="6552225" y="2566383"/>
            <a:chExt cx="2568600" cy="1891967"/>
          </a:xfrm>
        </p:grpSpPr>
        <p:sp>
          <p:nvSpPr>
            <p:cNvPr id="182" name="Google Shape;182;p30"/>
            <p:cNvSpPr/>
            <p:nvPr/>
          </p:nvSpPr>
          <p:spPr>
            <a:xfrm>
              <a:off x="7494636" y="3079475"/>
              <a:ext cx="15399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30"/>
            <p:cNvGrpSpPr/>
            <p:nvPr/>
          </p:nvGrpSpPr>
          <p:grpSpPr>
            <a:xfrm rot="10800000">
              <a:off x="7463987" y="3079467"/>
              <a:ext cx="92400" cy="391550"/>
              <a:chOff x="1934335" y="2583975"/>
              <a:chExt cx="92400" cy="391550"/>
            </a:xfrm>
          </p:grpSpPr>
          <p:cxnSp>
            <p:nvCxnSpPr>
              <p:cNvPr id="184" name="Google Shape;184;p30"/>
              <p:cNvCxnSpPr/>
              <p:nvPr/>
            </p:nvCxnSpPr>
            <p:spPr>
              <a:xfrm>
                <a:off x="1978814"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85" name="Google Shape;185;p30"/>
              <p:cNvSpPr/>
              <p:nvPr/>
            </p:nvSpPr>
            <p:spPr>
              <a:xfrm>
                <a:off x="1934335" y="2583975"/>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30"/>
            <p:cNvSpPr txBox="1"/>
            <p:nvPr/>
          </p:nvSpPr>
          <p:spPr>
            <a:xfrm>
              <a:off x="7051922" y="2566383"/>
              <a:ext cx="9300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A64D79"/>
                  </a:solidFill>
                  <a:latin typeface="Roboto"/>
                  <a:ea typeface="Roboto"/>
                  <a:cs typeface="Roboto"/>
                  <a:sym typeface="Roboto"/>
                </a:rPr>
                <a:t>February 2026</a:t>
              </a:r>
              <a:endParaRPr b="1" sz="1200">
                <a:solidFill>
                  <a:srgbClr val="A64D79"/>
                </a:solidFill>
                <a:latin typeface="Roboto"/>
                <a:ea typeface="Roboto"/>
                <a:cs typeface="Roboto"/>
                <a:sym typeface="Roboto"/>
              </a:endParaRPr>
            </a:p>
          </p:txBody>
        </p:sp>
        <p:sp>
          <p:nvSpPr>
            <p:cNvPr id="187" name="Google Shape;187;p30"/>
            <p:cNvSpPr txBox="1"/>
            <p:nvPr/>
          </p:nvSpPr>
          <p:spPr>
            <a:xfrm>
              <a:off x="6552225" y="3514550"/>
              <a:ext cx="2568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SDDTAC and Co-chairs </a:t>
              </a:r>
              <a:r>
                <a:rPr b="1" lang="en" sz="1100">
                  <a:latin typeface="Roboto"/>
                  <a:ea typeface="Roboto"/>
                  <a:cs typeface="Roboto"/>
                  <a:sym typeface="Roboto"/>
                </a:rPr>
                <a:t>met </a:t>
              </a:r>
              <a:r>
                <a:rPr b="1" lang="en" sz="1100">
                  <a:latin typeface="Roboto"/>
                  <a:ea typeface="Roboto"/>
                  <a:cs typeface="Roboto"/>
                  <a:sym typeface="Roboto"/>
                </a:rPr>
                <a:t>with policymakers and </a:t>
              </a:r>
              <a:r>
                <a:rPr b="1" lang="en" sz="1100">
                  <a:latin typeface="Roboto"/>
                  <a:ea typeface="Roboto"/>
                  <a:cs typeface="Roboto"/>
                  <a:sym typeface="Roboto"/>
                </a:rPr>
                <a:t>stakeholders</a:t>
              </a:r>
              <a:endParaRPr sz="1100">
                <a:latin typeface="Roboto"/>
                <a:ea typeface="Roboto"/>
                <a:cs typeface="Roboto"/>
                <a:sym typeface="Roboto"/>
              </a:endParaRPr>
            </a:p>
            <a:p>
              <a:pPr indent="-298450" lvl="0" marL="457200" rtl="0" algn="l">
                <a:spcBef>
                  <a:spcPts val="0"/>
                </a:spcBef>
                <a:spcAft>
                  <a:spcPts val="0"/>
                </a:spcAft>
                <a:buSzPts val="1100"/>
                <a:buFont typeface="Roboto"/>
                <a:buChar char="●"/>
              </a:pPr>
              <a:r>
                <a:rPr lang="en" sz="1100">
                  <a:latin typeface="Roboto"/>
                  <a:ea typeface="Roboto"/>
                  <a:cs typeface="Roboto"/>
                  <a:sym typeface="Roboto"/>
                </a:rPr>
                <a:t>BoS staff (All but D2)</a:t>
              </a:r>
              <a:endParaRPr sz="1100">
                <a:latin typeface="Roboto"/>
                <a:ea typeface="Roboto"/>
                <a:cs typeface="Roboto"/>
                <a:sym typeface="Roboto"/>
              </a:endParaRPr>
            </a:p>
            <a:p>
              <a:pPr indent="-298450" lvl="0" marL="457200" rtl="0" algn="l">
                <a:spcBef>
                  <a:spcPts val="0"/>
                </a:spcBef>
                <a:spcAft>
                  <a:spcPts val="0"/>
                </a:spcAft>
                <a:buSzPts val="1100"/>
                <a:buFont typeface="Roboto"/>
                <a:buChar char="●"/>
              </a:pPr>
              <a:r>
                <a:rPr lang="en" sz="1100">
                  <a:latin typeface="Roboto"/>
                  <a:ea typeface="Roboto"/>
                  <a:cs typeface="Roboto"/>
                  <a:sym typeface="Roboto"/>
                </a:rPr>
                <a:t>Jack English and Santiago Silva (Mayor’s Office)</a:t>
              </a:r>
              <a:endParaRPr sz="1100">
                <a:latin typeface="Roboto"/>
                <a:ea typeface="Roboto"/>
                <a:cs typeface="Roboto"/>
                <a:sym typeface="Roboto"/>
              </a:endParaRPr>
            </a:p>
            <a:p>
              <a:pPr indent="-298450" lvl="0" marL="457200" rtl="0" algn="l">
                <a:spcBef>
                  <a:spcPts val="0"/>
                </a:spcBef>
                <a:spcAft>
                  <a:spcPts val="0"/>
                </a:spcAft>
                <a:buSzPts val="1100"/>
                <a:buFont typeface="Roboto"/>
                <a:buChar char="●"/>
              </a:pPr>
              <a:r>
                <a:rPr lang="en" sz="1100">
                  <a:latin typeface="Roboto"/>
                  <a:ea typeface="Roboto"/>
                  <a:cs typeface="Roboto"/>
                  <a:sym typeface="Roboto"/>
                </a:rPr>
                <a:t>Kunal Modi, Eufern Pan, Peggy Moriarty</a:t>
              </a:r>
              <a:endParaRPr sz="1100">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lang="en"/>
              <a:t>SDDT Priority Populations</a:t>
            </a:r>
            <a:endParaRPr/>
          </a:p>
        </p:txBody>
      </p:sp>
      <p:sp>
        <p:nvSpPr>
          <p:cNvPr id="193" name="Google Shape;193;p3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254000" lvl="0" marL="342900" rtl="0" algn="l">
              <a:spcBef>
                <a:spcPts val="800"/>
              </a:spcBef>
              <a:spcAft>
                <a:spcPts val="0"/>
              </a:spcAft>
              <a:buSzPts val="1400"/>
              <a:buChar char="●"/>
            </a:pPr>
            <a:r>
              <a:rPr lang="en"/>
              <a:t>Black/African American</a:t>
            </a:r>
            <a:endParaRPr/>
          </a:p>
          <a:p>
            <a:pPr indent="-254000" lvl="0" marL="342900" rtl="0" algn="l">
              <a:spcBef>
                <a:spcPts val="0"/>
              </a:spcBef>
              <a:spcAft>
                <a:spcPts val="0"/>
              </a:spcAft>
              <a:buSzPts val="1400"/>
              <a:buChar char="●"/>
            </a:pPr>
            <a:r>
              <a:rPr lang="en">
                <a:solidFill>
                  <a:schemeClr val="dk1"/>
                </a:solidFill>
              </a:rPr>
              <a:t>Native Hawaiian or Other Pacific Islander (NHOPI)</a:t>
            </a:r>
            <a:endParaRPr>
              <a:solidFill>
                <a:schemeClr val="dk1"/>
              </a:solidFill>
            </a:endParaRPr>
          </a:p>
          <a:p>
            <a:pPr indent="-254000" lvl="0" marL="342900" rtl="0" algn="l">
              <a:spcBef>
                <a:spcPts val="0"/>
              </a:spcBef>
              <a:spcAft>
                <a:spcPts val="0"/>
              </a:spcAft>
              <a:buSzPts val="1400"/>
              <a:buChar char="●"/>
            </a:pPr>
            <a:r>
              <a:rPr lang="en"/>
              <a:t>Latine</a:t>
            </a:r>
            <a:endParaRPr/>
          </a:p>
          <a:p>
            <a:pPr indent="-254000" lvl="0" marL="342900" rtl="0" algn="l">
              <a:spcBef>
                <a:spcPts val="0"/>
              </a:spcBef>
              <a:spcAft>
                <a:spcPts val="0"/>
              </a:spcAft>
              <a:buSzPts val="1400"/>
              <a:buChar char="●"/>
            </a:pPr>
            <a:r>
              <a:rPr lang="en"/>
              <a:t>American Indian/Alaska Native</a:t>
            </a:r>
            <a:endParaRPr/>
          </a:p>
          <a:p>
            <a:pPr indent="-254000" lvl="0" marL="342900" rtl="0" algn="l">
              <a:spcBef>
                <a:spcPts val="0"/>
              </a:spcBef>
              <a:spcAft>
                <a:spcPts val="0"/>
              </a:spcAft>
              <a:buSzPts val="1400"/>
              <a:buChar char="●"/>
            </a:pPr>
            <a:r>
              <a:rPr lang="en"/>
              <a:t>Asian</a:t>
            </a:r>
            <a:endParaRPr/>
          </a:p>
          <a:p>
            <a:pPr indent="-254000" lvl="0" marL="342900" rtl="0" algn="l">
              <a:spcBef>
                <a:spcPts val="0"/>
              </a:spcBef>
              <a:spcAft>
                <a:spcPts val="0"/>
              </a:spcAft>
              <a:buSzPts val="1400"/>
              <a:buChar char="●"/>
            </a:pPr>
            <a:r>
              <a:rPr lang="en"/>
              <a:t>Low Income Populations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2"/>
          <p:cNvPicPr preferRelativeResize="0"/>
          <p:nvPr/>
        </p:nvPicPr>
        <p:blipFill>
          <a:blip r:embed="rId3">
            <a:alphaModFix/>
          </a:blip>
          <a:stretch>
            <a:fillRect/>
          </a:stretch>
        </p:blipFill>
        <p:spPr>
          <a:xfrm>
            <a:off x="3697782" y="23309"/>
            <a:ext cx="4388175" cy="5073574"/>
          </a:xfrm>
          <a:prstGeom prst="rect">
            <a:avLst/>
          </a:prstGeom>
          <a:noFill/>
          <a:ln>
            <a:noFill/>
          </a:ln>
        </p:spPr>
      </p:pic>
      <p:sp>
        <p:nvSpPr>
          <p:cNvPr id="199" name="Google Shape;199;p32"/>
          <p:cNvSpPr txBox="1"/>
          <p:nvPr/>
        </p:nvSpPr>
        <p:spPr>
          <a:xfrm>
            <a:off x="300100" y="604850"/>
            <a:ext cx="3261900" cy="30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accent2"/>
                </a:solidFill>
              </a:rPr>
              <a:t>Submitted Recommendations by March 1, 2026</a:t>
            </a:r>
            <a:endParaRPr b="1" sz="1300">
              <a:solidFill>
                <a:schemeClr val="accent2"/>
              </a:solidFill>
            </a:endParaRPr>
          </a:p>
          <a:p>
            <a:pPr indent="0" lvl="0" marL="0" rtl="0" algn="l">
              <a:spcBef>
                <a:spcPts val="0"/>
              </a:spcBef>
              <a:spcAft>
                <a:spcPts val="0"/>
              </a:spcAft>
              <a:buNone/>
            </a:pPr>
            <a:r>
              <a:t/>
            </a:r>
            <a:endParaRPr b="1" sz="1300">
              <a:solidFill>
                <a:schemeClr val="accent2"/>
              </a:solidFill>
            </a:endParaRPr>
          </a:p>
          <a:p>
            <a:pPr indent="-311150" lvl="0" marL="457200" rtl="0" algn="l">
              <a:spcBef>
                <a:spcPts val="0"/>
              </a:spcBef>
              <a:spcAft>
                <a:spcPts val="0"/>
              </a:spcAft>
              <a:buClr>
                <a:schemeClr val="accent2"/>
              </a:buClr>
              <a:buSzPts val="1300"/>
              <a:buChar char="●"/>
            </a:pPr>
            <a:r>
              <a:rPr b="1" lang="en" sz="1300">
                <a:solidFill>
                  <a:schemeClr val="accent2"/>
                </a:solidFill>
              </a:rPr>
              <a:t>Disparity-focused domains and strategies</a:t>
            </a:r>
            <a:endParaRPr b="1" sz="1300">
              <a:solidFill>
                <a:schemeClr val="accent2"/>
              </a:solidFill>
            </a:endParaRPr>
          </a:p>
          <a:p>
            <a:pPr indent="0" lvl="0" marL="457200" rtl="0" algn="l">
              <a:spcBef>
                <a:spcPts val="0"/>
              </a:spcBef>
              <a:spcAft>
                <a:spcPts val="0"/>
              </a:spcAft>
              <a:buNone/>
            </a:pPr>
            <a:r>
              <a:t/>
            </a:r>
            <a:endParaRPr b="1" sz="600">
              <a:solidFill>
                <a:schemeClr val="accent2"/>
              </a:solidFill>
            </a:endParaRPr>
          </a:p>
          <a:p>
            <a:pPr indent="-298450" lvl="1" marL="914400" rtl="0" algn="l">
              <a:spcBef>
                <a:spcPts val="0"/>
              </a:spcBef>
              <a:spcAft>
                <a:spcPts val="0"/>
              </a:spcAft>
              <a:buClr>
                <a:schemeClr val="dk2"/>
              </a:buClr>
              <a:buSzPts val="1100"/>
              <a:buChar char="○"/>
            </a:pPr>
            <a:r>
              <a:rPr lang="en" sz="1100">
                <a:solidFill>
                  <a:schemeClr val="dk2"/>
                </a:solidFill>
              </a:rPr>
              <a:t>Type 2 Diabetes</a:t>
            </a:r>
            <a:endParaRPr sz="1100">
              <a:solidFill>
                <a:schemeClr val="dk2"/>
              </a:solidFill>
            </a:endParaRPr>
          </a:p>
          <a:p>
            <a:pPr indent="-298450" lvl="1" marL="914400" rtl="0" algn="l">
              <a:spcBef>
                <a:spcPts val="0"/>
              </a:spcBef>
              <a:spcAft>
                <a:spcPts val="0"/>
              </a:spcAft>
              <a:buClr>
                <a:schemeClr val="dk2"/>
              </a:buClr>
              <a:buSzPts val="1100"/>
              <a:buChar char="○"/>
            </a:pPr>
            <a:r>
              <a:rPr lang="en" sz="1100">
                <a:solidFill>
                  <a:schemeClr val="dk2"/>
                </a:solidFill>
              </a:rPr>
              <a:t>Heart Disease Prevention &amp; Management</a:t>
            </a:r>
            <a:endParaRPr sz="1100">
              <a:solidFill>
                <a:schemeClr val="dk2"/>
              </a:solidFill>
            </a:endParaRPr>
          </a:p>
          <a:p>
            <a:pPr indent="-298450" lvl="1" marL="914400" rtl="0" algn="l">
              <a:spcBef>
                <a:spcPts val="0"/>
              </a:spcBef>
              <a:spcAft>
                <a:spcPts val="0"/>
              </a:spcAft>
              <a:buClr>
                <a:schemeClr val="dk2"/>
              </a:buClr>
              <a:buSzPts val="1100"/>
              <a:buChar char="○"/>
            </a:pPr>
            <a:r>
              <a:rPr lang="en" sz="1100">
                <a:solidFill>
                  <a:schemeClr val="dk2"/>
                </a:solidFill>
              </a:rPr>
              <a:t>Oral Health</a:t>
            </a:r>
            <a:endParaRPr sz="1100">
              <a:solidFill>
                <a:schemeClr val="dk2"/>
              </a:solidFill>
            </a:endParaRPr>
          </a:p>
          <a:p>
            <a:pPr indent="0" lvl="0" marL="914400" rtl="0" algn="l">
              <a:spcBef>
                <a:spcPts val="0"/>
              </a:spcBef>
              <a:spcAft>
                <a:spcPts val="0"/>
              </a:spcAft>
              <a:buNone/>
            </a:pPr>
            <a:r>
              <a:t/>
            </a:r>
            <a:endParaRPr sz="1100">
              <a:solidFill>
                <a:schemeClr val="dk2"/>
              </a:solidFill>
            </a:endParaRPr>
          </a:p>
          <a:p>
            <a:pPr indent="-311150" lvl="0" marL="457200" rtl="0" algn="l">
              <a:spcBef>
                <a:spcPts val="0"/>
              </a:spcBef>
              <a:spcAft>
                <a:spcPts val="0"/>
              </a:spcAft>
              <a:buClr>
                <a:schemeClr val="accent2"/>
              </a:buClr>
              <a:buSzPts val="1300"/>
              <a:buChar char="●"/>
            </a:pPr>
            <a:r>
              <a:rPr b="1" lang="en" sz="1300">
                <a:solidFill>
                  <a:schemeClr val="accent2"/>
                </a:solidFill>
              </a:rPr>
              <a:t>V</a:t>
            </a:r>
            <a:r>
              <a:rPr b="1" lang="en" sz="1300">
                <a:solidFill>
                  <a:schemeClr val="accent2"/>
                </a:solidFill>
              </a:rPr>
              <a:t>oted in two sets of recommendations</a:t>
            </a:r>
            <a:endParaRPr b="1" sz="1300">
              <a:solidFill>
                <a:schemeClr val="accent2"/>
              </a:solidFill>
            </a:endParaRPr>
          </a:p>
          <a:p>
            <a:pPr indent="0" lvl="0" marL="457200" rtl="0" algn="l">
              <a:spcBef>
                <a:spcPts val="0"/>
              </a:spcBef>
              <a:spcAft>
                <a:spcPts val="0"/>
              </a:spcAft>
              <a:buNone/>
            </a:pPr>
            <a:r>
              <a:t/>
            </a:r>
            <a:endParaRPr b="1" sz="700">
              <a:solidFill>
                <a:schemeClr val="dk2"/>
              </a:solidFill>
            </a:endParaRPr>
          </a:p>
          <a:p>
            <a:pPr indent="-304800" lvl="1" marL="914400" rtl="0" algn="l">
              <a:spcBef>
                <a:spcPts val="0"/>
              </a:spcBef>
              <a:spcAft>
                <a:spcPts val="0"/>
              </a:spcAft>
              <a:buClr>
                <a:schemeClr val="dk2"/>
              </a:buClr>
              <a:buSzPts val="1200"/>
              <a:buChar char="○"/>
            </a:pPr>
            <a:r>
              <a:rPr lang="en" sz="1200">
                <a:solidFill>
                  <a:schemeClr val="dk2"/>
                </a:solidFill>
              </a:rPr>
              <a:t>North Star</a:t>
            </a:r>
            <a:endParaRPr sz="1200">
              <a:solidFill>
                <a:schemeClr val="dk2"/>
              </a:solidFill>
            </a:endParaRPr>
          </a:p>
          <a:p>
            <a:pPr indent="-304800" lvl="1" marL="914400" rtl="0" algn="l">
              <a:spcBef>
                <a:spcPts val="0"/>
              </a:spcBef>
              <a:spcAft>
                <a:spcPts val="0"/>
              </a:spcAft>
              <a:buClr>
                <a:schemeClr val="dk2"/>
              </a:buClr>
              <a:buSzPts val="1200"/>
              <a:buChar char="○"/>
            </a:pPr>
            <a:r>
              <a:rPr b="1" lang="en" sz="1200">
                <a:solidFill>
                  <a:schemeClr val="dk2"/>
                </a:solidFill>
              </a:rPr>
              <a:t>Bridge Plan</a:t>
            </a:r>
            <a:endParaRPr b="1" sz="1100">
              <a:solidFill>
                <a:schemeClr val="dk2"/>
              </a:solidFill>
            </a:endParaRPr>
          </a:p>
        </p:txBody>
      </p:sp>
      <p:sp>
        <p:nvSpPr>
          <p:cNvPr id="200" name="Google Shape;200;p32"/>
          <p:cNvSpPr/>
          <p:nvPr/>
        </p:nvSpPr>
        <p:spPr>
          <a:xfrm>
            <a:off x="7344865" y="121425"/>
            <a:ext cx="764100" cy="4975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13" y="104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aleway"/>
                <a:ea typeface="Raleway"/>
                <a:cs typeface="Raleway"/>
                <a:sym typeface="Raleway"/>
              </a:rPr>
              <a:t>SDDTAC Budget Recommendations FY 26-27</a:t>
            </a:r>
            <a:endParaRPr b="1">
              <a:latin typeface="Raleway"/>
              <a:ea typeface="Raleway"/>
              <a:cs typeface="Raleway"/>
              <a:sym typeface="Raleway"/>
            </a:endParaRPr>
          </a:p>
        </p:txBody>
      </p:sp>
      <p:graphicFrame>
        <p:nvGraphicFramePr>
          <p:cNvPr id="206" name="Google Shape;206;p33"/>
          <p:cNvGraphicFramePr/>
          <p:nvPr/>
        </p:nvGraphicFramePr>
        <p:xfrm>
          <a:off x="311688" y="1152475"/>
          <a:ext cx="3000000" cy="3000000"/>
        </p:xfrm>
        <a:graphic>
          <a:graphicData uri="http://schemas.openxmlformats.org/drawingml/2006/table">
            <a:tbl>
              <a:tblPr bandRow="1">
                <a:noFill/>
                <a:tableStyleId>{19B0B904-D9E6-4C38-88C7-A42C894FC2C8}</a:tableStyleId>
              </a:tblPr>
              <a:tblGrid>
                <a:gridCol w="4560325"/>
                <a:gridCol w="1253425"/>
                <a:gridCol w="920075"/>
                <a:gridCol w="1786800"/>
              </a:tblGrid>
              <a:tr h="464075">
                <a:tc>
                  <a:txBody>
                    <a:bodyPr/>
                    <a:lstStyle/>
                    <a:p>
                      <a:pPr indent="0" lvl="0" marL="0" rtl="0" algn="l">
                        <a:spcBef>
                          <a:spcPts val="0"/>
                        </a:spcBef>
                        <a:spcAft>
                          <a:spcPts val="0"/>
                        </a:spcAft>
                        <a:buNone/>
                      </a:pPr>
                      <a:r>
                        <a:rPr b="1" lang="en" sz="1500">
                          <a:latin typeface="Calibri"/>
                          <a:ea typeface="Calibri"/>
                          <a:cs typeface="Calibri"/>
                          <a:sym typeface="Calibri"/>
                        </a:rPr>
                        <a:t>Type 2 Diabetes &amp; Heart Disease Prevention and Management </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solidFill>
                            <a:srgbClr val="741B47"/>
                          </a:solidFill>
                          <a:latin typeface="Calibri"/>
                          <a:ea typeface="Calibri"/>
                          <a:cs typeface="Calibri"/>
                          <a:sym typeface="Calibri"/>
                        </a:rPr>
                        <a:t>Bridge Plan</a:t>
                      </a:r>
                      <a:endParaRPr b="1" sz="1500">
                        <a:solidFill>
                          <a:srgbClr val="741B47"/>
                        </a:solidFill>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FY 26-27</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Dept Rx</a:t>
                      </a:r>
                      <a:endParaRPr b="1" sz="1500">
                        <a:latin typeface="Calibri"/>
                        <a:ea typeface="Calibri"/>
                        <a:cs typeface="Calibri"/>
                        <a:sym typeface="Calibri"/>
                      </a:endParaRPr>
                    </a:p>
                  </a:txBody>
                  <a:tcPr marT="0" marB="0" marR="68575" marL="68575">
                    <a:solidFill>
                      <a:srgbClr val="D0E0E3"/>
                    </a:solidFill>
                  </a:tcPr>
                </a:tc>
              </a:tr>
              <a:tr h="448700">
                <a:tc>
                  <a:txBody>
                    <a:bodyPr/>
                    <a:lstStyle/>
                    <a:p>
                      <a:pPr indent="0" lvl="0" marL="0" rtl="0" algn="l">
                        <a:spcBef>
                          <a:spcPts val="0"/>
                        </a:spcBef>
                        <a:spcAft>
                          <a:spcPts val="0"/>
                        </a:spcAft>
                        <a:buNone/>
                      </a:pPr>
                      <a:r>
                        <a:rPr lang="en" sz="1500">
                          <a:latin typeface="Calibri"/>
                          <a:ea typeface="Calibri"/>
                          <a:cs typeface="Calibri"/>
                          <a:sym typeface="Calibri"/>
                        </a:rPr>
                        <a:t>Direct Service Community-Based Grants </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$320,000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2.81%</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DPH/CHEP</a:t>
                      </a:r>
                      <a:endParaRPr sz="1500">
                        <a:latin typeface="Calibri"/>
                        <a:ea typeface="Calibri"/>
                        <a:cs typeface="Calibri"/>
                        <a:sym typeface="Calibri"/>
                      </a:endParaRPr>
                    </a:p>
                  </a:txBody>
                  <a:tcPr marT="0" marB="0" marR="68575" marL="68575"/>
                </a:tc>
              </a:tr>
              <a:tr h="232025">
                <a:tc>
                  <a:txBody>
                    <a:bodyPr/>
                    <a:lstStyle/>
                    <a:p>
                      <a:pPr indent="0" lvl="0" marL="0" rtl="0" algn="l">
                        <a:spcBef>
                          <a:spcPts val="0"/>
                        </a:spcBef>
                        <a:spcAft>
                          <a:spcPts val="0"/>
                        </a:spcAft>
                        <a:buNone/>
                      </a:pPr>
                      <a:r>
                        <a:rPr lang="en" sz="1500">
                          <a:latin typeface="Calibri"/>
                          <a:ea typeface="Calibri"/>
                          <a:cs typeface="Calibri"/>
                          <a:sym typeface="Calibri"/>
                        </a:rPr>
                        <a:t>Early Childhood Education/Nutrition (0-5 years old)</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$200,000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1.76%</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274475">
                <a:tc>
                  <a:txBody>
                    <a:bodyPr/>
                    <a:lstStyle/>
                    <a:p>
                      <a:pPr indent="0" lvl="0" marL="0" rtl="0" algn="l">
                        <a:spcBef>
                          <a:spcPts val="0"/>
                        </a:spcBef>
                        <a:spcAft>
                          <a:spcPts val="0"/>
                        </a:spcAft>
                        <a:buNone/>
                      </a:pPr>
                      <a:r>
                        <a:rPr lang="en" sz="1500">
                          <a:latin typeface="Calibri"/>
                          <a:ea typeface="Calibri"/>
                          <a:cs typeface="Calibri"/>
                          <a:sym typeface="Calibri"/>
                        </a:rPr>
                        <a:t>Healthy School Meals and Nutrition Education</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$1,000,000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8.79%</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DCYF</a:t>
                      </a:r>
                      <a:endParaRPr sz="1500">
                        <a:latin typeface="Calibri"/>
                        <a:ea typeface="Calibri"/>
                        <a:cs typeface="Calibri"/>
                        <a:sym typeface="Calibri"/>
                      </a:endParaRPr>
                    </a:p>
                  </a:txBody>
                  <a:tcPr marT="0" marB="0" marR="68575" marL="68575"/>
                </a:tc>
              </a:tr>
              <a:tr h="232025">
                <a:tc>
                  <a:txBody>
                    <a:bodyPr/>
                    <a:lstStyle/>
                    <a:p>
                      <a:pPr indent="0" lvl="0" marL="0" rtl="0" algn="l">
                        <a:spcBef>
                          <a:spcPts val="0"/>
                        </a:spcBef>
                        <a:spcAft>
                          <a:spcPts val="0"/>
                        </a:spcAft>
                        <a:buNone/>
                      </a:pPr>
                      <a:r>
                        <a:rPr lang="en" sz="1500">
                          <a:latin typeface="Calibri"/>
                          <a:ea typeface="Calibri"/>
                          <a:cs typeface="Calibri"/>
                          <a:sym typeface="Calibri"/>
                        </a:rPr>
                        <a:t>Student-led Action for Healthy Food and Water Consumption</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$200,000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1.76%</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DCYF</a:t>
                      </a:r>
                      <a:endParaRPr sz="1500">
                        <a:latin typeface="Calibri"/>
                        <a:ea typeface="Calibri"/>
                        <a:cs typeface="Calibri"/>
                        <a:sym typeface="Calibri"/>
                      </a:endParaRPr>
                    </a:p>
                  </a:txBody>
                  <a:tcPr marT="0" marB="0" marR="68575" marL="68575"/>
                </a:tc>
              </a:tr>
              <a:tr h="232025">
                <a:tc>
                  <a:txBody>
                    <a:bodyPr/>
                    <a:lstStyle/>
                    <a:p>
                      <a:pPr indent="0" lvl="0" marL="0" rtl="0" algn="l">
                        <a:spcBef>
                          <a:spcPts val="0"/>
                        </a:spcBef>
                        <a:spcAft>
                          <a:spcPts val="0"/>
                        </a:spcAft>
                        <a:buNone/>
                      </a:pPr>
                      <a:r>
                        <a:rPr lang="en" sz="1500">
                          <a:latin typeface="Calibri"/>
                          <a:ea typeface="Calibri"/>
                          <a:cs typeface="Calibri"/>
                          <a:sym typeface="Calibri"/>
                        </a:rPr>
                        <a:t>Healthy Food Access for Peace Parks Transitional Aged Youth</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$100,000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0.88</a:t>
                      </a:r>
                      <a:r>
                        <a:rPr lang="en" sz="1500">
                          <a:latin typeface="Calibri"/>
                          <a:ea typeface="Calibri"/>
                          <a:cs typeface="Calibri"/>
                          <a:sym typeface="Calibri"/>
                        </a:rPr>
                        <a:t>%</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RPD</a:t>
                      </a:r>
                      <a:endParaRPr sz="1500">
                        <a:latin typeface="Calibri"/>
                        <a:ea typeface="Calibri"/>
                        <a:cs typeface="Calibri"/>
                        <a:sym typeface="Calibri"/>
                      </a:endParaRPr>
                    </a:p>
                  </a:txBody>
                  <a:tcPr marT="0" marB="0" marR="68575" marL="68575"/>
                </a:tc>
              </a:tr>
              <a:tr h="232025">
                <a:tc>
                  <a:txBody>
                    <a:bodyPr/>
                    <a:lstStyle/>
                    <a:p>
                      <a:pPr indent="0" lvl="0" marL="0" rtl="0" algn="l">
                        <a:spcBef>
                          <a:spcPts val="0"/>
                        </a:spcBef>
                        <a:spcAft>
                          <a:spcPts val="0"/>
                        </a:spcAft>
                        <a:buNone/>
                      </a:pPr>
                      <a:r>
                        <a:rPr lang="en" sz="1500">
                          <a:latin typeface="Calibri"/>
                          <a:ea typeface="Calibri"/>
                          <a:cs typeface="Calibri"/>
                          <a:sym typeface="Calibri"/>
                        </a:rPr>
                        <a:t>Healthy Food Purchasing Supplements</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$691,605</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6</a:t>
                      </a:r>
                      <a:r>
                        <a:rPr lang="en" sz="1500">
                          <a:latin typeface="Calibri"/>
                          <a:ea typeface="Calibri"/>
                          <a:cs typeface="Calibri"/>
                          <a:sym typeface="Calibri"/>
                        </a:rPr>
                        <a:t>.08%</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DPH/CHEP</a:t>
                      </a:r>
                      <a:endParaRPr sz="1500">
                        <a:latin typeface="Calibri"/>
                        <a:ea typeface="Calibri"/>
                        <a:cs typeface="Calibri"/>
                        <a:sym typeface="Calibri"/>
                      </a:endParaRPr>
                    </a:p>
                  </a:txBody>
                  <a:tcPr marT="0" marB="0" marR="68575" marL="68575"/>
                </a:tc>
              </a:tr>
              <a:tr h="464075">
                <a:tc>
                  <a:txBody>
                    <a:bodyPr/>
                    <a:lstStyle/>
                    <a:p>
                      <a:pPr indent="0" lvl="0" marL="0" rtl="0" algn="l">
                        <a:spcBef>
                          <a:spcPts val="0"/>
                        </a:spcBef>
                        <a:spcAft>
                          <a:spcPts val="0"/>
                        </a:spcAft>
                        <a:buNone/>
                      </a:pPr>
                      <a:r>
                        <a:rPr lang="en" sz="1500">
                          <a:latin typeface="Calibri"/>
                          <a:ea typeface="Calibri"/>
                          <a:cs typeface="Calibri"/>
                          <a:sym typeface="Calibri"/>
                        </a:rPr>
                        <a:t>Healthy School Grants</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$300,000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2.64</a:t>
                      </a:r>
                      <a:r>
                        <a:rPr lang="en" sz="1500">
                          <a:latin typeface="Calibri"/>
                          <a:ea typeface="Calibri"/>
                          <a:cs typeface="Calibri"/>
                          <a:sym typeface="Calibri"/>
                        </a:rPr>
                        <a:t>%</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464075">
                <a:tc>
                  <a:txBody>
                    <a:bodyPr/>
                    <a:lstStyle/>
                    <a:p>
                      <a:pPr indent="0" lvl="0" marL="0" rtl="0" algn="l">
                        <a:spcBef>
                          <a:spcPts val="0"/>
                        </a:spcBef>
                        <a:spcAft>
                          <a:spcPts val="0"/>
                        </a:spcAft>
                        <a:buNone/>
                      </a:pPr>
                      <a:r>
                        <a:rPr lang="en" sz="1500">
                          <a:latin typeface="Calibri"/>
                          <a:ea typeface="Calibri"/>
                          <a:cs typeface="Calibri"/>
                          <a:sym typeface="Calibri"/>
                        </a:rPr>
                        <a:t>Total Type 2 Diabetes &amp; Heart Disease Prevention and Management</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$2,811,605</a:t>
                      </a:r>
                      <a:endParaRPr sz="1500">
                        <a:latin typeface="Calibri"/>
                        <a:ea typeface="Calibri"/>
                        <a:cs typeface="Calibri"/>
                        <a:sym typeface="Calibri"/>
                      </a:endParaRPr>
                    </a:p>
                    <a:p>
                      <a:pPr indent="0" lvl="0" marL="0" rtl="0" algn="r">
                        <a:spcBef>
                          <a:spcPts val="0"/>
                        </a:spcBef>
                        <a:spcAft>
                          <a:spcPts val="0"/>
                        </a:spcAft>
                        <a:buNone/>
                      </a:pPr>
                      <a:r>
                        <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24.72%</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l">
                        <a:spcBef>
                          <a:spcPts val="0"/>
                        </a:spcBef>
                        <a:spcAft>
                          <a:spcPts val="0"/>
                        </a:spcAft>
                        <a:buNone/>
                      </a:pPr>
                      <a:r>
                        <a:t/>
                      </a:r>
                      <a:endParaRPr sz="1500">
                        <a:latin typeface="Calibri"/>
                        <a:ea typeface="Calibri"/>
                        <a:cs typeface="Calibri"/>
                        <a:sym typeface="Calibri"/>
                      </a:endParaRPr>
                    </a:p>
                  </a:txBody>
                  <a:tcPr marT="0" marB="0" marR="68575" marL="68575">
                    <a:solidFill>
                      <a:srgbClr val="FFFF0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aphicFrame>
        <p:nvGraphicFramePr>
          <p:cNvPr id="211" name="Google Shape;211;p34"/>
          <p:cNvGraphicFramePr/>
          <p:nvPr/>
        </p:nvGraphicFramePr>
        <p:xfrm>
          <a:off x="311700" y="775898"/>
          <a:ext cx="3000000" cy="3000000"/>
        </p:xfrm>
        <a:graphic>
          <a:graphicData uri="http://schemas.openxmlformats.org/drawingml/2006/table">
            <a:tbl>
              <a:tblPr bandRow="1">
                <a:noFill/>
                <a:tableStyleId>{19B0B904-D9E6-4C38-88C7-A42C894FC2C8}</a:tableStyleId>
              </a:tblPr>
              <a:tblGrid>
                <a:gridCol w="3733325"/>
                <a:gridCol w="1585425"/>
                <a:gridCol w="945550"/>
                <a:gridCol w="1611850"/>
              </a:tblGrid>
              <a:tr h="237550">
                <a:tc>
                  <a:txBody>
                    <a:bodyPr/>
                    <a:lstStyle/>
                    <a:p>
                      <a:pPr indent="0" lvl="0" marL="0" rtl="0" algn="l">
                        <a:spcBef>
                          <a:spcPts val="0"/>
                        </a:spcBef>
                        <a:spcAft>
                          <a:spcPts val="0"/>
                        </a:spcAft>
                        <a:buNone/>
                      </a:pPr>
                      <a:r>
                        <a:rPr b="1" lang="en" sz="1500">
                          <a:latin typeface="Calibri"/>
                          <a:ea typeface="Calibri"/>
                          <a:cs typeface="Calibri"/>
                          <a:sym typeface="Calibri"/>
                        </a:rPr>
                        <a:t>Equitable Food Access and Distribution</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solidFill>
                            <a:srgbClr val="741B47"/>
                          </a:solidFill>
                          <a:latin typeface="Calibri"/>
                          <a:ea typeface="Calibri"/>
                          <a:cs typeface="Calibri"/>
                          <a:sym typeface="Calibri"/>
                        </a:rPr>
                        <a:t>Bridge Plan</a:t>
                      </a:r>
                      <a:r>
                        <a:rPr b="1" lang="en" sz="1500">
                          <a:latin typeface="Calibri"/>
                          <a:ea typeface="Calibri"/>
                          <a:cs typeface="Calibri"/>
                          <a:sym typeface="Calibri"/>
                        </a:rPr>
                        <a:t> </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FY 26-27</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Dept Rx</a:t>
                      </a:r>
                      <a:endParaRPr b="1" sz="1500">
                        <a:latin typeface="Calibri"/>
                        <a:ea typeface="Calibri"/>
                        <a:cs typeface="Calibri"/>
                        <a:sym typeface="Calibri"/>
                      </a:endParaRPr>
                    </a:p>
                  </a:txBody>
                  <a:tcPr marT="0" marB="0" marR="68575" marL="68575">
                    <a:solidFill>
                      <a:srgbClr val="D0E0E3"/>
                    </a:solidFill>
                  </a:tcPr>
                </a:tc>
              </a:tr>
              <a:tr h="242725">
                <a:tc>
                  <a:txBody>
                    <a:bodyPr/>
                    <a:lstStyle/>
                    <a:p>
                      <a:pPr indent="0" lvl="0" marL="0" rtl="0" algn="l">
                        <a:spcBef>
                          <a:spcPts val="0"/>
                        </a:spcBef>
                        <a:spcAft>
                          <a:spcPts val="0"/>
                        </a:spcAft>
                        <a:buNone/>
                      </a:pPr>
                      <a:r>
                        <a:rPr lang="en" sz="1500">
                          <a:latin typeface="Calibri"/>
                          <a:ea typeface="Calibri"/>
                          <a:cs typeface="Calibri"/>
                          <a:sym typeface="Calibri"/>
                        </a:rPr>
                        <a:t>HSA citywide food access programs</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$7,000,000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61.55%</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HSA</a:t>
                      </a:r>
                      <a:endParaRPr sz="1500">
                        <a:latin typeface="Calibri"/>
                        <a:ea typeface="Calibri"/>
                        <a:cs typeface="Calibri"/>
                        <a:sym typeface="Calibri"/>
                      </a:endParaRPr>
                    </a:p>
                  </a:txBody>
                  <a:tcPr marT="0" marB="0" marR="68575" marL="68575"/>
                </a:tc>
              </a:tr>
              <a:tr h="242725">
                <a:tc>
                  <a:txBody>
                    <a:bodyPr/>
                    <a:lstStyle/>
                    <a:p>
                      <a:pPr indent="0" lvl="0" marL="0" rtl="0" algn="l">
                        <a:spcBef>
                          <a:spcPts val="0"/>
                        </a:spcBef>
                        <a:spcAft>
                          <a:spcPts val="0"/>
                        </a:spcAft>
                        <a:buNone/>
                      </a:pPr>
                      <a:r>
                        <a:rPr lang="en" sz="1500">
                          <a:latin typeface="Calibri"/>
                          <a:ea typeface="Calibri"/>
                          <a:cs typeface="Calibri"/>
                          <a:sym typeface="Calibri"/>
                        </a:rPr>
                        <a:t>Total Equitable Food Access and Distribution</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$7,000,000</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61.55%</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l">
                        <a:spcBef>
                          <a:spcPts val="0"/>
                        </a:spcBef>
                        <a:spcAft>
                          <a:spcPts val="0"/>
                        </a:spcAft>
                        <a:buNone/>
                      </a:pPr>
                      <a:r>
                        <a:t/>
                      </a:r>
                      <a:endParaRPr sz="1500">
                        <a:latin typeface="Calibri"/>
                        <a:ea typeface="Calibri"/>
                        <a:cs typeface="Calibri"/>
                        <a:sym typeface="Calibri"/>
                      </a:endParaRPr>
                    </a:p>
                  </a:txBody>
                  <a:tcPr marT="0" marB="0" marR="68575" marL="68575">
                    <a:solidFill>
                      <a:srgbClr val="FFFF00"/>
                    </a:solidFill>
                  </a:tcPr>
                </a:tc>
              </a:tr>
            </a:tbl>
          </a:graphicData>
        </a:graphic>
      </p:graphicFrame>
      <p:graphicFrame>
        <p:nvGraphicFramePr>
          <p:cNvPr id="212" name="Google Shape;212;p34"/>
          <p:cNvGraphicFramePr/>
          <p:nvPr/>
        </p:nvGraphicFramePr>
        <p:xfrm>
          <a:off x="311700" y="1857387"/>
          <a:ext cx="3000000" cy="3000000"/>
        </p:xfrm>
        <a:graphic>
          <a:graphicData uri="http://schemas.openxmlformats.org/drawingml/2006/table">
            <a:tbl>
              <a:tblPr bandRow="1">
                <a:noFill/>
                <a:tableStyleId>{19B0B904-D9E6-4C38-88C7-A42C894FC2C8}</a:tableStyleId>
              </a:tblPr>
              <a:tblGrid>
                <a:gridCol w="3733325"/>
                <a:gridCol w="1585425"/>
                <a:gridCol w="945550"/>
                <a:gridCol w="1611850"/>
              </a:tblGrid>
              <a:tr h="329750">
                <a:tc>
                  <a:txBody>
                    <a:bodyPr/>
                    <a:lstStyle/>
                    <a:p>
                      <a:pPr indent="0" lvl="0" marL="0" rtl="0" algn="l">
                        <a:spcBef>
                          <a:spcPts val="0"/>
                        </a:spcBef>
                        <a:spcAft>
                          <a:spcPts val="0"/>
                        </a:spcAft>
                        <a:buNone/>
                      </a:pPr>
                      <a:r>
                        <a:rPr b="1" lang="en" sz="1500">
                          <a:latin typeface="Calibri"/>
                          <a:ea typeface="Calibri"/>
                          <a:cs typeface="Calibri"/>
                          <a:sym typeface="Calibri"/>
                        </a:rPr>
                        <a:t>Oral Health &amp; Water for Community Wellbeing</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solidFill>
                            <a:srgbClr val="741B47"/>
                          </a:solidFill>
                          <a:latin typeface="Calibri"/>
                          <a:ea typeface="Calibri"/>
                          <a:cs typeface="Calibri"/>
                          <a:sym typeface="Calibri"/>
                        </a:rPr>
                        <a:t>Bridge Plan</a:t>
                      </a:r>
                      <a:r>
                        <a:rPr b="1" lang="en" sz="1500">
                          <a:latin typeface="Calibri"/>
                          <a:ea typeface="Calibri"/>
                          <a:cs typeface="Calibri"/>
                          <a:sym typeface="Calibri"/>
                        </a:rPr>
                        <a:t> </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FY 26-27</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Dept Rx</a:t>
                      </a:r>
                      <a:endParaRPr b="1" sz="1500">
                        <a:latin typeface="Calibri"/>
                        <a:ea typeface="Calibri"/>
                        <a:cs typeface="Calibri"/>
                        <a:sym typeface="Calibri"/>
                      </a:endParaRPr>
                    </a:p>
                  </a:txBody>
                  <a:tcPr marT="0" marB="0" marR="68575" marL="68575">
                    <a:solidFill>
                      <a:srgbClr val="D0E0E3"/>
                    </a:solidFill>
                  </a:tcPr>
                </a:tc>
              </a:tr>
              <a:tr h="329750">
                <a:tc>
                  <a:txBody>
                    <a:bodyPr/>
                    <a:lstStyle/>
                    <a:p>
                      <a:pPr indent="0" lvl="0" marL="0" rtl="0" algn="l">
                        <a:spcBef>
                          <a:spcPts val="0"/>
                        </a:spcBef>
                        <a:spcAft>
                          <a:spcPts val="0"/>
                        </a:spcAft>
                        <a:buNone/>
                      </a:pPr>
                      <a:r>
                        <a:rPr lang="en" sz="1500">
                          <a:latin typeface="Calibri"/>
                          <a:ea typeface="Calibri"/>
                          <a:cs typeface="Calibri"/>
                          <a:sym typeface="Calibri"/>
                        </a:rPr>
                        <a:t>School-based oral health screenings and sealant applications</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$415,000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3.65%</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164875">
                <a:tc>
                  <a:txBody>
                    <a:bodyPr/>
                    <a:lstStyle/>
                    <a:p>
                      <a:pPr indent="0" lvl="0" marL="0" rtl="0" algn="l">
                        <a:spcBef>
                          <a:spcPts val="0"/>
                        </a:spcBef>
                        <a:spcAft>
                          <a:spcPts val="0"/>
                        </a:spcAft>
                        <a:buNone/>
                      </a:pPr>
                      <a:r>
                        <a:rPr lang="en" sz="1500">
                          <a:latin typeface="Calibri"/>
                          <a:ea typeface="Calibri"/>
                          <a:cs typeface="Calibri"/>
                          <a:sym typeface="Calibri"/>
                        </a:rPr>
                        <a:t>Oral health care coordination and services </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$415,000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3.65%</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329750">
                <a:tc>
                  <a:txBody>
                    <a:bodyPr/>
                    <a:lstStyle/>
                    <a:p>
                      <a:pPr indent="0" lvl="0" marL="0" rtl="0" algn="l">
                        <a:spcBef>
                          <a:spcPts val="0"/>
                        </a:spcBef>
                        <a:spcAft>
                          <a:spcPts val="0"/>
                        </a:spcAft>
                        <a:buNone/>
                      </a:pPr>
                      <a:r>
                        <a:rPr lang="en" sz="1500">
                          <a:latin typeface="Calibri"/>
                          <a:ea typeface="Calibri"/>
                          <a:cs typeface="Calibri"/>
                          <a:sym typeface="Calibri"/>
                        </a:rPr>
                        <a:t>Water access in school and community settings</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$120,000</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1.06%</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329750">
                <a:tc>
                  <a:txBody>
                    <a:bodyPr/>
                    <a:lstStyle/>
                    <a:p>
                      <a:pPr indent="0" lvl="0" marL="0" rtl="0" algn="l">
                        <a:spcBef>
                          <a:spcPts val="0"/>
                        </a:spcBef>
                        <a:spcAft>
                          <a:spcPts val="0"/>
                        </a:spcAft>
                        <a:buNone/>
                      </a:pPr>
                      <a:r>
                        <a:rPr lang="en" sz="1500">
                          <a:latin typeface="Calibri"/>
                          <a:ea typeface="Calibri"/>
                          <a:cs typeface="Calibri"/>
                          <a:sym typeface="Calibri"/>
                        </a:rPr>
                        <a:t>Total Oral Health &amp; Water for Community Wellbeing</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$950,000</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8.35%</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l">
                        <a:spcBef>
                          <a:spcPts val="0"/>
                        </a:spcBef>
                        <a:spcAft>
                          <a:spcPts val="0"/>
                        </a:spcAft>
                        <a:buNone/>
                      </a:pPr>
                      <a:r>
                        <a:t/>
                      </a:r>
                      <a:endParaRPr sz="1500">
                        <a:latin typeface="Calibri"/>
                        <a:ea typeface="Calibri"/>
                        <a:cs typeface="Calibri"/>
                        <a:sym typeface="Calibri"/>
                      </a:endParaRPr>
                    </a:p>
                  </a:txBody>
                  <a:tcPr marT="0" marB="0" marR="68575" marL="68575">
                    <a:solidFill>
                      <a:srgbClr val="FFFF00"/>
                    </a:solidFill>
                  </a:tcPr>
                </a:tc>
              </a:tr>
            </a:tbl>
          </a:graphicData>
        </a:graphic>
      </p:graphicFrame>
      <p:sp>
        <p:nvSpPr>
          <p:cNvPr id="213" name="Google Shape;213;p34"/>
          <p:cNvSpPr txBox="1"/>
          <p:nvPr>
            <p:ph type="title"/>
          </p:nvPr>
        </p:nvSpPr>
        <p:spPr>
          <a:xfrm>
            <a:off x="311713" y="104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aleway"/>
                <a:ea typeface="Raleway"/>
                <a:cs typeface="Raleway"/>
                <a:sym typeface="Raleway"/>
              </a:rPr>
              <a:t>SDDTAC Budget Recommendations FY 26-27</a:t>
            </a:r>
            <a:endParaRPr b="1">
              <a:latin typeface="Raleway"/>
              <a:ea typeface="Raleway"/>
              <a:cs typeface="Raleway"/>
              <a:sym typeface="Raleway"/>
            </a:endParaRPr>
          </a:p>
        </p:txBody>
      </p:sp>
      <p:graphicFrame>
        <p:nvGraphicFramePr>
          <p:cNvPr id="214" name="Google Shape;214;p34"/>
          <p:cNvGraphicFramePr/>
          <p:nvPr/>
        </p:nvGraphicFramePr>
        <p:xfrm>
          <a:off x="311688" y="4067315"/>
          <a:ext cx="3000000" cy="3000000"/>
        </p:xfrm>
        <a:graphic>
          <a:graphicData uri="http://schemas.openxmlformats.org/drawingml/2006/table">
            <a:tbl>
              <a:tblPr bandRow="1">
                <a:noFill/>
                <a:tableStyleId>{19B0B904-D9E6-4C38-88C7-A42C894FC2C8}</a:tableStyleId>
              </a:tblPr>
              <a:tblGrid>
                <a:gridCol w="3733325"/>
                <a:gridCol w="1575875"/>
                <a:gridCol w="955100"/>
                <a:gridCol w="1611850"/>
              </a:tblGrid>
              <a:tr h="12700">
                <a:tc>
                  <a:txBody>
                    <a:bodyPr/>
                    <a:lstStyle/>
                    <a:p>
                      <a:pPr indent="0" lvl="0" marL="0" rtl="0" algn="l">
                        <a:spcBef>
                          <a:spcPts val="0"/>
                        </a:spcBef>
                        <a:spcAft>
                          <a:spcPts val="0"/>
                        </a:spcAft>
                        <a:buNone/>
                      </a:pPr>
                      <a:r>
                        <a:rPr b="1" lang="en" sz="1500">
                          <a:latin typeface="Calibri"/>
                          <a:ea typeface="Calibri"/>
                          <a:cs typeface="Calibri"/>
                          <a:sym typeface="Calibri"/>
                        </a:rPr>
                        <a:t>SDDT Staffing</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solidFill>
                            <a:srgbClr val="741B47"/>
                          </a:solidFill>
                          <a:latin typeface="Calibri"/>
                          <a:ea typeface="Calibri"/>
                          <a:cs typeface="Calibri"/>
                          <a:sym typeface="Calibri"/>
                        </a:rPr>
                        <a:t>Bridge Plan</a:t>
                      </a:r>
                      <a:r>
                        <a:rPr b="1" lang="en" sz="1500">
                          <a:latin typeface="Calibri"/>
                          <a:ea typeface="Calibri"/>
                          <a:cs typeface="Calibri"/>
                          <a:sym typeface="Calibri"/>
                        </a:rPr>
                        <a:t> </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FY 26-27</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Dept Rx</a:t>
                      </a:r>
                      <a:endParaRPr b="1" sz="1500">
                        <a:latin typeface="Calibri"/>
                        <a:ea typeface="Calibri"/>
                        <a:cs typeface="Calibri"/>
                        <a:sym typeface="Calibri"/>
                      </a:endParaRPr>
                    </a:p>
                  </a:txBody>
                  <a:tcPr marT="0" marB="0" marR="68575" marL="68575">
                    <a:solidFill>
                      <a:srgbClr val="D0E0E3"/>
                    </a:solidFill>
                  </a:tcPr>
                </a:tc>
              </a:tr>
              <a:tr h="12700">
                <a:tc>
                  <a:txBody>
                    <a:bodyPr/>
                    <a:lstStyle/>
                    <a:p>
                      <a:pPr indent="0" lvl="0" marL="0" rtl="0" algn="l">
                        <a:spcBef>
                          <a:spcPts val="0"/>
                        </a:spcBef>
                        <a:spcAft>
                          <a:spcPts val="0"/>
                        </a:spcAft>
                        <a:buNone/>
                      </a:pPr>
                      <a:r>
                        <a:rPr lang="en" sz="1500">
                          <a:latin typeface="Calibri"/>
                          <a:ea typeface="Calibri"/>
                          <a:cs typeface="Calibri"/>
                          <a:sym typeface="Calibri"/>
                        </a:rPr>
                        <a:t>SDDT staffing</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$610,395</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5.37%</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 sz="1500">
                          <a:latin typeface="Calibri"/>
                          <a:ea typeface="Calibri"/>
                          <a:cs typeface="Calibri"/>
                          <a:sym typeface="Calibri"/>
                        </a:rPr>
                        <a:t>Total SDDT Staffing</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$610,395</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5.37%</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l">
                        <a:spcBef>
                          <a:spcPts val="0"/>
                        </a:spcBef>
                        <a:spcAft>
                          <a:spcPts val="0"/>
                        </a:spcAft>
                        <a:buNone/>
                      </a:pPr>
                      <a:r>
                        <a:t/>
                      </a:r>
                      <a:endParaRPr sz="1500">
                        <a:latin typeface="Calibri"/>
                        <a:ea typeface="Calibri"/>
                        <a:cs typeface="Calibri"/>
                        <a:sym typeface="Calibri"/>
                      </a:endParaRPr>
                    </a:p>
                  </a:txBody>
                  <a:tcPr marT="0" marB="0" marR="68575" marL="68575">
                    <a:solidFill>
                      <a:srgbClr val="FFFF00"/>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SDDTAC Budget Recommendations FY 26-27</a:t>
            </a:r>
            <a:endParaRPr/>
          </a:p>
        </p:txBody>
      </p:sp>
      <p:graphicFrame>
        <p:nvGraphicFramePr>
          <p:cNvPr id="220" name="Google Shape;220;p35"/>
          <p:cNvGraphicFramePr/>
          <p:nvPr/>
        </p:nvGraphicFramePr>
        <p:xfrm>
          <a:off x="311688" y="1524404"/>
          <a:ext cx="3000000" cy="3000000"/>
        </p:xfrm>
        <a:graphic>
          <a:graphicData uri="http://schemas.openxmlformats.org/drawingml/2006/table">
            <a:tbl>
              <a:tblPr bandRow="1">
                <a:noFill/>
                <a:tableStyleId>{19B0B904-D9E6-4C38-88C7-A42C894FC2C8}</a:tableStyleId>
              </a:tblPr>
              <a:tblGrid>
                <a:gridCol w="3733325"/>
                <a:gridCol w="1575875"/>
                <a:gridCol w="955100"/>
                <a:gridCol w="1611850"/>
              </a:tblGrid>
              <a:tr h="12700">
                <a:tc>
                  <a:txBody>
                    <a:bodyPr/>
                    <a:lstStyle/>
                    <a:p>
                      <a:pPr indent="0" lvl="0" marL="0" rtl="0" algn="l">
                        <a:spcBef>
                          <a:spcPts val="0"/>
                        </a:spcBef>
                        <a:spcAft>
                          <a:spcPts val="0"/>
                        </a:spcAft>
                        <a:buNone/>
                      </a:pPr>
                      <a:r>
                        <a:rPr b="1" lang="en" sz="1500">
                          <a:latin typeface="Calibri"/>
                          <a:ea typeface="Calibri"/>
                          <a:cs typeface="Calibri"/>
                          <a:sym typeface="Calibri"/>
                        </a:rPr>
                        <a:t>SDDT Staffing</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solidFill>
                            <a:srgbClr val="741B47"/>
                          </a:solidFill>
                          <a:latin typeface="Calibri"/>
                          <a:ea typeface="Calibri"/>
                          <a:cs typeface="Calibri"/>
                          <a:sym typeface="Calibri"/>
                        </a:rPr>
                        <a:t>Bridge Plan</a:t>
                      </a:r>
                      <a:r>
                        <a:rPr b="1" lang="en" sz="1500">
                          <a:latin typeface="Calibri"/>
                          <a:ea typeface="Calibri"/>
                          <a:cs typeface="Calibri"/>
                          <a:sym typeface="Calibri"/>
                        </a:rPr>
                        <a:t> </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FY 26-27</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a:t>
                      </a:r>
                      <a:endParaRPr b="1" sz="1500">
                        <a:latin typeface="Calibri"/>
                        <a:ea typeface="Calibri"/>
                        <a:cs typeface="Calibri"/>
                        <a:sym typeface="Calibri"/>
                      </a:endParaRPr>
                    </a:p>
                  </a:txBody>
                  <a:tcPr marT="0" marB="0" marR="68575" marL="68575">
                    <a:solidFill>
                      <a:srgbClr val="D0E0E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Dept Rx</a:t>
                      </a:r>
                      <a:endParaRPr b="1" sz="1500">
                        <a:latin typeface="Calibri"/>
                        <a:ea typeface="Calibri"/>
                        <a:cs typeface="Calibri"/>
                        <a:sym typeface="Calibri"/>
                      </a:endParaRPr>
                    </a:p>
                  </a:txBody>
                  <a:tcPr marT="0" marB="0" marR="68575" marL="68575">
                    <a:solidFill>
                      <a:srgbClr val="D0E0E3"/>
                    </a:solidFill>
                  </a:tcPr>
                </a:tc>
              </a:tr>
              <a:tr h="12700">
                <a:tc>
                  <a:txBody>
                    <a:bodyPr/>
                    <a:lstStyle/>
                    <a:p>
                      <a:pPr indent="0" lvl="0" marL="0" rtl="0" algn="l">
                        <a:spcBef>
                          <a:spcPts val="0"/>
                        </a:spcBef>
                        <a:spcAft>
                          <a:spcPts val="0"/>
                        </a:spcAft>
                        <a:buNone/>
                      </a:pPr>
                      <a:r>
                        <a:rPr lang="en" sz="1500">
                          <a:latin typeface="Calibri"/>
                          <a:ea typeface="Calibri"/>
                          <a:cs typeface="Calibri"/>
                          <a:sym typeface="Calibri"/>
                        </a:rPr>
                        <a:t>SDDT staffing</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$610,395</a:t>
                      </a:r>
                      <a:endParaRPr sz="1500">
                        <a:latin typeface="Calibri"/>
                        <a:ea typeface="Calibri"/>
                        <a:cs typeface="Calibri"/>
                        <a:sym typeface="Calibri"/>
                      </a:endParaRPr>
                    </a:p>
                  </a:txBody>
                  <a:tcPr marT="0" marB="0" marR="68575" marL="68575"/>
                </a:tc>
                <a:tc>
                  <a:txBody>
                    <a:bodyPr/>
                    <a:lstStyle/>
                    <a:p>
                      <a:pPr indent="0" lvl="0" marL="0" rtl="0" algn="r">
                        <a:spcBef>
                          <a:spcPts val="0"/>
                        </a:spcBef>
                        <a:spcAft>
                          <a:spcPts val="0"/>
                        </a:spcAft>
                        <a:buNone/>
                      </a:pPr>
                      <a:r>
                        <a:rPr lang="en" sz="1500">
                          <a:latin typeface="Calibri"/>
                          <a:ea typeface="Calibri"/>
                          <a:cs typeface="Calibri"/>
                          <a:sym typeface="Calibri"/>
                        </a:rPr>
                        <a:t>5.37%</a:t>
                      </a:r>
                      <a:endParaRPr sz="15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500">
                          <a:latin typeface="Calibri"/>
                          <a:ea typeface="Calibri"/>
                          <a:cs typeface="Calibri"/>
                          <a:sym typeface="Calibri"/>
                        </a:rPr>
                        <a:t>DPH</a:t>
                      </a:r>
                      <a:endParaRPr sz="15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 sz="1500">
                          <a:latin typeface="Calibri"/>
                          <a:ea typeface="Calibri"/>
                          <a:cs typeface="Calibri"/>
                          <a:sym typeface="Calibri"/>
                        </a:rPr>
                        <a:t>Total SDDT Staffing</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$610,395</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r">
                        <a:spcBef>
                          <a:spcPts val="0"/>
                        </a:spcBef>
                        <a:spcAft>
                          <a:spcPts val="0"/>
                        </a:spcAft>
                        <a:buNone/>
                      </a:pPr>
                      <a:r>
                        <a:rPr lang="en" sz="1500">
                          <a:latin typeface="Calibri"/>
                          <a:ea typeface="Calibri"/>
                          <a:cs typeface="Calibri"/>
                          <a:sym typeface="Calibri"/>
                        </a:rPr>
                        <a:t>5.37%</a:t>
                      </a:r>
                      <a:endParaRPr sz="1500">
                        <a:latin typeface="Calibri"/>
                        <a:ea typeface="Calibri"/>
                        <a:cs typeface="Calibri"/>
                        <a:sym typeface="Calibri"/>
                      </a:endParaRPr>
                    </a:p>
                  </a:txBody>
                  <a:tcPr marT="0" marB="0" marR="68575" marL="68575">
                    <a:solidFill>
                      <a:srgbClr val="FFFF00"/>
                    </a:solidFill>
                  </a:tcPr>
                </a:tc>
                <a:tc>
                  <a:txBody>
                    <a:bodyPr/>
                    <a:lstStyle/>
                    <a:p>
                      <a:pPr indent="0" lvl="0" marL="0" rtl="0" algn="l">
                        <a:spcBef>
                          <a:spcPts val="0"/>
                        </a:spcBef>
                        <a:spcAft>
                          <a:spcPts val="0"/>
                        </a:spcAft>
                        <a:buNone/>
                      </a:pPr>
                      <a:r>
                        <a:t/>
                      </a:r>
                      <a:endParaRPr sz="1500">
                        <a:latin typeface="Calibri"/>
                        <a:ea typeface="Calibri"/>
                        <a:cs typeface="Calibri"/>
                        <a:sym typeface="Calibri"/>
                      </a:endParaRPr>
                    </a:p>
                  </a:txBody>
                  <a:tcPr marT="0" marB="0" marR="68575" marL="68575">
                    <a:solidFill>
                      <a:srgbClr val="FFFF00"/>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60AE5DE678AA4B921768A78B84BB1B" ma:contentTypeVersion="13" ma:contentTypeDescription="Create a new document." ma:contentTypeScope="" ma:versionID="a621e93376a1eaf90720337dae614e21">
  <xsd:schema xmlns:xsd="http://www.w3.org/2001/XMLSchema" xmlns:xs="http://www.w3.org/2001/XMLSchema" xmlns:p="http://schemas.microsoft.com/office/2006/metadata/properties" xmlns:ns2="532b50d8-a060-4318-8567-aa6dcb220a4d" xmlns:ns3="1136fd94-f1ea-4877-924c-d16a08f8c043" targetNamespace="http://schemas.microsoft.com/office/2006/metadata/properties" ma:root="true" ma:fieldsID="4f821909ca06e2dd6dc2a1a7fed683c6" ns2:_="" ns3:_="">
    <xsd:import namespace="532b50d8-a060-4318-8567-aa6dcb220a4d"/>
    <xsd:import namespace="1136fd94-f1ea-4877-924c-d16a08f8c0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50d8-a060-4318-8567-aa6dcb22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6fd94-f1ea-4877-924c-d16a08f8c0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2b50d8-a060-4318-8567-aa6dcb220a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59F317-B5D3-42EC-BE29-248006616F75}"/>
</file>

<file path=customXml/itemProps2.xml><?xml version="1.0" encoding="utf-8"?>
<ds:datastoreItem xmlns:ds="http://schemas.openxmlformats.org/officeDocument/2006/customXml" ds:itemID="{3893B23F-4F4B-4667-BABD-5BAFEC252F27}"/>
</file>

<file path=customXml/itemProps3.xml><?xml version="1.0" encoding="utf-8"?>
<ds:datastoreItem xmlns:ds="http://schemas.openxmlformats.org/officeDocument/2006/customXml" ds:itemID="{64A1DAA7-1F50-4B53-ACDC-49E03497BA3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0x0101006160AE5DE678AA4B921768A78B84BB1B</vt:lpwstr>
  </property>
</Properties>
</file>