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335" r:id="rId3"/>
    <p:sldId id="374" r:id="rId4"/>
    <p:sldId id="375" r:id="rId5"/>
    <p:sldId id="390" r:id="rId6"/>
    <p:sldId id="391" r:id="rId7"/>
    <p:sldId id="396" r:id="rId8"/>
    <p:sldId id="392" r:id="rId9"/>
    <p:sldId id="407" r:id="rId10"/>
    <p:sldId id="397" r:id="rId11"/>
    <p:sldId id="409" r:id="rId12"/>
    <p:sldId id="410" r:id="rId13"/>
    <p:sldId id="411" r:id="rId14"/>
    <p:sldId id="352" r:id="rId15"/>
    <p:sldId id="303" r:id="rId16"/>
    <p:sldId id="272"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97AF"/>
    <a:srgbClr val="9B2D1F"/>
    <a:srgbClr val="3D8A73"/>
    <a:srgbClr val="F0AA0C"/>
    <a:srgbClr val="954F72"/>
    <a:srgbClr val="244F6E"/>
    <a:srgbClr val="FCBA04"/>
    <a:srgbClr val="A49AA8"/>
    <a:srgbClr val="EF47F3"/>
    <a:srgbClr val="FF7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2" autoAdjust="0"/>
    <p:restoredTop sz="94660"/>
  </p:normalViewPr>
  <p:slideViewPr>
    <p:cSldViewPr snapToObjects="1">
      <p:cViewPr varScale="1">
        <p:scale>
          <a:sx n="128" d="100"/>
          <a:sy n="128" d="100"/>
        </p:scale>
        <p:origin x="882" y="120"/>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475" cy="466725"/>
          </a:xfrm>
          <a:prstGeom prst="rect">
            <a:avLst/>
          </a:prstGeom>
        </p:spPr>
        <p:txBody>
          <a:bodyPr vert="horz" lIns="91423" tIns="45711" rIns="91423" bIns="45711" rtlCol="0"/>
          <a:lstStyle>
            <a:lvl1pPr algn="l">
              <a:defRPr sz="1200"/>
            </a:lvl1pPr>
          </a:lstStyle>
          <a:p>
            <a:endParaRPr lang="en-US" dirty="0"/>
          </a:p>
        </p:txBody>
      </p:sp>
      <p:sp>
        <p:nvSpPr>
          <p:cNvPr id="3" name="Date Placeholder 2"/>
          <p:cNvSpPr>
            <a:spLocks noGrp="1"/>
          </p:cNvSpPr>
          <p:nvPr>
            <p:ph type="dt" idx="1"/>
          </p:nvPr>
        </p:nvSpPr>
        <p:spPr>
          <a:xfrm>
            <a:off x="3970338" y="1"/>
            <a:ext cx="3038475" cy="466725"/>
          </a:xfrm>
          <a:prstGeom prst="rect">
            <a:avLst/>
          </a:prstGeom>
        </p:spPr>
        <p:txBody>
          <a:bodyPr vert="horz" lIns="91423" tIns="45711" rIns="91423" bIns="45711" rtlCol="0"/>
          <a:lstStyle>
            <a:lvl1pPr algn="r">
              <a:defRPr sz="1200"/>
            </a:lvl1pPr>
          </a:lstStyle>
          <a:p>
            <a:fld id="{23C52BC9-B6EE-41E9-8BF9-6918E1C9A228}" type="datetimeFigureOut">
              <a:rPr lang="en-US" smtClean="0"/>
              <a:t>8/10/26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23" tIns="45711" rIns="91423" bIns="45711" rtlCol="0" anchor="ctr"/>
          <a:lstStyle/>
          <a:p>
            <a:endParaRPr lang="en-US" dirty="0"/>
          </a:p>
        </p:txBody>
      </p:sp>
      <p:sp>
        <p:nvSpPr>
          <p:cNvPr id="5" name="Notes Placeholder 4"/>
          <p:cNvSpPr>
            <a:spLocks noGrp="1"/>
          </p:cNvSpPr>
          <p:nvPr>
            <p:ph type="body" sz="quarter" idx="3"/>
          </p:nvPr>
        </p:nvSpPr>
        <p:spPr>
          <a:xfrm>
            <a:off x="701676" y="4473576"/>
            <a:ext cx="5607050" cy="3660775"/>
          </a:xfrm>
          <a:prstGeom prst="rect">
            <a:avLst/>
          </a:prstGeom>
        </p:spPr>
        <p:txBody>
          <a:bodyPr vert="horz" lIns="91423" tIns="45711" rIns="91423" bIns="457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23" tIns="45711" rIns="91423" bIns="4571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23" tIns="45711" rIns="91423" bIns="45711" rtlCol="0" anchor="b"/>
          <a:lstStyle>
            <a:lvl1pPr algn="r">
              <a:defRPr sz="1200"/>
            </a:lvl1pPr>
          </a:lstStyle>
          <a:p>
            <a:fld id="{6D9606A4-55E1-4D3C-B006-77C9736B1E4B}" type="slidenum">
              <a:rPr lang="en-US" smtClean="0"/>
              <a:t>‹#›</a:t>
            </a:fld>
            <a:endParaRPr lang="en-US" dirty="0"/>
          </a:p>
        </p:txBody>
      </p:sp>
    </p:spTree>
    <p:extLst>
      <p:ext uri="{BB962C8B-B14F-4D97-AF65-F5344CB8AC3E}">
        <p14:creationId xmlns:p14="http://schemas.microsoft.com/office/powerpoint/2010/main" val="437793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25EB228-3758-4978-AE9A-17E27FB3ABDF}" type="datetimeFigureOut">
              <a:rPr lang="en-US" smtClean="0"/>
              <a:t>8/10/26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311523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5EB228-3758-4978-AE9A-17E27FB3ABDF}" type="datetimeFigureOut">
              <a:rPr lang="en-US" smtClean="0"/>
              <a:t>8/10/26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1042658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5EB228-3758-4978-AE9A-17E27FB3ABDF}" type="datetimeFigureOut">
              <a:rPr lang="en-US" smtClean="0"/>
              <a:t>8/10/26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654381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5EB228-3758-4978-AE9A-17E27FB3ABDF}" type="datetimeFigureOut">
              <a:rPr lang="en-US" smtClean="0"/>
              <a:t>8/10/26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892873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5EB228-3758-4978-AE9A-17E27FB3ABDF}" type="datetimeFigureOut">
              <a:rPr lang="en-US" smtClean="0"/>
              <a:t>8/10/26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2958859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25EB228-3758-4978-AE9A-17E27FB3ABDF}" type="datetimeFigureOut">
              <a:rPr lang="en-US" smtClean="0"/>
              <a:t>8/10/26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2854188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25EB228-3758-4978-AE9A-17E27FB3ABDF}" type="datetimeFigureOut">
              <a:rPr lang="en-US" smtClean="0"/>
              <a:t>8/10/26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1364726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5EB228-3758-4978-AE9A-17E27FB3ABDF}" type="datetimeFigureOut">
              <a:rPr lang="en-US" smtClean="0"/>
              <a:t>8/10/26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349282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5EB228-3758-4978-AE9A-17E27FB3ABDF}" type="datetimeFigureOut">
              <a:rPr lang="en-US" smtClean="0"/>
              <a:t>8/10/26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2925165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25EB228-3758-4978-AE9A-17E27FB3ABDF}" type="datetimeFigureOut">
              <a:rPr lang="en-US" smtClean="0"/>
              <a:t>8/10/26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3450530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25EB228-3758-4978-AE9A-17E27FB3ABDF}" type="datetimeFigureOut">
              <a:rPr lang="en-US" smtClean="0"/>
              <a:t>8/10/26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D68CA3-B6DC-4665-A0C5-AA6CB4ED1FC4}" type="slidenum">
              <a:rPr lang="en-US" smtClean="0"/>
              <a:t>‹#›</a:t>
            </a:fld>
            <a:endParaRPr lang="en-US" dirty="0"/>
          </a:p>
        </p:txBody>
      </p:sp>
    </p:spTree>
    <p:extLst>
      <p:ext uri="{BB962C8B-B14F-4D97-AF65-F5344CB8AC3E}">
        <p14:creationId xmlns:p14="http://schemas.microsoft.com/office/powerpoint/2010/main" val="3866317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5EB228-3758-4978-AE9A-17E27FB3ABDF}" type="datetimeFigureOut">
              <a:rPr lang="en-US" smtClean="0"/>
              <a:t>8/10/26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D68CA3-B6DC-4665-A0C5-AA6CB4ED1FC4}" type="slidenum">
              <a:rPr lang="en-US" smtClean="0"/>
              <a:t>‹#›</a:t>
            </a:fld>
            <a:endParaRPr lang="en-US" dirty="0"/>
          </a:p>
        </p:txBody>
      </p:sp>
    </p:spTree>
    <p:extLst>
      <p:ext uri="{BB962C8B-B14F-4D97-AF65-F5344CB8AC3E}">
        <p14:creationId xmlns:p14="http://schemas.microsoft.com/office/powerpoint/2010/main" val="3822818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4821866"/>
            <a:ext cx="9144000" cy="457200"/>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2" name="TextBox 11"/>
          <p:cNvSpPr txBox="1"/>
          <p:nvPr/>
        </p:nvSpPr>
        <p:spPr>
          <a:xfrm>
            <a:off x="2438400" y="4842429"/>
            <a:ext cx="5984506" cy="430887"/>
          </a:xfrm>
          <a:prstGeom prst="rect">
            <a:avLst/>
          </a:prstGeom>
          <a:noFill/>
        </p:spPr>
        <p:txBody>
          <a:bodyPr wrap="square" rtlCol="0">
            <a:spAutoFit/>
          </a:bodyPr>
          <a:lstStyle/>
          <a:p>
            <a:r>
              <a:rPr lang="en-US" sz="2200" b="1" dirty="0">
                <a:solidFill>
                  <a:schemeClr val="bg1"/>
                </a:solidFill>
                <a:latin typeface="Khmer UI" panose="020B0502040204020203" pitchFamily="34" charset="0"/>
                <a:cs typeface="Khmer UI" panose="020B0502040204020203" pitchFamily="34" charset="0"/>
              </a:rPr>
              <a:t>CITY &amp; COUNTY OF SAN FRANCISCO</a:t>
            </a:r>
          </a:p>
        </p:txBody>
      </p:sp>
      <p:sp>
        <p:nvSpPr>
          <p:cNvPr id="13" name="TextBox 12"/>
          <p:cNvSpPr txBox="1"/>
          <p:nvPr/>
        </p:nvSpPr>
        <p:spPr>
          <a:xfrm>
            <a:off x="2479589" y="5279066"/>
            <a:ext cx="3712775" cy="861774"/>
          </a:xfrm>
          <a:prstGeom prst="rect">
            <a:avLst/>
          </a:prstGeom>
          <a:noFill/>
        </p:spPr>
        <p:txBody>
          <a:bodyPr wrap="square" rtlCol="0">
            <a:spAutoFit/>
          </a:bodyPr>
          <a:lstStyle/>
          <a:p>
            <a:r>
              <a:rPr lang="en-US" sz="3200" dirty="0">
                <a:solidFill>
                  <a:schemeClr val="tx2"/>
                </a:solidFill>
                <a:latin typeface="Times New Roman" panose="02020603050405020304" pitchFamily="18" charset="0"/>
                <a:cs typeface="Times New Roman" panose="02020603050405020304" pitchFamily="18" charset="0"/>
              </a:rPr>
              <a:t>Police Department</a:t>
            </a:r>
          </a:p>
          <a:p>
            <a:endParaRPr lang="en-US" dirty="0">
              <a:solidFill>
                <a:schemeClr val="tx2"/>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5715000" y="6248592"/>
            <a:ext cx="3429000" cy="369332"/>
          </a:xfrm>
          <a:prstGeom prst="rect">
            <a:avLst/>
          </a:prstGeom>
          <a:noFill/>
        </p:spPr>
        <p:txBody>
          <a:bodyPr wrap="square" rtlCol="0">
            <a:spAutoFit/>
          </a:bodyPr>
          <a:lstStyle/>
          <a:p>
            <a:pPr algn="ctr"/>
            <a:r>
              <a:rPr lang="en-US" dirty="0">
                <a:latin typeface="Segoe UI Semilight" panose="020B0402040204020203" pitchFamily="34" charset="0"/>
                <a:cs typeface="Segoe UI Semilight" panose="020B0402040204020203" pitchFamily="34" charset="0"/>
              </a:rPr>
              <a:t>09/02/26</a:t>
            </a:r>
          </a:p>
        </p:txBody>
      </p:sp>
      <p:sp>
        <p:nvSpPr>
          <p:cNvPr id="4" name="Rectangle 3"/>
          <p:cNvSpPr/>
          <p:nvPr/>
        </p:nvSpPr>
        <p:spPr>
          <a:xfrm>
            <a:off x="1" y="-1"/>
            <a:ext cx="9143999" cy="481740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2"/>
              </a:solidFill>
            </a:endParaRPr>
          </a:p>
          <a:p>
            <a:pPr algn="ctr"/>
            <a:endParaRPr lang="en-US" sz="2800" dirty="0">
              <a:solidFill>
                <a:srgbClr val="FF0000"/>
              </a:solidFill>
              <a:latin typeface="Khmer UI" panose="020B0502040204020203" pitchFamily="34" charset="0"/>
              <a:cs typeface="Khmer UI" panose="020B0502040204020203" pitchFamily="34" charset="0"/>
            </a:endParaRPr>
          </a:p>
          <a:p>
            <a:pPr algn="ctr"/>
            <a:r>
              <a:rPr lang="en-US" sz="2800" dirty="0">
                <a:solidFill>
                  <a:srgbClr val="FF0000"/>
                </a:solidFill>
                <a:latin typeface="Khmer UI" panose="020B0502040204020203" pitchFamily="34" charset="0"/>
                <a:cs typeface="Khmer UI" panose="020B0502040204020203" pitchFamily="34" charset="0"/>
              </a:rPr>
              <a:t>     </a:t>
            </a:r>
            <a:endParaRPr lang="en-US" dirty="0">
              <a:solidFill>
                <a:srgbClr val="FF0000"/>
              </a:solidFill>
              <a:latin typeface="Khmer UI" panose="020B0502040204020203" pitchFamily="34" charset="0"/>
              <a:cs typeface="Khmer UI" panose="020B0502040204020203"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0412" y="2656460"/>
            <a:ext cx="1611128" cy="1718537"/>
          </a:xfrm>
          <a:prstGeom prst="rect">
            <a:avLst/>
          </a:prstGeom>
        </p:spPr>
      </p:pic>
      <p:pic>
        <p:nvPicPr>
          <p:cNvPr id="18" name="Picture 17"/>
          <p:cNvPicPr/>
          <p:nvPr/>
        </p:nvPicPr>
        <p:blipFill rotWithShape="1">
          <a:blip r:embed="rId3">
            <a:extLst>
              <a:ext uri="{28A0092B-C50C-407E-A947-70E740481C1C}">
                <a14:useLocalDpi xmlns:a14="http://schemas.microsoft.com/office/drawing/2010/main" val="0"/>
              </a:ext>
            </a:extLst>
          </a:blip>
          <a:srcRect l="-938" t="-2174" r="-3608" b="-2174"/>
          <a:stretch/>
        </p:blipFill>
        <p:spPr>
          <a:xfrm>
            <a:off x="283464" y="4663440"/>
            <a:ext cx="2103120" cy="2194560"/>
          </a:xfrm>
          <a:prstGeom prst="ellipse">
            <a:avLst/>
          </a:prstGeom>
        </p:spPr>
      </p:pic>
      <p:sp>
        <p:nvSpPr>
          <p:cNvPr id="3" name="Rectangle 2"/>
          <p:cNvSpPr/>
          <p:nvPr/>
        </p:nvSpPr>
        <p:spPr>
          <a:xfrm>
            <a:off x="983176" y="577393"/>
            <a:ext cx="6705600" cy="1169551"/>
          </a:xfrm>
          <a:prstGeom prst="rect">
            <a:avLst/>
          </a:prstGeom>
        </p:spPr>
        <p:txBody>
          <a:bodyPr wrap="square">
            <a:spAutoFit/>
          </a:bodyPr>
          <a:lstStyle/>
          <a:p>
            <a:pPr algn="ctr"/>
            <a:endParaRPr lang="en-US" sz="1000" dirty="0">
              <a:solidFill>
                <a:schemeClr val="tx2"/>
              </a:solidFill>
              <a:latin typeface="Times New Roman" panose="02020603050405020304" pitchFamily="18" charset="0"/>
              <a:cs typeface="Times New Roman" panose="02020603050405020304" pitchFamily="18" charset="0"/>
            </a:endParaRPr>
          </a:p>
          <a:p>
            <a:pPr algn="ctr"/>
            <a:r>
              <a:rPr lang="en-US" sz="2800" b="1" dirty="0">
                <a:solidFill>
                  <a:schemeClr val="tx2"/>
                </a:solidFill>
                <a:latin typeface="+mj-lt"/>
                <a:cs typeface="Times New Roman" panose="02020603050405020304" pitchFamily="18" charset="0"/>
              </a:rPr>
              <a:t>San Francisco Police Department</a:t>
            </a:r>
          </a:p>
          <a:p>
            <a:pPr algn="ctr"/>
            <a:endParaRPr lang="en-US" sz="800" b="1" dirty="0">
              <a:solidFill>
                <a:schemeClr val="tx2"/>
              </a:solidFill>
              <a:latin typeface="+mj-lt"/>
              <a:cs typeface="Times New Roman" panose="02020603050405020304" pitchFamily="18" charset="0"/>
            </a:endParaRPr>
          </a:p>
          <a:p>
            <a:pPr algn="ctr"/>
            <a:r>
              <a:rPr lang="en-US" sz="2400" b="1" dirty="0">
                <a:solidFill>
                  <a:schemeClr val="tx2"/>
                </a:solidFill>
                <a:latin typeface="+mj-lt"/>
                <a:cs typeface="Times New Roman" panose="02020603050405020304" pitchFamily="18" charset="0"/>
              </a:rPr>
              <a:t>Serious Incident Review Board Report</a:t>
            </a:r>
          </a:p>
        </p:txBody>
      </p:sp>
    </p:spTree>
    <p:extLst>
      <p:ext uri="{BB962C8B-B14F-4D97-AF65-F5344CB8AC3E}">
        <p14:creationId xmlns:p14="http://schemas.microsoft.com/office/powerpoint/2010/main" val="1115427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41C75-04D5-D0CD-24E0-27878BBB6FEB}"/>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FD1CC818-FE81-C2DD-A50E-94B6D3E9BACF}"/>
              </a:ext>
            </a:extLst>
          </p:cNvPr>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9C25B13F-146C-ED54-1C0D-18BC4021C6B0}"/>
              </a:ext>
            </a:extLst>
          </p:cNvPr>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8128D152-D5DB-3F2A-130F-77B572BF394D}"/>
              </a:ext>
            </a:extLst>
          </p:cNvPr>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6645549-4816-6BDA-A8FA-2796106CCED4}"/>
              </a:ext>
            </a:extLst>
          </p:cNvPr>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10</a:t>
            </a:fld>
            <a:endParaRPr lang="en-US" sz="1400" b="1" dirty="0">
              <a:solidFill>
                <a:schemeClr val="bg1"/>
              </a:solidFill>
              <a:latin typeface="Segoe UI Semibold" panose="020B0702040204020203" pitchFamily="34" charset="0"/>
            </a:endParaRPr>
          </a:p>
        </p:txBody>
      </p:sp>
      <p:sp>
        <p:nvSpPr>
          <p:cNvPr id="9" name="TextBox 8">
            <a:extLst>
              <a:ext uri="{FF2B5EF4-FFF2-40B4-BE49-F238E27FC236}">
                <a16:creationId xmlns:a16="http://schemas.microsoft.com/office/drawing/2014/main" id="{C0D07E4F-5068-B74B-6670-D5B2F94FF235}"/>
              </a:ext>
            </a:extLst>
          </p:cNvPr>
          <p:cNvSpPr txBox="1"/>
          <p:nvPr/>
        </p:nvSpPr>
        <p:spPr>
          <a:xfrm>
            <a:off x="0" y="848091"/>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Discharge 25-003 Findings</a:t>
            </a:r>
            <a:endParaRPr lang="en-US" sz="3200" dirty="0">
              <a:latin typeface="+mj-lt"/>
            </a:endParaRPr>
          </a:p>
        </p:txBody>
      </p:sp>
      <p:sp>
        <p:nvSpPr>
          <p:cNvPr id="4" name="Rectangle 3">
            <a:extLst>
              <a:ext uri="{FF2B5EF4-FFF2-40B4-BE49-F238E27FC236}">
                <a16:creationId xmlns:a16="http://schemas.microsoft.com/office/drawing/2014/main" id="{0BEDD489-64F4-F6C8-F839-3F81AC5371A2}"/>
              </a:ext>
            </a:extLst>
          </p:cNvPr>
          <p:cNvSpPr/>
          <p:nvPr/>
        </p:nvSpPr>
        <p:spPr>
          <a:xfrm>
            <a:off x="389980" y="1774829"/>
            <a:ext cx="121022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Officer #1</a:t>
            </a:r>
          </a:p>
        </p:txBody>
      </p:sp>
      <p:sp>
        <p:nvSpPr>
          <p:cNvPr id="6" name="Content Placeholder 5">
            <a:extLst>
              <a:ext uri="{FF2B5EF4-FFF2-40B4-BE49-F238E27FC236}">
                <a16:creationId xmlns:a16="http://schemas.microsoft.com/office/drawing/2014/main" id="{458515AA-F885-5AF7-FBCC-07A0F78B398A}"/>
              </a:ext>
            </a:extLst>
          </p:cNvPr>
          <p:cNvSpPr>
            <a:spLocks noGrp="1"/>
          </p:cNvSpPr>
          <p:nvPr>
            <p:ph idx="1"/>
          </p:nvPr>
        </p:nvSpPr>
        <p:spPr>
          <a:xfrm>
            <a:off x="358645" y="2270884"/>
            <a:ext cx="8229600" cy="4525963"/>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Department General Order: </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5.01.08.G.1.a, Discharge of Firearms, ND </a:t>
            </a:r>
            <a:r>
              <a:rPr lang="en-US" sz="2000" b="1" dirty="0">
                <a:latin typeface="Times New Roman" panose="02020603050405020304" pitchFamily="18" charset="0"/>
                <a:cs typeface="Times New Roman" panose="02020603050405020304" pitchFamily="18" charset="0"/>
              </a:rPr>
              <a:t>– Not in Policy/Improper Conduct</a:t>
            </a:r>
          </a:p>
          <a:p>
            <a:pPr marL="0" indent="0">
              <a:buNone/>
            </a:pP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DN 25-014, Rules, Protocol, and Procedures for Firearm Safety, ND</a:t>
            </a:r>
            <a:r>
              <a:rPr lang="en-US" sz="2000" b="1" dirty="0">
                <a:latin typeface="Times New Roman" panose="02020603050405020304" pitchFamily="18" charset="0"/>
                <a:cs typeface="Times New Roman" panose="02020603050405020304" pitchFamily="18" charset="0"/>
              </a:rPr>
              <a:t>– Not in Policy/Improper Conduct</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5.01.08.G.4.a, Reporting Discharge of Firearms, ND</a:t>
            </a:r>
            <a:r>
              <a:rPr lang="en-US" sz="2000" b="1" dirty="0">
                <a:latin typeface="Times New Roman" panose="02020603050405020304" pitchFamily="18" charset="0"/>
                <a:cs typeface="Times New Roman" panose="02020603050405020304" pitchFamily="18" charset="0"/>
              </a:rPr>
              <a:t> - In Policy/Proper Conduct</a:t>
            </a:r>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00362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15FCA-EAB1-2BD9-D4D8-5F54043064C5}"/>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0C3C2872-5F80-022F-1E05-7908D230C179}"/>
              </a:ext>
            </a:extLst>
          </p:cNvPr>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08241BA5-EECF-6601-A49B-3346DBCF2472}"/>
              </a:ext>
            </a:extLst>
          </p:cNvPr>
          <p:cNvSpPr/>
          <p:nvPr/>
        </p:nvSpPr>
        <p:spPr>
          <a:xfrm>
            <a:off x="587115"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E427230E-A680-3447-403D-CE52A766F071}"/>
              </a:ext>
            </a:extLst>
          </p:cNvPr>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58E381E-1784-2F7C-085C-E91955A3CBE1}"/>
              </a:ext>
            </a:extLst>
          </p:cNvPr>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11</a:t>
            </a:fld>
            <a:endParaRPr lang="en-US" sz="1400" b="1" dirty="0">
              <a:solidFill>
                <a:schemeClr val="bg1"/>
              </a:solidFill>
              <a:latin typeface="Segoe UI Semibold" panose="020B0702040204020203" pitchFamily="34" charset="0"/>
            </a:endParaRPr>
          </a:p>
        </p:txBody>
      </p:sp>
      <p:sp>
        <p:nvSpPr>
          <p:cNvPr id="8" name="Content Placeholder 7">
            <a:extLst>
              <a:ext uri="{FF2B5EF4-FFF2-40B4-BE49-F238E27FC236}">
                <a16:creationId xmlns:a16="http://schemas.microsoft.com/office/drawing/2014/main" id="{4A88D096-BB22-0BB3-05D1-CBBE77C96BD9}"/>
              </a:ext>
            </a:extLst>
          </p:cNvPr>
          <p:cNvSpPr>
            <a:spLocks noGrp="1"/>
          </p:cNvSpPr>
          <p:nvPr>
            <p:ph idx="1"/>
          </p:nvPr>
        </p:nvSpPr>
        <p:spPr>
          <a:xfrm>
            <a:off x="304800" y="1802462"/>
            <a:ext cx="8534400" cy="4750738"/>
          </a:xfrm>
        </p:spPr>
        <p:txBody>
          <a:bodyPr>
            <a:normAutofit/>
          </a:bodyPr>
          <a:lstStyle/>
          <a:p>
            <a:pPr marL="0" indent="0">
              <a:lnSpc>
                <a:spcPct val="12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en-US" dirty="0">
              <a:latin typeface="Times New Roman" panose="02020603050405020304" pitchFamily="18" charset="0"/>
              <a:cs typeface="Times New Roman" panose="02020603050405020304" pitchFamily="18" charset="0"/>
            </a:endParaRPr>
          </a:p>
          <a:p>
            <a:pPr marL="0" indent="0">
              <a:lnSpc>
                <a:spcPct val="107000"/>
              </a:lnSpc>
              <a:spcBef>
                <a:spcPts val="600"/>
              </a:spcBef>
              <a:spcAft>
                <a:spcPts val="1200"/>
              </a:spcAft>
              <a:buSzPct val="100000"/>
              <a:buNone/>
              <a:tabLst>
                <a:tab pos="457200" algn="l"/>
              </a:tabLst>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2C6C3F4A-CC62-7BE3-EE0E-542334C771BB}"/>
              </a:ext>
            </a:extLst>
          </p:cNvPr>
          <p:cNvSpPr txBox="1"/>
          <p:nvPr/>
        </p:nvSpPr>
        <p:spPr>
          <a:xfrm>
            <a:off x="124743" y="776032"/>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Discharge 25-005 (cont’d)</a:t>
            </a:r>
            <a:endParaRPr lang="en-US" sz="3200" dirty="0">
              <a:latin typeface="+mj-lt"/>
            </a:endParaRPr>
          </a:p>
        </p:txBody>
      </p:sp>
      <p:sp>
        <p:nvSpPr>
          <p:cNvPr id="5" name="TextBox 4">
            <a:extLst>
              <a:ext uri="{FF2B5EF4-FFF2-40B4-BE49-F238E27FC236}">
                <a16:creationId xmlns:a16="http://schemas.microsoft.com/office/drawing/2014/main" id="{1494D180-CF1A-D024-A912-5B34846C6B25}"/>
              </a:ext>
            </a:extLst>
          </p:cNvPr>
          <p:cNvSpPr txBox="1"/>
          <p:nvPr/>
        </p:nvSpPr>
        <p:spPr>
          <a:xfrm>
            <a:off x="685800" y="1579069"/>
            <a:ext cx="6934200" cy="3785652"/>
          </a:xfrm>
          <a:prstGeom prst="rect">
            <a:avLst/>
          </a:prstGeom>
          <a:noFill/>
        </p:spPr>
        <p:txBody>
          <a:bodyPr wrap="square">
            <a:spAutoFit/>
          </a:bodyPr>
          <a:lstStyle/>
          <a:p>
            <a:pPr algn="just"/>
            <a:r>
              <a:rPr lang="en-US" sz="2000" dirty="0">
                <a:latin typeface="Times New Roman" panose="02020603050405020304" pitchFamily="18" charset="0"/>
                <a:cs typeface="Times New Roman" panose="02020603050405020304" pitchFamily="18" charset="0"/>
              </a:rPr>
              <a:t>Officer #1 stated that on November 26, 2025, at approximately 2215 hours, their sergeants requested to see their newly purchased off-duty firearm, a Glock 43x, 9mm.  Officer #1 placed the factory gun box that contained the firearm on a sergeant’s desk.  The firearm was unloaded and two separate, fully loaded 9mm magazines were also inside of the gun box.  Officer #1 believed they rendered the firearm safe by checking to make sure no magazine was loaded inside of the firearm and racked the slide of the firearm to ensure that there was no round in the chamber.  Officer #1 let two sergeants handle and inspect the firearm, and they handed the firearm back to when they were done.  Officer #1 re-racked the slide of the firearm to render the firearm safe. </a:t>
            </a:r>
            <a:endParaRPr lang="en-US" sz="20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0754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85BA5-ADEB-6CA4-41B0-1223A75A9B87}"/>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787F9EE3-3C73-66C9-EBC0-09457DB7CD02}"/>
              </a:ext>
            </a:extLst>
          </p:cNvPr>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D8DE6505-BCEF-38D1-6ACE-F83DA8E8A52F}"/>
              </a:ext>
            </a:extLst>
          </p:cNvPr>
          <p:cNvSpPr/>
          <p:nvPr/>
        </p:nvSpPr>
        <p:spPr>
          <a:xfrm>
            <a:off x="587115"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2C76C9E4-2F2C-8733-39A9-9254FC0BDE67}"/>
              </a:ext>
            </a:extLst>
          </p:cNvPr>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66ECC29-4FED-22FA-364E-BA6C015A188A}"/>
              </a:ext>
            </a:extLst>
          </p:cNvPr>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12</a:t>
            </a:fld>
            <a:endParaRPr lang="en-US" sz="1400" b="1" dirty="0">
              <a:solidFill>
                <a:schemeClr val="bg1"/>
              </a:solidFill>
              <a:latin typeface="Segoe UI Semibold" panose="020B0702040204020203" pitchFamily="34" charset="0"/>
            </a:endParaRPr>
          </a:p>
        </p:txBody>
      </p:sp>
      <p:sp>
        <p:nvSpPr>
          <p:cNvPr id="8" name="Content Placeholder 7">
            <a:extLst>
              <a:ext uri="{FF2B5EF4-FFF2-40B4-BE49-F238E27FC236}">
                <a16:creationId xmlns:a16="http://schemas.microsoft.com/office/drawing/2014/main" id="{1F2AC453-38D8-3C02-5B6C-23BB807B5613}"/>
              </a:ext>
            </a:extLst>
          </p:cNvPr>
          <p:cNvSpPr>
            <a:spLocks noGrp="1"/>
          </p:cNvSpPr>
          <p:nvPr>
            <p:ph idx="1"/>
          </p:nvPr>
        </p:nvSpPr>
        <p:spPr>
          <a:xfrm>
            <a:off x="304800" y="1802462"/>
            <a:ext cx="8534400" cy="4750738"/>
          </a:xfrm>
        </p:spPr>
        <p:txBody>
          <a:bodyPr>
            <a:normAutofit/>
          </a:bodyPr>
          <a:lstStyle/>
          <a:p>
            <a:pPr marL="0" indent="0">
              <a:lnSpc>
                <a:spcPct val="12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en-US" dirty="0">
              <a:latin typeface="Times New Roman" panose="02020603050405020304" pitchFamily="18" charset="0"/>
              <a:cs typeface="Times New Roman" panose="02020603050405020304" pitchFamily="18" charset="0"/>
            </a:endParaRPr>
          </a:p>
          <a:p>
            <a:pPr marL="0" indent="0">
              <a:lnSpc>
                <a:spcPct val="107000"/>
              </a:lnSpc>
              <a:spcBef>
                <a:spcPts val="600"/>
              </a:spcBef>
              <a:spcAft>
                <a:spcPts val="1200"/>
              </a:spcAft>
              <a:buSzPct val="100000"/>
              <a:buNone/>
              <a:tabLst>
                <a:tab pos="457200" algn="l"/>
              </a:tabLst>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79D50A1-4609-E8D5-3945-5833AE55B731}"/>
              </a:ext>
            </a:extLst>
          </p:cNvPr>
          <p:cNvSpPr txBox="1"/>
          <p:nvPr/>
        </p:nvSpPr>
        <p:spPr>
          <a:xfrm>
            <a:off x="0" y="848091"/>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Discharge 25-005 (cont’d)</a:t>
            </a:r>
            <a:endParaRPr lang="en-US" sz="3200" dirty="0">
              <a:latin typeface="+mj-lt"/>
            </a:endParaRPr>
          </a:p>
        </p:txBody>
      </p:sp>
      <p:sp>
        <p:nvSpPr>
          <p:cNvPr id="5" name="TextBox 4">
            <a:extLst>
              <a:ext uri="{FF2B5EF4-FFF2-40B4-BE49-F238E27FC236}">
                <a16:creationId xmlns:a16="http://schemas.microsoft.com/office/drawing/2014/main" id="{0A52DD81-36AC-AEAB-9ABD-881A5BCED77D}"/>
              </a:ext>
            </a:extLst>
          </p:cNvPr>
          <p:cNvSpPr txBox="1"/>
          <p:nvPr/>
        </p:nvSpPr>
        <p:spPr>
          <a:xfrm>
            <a:off x="228600" y="1859340"/>
            <a:ext cx="8610600" cy="3477875"/>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Officer #1 then attempted to place the firearm into a newly purchased holster, and the firearm discharged one round towards the floor.  Officer #1 stated that they were in a state of shock when the firearm was discharged.  Officer #1 said that everyone in the office immediately assessed to see if anyone was injured, but no one was.  Officer #1 stated that they located the fired cartridge and fired bullet and determined that the bullet did not penetrate the floor.</a:t>
            </a:r>
          </a:p>
          <a:p>
            <a:endParaRPr lang="en-US" sz="2000" dirty="0">
              <a:latin typeface="Times New Roman" panose="02020603050405020304" pitchFamily="18" charset="0"/>
              <a:cs typeface="Times New Roman" panose="02020603050405020304" pitchFamily="18" charset="0"/>
            </a:endParaRPr>
          </a:p>
          <a:p>
            <a: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t>Officers searched the surrounding area and floor below for any potential victims or exit points from the bullet but did not locate any.  The casing was recovered and booked.</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409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F1147-6F4D-AF07-36F5-916748B285F4}"/>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947735B7-9785-2991-8092-B138CA5075A4}"/>
              </a:ext>
            </a:extLst>
          </p:cNvPr>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475A83A6-CA62-F88E-4EBA-EB4F81CDB6F4}"/>
              </a:ext>
            </a:extLst>
          </p:cNvPr>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3BDF5789-1D46-ED55-DF86-C67B17E5DFE4}"/>
              </a:ext>
            </a:extLst>
          </p:cNvPr>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80050F1C-838B-A5D4-2DBB-746804358034}"/>
              </a:ext>
            </a:extLst>
          </p:cNvPr>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13</a:t>
            </a:fld>
            <a:endParaRPr lang="en-US" sz="1400" b="1" dirty="0">
              <a:solidFill>
                <a:schemeClr val="bg1"/>
              </a:solidFill>
              <a:latin typeface="Segoe UI Semibold" panose="020B0702040204020203" pitchFamily="34" charset="0"/>
            </a:endParaRPr>
          </a:p>
        </p:txBody>
      </p:sp>
      <p:sp>
        <p:nvSpPr>
          <p:cNvPr id="9" name="TextBox 8">
            <a:extLst>
              <a:ext uri="{FF2B5EF4-FFF2-40B4-BE49-F238E27FC236}">
                <a16:creationId xmlns:a16="http://schemas.microsoft.com/office/drawing/2014/main" id="{6E452210-515D-0EA5-052F-8518455C16B9}"/>
              </a:ext>
            </a:extLst>
          </p:cNvPr>
          <p:cNvSpPr txBox="1"/>
          <p:nvPr/>
        </p:nvSpPr>
        <p:spPr>
          <a:xfrm>
            <a:off x="0" y="848091"/>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Discharge 25-005 Findings</a:t>
            </a:r>
            <a:endParaRPr lang="en-US" sz="3200" dirty="0">
              <a:latin typeface="+mj-lt"/>
            </a:endParaRPr>
          </a:p>
        </p:txBody>
      </p:sp>
      <p:sp>
        <p:nvSpPr>
          <p:cNvPr id="4" name="Rectangle 3">
            <a:extLst>
              <a:ext uri="{FF2B5EF4-FFF2-40B4-BE49-F238E27FC236}">
                <a16:creationId xmlns:a16="http://schemas.microsoft.com/office/drawing/2014/main" id="{7A011BA0-B36B-7380-6406-890B1A79EB45}"/>
              </a:ext>
            </a:extLst>
          </p:cNvPr>
          <p:cNvSpPr/>
          <p:nvPr/>
        </p:nvSpPr>
        <p:spPr>
          <a:xfrm>
            <a:off x="389980" y="1774829"/>
            <a:ext cx="121022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Officer #1</a:t>
            </a:r>
          </a:p>
        </p:txBody>
      </p:sp>
      <p:sp>
        <p:nvSpPr>
          <p:cNvPr id="6" name="Content Placeholder 5">
            <a:extLst>
              <a:ext uri="{FF2B5EF4-FFF2-40B4-BE49-F238E27FC236}">
                <a16:creationId xmlns:a16="http://schemas.microsoft.com/office/drawing/2014/main" id="{077B5BFE-F16E-A834-2008-87FB7F2822F7}"/>
              </a:ext>
            </a:extLst>
          </p:cNvPr>
          <p:cNvSpPr>
            <a:spLocks noGrp="1"/>
          </p:cNvSpPr>
          <p:nvPr>
            <p:ph idx="1"/>
          </p:nvPr>
        </p:nvSpPr>
        <p:spPr>
          <a:xfrm>
            <a:off x="358645" y="2270884"/>
            <a:ext cx="8229600" cy="4525963"/>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Department General Order: </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5.01.08.G.1.a, Discharge of Firearms, ND </a:t>
            </a:r>
            <a:r>
              <a:rPr lang="en-US" sz="2000" b="1" dirty="0">
                <a:latin typeface="Times New Roman" panose="02020603050405020304" pitchFamily="18" charset="0"/>
                <a:cs typeface="Times New Roman" panose="02020603050405020304" pitchFamily="18" charset="0"/>
              </a:rPr>
              <a:t>– Not in Policy/Improper Conduct</a:t>
            </a:r>
          </a:p>
          <a:p>
            <a:pPr marL="0" indent="0">
              <a:buNone/>
            </a:pP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DN 25-014, Rules, Protocol, and Procedures for Firearm Safety, ND</a:t>
            </a:r>
            <a:r>
              <a:rPr lang="en-US" sz="2000" b="1" dirty="0">
                <a:latin typeface="Times New Roman" panose="02020603050405020304" pitchFamily="18" charset="0"/>
                <a:cs typeface="Times New Roman" panose="02020603050405020304" pitchFamily="18" charset="0"/>
              </a:rPr>
              <a:t>– Not in Policy/Improper Conduct</a:t>
            </a:r>
          </a:p>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5.01.08.G.4.a, Reporting Discharge of Firearms, ND</a:t>
            </a:r>
            <a:r>
              <a:rPr lang="en-US" sz="2000" b="1" dirty="0">
                <a:latin typeface="Times New Roman" panose="02020603050405020304" pitchFamily="18" charset="0"/>
                <a:cs typeface="Times New Roman" panose="02020603050405020304" pitchFamily="18" charset="0"/>
              </a:rPr>
              <a:t> - In Policy/Proper Conduct</a:t>
            </a:r>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88579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14</a:t>
            </a:fld>
            <a:endParaRPr lang="en-US" sz="1400" b="1" dirty="0">
              <a:solidFill>
                <a:schemeClr val="bg1"/>
              </a:solidFill>
              <a:latin typeface="Segoe UI Semibold" panose="020B0702040204020203" pitchFamily="34" charset="0"/>
            </a:endParaRPr>
          </a:p>
        </p:txBody>
      </p:sp>
      <p:sp>
        <p:nvSpPr>
          <p:cNvPr id="8" name="Content Placeholder 7"/>
          <p:cNvSpPr>
            <a:spLocks noGrp="1"/>
          </p:cNvSpPr>
          <p:nvPr>
            <p:ph idx="1"/>
          </p:nvPr>
        </p:nvSpPr>
        <p:spPr>
          <a:xfrm>
            <a:off x="304800" y="1676400"/>
            <a:ext cx="8839200" cy="4267200"/>
          </a:xfrm>
        </p:spPr>
        <p:txBody>
          <a:bodyPr/>
          <a:lstStyle/>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mj-lt"/>
                <a:cs typeface="Times New Roman" panose="02020603050405020304" pitchFamily="18" charset="0"/>
              </a:rPr>
              <a:t>In the 2</a:t>
            </a:r>
            <a:r>
              <a:rPr lang="en-US" sz="2000" baseline="30000" dirty="0">
                <a:latin typeface="+mj-lt"/>
                <a:cs typeface="Times New Roman" panose="02020603050405020304" pitchFamily="18" charset="0"/>
              </a:rPr>
              <a:t>nd</a:t>
            </a:r>
            <a:r>
              <a:rPr lang="en-US" sz="2000" dirty="0">
                <a:latin typeface="+mj-lt"/>
                <a:cs typeface="Times New Roman" panose="02020603050405020304" pitchFamily="18" charset="0"/>
              </a:rPr>
              <a:t> Quarter of 2026, there were no In-Custody Death cases presented to the Serious Incident Review Board.</a:t>
            </a:r>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E43016F-7C1D-444D-BDDA-66960798674E}"/>
              </a:ext>
            </a:extLst>
          </p:cNvPr>
          <p:cNvSpPr txBox="1"/>
          <p:nvPr/>
        </p:nvSpPr>
        <p:spPr>
          <a:xfrm>
            <a:off x="1104900" y="991618"/>
            <a:ext cx="6934200" cy="584775"/>
          </a:xfrm>
          <a:prstGeom prst="rect">
            <a:avLst/>
          </a:prstGeom>
          <a:noFill/>
        </p:spPr>
        <p:txBody>
          <a:bodyPr wrap="square">
            <a:spAutoFit/>
          </a:bodyPr>
          <a:lstStyle/>
          <a:p>
            <a:pPr algn="ctr"/>
            <a:r>
              <a:rPr lang="en-US" sz="3200" dirty="0">
                <a:latin typeface="+mj-lt"/>
                <a:cs typeface="Times New Roman" panose="02020603050405020304" pitchFamily="18" charset="0"/>
              </a:rPr>
              <a:t>In-Custody Deaths</a:t>
            </a:r>
            <a:endParaRPr lang="en-US" sz="3200" dirty="0">
              <a:latin typeface="+mj-lt"/>
            </a:endParaRPr>
          </a:p>
        </p:txBody>
      </p:sp>
    </p:spTree>
    <p:extLst>
      <p:ext uri="{BB962C8B-B14F-4D97-AF65-F5344CB8AC3E}">
        <p14:creationId xmlns:p14="http://schemas.microsoft.com/office/powerpoint/2010/main" val="2621912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497517" y="-65040"/>
            <a:ext cx="8161626" cy="338554"/>
          </a:xfrm>
          <a:prstGeom prst="rect">
            <a:avLst/>
          </a:prstGeom>
          <a:noFill/>
        </p:spPr>
        <p:txBody>
          <a:bodyPr wrap="square" rtlCol="0">
            <a:spAutoFit/>
          </a:bodyPr>
          <a:lstStyle/>
          <a:p>
            <a:r>
              <a:rPr lang="en-US" sz="1600" b="1" i="1" dirty="0">
                <a:solidFill>
                  <a:schemeClr val="accent6"/>
                </a:solidFill>
                <a:latin typeface="Segoe UI Semibold" panose="020B0702040204020203" pitchFamily="34" charset="0"/>
              </a:rPr>
              <a:t>Safety with Respect</a:t>
            </a:r>
          </a:p>
        </p:txBody>
      </p:sp>
      <p:sp>
        <p:nvSpPr>
          <p:cNvPr id="2" name="Rectangle 1"/>
          <p:cNvSpPr/>
          <p:nvPr/>
        </p:nvSpPr>
        <p:spPr>
          <a:xfrm>
            <a:off x="558433" y="239990"/>
            <a:ext cx="8534400" cy="154844"/>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31882" y="273514"/>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15</a:t>
            </a:fld>
            <a:endParaRPr lang="en-US" sz="1400" b="1" dirty="0">
              <a:solidFill>
                <a:schemeClr val="bg1"/>
              </a:solidFill>
              <a:latin typeface="Segoe UI Semibold" panose="020B0702040204020203" pitchFamily="34" charset="0"/>
            </a:endParaRPr>
          </a:p>
        </p:txBody>
      </p:sp>
      <p:sp>
        <p:nvSpPr>
          <p:cNvPr id="9" name="Rectangle 8"/>
          <p:cNvSpPr/>
          <p:nvPr/>
        </p:nvSpPr>
        <p:spPr>
          <a:xfrm>
            <a:off x="6096000" y="6324600"/>
            <a:ext cx="3505200" cy="369332"/>
          </a:xfrm>
          <a:prstGeom prst="rect">
            <a:avLst/>
          </a:prstGeom>
        </p:spPr>
        <p:txBody>
          <a:bodyPr wrap="square">
            <a:spAutoFit/>
          </a:bodyPr>
          <a:lstStyle/>
          <a:p>
            <a:r>
              <a:rPr lang="en-US" dirty="0">
                <a:solidFill>
                  <a:srgbClr val="FF0000"/>
                </a:solidFill>
              </a:rPr>
              <a:t> </a:t>
            </a:r>
            <a:endParaRPr lang="en-US" sz="1000" dirty="0"/>
          </a:p>
        </p:txBody>
      </p:sp>
      <p:sp>
        <p:nvSpPr>
          <p:cNvPr id="5" name="Title 4"/>
          <p:cNvSpPr>
            <a:spLocks noGrp="1"/>
          </p:cNvSpPr>
          <p:nvPr>
            <p:ph type="title"/>
          </p:nvPr>
        </p:nvSpPr>
        <p:spPr>
          <a:xfrm>
            <a:off x="462611" y="564075"/>
            <a:ext cx="8229600" cy="246316"/>
          </a:xfrm>
        </p:spPr>
        <p:txBody>
          <a:bodyPr>
            <a:noAutofit/>
          </a:bodyPr>
          <a:lstStyle/>
          <a:p>
            <a:r>
              <a:rPr lang="en-US" sz="1800" b="1" dirty="0"/>
              <a:t>Open OIS and ICD Investigations: 2022-2026</a:t>
            </a:r>
          </a:p>
        </p:txBody>
      </p:sp>
      <p:graphicFrame>
        <p:nvGraphicFramePr>
          <p:cNvPr id="4" name="Table 3">
            <a:extLst>
              <a:ext uri="{FF2B5EF4-FFF2-40B4-BE49-F238E27FC236}">
                <a16:creationId xmlns:a16="http://schemas.microsoft.com/office/drawing/2014/main" id="{8451C8A9-2155-0F0D-68D4-896E46E8EE10}"/>
              </a:ext>
            </a:extLst>
          </p:cNvPr>
          <p:cNvGraphicFramePr>
            <a:graphicFrameLocks noGrp="1"/>
          </p:cNvGraphicFramePr>
          <p:nvPr>
            <p:extLst>
              <p:ext uri="{D42A27DB-BD31-4B8C-83A1-F6EECF244321}">
                <p14:modId xmlns:p14="http://schemas.microsoft.com/office/powerpoint/2010/main" val="4269262221"/>
              </p:ext>
            </p:extLst>
          </p:nvPr>
        </p:nvGraphicFramePr>
        <p:xfrm>
          <a:off x="719831" y="945733"/>
          <a:ext cx="7366366" cy="4970069"/>
        </p:xfrm>
        <a:graphic>
          <a:graphicData uri="http://schemas.openxmlformats.org/drawingml/2006/table">
            <a:tbl>
              <a:tblPr firstRow="1" bandRow="1">
                <a:tableStyleId>{5C22544A-7EE6-4342-B048-85BDC9FD1C3A}</a:tableStyleId>
              </a:tblPr>
              <a:tblGrid>
                <a:gridCol w="1445384">
                  <a:extLst>
                    <a:ext uri="{9D8B030D-6E8A-4147-A177-3AD203B41FA5}">
                      <a16:colId xmlns:a16="http://schemas.microsoft.com/office/drawing/2014/main" val="20000"/>
                    </a:ext>
                  </a:extLst>
                </a:gridCol>
                <a:gridCol w="1705376">
                  <a:extLst>
                    <a:ext uri="{9D8B030D-6E8A-4147-A177-3AD203B41FA5}">
                      <a16:colId xmlns:a16="http://schemas.microsoft.com/office/drawing/2014/main" val="2405204180"/>
                    </a:ext>
                  </a:extLst>
                </a:gridCol>
                <a:gridCol w="1539712">
                  <a:extLst>
                    <a:ext uri="{9D8B030D-6E8A-4147-A177-3AD203B41FA5}">
                      <a16:colId xmlns:a16="http://schemas.microsoft.com/office/drawing/2014/main" val="3743562965"/>
                    </a:ext>
                  </a:extLst>
                </a:gridCol>
                <a:gridCol w="2675894">
                  <a:extLst>
                    <a:ext uri="{9D8B030D-6E8A-4147-A177-3AD203B41FA5}">
                      <a16:colId xmlns:a16="http://schemas.microsoft.com/office/drawing/2014/main" val="20001"/>
                    </a:ext>
                  </a:extLst>
                </a:gridCol>
              </a:tblGrid>
              <a:tr h="290432">
                <a:tc>
                  <a:txBody>
                    <a:bodyPr/>
                    <a:lstStyle/>
                    <a:p>
                      <a:pPr marL="0" marR="0" algn="ctr">
                        <a:lnSpc>
                          <a:spcPct val="107000"/>
                        </a:lnSpc>
                        <a:spcBef>
                          <a:spcPts val="0"/>
                        </a:spcBef>
                        <a:spcAft>
                          <a:spcPts val="0"/>
                        </a:spcAft>
                      </a:pPr>
                      <a:r>
                        <a:rPr lang="en-US" sz="1200" kern="1200" baseline="0" dirty="0">
                          <a:effectLst/>
                          <a:latin typeface="Calibri" panose="020F0502020204030204" pitchFamily="34" charset="0"/>
                          <a:ea typeface="Calibri" panose="020F0502020204030204" pitchFamily="34" charset="0"/>
                          <a:cs typeface="Times New Roman" panose="02020603050405020304" pitchFamily="18" charset="0"/>
                        </a:rPr>
                        <a:t>Date of Incident</a:t>
                      </a:r>
                      <a:endParaRPr lang="en-US" sz="12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lnSpc>
                          <a:spcPct val="107000"/>
                        </a:lnSpc>
                        <a:spcBef>
                          <a:spcPts val="0"/>
                        </a:spcBef>
                        <a:spcAft>
                          <a:spcPts val="0"/>
                        </a:spcAft>
                      </a:pPr>
                      <a:r>
                        <a:rPr lang="en-US" sz="120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Criminal Investigation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lnSpc>
                          <a:spcPct val="107000"/>
                        </a:lnSpc>
                        <a:spcBef>
                          <a:spcPts val="0"/>
                        </a:spcBef>
                        <a:spcAft>
                          <a:spcPts val="0"/>
                        </a:spcAft>
                      </a:pPr>
                      <a:r>
                        <a:rPr lang="en-US" sz="120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3304 Date</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lnSpc>
                          <a:spcPct val="107000"/>
                        </a:lnSpc>
                        <a:spcBef>
                          <a:spcPts val="0"/>
                        </a:spcBef>
                        <a:spcAft>
                          <a:spcPts val="0"/>
                        </a:spcAft>
                      </a:pPr>
                      <a:r>
                        <a:rPr lang="en-US" sz="1200" kern="1200" baseline="0" dirty="0">
                          <a:solidFill>
                            <a:schemeClr val="bg1"/>
                          </a:solidFill>
                          <a:effectLst/>
                        </a:rPr>
                        <a:t>Investigation Status</a:t>
                      </a:r>
                      <a:endParaRPr lang="en-US" sz="120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6150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baseline="0" dirty="0">
                          <a:effectLst/>
                          <a:latin typeface="Calibri" panose="020F0502020204030204" pitchFamily="34" charset="0"/>
                          <a:ea typeface="Calibri" panose="020F0502020204030204" pitchFamily="34" charset="0"/>
                          <a:cs typeface="Times New Roman" panose="02020603050405020304" pitchFamily="18" charset="0"/>
                        </a:rPr>
                        <a:t>OIS 22-003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baseline="0" dirty="0">
                          <a:effectLst/>
                          <a:latin typeface="Calibri" panose="020F0502020204030204" pitchFamily="34" charset="0"/>
                          <a:ea typeface="Calibri" panose="020F0502020204030204" pitchFamily="34" charset="0"/>
                          <a:cs typeface="Times New Roman" panose="02020603050405020304" pitchFamily="18" charset="0"/>
                        </a:rPr>
                        <a:t>(5/19/22)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baseline="0" dirty="0">
                          <a:effectLst/>
                          <a:latin typeface="Calibri" panose="020F0502020204030204" pitchFamily="34" charset="0"/>
                          <a:ea typeface="Calibri" panose="020F0502020204030204" pitchFamily="34" charset="0"/>
                          <a:cs typeface="Times New Roman" panose="02020603050405020304" pitchFamily="18" charset="0"/>
                        </a:rPr>
                        <a:t>Mariposa / Owens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baseline="0" dirty="0">
                          <a:effectLst/>
                          <a:latin typeface="Calibri" panose="020F0502020204030204" pitchFamily="34" charset="0"/>
                          <a:ea typeface="Calibri" panose="020F0502020204030204" pitchFamily="34" charset="0"/>
                          <a:cs typeface="Times New Roman" panose="02020603050405020304" pitchFamily="18" charset="0"/>
                        </a:rPr>
                        <a:t>Southern District</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California DOJ issued report on 03/04/2026 with a finding of “Justified”.</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03/03/2027</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kern="1200" dirty="0">
                          <a:effectLst/>
                        </a:rPr>
                        <a:t>Active </a:t>
                      </a:r>
                      <a:r>
                        <a:rPr lang="en-US" sz="1000" b="1" kern="1200" baseline="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administrative</a:t>
                      </a:r>
                      <a:r>
                        <a:rPr lang="en-US" sz="1000" b="1" kern="1200" dirty="0">
                          <a:effectLst/>
                        </a:rPr>
                        <a:t> </a:t>
                      </a:r>
                      <a:r>
                        <a:rPr lang="en-US" sz="1000" b="1" kern="1200" dirty="0">
                          <a:solidFill>
                            <a:schemeClr val="tx1"/>
                          </a:solidFill>
                          <a:effectLst/>
                        </a:rPr>
                        <a:t>investigation</a:t>
                      </a:r>
                      <a:r>
                        <a:rPr lang="en-US" sz="1000" b="1" kern="1200" dirty="0">
                          <a:effectLst/>
                        </a:rPr>
                        <a:t>. </a:t>
                      </a:r>
                      <a:endParaRPr lang="en-US"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741309">
                <a:tc>
                  <a:txBody>
                    <a:bodyPr/>
                    <a:lstStyle/>
                    <a:p>
                      <a:pPr marL="0" marR="0">
                        <a:lnSpc>
                          <a:spcPct val="100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OIS 24-004</a:t>
                      </a:r>
                    </a:p>
                    <a:p>
                      <a:pPr marL="0" marR="0">
                        <a:lnSpc>
                          <a:spcPct val="100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(12/20/24)</a:t>
                      </a:r>
                    </a:p>
                    <a:p>
                      <a:pPr marL="0" marR="0">
                        <a:lnSpc>
                          <a:spcPct val="100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100 Block of Grant Avenue</a:t>
                      </a:r>
                    </a:p>
                    <a:p>
                      <a:pPr marL="0" marR="0">
                        <a:lnSpc>
                          <a:spcPct val="100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Central District</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District Attorney has not rendered a decision.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Pending Criminal Investigation.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Active criminal and administrative investigations.</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8"/>
                  </a:ext>
                </a:extLst>
              </a:tr>
              <a:tr h="741309">
                <a:tc>
                  <a:txBody>
                    <a:bodyPr/>
                    <a:lstStyle/>
                    <a:p>
                      <a:pPr marL="0" marR="0">
                        <a:lnSpc>
                          <a:spcPct val="100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OIS 25-001</a:t>
                      </a:r>
                    </a:p>
                    <a:p>
                      <a:pPr marL="0" marR="0">
                        <a:lnSpc>
                          <a:spcPct val="100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(1/27/25)</a:t>
                      </a:r>
                    </a:p>
                    <a:p>
                      <a:pPr marL="0" marR="0">
                        <a:lnSpc>
                          <a:spcPct val="100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81 9</a:t>
                      </a:r>
                      <a:r>
                        <a:rPr lang="en-US" sz="1000" b="1"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000" b="1" dirty="0">
                          <a:effectLst/>
                          <a:latin typeface="Calibri" panose="020F0502020204030204" pitchFamily="34" charset="0"/>
                          <a:ea typeface="Calibri" panose="020F0502020204030204" pitchFamily="34" charset="0"/>
                          <a:cs typeface="Times New Roman" panose="02020603050405020304" pitchFamily="18" charset="0"/>
                        </a:rPr>
                        <a:t> Street</a:t>
                      </a:r>
                    </a:p>
                    <a:p>
                      <a:pPr marL="0" marR="0">
                        <a:lnSpc>
                          <a:spcPct val="100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Tenderloin District</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District Attorney has not rendered a decision.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Pending Criminal Investigation.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Active criminal and administrative investigations.</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123914232"/>
                  </a:ext>
                </a:extLst>
              </a:tr>
              <a:tr h="794616">
                <a:tc>
                  <a:txBody>
                    <a:bodyPr/>
                    <a:lstStyle/>
                    <a:p>
                      <a:pPr marL="0" marR="0">
                        <a:lnSpc>
                          <a:spcPct val="100000"/>
                        </a:lnSpc>
                        <a:spcBef>
                          <a:spcPts val="0"/>
                        </a:spcBef>
                        <a:spcAft>
                          <a:spcPts val="0"/>
                        </a:spcAft>
                      </a:pPr>
                      <a:r>
                        <a:rPr lang="en-US"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OIS 25-004</a:t>
                      </a:r>
                    </a:p>
                    <a:p>
                      <a:pPr marL="0" marR="0">
                        <a:lnSpc>
                          <a:spcPct val="100000"/>
                        </a:lnSpc>
                        <a:spcBef>
                          <a:spcPts val="0"/>
                        </a:spcBef>
                        <a:spcAft>
                          <a:spcPts val="0"/>
                        </a:spcAft>
                      </a:pPr>
                      <a:r>
                        <a:rPr lang="en-US"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(9/4/25)</a:t>
                      </a:r>
                    </a:p>
                    <a:p>
                      <a:pPr marL="0" marR="0">
                        <a:lnSpc>
                          <a:spcPct val="100000"/>
                        </a:lnSpc>
                        <a:spcBef>
                          <a:spcPts val="0"/>
                        </a:spcBef>
                        <a:spcAft>
                          <a:spcPts val="0"/>
                        </a:spcAft>
                      </a:pPr>
                      <a:r>
                        <a:rPr lang="en-US"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HWY 101 @ Cesar Chavez</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District Attorney has not rendered a decision.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Pending Criminal Investigation.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Active criminal and administrative investigations. </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38638784"/>
                  </a:ext>
                </a:extLst>
              </a:tr>
              <a:tr h="794616">
                <a:tc>
                  <a:txBody>
                    <a:bodyPr/>
                    <a:lstStyle/>
                    <a:p>
                      <a:pPr marL="0" marR="0">
                        <a:lnSpc>
                          <a:spcPct val="100000"/>
                        </a:lnSpc>
                        <a:spcBef>
                          <a:spcPts val="0"/>
                        </a:spcBef>
                        <a:spcAft>
                          <a:spcPts val="0"/>
                        </a:spcAft>
                      </a:pPr>
                      <a:r>
                        <a:rPr lang="en-US"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OIS 25-006</a:t>
                      </a:r>
                    </a:p>
                    <a:p>
                      <a:pPr marL="0" marR="0">
                        <a:lnSpc>
                          <a:spcPct val="100000"/>
                        </a:lnSpc>
                        <a:spcBef>
                          <a:spcPts val="0"/>
                        </a:spcBef>
                        <a:spcAft>
                          <a:spcPts val="0"/>
                        </a:spcAft>
                      </a:pPr>
                      <a:r>
                        <a:rPr lang="en-US"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(11/09/25)</a:t>
                      </a:r>
                    </a:p>
                    <a:p>
                      <a:pPr marL="0" marR="0">
                        <a:lnSpc>
                          <a:spcPct val="100000"/>
                        </a:lnSpc>
                        <a:spcBef>
                          <a:spcPts val="0"/>
                        </a:spcBef>
                        <a:spcAft>
                          <a:spcPts val="0"/>
                        </a:spcAft>
                      </a:pPr>
                      <a:r>
                        <a:rPr lang="en-US"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Market Street &amp; O’Farrell Street</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District Attorney has not rendered a decision.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Pending Criminal Investigation.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Active criminal and administrative investigations. </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582071993"/>
                  </a:ext>
                </a:extLst>
              </a:tr>
              <a:tr h="794616">
                <a:tc>
                  <a:txBody>
                    <a:bodyPr/>
                    <a:lstStyle/>
                    <a:p>
                      <a:pPr marL="0" marR="0">
                        <a:lnSpc>
                          <a:spcPct val="100000"/>
                        </a:lnSpc>
                        <a:spcBef>
                          <a:spcPts val="0"/>
                        </a:spcBef>
                        <a:spcAft>
                          <a:spcPts val="0"/>
                        </a:spcAft>
                      </a:pPr>
                      <a:r>
                        <a:rPr lang="en-US"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OIS 26-001</a:t>
                      </a:r>
                    </a:p>
                    <a:p>
                      <a:pPr marL="0" marR="0">
                        <a:lnSpc>
                          <a:spcPct val="100000"/>
                        </a:lnSpc>
                        <a:spcBef>
                          <a:spcPts val="0"/>
                        </a:spcBef>
                        <a:spcAft>
                          <a:spcPts val="0"/>
                        </a:spcAft>
                      </a:pPr>
                      <a:r>
                        <a:rPr lang="en-US"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(05/31/26)</a:t>
                      </a:r>
                    </a:p>
                    <a:p>
                      <a:pPr marL="0" marR="0">
                        <a:lnSpc>
                          <a:spcPct val="100000"/>
                        </a:lnSpc>
                        <a:spcBef>
                          <a:spcPts val="0"/>
                        </a:spcBef>
                        <a:spcAft>
                          <a:spcPts val="0"/>
                        </a:spcAft>
                      </a:pPr>
                      <a:r>
                        <a:rPr lang="en-US" sz="1000"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Bayshore Blvd &amp; Jerrold Avenue</a:t>
                      </a:r>
                      <a:endParaRPr lang="en-US"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District Attorney has not rendered a decision.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Pending Criminal Investigation.</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Active criminal and administrative investigations. </a:t>
                      </a:r>
                    </a:p>
                  </a:txBody>
                  <a:tcPr marL="109855" marR="10985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180987629"/>
                  </a:ext>
                </a:extLst>
              </a:tr>
            </a:tbl>
          </a:graphicData>
        </a:graphic>
      </p:graphicFrame>
    </p:spTree>
    <p:extLst>
      <p:ext uri="{BB962C8B-B14F-4D97-AF65-F5344CB8AC3E}">
        <p14:creationId xmlns:p14="http://schemas.microsoft.com/office/powerpoint/2010/main" val="1105854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3805" t="1141" r="3348"/>
          <a:stretch/>
        </p:blipFill>
        <p:spPr>
          <a:xfrm>
            <a:off x="6178" y="94735"/>
            <a:ext cx="9146112" cy="6492240"/>
          </a:xfrm>
          <a:prstGeom prst="rect">
            <a:avLst/>
          </a:prstGeom>
        </p:spPr>
      </p:pic>
    </p:spTree>
    <p:extLst>
      <p:ext uri="{BB962C8B-B14F-4D97-AF65-F5344CB8AC3E}">
        <p14:creationId xmlns:p14="http://schemas.microsoft.com/office/powerpoint/2010/main" val="1453297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2</a:t>
            </a:fld>
            <a:endParaRPr lang="en-US" sz="1400" b="1" dirty="0">
              <a:solidFill>
                <a:schemeClr val="bg1"/>
              </a:solidFill>
              <a:latin typeface="Segoe UI Semibold" panose="020B0702040204020203" pitchFamily="34" charset="0"/>
            </a:endParaRPr>
          </a:p>
        </p:txBody>
      </p:sp>
      <p:sp>
        <p:nvSpPr>
          <p:cNvPr id="8" name="Content Placeholder 7"/>
          <p:cNvSpPr>
            <a:spLocks noGrp="1"/>
          </p:cNvSpPr>
          <p:nvPr>
            <p:ph idx="1"/>
          </p:nvPr>
        </p:nvSpPr>
        <p:spPr>
          <a:xfrm>
            <a:off x="609600" y="1802462"/>
            <a:ext cx="8229600" cy="3988737"/>
          </a:xfrm>
        </p:spPr>
        <p:txBody>
          <a:bodyPr/>
          <a:lstStyle/>
          <a:p>
            <a:pPr marL="0" indent="0">
              <a:spcBef>
                <a:spcPts val="1800"/>
              </a:spcBef>
              <a:buNone/>
            </a:pPr>
            <a:r>
              <a:rPr lang="en-US" sz="2000" dirty="0">
                <a:latin typeface="+mj-lt"/>
                <a:cs typeface="Times New Roman" panose="02020603050405020304" pitchFamily="18" charset="0"/>
              </a:rPr>
              <a:t>In the 2</a:t>
            </a:r>
            <a:r>
              <a:rPr lang="en-US" sz="2000" baseline="30000" dirty="0">
                <a:latin typeface="+mj-lt"/>
                <a:cs typeface="Times New Roman" panose="02020603050405020304" pitchFamily="18" charset="0"/>
              </a:rPr>
              <a:t>nd</a:t>
            </a:r>
            <a:r>
              <a:rPr lang="en-US" sz="2000" dirty="0">
                <a:latin typeface="+mj-lt"/>
                <a:cs typeface="Times New Roman" panose="02020603050405020304" pitchFamily="18" charset="0"/>
              </a:rPr>
              <a:t> Quarter of 2026, the Serious Incident Review Board reviewed the following completed Covered Incidents: </a:t>
            </a:r>
          </a:p>
          <a:p>
            <a:pPr>
              <a:spcBef>
                <a:spcPts val="1800"/>
              </a:spcBef>
            </a:pPr>
            <a:r>
              <a:rPr lang="en-US" sz="2000" dirty="0">
                <a:latin typeface="+mj-lt"/>
                <a:cs typeface="Times New Roman" panose="02020603050405020304" pitchFamily="18" charset="0"/>
              </a:rPr>
              <a:t>OIS 24-002</a:t>
            </a:r>
          </a:p>
          <a:p>
            <a:pPr>
              <a:spcBef>
                <a:spcPts val="1800"/>
              </a:spcBef>
            </a:pPr>
            <a:r>
              <a:rPr lang="en-US" sz="2000" dirty="0">
                <a:latin typeface="+mj-lt"/>
                <a:cs typeface="Times New Roman" panose="02020603050405020304" pitchFamily="18" charset="0"/>
              </a:rPr>
              <a:t>OID 25-003</a:t>
            </a:r>
          </a:p>
          <a:p>
            <a:pPr>
              <a:spcBef>
                <a:spcPts val="1800"/>
              </a:spcBef>
            </a:pPr>
            <a:r>
              <a:rPr lang="en-US" sz="2000" dirty="0">
                <a:latin typeface="+mj-lt"/>
                <a:cs typeface="Times New Roman" panose="02020603050405020304" pitchFamily="18" charset="0"/>
              </a:rPr>
              <a:t>OID 25-005</a:t>
            </a:r>
          </a:p>
          <a:p>
            <a:pPr marL="0" indent="0">
              <a:spcBef>
                <a:spcPts val="1800"/>
              </a:spcBef>
              <a:buNone/>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262EBA5-6628-460F-AAF9-CF316C4F5362}"/>
              </a:ext>
            </a:extLst>
          </p:cNvPr>
          <p:cNvSpPr txBox="1"/>
          <p:nvPr/>
        </p:nvSpPr>
        <p:spPr>
          <a:xfrm>
            <a:off x="0" y="861908"/>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Serious Incident Review Boar</a:t>
            </a:r>
            <a:r>
              <a:rPr lang="en-US" sz="3200" dirty="0">
                <a:latin typeface="+mj-lt"/>
              </a:rPr>
              <a:t>d</a:t>
            </a:r>
          </a:p>
        </p:txBody>
      </p:sp>
    </p:spTree>
    <p:extLst>
      <p:ext uri="{BB962C8B-B14F-4D97-AF65-F5344CB8AC3E}">
        <p14:creationId xmlns:p14="http://schemas.microsoft.com/office/powerpoint/2010/main" val="282117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3</a:t>
            </a:fld>
            <a:endParaRPr lang="en-US" sz="1400" b="1" dirty="0">
              <a:solidFill>
                <a:schemeClr val="bg1"/>
              </a:solidFill>
              <a:latin typeface="Segoe UI Semibold" panose="020B0702040204020203" pitchFamily="34" charset="0"/>
            </a:endParaRPr>
          </a:p>
        </p:txBody>
      </p:sp>
      <p:sp>
        <p:nvSpPr>
          <p:cNvPr id="8" name="Content Placeholder 7"/>
          <p:cNvSpPr>
            <a:spLocks noGrp="1"/>
          </p:cNvSpPr>
          <p:nvPr>
            <p:ph idx="1"/>
          </p:nvPr>
        </p:nvSpPr>
        <p:spPr>
          <a:xfrm>
            <a:off x="609600" y="1802462"/>
            <a:ext cx="8229600" cy="4193630"/>
          </a:xfrm>
        </p:spPr>
        <p:txBody>
          <a:bodyPr>
            <a:normAutofit/>
          </a:bodyPr>
          <a:lstStyle/>
          <a:p>
            <a:pPr marL="0" indent="0">
              <a:lnSpc>
                <a:spcPct val="115000"/>
              </a:lnSpc>
              <a:spcBef>
                <a:spcPts val="0"/>
              </a:spcBef>
              <a:buNone/>
            </a:pPr>
            <a:r>
              <a:rPr lang="en-US" sz="2000" dirty="0">
                <a:latin typeface="Times New Roman"/>
                <a:ea typeface="Times New Roman" panose="02020603050405020304" pitchFamily="18" charset="0"/>
                <a:cs typeface="Times New Roman"/>
              </a:rPr>
              <a:t>On July 21, 2024, at approximately 11:45 p.m., officers were patrolling the Tenderloin District in a marked police vehicle searching for a suspect who had just committed an armed robbery of a motorized scooter with a gray handgun near the United Nations Plaza. </a:t>
            </a:r>
          </a:p>
          <a:p>
            <a:pPr>
              <a:lnSpc>
                <a:spcPct val="115000"/>
              </a:lnSpc>
              <a:spcBef>
                <a:spcPts val="0"/>
              </a:spcBef>
              <a:buFont typeface="Symbol" panose="05050102010706020507" pitchFamily="18" charset="2"/>
              <a:buChar char=""/>
            </a:pPr>
            <a:endParaRPr lang="en-US" sz="2000" dirty="0">
              <a:latin typeface="Times New Roman"/>
              <a:ea typeface="Times New Roman" panose="02020603050405020304" pitchFamily="18" charset="0"/>
              <a:cs typeface="Times New Roman"/>
            </a:endParaRPr>
          </a:p>
          <a:p>
            <a:pPr marL="0" indent="0">
              <a:lnSpc>
                <a:spcPct val="115000"/>
              </a:lnSpc>
              <a:spcBef>
                <a:spcPts val="0"/>
              </a:spcBef>
              <a:buNone/>
            </a:pPr>
            <a:r>
              <a:rPr lang="en-US" sz="2000" dirty="0">
                <a:latin typeface="Times New Roman"/>
                <a:ea typeface="Times New Roman" panose="02020603050405020304" pitchFamily="18" charset="0"/>
                <a:cs typeface="Times New Roman"/>
              </a:rPr>
              <a:t>While canvassing the area, officers saw a subject near Willow Street and Polk Street with a scooter matching the description of the stolen scooter. The subject was wearing clothing like the robbery suspect’s description but also wearing additional clothing items not initially part of the broadcast.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262EBA5-6628-460F-AAF9-CF316C4F5362}"/>
              </a:ext>
            </a:extLst>
          </p:cNvPr>
          <p:cNvSpPr txBox="1"/>
          <p:nvPr/>
        </p:nvSpPr>
        <p:spPr>
          <a:xfrm>
            <a:off x="0" y="861908"/>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Shooting 24-002</a:t>
            </a:r>
            <a:endParaRPr lang="en-US" sz="3200" dirty="0">
              <a:latin typeface="+mj-lt"/>
            </a:endParaRPr>
          </a:p>
        </p:txBody>
      </p:sp>
    </p:spTree>
    <p:extLst>
      <p:ext uri="{BB962C8B-B14F-4D97-AF65-F5344CB8AC3E}">
        <p14:creationId xmlns:p14="http://schemas.microsoft.com/office/powerpoint/2010/main" val="3353149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4</a:t>
            </a:fld>
            <a:endParaRPr lang="en-US" sz="1400" b="1" dirty="0">
              <a:solidFill>
                <a:schemeClr val="bg1"/>
              </a:solidFill>
              <a:latin typeface="Segoe UI Semibold" panose="020B0702040204020203" pitchFamily="34" charset="0"/>
            </a:endParaRPr>
          </a:p>
        </p:txBody>
      </p:sp>
      <p:sp>
        <p:nvSpPr>
          <p:cNvPr id="8" name="Content Placeholder 7"/>
          <p:cNvSpPr>
            <a:spLocks noGrp="1"/>
          </p:cNvSpPr>
          <p:nvPr>
            <p:ph idx="1"/>
          </p:nvPr>
        </p:nvSpPr>
        <p:spPr>
          <a:xfrm>
            <a:off x="304800" y="1802462"/>
            <a:ext cx="8534400" cy="4750738"/>
          </a:xfrm>
        </p:spPr>
        <p:txBody>
          <a:bodyPr>
            <a:normAutofit/>
          </a:bodyPr>
          <a:lstStyle/>
          <a:p>
            <a:pPr marL="0" indent="0">
              <a:lnSpc>
                <a:spcPct val="120000"/>
              </a:lnSpc>
              <a:spcBef>
                <a:spcPts val="0"/>
              </a:spcBef>
              <a:buNone/>
            </a:pPr>
            <a:endParaRPr lang="en-US" dirty="0">
              <a:latin typeface="Times New Roman" panose="02020603050405020304" pitchFamily="18" charset="0"/>
              <a:cs typeface="Times New Roman" panose="02020603050405020304" pitchFamily="18" charset="0"/>
            </a:endParaRPr>
          </a:p>
          <a:p>
            <a:pPr marL="0" indent="0">
              <a:lnSpc>
                <a:spcPct val="107000"/>
              </a:lnSpc>
              <a:spcBef>
                <a:spcPts val="600"/>
              </a:spcBef>
              <a:spcAft>
                <a:spcPts val="1200"/>
              </a:spcAft>
              <a:buSzPct val="100000"/>
              <a:buNone/>
              <a:tabLst>
                <a:tab pos="457200" algn="l"/>
              </a:tabLst>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262EBA5-6628-460F-AAF9-CF316C4F5362}"/>
              </a:ext>
            </a:extLst>
          </p:cNvPr>
          <p:cNvSpPr txBox="1"/>
          <p:nvPr/>
        </p:nvSpPr>
        <p:spPr>
          <a:xfrm>
            <a:off x="0" y="848091"/>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Shooting 24-002 (cont’d)</a:t>
            </a:r>
            <a:endParaRPr lang="en-US" sz="3200" dirty="0">
              <a:latin typeface="+mj-lt"/>
            </a:endParaRPr>
          </a:p>
        </p:txBody>
      </p:sp>
      <p:sp>
        <p:nvSpPr>
          <p:cNvPr id="7" name="TextBox 6">
            <a:extLst>
              <a:ext uri="{FF2B5EF4-FFF2-40B4-BE49-F238E27FC236}">
                <a16:creationId xmlns:a16="http://schemas.microsoft.com/office/drawing/2014/main" id="{D813DC22-A1E8-C8DC-4217-D0EE6B7EEB52}"/>
              </a:ext>
            </a:extLst>
          </p:cNvPr>
          <p:cNvSpPr txBox="1"/>
          <p:nvPr/>
        </p:nvSpPr>
        <p:spPr>
          <a:xfrm>
            <a:off x="497517" y="1432866"/>
            <a:ext cx="7897143" cy="3249416"/>
          </a:xfrm>
          <a:prstGeom prst="rect">
            <a:avLst/>
          </a:prstGeom>
          <a:noFill/>
        </p:spPr>
        <p:txBody>
          <a:bodyPr wrap="square">
            <a:spAutoFit/>
          </a:bodyPr>
          <a:lstStyle/>
          <a:p>
            <a:pPr marR="0" lvl="0">
              <a:lnSpc>
                <a:spcPct val="115000"/>
              </a:lnSpc>
              <a:spcBef>
                <a:spcPts val="0"/>
              </a:spcBef>
              <a:spcAft>
                <a:spcPts val="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Officers followed the subject onto the 100 block of Willow Street where they observed the subject with a group of unhoused people. To avoid detaining the wrong person, they first drove past the subject while they contacted the officers with the robbery victim to confirm the suspect’s description.    </a:t>
            </a:r>
          </a:p>
          <a:p>
            <a:pPr marL="342900" marR="0" lvl="0" indent="-342900">
              <a:lnSpc>
                <a:spcPct val="115000"/>
              </a:lnSpc>
              <a:spcBef>
                <a:spcPts val="0"/>
              </a:spcBef>
              <a:spcAft>
                <a:spcPts val="0"/>
              </a:spcAft>
              <a:buFont typeface="Symbol" panose="05050102010706020507" pitchFamily="18" charset="2"/>
              <a:buChar char=""/>
            </a:pP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R="0" lvl="0">
              <a:lnSpc>
                <a:spcPct val="115000"/>
              </a:lnSpc>
              <a:spcBef>
                <a:spcPts val="0"/>
              </a:spcBef>
              <a:spcAft>
                <a:spcPts val="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After receiving suspect details and confirming the stolen scooter’s red-and-black base, the officers made a U-turn on Van Ness Ave and drove back onto Willow Street to make a consensual encounter with the suspect.</a:t>
            </a:r>
          </a:p>
        </p:txBody>
      </p:sp>
    </p:spTree>
    <p:extLst>
      <p:ext uri="{BB962C8B-B14F-4D97-AF65-F5344CB8AC3E}">
        <p14:creationId xmlns:p14="http://schemas.microsoft.com/office/powerpoint/2010/main" val="3141585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D9EE-FFD6-44F4-B8FC-1A64801EE9FD}"/>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E5B85CB6-AC73-AF36-4CAD-193CE2043B56}"/>
              </a:ext>
            </a:extLst>
          </p:cNvPr>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838D3F0A-E046-E7F8-DFC9-14E9DFEFCA93}"/>
              </a:ext>
            </a:extLst>
          </p:cNvPr>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AA3D5D79-B511-EE14-F3CD-DDAB30D8FC16}"/>
              </a:ext>
            </a:extLst>
          </p:cNvPr>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E69F4581-FDD1-57C3-8E5F-186F260AC990}"/>
              </a:ext>
            </a:extLst>
          </p:cNvPr>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5</a:t>
            </a:fld>
            <a:endParaRPr lang="en-US" sz="1400" b="1" dirty="0">
              <a:solidFill>
                <a:schemeClr val="bg1"/>
              </a:solidFill>
              <a:latin typeface="Segoe UI Semibold" panose="020B0702040204020203" pitchFamily="34" charset="0"/>
            </a:endParaRPr>
          </a:p>
        </p:txBody>
      </p:sp>
      <p:sp>
        <p:nvSpPr>
          <p:cNvPr id="8" name="Content Placeholder 7">
            <a:extLst>
              <a:ext uri="{FF2B5EF4-FFF2-40B4-BE49-F238E27FC236}">
                <a16:creationId xmlns:a16="http://schemas.microsoft.com/office/drawing/2014/main" id="{598A465E-B49F-A60E-507A-BD209F7CB031}"/>
              </a:ext>
            </a:extLst>
          </p:cNvPr>
          <p:cNvSpPr>
            <a:spLocks noGrp="1"/>
          </p:cNvSpPr>
          <p:nvPr>
            <p:ph idx="1"/>
          </p:nvPr>
        </p:nvSpPr>
        <p:spPr>
          <a:xfrm>
            <a:off x="304800" y="1802462"/>
            <a:ext cx="8534400" cy="4750738"/>
          </a:xfrm>
        </p:spPr>
        <p:txBody>
          <a:bodyPr>
            <a:normAutofit/>
          </a:bodyPr>
          <a:lstStyle/>
          <a:p>
            <a:pPr marL="0" indent="0">
              <a:lnSpc>
                <a:spcPct val="120000"/>
              </a:lnSpc>
              <a:spcBef>
                <a:spcPts val="0"/>
              </a:spcBef>
              <a:buNone/>
            </a:pPr>
            <a:endParaRPr lang="en-US" dirty="0">
              <a:latin typeface="Times New Roman" panose="02020603050405020304" pitchFamily="18" charset="0"/>
              <a:cs typeface="Times New Roman" panose="02020603050405020304" pitchFamily="18" charset="0"/>
            </a:endParaRPr>
          </a:p>
          <a:p>
            <a:pPr marL="0" indent="0">
              <a:lnSpc>
                <a:spcPct val="107000"/>
              </a:lnSpc>
              <a:spcBef>
                <a:spcPts val="600"/>
              </a:spcBef>
              <a:spcAft>
                <a:spcPts val="1200"/>
              </a:spcAft>
              <a:buSzPct val="100000"/>
              <a:buNone/>
              <a:tabLst>
                <a:tab pos="457200" algn="l"/>
              </a:tabLst>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2F505D8A-E6BF-9DCE-5321-D37CAB465BF8}"/>
              </a:ext>
            </a:extLst>
          </p:cNvPr>
          <p:cNvSpPr txBox="1"/>
          <p:nvPr/>
        </p:nvSpPr>
        <p:spPr>
          <a:xfrm>
            <a:off x="0" y="848091"/>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Shooting 24-002 (cont’d)</a:t>
            </a:r>
            <a:endParaRPr lang="en-US" sz="3200" dirty="0">
              <a:latin typeface="+mj-lt"/>
            </a:endParaRPr>
          </a:p>
        </p:txBody>
      </p:sp>
      <p:sp>
        <p:nvSpPr>
          <p:cNvPr id="6" name="TextBox 5">
            <a:extLst>
              <a:ext uri="{FF2B5EF4-FFF2-40B4-BE49-F238E27FC236}">
                <a16:creationId xmlns:a16="http://schemas.microsoft.com/office/drawing/2014/main" id="{CA3A3082-C9EB-39EF-E97C-9B31A0982021}"/>
              </a:ext>
            </a:extLst>
          </p:cNvPr>
          <p:cNvSpPr txBox="1"/>
          <p:nvPr/>
        </p:nvSpPr>
        <p:spPr>
          <a:xfrm>
            <a:off x="381000" y="1836960"/>
            <a:ext cx="8686800" cy="3170099"/>
          </a:xfrm>
          <a:prstGeom prst="rect">
            <a:avLst/>
          </a:prstGeom>
          <a:noFill/>
        </p:spPr>
        <p:txBody>
          <a:bodyPr wrap="square">
            <a:spAutoFit/>
          </a:bodyPr>
          <a:lstStyle/>
          <a:p>
            <a:r>
              <a:rPr lang="en-US" sz="2000" dirty="0">
                <a:latin typeface="Times New Roman" panose="02020603050405020304" pitchFamily="18" charset="0"/>
                <a:ea typeface="Calibri"/>
                <a:cs typeface="Times New Roman" panose="02020603050405020304" pitchFamily="18" charset="0"/>
              </a:rPr>
              <a:t>Pulling alongside the suspect, Officer #2 stated, “….nice scooter” to keep the suspect at ease.  The suspect immediately threw the scooter at the patrol car, blocking the driver’s side door, and fled on foot toward Van Ness Ave. Officer #2 was momentarily trapped by the scooter blocking the door.  Officer #1 (the passenger) exited the patrol vehicle and began a foot pursuit. Officer #2 issued verbal commands, “Stop! Stop!” to the suspect.</a:t>
            </a:r>
          </a:p>
          <a:p>
            <a:endParaRPr lang="en-US" sz="2000" dirty="0">
              <a:latin typeface="Times New Roman" panose="02020603050405020304" pitchFamily="18" charset="0"/>
              <a:ea typeface="Calibri"/>
              <a:cs typeface="Times New Roman" panose="02020603050405020304" pitchFamily="18" charset="0"/>
            </a:endParaRPr>
          </a:p>
          <a:p>
            <a:r>
              <a:rPr lang="en-US" sz="2000" dirty="0">
                <a:latin typeface="Times New Roman" panose="02020603050405020304" pitchFamily="18" charset="0"/>
                <a:ea typeface="Calibri"/>
                <a:cs typeface="Times New Roman" panose="02020603050405020304" pitchFamily="18" charset="0"/>
              </a:rPr>
              <a:t>Seconds into the foot pursuit, the suspect turned their torso 180 degrees while running, extended their left arm backward, and fired their firearm toward the officers and the people in the street. </a:t>
            </a:r>
          </a:p>
        </p:txBody>
      </p:sp>
    </p:spTree>
    <p:extLst>
      <p:ext uri="{BB962C8B-B14F-4D97-AF65-F5344CB8AC3E}">
        <p14:creationId xmlns:p14="http://schemas.microsoft.com/office/powerpoint/2010/main" val="3607067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C4CE4-AD11-5D6B-6C85-D94771EBCB5D}"/>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0BADC5D7-692F-C3C1-C771-FE30AF8155AB}"/>
              </a:ext>
            </a:extLst>
          </p:cNvPr>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05847993-F609-B6FC-335A-59598B0C22D9}"/>
              </a:ext>
            </a:extLst>
          </p:cNvPr>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156547B-FFD9-534D-B29B-83CC2CA2B715}"/>
              </a:ext>
            </a:extLst>
          </p:cNvPr>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F292152E-31CF-1BA9-D0E9-F6EBADB8A199}"/>
              </a:ext>
            </a:extLst>
          </p:cNvPr>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6</a:t>
            </a:fld>
            <a:endParaRPr lang="en-US" sz="1400" b="1" dirty="0">
              <a:solidFill>
                <a:schemeClr val="bg1"/>
              </a:solidFill>
              <a:latin typeface="Segoe UI Semibold" panose="020B0702040204020203" pitchFamily="34" charset="0"/>
            </a:endParaRPr>
          </a:p>
        </p:txBody>
      </p:sp>
      <p:sp>
        <p:nvSpPr>
          <p:cNvPr id="8" name="Content Placeholder 7">
            <a:extLst>
              <a:ext uri="{FF2B5EF4-FFF2-40B4-BE49-F238E27FC236}">
                <a16:creationId xmlns:a16="http://schemas.microsoft.com/office/drawing/2014/main" id="{07F96772-F1B5-A75C-535A-C054FA40277E}"/>
              </a:ext>
            </a:extLst>
          </p:cNvPr>
          <p:cNvSpPr>
            <a:spLocks noGrp="1"/>
          </p:cNvSpPr>
          <p:nvPr>
            <p:ph idx="1"/>
          </p:nvPr>
        </p:nvSpPr>
        <p:spPr>
          <a:xfrm>
            <a:off x="316043" y="1802462"/>
            <a:ext cx="8534400" cy="4750738"/>
          </a:xfrm>
        </p:spPr>
        <p:txBody>
          <a:bodyPr>
            <a:normAutofit/>
          </a:bodyPr>
          <a:lstStyle/>
          <a:p>
            <a:pPr marL="0" indent="0">
              <a:lnSpc>
                <a:spcPct val="120000"/>
              </a:lnSpc>
              <a:spcBef>
                <a:spcPts val="0"/>
              </a:spcBef>
              <a:buNone/>
            </a:pPr>
            <a:endParaRPr lang="en-US" dirty="0">
              <a:latin typeface="Times New Roman" panose="02020603050405020304" pitchFamily="18" charset="0"/>
              <a:cs typeface="Times New Roman" panose="02020603050405020304" pitchFamily="18" charset="0"/>
            </a:endParaRPr>
          </a:p>
          <a:p>
            <a:pPr marL="0" indent="0">
              <a:lnSpc>
                <a:spcPct val="107000"/>
              </a:lnSpc>
              <a:spcBef>
                <a:spcPts val="600"/>
              </a:spcBef>
              <a:spcAft>
                <a:spcPts val="1200"/>
              </a:spcAft>
              <a:buSzPct val="100000"/>
              <a:buNone/>
              <a:tabLst>
                <a:tab pos="457200" algn="l"/>
              </a:tabLst>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908E30F-4D31-71D9-D969-0E8EF7C15CD1}"/>
              </a:ext>
            </a:extLst>
          </p:cNvPr>
          <p:cNvSpPr txBox="1"/>
          <p:nvPr/>
        </p:nvSpPr>
        <p:spPr>
          <a:xfrm>
            <a:off x="0" y="848091"/>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Shooting 24-002 (cont’d)</a:t>
            </a:r>
            <a:endParaRPr lang="en-US" sz="3200" dirty="0">
              <a:latin typeface="+mj-lt"/>
            </a:endParaRPr>
          </a:p>
        </p:txBody>
      </p:sp>
      <p:sp>
        <p:nvSpPr>
          <p:cNvPr id="5" name="TextBox 4">
            <a:extLst>
              <a:ext uri="{FF2B5EF4-FFF2-40B4-BE49-F238E27FC236}">
                <a16:creationId xmlns:a16="http://schemas.microsoft.com/office/drawing/2014/main" id="{2899696D-B1F6-AA93-EC1F-5A3E2F252F08}"/>
              </a:ext>
            </a:extLst>
          </p:cNvPr>
          <p:cNvSpPr txBox="1"/>
          <p:nvPr/>
        </p:nvSpPr>
        <p:spPr>
          <a:xfrm>
            <a:off x="293557" y="1276199"/>
            <a:ext cx="8393243" cy="3880358"/>
          </a:xfrm>
          <a:prstGeom prst="rect">
            <a:avLst/>
          </a:prstGeom>
          <a:noFill/>
        </p:spPr>
        <p:txBody>
          <a:bodyPr wrap="square">
            <a:spAutoFit/>
          </a:bodyPr>
          <a:lstStyle/>
          <a:p>
            <a:pPr>
              <a:lnSpc>
                <a:spcPct val="115000"/>
              </a:lnSpc>
            </a:pP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Officer #1 returned fire after taking a knee to steady their aim. The suspect was struck, fell to the ground, and the officers both moved to cover, contacted dispatch, and coordinated a response to affect an arrest.</a:t>
            </a:r>
          </a:p>
          <a:p>
            <a:pPr>
              <a:lnSpc>
                <a:spcPct val="115000"/>
              </a:lnSpc>
            </a:pP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R="0" lvl="0">
              <a:lnSpc>
                <a:spcPct val="100000"/>
              </a:lnSpc>
              <a:spcBef>
                <a:spcPts val="0"/>
              </a:spcBef>
              <a:spcAft>
                <a:spcPts val="120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Immediately after the OIS, an arrest team was formed with shields, ERIW, and the suspect was taken into custody. Officers rendered aid.  After the scene was declared safe, San Francisco Fire Department medics entered the scene and transported the suspect to a local hospital where they were later pronounced deceased.</a:t>
            </a:r>
          </a:p>
          <a:p>
            <a:pPr>
              <a:lnSpc>
                <a:spcPct val="115000"/>
              </a:lnSpc>
            </a:pP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8820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6C6F3-A3B1-6822-E388-9E142B7087EF}"/>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D6021138-7A0A-C15A-6DF2-5D5771F46001}"/>
              </a:ext>
            </a:extLst>
          </p:cNvPr>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F2E4AD4B-CAB9-B027-330B-1D88B9F2D1F5}"/>
              </a:ext>
            </a:extLst>
          </p:cNvPr>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E57649B-73E3-4781-FC19-79BB76A90FEC}"/>
              </a:ext>
            </a:extLst>
          </p:cNvPr>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A272EA5A-24E7-D7E9-FB5F-52B756CFE8F2}"/>
              </a:ext>
            </a:extLst>
          </p:cNvPr>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7</a:t>
            </a:fld>
            <a:endParaRPr lang="en-US" sz="1400" b="1" dirty="0">
              <a:solidFill>
                <a:schemeClr val="bg1"/>
              </a:solidFill>
              <a:latin typeface="Segoe UI Semibold" panose="020B0702040204020203" pitchFamily="34" charset="0"/>
            </a:endParaRPr>
          </a:p>
        </p:txBody>
      </p:sp>
      <p:sp>
        <p:nvSpPr>
          <p:cNvPr id="9" name="TextBox 8">
            <a:extLst>
              <a:ext uri="{FF2B5EF4-FFF2-40B4-BE49-F238E27FC236}">
                <a16:creationId xmlns:a16="http://schemas.microsoft.com/office/drawing/2014/main" id="{56A147AB-D85C-4D24-4053-E67F34B8D770}"/>
              </a:ext>
            </a:extLst>
          </p:cNvPr>
          <p:cNvSpPr txBox="1"/>
          <p:nvPr/>
        </p:nvSpPr>
        <p:spPr>
          <a:xfrm>
            <a:off x="0" y="848091"/>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Shooting 24-002 Findings</a:t>
            </a:r>
            <a:endParaRPr lang="en-US" sz="3200" dirty="0">
              <a:latin typeface="+mj-lt"/>
            </a:endParaRPr>
          </a:p>
        </p:txBody>
      </p:sp>
      <p:sp>
        <p:nvSpPr>
          <p:cNvPr id="4" name="Rectangle 3">
            <a:extLst>
              <a:ext uri="{FF2B5EF4-FFF2-40B4-BE49-F238E27FC236}">
                <a16:creationId xmlns:a16="http://schemas.microsoft.com/office/drawing/2014/main" id="{F438559A-39F6-71A0-6699-8FFC89890CC1}"/>
              </a:ext>
            </a:extLst>
          </p:cNvPr>
          <p:cNvSpPr/>
          <p:nvPr/>
        </p:nvSpPr>
        <p:spPr>
          <a:xfrm>
            <a:off x="389980" y="1774829"/>
            <a:ext cx="1210220" cy="228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Officer #1</a:t>
            </a:r>
          </a:p>
        </p:txBody>
      </p:sp>
      <p:sp>
        <p:nvSpPr>
          <p:cNvPr id="6" name="Content Placeholder 5">
            <a:extLst>
              <a:ext uri="{FF2B5EF4-FFF2-40B4-BE49-F238E27FC236}">
                <a16:creationId xmlns:a16="http://schemas.microsoft.com/office/drawing/2014/main" id="{599A356B-89EB-EE8B-0AFC-B7E3F5488E20}"/>
              </a:ext>
            </a:extLst>
          </p:cNvPr>
          <p:cNvSpPr>
            <a:spLocks noGrp="1"/>
          </p:cNvSpPr>
          <p:nvPr>
            <p:ph idx="1"/>
          </p:nvPr>
        </p:nvSpPr>
        <p:spPr>
          <a:xfrm>
            <a:off x="358645" y="2270884"/>
            <a:ext cx="8229600" cy="4525963"/>
          </a:xfrm>
        </p:spPr>
        <p:txBody>
          <a:bodyPr>
            <a:normAutofit fontScale="70000" lnSpcReduction="20000"/>
          </a:bodyPr>
          <a:lstStyle/>
          <a:p>
            <a:pPr marL="0" indent="0">
              <a:buNone/>
            </a:pPr>
            <a:r>
              <a:rPr lang="en-US" dirty="0"/>
              <a:t>Department General Order: </a:t>
            </a:r>
          </a:p>
          <a:p>
            <a:r>
              <a:rPr lang="en-US" sz="2600" dirty="0"/>
              <a:t>1.03.I.A, Duties of Patrol Officers, ND </a:t>
            </a:r>
            <a:r>
              <a:rPr lang="en-US" sz="2600" b="1" dirty="0"/>
              <a:t>- In Policy/Proper Conduct</a:t>
            </a:r>
            <a:endParaRPr lang="en-US" sz="2600" dirty="0"/>
          </a:p>
          <a:p>
            <a:r>
              <a:rPr lang="en-US" sz="2600" dirty="0"/>
              <a:t>5.03.02.D, Investigative Detentions, UA</a:t>
            </a:r>
            <a:r>
              <a:rPr lang="en-US" sz="2600" b="1" dirty="0"/>
              <a:t> - In Policy/Proper Conduct</a:t>
            </a:r>
            <a:endParaRPr lang="en-US" sz="2600" dirty="0"/>
          </a:p>
          <a:p>
            <a:r>
              <a:rPr lang="en-US" sz="2600" dirty="0"/>
              <a:t>5.01.04.C, Use of Force-De-Escalation, ND</a:t>
            </a:r>
            <a:r>
              <a:rPr lang="en-US" sz="2600" b="1" dirty="0"/>
              <a:t>- In Policy/Proper Conduct</a:t>
            </a:r>
            <a:endParaRPr lang="en-US" sz="2600" dirty="0"/>
          </a:p>
          <a:p>
            <a:r>
              <a:rPr lang="en-US" sz="2600" dirty="0"/>
              <a:t>5.01.02.D, Use of Force-Proportionality, UA </a:t>
            </a:r>
            <a:r>
              <a:rPr lang="en-US" sz="2600" b="1" dirty="0"/>
              <a:t>- In Policy/Proper Conduct</a:t>
            </a:r>
            <a:endParaRPr lang="en-US" sz="2600" dirty="0"/>
          </a:p>
          <a:p>
            <a:r>
              <a:rPr lang="en-US" sz="2600" dirty="0"/>
              <a:t>5.01.03.I, Use of Force-Imminent Threat, UA </a:t>
            </a:r>
            <a:r>
              <a:rPr lang="en-US" sz="2600" b="1" dirty="0"/>
              <a:t>- In Policy/Proper Conduct</a:t>
            </a:r>
            <a:endParaRPr lang="en-US" sz="2600" dirty="0"/>
          </a:p>
          <a:p>
            <a:r>
              <a:rPr lang="en-US" sz="2600" dirty="0"/>
              <a:t>5.01.02.E, Use of Force-Reasonable Force, UA </a:t>
            </a:r>
            <a:r>
              <a:rPr lang="en-US" sz="2600" b="1" dirty="0"/>
              <a:t>- In Policy/Proper Conduct</a:t>
            </a:r>
            <a:endParaRPr lang="en-US" sz="2600" dirty="0"/>
          </a:p>
          <a:p>
            <a:r>
              <a:rPr lang="en-US" sz="2600" dirty="0"/>
              <a:t>5.01.08.G, Firearms &amp; Other Deadly Force, UA</a:t>
            </a:r>
            <a:r>
              <a:rPr lang="en-US" sz="2600" b="1" dirty="0"/>
              <a:t> - In Policy/Proper Conduct</a:t>
            </a:r>
          </a:p>
          <a:p>
            <a:r>
              <a:rPr lang="en-US" sz="2600" dirty="0"/>
              <a:t>5.01.02.E, Crisis Intervention, ND - </a:t>
            </a:r>
            <a:r>
              <a:rPr lang="en-US" sz="2600" b="1" dirty="0"/>
              <a:t>In Policy/Proper Conduct</a:t>
            </a:r>
          </a:p>
          <a:p>
            <a:r>
              <a:rPr lang="en-US" sz="2600" dirty="0"/>
              <a:t>5.01.04.A, UOF, Lawful Purpose, UA </a:t>
            </a:r>
            <a:r>
              <a:rPr lang="en-US" sz="2600" b="1" dirty="0"/>
              <a:t>- In Policy/Proper Conduct</a:t>
            </a:r>
          </a:p>
          <a:p>
            <a:r>
              <a:rPr lang="en-US" sz="2600" dirty="0"/>
              <a:t>8.11.II.F.2, Treatment for Injured Persons, ND </a:t>
            </a:r>
            <a:r>
              <a:rPr lang="en-US" sz="2600" b="1" dirty="0"/>
              <a:t>- In Policy/Proper Conduct</a:t>
            </a:r>
            <a:endParaRPr lang="en-US" sz="2600" dirty="0"/>
          </a:p>
          <a:p>
            <a:r>
              <a:rPr lang="en-US" sz="2600" dirty="0"/>
              <a:t>8.11.II.G.2, Separation of Officers On Scene, ND </a:t>
            </a:r>
            <a:r>
              <a:rPr lang="en-US" sz="2600" b="1" dirty="0"/>
              <a:t>- In Policy/Proper Conduct</a:t>
            </a:r>
            <a:endParaRPr lang="en-US" sz="2600" dirty="0"/>
          </a:p>
          <a:p>
            <a:r>
              <a:rPr lang="en-US" sz="2600" dirty="0"/>
              <a:t>8.11.II.G.5, Mandatory Debriefings, ND </a:t>
            </a:r>
            <a:r>
              <a:rPr lang="en-US" sz="2600" b="1" dirty="0"/>
              <a:t>- In Policy/Proper Conduct</a:t>
            </a:r>
            <a:endParaRPr lang="en-US" sz="2600" dirty="0"/>
          </a:p>
          <a:p>
            <a:r>
              <a:rPr lang="en-US" sz="2600" dirty="0"/>
              <a:t>10.02, Required Equipment, ND </a:t>
            </a:r>
            <a:r>
              <a:rPr lang="en-US" sz="2600" b="1" dirty="0"/>
              <a:t>- In Policy/Proper Conduct</a:t>
            </a:r>
            <a:endParaRPr lang="en-US" sz="2600" dirty="0"/>
          </a:p>
          <a:p>
            <a:endParaRPr lang="en-US" dirty="0"/>
          </a:p>
        </p:txBody>
      </p:sp>
    </p:spTree>
    <p:extLst>
      <p:ext uri="{BB962C8B-B14F-4D97-AF65-F5344CB8AC3E}">
        <p14:creationId xmlns:p14="http://schemas.microsoft.com/office/powerpoint/2010/main" val="2103749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3FAE9-4129-C2DF-41A2-753B0439F468}"/>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12C6C4CD-D691-3F9D-5980-93B057795EF6}"/>
              </a:ext>
            </a:extLst>
          </p:cNvPr>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6924012A-3020-9B8A-897A-2B8EC31737FD}"/>
              </a:ext>
            </a:extLst>
          </p:cNvPr>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E195A4D5-F7FC-02F0-906A-CD668EF6EF90}"/>
              </a:ext>
            </a:extLst>
          </p:cNvPr>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EA5EBE19-F75A-25A0-4EE8-A16DE22D2FB9}"/>
              </a:ext>
            </a:extLst>
          </p:cNvPr>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8</a:t>
            </a:fld>
            <a:endParaRPr lang="en-US" sz="1400" b="1" dirty="0">
              <a:solidFill>
                <a:schemeClr val="bg1"/>
              </a:solidFill>
              <a:latin typeface="Segoe UI Semibold" panose="020B0702040204020203" pitchFamily="34" charset="0"/>
            </a:endParaRPr>
          </a:p>
        </p:txBody>
      </p:sp>
      <p:sp>
        <p:nvSpPr>
          <p:cNvPr id="8" name="Content Placeholder 7">
            <a:extLst>
              <a:ext uri="{FF2B5EF4-FFF2-40B4-BE49-F238E27FC236}">
                <a16:creationId xmlns:a16="http://schemas.microsoft.com/office/drawing/2014/main" id="{69388B91-7C86-E04B-4761-3CA670B39071}"/>
              </a:ext>
            </a:extLst>
          </p:cNvPr>
          <p:cNvSpPr>
            <a:spLocks noGrp="1"/>
          </p:cNvSpPr>
          <p:nvPr>
            <p:ph idx="1"/>
          </p:nvPr>
        </p:nvSpPr>
        <p:spPr>
          <a:xfrm>
            <a:off x="304800" y="1802462"/>
            <a:ext cx="8534400" cy="4750738"/>
          </a:xfrm>
        </p:spPr>
        <p:txBody>
          <a:bodyPr>
            <a:normAutofit/>
          </a:bodyPr>
          <a:lstStyle/>
          <a:p>
            <a:pPr marL="0" indent="0">
              <a:lnSpc>
                <a:spcPct val="120000"/>
              </a:lnSpc>
              <a:spcBef>
                <a:spcPts val="0"/>
              </a:spcBef>
              <a:buNone/>
            </a:pPr>
            <a:r>
              <a:rPr lang="en-US" sz="2000" dirty="0">
                <a:latin typeface="Times New Roman" panose="02020603050405020304" pitchFamily="18" charset="0"/>
                <a:cs typeface="Times New Roman" panose="02020603050405020304" pitchFamily="18" charset="0"/>
              </a:rPr>
              <a:t>Officer #1 responded as a specialist to a critical incident at 44 McAllister Street regarding a person with a machete who had made threats to kill an employee at the apartment complex.  Officer #1 heard a sergeant request more equipment, so they put their gear on which included the 40mm ERIW, rifle, helmet, gun belt, and plate carrier.  Officer #1 decided to bring the large shield to the third floor where the incident was occurring. </a:t>
            </a:r>
          </a:p>
          <a:p>
            <a:pPr marL="0" indent="0">
              <a:lnSpc>
                <a:spcPct val="12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en-US" sz="20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en-US" dirty="0">
              <a:latin typeface="Times New Roman" panose="02020603050405020304" pitchFamily="18" charset="0"/>
              <a:cs typeface="Times New Roman" panose="02020603050405020304" pitchFamily="18" charset="0"/>
            </a:endParaRPr>
          </a:p>
          <a:p>
            <a:pPr marL="0" indent="0">
              <a:lnSpc>
                <a:spcPct val="107000"/>
              </a:lnSpc>
              <a:spcBef>
                <a:spcPts val="600"/>
              </a:spcBef>
              <a:spcAft>
                <a:spcPts val="1200"/>
              </a:spcAft>
              <a:buSzPct val="100000"/>
              <a:buNone/>
              <a:tabLst>
                <a:tab pos="457200" algn="l"/>
              </a:tabLst>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7D2150A-D32E-C5F5-9375-EE5E5AFB511D}"/>
              </a:ext>
            </a:extLst>
          </p:cNvPr>
          <p:cNvSpPr txBox="1"/>
          <p:nvPr/>
        </p:nvSpPr>
        <p:spPr>
          <a:xfrm>
            <a:off x="0" y="848091"/>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Discharge 25-003</a:t>
            </a:r>
            <a:endParaRPr lang="en-US" sz="3200" dirty="0">
              <a:latin typeface="+mj-lt"/>
            </a:endParaRPr>
          </a:p>
        </p:txBody>
      </p:sp>
    </p:spTree>
    <p:extLst>
      <p:ext uri="{BB962C8B-B14F-4D97-AF65-F5344CB8AC3E}">
        <p14:creationId xmlns:p14="http://schemas.microsoft.com/office/powerpoint/2010/main" val="4064707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956C9-4BEE-A6BB-68A9-73BD23FAFCFB}"/>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BE590FE0-7CC3-98F5-5A7F-4A365F19A03E}"/>
              </a:ext>
            </a:extLst>
          </p:cNvPr>
          <p:cNvSpPr txBox="1"/>
          <p:nvPr/>
        </p:nvSpPr>
        <p:spPr>
          <a:xfrm>
            <a:off x="497517" y="106018"/>
            <a:ext cx="8161626" cy="400110"/>
          </a:xfrm>
          <a:prstGeom prst="rect">
            <a:avLst/>
          </a:prstGeom>
          <a:noFill/>
        </p:spPr>
        <p:txBody>
          <a:bodyPr wrap="square" rtlCol="0">
            <a:spAutoFit/>
          </a:bodyPr>
          <a:lstStyle/>
          <a:p>
            <a:r>
              <a:rPr lang="en-US" sz="2000" b="1" i="1" dirty="0">
                <a:solidFill>
                  <a:schemeClr val="accent6"/>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F445A6A4-D75E-FE92-F937-11C64D9F60C3}"/>
              </a:ext>
            </a:extLst>
          </p:cNvPr>
          <p:cNvSpPr/>
          <p:nvPr/>
        </p:nvSpPr>
        <p:spPr>
          <a:xfrm>
            <a:off x="609600" y="523220"/>
            <a:ext cx="8534400" cy="23878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6BE44FD1-FDC8-503A-6D90-54B4A75D16FD}"/>
              </a:ext>
            </a:extLst>
          </p:cNvPr>
          <p:cNvSpPr/>
          <p:nvPr/>
        </p:nvSpPr>
        <p:spPr>
          <a:xfrm>
            <a:off x="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26B80D3E-FCBF-0D33-C4F8-0574E79DBC44}"/>
              </a:ext>
            </a:extLst>
          </p:cNvPr>
          <p:cNvSpPr txBox="1"/>
          <p:nvPr/>
        </p:nvSpPr>
        <p:spPr>
          <a:xfrm>
            <a:off x="2" y="488721"/>
            <a:ext cx="525172" cy="307777"/>
          </a:xfrm>
          <a:prstGeom prst="rect">
            <a:avLst/>
          </a:prstGeom>
          <a:solidFill>
            <a:schemeClr val="tx2"/>
          </a:solidFill>
        </p:spPr>
        <p:txBody>
          <a:bodyPr wrap="square" rtlCol="0">
            <a:spAutoFit/>
          </a:bodyPr>
          <a:lstStyle/>
          <a:p>
            <a:pPr algn="ctr"/>
            <a:fld id="{ADD15582-5031-4164-91C0-295EE315BCAB}" type="slidenum">
              <a:rPr lang="en-US" sz="1400" b="1" smtClean="0">
                <a:solidFill>
                  <a:schemeClr val="bg1"/>
                </a:solidFill>
                <a:latin typeface="Segoe UI Semibold" panose="020B0702040204020203" pitchFamily="34" charset="0"/>
              </a:rPr>
              <a:t>9</a:t>
            </a:fld>
            <a:endParaRPr lang="en-US" sz="1400" b="1" dirty="0">
              <a:solidFill>
                <a:schemeClr val="bg1"/>
              </a:solidFill>
              <a:latin typeface="Segoe UI Semibold" panose="020B0702040204020203" pitchFamily="34" charset="0"/>
            </a:endParaRPr>
          </a:p>
        </p:txBody>
      </p:sp>
      <p:sp>
        <p:nvSpPr>
          <p:cNvPr id="8" name="Content Placeholder 7">
            <a:extLst>
              <a:ext uri="{FF2B5EF4-FFF2-40B4-BE49-F238E27FC236}">
                <a16:creationId xmlns:a16="http://schemas.microsoft.com/office/drawing/2014/main" id="{39628AFD-367E-FE2E-3FA9-599270607A41}"/>
              </a:ext>
            </a:extLst>
          </p:cNvPr>
          <p:cNvSpPr>
            <a:spLocks noGrp="1"/>
          </p:cNvSpPr>
          <p:nvPr>
            <p:ph idx="1"/>
          </p:nvPr>
        </p:nvSpPr>
        <p:spPr>
          <a:xfrm>
            <a:off x="304800" y="1802462"/>
            <a:ext cx="8534400" cy="4750738"/>
          </a:xfrm>
        </p:spPr>
        <p:txBody>
          <a:bodyPr>
            <a:normAutofit/>
          </a:bodyPr>
          <a:lstStyle/>
          <a:p>
            <a:pPr marL="0" indent="0">
              <a:lnSpc>
                <a:spcPct val="120000"/>
              </a:lnSpc>
              <a:spcBef>
                <a:spcPts val="0"/>
              </a:spcBef>
              <a:buNone/>
            </a:pPr>
            <a:endParaRPr lang="en-US" dirty="0">
              <a:latin typeface="Times New Roman" panose="02020603050405020304" pitchFamily="18" charset="0"/>
              <a:cs typeface="Times New Roman" panose="02020603050405020304" pitchFamily="18" charset="0"/>
            </a:endParaRPr>
          </a:p>
          <a:p>
            <a:pPr marL="0" indent="0">
              <a:lnSpc>
                <a:spcPct val="107000"/>
              </a:lnSpc>
              <a:spcBef>
                <a:spcPts val="600"/>
              </a:spcBef>
              <a:spcAft>
                <a:spcPts val="1200"/>
              </a:spcAft>
              <a:buSzPct val="100000"/>
              <a:buNone/>
              <a:tabLst>
                <a:tab pos="457200" algn="l"/>
              </a:tabLst>
            </a:pPr>
            <a:endParaRPr lang="en-US" sz="20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1C8D019-ED99-6175-AD22-BEE9EA8B14C8}"/>
              </a:ext>
            </a:extLst>
          </p:cNvPr>
          <p:cNvSpPr txBox="1"/>
          <p:nvPr/>
        </p:nvSpPr>
        <p:spPr>
          <a:xfrm>
            <a:off x="0" y="848091"/>
            <a:ext cx="8534400" cy="584775"/>
          </a:xfrm>
          <a:prstGeom prst="rect">
            <a:avLst/>
          </a:prstGeom>
          <a:noFill/>
        </p:spPr>
        <p:txBody>
          <a:bodyPr wrap="square">
            <a:spAutoFit/>
          </a:bodyPr>
          <a:lstStyle/>
          <a:p>
            <a:pPr algn="ctr"/>
            <a:r>
              <a:rPr lang="en-US" sz="3200" dirty="0">
                <a:latin typeface="+mj-lt"/>
                <a:cs typeface="Times New Roman" panose="02020603050405020304" pitchFamily="18" charset="0"/>
              </a:rPr>
              <a:t>Officer-Involved Discharge 25-003 (cont’d)</a:t>
            </a:r>
            <a:endParaRPr lang="en-US" sz="3200" dirty="0">
              <a:latin typeface="+mj-lt"/>
            </a:endParaRPr>
          </a:p>
        </p:txBody>
      </p:sp>
      <p:sp>
        <p:nvSpPr>
          <p:cNvPr id="5" name="TextBox 4">
            <a:extLst>
              <a:ext uri="{FF2B5EF4-FFF2-40B4-BE49-F238E27FC236}">
                <a16:creationId xmlns:a16="http://schemas.microsoft.com/office/drawing/2014/main" id="{10CD8034-F317-2598-2042-2B38FE071B33}"/>
              </a:ext>
            </a:extLst>
          </p:cNvPr>
          <p:cNvSpPr txBox="1"/>
          <p:nvPr/>
        </p:nvSpPr>
        <p:spPr>
          <a:xfrm>
            <a:off x="762000" y="1536174"/>
            <a:ext cx="8229600" cy="4708981"/>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Officer #1 stated that they slung their rifle around their neck and placed it on the 40mm.  Officer #1 stated that when they deploy with their firearms, they always checks that they are on safe, which they did this time.  When Officer #1 came to the floor where the incident was happening, they placed the shield by the suspect’s door. </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sergeant asked Officer #1 to cover them while placing a strap on the suspect’s door.  Officer #1 stated that the rifle discharged when they were taking it off their neck by grabbing it by the guard rail.</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Officer #1 stated that somehow the rifle’s safety came off and that they never had their finger on the trigger.  The investigation revealed that because of the large amount of equipment Officer #1 was carrying, it appears their gear got tangled up.</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011552"/>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3444D"/>
      </a:dk2>
      <a:lt2>
        <a:srgbClr val="E7E5E6"/>
      </a:lt2>
      <a:accent1>
        <a:srgbClr val="C00000"/>
      </a:accent1>
      <a:accent2>
        <a:srgbClr val="365188"/>
      </a:accent2>
      <a:accent3>
        <a:srgbClr val="CCB078"/>
      </a:accent3>
      <a:accent4>
        <a:srgbClr val="7F7F7F"/>
      </a:accent4>
      <a:accent5>
        <a:srgbClr val="DACFB7"/>
      </a:accent5>
      <a:accent6>
        <a:srgbClr val="0060A9"/>
      </a:accent6>
      <a:hlink>
        <a:srgbClr val="A36850"/>
      </a:hlink>
      <a:folHlink>
        <a:srgbClr val="8C16C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N Template and Style Guide" id="{EEECB585-FAD1-4E01-AA76-771E4A2BA188}" vid="{CB5CC400-CF6D-48D9-9FF7-D8BE00A8FA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20895</TotalTime>
  <Words>1651</Words>
  <Application>Microsoft Office PowerPoint</Application>
  <PresentationFormat>On-screen Show (4:3)</PresentationFormat>
  <Paragraphs>162</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Khmer UI</vt:lpstr>
      <vt:lpstr>Segoe UI Semibold</vt:lpstr>
      <vt:lpstr>Segoe UI Semilight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Open OIS and ICD Investigations: 2022-2026</vt:lpstr>
      <vt:lpstr>PowerPoint Presentation</vt:lpstr>
    </vt:vector>
  </TitlesOfParts>
  <Company>Controllers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Asja.Steeves@sfgov.org</dc:creator>
  <cp:lastModifiedBy>Springer, Lisa (POL)</cp:lastModifiedBy>
  <cp:revision>531</cp:revision>
  <cp:lastPrinted>2026-04-20T15:38:49Z</cp:lastPrinted>
  <dcterms:created xsi:type="dcterms:W3CDTF">2018-02-12T22:16:37Z</dcterms:created>
  <dcterms:modified xsi:type="dcterms:W3CDTF">2026-08-10T21:12:02Z</dcterms:modified>
</cp:coreProperties>
</file>