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555" r:id="rId3"/>
    <p:sldId id="562" r:id="rId4"/>
    <p:sldId id="567" r:id="rId5"/>
    <p:sldId id="566" r:id="rId6"/>
    <p:sldId id="565" r:id="rId7"/>
    <p:sldId id="564" r:id="rId8"/>
    <p:sldId id="569" r:id="rId9"/>
    <p:sldId id="570" r:id="rId10"/>
    <p:sldId id="572" r:id="rId11"/>
    <p:sldId id="274" r:id="rId12"/>
  </p:sldIdLst>
  <p:sldSz cx="12192000" cy="6858000"/>
  <p:notesSz cx="7026275" cy="1205547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well, Mark (POL)" initials="PM(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CCFF"/>
    <a:srgbClr val="CCECFF"/>
    <a:srgbClr val="006600"/>
    <a:srgbClr val="FF9900"/>
    <a:srgbClr val="6600FF"/>
    <a:srgbClr val="CCFFCC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23" autoAdjust="0"/>
    <p:restoredTop sz="71172" autoAdjust="0"/>
  </p:normalViewPr>
  <p:slideViewPr>
    <p:cSldViewPr snapToGrid="0">
      <p:cViewPr varScale="1">
        <p:scale>
          <a:sx n="110" d="100"/>
          <a:sy n="110" d="100"/>
        </p:scale>
        <p:origin x="189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268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193314-9778-42F7-BD69-528E4B1663C2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07F5DE-6278-416C-A2A7-FB99F9E7D7AD}">
      <dgm:prSet phldrT="[Text]" phldr="0"/>
      <dgm:spPr/>
      <dgm:t>
        <a:bodyPr/>
        <a:lstStyle/>
        <a:p>
          <a:r>
            <a:rPr lang="en-US" b="1" dirty="0">
              <a:solidFill>
                <a:srgbClr val="00B050"/>
              </a:solidFill>
            </a:rPr>
            <a:t>Stated Goals</a:t>
          </a:r>
        </a:p>
      </dgm:t>
    </dgm:pt>
    <dgm:pt modelId="{5FBEF3B2-FB7A-46D6-966C-01B9995E7040}" type="parTrans" cxnId="{953EC2B0-C24C-4FB5-97DA-3F642F613E11}">
      <dgm:prSet/>
      <dgm:spPr/>
      <dgm:t>
        <a:bodyPr/>
        <a:lstStyle/>
        <a:p>
          <a:endParaRPr lang="en-US"/>
        </a:p>
      </dgm:t>
    </dgm:pt>
    <dgm:pt modelId="{53B38FC7-72AF-4C26-95B4-1ABA5046CE91}" type="sibTrans" cxnId="{953EC2B0-C24C-4FB5-97DA-3F642F613E11}">
      <dgm:prSet/>
      <dgm:spPr>
        <a:solidFill>
          <a:srgbClr val="002060"/>
        </a:solidFill>
      </dgm:spPr>
      <dgm:t>
        <a:bodyPr/>
        <a:lstStyle/>
        <a:p>
          <a:endParaRPr lang="en-US"/>
        </a:p>
      </dgm:t>
    </dgm:pt>
    <dgm:pt modelId="{CC9679CB-9D4E-4FC4-8401-10C1ADB35106}">
      <dgm:prSet phldrT="[Text]" phldr="0"/>
      <dgm:spPr/>
      <dgm:t>
        <a:bodyPr/>
        <a:lstStyle/>
        <a:p>
          <a:r>
            <a:rPr lang="en-US" dirty="0"/>
            <a:t>Effectiveness</a:t>
          </a:r>
        </a:p>
      </dgm:t>
    </dgm:pt>
    <dgm:pt modelId="{A1B6A90F-52D1-4429-872E-8CA981CBE836}" type="parTrans" cxnId="{A6599C0D-0E61-4418-ACB6-BAB7B006A13C}">
      <dgm:prSet/>
      <dgm:spPr/>
      <dgm:t>
        <a:bodyPr/>
        <a:lstStyle/>
        <a:p>
          <a:endParaRPr lang="en-US"/>
        </a:p>
      </dgm:t>
    </dgm:pt>
    <dgm:pt modelId="{04BF5F21-5320-4D3E-874E-00F01F9497E3}" type="sibTrans" cxnId="{A6599C0D-0E61-4418-ACB6-BAB7B006A13C}">
      <dgm:prSet/>
      <dgm:spPr>
        <a:solidFill>
          <a:srgbClr val="002060"/>
        </a:solidFill>
      </dgm:spPr>
      <dgm:t>
        <a:bodyPr/>
        <a:lstStyle/>
        <a:p>
          <a:endParaRPr lang="en-US"/>
        </a:p>
      </dgm:t>
    </dgm:pt>
    <dgm:pt modelId="{E75F2446-2AEF-43BB-9E0E-431B8D188BBE}">
      <dgm:prSet phldrT="[Text]" phldr="0"/>
      <dgm:spPr/>
      <dgm:t>
        <a:bodyPr/>
        <a:lstStyle/>
        <a:p>
          <a:r>
            <a:rPr lang="en-US" dirty="0"/>
            <a:t>Adoption</a:t>
          </a:r>
        </a:p>
      </dgm:t>
    </dgm:pt>
    <dgm:pt modelId="{E2A54E01-183C-4691-BAEA-3C6BEBC64990}" type="parTrans" cxnId="{2AE95133-AB43-497A-BB1C-B0E684B95C13}">
      <dgm:prSet/>
      <dgm:spPr/>
      <dgm:t>
        <a:bodyPr/>
        <a:lstStyle/>
        <a:p>
          <a:endParaRPr lang="en-US"/>
        </a:p>
      </dgm:t>
    </dgm:pt>
    <dgm:pt modelId="{A17E2DAC-3E65-4DAF-8ECC-E55368EF96A0}" type="sibTrans" cxnId="{2AE95133-AB43-497A-BB1C-B0E684B95C13}">
      <dgm:prSet/>
      <dgm:spPr>
        <a:solidFill>
          <a:srgbClr val="002060"/>
        </a:solidFill>
      </dgm:spPr>
      <dgm:t>
        <a:bodyPr/>
        <a:lstStyle/>
        <a:p>
          <a:endParaRPr lang="en-US"/>
        </a:p>
      </dgm:t>
    </dgm:pt>
    <dgm:pt modelId="{827A1C0B-22F7-4E2B-9AED-C33DBBDA9649}">
      <dgm:prSet phldrT="[Text]" phldr="0"/>
      <dgm:spPr/>
      <dgm:t>
        <a:bodyPr/>
        <a:lstStyle/>
        <a:p>
          <a:r>
            <a:rPr lang="en-US" dirty="0"/>
            <a:t>Implementation</a:t>
          </a:r>
        </a:p>
      </dgm:t>
    </dgm:pt>
    <dgm:pt modelId="{C38C4FE6-CECC-420D-9CCF-DDAF11912388}" type="parTrans" cxnId="{CA1148C5-01A5-428A-B233-A868BADE6634}">
      <dgm:prSet/>
      <dgm:spPr/>
      <dgm:t>
        <a:bodyPr/>
        <a:lstStyle/>
        <a:p>
          <a:endParaRPr lang="en-US"/>
        </a:p>
      </dgm:t>
    </dgm:pt>
    <dgm:pt modelId="{187B7499-A1E4-4220-A967-411D43C13443}" type="sibTrans" cxnId="{CA1148C5-01A5-428A-B233-A868BADE6634}">
      <dgm:prSet/>
      <dgm:spPr>
        <a:solidFill>
          <a:srgbClr val="002060"/>
        </a:solidFill>
      </dgm:spPr>
      <dgm:t>
        <a:bodyPr/>
        <a:lstStyle/>
        <a:p>
          <a:endParaRPr lang="en-US"/>
        </a:p>
      </dgm:t>
    </dgm:pt>
    <dgm:pt modelId="{C6B2035C-3C0D-4097-9D25-65A20DE6C58A}">
      <dgm:prSet phldrT="[Text]" phldr="0"/>
      <dgm:spPr/>
      <dgm:t>
        <a:bodyPr/>
        <a:lstStyle/>
        <a:p>
          <a:r>
            <a:rPr lang="en-US" dirty="0"/>
            <a:t>Maintenance</a:t>
          </a:r>
        </a:p>
      </dgm:t>
    </dgm:pt>
    <dgm:pt modelId="{3F96203D-3B78-416B-8F30-65B430F2F0B6}" type="parTrans" cxnId="{FFBA0C23-FAC5-4787-84E5-955FF06AF9AB}">
      <dgm:prSet/>
      <dgm:spPr/>
      <dgm:t>
        <a:bodyPr/>
        <a:lstStyle/>
        <a:p>
          <a:endParaRPr lang="en-US"/>
        </a:p>
      </dgm:t>
    </dgm:pt>
    <dgm:pt modelId="{E487ED34-B831-4AB6-B5CF-4193C24790EC}" type="sibTrans" cxnId="{FFBA0C23-FAC5-4787-84E5-955FF06AF9AB}">
      <dgm:prSet/>
      <dgm:spPr>
        <a:solidFill>
          <a:srgbClr val="002060"/>
        </a:solidFill>
      </dgm:spPr>
      <dgm:t>
        <a:bodyPr/>
        <a:lstStyle/>
        <a:p>
          <a:endParaRPr lang="en-US"/>
        </a:p>
      </dgm:t>
    </dgm:pt>
    <dgm:pt modelId="{B4562952-7065-4B3B-A902-5F3DB4172078}" type="pres">
      <dgm:prSet presAssocID="{F2193314-9778-42F7-BD69-528E4B1663C2}" presName="cycle" presStyleCnt="0">
        <dgm:presLayoutVars>
          <dgm:dir/>
          <dgm:resizeHandles val="exact"/>
        </dgm:presLayoutVars>
      </dgm:prSet>
      <dgm:spPr/>
    </dgm:pt>
    <dgm:pt modelId="{F69BAB7B-C3BC-4E99-97E1-D44E7E436985}" type="pres">
      <dgm:prSet presAssocID="{F507F5DE-6278-416C-A2A7-FB99F9E7D7AD}" presName="dummy" presStyleCnt="0"/>
      <dgm:spPr/>
    </dgm:pt>
    <dgm:pt modelId="{F2F170C1-A6A2-4ECE-92D3-A5D6EFC79100}" type="pres">
      <dgm:prSet presAssocID="{F507F5DE-6278-416C-A2A7-FB99F9E7D7AD}" presName="node" presStyleLbl="revTx" presStyleIdx="0" presStyleCnt="5">
        <dgm:presLayoutVars>
          <dgm:bulletEnabled val="1"/>
        </dgm:presLayoutVars>
      </dgm:prSet>
      <dgm:spPr/>
    </dgm:pt>
    <dgm:pt modelId="{9DF674BD-820A-42EB-9A34-51673A7533BE}" type="pres">
      <dgm:prSet presAssocID="{53B38FC7-72AF-4C26-95B4-1ABA5046CE91}" presName="sibTrans" presStyleLbl="node1" presStyleIdx="0" presStyleCnt="5"/>
      <dgm:spPr/>
    </dgm:pt>
    <dgm:pt modelId="{3B6FD2C7-1D1B-4F9E-8EF5-9D30CF7A5D44}" type="pres">
      <dgm:prSet presAssocID="{CC9679CB-9D4E-4FC4-8401-10C1ADB35106}" presName="dummy" presStyleCnt="0"/>
      <dgm:spPr/>
    </dgm:pt>
    <dgm:pt modelId="{A381323B-D82F-425F-80D7-91BD9E326276}" type="pres">
      <dgm:prSet presAssocID="{CC9679CB-9D4E-4FC4-8401-10C1ADB35106}" presName="node" presStyleLbl="revTx" presStyleIdx="1" presStyleCnt="5">
        <dgm:presLayoutVars>
          <dgm:bulletEnabled val="1"/>
        </dgm:presLayoutVars>
      </dgm:prSet>
      <dgm:spPr/>
    </dgm:pt>
    <dgm:pt modelId="{1F4A0E3A-330A-46CE-94BA-2374985AA605}" type="pres">
      <dgm:prSet presAssocID="{04BF5F21-5320-4D3E-874E-00F01F9497E3}" presName="sibTrans" presStyleLbl="node1" presStyleIdx="1" presStyleCnt="5"/>
      <dgm:spPr/>
    </dgm:pt>
    <dgm:pt modelId="{0FBB51F2-1D40-43D3-BFA9-CAB0D089871D}" type="pres">
      <dgm:prSet presAssocID="{E75F2446-2AEF-43BB-9E0E-431B8D188BBE}" presName="dummy" presStyleCnt="0"/>
      <dgm:spPr/>
    </dgm:pt>
    <dgm:pt modelId="{F117BD07-35C5-461C-B164-B5BE78B0800B}" type="pres">
      <dgm:prSet presAssocID="{E75F2446-2AEF-43BB-9E0E-431B8D188BBE}" presName="node" presStyleLbl="revTx" presStyleIdx="2" presStyleCnt="5">
        <dgm:presLayoutVars>
          <dgm:bulletEnabled val="1"/>
        </dgm:presLayoutVars>
      </dgm:prSet>
      <dgm:spPr/>
    </dgm:pt>
    <dgm:pt modelId="{DBCB86B1-9E19-4971-9C86-1F6CDA563BF2}" type="pres">
      <dgm:prSet presAssocID="{A17E2DAC-3E65-4DAF-8ECC-E55368EF96A0}" presName="sibTrans" presStyleLbl="node1" presStyleIdx="2" presStyleCnt="5"/>
      <dgm:spPr/>
    </dgm:pt>
    <dgm:pt modelId="{50EF8033-8542-4BDE-AFB1-0E138EC90AF8}" type="pres">
      <dgm:prSet presAssocID="{827A1C0B-22F7-4E2B-9AED-C33DBBDA9649}" presName="dummy" presStyleCnt="0"/>
      <dgm:spPr/>
    </dgm:pt>
    <dgm:pt modelId="{5C92F9D5-555E-4E61-99BB-FF54F95F4E70}" type="pres">
      <dgm:prSet presAssocID="{827A1C0B-22F7-4E2B-9AED-C33DBBDA9649}" presName="node" presStyleLbl="revTx" presStyleIdx="3" presStyleCnt="5">
        <dgm:presLayoutVars>
          <dgm:bulletEnabled val="1"/>
        </dgm:presLayoutVars>
      </dgm:prSet>
      <dgm:spPr/>
    </dgm:pt>
    <dgm:pt modelId="{C2C12CAE-6BA5-436C-8879-17E3FBD05B60}" type="pres">
      <dgm:prSet presAssocID="{187B7499-A1E4-4220-A967-411D43C13443}" presName="sibTrans" presStyleLbl="node1" presStyleIdx="3" presStyleCnt="5"/>
      <dgm:spPr/>
    </dgm:pt>
    <dgm:pt modelId="{0D2CC2B3-3C89-4576-8E97-E3268895F944}" type="pres">
      <dgm:prSet presAssocID="{C6B2035C-3C0D-4097-9D25-65A20DE6C58A}" presName="dummy" presStyleCnt="0"/>
      <dgm:spPr/>
    </dgm:pt>
    <dgm:pt modelId="{58E44C45-B056-4BB5-A2D4-A0E7DF18D903}" type="pres">
      <dgm:prSet presAssocID="{C6B2035C-3C0D-4097-9D25-65A20DE6C58A}" presName="node" presStyleLbl="revTx" presStyleIdx="4" presStyleCnt="5">
        <dgm:presLayoutVars>
          <dgm:bulletEnabled val="1"/>
        </dgm:presLayoutVars>
      </dgm:prSet>
      <dgm:spPr/>
    </dgm:pt>
    <dgm:pt modelId="{C6DF8040-962C-408B-B595-8BD95583B46D}" type="pres">
      <dgm:prSet presAssocID="{E487ED34-B831-4AB6-B5CF-4193C24790EC}" presName="sibTrans" presStyleLbl="node1" presStyleIdx="4" presStyleCnt="5"/>
      <dgm:spPr/>
    </dgm:pt>
  </dgm:ptLst>
  <dgm:cxnLst>
    <dgm:cxn modelId="{A6599C0D-0E61-4418-ACB6-BAB7B006A13C}" srcId="{F2193314-9778-42F7-BD69-528E4B1663C2}" destId="{CC9679CB-9D4E-4FC4-8401-10C1ADB35106}" srcOrd="1" destOrd="0" parTransId="{A1B6A90F-52D1-4429-872E-8CA981CBE836}" sibTransId="{04BF5F21-5320-4D3E-874E-00F01F9497E3}"/>
    <dgm:cxn modelId="{1C56E122-0DFD-4E37-B2FF-F6008CC7D455}" type="presOf" srcId="{53B38FC7-72AF-4C26-95B4-1ABA5046CE91}" destId="{9DF674BD-820A-42EB-9A34-51673A7533BE}" srcOrd="0" destOrd="0" presId="urn:microsoft.com/office/officeart/2005/8/layout/cycle1"/>
    <dgm:cxn modelId="{FFBA0C23-FAC5-4787-84E5-955FF06AF9AB}" srcId="{F2193314-9778-42F7-BD69-528E4B1663C2}" destId="{C6B2035C-3C0D-4097-9D25-65A20DE6C58A}" srcOrd="4" destOrd="0" parTransId="{3F96203D-3B78-416B-8F30-65B430F2F0B6}" sibTransId="{E487ED34-B831-4AB6-B5CF-4193C24790EC}"/>
    <dgm:cxn modelId="{FD474C2D-943F-4AD5-8B9F-645B493755AA}" type="presOf" srcId="{E487ED34-B831-4AB6-B5CF-4193C24790EC}" destId="{C6DF8040-962C-408B-B595-8BD95583B46D}" srcOrd="0" destOrd="0" presId="urn:microsoft.com/office/officeart/2005/8/layout/cycle1"/>
    <dgm:cxn modelId="{2AE95133-AB43-497A-BB1C-B0E684B95C13}" srcId="{F2193314-9778-42F7-BD69-528E4B1663C2}" destId="{E75F2446-2AEF-43BB-9E0E-431B8D188BBE}" srcOrd="2" destOrd="0" parTransId="{E2A54E01-183C-4691-BAEA-3C6BEBC64990}" sibTransId="{A17E2DAC-3E65-4DAF-8ECC-E55368EF96A0}"/>
    <dgm:cxn modelId="{AC9FAB3A-2CBC-45EB-9DA6-E4AFDE223C85}" type="presOf" srcId="{CC9679CB-9D4E-4FC4-8401-10C1ADB35106}" destId="{A381323B-D82F-425F-80D7-91BD9E326276}" srcOrd="0" destOrd="0" presId="urn:microsoft.com/office/officeart/2005/8/layout/cycle1"/>
    <dgm:cxn modelId="{D656F05C-D8F2-4B09-B839-0DF55E019146}" type="presOf" srcId="{F2193314-9778-42F7-BD69-528E4B1663C2}" destId="{B4562952-7065-4B3B-A902-5F3DB4172078}" srcOrd="0" destOrd="0" presId="urn:microsoft.com/office/officeart/2005/8/layout/cycle1"/>
    <dgm:cxn modelId="{9FE20950-39DB-44E9-AC23-77EE54E8CA77}" type="presOf" srcId="{827A1C0B-22F7-4E2B-9AED-C33DBBDA9649}" destId="{5C92F9D5-555E-4E61-99BB-FF54F95F4E70}" srcOrd="0" destOrd="0" presId="urn:microsoft.com/office/officeart/2005/8/layout/cycle1"/>
    <dgm:cxn modelId="{D2A43D53-0755-4AC2-9A8C-DFC61B56FFAA}" type="presOf" srcId="{A17E2DAC-3E65-4DAF-8ECC-E55368EF96A0}" destId="{DBCB86B1-9E19-4971-9C86-1F6CDA563BF2}" srcOrd="0" destOrd="0" presId="urn:microsoft.com/office/officeart/2005/8/layout/cycle1"/>
    <dgm:cxn modelId="{953EC2B0-C24C-4FB5-97DA-3F642F613E11}" srcId="{F2193314-9778-42F7-BD69-528E4B1663C2}" destId="{F507F5DE-6278-416C-A2A7-FB99F9E7D7AD}" srcOrd="0" destOrd="0" parTransId="{5FBEF3B2-FB7A-46D6-966C-01B9995E7040}" sibTransId="{53B38FC7-72AF-4C26-95B4-1ABA5046CE91}"/>
    <dgm:cxn modelId="{2C546BC2-E22B-4C10-9603-52C18F2D540A}" type="presOf" srcId="{04BF5F21-5320-4D3E-874E-00F01F9497E3}" destId="{1F4A0E3A-330A-46CE-94BA-2374985AA605}" srcOrd="0" destOrd="0" presId="urn:microsoft.com/office/officeart/2005/8/layout/cycle1"/>
    <dgm:cxn modelId="{CA1148C5-01A5-428A-B233-A868BADE6634}" srcId="{F2193314-9778-42F7-BD69-528E4B1663C2}" destId="{827A1C0B-22F7-4E2B-9AED-C33DBBDA9649}" srcOrd="3" destOrd="0" parTransId="{C38C4FE6-CECC-420D-9CCF-DDAF11912388}" sibTransId="{187B7499-A1E4-4220-A967-411D43C13443}"/>
    <dgm:cxn modelId="{BEB8EDD1-8236-4DDE-89A4-38C85F8DD7DA}" type="presOf" srcId="{187B7499-A1E4-4220-A967-411D43C13443}" destId="{C2C12CAE-6BA5-436C-8879-17E3FBD05B60}" srcOrd="0" destOrd="0" presId="urn:microsoft.com/office/officeart/2005/8/layout/cycle1"/>
    <dgm:cxn modelId="{9C95C4F2-74EF-4F6E-9D50-256B0FB05C29}" type="presOf" srcId="{C6B2035C-3C0D-4097-9D25-65A20DE6C58A}" destId="{58E44C45-B056-4BB5-A2D4-A0E7DF18D903}" srcOrd="0" destOrd="0" presId="urn:microsoft.com/office/officeart/2005/8/layout/cycle1"/>
    <dgm:cxn modelId="{522541F7-A642-4914-9679-A9E200C34F0A}" type="presOf" srcId="{E75F2446-2AEF-43BB-9E0E-431B8D188BBE}" destId="{F117BD07-35C5-461C-B164-B5BE78B0800B}" srcOrd="0" destOrd="0" presId="urn:microsoft.com/office/officeart/2005/8/layout/cycle1"/>
    <dgm:cxn modelId="{A9F175F8-C289-4141-A3B0-5C3A8AD918C6}" type="presOf" srcId="{F507F5DE-6278-416C-A2A7-FB99F9E7D7AD}" destId="{F2F170C1-A6A2-4ECE-92D3-A5D6EFC79100}" srcOrd="0" destOrd="0" presId="urn:microsoft.com/office/officeart/2005/8/layout/cycle1"/>
    <dgm:cxn modelId="{02BC8CB4-3DE7-4377-9C51-B52D18C0E389}" type="presParOf" srcId="{B4562952-7065-4B3B-A902-5F3DB4172078}" destId="{F69BAB7B-C3BC-4E99-97E1-D44E7E436985}" srcOrd="0" destOrd="0" presId="urn:microsoft.com/office/officeart/2005/8/layout/cycle1"/>
    <dgm:cxn modelId="{3E0FE077-D665-4845-8773-DECEB159FD43}" type="presParOf" srcId="{B4562952-7065-4B3B-A902-5F3DB4172078}" destId="{F2F170C1-A6A2-4ECE-92D3-A5D6EFC79100}" srcOrd="1" destOrd="0" presId="urn:microsoft.com/office/officeart/2005/8/layout/cycle1"/>
    <dgm:cxn modelId="{8F0025F3-EBE2-4CCE-96E4-D19D94BB3734}" type="presParOf" srcId="{B4562952-7065-4B3B-A902-5F3DB4172078}" destId="{9DF674BD-820A-42EB-9A34-51673A7533BE}" srcOrd="2" destOrd="0" presId="urn:microsoft.com/office/officeart/2005/8/layout/cycle1"/>
    <dgm:cxn modelId="{74F64928-3198-4DB4-8C2B-B15D9A22570B}" type="presParOf" srcId="{B4562952-7065-4B3B-A902-5F3DB4172078}" destId="{3B6FD2C7-1D1B-4F9E-8EF5-9D30CF7A5D44}" srcOrd="3" destOrd="0" presId="urn:microsoft.com/office/officeart/2005/8/layout/cycle1"/>
    <dgm:cxn modelId="{E6C83E04-210C-4AE3-9672-BB1630640A0F}" type="presParOf" srcId="{B4562952-7065-4B3B-A902-5F3DB4172078}" destId="{A381323B-D82F-425F-80D7-91BD9E326276}" srcOrd="4" destOrd="0" presId="urn:microsoft.com/office/officeart/2005/8/layout/cycle1"/>
    <dgm:cxn modelId="{63F49A4A-3E4E-4169-803C-CE09D3684BBF}" type="presParOf" srcId="{B4562952-7065-4B3B-A902-5F3DB4172078}" destId="{1F4A0E3A-330A-46CE-94BA-2374985AA605}" srcOrd="5" destOrd="0" presId="urn:microsoft.com/office/officeart/2005/8/layout/cycle1"/>
    <dgm:cxn modelId="{5020AEEC-1E98-445D-8AD3-A144A7B407F8}" type="presParOf" srcId="{B4562952-7065-4B3B-A902-5F3DB4172078}" destId="{0FBB51F2-1D40-43D3-BFA9-CAB0D089871D}" srcOrd="6" destOrd="0" presId="urn:microsoft.com/office/officeart/2005/8/layout/cycle1"/>
    <dgm:cxn modelId="{40651792-6959-4700-B2EB-C913C7BCBF9F}" type="presParOf" srcId="{B4562952-7065-4B3B-A902-5F3DB4172078}" destId="{F117BD07-35C5-461C-B164-B5BE78B0800B}" srcOrd="7" destOrd="0" presId="urn:microsoft.com/office/officeart/2005/8/layout/cycle1"/>
    <dgm:cxn modelId="{3ADB0C6B-8EE2-4605-87F8-7F09ED3D399F}" type="presParOf" srcId="{B4562952-7065-4B3B-A902-5F3DB4172078}" destId="{DBCB86B1-9E19-4971-9C86-1F6CDA563BF2}" srcOrd="8" destOrd="0" presId="urn:microsoft.com/office/officeart/2005/8/layout/cycle1"/>
    <dgm:cxn modelId="{7B3C5C1D-8EBB-435B-AE69-53CF6502AB66}" type="presParOf" srcId="{B4562952-7065-4B3B-A902-5F3DB4172078}" destId="{50EF8033-8542-4BDE-AFB1-0E138EC90AF8}" srcOrd="9" destOrd="0" presId="urn:microsoft.com/office/officeart/2005/8/layout/cycle1"/>
    <dgm:cxn modelId="{9532D525-F7C6-403E-BC88-E2C82EBE5507}" type="presParOf" srcId="{B4562952-7065-4B3B-A902-5F3DB4172078}" destId="{5C92F9D5-555E-4E61-99BB-FF54F95F4E70}" srcOrd="10" destOrd="0" presId="urn:microsoft.com/office/officeart/2005/8/layout/cycle1"/>
    <dgm:cxn modelId="{110A7348-7058-4B27-82FB-5DF826BCE642}" type="presParOf" srcId="{B4562952-7065-4B3B-A902-5F3DB4172078}" destId="{C2C12CAE-6BA5-436C-8879-17E3FBD05B60}" srcOrd="11" destOrd="0" presId="urn:microsoft.com/office/officeart/2005/8/layout/cycle1"/>
    <dgm:cxn modelId="{DDF2E328-0CD3-4693-BD1B-D3F0AD4BFE5E}" type="presParOf" srcId="{B4562952-7065-4B3B-A902-5F3DB4172078}" destId="{0D2CC2B3-3C89-4576-8E97-E3268895F944}" srcOrd="12" destOrd="0" presId="urn:microsoft.com/office/officeart/2005/8/layout/cycle1"/>
    <dgm:cxn modelId="{ACA0CF5C-47B2-4525-B43E-5D767755BBD6}" type="presParOf" srcId="{B4562952-7065-4B3B-A902-5F3DB4172078}" destId="{58E44C45-B056-4BB5-A2D4-A0E7DF18D903}" srcOrd="13" destOrd="0" presId="urn:microsoft.com/office/officeart/2005/8/layout/cycle1"/>
    <dgm:cxn modelId="{E3F96948-A09A-4E74-9776-A7EF0121A01E}" type="presParOf" srcId="{B4562952-7065-4B3B-A902-5F3DB4172078}" destId="{C6DF8040-962C-408B-B595-8BD95583B46D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F170C1-A6A2-4ECE-92D3-A5D6EFC79100}">
      <dsp:nvSpPr>
        <dsp:cNvPr id="0" name=""/>
        <dsp:cNvSpPr/>
      </dsp:nvSpPr>
      <dsp:spPr>
        <a:xfrm>
          <a:off x="6842660" y="44368"/>
          <a:ext cx="1559718" cy="1559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B050"/>
              </a:solidFill>
            </a:rPr>
            <a:t>Stated Goals</a:t>
          </a:r>
        </a:p>
      </dsp:txBody>
      <dsp:txXfrm>
        <a:off x="6842660" y="44368"/>
        <a:ext cx="1559718" cy="1559718"/>
      </dsp:txXfrm>
    </dsp:sp>
    <dsp:sp modelId="{9DF674BD-820A-42EB-9A34-51673A7533BE}">
      <dsp:nvSpPr>
        <dsp:cNvPr id="0" name=""/>
        <dsp:cNvSpPr/>
      </dsp:nvSpPr>
      <dsp:spPr>
        <a:xfrm>
          <a:off x="3169438" y="-1259"/>
          <a:ext cx="5853123" cy="5853123"/>
        </a:xfrm>
        <a:prstGeom prst="circularArrow">
          <a:avLst>
            <a:gd name="adj1" fmla="val 5196"/>
            <a:gd name="adj2" fmla="val 335631"/>
            <a:gd name="adj3" fmla="val 21294391"/>
            <a:gd name="adj4" fmla="val 19765232"/>
            <a:gd name="adj5" fmla="val 6062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81323B-D82F-425F-80D7-91BD9E326276}">
      <dsp:nvSpPr>
        <dsp:cNvPr id="0" name=""/>
        <dsp:cNvSpPr/>
      </dsp:nvSpPr>
      <dsp:spPr>
        <a:xfrm>
          <a:off x="7786102" y="2947982"/>
          <a:ext cx="1559718" cy="1559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Effectiveness</a:t>
          </a:r>
        </a:p>
      </dsp:txBody>
      <dsp:txXfrm>
        <a:off x="7786102" y="2947982"/>
        <a:ext cx="1559718" cy="1559718"/>
      </dsp:txXfrm>
    </dsp:sp>
    <dsp:sp modelId="{1F4A0E3A-330A-46CE-94BA-2374985AA605}">
      <dsp:nvSpPr>
        <dsp:cNvPr id="0" name=""/>
        <dsp:cNvSpPr/>
      </dsp:nvSpPr>
      <dsp:spPr>
        <a:xfrm>
          <a:off x="3169438" y="-1259"/>
          <a:ext cx="5853123" cy="5853123"/>
        </a:xfrm>
        <a:prstGeom prst="circularArrow">
          <a:avLst>
            <a:gd name="adj1" fmla="val 5196"/>
            <a:gd name="adj2" fmla="val 335631"/>
            <a:gd name="adj3" fmla="val 4015889"/>
            <a:gd name="adj4" fmla="val 2252339"/>
            <a:gd name="adj5" fmla="val 6062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7BD07-35C5-461C-B164-B5BE78B0800B}">
      <dsp:nvSpPr>
        <dsp:cNvPr id="0" name=""/>
        <dsp:cNvSpPr/>
      </dsp:nvSpPr>
      <dsp:spPr>
        <a:xfrm>
          <a:off x="5316140" y="4742514"/>
          <a:ext cx="1559718" cy="1559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Adoption</a:t>
          </a:r>
        </a:p>
      </dsp:txBody>
      <dsp:txXfrm>
        <a:off x="5316140" y="4742514"/>
        <a:ext cx="1559718" cy="1559718"/>
      </dsp:txXfrm>
    </dsp:sp>
    <dsp:sp modelId="{DBCB86B1-9E19-4971-9C86-1F6CDA563BF2}">
      <dsp:nvSpPr>
        <dsp:cNvPr id="0" name=""/>
        <dsp:cNvSpPr/>
      </dsp:nvSpPr>
      <dsp:spPr>
        <a:xfrm>
          <a:off x="3169438" y="-1259"/>
          <a:ext cx="5853123" cy="5853123"/>
        </a:xfrm>
        <a:prstGeom prst="circularArrow">
          <a:avLst>
            <a:gd name="adj1" fmla="val 5196"/>
            <a:gd name="adj2" fmla="val 335631"/>
            <a:gd name="adj3" fmla="val 8212030"/>
            <a:gd name="adj4" fmla="val 6448480"/>
            <a:gd name="adj5" fmla="val 6062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2F9D5-555E-4E61-99BB-FF54F95F4E70}">
      <dsp:nvSpPr>
        <dsp:cNvPr id="0" name=""/>
        <dsp:cNvSpPr/>
      </dsp:nvSpPr>
      <dsp:spPr>
        <a:xfrm>
          <a:off x="2846179" y="2947982"/>
          <a:ext cx="1559718" cy="1559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Implementation</a:t>
          </a:r>
        </a:p>
      </dsp:txBody>
      <dsp:txXfrm>
        <a:off x="2846179" y="2947982"/>
        <a:ext cx="1559718" cy="1559718"/>
      </dsp:txXfrm>
    </dsp:sp>
    <dsp:sp modelId="{C2C12CAE-6BA5-436C-8879-17E3FBD05B60}">
      <dsp:nvSpPr>
        <dsp:cNvPr id="0" name=""/>
        <dsp:cNvSpPr/>
      </dsp:nvSpPr>
      <dsp:spPr>
        <a:xfrm>
          <a:off x="3169438" y="-1259"/>
          <a:ext cx="5853123" cy="5853123"/>
        </a:xfrm>
        <a:prstGeom prst="circularArrow">
          <a:avLst>
            <a:gd name="adj1" fmla="val 5196"/>
            <a:gd name="adj2" fmla="val 335631"/>
            <a:gd name="adj3" fmla="val 12299137"/>
            <a:gd name="adj4" fmla="val 10769978"/>
            <a:gd name="adj5" fmla="val 6062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44C45-B056-4BB5-A2D4-A0E7DF18D903}">
      <dsp:nvSpPr>
        <dsp:cNvPr id="0" name=""/>
        <dsp:cNvSpPr/>
      </dsp:nvSpPr>
      <dsp:spPr>
        <a:xfrm>
          <a:off x="3789620" y="44368"/>
          <a:ext cx="1559718" cy="1559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Maintenance</a:t>
          </a:r>
        </a:p>
      </dsp:txBody>
      <dsp:txXfrm>
        <a:off x="3789620" y="44368"/>
        <a:ext cx="1559718" cy="1559718"/>
      </dsp:txXfrm>
    </dsp:sp>
    <dsp:sp modelId="{C6DF8040-962C-408B-B595-8BD95583B46D}">
      <dsp:nvSpPr>
        <dsp:cNvPr id="0" name=""/>
        <dsp:cNvSpPr/>
      </dsp:nvSpPr>
      <dsp:spPr>
        <a:xfrm>
          <a:off x="3169438" y="-1259"/>
          <a:ext cx="5853123" cy="5853123"/>
        </a:xfrm>
        <a:prstGeom prst="circularArrow">
          <a:avLst>
            <a:gd name="adj1" fmla="val 5196"/>
            <a:gd name="adj2" fmla="val 335631"/>
            <a:gd name="adj3" fmla="val 16866873"/>
            <a:gd name="adj4" fmla="val 15197495"/>
            <a:gd name="adj5" fmla="val 6062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/>
          </p:nvPr>
        </p:nvSpPr>
        <p:spPr>
          <a:xfrm>
            <a:off x="-504825" y="901700"/>
            <a:ext cx="8035925" cy="4521200"/>
          </a:xfrm>
          <a:prstGeom prst="rect">
            <a:avLst/>
          </a:prstGeom>
        </p:spPr>
        <p:txBody>
          <a:bodyPr lIns="127144" tIns="63573" rIns="127144" bIns="63573"/>
          <a:lstStyle/>
          <a:p>
            <a:endParaRPr dirty="0"/>
          </a:p>
        </p:txBody>
      </p:sp>
      <p:sp>
        <p:nvSpPr>
          <p:cNvPr id="128" name="Shape 128"/>
          <p:cNvSpPr>
            <a:spLocks noGrp="1"/>
          </p:cNvSpPr>
          <p:nvPr>
            <p:ph type="body" sz="quarter" idx="1"/>
          </p:nvPr>
        </p:nvSpPr>
        <p:spPr>
          <a:xfrm>
            <a:off x="936837" y="5726351"/>
            <a:ext cx="5152602" cy="5424964"/>
          </a:xfrm>
          <a:prstGeom prst="rect">
            <a:avLst/>
          </a:prstGeom>
        </p:spPr>
        <p:txBody>
          <a:bodyPr lIns="127144" tIns="63573" rIns="127144" bIns="63573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 panose="020F0502020204030204"/>
      </a:defRPr>
    </a:lvl1pPr>
    <a:lvl2pPr indent="228600" latinLnBrk="0">
      <a:defRPr sz="1200">
        <a:latin typeface="+mn-lt"/>
        <a:ea typeface="+mn-ea"/>
        <a:cs typeface="+mn-cs"/>
        <a:sym typeface="Calibri" panose="020F0502020204030204"/>
      </a:defRPr>
    </a:lvl2pPr>
    <a:lvl3pPr indent="457200" latinLnBrk="0">
      <a:defRPr sz="1200">
        <a:latin typeface="+mn-lt"/>
        <a:ea typeface="+mn-ea"/>
        <a:cs typeface="+mn-cs"/>
        <a:sym typeface="Calibri" panose="020F0502020204030204"/>
      </a:defRPr>
    </a:lvl3pPr>
    <a:lvl4pPr indent="685800" latinLnBrk="0">
      <a:defRPr sz="1200">
        <a:latin typeface="+mn-lt"/>
        <a:ea typeface="+mn-ea"/>
        <a:cs typeface="+mn-cs"/>
        <a:sym typeface="Calibri" panose="020F0502020204030204"/>
      </a:defRPr>
    </a:lvl4pPr>
    <a:lvl5pPr indent="914400" latinLnBrk="0">
      <a:defRPr sz="1200">
        <a:latin typeface="+mn-lt"/>
        <a:ea typeface="+mn-ea"/>
        <a:cs typeface="+mn-cs"/>
        <a:sym typeface="Calibri" panose="020F0502020204030204"/>
      </a:defRPr>
    </a:lvl5pPr>
    <a:lvl6pPr indent="1143000" latinLnBrk="0">
      <a:defRPr sz="1200">
        <a:latin typeface="+mn-lt"/>
        <a:ea typeface="+mn-ea"/>
        <a:cs typeface="+mn-cs"/>
        <a:sym typeface="Calibri" panose="020F0502020204030204"/>
      </a:defRPr>
    </a:lvl6pPr>
    <a:lvl7pPr indent="1371600" latinLnBrk="0">
      <a:defRPr sz="1200">
        <a:latin typeface="+mn-lt"/>
        <a:ea typeface="+mn-ea"/>
        <a:cs typeface="+mn-cs"/>
        <a:sym typeface="Calibri" panose="020F0502020204030204"/>
      </a:defRPr>
    </a:lvl7pPr>
    <a:lvl8pPr indent="1600200" latinLnBrk="0">
      <a:defRPr sz="1200">
        <a:latin typeface="+mn-lt"/>
        <a:ea typeface="+mn-ea"/>
        <a:cs typeface="+mn-cs"/>
        <a:sym typeface="Calibri" panose="020F0502020204030204"/>
      </a:defRPr>
    </a:lvl8pPr>
    <a:lvl9pPr indent="1828800" latinLnBrk="0">
      <a:defRPr sz="1200">
        <a:latin typeface="+mn-lt"/>
        <a:ea typeface="+mn-ea"/>
        <a:cs typeface="+mn-cs"/>
        <a:sym typeface="Calibri" panose="020F050202020403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04825" y="901700"/>
            <a:ext cx="8035925" cy="4521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Introductions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9CE10-389A-21BC-A7CE-3567662D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565333-0868-5F37-3D86-D013589334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1463" y="1111250"/>
            <a:ext cx="9877426" cy="55562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752D1-41FD-8DBF-A6DE-A66C20A44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579245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81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04825" y="901700"/>
            <a:ext cx="8035925" cy="4521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67923-70AA-5E4E-3C93-E93067C85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236B39-AD00-9F57-71D5-2AD0943D3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1463" y="1111250"/>
            <a:ext cx="9877426" cy="55562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700757-D913-9CBA-C6B8-374ABE802F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579245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05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5F999-260E-8082-76E2-C799D2624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82F8A8-E7F0-44CC-0C65-C68D4AAB03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1463" y="1111250"/>
            <a:ext cx="9877426" cy="55562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ACF780-4AAC-EA2D-5E24-258E2A6E46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579245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611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7E8EE-39B4-6E80-FD30-9B11B3A4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60E94C-B744-F2C7-5531-1BE9867794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1463" y="1111250"/>
            <a:ext cx="9877426" cy="55562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3DC740-DB1B-AA02-BFE6-B99AA16785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579245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863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5EBB1-571F-6AC7-606C-0A256BA95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450C05-9FD6-0041-93F5-796D0CF54D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1463" y="1111250"/>
            <a:ext cx="9877426" cy="55562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AD40C1-849E-884A-9892-AB5B3DD857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579245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409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5C435-4720-50C0-2007-125DDEC80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25009B-0FE1-CB7C-19B7-F15E2D52B5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1463" y="1111250"/>
            <a:ext cx="9877426" cy="55562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DEF42A-8EC1-4BFE-06B5-BE73EA3568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579245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83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1D3DD-1692-C543-3565-2D7AC5754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2DB4C6-F7D8-FF47-8D51-EB13E95292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1463" y="1111250"/>
            <a:ext cx="9877426" cy="55562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91BC3F-6FDE-73A9-CF70-BC7880B9D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579245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15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54DE6-F803-6C99-BB4B-F46568534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8387A7-8ABA-3C65-036C-BA9A6DA037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1463" y="1111250"/>
            <a:ext cx="9877426" cy="55562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03253C-1F70-B498-DD59-EDCFBBD214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579245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401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68D5-89F5-1367-F0BC-857A806C6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7AB03F-1C6C-53E5-0DDD-B2BF61AB23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1463" y="1111250"/>
            <a:ext cx="9877426" cy="55562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D0DAA7-F07A-3572-3AAE-8BA84146E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579245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598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 hasCustomPrompt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r>
              <a:t>Click to edit Master subtitle style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63084" y="2906714"/>
            <a:ext cx="103632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r>
              <a:t>Edit Master text styles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40" indent="-320040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609600" y="1535112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r>
              <a:t>Edit Master text styles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6193368" y="1535111"/>
            <a:ext cx="5389033" cy="639765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7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/>
          <a:p>
            <a:r>
              <a:t>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half" idx="13"/>
          </p:nvPr>
        </p:nvSpPr>
        <p:spPr>
          <a:xfrm>
            <a:off x="609597" y="1435101"/>
            <a:ext cx="4011088" cy="46910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3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2389717" y="612775"/>
            <a:ext cx="7315203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2389717" y="5367337"/>
            <a:ext cx="7315203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r>
              <a:t>Edit Master text styles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8839200" y="274639"/>
            <a:ext cx="2743200" cy="5851527"/>
          </a:xfrm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609600" y="274639"/>
            <a:ext cx="8026400" cy="5851527"/>
          </a:xfrm>
          <a:prstGeom prst="rect">
            <a:avLst/>
          </a:prstGeom>
        </p:spPr>
        <p:txBody>
          <a:bodyPr/>
          <a:lstStyle/>
          <a:p>
            <a:r>
              <a:t>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1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normAutofit/>
          </a:bodyPr>
          <a:lstStyle/>
          <a:p>
            <a:r>
              <a:t>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307330" y="6400416"/>
            <a:ext cx="275071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•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783590" marR="0" indent="-32639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–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•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–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»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•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•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35661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•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4023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•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/>
        </p:nvSpPr>
        <p:spPr>
          <a:xfrm>
            <a:off x="0" y="4818987"/>
            <a:ext cx="12192000" cy="457202"/>
          </a:xfrm>
          <a:prstGeom prst="rect">
            <a:avLst/>
          </a:prstGeom>
          <a:solidFill>
            <a:srgbClr val="002060"/>
          </a:solidFill>
          <a:ln w="25400">
            <a:solidFill>
              <a:srgbClr val="273B63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31" name="Shape 131"/>
          <p:cNvSpPr/>
          <p:nvPr/>
        </p:nvSpPr>
        <p:spPr>
          <a:xfrm>
            <a:off x="3358828" y="4842429"/>
            <a:ext cx="6939434" cy="428625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2200" b="1">
                <a:solidFill>
                  <a:srgbClr val="FFFFFF"/>
                </a:solidFill>
                <a:latin typeface="Khmer UI"/>
                <a:ea typeface="Khmer UI"/>
                <a:cs typeface="Khmer UI"/>
                <a:sym typeface="Khmer UI"/>
              </a:defRPr>
            </a:lvl1pPr>
          </a:lstStyle>
          <a:p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CITY &amp; COUNTY OF SAN FRANCISCO</a:t>
            </a:r>
          </a:p>
        </p:txBody>
      </p:sp>
      <p:sp>
        <p:nvSpPr>
          <p:cNvPr id="132" name="Shape 132"/>
          <p:cNvSpPr/>
          <p:nvPr/>
        </p:nvSpPr>
        <p:spPr>
          <a:xfrm>
            <a:off x="3358827" y="5273312"/>
            <a:ext cx="6620059" cy="584771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/>
          <a:p>
            <a:pPr>
              <a:defRPr sz="3200">
                <a:solidFill>
                  <a:srgbClr val="43444D"/>
                </a:solidFill>
                <a:latin typeface="Segoe UI Semilight" panose="020B0402040204020203"/>
                <a:ea typeface="Segoe UI Semilight" panose="020B0402040204020203"/>
                <a:cs typeface="Segoe UI Semilight" panose="020B0402040204020203"/>
                <a:sym typeface="Segoe UI Semilight" panose="020B0402040204020203"/>
              </a:defRPr>
            </a:pP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Poli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ce Department </a:t>
            </a:r>
            <a:endParaRPr dirty="0"/>
          </a:p>
        </p:txBody>
      </p:sp>
      <p:sp>
        <p:nvSpPr>
          <p:cNvPr id="133" name="Shape 133"/>
          <p:cNvSpPr/>
          <p:nvPr/>
        </p:nvSpPr>
        <p:spPr>
          <a:xfrm>
            <a:off x="9596732" y="6255345"/>
            <a:ext cx="2353774" cy="37083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r">
              <a:defRPr>
                <a:solidFill>
                  <a:srgbClr val="43444D"/>
                </a:solidFill>
                <a:latin typeface="Segoe UI Semilight" panose="020B0402040204020203"/>
                <a:ea typeface="Segoe UI Semilight" panose="020B0402040204020203"/>
                <a:cs typeface="Segoe UI Semilight" panose="020B0402040204020203"/>
                <a:sym typeface="Segoe UI Semilight" panose="020B0402040204020203"/>
              </a:defRPr>
            </a:lvl1pPr>
          </a:lstStyle>
          <a:p>
            <a:r>
              <a:rPr lang="en-US" dirty="0"/>
              <a:t>September 2, 2026</a:t>
            </a:r>
            <a:endParaRPr dirty="0"/>
          </a:p>
        </p:txBody>
      </p:sp>
      <p:pic>
        <p:nvPicPr>
          <p:cNvPr id="134" name="image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164" y="1985696"/>
            <a:ext cx="2305752" cy="245947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35" name="image2.jpeg"/>
          <p:cNvPicPr>
            <a:picLocks noChangeAspect="1"/>
          </p:cNvPicPr>
          <p:nvPr/>
        </p:nvPicPr>
        <p:blipFill>
          <a:blip r:embed="rId4"/>
          <a:srcRect l="8" r="6" b="3"/>
          <a:stretch>
            <a:fillRect/>
          </a:stretch>
        </p:blipFill>
        <p:spPr>
          <a:xfrm>
            <a:off x="960544" y="4219533"/>
            <a:ext cx="2011363" cy="21030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76" y="0"/>
                </a:moveTo>
                <a:cubicBezTo>
                  <a:pt x="3864" y="1187"/>
                  <a:pt x="788" y="4538"/>
                  <a:pt x="0" y="8699"/>
                </a:cubicBezTo>
                <a:lnTo>
                  <a:pt x="0" y="12905"/>
                </a:lnTo>
                <a:cubicBezTo>
                  <a:pt x="788" y="17066"/>
                  <a:pt x="3864" y="20413"/>
                  <a:pt x="7876" y="21600"/>
                </a:cubicBezTo>
                <a:lnTo>
                  <a:pt x="14303" y="21600"/>
                </a:lnTo>
                <a:cubicBezTo>
                  <a:pt x="17651" y="20609"/>
                  <a:pt x="20340" y="18115"/>
                  <a:pt x="21600" y="14899"/>
                </a:cubicBezTo>
                <a:lnTo>
                  <a:pt x="21600" y="6705"/>
                </a:lnTo>
                <a:cubicBezTo>
                  <a:pt x="20340" y="3490"/>
                  <a:pt x="17651" y="991"/>
                  <a:pt x="14303" y="0"/>
                </a:cubicBezTo>
                <a:lnTo>
                  <a:pt x="7876" y="0"/>
                </a:lnTo>
                <a:close/>
              </a:path>
            </a:pathLst>
          </a:custGeom>
          <a:ln w="12700">
            <a:miter lim="400000"/>
            <a:headEnd/>
            <a:tailEnd/>
          </a:ln>
        </p:spPr>
      </p:pic>
      <p:sp>
        <p:nvSpPr>
          <p:cNvPr id="136" name="Shape 136"/>
          <p:cNvSpPr/>
          <p:nvPr/>
        </p:nvSpPr>
        <p:spPr>
          <a:xfrm>
            <a:off x="1418463" y="645976"/>
            <a:ext cx="9070748" cy="120032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ctr">
              <a:defRPr sz="4000"/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SFPD Q1 &amp; Q2 2026 “Sparks” Report</a:t>
            </a:r>
          </a:p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Updates: January 1 - June 30, 2026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Khmer UI" panose="020B0502040204020203" pitchFamily="34" charset="0"/>
              <a:cs typeface="Khmer UI" panose="020B0502040204020203" pitchFamily="34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0B187-E4B0-7374-5EB0-558E40F7E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>
            <a:extLst>
              <a:ext uri="{FF2B5EF4-FFF2-40B4-BE49-F238E27FC236}">
                <a16:creationId xmlns:a16="http://schemas.microsoft.com/office/drawing/2014/main" id="{11036563-7D48-C1B0-652C-56BACD4CC7AB}"/>
              </a:ext>
            </a:extLst>
          </p:cNvPr>
          <p:cNvSpPr/>
          <p:nvPr/>
        </p:nvSpPr>
        <p:spPr>
          <a:xfrm>
            <a:off x="525176" y="473830"/>
            <a:ext cx="11666824" cy="374951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A676ED51-1B44-9209-B6EA-BB1BA6B34DF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0" y="452542"/>
            <a:ext cx="525176" cy="474362"/>
          </a:xfrm>
          <a:prstGeom prst="rect">
            <a:avLst/>
          </a:prstGeom>
          <a:solidFill>
            <a:srgbClr val="43444D"/>
          </a:solidFill>
        </p:spPr>
        <p:txBody>
          <a:bodyPr wrap="square" anchor="t"/>
          <a:lstStyle>
            <a:lvl1pPr algn="ctr">
              <a:defRPr sz="1400" b="1">
                <a:solidFill>
                  <a:srgbClr val="FFFFFF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fld id="{86CB4B4D-7CA3-9044-876B-883B54F8677D}" type="slidenum">
              <a:rPr/>
              <a:t>10</a:t>
            </a:fld>
            <a:endParaRPr dirty="0"/>
          </a:p>
        </p:txBody>
      </p:sp>
      <p:sp>
        <p:nvSpPr>
          <p:cNvPr id="181" name="Shape 181">
            <a:extLst>
              <a:ext uri="{FF2B5EF4-FFF2-40B4-BE49-F238E27FC236}">
                <a16:creationId xmlns:a16="http://schemas.microsoft.com/office/drawing/2014/main" id="{8D46C733-6075-A864-1B56-F2A76B2C24D8}"/>
              </a:ext>
            </a:extLst>
          </p:cNvPr>
          <p:cNvSpPr/>
          <p:nvPr/>
        </p:nvSpPr>
        <p:spPr>
          <a:xfrm>
            <a:off x="525176" y="110809"/>
            <a:ext cx="8161626" cy="39623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2000" b="1">
                <a:solidFill>
                  <a:schemeClr val="accent2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i="1" dirty="0">
                <a:solidFill>
                  <a:srgbClr val="002060"/>
                </a:solidFill>
              </a:rPr>
              <a:t>Safety with Respect</a:t>
            </a:r>
          </a:p>
        </p:txBody>
      </p:sp>
      <p:sp>
        <p:nvSpPr>
          <p:cNvPr id="9" name="Shape 152">
            <a:extLst>
              <a:ext uri="{FF2B5EF4-FFF2-40B4-BE49-F238E27FC236}">
                <a16:creationId xmlns:a16="http://schemas.microsoft.com/office/drawing/2014/main" id="{F85179CC-02E5-3FD3-031A-8CE04822D9BC}"/>
              </a:ext>
            </a:extLst>
          </p:cNvPr>
          <p:cNvSpPr/>
          <p:nvPr/>
        </p:nvSpPr>
        <p:spPr>
          <a:xfrm>
            <a:off x="525176" y="921284"/>
            <a:ext cx="11431035" cy="707882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2800" b="1">
                <a:solidFill>
                  <a:srgbClr val="262626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lang="en-US" sz="4000" b="0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Further Action and Follow-Up</a:t>
            </a:r>
            <a:endParaRPr sz="4000" b="0" dirty="0">
              <a:ln w="12700"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B768DE-5725-CCAC-3CB4-BD8C22679430}"/>
              </a:ext>
            </a:extLst>
          </p:cNvPr>
          <p:cNvSpPr txBox="1"/>
          <p:nvPr/>
        </p:nvSpPr>
        <p:spPr>
          <a:xfrm>
            <a:off x="639323" y="2078068"/>
            <a:ext cx="9288447" cy="267765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rPr>
              <a:t>Q3 Sparks Report to </a:t>
            </a:r>
            <a:r>
              <a:rPr lang="en-US" sz="2400" dirty="0"/>
              <a:t>be s</a:t>
            </a:r>
            <a:r>
              <a:rPr kumimoji="0" lang="en-US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rPr>
              <a:t>ubmitted to the Commission in October </a:t>
            </a:r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400" dirty="0"/>
              <a:t>Meet and Confer conclusions on several DGOs</a:t>
            </a:r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400" dirty="0"/>
              <a:t>Request the Commission to update Resolution 27-06 (SPARKS Reso)</a:t>
            </a:r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marR="0" indent="-34290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400" dirty="0"/>
              <a:t>PDD is now included in the Disciplinary Review Board (DRB)</a:t>
            </a:r>
          </a:p>
        </p:txBody>
      </p:sp>
    </p:spTree>
    <p:extLst>
      <p:ext uri="{BB962C8B-B14F-4D97-AF65-F5344CB8AC3E}">
        <p14:creationId xmlns:p14="http://schemas.microsoft.com/office/powerpoint/2010/main" val="1349911294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image12.jpeg"/>
          <p:cNvPicPr>
            <a:picLocks noChangeAspect="1"/>
          </p:cNvPicPr>
          <p:nvPr/>
        </p:nvPicPr>
        <p:blipFill rotWithShape="1">
          <a:blip r:embed="rId3"/>
          <a:srcRect l="3805" t="1141" r="4381" b="5006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313" name="Group 313"/>
          <p:cNvGrpSpPr/>
          <p:nvPr/>
        </p:nvGrpSpPr>
        <p:grpSpPr>
          <a:xfrm>
            <a:off x="2115895" y="1105071"/>
            <a:ext cx="4267205" cy="1143000"/>
            <a:chOff x="-1" y="0"/>
            <a:chExt cx="4267203" cy="1143000"/>
          </a:xfrm>
        </p:grpSpPr>
        <p:sp>
          <p:nvSpPr>
            <p:cNvPr id="311" name="Shape 311"/>
            <p:cNvSpPr/>
            <p:nvPr/>
          </p:nvSpPr>
          <p:spPr>
            <a:xfrm>
              <a:off x="-1" y="0"/>
              <a:ext cx="4267203" cy="1143000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Segoe UI Semilight" panose="020B0402040204020203"/>
                  <a:ea typeface="Segoe UI Semilight" panose="020B0402040204020203"/>
                  <a:cs typeface="Segoe UI Semilight" panose="020B0402040204020203"/>
                  <a:sym typeface="Segoe UI Semilight" panose="020B0402040204020203"/>
                </a:defRPr>
              </a:pPr>
              <a:r>
                <a:rPr lang="en-US" sz="3200" dirty="0"/>
                <a:t>Questions?</a:t>
              </a:r>
              <a:endParaRPr sz="3200" dirty="0"/>
            </a:p>
          </p:txBody>
        </p:sp>
        <p:sp>
          <p:nvSpPr>
            <p:cNvPr id="312" name="Shape 312"/>
            <p:cNvSpPr/>
            <p:nvPr/>
          </p:nvSpPr>
          <p:spPr>
            <a:xfrm>
              <a:off x="-1" y="279114"/>
              <a:ext cx="4267203" cy="5847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  <a:latin typeface="Segoe UI Semilight" panose="020B0402040204020203"/>
                  <a:ea typeface="Segoe UI Semilight" panose="020B0402040204020203"/>
                  <a:cs typeface="Segoe UI Semilight" panose="020B0402040204020203"/>
                  <a:sym typeface="Segoe UI Semilight" panose="020B0402040204020203"/>
                </a:defRPr>
              </a:lvl1pPr>
            </a:lstStyle>
            <a:p>
              <a:endParaRPr sz="3200" dirty="0"/>
            </a:p>
          </p:txBody>
        </p:sp>
      </p:grp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EB10A-E9E9-2B6F-D0CD-002181BAB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>
            <a:extLst>
              <a:ext uri="{FF2B5EF4-FFF2-40B4-BE49-F238E27FC236}">
                <a16:creationId xmlns:a16="http://schemas.microsoft.com/office/drawing/2014/main" id="{408A53F1-2EED-F9C9-515F-A4E28D4CD30F}"/>
              </a:ext>
            </a:extLst>
          </p:cNvPr>
          <p:cNvSpPr/>
          <p:nvPr/>
        </p:nvSpPr>
        <p:spPr>
          <a:xfrm>
            <a:off x="525176" y="473830"/>
            <a:ext cx="11666824" cy="374951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A3FD2757-1BD4-AB78-1C11-0439D0B3F15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0" y="452542"/>
            <a:ext cx="525176" cy="474362"/>
          </a:xfrm>
          <a:prstGeom prst="rect">
            <a:avLst/>
          </a:prstGeom>
          <a:solidFill>
            <a:srgbClr val="43444D"/>
          </a:solidFill>
        </p:spPr>
        <p:txBody>
          <a:bodyPr wrap="square" anchor="t"/>
          <a:lstStyle>
            <a:lvl1pPr algn="ctr">
              <a:defRPr sz="1400" b="1">
                <a:solidFill>
                  <a:srgbClr val="FFFFFF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fld id="{86CB4B4D-7CA3-9044-876B-883B54F8677D}" type="slidenum">
              <a:rPr/>
              <a:t>2</a:t>
            </a:fld>
            <a:endParaRPr dirty="0"/>
          </a:p>
        </p:txBody>
      </p:sp>
      <p:sp>
        <p:nvSpPr>
          <p:cNvPr id="181" name="Shape 181">
            <a:extLst>
              <a:ext uri="{FF2B5EF4-FFF2-40B4-BE49-F238E27FC236}">
                <a16:creationId xmlns:a16="http://schemas.microsoft.com/office/drawing/2014/main" id="{B78E11E3-B80F-D2A9-AE42-45502AD72552}"/>
              </a:ext>
            </a:extLst>
          </p:cNvPr>
          <p:cNvSpPr/>
          <p:nvPr/>
        </p:nvSpPr>
        <p:spPr>
          <a:xfrm>
            <a:off x="525176" y="110809"/>
            <a:ext cx="8161626" cy="39623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2000" b="1">
                <a:solidFill>
                  <a:schemeClr val="accent2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i="1" dirty="0">
                <a:solidFill>
                  <a:srgbClr val="002060"/>
                </a:solidFill>
              </a:rPr>
              <a:t>Safety with Respect</a:t>
            </a:r>
          </a:p>
        </p:txBody>
      </p:sp>
      <p:sp>
        <p:nvSpPr>
          <p:cNvPr id="182" name="Shape 182">
            <a:extLst>
              <a:ext uri="{FF2B5EF4-FFF2-40B4-BE49-F238E27FC236}">
                <a16:creationId xmlns:a16="http://schemas.microsoft.com/office/drawing/2014/main" id="{E43CF5F4-C2B5-0767-ED1E-15DD21BCC62E}"/>
              </a:ext>
            </a:extLst>
          </p:cNvPr>
          <p:cNvSpPr/>
          <p:nvPr/>
        </p:nvSpPr>
        <p:spPr>
          <a:xfrm>
            <a:off x="1021201" y="1667758"/>
            <a:ext cx="10149596" cy="400105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/>
          <a:p>
            <a:pPr marL="457200" lvl="1">
              <a:buSzPct val="100000"/>
              <a:defRPr sz="2400">
                <a:latin typeface="Segoe UI Semilight" panose="020B0402040204020203"/>
                <a:ea typeface="Segoe UI Semilight" panose="020B0402040204020203"/>
                <a:cs typeface="Segoe UI Semilight" panose="020B0402040204020203"/>
                <a:sym typeface="Segoe UI Semilight" panose="020B0402040204020203"/>
              </a:defRPr>
            </a:pP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Shape 152">
            <a:extLst>
              <a:ext uri="{FF2B5EF4-FFF2-40B4-BE49-F238E27FC236}">
                <a16:creationId xmlns:a16="http://schemas.microsoft.com/office/drawing/2014/main" id="{ECC61CF8-74EE-911C-E204-B531764033A4}"/>
              </a:ext>
            </a:extLst>
          </p:cNvPr>
          <p:cNvSpPr/>
          <p:nvPr/>
        </p:nvSpPr>
        <p:spPr>
          <a:xfrm>
            <a:off x="643070" y="959876"/>
            <a:ext cx="11431035" cy="707882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2800" b="1">
                <a:solidFill>
                  <a:srgbClr val="262626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lang="en-US" sz="4000" b="0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Policy Status Updates: Q1 &amp; Q2 2026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EB57B58-597E-B3B6-7874-9AE0E5F251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60368"/>
              </p:ext>
            </p:extLst>
          </p:nvPr>
        </p:nvGraphicFramePr>
        <p:xfrm>
          <a:off x="643070" y="1867810"/>
          <a:ext cx="11061249" cy="43285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2887">
                  <a:extLst>
                    <a:ext uri="{9D8B030D-6E8A-4147-A177-3AD203B41FA5}">
                      <a16:colId xmlns:a16="http://schemas.microsoft.com/office/drawing/2014/main" val="2910712828"/>
                    </a:ext>
                  </a:extLst>
                </a:gridCol>
                <a:gridCol w="5131279">
                  <a:extLst>
                    <a:ext uri="{9D8B030D-6E8A-4147-A177-3AD203B41FA5}">
                      <a16:colId xmlns:a16="http://schemas.microsoft.com/office/drawing/2014/main" val="1280542609"/>
                    </a:ext>
                  </a:extLst>
                </a:gridCol>
                <a:gridCol w="3687083">
                  <a:extLst>
                    <a:ext uri="{9D8B030D-6E8A-4147-A177-3AD203B41FA5}">
                      <a16:colId xmlns:a16="http://schemas.microsoft.com/office/drawing/2014/main" val="2810756239"/>
                    </a:ext>
                  </a:extLst>
                </a:gridCol>
              </a:tblGrid>
              <a:tr h="79502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Quarter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DGOs &amp; Manuals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Department Notices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885953"/>
                  </a:ext>
                </a:extLst>
              </a:tr>
              <a:tr h="1766748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  <a:p>
                      <a:pPr algn="ctr"/>
                      <a:r>
                        <a:rPr lang="en-US" sz="3600" dirty="0"/>
                        <a:t>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31 DGOs</a:t>
                      </a:r>
                    </a:p>
                    <a:p>
                      <a:pPr algn="ctr"/>
                      <a:r>
                        <a:rPr lang="en-US" sz="3600" dirty="0"/>
                        <a:t>1 Manual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43 DNs: Review, Reissue, Archived or Rescinded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38359"/>
                  </a:ext>
                </a:extLst>
              </a:tr>
              <a:tr h="1766748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  <a:p>
                      <a:pPr algn="ctr"/>
                      <a:r>
                        <a:rPr lang="en-US" sz="3600" dirty="0"/>
                        <a:t>Q2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25 DGOs</a:t>
                      </a:r>
                    </a:p>
                    <a:p>
                      <a:pPr algn="ctr"/>
                      <a:r>
                        <a:rPr lang="en-US" sz="3600" dirty="0"/>
                        <a:t>0 Manuals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38 DNs: Review, Reissue, Archived, or Rescinded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466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75637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9CF86-6C96-768F-1CEB-0658114EB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>
            <a:extLst>
              <a:ext uri="{FF2B5EF4-FFF2-40B4-BE49-F238E27FC236}">
                <a16:creationId xmlns:a16="http://schemas.microsoft.com/office/drawing/2014/main" id="{17CED1EB-44BB-F1C7-41DC-B86D291061A3}"/>
              </a:ext>
            </a:extLst>
          </p:cNvPr>
          <p:cNvSpPr/>
          <p:nvPr/>
        </p:nvSpPr>
        <p:spPr>
          <a:xfrm>
            <a:off x="525176" y="473830"/>
            <a:ext cx="11666824" cy="374951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DAB93C0A-4A33-A277-DB07-624E92A5007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0" y="452542"/>
            <a:ext cx="525176" cy="474362"/>
          </a:xfrm>
          <a:prstGeom prst="rect">
            <a:avLst/>
          </a:prstGeom>
          <a:solidFill>
            <a:srgbClr val="43444D"/>
          </a:solidFill>
        </p:spPr>
        <p:txBody>
          <a:bodyPr wrap="square" anchor="t"/>
          <a:lstStyle>
            <a:lvl1pPr algn="ctr">
              <a:defRPr sz="1400" b="1">
                <a:solidFill>
                  <a:srgbClr val="FFFFFF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fld id="{86CB4B4D-7CA3-9044-876B-883B54F8677D}" type="slidenum">
              <a:rPr/>
              <a:t>3</a:t>
            </a:fld>
            <a:endParaRPr dirty="0"/>
          </a:p>
        </p:txBody>
      </p:sp>
      <p:sp>
        <p:nvSpPr>
          <p:cNvPr id="181" name="Shape 181">
            <a:extLst>
              <a:ext uri="{FF2B5EF4-FFF2-40B4-BE49-F238E27FC236}">
                <a16:creationId xmlns:a16="http://schemas.microsoft.com/office/drawing/2014/main" id="{96CFBB96-FBEB-0770-BA0C-C70D423DBD46}"/>
              </a:ext>
            </a:extLst>
          </p:cNvPr>
          <p:cNvSpPr/>
          <p:nvPr/>
        </p:nvSpPr>
        <p:spPr>
          <a:xfrm>
            <a:off x="525176" y="110809"/>
            <a:ext cx="8161626" cy="39623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2000" b="1">
                <a:solidFill>
                  <a:schemeClr val="accent2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i="1" dirty="0">
                <a:solidFill>
                  <a:srgbClr val="002060"/>
                </a:solidFill>
              </a:rPr>
              <a:t>Safety with Respect</a:t>
            </a:r>
          </a:p>
        </p:txBody>
      </p:sp>
      <p:sp>
        <p:nvSpPr>
          <p:cNvPr id="182" name="Shape 182">
            <a:extLst>
              <a:ext uri="{FF2B5EF4-FFF2-40B4-BE49-F238E27FC236}">
                <a16:creationId xmlns:a16="http://schemas.microsoft.com/office/drawing/2014/main" id="{CF987AA9-1829-F6C0-4CB6-255C6ED9B1F6}"/>
              </a:ext>
            </a:extLst>
          </p:cNvPr>
          <p:cNvSpPr/>
          <p:nvPr/>
        </p:nvSpPr>
        <p:spPr>
          <a:xfrm>
            <a:off x="1021201" y="1667758"/>
            <a:ext cx="10149596" cy="400105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/>
          <a:p>
            <a:pPr marL="457200" lvl="1">
              <a:buSzPct val="100000"/>
              <a:defRPr sz="2400">
                <a:latin typeface="Segoe UI Semilight" panose="020B0402040204020203"/>
                <a:ea typeface="Segoe UI Semilight" panose="020B0402040204020203"/>
                <a:cs typeface="Segoe UI Semilight" panose="020B0402040204020203"/>
                <a:sym typeface="Segoe UI Semilight" panose="020B0402040204020203"/>
              </a:defRPr>
            </a:pP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Shape 152">
            <a:extLst>
              <a:ext uri="{FF2B5EF4-FFF2-40B4-BE49-F238E27FC236}">
                <a16:creationId xmlns:a16="http://schemas.microsoft.com/office/drawing/2014/main" id="{33DA33CE-41DE-A6D2-2382-320619E66BB3}"/>
              </a:ext>
            </a:extLst>
          </p:cNvPr>
          <p:cNvSpPr/>
          <p:nvPr/>
        </p:nvSpPr>
        <p:spPr>
          <a:xfrm>
            <a:off x="637454" y="972084"/>
            <a:ext cx="11431035" cy="707882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2800" b="1">
                <a:solidFill>
                  <a:srgbClr val="262626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lang="en-US" sz="4000" b="0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DGOs in Meet &amp; Confer</a:t>
            </a:r>
            <a:endParaRPr sz="4000" b="0" dirty="0">
              <a:ln w="12700"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A7A6E1C-B603-0BDB-A11C-FFA6315045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779238"/>
              </p:ext>
            </p:extLst>
          </p:nvPr>
        </p:nvGraphicFramePr>
        <p:xfrm>
          <a:off x="262587" y="1867810"/>
          <a:ext cx="11666824" cy="43163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99767">
                  <a:extLst>
                    <a:ext uri="{9D8B030D-6E8A-4147-A177-3AD203B41FA5}">
                      <a16:colId xmlns:a16="http://schemas.microsoft.com/office/drawing/2014/main" val="1478940501"/>
                    </a:ext>
                  </a:extLst>
                </a:gridCol>
                <a:gridCol w="5067057">
                  <a:extLst>
                    <a:ext uri="{9D8B030D-6E8A-4147-A177-3AD203B41FA5}">
                      <a16:colId xmlns:a16="http://schemas.microsoft.com/office/drawing/2014/main" val="716602197"/>
                    </a:ext>
                  </a:extLst>
                </a:gridCol>
              </a:tblGrid>
              <a:tr h="1364986">
                <a:tc>
                  <a:txBody>
                    <a:bodyPr/>
                    <a:lstStyle/>
                    <a:p>
                      <a:pPr algn="l"/>
                      <a:r>
                        <a:rPr lang="en-US" sz="3400" dirty="0"/>
                        <a:t>2.05 Complaints Against Non-Sworn Members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400" dirty="0"/>
                        <a:t>PC Vote: 6/17/26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487378"/>
                  </a:ext>
                </a:extLst>
              </a:tr>
              <a:tr h="737831">
                <a:tc>
                  <a:txBody>
                    <a:bodyPr/>
                    <a:lstStyle/>
                    <a:p>
                      <a:pPr algn="l"/>
                      <a:r>
                        <a:rPr lang="en-US" sz="3400" dirty="0"/>
                        <a:t>3.01 Department Written Directives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400" dirty="0"/>
                        <a:t>PC Vote: 6/10/26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27088"/>
                  </a:ext>
                </a:extLst>
              </a:tr>
              <a:tr h="737831">
                <a:tc>
                  <a:txBody>
                    <a:bodyPr/>
                    <a:lstStyle/>
                    <a:p>
                      <a:pPr algn="l"/>
                      <a:r>
                        <a:rPr lang="en-US" sz="3400" dirty="0"/>
                        <a:t>6.05 Death Cases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400" dirty="0"/>
                        <a:t>PC Vote: 6/17/26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093537"/>
                  </a:ext>
                </a:extLst>
              </a:tr>
              <a:tr h="737831">
                <a:tc>
                  <a:txBody>
                    <a:bodyPr/>
                    <a:lstStyle/>
                    <a:p>
                      <a:pPr algn="l"/>
                      <a:r>
                        <a:rPr lang="en-US" sz="3400" dirty="0"/>
                        <a:t>10.11 Body Worn Cameras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400" dirty="0"/>
                        <a:t>PC Vote: 7/8/26 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316565"/>
                  </a:ext>
                </a:extLst>
              </a:tr>
              <a:tr h="7378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400" dirty="0"/>
                        <a:t>11.12 Temporary Modified Duty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400" dirty="0"/>
                        <a:t>PC Vote: 7/15/26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045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3585986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5B2E8-DC36-0405-5BB5-ACBBD7BBA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>
            <a:extLst>
              <a:ext uri="{FF2B5EF4-FFF2-40B4-BE49-F238E27FC236}">
                <a16:creationId xmlns:a16="http://schemas.microsoft.com/office/drawing/2014/main" id="{E16D7FE7-5F41-AC3C-86CF-13ED34A3B22B}"/>
              </a:ext>
            </a:extLst>
          </p:cNvPr>
          <p:cNvSpPr/>
          <p:nvPr/>
        </p:nvSpPr>
        <p:spPr>
          <a:xfrm>
            <a:off x="525176" y="473830"/>
            <a:ext cx="11666824" cy="374951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5FEDF3BE-C08B-8022-D9DC-6A992E720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0" y="452542"/>
            <a:ext cx="525176" cy="474362"/>
          </a:xfrm>
          <a:prstGeom prst="rect">
            <a:avLst/>
          </a:prstGeom>
          <a:solidFill>
            <a:srgbClr val="43444D"/>
          </a:solidFill>
        </p:spPr>
        <p:txBody>
          <a:bodyPr wrap="square" anchor="t"/>
          <a:lstStyle>
            <a:lvl1pPr algn="ctr">
              <a:defRPr sz="1400" b="1">
                <a:solidFill>
                  <a:srgbClr val="FFFFFF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fld id="{86CB4B4D-7CA3-9044-876B-883B54F8677D}" type="slidenum">
              <a:rPr/>
              <a:t>4</a:t>
            </a:fld>
            <a:endParaRPr dirty="0"/>
          </a:p>
        </p:txBody>
      </p:sp>
      <p:sp>
        <p:nvSpPr>
          <p:cNvPr id="181" name="Shape 181">
            <a:extLst>
              <a:ext uri="{FF2B5EF4-FFF2-40B4-BE49-F238E27FC236}">
                <a16:creationId xmlns:a16="http://schemas.microsoft.com/office/drawing/2014/main" id="{3657448B-3B8F-7929-6A70-D781F6E56656}"/>
              </a:ext>
            </a:extLst>
          </p:cNvPr>
          <p:cNvSpPr/>
          <p:nvPr/>
        </p:nvSpPr>
        <p:spPr>
          <a:xfrm>
            <a:off x="525176" y="110809"/>
            <a:ext cx="8161626" cy="39623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2000" b="1">
                <a:solidFill>
                  <a:schemeClr val="accent2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i="1" dirty="0">
                <a:solidFill>
                  <a:srgbClr val="002060"/>
                </a:solidFill>
              </a:rPr>
              <a:t>Safety with Respect</a:t>
            </a:r>
          </a:p>
        </p:txBody>
      </p:sp>
      <p:sp>
        <p:nvSpPr>
          <p:cNvPr id="182" name="Shape 182">
            <a:extLst>
              <a:ext uri="{FF2B5EF4-FFF2-40B4-BE49-F238E27FC236}">
                <a16:creationId xmlns:a16="http://schemas.microsoft.com/office/drawing/2014/main" id="{5D6788F0-2799-1810-AC06-0189F2931BA9}"/>
              </a:ext>
            </a:extLst>
          </p:cNvPr>
          <p:cNvSpPr/>
          <p:nvPr/>
        </p:nvSpPr>
        <p:spPr>
          <a:xfrm>
            <a:off x="1021201" y="1667758"/>
            <a:ext cx="10149596" cy="400105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/>
          <a:p>
            <a:pPr marL="457200" lvl="1">
              <a:buSzPct val="100000"/>
              <a:defRPr sz="2400">
                <a:latin typeface="Segoe UI Semilight" panose="020B0402040204020203"/>
                <a:ea typeface="Segoe UI Semilight" panose="020B0402040204020203"/>
                <a:cs typeface="Segoe UI Semilight" panose="020B0402040204020203"/>
                <a:sym typeface="Segoe UI Semilight" panose="020B0402040204020203"/>
              </a:defRPr>
            </a:pP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Shape 152">
            <a:extLst>
              <a:ext uri="{FF2B5EF4-FFF2-40B4-BE49-F238E27FC236}">
                <a16:creationId xmlns:a16="http://schemas.microsoft.com/office/drawing/2014/main" id="{11963FE5-8BA6-542F-F24C-EB2ACA5B5B6F}"/>
              </a:ext>
            </a:extLst>
          </p:cNvPr>
          <p:cNvSpPr/>
          <p:nvPr/>
        </p:nvSpPr>
        <p:spPr>
          <a:xfrm>
            <a:off x="643070" y="848781"/>
            <a:ext cx="11431035" cy="707882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2800" b="1">
                <a:solidFill>
                  <a:srgbClr val="262626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lang="en-US" sz="4000" b="0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In Queue for Concurrence</a:t>
            </a:r>
            <a:endParaRPr sz="4000" b="0" dirty="0">
              <a:ln w="12700"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FDC5F36-4A12-A2A8-0E9A-63A68C922A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164069"/>
              </p:ext>
            </p:extLst>
          </p:nvPr>
        </p:nvGraphicFramePr>
        <p:xfrm>
          <a:off x="1241567" y="1667758"/>
          <a:ext cx="10234040" cy="4871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4040">
                  <a:extLst>
                    <a:ext uri="{9D8B030D-6E8A-4147-A177-3AD203B41FA5}">
                      <a16:colId xmlns:a16="http://schemas.microsoft.com/office/drawing/2014/main" val="1478940501"/>
                    </a:ext>
                  </a:extLst>
                </a:gridCol>
              </a:tblGrid>
              <a:tr h="695980">
                <a:tc>
                  <a:txBody>
                    <a:bodyPr/>
                    <a:lstStyle/>
                    <a:p>
                      <a:pPr algn="l"/>
                      <a:r>
                        <a:rPr lang="en-US" sz="2800" dirty="0"/>
                        <a:t>1.01 Organizational Structure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363002"/>
                  </a:ext>
                </a:extLst>
              </a:tr>
              <a:tr h="695980">
                <a:tc>
                  <a:txBody>
                    <a:bodyPr/>
                    <a:lstStyle/>
                    <a:p>
                      <a:pPr algn="l"/>
                      <a:r>
                        <a:rPr lang="en-US" sz="2800" dirty="0"/>
                        <a:t>3.11 Data Management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836532"/>
                  </a:ext>
                </a:extLst>
              </a:tr>
              <a:tr h="695980">
                <a:tc>
                  <a:txBody>
                    <a:bodyPr/>
                    <a:lstStyle/>
                    <a:p>
                      <a:pPr algn="l"/>
                      <a:r>
                        <a:rPr lang="en-US" sz="2800" dirty="0"/>
                        <a:t>3.16 Release of Police Reports and New Manual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505367"/>
                  </a:ext>
                </a:extLst>
              </a:tr>
              <a:tr h="695980">
                <a:tc>
                  <a:txBody>
                    <a:bodyPr/>
                    <a:lstStyle/>
                    <a:p>
                      <a:pPr algn="l"/>
                      <a:r>
                        <a:rPr lang="en-US" sz="2800" dirty="0"/>
                        <a:t>6.09 Domestic Violence and DM 26 Manual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632520"/>
                  </a:ext>
                </a:extLst>
              </a:tr>
              <a:tr h="695980">
                <a:tc>
                  <a:txBody>
                    <a:bodyPr/>
                    <a:lstStyle/>
                    <a:p>
                      <a:pPr algn="l"/>
                      <a:r>
                        <a:rPr lang="en-US" sz="2800" dirty="0"/>
                        <a:t>6.15 Property Processing and New Manual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47353"/>
                  </a:ext>
                </a:extLst>
              </a:tr>
              <a:tr h="695980">
                <a:tc>
                  <a:txBody>
                    <a:bodyPr/>
                    <a:lstStyle/>
                    <a:p>
                      <a:pPr algn="l"/>
                      <a:r>
                        <a:rPr lang="en-US" sz="2800" dirty="0"/>
                        <a:t>11.06 Personnel Transfers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924837"/>
                  </a:ext>
                </a:extLst>
              </a:tr>
              <a:tr h="695980">
                <a:tc>
                  <a:txBody>
                    <a:bodyPr/>
                    <a:lstStyle/>
                    <a:p>
                      <a:pPr algn="l"/>
                      <a:r>
                        <a:rPr lang="en-US" sz="2800" dirty="0"/>
                        <a:t>DM 12 Booking and Detention Manual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177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023693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C9FF5-3FBE-FBDD-AE13-C77CAFCB1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>
            <a:extLst>
              <a:ext uri="{FF2B5EF4-FFF2-40B4-BE49-F238E27FC236}">
                <a16:creationId xmlns:a16="http://schemas.microsoft.com/office/drawing/2014/main" id="{A70A52EE-FCD4-FAC6-EB8B-9776C67B77C8}"/>
              </a:ext>
            </a:extLst>
          </p:cNvPr>
          <p:cNvSpPr/>
          <p:nvPr/>
        </p:nvSpPr>
        <p:spPr>
          <a:xfrm>
            <a:off x="525176" y="473830"/>
            <a:ext cx="11666824" cy="374951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C0C6DDAB-EA8C-F319-BD4D-03D561ABECC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0" y="452542"/>
            <a:ext cx="525176" cy="474362"/>
          </a:xfrm>
          <a:prstGeom prst="rect">
            <a:avLst/>
          </a:prstGeom>
          <a:solidFill>
            <a:srgbClr val="43444D"/>
          </a:solidFill>
        </p:spPr>
        <p:txBody>
          <a:bodyPr wrap="square" anchor="t"/>
          <a:lstStyle>
            <a:lvl1pPr algn="ctr">
              <a:defRPr sz="1400" b="1">
                <a:solidFill>
                  <a:srgbClr val="FFFFFF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fld id="{86CB4B4D-7CA3-9044-876B-883B54F8677D}" type="slidenum">
              <a:rPr/>
              <a:t>5</a:t>
            </a:fld>
            <a:endParaRPr dirty="0"/>
          </a:p>
        </p:txBody>
      </p:sp>
      <p:sp>
        <p:nvSpPr>
          <p:cNvPr id="181" name="Shape 181">
            <a:extLst>
              <a:ext uri="{FF2B5EF4-FFF2-40B4-BE49-F238E27FC236}">
                <a16:creationId xmlns:a16="http://schemas.microsoft.com/office/drawing/2014/main" id="{08247BAB-4C19-F5AD-AC61-30A52E9EFF39}"/>
              </a:ext>
            </a:extLst>
          </p:cNvPr>
          <p:cNvSpPr/>
          <p:nvPr/>
        </p:nvSpPr>
        <p:spPr>
          <a:xfrm>
            <a:off x="525176" y="110809"/>
            <a:ext cx="8161626" cy="39623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2000" b="1">
                <a:solidFill>
                  <a:schemeClr val="accent2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i="1" dirty="0">
                <a:solidFill>
                  <a:srgbClr val="002060"/>
                </a:solidFill>
              </a:rPr>
              <a:t>Safety with Respect</a:t>
            </a:r>
          </a:p>
        </p:txBody>
      </p:sp>
      <p:sp>
        <p:nvSpPr>
          <p:cNvPr id="9" name="Shape 152">
            <a:extLst>
              <a:ext uri="{FF2B5EF4-FFF2-40B4-BE49-F238E27FC236}">
                <a16:creationId xmlns:a16="http://schemas.microsoft.com/office/drawing/2014/main" id="{900FE0DC-5AB5-1948-B450-8FF26029C8A9}"/>
              </a:ext>
            </a:extLst>
          </p:cNvPr>
          <p:cNvSpPr/>
          <p:nvPr/>
        </p:nvSpPr>
        <p:spPr>
          <a:xfrm>
            <a:off x="525176" y="843161"/>
            <a:ext cx="11431035" cy="707882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2800" b="1">
                <a:solidFill>
                  <a:srgbClr val="262626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lang="en-US" sz="4000" b="0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Working Group Updates</a:t>
            </a:r>
            <a:endParaRPr sz="4000" b="0" dirty="0">
              <a:ln w="12700"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4F363F7-04A6-16AA-DDA6-F576A7AC57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662873"/>
              </p:ext>
            </p:extLst>
          </p:nvPr>
        </p:nvGraphicFramePr>
        <p:xfrm>
          <a:off x="828482" y="1505283"/>
          <a:ext cx="10535035" cy="52017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535035">
                  <a:extLst>
                    <a:ext uri="{9D8B030D-6E8A-4147-A177-3AD203B41FA5}">
                      <a16:colId xmlns:a16="http://schemas.microsoft.com/office/drawing/2014/main" val="3912870794"/>
                    </a:ext>
                  </a:extLst>
                </a:gridCol>
              </a:tblGrid>
              <a:tr h="72115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DGO 8.10 Working Group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50629"/>
                  </a:ext>
                </a:extLst>
              </a:tr>
              <a:tr h="424403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2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800" dirty="0"/>
                        <a:t>DGO 8.10, Guidelines on First Amendment Activities,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800" dirty="0"/>
                        <a:t>is currently in Stage I, which is due to end on September 10</a:t>
                      </a:r>
                      <a:r>
                        <a:rPr lang="en-US" sz="2800" baseline="30000" dirty="0"/>
                        <a:t>th</a:t>
                      </a:r>
                      <a:r>
                        <a:rPr lang="en-US" sz="2800" dirty="0"/>
                        <a:t>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24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24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800" b="1" dirty="0"/>
                        <a:t>First Meeting: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800" dirty="0"/>
                        <a:t>  Thursday, September 24, 2026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800" dirty="0"/>
                        <a:t>  2pm-4pm, PHQ Community Room 1025</a:t>
                      </a:r>
                      <a:endParaRPr lang="en-US" sz="2800" baseline="3000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240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240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276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734386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D58ED-10D8-D886-9F30-A5B1B8AD0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>
            <a:extLst>
              <a:ext uri="{FF2B5EF4-FFF2-40B4-BE49-F238E27FC236}">
                <a16:creationId xmlns:a16="http://schemas.microsoft.com/office/drawing/2014/main" id="{CE02D923-6212-C901-6431-1C6565811E00}"/>
              </a:ext>
            </a:extLst>
          </p:cNvPr>
          <p:cNvSpPr/>
          <p:nvPr/>
        </p:nvSpPr>
        <p:spPr>
          <a:xfrm>
            <a:off x="525176" y="473830"/>
            <a:ext cx="11666824" cy="374951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2800CB2D-ECC7-837A-5FFD-87BBF0F99E4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0" y="452542"/>
            <a:ext cx="525176" cy="474362"/>
          </a:xfrm>
          <a:prstGeom prst="rect">
            <a:avLst/>
          </a:prstGeom>
          <a:solidFill>
            <a:srgbClr val="43444D"/>
          </a:solidFill>
        </p:spPr>
        <p:txBody>
          <a:bodyPr wrap="square" anchor="t"/>
          <a:lstStyle>
            <a:lvl1pPr algn="ctr">
              <a:defRPr sz="1400" b="1">
                <a:solidFill>
                  <a:srgbClr val="FFFFFF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fld id="{86CB4B4D-7CA3-9044-876B-883B54F8677D}" type="slidenum">
              <a:rPr/>
              <a:t>6</a:t>
            </a:fld>
            <a:endParaRPr dirty="0"/>
          </a:p>
        </p:txBody>
      </p:sp>
      <p:sp>
        <p:nvSpPr>
          <p:cNvPr id="181" name="Shape 181">
            <a:extLst>
              <a:ext uri="{FF2B5EF4-FFF2-40B4-BE49-F238E27FC236}">
                <a16:creationId xmlns:a16="http://schemas.microsoft.com/office/drawing/2014/main" id="{7DB4E309-D6AD-57BB-E95A-7590927CFD02}"/>
              </a:ext>
            </a:extLst>
          </p:cNvPr>
          <p:cNvSpPr/>
          <p:nvPr/>
        </p:nvSpPr>
        <p:spPr>
          <a:xfrm>
            <a:off x="525176" y="110809"/>
            <a:ext cx="8161626" cy="39623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2000" b="1">
                <a:solidFill>
                  <a:schemeClr val="accent2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i="1" dirty="0">
                <a:solidFill>
                  <a:srgbClr val="002060"/>
                </a:solidFill>
              </a:rPr>
              <a:t>Safety with Respect</a:t>
            </a:r>
          </a:p>
        </p:txBody>
      </p:sp>
      <p:sp>
        <p:nvSpPr>
          <p:cNvPr id="9" name="Shape 152">
            <a:extLst>
              <a:ext uri="{FF2B5EF4-FFF2-40B4-BE49-F238E27FC236}">
                <a16:creationId xmlns:a16="http://schemas.microsoft.com/office/drawing/2014/main" id="{1C067311-F1B3-9523-5959-FA5CE201A603}"/>
              </a:ext>
            </a:extLst>
          </p:cNvPr>
          <p:cNvSpPr/>
          <p:nvPr/>
        </p:nvSpPr>
        <p:spPr>
          <a:xfrm>
            <a:off x="525176" y="921284"/>
            <a:ext cx="11431035" cy="707882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2800" b="1">
                <a:solidFill>
                  <a:srgbClr val="262626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lang="en-US" sz="4000" b="0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Working Group Membership</a:t>
            </a:r>
            <a:endParaRPr sz="4000" b="0" dirty="0">
              <a:ln w="12700"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B66A982-67C8-81A6-E5C7-9A85B28BD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094090"/>
              </p:ext>
            </p:extLst>
          </p:nvPr>
        </p:nvGraphicFramePr>
        <p:xfrm>
          <a:off x="847345" y="1772788"/>
          <a:ext cx="4626404" cy="38180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26404">
                  <a:extLst>
                    <a:ext uri="{9D8B030D-6E8A-4147-A177-3AD203B41FA5}">
                      <a16:colId xmlns:a16="http://schemas.microsoft.com/office/drawing/2014/main" val="3912870794"/>
                    </a:ext>
                  </a:extLst>
                </a:gridCol>
              </a:tblGrid>
              <a:tr h="90563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Stakeholders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50629"/>
                  </a:ext>
                </a:extLst>
              </a:tr>
              <a:tr h="2912411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dirty="0"/>
                        <a:t>DPA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dirty="0"/>
                        <a:t>ACLU-Northern CA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dirty="0"/>
                        <a:t>SF Pride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dirty="0"/>
                        <a:t>Coleman Advocates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dirty="0"/>
                        <a:t>Community Forward SF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27627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A70618D-B6DB-EBCE-3809-95293191D8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67938"/>
              </p:ext>
            </p:extLst>
          </p:nvPr>
        </p:nvGraphicFramePr>
        <p:xfrm>
          <a:off x="6718253" y="1772789"/>
          <a:ext cx="4626404" cy="38180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26404">
                  <a:extLst>
                    <a:ext uri="{9D8B030D-6E8A-4147-A177-3AD203B41FA5}">
                      <a16:colId xmlns:a16="http://schemas.microsoft.com/office/drawing/2014/main" val="3912870794"/>
                    </a:ext>
                  </a:extLst>
                </a:gridCol>
              </a:tblGrid>
              <a:tr h="85010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Community Districts Represented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50629"/>
                  </a:ext>
                </a:extLst>
              </a:tr>
              <a:tr h="2751248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dirty="0"/>
                        <a:t>District 1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dirty="0"/>
                        <a:t>District 3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dirty="0"/>
                        <a:t>District 4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dirty="0"/>
                        <a:t>District 8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800" dirty="0"/>
                        <a:t>District 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276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74816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42B78-F8BD-2EC6-D60E-9E1C47019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>
            <a:extLst>
              <a:ext uri="{FF2B5EF4-FFF2-40B4-BE49-F238E27FC236}">
                <a16:creationId xmlns:a16="http://schemas.microsoft.com/office/drawing/2014/main" id="{82BEBA2B-3AE7-579C-79FE-3299822DD83A}"/>
              </a:ext>
            </a:extLst>
          </p:cNvPr>
          <p:cNvSpPr/>
          <p:nvPr/>
        </p:nvSpPr>
        <p:spPr>
          <a:xfrm>
            <a:off x="525176" y="473830"/>
            <a:ext cx="11666824" cy="374951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88E96FF1-EAEE-1D27-43B0-78FDE49DF30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0" y="452542"/>
            <a:ext cx="525176" cy="474362"/>
          </a:xfrm>
          <a:prstGeom prst="rect">
            <a:avLst/>
          </a:prstGeom>
          <a:solidFill>
            <a:srgbClr val="43444D"/>
          </a:solidFill>
        </p:spPr>
        <p:txBody>
          <a:bodyPr wrap="square" anchor="t"/>
          <a:lstStyle>
            <a:lvl1pPr algn="ctr">
              <a:defRPr sz="1400" b="1">
                <a:solidFill>
                  <a:srgbClr val="FFFFFF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fld id="{86CB4B4D-7CA3-9044-876B-883B54F8677D}" type="slidenum">
              <a:rPr/>
              <a:t>7</a:t>
            </a:fld>
            <a:endParaRPr dirty="0"/>
          </a:p>
        </p:txBody>
      </p:sp>
      <p:sp>
        <p:nvSpPr>
          <p:cNvPr id="181" name="Shape 181">
            <a:extLst>
              <a:ext uri="{FF2B5EF4-FFF2-40B4-BE49-F238E27FC236}">
                <a16:creationId xmlns:a16="http://schemas.microsoft.com/office/drawing/2014/main" id="{8632D7B6-BA38-3BDC-543A-334CB9A2A206}"/>
              </a:ext>
            </a:extLst>
          </p:cNvPr>
          <p:cNvSpPr/>
          <p:nvPr/>
        </p:nvSpPr>
        <p:spPr>
          <a:xfrm>
            <a:off x="525176" y="110809"/>
            <a:ext cx="8161626" cy="39623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2000" b="1">
                <a:solidFill>
                  <a:schemeClr val="accent2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i="1" dirty="0">
                <a:solidFill>
                  <a:srgbClr val="002060"/>
                </a:solidFill>
              </a:rPr>
              <a:t>Safety with Respect</a:t>
            </a:r>
          </a:p>
        </p:txBody>
      </p:sp>
      <p:sp>
        <p:nvSpPr>
          <p:cNvPr id="9" name="Shape 152">
            <a:extLst>
              <a:ext uri="{FF2B5EF4-FFF2-40B4-BE49-F238E27FC236}">
                <a16:creationId xmlns:a16="http://schemas.microsoft.com/office/drawing/2014/main" id="{9668F4E1-DA77-DC20-A1A3-67CDEF22A535}"/>
              </a:ext>
            </a:extLst>
          </p:cNvPr>
          <p:cNvSpPr/>
          <p:nvPr/>
        </p:nvSpPr>
        <p:spPr>
          <a:xfrm>
            <a:off x="525176" y="921284"/>
            <a:ext cx="11431035" cy="707882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2800" b="1">
                <a:solidFill>
                  <a:srgbClr val="262626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lang="en-US" sz="4000" b="0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PDD - Implementation Unit </a:t>
            </a:r>
            <a:endParaRPr sz="4000" b="0" dirty="0">
              <a:ln w="12700"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FC1EC3-906C-C6C3-F8E0-BB2FEF870072}"/>
              </a:ext>
            </a:extLst>
          </p:cNvPr>
          <p:cNvSpPr txBox="1"/>
          <p:nvPr/>
        </p:nvSpPr>
        <p:spPr>
          <a:xfrm>
            <a:off x="597913" y="1949845"/>
            <a:ext cx="4434481" cy="341631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rPr>
              <a:t>Dr. Carolyn M. Coles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400" dirty="0"/>
              <a:t>PhD in Criminology, Law &amp; Society from the University of California, Irvine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2400" i="1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400" i="1" dirty="0"/>
              <a:t>Dissertation</a:t>
            </a:r>
            <a:r>
              <a:rPr lang="en-US" sz="2400" dirty="0"/>
              <a:t>: California Blue: An Exploration of Evidence-Based Policing in Three Law Enforcement Agencies in California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04D9D5-0C61-2C35-BD9A-5F865E40BA77}"/>
              </a:ext>
            </a:extLst>
          </p:cNvPr>
          <p:cNvSpPr txBox="1"/>
          <p:nvPr/>
        </p:nvSpPr>
        <p:spPr>
          <a:xfrm>
            <a:off x="6358588" y="5004610"/>
            <a:ext cx="4434481" cy="3693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rPr>
              <a:t>Evidence-based policing asks </a:t>
            </a:r>
            <a:r>
              <a:rPr kumimoji="0" lang="en-US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rPr>
              <a:t>“what works”</a:t>
            </a:r>
          </a:p>
        </p:txBody>
      </p:sp>
      <p:pic>
        <p:nvPicPr>
          <p:cNvPr id="13" name="Graphic 12" descr="Clipboard Mixed with solid fill">
            <a:extLst>
              <a:ext uri="{FF2B5EF4-FFF2-40B4-BE49-F238E27FC236}">
                <a16:creationId xmlns:a16="http://schemas.microsoft.com/office/drawing/2014/main" id="{0EA6658A-5AC2-F191-887C-D288DC453B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9428" y="4815202"/>
            <a:ext cx="1447029" cy="14470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05F880C-6249-E58A-94B4-18C7D8201338}"/>
              </a:ext>
            </a:extLst>
          </p:cNvPr>
          <p:cNvSpPr txBox="1"/>
          <p:nvPr/>
        </p:nvSpPr>
        <p:spPr>
          <a:xfrm>
            <a:off x="6358588" y="5450712"/>
            <a:ext cx="5660795" cy="64632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dirty="0"/>
              <a:t>Implementation science asks</a:t>
            </a:r>
            <a:r>
              <a:rPr lang="en-US" b="1" i="1" dirty="0"/>
              <a:t> “how do we adopt, scale and sustain what works”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278226-F831-5E15-EF9A-02A084A2A09B}"/>
              </a:ext>
            </a:extLst>
          </p:cNvPr>
          <p:cNvSpPr txBox="1"/>
          <p:nvPr/>
        </p:nvSpPr>
        <p:spPr>
          <a:xfrm>
            <a:off x="6096000" y="1949845"/>
            <a:ext cx="4434481" cy="230832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400" dirty="0"/>
              <a:t>Previous work with: 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400" dirty="0"/>
              <a:t>Denver Police Department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400" dirty="0"/>
              <a:t>Los Angeles Police Department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400" dirty="0"/>
              <a:t>Anaheim Police Department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400" dirty="0"/>
              <a:t>California POST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2400" dirty="0"/>
              <a:t>Baltimore Police Department</a:t>
            </a:r>
          </a:p>
        </p:txBody>
      </p:sp>
    </p:spTree>
    <p:extLst>
      <p:ext uri="{BB962C8B-B14F-4D97-AF65-F5344CB8AC3E}">
        <p14:creationId xmlns:p14="http://schemas.microsoft.com/office/powerpoint/2010/main" val="2108423983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D8763-7106-CAC0-434B-0BB9132F8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>
            <a:extLst>
              <a:ext uri="{FF2B5EF4-FFF2-40B4-BE49-F238E27FC236}">
                <a16:creationId xmlns:a16="http://schemas.microsoft.com/office/drawing/2014/main" id="{BDCAC28E-7C27-76A2-D4C2-73183C44A80B}"/>
              </a:ext>
            </a:extLst>
          </p:cNvPr>
          <p:cNvSpPr/>
          <p:nvPr/>
        </p:nvSpPr>
        <p:spPr>
          <a:xfrm>
            <a:off x="525176" y="473830"/>
            <a:ext cx="11666824" cy="374951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80" name="Shape 180">
            <a:extLst>
              <a:ext uri="{FF2B5EF4-FFF2-40B4-BE49-F238E27FC236}">
                <a16:creationId xmlns:a16="http://schemas.microsoft.com/office/drawing/2014/main" id="{64CEE212-1C13-0524-93F9-96BA2BD1202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0" y="452542"/>
            <a:ext cx="525176" cy="474362"/>
          </a:xfrm>
          <a:prstGeom prst="rect">
            <a:avLst/>
          </a:prstGeom>
          <a:solidFill>
            <a:srgbClr val="43444D"/>
          </a:solidFill>
        </p:spPr>
        <p:txBody>
          <a:bodyPr wrap="square" anchor="t"/>
          <a:lstStyle>
            <a:lvl1pPr algn="ctr">
              <a:defRPr sz="1400" b="1">
                <a:solidFill>
                  <a:srgbClr val="FFFFFF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fld id="{86CB4B4D-7CA3-9044-876B-883B54F8677D}" type="slidenum">
              <a:rPr/>
              <a:t>8</a:t>
            </a:fld>
            <a:endParaRPr dirty="0"/>
          </a:p>
        </p:txBody>
      </p:sp>
      <p:sp>
        <p:nvSpPr>
          <p:cNvPr id="181" name="Shape 181">
            <a:extLst>
              <a:ext uri="{FF2B5EF4-FFF2-40B4-BE49-F238E27FC236}">
                <a16:creationId xmlns:a16="http://schemas.microsoft.com/office/drawing/2014/main" id="{72A08952-90A2-E3C9-9702-58DAE741AC60}"/>
              </a:ext>
            </a:extLst>
          </p:cNvPr>
          <p:cNvSpPr/>
          <p:nvPr/>
        </p:nvSpPr>
        <p:spPr>
          <a:xfrm>
            <a:off x="525176" y="110809"/>
            <a:ext cx="8161626" cy="396239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2000" b="1">
                <a:solidFill>
                  <a:schemeClr val="accent2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i="1" dirty="0">
                <a:solidFill>
                  <a:srgbClr val="002060"/>
                </a:solidFill>
              </a:rPr>
              <a:t>Safety with Respect</a:t>
            </a:r>
          </a:p>
        </p:txBody>
      </p:sp>
      <p:sp>
        <p:nvSpPr>
          <p:cNvPr id="9" name="Shape 152">
            <a:extLst>
              <a:ext uri="{FF2B5EF4-FFF2-40B4-BE49-F238E27FC236}">
                <a16:creationId xmlns:a16="http://schemas.microsoft.com/office/drawing/2014/main" id="{AED1947B-8F38-8CA4-38DB-EEE98DFD1C82}"/>
              </a:ext>
            </a:extLst>
          </p:cNvPr>
          <p:cNvSpPr/>
          <p:nvPr/>
        </p:nvSpPr>
        <p:spPr>
          <a:xfrm>
            <a:off x="525176" y="921284"/>
            <a:ext cx="11431035" cy="707882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2800" b="1">
                <a:solidFill>
                  <a:srgbClr val="262626"/>
                </a:solidFill>
                <a:latin typeface="Segoe UI Semibold" panose="020B0702040204020203"/>
                <a:ea typeface="Segoe UI Semibold" panose="020B0702040204020203"/>
                <a:cs typeface="Segoe UI Semibold" panose="020B0702040204020203"/>
                <a:sym typeface="Segoe UI Semibold" panose="020B0702040204020203"/>
              </a:defRPr>
            </a:lvl1pPr>
          </a:lstStyle>
          <a:p>
            <a:r>
              <a:rPr lang="en-US" sz="4000" b="0" dirty="0">
                <a:ln w="12700"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PDD - Implementation Unit </a:t>
            </a:r>
            <a:endParaRPr sz="4000" b="0" dirty="0">
              <a:ln w="12700"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5E0CB3-3448-E3BD-E284-CCDC32C6C53C}"/>
              </a:ext>
            </a:extLst>
          </p:cNvPr>
          <p:cNvGrpSpPr/>
          <p:nvPr/>
        </p:nvGrpSpPr>
        <p:grpSpPr>
          <a:xfrm>
            <a:off x="1159171" y="2318918"/>
            <a:ext cx="810187" cy="4065252"/>
            <a:chOff x="629388" y="3058334"/>
            <a:chExt cx="810187" cy="4065252"/>
          </a:xfrm>
        </p:grpSpPr>
        <p:pic>
          <p:nvPicPr>
            <p:cNvPr id="6" name="Graphic 5" descr="Binoculars with solid fill">
              <a:extLst>
                <a:ext uri="{FF2B5EF4-FFF2-40B4-BE49-F238E27FC236}">
                  <a16:creationId xmlns:a16="http://schemas.microsoft.com/office/drawing/2014/main" id="{89EB07AE-7A21-CC1A-11BC-20E2EFE538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9388" y="3058334"/>
              <a:ext cx="705974" cy="705974"/>
            </a:xfrm>
            <a:prstGeom prst="rect">
              <a:avLst/>
            </a:prstGeom>
          </p:spPr>
        </p:pic>
        <p:pic>
          <p:nvPicPr>
            <p:cNvPr id="8" name="Graphic 7" descr="Brain in head with solid fill">
              <a:extLst>
                <a:ext uri="{FF2B5EF4-FFF2-40B4-BE49-F238E27FC236}">
                  <a16:creationId xmlns:a16="http://schemas.microsoft.com/office/drawing/2014/main" id="{F2DDE8F1-BBEF-273E-A87D-D6AED5B404E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9388" y="4180452"/>
              <a:ext cx="705974" cy="705974"/>
            </a:xfrm>
            <a:prstGeom prst="rect">
              <a:avLst/>
            </a:prstGeom>
          </p:spPr>
        </p:pic>
        <p:pic>
          <p:nvPicPr>
            <p:cNvPr id="11" name="Graphic 10" descr="Artificial Intelligence with solid fill">
              <a:extLst>
                <a:ext uri="{FF2B5EF4-FFF2-40B4-BE49-F238E27FC236}">
                  <a16:creationId xmlns:a16="http://schemas.microsoft.com/office/drawing/2014/main" id="{B4719698-6E82-6CD5-A884-37602945F94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9388" y="5264084"/>
              <a:ext cx="705974" cy="705974"/>
            </a:xfrm>
            <a:prstGeom prst="rect">
              <a:avLst/>
            </a:prstGeom>
          </p:spPr>
        </p:pic>
        <p:pic>
          <p:nvPicPr>
            <p:cNvPr id="13" name="Graphic 12" descr="Blueprint with solid fill">
              <a:extLst>
                <a:ext uri="{FF2B5EF4-FFF2-40B4-BE49-F238E27FC236}">
                  <a16:creationId xmlns:a16="http://schemas.microsoft.com/office/drawing/2014/main" id="{1A61C4D3-0E87-0548-139B-62CCBEDB72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29388" y="6313399"/>
              <a:ext cx="810187" cy="810187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61B6271-B6EC-7206-73FE-383DCD61B45E}"/>
              </a:ext>
            </a:extLst>
          </p:cNvPr>
          <p:cNvSpPr txBox="1"/>
          <p:nvPr/>
        </p:nvSpPr>
        <p:spPr>
          <a:xfrm>
            <a:off x="2249915" y="1776731"/>
            <a:ext cx="8377820" cy="452431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rPr>
              <a:t>	What is Implementation Science (IS) in policing?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2400" b="1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400" dirty="0"/>
              <a:t>Exploration – understanding the issue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24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24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400" dirty="0"/>
              <a:t>Preparation – designing solutions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24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24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400" dirty="0"/>
              <a:t>Implementation – monitoring fidelity of the model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24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24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400" dirty="0"/>
              <a:t>Sustainment – institutionalizing the changes through policy</a:t>
            </a:r>
          </a:p>
        </p:txBody>
      </p:sp>
    </p:spTree>
    <p:extLst>
      <p:ext uri="{BB962C8B-B14F-4D97-AF65-F5344CB8AC3E}">
        <p14:creationId xmlns:p14="http://schemas.microsoft.com/office/powerpoint/2010/main" val="4022342561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E2F04-CD6C-A15F-1763-F22D048F6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5DCCB4-3A5A-F0C4-EA10-B3533B7AEACC}"/>
              </a:ext>
            </a:extLst>
          </p:cNvPr>
          <p:cNvSpPr txBox="1"/>
          <p:nvPr/>
        </p:nvSpPr>
        <p:spPr>
          <a:xfrm>
            <a:off x="3186544" y="154972"/>
            <a:ext cx="6445135" cy="40010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000" b="1" dirty="0"/>
              <a:t>Practical Application in SFPD – Example of IS in practice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317399D-7975-E509-EAE2-E00FB94E2D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3400995"/>
              </p:ext>
            </p:extLst>
          </p:nvPr>
        </p:nvGraphicFramePr>
        <p:xfrm>
          <a:off x="0" y="555077"/>
          <a:ext cx="12192000" cy="6302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875886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00000"/>
      </a:accent1>
      <a:accent2>
        <a:srgbClr val="365188"/>
      </a:accent2>
      <a:accent3>
        <a:srgbClr val="CCB078"/>
      </a:accent3>
      <a:accent4>
        <a:srgbClr val="7F7F7F"/>
      </a:accent4>
      <a:accent5>
        <a:srgbClr val="DACFB7"/>
      </a:accent5>
      <a:accent6>
        <a:srgbClr val="0060A9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2055</TotalTime>
  <Words>452</Words>
  <Application>Microsoft Office PowerPoint</Application>
  <PresentationFormat>Widescreen</PresentationFormat>
  <Paragraphs>120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Khmer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Asja I. Turner-Steeves</dc:creator>
  <cp:lastModifiedBy>Steeves, Asja (POL)</cp:lastModifiedBy>
  <cp:revision>690</cp:revision>
  <cp:lastPrinted>2026-02-11T01:10:55Z</cp:lastPrinted>
  <dcterms:created xsi:type="dcterms:W3CDTF">2024-01-30T22:41:51Z</dcterms:created>
  <dcterms:modified xsi:type="dcterms:W3CDTF">2026-08-27T00:41:32Z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7191B9B5281A44D3A4BE1ACB841A3002_12</vt:lpwstr>
  </property>
  <property fmtid="{D5CDD505-2E9C-101B-9397-08002B2CF9AE}" pid="3" name="KSOProductBuildVer">
    <vt:lpwstr>1033-12.2.0.13412</vt:lpwstr>
  </property>
</Properties>
</file>