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324" r:id="rId4"/>
    <p:sldId id="318" r:id="rId5"/>
    <p:sldId id="311" r:id="rId6"/>
    <p:sldId id="332" r:id="rId7"/>
    <p:sldId id="333" r:id="rId8"/>
    <p:sldId id="334" r:id="rId9"/>
    <p:sldId id="304" r:id="rId10"/>
    <p:sldId id="321" r:id="rId11"/>
    <p:sldId id="306"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52" autoAdjust="0"/>
    <p:restoredTop sz="94660"/>
  </p:normalViewPr>
  <p:slideViewPr>
    <p:cSldViewPr snapToGrid="0">
      <p:cViewPr varScale="1">
        <p:scale>
          <a:sx n="128" d="100"/>
          <a:sy n="128" d="100"/>
        </p:scale>
        <p:origin x="27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A0AA62-52C6-4844-9367-49024984087C}"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317113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A0AA62-52C6-4844-9367-49024984087C}"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121940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A0AA62-52C6-4844-9367-49024984087C}"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3685955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A0AA62-52C6-4844-9367-49024984087C}"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228959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A0AA62-52C6-4844-9367-49024984087C}" type="datetimeFigureOut">
              <a:rPr lang="en-US" smtClean="0"/>
              <a:t>8/12/26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285181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A0AA62-52C6-4844-9367-49024984087C}"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1723129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A0AA62-52C6-4844-9367-49024984087C}" type="datetimeFigureOut">
              <a:rPr lang="en-US" smtClean="0"/>
              <a:t>8/12/26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2803103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A0AA62-52C6-4844-9367-49024984087C}" type="datetimeFigureOut">
              <a:rPr lang="en-US" smtClean="0"/>
              <a:t>8/12/26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1073174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A0AA62-52C6-4844-9367-49024984087C}" type="datetimeFigureOut">
              <a:rPr lang="en-US" smtClean="0"/>
              <a:t>8/12/26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94765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A0AA62-52C6-4844-9367-49024984087C}"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2013012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A0AA62-52C6-4844-9367-49024984087C}" type="datetimeFigureOut">
              <a:rPr lang="en-US" smtClean="0"/>
              <a:t>8/12/26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9C9DA5-00D1-41D0-A25B-4FBE24C72037}" type="slidenum">
              <a:rPr lang="en-US" smtClean="0"/>
              <a:t>‹#›</a:t>
            </a:fld>
            <a:endParaRPr lang="en-US"/>
          </a:p>
        </p:txBody>
      </p:sp>
    </p:spTree>
    <p:extLst>
      <p:ext uri="{BB962C8B-B14F-4D97-AF65-F5344CB8AC3E}">
        <p14:creationId xmlns:p14="http://schemas.microsoft.com/office/powerpoint/2010/main" val="3378844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0AA62-52C6-4844-9367-49024984087C}" type="datetimeFigureOut">
              <a:rPr lang="en-US" smtClean="0"/>
              <a:t>8/12/26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9C9DA5-00D1-41D0-A25B-4FBE24C72037}" type="slidenum">
              <a:rPr lang="en-US" smtClean="0"/>
              <a:t>‹#›</a:t>
            </a:fld>
            <a:endParaRPr lang="en-US"/>
          </a:p>
        </p:txBody>
      </p:sp>
    </p:spTree>
    <p:extLst>
      <p:ext uri="{BB962C8B-B14F-4D97-AF65-F5344CB8AC3E}">
        <p14:creationId xmlns:p14="http://schemas.microsoft.com/office/powerpoint/2010/main" val="349433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1" y="4821866"/>
            <a:ext cx="9144000" cy="457200"/>
          </a:xfrm>
          <a:prstGeom prst="rect">
            <a:avLst/>
          </a:prstGeom>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TextBox 11"/>
          <p:cNvSpPr txBox="1"/>
          <p:nvPr/>
        </p:nvSpPr>
        <p:spPr>
          <a:xfrm>
            <a:off x="3962400" y="4842430"/>
            <a:ext cx="5984506" cy="430887"/>
          </a:xfrm>
          <a:prstGeom prst="rect">
            <a:avLst/>
          </a:prstGeom>
          <a:noFill/>
        </p:spPr>
        <p:txBody>
          <a:bodyPr wrap="square" rtlCol="0">
            <a:spAutoFit/>
          </a:bodyPr>
          <a:lstStyle/>
          <a:p>
            <a:r>
              <a:rPr lang="en-US" sz="2200" b="1" dirty="0">
                <a:solidFill>
                  <a:schemeClr val="bg1"/>
                </a:solidFill>
                <a:latin typeface="Khmer UI" panose="020B0502040204020203" pitchFamily="34" charset="0"/>
                <a:cs typeface="Khmer UI" panose="020B0502040204020203" pitchFamily="34" charset="0"/>
              </a:rPr>
              <a:t>CITY &amp; COUNTY OF SAN FRANCISCO</a:t>
            </a:r>
          </a:p>
        </p:txBody>
      </p:sp>
      <p:sp>
        <p:nvSpPr>
          <p:cNvPr id="13" name="TextBox 12"/>
          <p:cNvSpPr txBox="1"/>
          <p:nvPr/>
        </p:nvSpPr>
        <p:spPr>
          <a:xfrm>
            <a:off x="4003590" y="5279067"/>
            <a:ext cx="3712775" cy="589241"/>
          </a:xfrm>
          <a:prstGeom prst="rect">
            <a:avLst/>
          </a:prstGeom>
          <a:noFill/>
        </p:spPr>
        <p:txBody>
          <a:bodyPr wrap="square" rtlCol="0">
            <a:spAutoFit/>
          </a:bodyPr>
          <a:lstStyle/>
          <a:p>
            <a:r>
              <a:rPr lang="en-US" sz="3200" dirty="0">
                <a:solidFill>
                  <a:schemeClr val="tx2"/>
                </a:solidFill>
                <a:latin typeface="Segoe UI Semilight" panose="020B0402040204020203" pitchFamily="34" charset="0"/>
                <a:cs typeface="Segoe UI Semilight" panose="020B0402040204020203" pitchFamily="34" charset="0"/>
              </a:rPr>
              <a:t>Police Department </a:t>
            </a:r>
          </a:p>
        </p:txBody>
      </p:sp>
      <p:sp>
        <p:nvSpPr>
          <p:cNvPr id="4" name="Rectangle 3"/>
          <p:cNvSpPr/>
          <p:nvPr/>
        </p:nvSpPr>
        <p:spPr>
          <a:xfrm>
            <a:off x="1551039" y="-368101"/>
            <a:ext cx="9143999" cy="481740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tx1"/>
              </a:solidFill>
              <a:latin typeface="Khmer UI" panose="020B0502040204020203" pitchFamily="34" charset="0"/>
              <a:cs typeface="Khmer UI" panose="020B0502040204020203"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340" y="2018415"/>
            <a:ext cx="1714500" cy="1828800"/>
          </a:xfrm>
          <a:prstGeom prst="rect">
            <a:avLst/>
          </a:prstGeom>
        </p:spPr>
      </p:pic>
      <p:pic>
        <p:nvPicPr>
          <p:cNvPr id="18" name="Picture 17"/>
          <p:cNvPicPr/>
          <p:nvPr/>
        </p:nvPicPr>
        <p:blipFill rotWithShape="1">
          <a:blip r:embed="rId3">
            <a:extLst>
              <a:ext uri="{28A0092B-C50C-407E-A947-70E740481C1C}">
                <a14:useLocalDpi xmlns:a14="http://schemas.microsoft.com/office/drawing/2010/main" val="0"/>
              </a:ext>
            </a:extLst>
          </a:blip>
          <a:srcRect l="-938" t="-2174" r="-3608" b="-2174"/>
          <a:stretch/>
        </p:blipFill>
        <p:spPr>
          <a:xfrm>
            <a:off x="1807464" y="4663440"/>
            <a:ext cx="2103120" cy="2194560"/>
          </a:xfrm>
          <a:prstGeom prst="ellipse">
            <a:avLst/>
          </a:prstGeom>
        </p:spPr>
      </p:pic>
      <p:sp>
        <p:nvSpPr>
          <p:cNvPr id="3" name="Rectangle 2"/>
          <p:cNvSpPr/>
          <p:nvPr/>
        </p:nvSpPr>
        <p:spPr>
          <a:xfrm>
            <a:off x="1524001" y="381001"/>
            <a:ext cx="9143999" cy="1754326"/>
          </a:xfrm>
          <a:prstGeom prst="rect">
            <a:avLst/>
          </a:prstGeom>
        </p:spPr>
        <p:txBody>
          <a:bodyPr wrap="square">
            <a:spAutoFit/>
          </a:bodyPr>
          <a:lstStyle/>
          <a:p>
            <a:pPr algn="ctr"/>
            <a:r>
              <a:rPr lang="en-US" sz="3600" b="1" dirty="0">
                <a:solidFill>
                  <a:schemeClr val="tx2"/>
                </a:solidFill>
                <a:latin typeface="Khmer UI" panose="020B0502040204020203" pitchFamily="34" charset="0"/>
                <a:cs typeface="Khmer UI" panose="020B0502040204020203" pitchFamily="34" charset="0"/>
              </a:rPr>
              <a:t>San Francisco Police Department</a:t>
            </a:r>
          </a:p>
          <a:p>
            <a:pPr algn="ctr"/>
            <a:r>
              <a:rPr lang="en-US" sz="3600" b="1" dirty="0">
                <a:solidFill>
                  <a:schemeClr val="tx2"/>
                </a:solidFill>
                <a:latin typeface="Khmer UI" panose="020B0502040204020203" pitchFamily="34" charset="0"/>
                <a:cs typeface="Khmer UI" panose="020B0502040204020203" pitchFamily="34" charset="0"/>
              </a:rPr>
              <a:t>Disciplinary Review Board Presentation</a:t>
            </a:r>
          </a:p>
          <a:p>
            <a:pPr algn="ctr"/>
            <a:r>
              <a:rPr lang="en-US" sz="3600" b="1" dirty="0">
                <a:solidFill>
                  <a:schemeClr val="tx2"/>
                </a:solidFill>
                <a:latin typeface="Khmer UI" panose="020B0502040204020203" pitchFamily="34" charset="0"/>
                <a:cs typeface="Khmer UI" panose="020B0502040204020203" pitchFamily="34" charset="0"/>
              </a:rPr>
              <a:t>2026 Q2</a:t>
            </a:r>
          </a:p>
        </p:txBody>
      </p:sp>
      <p:pic>
        <p:nvPicPr>
          <p:cNvPr id="6" name="Picture 5" descr="A red and white logo&#10;&#10;Description automatically generated with low confidence">
            <a:extLst>
              <a:ext uri="{FF2B5EF4-FFF2-40B4-BE49-F238E27FC236}">
                <a16:creationId xmlns:a16="http://schemas.microsoft.com/office/drawing/2014/main" id="{87FD96B9-DA1A-4019-8D1F-29729186469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6954653" y="1856785"/>
            <a:ext cx="2163441" cy="1990430"/>
          </a:xfrm>
          <a:prstGeom prst="rect">
            <a:avLst/>
          </a:prstGeom>
        </p:spPr>
      </p:pic>
      <p:sp>
        <p:nvSpPr>
          <p:cNvPr id="2" name="TextBox 1">
            <a:extLst>
              <a:ext uri="{FF2B5EF4-FFF2-40B4-BE49-F238E27FC236}">
                <a16:creationId xmlns:a16="http://schemas.microsoft.com/office/drawing/2014/main" id="{2E5AE7CC-FCE9-12C6-50F5-1E5E9A3D9C56}"/>
              </a:ext>
            </a:extLst>
          </p:cNvPr>
          <p:cNvSpPr txBox="1"/>
          <p:nvPr/>
        </p:nvSpPr>
        <p:spPr>
          <a:xfrm>
            <a:off x="10169495" y="6332434"/>
            <a:ext cx="1692068" cy="369332"/>
          </a:xfrm>
          <a:prstGeom prst="rect">
            <a:avLst/>
          </a:prstGeom>
          <a:noFill/>
        </p:spPr>
        <p:txBody>
          <a:bodyPr wrap="square" rtlCol="0">
            <a:spAutoFit/>
          </a:bodyPr>
          <a:lstStyle/>
          <a:p>
            <a:r>
              <a:rPr lang="en-US" dirty="0">
                <a:solidFill>
                  <a:schemeClr val="bg2">
                    <a:lumMod val="90000"/>
                  </a:schemeClr>
                </a:solidFill>
              </a:rPr>
              <a:t>09/02/2026</a:t>
            </a:r>
          </a:p>
        </p:txBody>
      </p:sp>
    </p:spTree>
    <p:extLst>
      <p:ext uri="{BB962C8B-B14F-4D97-AF65-F5344CB8AC3E}">
        <p14:creationId xmlns:p14="http://schemas.microsoft.com/office/powerpoint/2010/main" val="1267224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B751B-5F0A-94DC-AC49-C0CCF076360D}"/>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9953F877-38DD-5185-5D72-619D86054AAF}"/>
              </a:ext>
            </a:extLst>
          </p:cNvPr>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D1A08BE0-5B26-8BD0-BCCC-A3BB51B65ADF}"/>
              </a:ext>
            </a:extLst>
          </p:cNvPr>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F2C3934-9164-59F9-64A5-B53C340FD5CD}"/>
              </a:ext>
            </a:extLst>
          </p:cNvPr>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B4996F3-584D-389C-F01F-81D3C23919F1}"/>
              </a:ext>
            </a:extLst>
          </p:cNvPr>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10</a:t>
            </a:fld>
            <a:endParaRPr lang="en-US" sz="1400" b="1" dirty="0">
              <a:solidFill>
                <a:schemeClr val="bg1"/>
              </a:solidFill>
              <a:latin typeface="Segoe UI Semibold" panose="020B0702040204020203" pitchFamily="34" charset="0"/>
            </a:endParaRPr>
          </a:p>
        </p:txBody>
      </p:sp>
      <p:sp>
        <p:nvSpPr>
          <p:cNvPr id="4" name="Title 3">
            <a:extLst>
              <a:ext uri="{FF2B5EF4-FFF2-40B4-BE49-F238E27FC236}">
                <a16:creationId xmlns:a16="http://schemas.microsoft.com/office/drawing/2014/main" id="{150C6243-1D2D-E2BB-2D63-3A4D7335529E}"/>
              </a:ext>
            </a:extLst>
          </p:cNvPr>
          <p:cNvSpPr>
            <a:spLocks noGrp="1"/>
          </p:cNvSpPr>
          <p:nvPr>
            <p:ph type="title"/>
          </p:nvPr>
        </p:nvSpPr>
        <p:spPr>
          <a:xfrm>
            <a:off x="1592826"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Office of Equity &amp; Inclusion (OEI) Review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Regarding Equity and Discipline</a:t>
            </a:r>
          </a:p>
        </p:txBody>
      </p:sp>
      <p:sp>
        <p:nvSpPr>
          <p:cNvPr id="5" name="Content Placeholder 4">
            <a:extLst>
              <a:ext uri="{FF2B5EF4-FFF2-40B4-BE49-F238E27FC236}">
                <a16:creationId xmlns:a16="http://schemas.microsoft.com/office/drawing/2014/main" id="{4998041C-A818-56C9-49B5-51D96164B787}"/>
              </a:ext>
            </a:extLst>
          </p:cNvPr>
          <p:cNvSpPr>
            <a:spLocks noGrp="1"/>
          </p:cNvSpPr>
          <p:nvPr>
            <p:ph idx="1"/>
          </p:nvPr>
        </p:nvSpPr>
        <p:spPr>
          <a:xfrm>
            <a:off x="525050" y="2377190"/>
            <a:ext cx="10515600" cy="3556747"/>
          </a:xfrm>
        </p:spPr>
        <p:txBody>
          <a:bodyPr>
            <a:normAutofit/>
          </a:bodyPr>
          <a:lstStyle/>
          <a:p>
            <a:pPr marL="0" indent="0" algn="l">
              <a:buNone/>
            </a:pPr>
            <a:endParaRPr lang="en-US" dirty="0">
              <a:solidFill>
                <a:srgbClr val="000000"/>
              </a:solidFill>
              <a:latin typeface="Times New Roman" panose="02020603050405020304" pitchFamily="18" charset="0"/>
              <a:cs typeface="Times New Roman" panose="02020603050405020304" pitchFamily="18" charset="0"/>
            </a:endParaRPr>
          </a:p>
          <a:p>
            <a:pPr marL="0" indent="0" algn="l">
              <a:buNone/>
            </a:pPr>
            <a:r>
              <a:rPr lang="en-US" sz="2400" dirty="0">
                <a:solidFill>
                  <a:srgbClr val="000000"/>
                </a:solidFill>
                <a:cs typeface="Times New Roman" panose="02020603050405020304" pitchFamily="18" charset="0"/>
              </a:rPr>
              <a:t>The Office of Equity and Inclusion (OEI) submitted their review of the Q2 2026 IAD Quarterly Reports.  Based on a review of the information, no findings indicated any negative trends towards bias, disparities, or inequities in the discipline imposed on officers.  No corrective action was recommended.</a:t>
            </a:r>
          </a:p>
        </p:txBody>
      </p:sp>
      <p:pic>
        <p:nvPicPr>
          <p:cNvPr id="8" name="Picture 7">
            <a:extLst>
              <a:ext uri="{FF2B5EF4-FFF2-40B4-BE49-F238E27FC236}">
                <a16:creationId xmlns:a16="http://schemas.microsoft.com/office/drawing/2014/main" id="{DB436CD2-6CAE-CE97-13E0-836C5B61CB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9" name="Picture 8" descr="A red and white logo&#10;&#10;Description automatically generated with low confidence">
            <a:extLst>
              <a:ext uri="{FF2B5EF4-FFF2-40B4-BE49-F238E27FC236}">
                <a16:creationId xmlns:a16="http://schemas.microsoft.com/office/drawing/2014/main" id="{23C3A111-E031-D1B1-79EB-C5D9DA48B1F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430752" y="45206"/>
            <a:ext cx="1761248" cy="1620400"/>
          </a:xfrm>
          <a:prstGeom prst="rect">
            <a:avLst/>
          </a:prstGeom>
        </p:spPr>
      </p:pic>
    </p:spTree>
    <p:extLst>
      <p:ext uri="{BB962C8B-B14F-4D97-AF65-F5344CB8AC3E}">
        <p14:creationId xmlns:p14="http://schemas.microsoft.com/office/powerpoint/2010/main" val="3366212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11</a:t>
            </a:fld>
            <a:endParaRPr lang="en-US" sz="1400" b="1" dirty="0">
              <a:solidFill>
                <a:schemeClr val="bg1"/>
              </a:solidFill>
              <a:latin typeface="Segoe UI Semibold" panose="020B0702040204020203" pitchFamily="34" charset="0"/>
            </a:endParaRPr>
          </a:p>
        </p:txBody>
      </p:sp>
      <p:sp>
        <p:nvSpPr>
          <p:cNvPr id="4" name="Title 3"/>
          <p:cNvSpPr>
            <a:spLocks noGrp="1"/>
          </p:cNvSpPr>
          <p:nvPr>
            <p:ph type="title"/>
          </p:nvPr>
        </p:nvSpPr>
        <p:spPr>
          <a:xfrm>
            <a:off x="1592826" y="924063"/>
            <a:ext cx="9560558" cy="1325563"/>
          </a:xfrm>
        </p:spPr>
        <p:txBody>
          <a:bodyPr>
            <a:normAutofit/>
          </a:bodyPr>
          <a:lstStyle/>
          <a:p>
            <a:pPr algn="ctr"/>
            <a:r>
              <a:rPr lang="en-US" sz="3200" b="1" dirty="0">
                <a:latin typeface="Times New Roman" panose="02020603050405020304" pitchFamily="18" charset="0"/>
                <a:cs typeface="Times New Roman" panose="02020603050405020304" pitchFamily="18" charset="0"/>
              </a:rPr>
              <a:t>Next Step Outcomes and Inputs:</a:t>
            </a:r>
          </a:p>
        </p:txBody>
      </p:sp>
      <p:sp>
        <p:nvSpPr>
          <p:cNvPr id="5" name="Content Placeholder 4"/>
          <p:cNvSpPr>
            <a:spLocks noGrp="1"/>
          </p:cNvSpPr>
          <p:nvPr>
            <p:ph idx="1"/>
          </p:nvPr>
        </p:nvSpPr>
        <p:spPr>
          <a:xfrm>
            <a:off x="525050" y="2377190"/>
            <a:ext cx="10515600" cy="3556747"/>
          </a:xfrm>
        </p:spPr>
        <p:txBody>
          <a:bodyPr>
            <a:normAutofit/>
          </a:bodyPr>
          <a:lstStyle/>
          <a:p>
            <a:pPr marL="0" indent="0">
              <a:buNone/>
            </a:pPr>
            <a:endParaRPr lang="en-US" sz="2000" b="1" dirty="0">
              <a:solidFill>
                <a:srgbClr val="000000"/>
              </a:solidFill>
              <a:latin typeface="Times New Roman" panose="02020603050405020304" pitchFamily="18" charset="0"/>
              <a:cs typeface="Times New Roman" panose="02020603050405020304" pitchFamily="18" charset="0"/>
            </a:endParaRPr>
          </a:p>
          <a:p>
            <a:r>
              <a:rPr lang="en-US" sz="2000" dirty="0">
                <a:solidFill>
                  <a:srgbClr val="000000"/>
                </a:solidFill>
                <a:latin typeface="Calbri"/>
                <a:cs typeface="Times New Roman" panose="02020603050405020304" pitchFamily="18" charset="0"/>
              </a:rPr>
              <a:t>Schedule t</a:t>
            </a:r>
            <a:r>
              <a:rPr lang="en-US" sz="2000" i="0" u="none" strike="noStrike" baseline="0" dirty="0">
                <a:solidFill>
                  <a:srgbClr val="000000"/>
                </a:solidFill>
                <a:latin typeface="Calbri"/>
                <a:cs typeface="Times New Roman" panose="02020603050405020304" pitchFamily="18" charset="0"/>
              </a:rPr>
              <a:t>he 3</a:t>
            </a:r>
            <a:r>
              <a:rPr lang="en-US" sz="2000" i="0" u="none" strike="noStrike" baseline="30000" dirty="0">
                <a:solidFill>
                  <a:srgbClr val="000000"/>
                </a:solidFill>
                <a:latin typeface="Calbri"/>
                <a:cs typeface="Times New Roman" panose="02020603050405020304" pitchFamily="18" charset="0"/>
              </a:rPr>
              <a:t>rd</a:t>
            </a:r>
            <a:r>
              <a:rPr lang="en-US" sz="2000" i="0" u="none" strike="noStrike" baseline="0" dirty="0">
                <a:solidFill>
                  <a:srgbClr val="000000"/>
                </a:solidFill>
                <a:latin typeface="Calbri"/>
                <a:cs typeface="Times New Roman" panose="02020603050405020304" pitchFamily="18" charset="0"/>
              </a:rPr>
              <a:t> Quarter 2026 Discipline Review Board.</a:t>
            </a:r>
          </a:p>
          <a:p>
            <a:pPr marL="0" indent="0">
              <a:buNone/>
            </a:pPr>
            <a:endParaRPr lang="en-US" sz="2000" dirty="0">
              <a:solidFill>
                <a:srgbClr val="000000"/>
              </a:solidFill>
              <a:latin typeface="Calbri"/>
              <a:cs typeface="Times New Roman" panose="02020603050405020304" pitchFamily="18" charset="0"/>
            </a:endParaRPr>
          </a:p>
          <a:p>
            <a:r>
              <a:rPr lang="en-US" sz="2000" dirty="0">
                <a:solidFill>
                  <a:srgbClr val="000000"/>
                </a:solidFill>
                <a:latin typeface="Calbri"/>
                <a:cs typeface="Times New Roman" panose="02020603050405020304" pitchFamily="18" charset="0"/>
              </a:rPr>
              <a:t>The Office of Equity and Inclusion (OEI) will review the Q3 2026 IAD quarterly report.  Based on a review, they will determine if any findings indicate any negative trends towards bias, disparities, or inequities in the discipline imposed on officers and determine if corrective action is needed.</a:t>
            </a:r>
          </a:p>
          <a:p>
            <a:endParaRPr lang="en-US" sz="2000" b="1" dirty="0">
              <a:solidFill>
                <a:srgbClr val="000000"/>
              </a:solidFill>
              <a:latin typeface="Times New Roman" panose="02020603050405020304" pitchFamily="18" charset="0"/>
              <a:cs typeface="Times New Roman" panose="02020603050405020304" pitchFamily="18" charset="0"/>
            </a:endParaRPr>
          </a:p>
          <a:p>
            <a:endParaRPr lang="en-US" sz="2000" b="1"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000" b="1" dirty="0">
              <a:solidFill>
                <a:srgbClr val="000000"/>
              </a:solidFill>
              <a:latin typeface="Times New Roman" panose="02020603050405020304" pitchFamily="18" charset="0"/>
              <a:cs typeface="Times New Roman" panose="02020603050405020304" pitchFamily="18" charset="0"/>
            </a:endParaRPr>
          </a:p>
          <a:p>
            <a:endParaRPr lang="en-US" sz="2000" b="1" dirty="0">
              <a:solidFill>
                <a:srgbClr val="000000"/>
              </a:solidFill>
              <a:latin typeface="Times New Roman" panose="02020603050405020304" pitchFamily="18" charset="0"/>
              <a:cs typeface="Times New Roman" panose="02020603050405020304" pitchFamily="18" charset="0"/>
            </a:endParaRPr>
          </a:p>
          <a:p>
            <a:endParaRPr lang="en-US" sz="2000" b="1"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000" b="1" i="0" u="none" strike="noStrike" baseline="0" dirty="0">
              <a:solidFill>
                <a:srgbClr val="000000"/>
              </a:solidFill>
              <a:latin typeface="+mj-lt"/>
            </a:endParaRPr>
          </a:p>
        </p:txBody>
      </p:sp>
      <p:pic>
        <p:nvPicPr>
          <p:cNvPr id="8" name="Picture 7">
            <a:extLst>
              <a:ext uri="{FF2B5EF4-FFF2-40B4-BE49-F238E27FC236}">
                <a16:creationId xmlns:a16="http://schemas.microsoft.com/office/drawing/2014/main" id="{7D53E213-4C40-4947-81A4-7DADC9179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3F9AFB63-D2F6-4628-BAEC-B96B93AD194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689144"/>
          </a:xfrm>
          <a:prstGeom prst="rect">
            <a:avLst/>
          </a:prstGeom>
        </p:spPr>
      </p:pic>
    </p:spTree>
    <p:extLst>
      <p:ext uri="{BB962C8B-B14F-4D97-AF65-F5344CB8AC3E}">
        <p14:creationId xmlns:p14="http://schemas.microsoft.com/office/powerpoint/2010/main" val="3760528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1" y="523220"/>
            <a:ext cx="8534398"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2</a:t>
            </a:fld>
            <a:endParaRPr lang="en-US" sz="1400" b="1" dirty="0">
              <a:solidFill>
                <a:schemeClr val="bg1"/>
              </a:solidFill>
              <a:latin typeface="Segoe UI Semibold" panose="020B0702040204020203" pitchFamily="34" charset="0"/>
            </a:endParaRPr>
          </a:p>
        </p:txBody>
      </p:sp>
      <p:sp>
        <p:nvSpPr>
          <p:cNvPr id="5" name="Content Placeholder 4"/>
          <p:cNvSpPr>
            <a:spLocks noGrp="1"/>
          </p:cNvSpPr>
          <p:nvPr>
            <p:ph idx="1"/>
          </p:nvPr>
        </p:nvSpPr>
        <p:spPr>
          <a:xfrm>
            <a:off x="525050" y="2506662"/>
            <a:ext cx="10515600" cy="4351338"/>
          </a:xfrm>
        </p:spPr>
        <p:txBody>
          <a:bodyPr/>
          <a:lstStyle/>
          <a:p>
            <a:pPr marL="0" indent="0">
              <a:buNone/>
            </a:pPr>
            <a:endParaRPr lang="en-US" sz="1800" dirty="0">
              <a:latin typeface="Calbri"/>
            </a:endParaRPr>
          </a:p>
          <a:p>
            <a:pPr marL="0" indent="0">
              <a:buNone/>
            </a:pPr>
            <a:r>
              <a:rPr lang="en-US" sz="3200" b="1" dirty="0">
                <a:latin typeface="Calbri"/>
                <a:cs typeface="Times New Roman" panose="02020603050405020304" pitchFamily="18" charset="0"/>
              </a:rPr>
              <a:t>Presented By:</a:t>
            </a:r>
            <a:endParaRPr lang="en-US" sz="3200" dirty="0">
              <a:latin typeface="Calbri"/>
              <a:cs typeface="Times New Roman" panose="02020603050405020304" pitchFamily="18" charset="0"/>
            </a:endParaRPr>
          </a:p>
          <a:p>
            <a:pPr marL="0" indent="0">
              <a:buNone/>
            </a:pPr>
            <a:endParaRPr lang="en-US" sz="2400" b="1" i="0" u="none" strike="noStrike" baseline="0" dirty="0">
              <a:latin typeface="Calbri"/>
              <a:cs typeface="Times New Roman" panose="02020603050405020304" pitchFamily="18" charset="0"/>
            </a:endParaRPr>
          </a:p>
          <a:p>
            <a:pPr marL="0" indent="0">
              <a:buNone/>
            </a:pPr>
            <a:r>
              <a:rPr lang="en-US" sz="2400" b="1" i="0" u="none" strike="noStrike" baseline="0" dirty="0">
                <a:latin typeface="Calbri"/>
                <a:cs typeface="Times New Roman" panose="02020603050405020304" pitchFamily="18" charset="0"/>
              </a:rPr>
              <a:t>Lieutenant Lisa Springer			San Francisco Police Department</a:t>
            </a:r>
          </a:p>
          <a:p>
            <a:pPr marL="0" indent="0">
              <a:buNone/>
            </a:pPr>
            <a:endParaRPr lang="en-US" sz="2400" b="1" dirty="0">
              <a:latin typeface="Calbri"/>
              <a:cs typeface="Times New Roman" panose="02020603050405020304" pitchFamily="18" charset="0"/>
            </a:endParaRPr>
          </a:p>
          <a:p>
            <a:pPr marL="0" indent="0">
              <a:buNone/>
            </a:pPr>
            <a:r>
              <a:rPr lang="en-US" sz="2400" b="1" dirty="0">
                <a:latin typeface="Calbri"/>
                <a:cs typeface="Times New Roman" panose="02020603050405020304" pitchFamily="18" charset="0"/>
              </a:rPr>
              <a:t>Chief of Staff	Sharon Woo			</a:t>
            </a:r>
            <a:r>
              <a:rPr lang="en-US" sz="2400" b="1" i="0" u="none" strike="noStrike" baseline="0" dirty="0">
                <a:latin typeface="Calbri"/>
                <a:cs typeface="Times New Roman" panose="02020603050405020304" pitchFamily="18" charset="0"/>
              </a:rPr>
              <a:t>Department of Police Accountability </a:t>
            </a:r>
            <a:endParaRPr lang="en-US" sz="2400" b="1" dirty="0">
              <a:latin typeface="Calbri"/>
              <a:cs typeface="Times New Roman" panose="02020603050405020304" pitchFamily="18" charset="0"/>
            </a:endParaRPr>
          </a:p>
        </p:txBody>
      </p:sp>
      <p:pic>
        <p:nvPicPr>
          <p:cNvPr id="8" name="Picture 7">
            <a:extLst>
              <a:ext uri="{FF2B5EF4-FFF2-40B4-BE49-F238E27FC236}">
                <a16:creationId xmlns:a16="http://schemas.microsoft.com/office/drawing/2014/main" id="{02FCE2CB-1C2C-45E8-A676-C4845574C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84" y="176981"/>
            <a:ext cx="1439576" cy="1356851"/>
          </a:xfrm>
          <a:prstGeom prst="rect">
            <a:avLst/>
          </a:prstGeom>
        </p:spPr>
      </p:pic>
      <p:pic>
        <p:nvPicPr>
          <p:cNvPr id="11" name="Picture 10" descr="A red and white logo&#10;&#10;Description automatically generated with low confidence">
            <a:extLst>
              <a:ext uri="{FF2B5EF4-FFF2-40B4-BE49-F238E27FC236}">
                <a16:creationId xmlns:a16="http://schemas.microsoft.com/office/drawing/2014/main" id="{F5731D4E-0FBD-4A1B-8608-8027DC98603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3989597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3</a:t>
            </a:fld>
            <a:endParaRPr lang="en-US" sz="1400" b="1" dirty="0">
              <a:solidFill>
                <a:schemeClr val="bg1"/>
              </a:solidFill>
              <a:latin typeface="Segoe UI Semibold" panose="020B0702040204020203" pitchFamily="34" charset="0"/>
            </a:endParaRPr>
          </a:p>
        </p:txBody>
      </p:sp>
      <p:sp>
        <p:nvSpPr>
          <p:cNvPr id="4" name="Title 3"/>
          <p:cNvSpPr>
            <a:spLocks noGrp="1"/>
          </p:cNvSpPr>
          <p:nvPr>
            <p:ph type="title"/>
          </p:nvPr>
        </p:nvSpPr>
        <p:spPr>
          <a:xfrm>
            <a:off x="1592826" y="924063"/>
            <a:ext cx="9560558" cy="1325563"/>
          </a:xfrm>
        </p:spPr>
        <p:txBody>
          <a:bodyPr>
            <a:normAutofit/>
          </a:bodyPr>
          <a:lstStyle/>
          <a:p>
            <a:pPr algn="ctr"/>
            <a:r>
              <a:rPr lang="en-US" sz="3200" b="1" dirty="0">
                <a:latin typeface="Times New Roman" panose="02020603050405020304" pitchFamily="18" charset="0"/>
                <a:cs typeface="Times New Roman" panose="02020603050405020304" pitchFamily="18" charset="0"/>
              </a:rPr>
              <a:t>Aggregate Trends Identified by IAD &amp; DPA</a:t>
            </a:r>
          </a:p>
        </p:txBody>
      </p:sp>
      <p:sp>
        <p:nvSpPr>
          <p:cNvPr id="5" name="Content Placeholder 4"/>
          <p:cNvSpPr>
            <a:spLocks noGrp="1"/>
          </p:cNvSpPr>
          <p:nvPr>
            <p:ph idx="1"/>
          </p:nvPr>
        </p:nvSpPr>
        <p:spPr>
          <a:xfrm>
            <a:off x="457201" y="2011922"/>
            <a:ext cx="10782554" cy="4778621"/>
          </a:xfrm>
        </p:spPr>
        <p:txBody>
          <a:bodyPr numCol="1">
            <a:normAutofit fontScale="55000" lnSpcReduction="20000"/>
          </a:bodyPr>
          <a:lstStyle/>
          <a:p>
            <a:pPr marL="0" indent="0">
              <a:buNone/>
            </a:pPr>
            <a:r>
              <a:rPr lang="en-US" sz="2900" dirty="0">
                <a:latin typeface="Calibri" panose="020F0502020204030204" pitchFamily="34" charset="0"/>
                <a:cs typeface="Calibri" panose="020F0502020204030204" pitchFamily="34" charset="0"/>
              </a:rPr>
              <a:t>DPA:</a:t>
            </a:r>
          </a:p>
          <a:p>
            <a:pPr fontAlgn="base"/>
            <a:r>
              <a:rPr lang="en-US" sz="2900" dirty="0">
                <a:latin typeface="Calibri" panose="020F0502020204030204" pitchFamily="34" charset="0"/>
                <a:cs typeface="Calibri" panose="020F0502020204030204" pitchFamily="34" charset="0"/>
              </a:rPr>
              <a:t>Neglect of Duty General (14/11%)</a:t>
            </a:r>
          </a:p>
          <a:p>
            <a:pPr fontAlgn="base"/>
            <a:r>
              <a:rPr lang="en-US" sz="2900" dirty="0">
                <a:latin typeface="Calibri" panose="020F0502020204030204" pitchFamily="34" charset="0"/>
                <a:cs typeface="Calibri" panose="020F0502020204030204" pitchFamily="34" charset="0"/>
              </a:rPr>
              <a:t>Conduct Unbecoming (2/11%)</a:t>
            </a:r>
          </a:p>
          <a:p>
            <a:pPr fontAlgn="base"/>
            <a:r>
              <a:rPr lang="en-US" sz="2900" dirty="0">
                <a:latin typeface="Calibri" panose="020F0502020204030204" pitchFamily="34" charset="0"/>
                <a:cs typeface="Calibri" panose="020F0502020204030204" pitchFamily="34" charset="0"/>
              </a:rPr>
              <a:t>Neglect of Duty (BWC) (2/17%)</a:t>
            </a:r>
          </a:p>
          <a:p>
            <a:pPr marL="0" indent="0" fontAlgn="base">
              <a:buNone/>
            </a:pPr>
            <a:endParaRPr lang="en-US" sz="2900" dirty="0">
              <a:latin typeface="Calibri" panose="020F0502020204030204" pitchFamily="34" charset="0"/>
              <a:cs typeface="Calibri" panose="020F0502020204030204" pitchFamily="34" charset="0"/>
            </a:endParaRPr>
          </a:p>
          <a:p>
            <a:pPr marL="0" indent="0" fontAlgn="base">
              <a:buNone/>
            </a:pPr>
            <a:r>
              <a:rPr lang="en-US" sz="2900" dirty="0">
                <a:latin typeface="Calibri" panose="020F0502020204030204" pitchFamily="34" charset="0"/>
                <a:cs typeface="Calibri" panose="020F0502020204030204" pitchFamily="34" charset="0"/>
              </a:rPr>
              <a:t>(19 allegations, 6 Cases, 11 employees)</a:t>
            </a:r>
          </a:p>
          <a:p>
            <a:pPr marL="0" indent="0">
              <a:buNone/>
            </a:pPr>
            <a:endParaRPr lang="en-US" sz="2900" dirty="0">
              <a:latin typeface="Calibri" panose="020F0502020204030204" pitchFamily="34" charset="0"/>
              <a:cs typeface="Calibri" panose="020F0502020204030204" pitchFamily="34" charset="0"/>
            </a:endParaRPr>
          </a:p>
          <a:p>
            <a:pPr marL="0" indent="0">
              <a:buNone/>
            </a:pPr>
            <a:r>
              <a:rPr lang="en-US" sz="2900" dirty="0">
                <a:latin typeface="Calibri" panose="020F0502020204030204" pitchFamily="34" charset="0"/>
                <a:cs typeface="Calibri" panose="020F0502020204030204" pitchFamily="34" charset="0"/>
              </a:rPr>
              <a:t>IAD:</a:t>
            </a:r>
          </a:p>
          <a:p>
            <a:pPr fontAlgn="base"/>
            <a:r>
              <a:rPr lang="en-US" sz="2900" dirty="0">
                <a:latin typeface="Calibri" panose="020F0502020204030204" pitchFamily="34" charset="0"/>
                <a:cs typeface="Calibri" panose="020F0502020204030204" pitchFamily="34" charset="0"/>
              </a:rPr>
              <a:t>Conduct Unbecoming (12/31.67%)</a:t>
            </a:r>
          </a:p>
          <a:p>
            <a:pPr fontAlgn="base"/>
            <a:r>
              <a:rPr lang="en-US" sz="2900" dirty="0">
                <a:latin typeface="Calibri" panose="020F0502020204030204" pitchFamily="34" charset="0"/>
                <a:cs typeface="Calibri" panose="020F0502020204030204" pitchFamily="34" charset="0"/>
              </a:rPr>
              <a:t>Failure to Appear, Range (11/18.33%)</a:t>
            </a:r>
          </a:p>
          <a:p>
            <a:pPr fontAlgn="base"/>
            <a:r>
              <a:rPr lang="en-US" sz="2900" dirty="0">
                <a:latin typeface="Calibri" panose="020F0502020204030204" pitchFamily="34" charset="0"/>
                <a:cs typeface="Calibri" panose="020F0502020204030204" pitchFamily="34" charset="0"/>
              </a:rPr>
              <a:t>Neglect of Duty, General (9/16.67%)</a:t>
            </a:r>
          </a:p>
          <a:p>
            <a:pPr marL="0" indent="0" fontAlgn="base">
              <a:buNone/>
            </a:pPr>
            <a:endParaRPr lang="en-US" sz="2900" dirty="0">
              <a:latin typeface="Calibri" panose="020F0502020204030204" pitchFamily="34" charset="0"/>
              <a:cs typeface="Calibri" panose="020F0502020204030204" pitchFamily="34" charset="0"/>
            </a:endParaRPr>
          </a:p>
          <a:p>
            <a:pPr marL="0" indent="0" fontAlgn="base">
              <a:buNone/>
            </a:pPr>
            <a:r>
              <a:rPr lang="en-US" sz="2900" dirty="0">
                <a:latin typeface="Calibri" panose="020F0502020204030204" pitchFamily="34" charset="0"/>
                <a:cs typeface="Calibri" panose="020F0502020204030204" pitchFamily="34" charset="0"/>
              </a:rPr>
              <a:t>(46 allegations, 40 cases, 46 employees)</a:t>
            </a:r>
          </a:p>
          <a:p>
            <a:pPr marL="0" indent="0">
              <a:buNone/>
            </a:pPr>
            <a:endParaRPr lang="en-US" sz="2000" b="1" dirty="0">
              <a:latin typeface="Times New Roman" panose="02020603050405020304" pitchFamily="18" charset="0"/>
              <a:cs typeface="Times New Roman" panose="02020603050405020304" pitchFamily="18" charset="0"/>
            </a:endParaRPr>
          </a:p>
          <a:p>
            <a:pPr marL="0" indent="0" algn="ctr" fontAlgn="base">
              <a:buNone/>
            </a:pPr>
            <a:endParaRPr lang="en-US" sz="1800" b="1" i="1" dirty="0">
              <a:latin typeface="Times New Roman" panose="02020603050405020304" pitchFamily="18" charset="0"/>
              <a:cs typeface="Times New Roman" panose="02020603050405020304" pitchFamily="18" charset="0"/>
            </a:endParaRPr>
          </a:p>
          <a:p>
            <a:pPr marL="0" indent="0" algn="ctr" fontAlgn="base">
              <a:buNone/>
            </a:pPr>
            <a:r>
              <a:rPr lang="en-US" sz="1800" b="1" i="1" dirty="0">
                <a:latin typeface="Times New Roman" panose="02020603050405020304" pitchFamily="18" charset="0"/>
                <a:cs typeface="Times New Roman" panose="02020603050405020304" pitchFamily="18" charset="0"/>
              </a:rPr>
              <a:t>* The trends are calculated by # of allegations.</a:t>
            </a:r>
          </a:p>
          <a:p>
            <a:pPr fontAlgn="base"/>
            <a:endParaRPr lang="en-US" sz="1800" dirty="0">
              <a:latin typeface="Times New Roman" panose="02020603050405020304" pitchFamily="18" charset="0"/>
              <a:cs typeface="Times New Roman" panose="02020603050405020304" pitchFamily="18" charset="0"/>
            </a:endParaRPr>
          </a:p>
          <a:p>
            <a:pPr marL="0" indent="0" fontAlgn="base">
              <a:buNone/>
            </a:pPr>
            <a:endParaRPr lang="en-US" dirty="0">
              <a:latin typeface="Times New Roman" panose="02020603050405020304" pitchFamily="18" charset="0"/>
              <a:cs typeface="Times New Roman" panose="02020603050405020304" pitchFamily="18" charset="0"/>
            </a:endParaRPr>
          </a:p>
          <a:p>
            <a:pPr lvl="1" indent="-283210"/>
            <a:endParaRPr lang="en-US" dirty="0">
              <a:latin typeface="Times New Roman" panose="02020603050405020304" pitchFamily="18" charset="0"/>
              <a:cs typeface="Times New Roman" panose="02020603050405020304" pitchFamily="18" charset="0"/>
            </a:endParaRPr>
          </a:p>
          <a:p>
            <a:pPr lvl="1" indent="-283210"/>
            <a:endParaRPr lang="en-US" dirty="0">
              <a:latin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D53E213-4C40-4947-81A4-7DADC9179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B0385295-7A61-49C9-AD10-1F9361847BB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291698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4</a:t>
            </a:fld>
            <a:endParaRPr lang="en-US" sz="1400" b="1" dirty="0">
              <a:solidFill>
                <a:schemeClr val="bg1"/>
              </a:solidFill>
              <a:latin typeface="Segoe UI Semibold" panose="020B0702040204020203" pitchFamily="34" charset="0"/>
            </a:endParaRPr>
          </a:p>
        </p:txBody>
      </p:sp>
      <p:sp>
        <p:nvSpPr>
          <p:cNvPr id="4" name="Title 3"/>
          <p:cNvSpPr>
            <a:spLocks noGrp="1"/>
          </p:cNvSpPr>
          <p:nvPr>
            <p:ph type="title"/>
          </p:nvPr>
        </p:nvSpPr>
        <p:spPr>
          <a:xfrm>
            <a:off x="1592826"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Policy/Training Failure Findings Identified by IAD</a:t>
            </a:r>
          </a:p>
        </p:txBody>
      </p:sp>
      <p:sp>
        <p:nvSpPr>
          <p:cNvPr id="5" name="Content Placeholder 4"/>
          <p:cNvSpPr>
            <a:spLocks noGrp="1"/>
          </p:cNvSpPr>
          <p:nvPr>
            <p:ph idx="1"/>
          </p:nvPr>
        </p:nvSpPr>
        <p:spPr>
          <a:xfrm>
            <a:off x="724154" y="2049916"/>
            <a:ext cx="10515600" cy="4484920"/>
          </a:xfrm>
        </p:spPr>
        <p:txBody>
          <a:bodyPr>
            <a:normAutofit/>
          </a:bodyPr>
          <a:lstStyle/>
          <a:p>
            <a:pPr marL="0" indent="0">
              <a:buNone/>
            </a:pPr>
            <a:endParaRPr kumimoji="0" lang="en-US" sz="200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cs typeface="Times New Roman" panose="02020603050405020304" pitchFamily="18" charset="0"/>
            </a:endParaRPr>
          </a:p>
          <a:p>
            <a:pPr marL="0" indent="0">
              <a:buNone/>
            </a:pPr>
            <a:endParaRPr kumimoji="0" lang="en-US" sz="2000" u="none" strike="noStrike" kern="1200" cap="none" spc="0" normalizeH="0" baseline="0" noProof="0" dirty="0">
              <a:ln>
                <a:noFill/>
              </a:ln>
              <a:solidFill>
                <a:prstClr val="black">
                  <a:lumMod val="85000"/>
                  <a:lumOff val="15000"/>
                </a:prstClr>
              </a:solidFill>
              <a:effectLst/>
              <a:uLnTx/>
              <a:uFillTx/>
              <a:latin typeface="Calbri"/>
              <a:cs typeface="Times New Roman" panose="02020603050405020304" pitchFamily="18" charset="0"/>
            </a:endParaRPr>
          </a:p>
          <a:p>
            <a:pPr marL="0" indent="0">
              <a:buNone/>
            </a:pPr>
            <a:r>
              <a:rPr kumimoji="0" lang="en-US" sz="2000" u="none" strike="noStrike" kern="1200" cap="none" spc="0" normalizeH="0" baseline="0" noProof="0" dirty="0">
                <a:ln>
                  <a:noFill/>
                </a:ln>
                <a:solidFill>
                  <a:prstClr val="black">
                    <a:lumMod val="85000"/>
                    <a:lumOff val="15000"/>
                  </a:prstClr>
                </a:solidFill>
                <a:effectLst/>
                <a:uLnTx/>
                <a:uFillTx/>
                <a:latin typeface="Calbri"/>
                <a:cs typeface="Times New Roman" panose="02020603050405020304" pitchFamily="18" charset="0"/>
              </a:rPr>
              <a:t>There </a:t>
            </a:r>
            <a:r>
              <a:rPr lang="en-US" sz="2000" dirty="0">
                <a:solidFill>
                  <a:prstClr val="black">
                    <a:lumMod val="85000"/>
                    <a:lumOff val="15000"/>
                  </a:prstClr>
                </a:solidFill>
                <a:latin typeface="Calbri"/>
                <a:cs typeface="Times New Roman" panose="02020603050405020304" pitchFamily="18" charset="0"/>
              </a:rPr>
              <a:t>was </a:t>
            </a:r>
            <a:r>
              <a:rPr lang="en-US" sz="2000" b="1" dirty="0">
                <a:solidFill>
                  <a:prstClr val="black">
                    <a:lumMod val="85000"/>
                    <a:lumOff val="15000"/>
                  </a:prstClr>
                </a:solidFill>
                <a:latin typeface="Calbri"/>
                <a:cs typeface="Times New Roman" panose="02020603050405020304" pitchFamily="18" charset="0"/>
              </a:rPr>
              <a:t>one</a:t>
            </a:r>
            <a:r>
              <a:rPr kumimoji="0" lang="en-US" sz="2000" u="none" strike="noStrike" kern="1200" cap="none" spc="0" normalizeH="0" baseline="0" noProof="0" dirty="0">
                <a:ln>
                  <a:noFill/>
                </a:ln>
                <a:solidFill>
                  <a:prstClr val="black">
                    <a:lumMod val="85000"/>
                    <a:lumOff val="15000"/>
                  </a:prstClr>
                </a:solidFill>
                <a:effectLst/>
                <a:uLnTx/>
                <a:uFillTx/>
                <a:latin typeface="Calbri"/>
                <a:cs typeface="Times New Roman" panose="02020603050405020304" pitchFamily="18" charset="0"/>
              </a:rPr>
              <a:t> IAD cases that resulted in a “Policy Failure” finding in Q2 2026</a:t>
            </a:r>
            <a:r>
              <a:rPr lang="en-US" sz="2000" dirty="0">
                <a:solidFill>
                  <a:prstClr val="black">
                    <a:lumMod val="85000"/>
                    <a:lumOff val="15000"/>
                  </a:prstClr>
                </a:solidFill>
                <a:latin typeface="Calbri"/>
                <a:cs typeface="Times New Roman" panose="02020603050405020304" pitchFamily="18" charset="0"/>
              </a:rPr>
              <a:t>.</a:t>
            </a:r>
          </a:p>
          <a:p>
            <a:pPr marL="0" indent="0">
              <a:buNone/>
            </a:pPr>
            <a:endParaRPr lang="en-US" sz="2000" dirty="0">
              <a:solidFill>
                <a:prstClr val="black">
                  <a:lumMod val="85000"/>
                  <a:lumOff val="15000"/>
                </a:prstClr>
              </a:solidFill>
              <a:latin typeface="Calbri"/>
              <a:cs typeface="Times New Roman" panose="02020603050405020304" pitchFamily="18" charset="0"/>
            </a:endParaRPr>
          </a:p>
          <a:p>
            <a:pPr marL="0" indent="0" algn="l">
              <a:buNone/>
            </a:pPr>
            <a:r>
              <a:rPr lang="en-US" sz="2000" dirty="0">
                <a:solidFill>
                  <a:srgbClr val="000000"/>
                </a:solidFill>
                <a:latin typeface="Calbri"/>
                <a:cs typeface="Times New Roman" panose="02020603050405020304" pitchFamily="18" charset="0"/>
              </a:rPr>
              <a:t>There were </a:t>
            </a:r>
            <a:r>
              <a:rPr lang="en-US" sz="2000" b="1" dirty="0">
                <a:solidFill>
                  <a:srgbClr val="000000"/>
                </a:solidFill>
                <a:latin typeface="Calbri"/>
                <a:cs typeface="Times New Roman" panose="02020603050405020304" pitchFamily="18" charset="0"/>
              </a:rPr>
              <a:t>zero</a:t>
            </a:r>
            <a:r>
              <a:rPr lang="en-US" sz="2000" dirty="0">
                <a:solidFill>
                  <a:srgbClr val="000000"/>
                </a:solidFill>
                <a:latin typeface="Calbri"/>
                <a:cs typeface="Times New Roman" panose="02020603050405020304" pitchFamily="18" charset="0"/>
              </a:rPr>
              <a:t> IAD cases that resulted in a “Training Failure” finding in Q2 2026.</a:t>
            </a:r>
          </a:p>
          <a:p>
            <a:pPr marL="0" indent="0" algn="l">
              <a:buNone/>
            </a:pPr>
            <a:endParaRPr lang="en-US" sz="18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0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000" dirty="0">
              <a:solidFill>
                <a:srgbClr val="000000"/>
              </a:solidFill>
              <a:latin typeface="Times New Roman" panose="02020603050405020304" pitchFamily="18" charset="0"/>
              <a:cs typeface="Times New Roman" panose="02020603050405020304" pitchFamily="18" charset="0"/>
            </a:endParaRPr>
          </a:p>
          <a:p>
            <a:pPr marL="0" indent="0" algn="l">
              <a:buNone/>
            </a:pPr>
            <a:endParaRPr lang="en-US" sz="1700" dirty="0">
              <a:solidFill>
                <a:srgbClr val="000000"/>
              </a:solidFill>
              <a:latin typeface="Times New Roman" panose="02020603050405020304" pitchFamily="18" charset="0"/>
              <a:cs typeface="Times New Roman" panose="02020603050405020304" pitchFamily="18" charset="0"/>
            </a:endParaRPr>
          </a:p>
          <a:p>
            <a:pPr marL="0" indent="0" algn="l">
              <a:buNone/>
            </a:pPr>
            <a:endParaRPr lang="en-US" sz="24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D53E213-4C40-4947-81A4-7DADC9179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B5FEAD31-7A64-496F-ABA1-07ED70CB118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8210"/>
            <a:ext cx="1659398" cy="1526695"/>
          </a:xfrm>
          <a:prstGeom prst="rect">
            <a:avLst/>
          </a:prstGeom>
        </p:spPr>
      </p:pic>
    </p:spTree>
    <p:extLst>
      <p:ext uri="{BB962C8B-B14F-4D97-AF65-F5344CB8AC3E}">
        <p14:creationId xmlns:p14="http://schemas.microsoft.com/office/powerpoint/2010/main" val="1329091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5</a:t>
            </a:fld>
            <a:endParaRPr lang="en-US" sz="1400" b="1" dirty="0">
              <a:solidFill>
                <a:schemeClr val="bg1"/>
              </a:solidFill>
              <a:latin typeface="Segoe UI Semibold" panose="020B0702040204020203" pitchFamily="34" charset="0"/>
            </a:endParaRPr>
          </a:p>
        </p:txBody>
      </p:sp>
      <p:sp>
        <p:nvSpPr>
          <p:cNvPr id="4" name="Title 3"/>
          <p:cNvSpPr>
            <a:spLocks noGrp="1"/>
          </p:cNvSpPr>
          <p:nvPr>
            <p:ph type="title"/>
          </p:nvPr>
        </p:nvSpPr>
        <p:spPr>
          <a:xfrm>
            <a:off x="1550613"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Policy &amp; Training Failure Findings Identified by DPA</a:t>
            </a:r>
          </a:p>
        </p:txBody>
      </p:sp>
      <p:sp>
        <p:nvSpPr>
          <p:cNvPr id="5" name="Content Placeholder 4"/>
          <p:cNvSpPr>
            <a:spLocks noGrp="1"/>
          </p:cNvSpPr>
          <p:nvPr>
            <p:ph idx="1"/>
          </p:nvPr>
        </p:nvSpPr>
        <p:spPr>
          <a:xfrm>
            <a:off x="724154" y="2049916"/>
            <a:ext cx="10515600" cy="4484920"/>
          </a:xfrm>
        </p:spPr>
        <p:txBody>
          <a:bodyPr>
            <a:normAutofit/>
          </a:bodyPr>
          <a:lstStyle/>
          <a:p>
            <a:pPr marL="0" indent="0">
              <a:buNone/>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0" indent="0">
              <a:buNone/>
            </a:pPr>
            <a:endParaRPr lang="en-US" sz="2400" dirty="0">
              <a:solidFill>
                <a:prstClr val="black">
                  <a:lumMod val="85000"/>
                  <a:lumOff val="15000"/>
                </a:prstClr>
              </a:solidFill>
              <a:latin typeface="Calbri"/>
              <a:cs typeface="Times New Roman" panose="02020603050405020304" pitchFamily="18" charset="0"/>
            </a:endParaRPr>
          </a:p>
          <a:p>
            <a:pPr marL="0" indent="0">
              <a:buNone/>
            </a:pPr>
            <a:r>
              <a:rPr lang="en-US" sz="2000" dirty="0">
                <a:solidFill>
                  <a:prstClr val="black">
                    <a:lumMod val="85000"/>
                    <a:lumOff val="15000"/>
                  </a:prstClr>
                </a:solidFill>
                <a:latin typeface="Calbri"/>
                <a:cs typeface="Times New Roman" panose="02020603050405020304" pitchFamily="18" charset="0"/>
              </a:rPr>
              <a:t>There were </a:t>
            </a:r>
            <a:r>
              <a:rPr lang="en-US" sz="2000" b="1" dirty="0">
                <a:solidFill>
                  <a:prstClr val="black">
                    <a:lumMod val="85000"/>
                    <a:lumOff val="15000"/>
                  </a:prstClr>
                </a:solidFill>
                <a:latin typeface="Calbri"/>
                <a:cs typeface="Times New Roman" panose="02020603050405020304" pitchFamily="18" charset="0"/>
              </a:rPr>
              <a:t>two</a:t>
            </a:r>
            <a:r>
              <a:rPr lang="en-US" sz="2000" dirty="0">
                <a:solidFill>
                  <a:prstClr val="black">
                    <a:lumMod val="85000"/>
                    <a:lumOff val="15000"/>
                  </a:prstClr>
                </a:solidFill>
                <a:latin typeface="Calbri"/>
                <a:cs typeface="Times New Roman" panose="02020603050405020304" pitchFamily="18" charset="0"/>
              </a:rPr>
              <a:t> DPA cases that resulted in a “Policy Failure” finding in Q2 2026.</a:t>
            </a:r>
          </a:p>
          <a:p>
            <a:pPr marL="0" indent="0">
              <a:buNone/>
            </a:pPr>
            <a:endParaRPr lang="en-US" sz="2000" dirty="0">
              <a:solidFill>
                <a:prstClr val="black">
                  <a:lumMod val="85000"/>
                  <a:lumOff val="15000"/>
                </a:prstClr>
              </a:solidFill>
              <a:latin typeface="Calbri"/>
              <a:cs typeface="Times New Roman" panose="02020603050405020304" pitchFamily="18" charset="0"/>
            </a:endParaRPr>
          </a:p>
          <a:p>
            <a:pPr marL="0" indent="0">
              <a:buNone/>
            </a:pPr>
            <a:r>
              <a:rPr lang="en-US" sz="2000" dirty="0">
                <a:solidFill>
                  <a:srgbClr val="000000"/>
                </a:solidFill>
                <a:latin typeface="Calbri"/>
                <a:cs typeface="Times New Roman" panose="02020603050405020304" pitchFamily="18" charset="0"/>
              </a:rPr>
              <a:t>There were </a:t>
            </a:r>
            <a:r>
              <a:rPr lang="en-US" sz="2000" b="1" dirty="0">
                <a:solidFill>
                  <a:srgbClr val="000000"/>
                </a:solidFill>
                <a:latin typeface="Calbri"/>
                <a:cs typeface="Times New Roman" panose="02020603050405020304" pitchFamily="18" charset="0"/>
              </a:rPr>
              <a:t>zero</a:t>
            </a:r>
            <a:r>
              <a:rPr lang="en-US" sz="2000" dirty="0">
                <a:solidFill>
                  <a:srgbClr val="000000"/>
                </a:solidFill>
                <a:latin typeface="Calbri"/>
                <a:cs typeface="Times New Roman" panose="02020603050405020304" pitchFamily="18" charset="0"/>
              </a:rPr>
              <a:t> DPA cases that resulted in a “Training Failure” finding in Q2 2026.</a:t>
            </a:r>
          </a:p>
          <a:p>
            <a:pPr marL="0" indent="0" hangingPunct="0">
              <a:spcBef>
                <a:spcPts val="0"/>
              </a:spcBef>
              <a:buNone/>
              <a:tabLst>
                <a:tab pos="640080" algn="l"/>
                <a:tab pos="7680960" algn="l"/>
              </a:tabLst>
            </a:pPr>
            <a:endParaRPr lang="en-US" sz="18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7D53E213-4C40-4947-81A4-7DADC9179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B5FEAD31-7A64-496F-ABA1-07ED70CB1180}"/>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2821533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6FB80-7AD1-D990-615B-6C6742FF69E6}"/>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9454BC04-8F20-09AD-CBA7-E5D4EE1771D1}"/>
              </a:ext>
            </a:extLst>
          </p:cNvPr>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384EB7AB-0CCD-3904-8029-713EB4C379ED}"/>
              </a:ext>
            </a:extLst>
          </p:cNvPr>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46B67F55-B3A1-E7AC-6061-34613B6C4162}"/>
              </a:ext>
            </a:extLst>
          </p:cNvPr>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113B3372-3214-7494-0059-6E92D883E90B}"/>
              </a:ext>
            </a:extLst>
          </p:cNvPr>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6</a:t>
            </a:fld>
            <a:endParaRPr lang="en-US" sz="1400" b="1" dirty="0">
              <a:solidFill>
                <a:schemeClr val="bg1"/>
              </a:solidFill>
              <a:latin typeface="Segoe UI Semibold" panose="020B0702040204020203" pitchFamily="34" charset="0"/>
            </a:endParaRPr>
          </a:p>
        </p:txBody>
      </p:sp>
      <p:sp>
        <p:nvSpPr>
          <p:cNvPr id="4" name="Title 3">
            <a:extLst>
              <a:ext uri="{FF2B5EF4-FFF2-40B4-BE49-F238E27FC236}">
                <a16:creationId xmlns:a16="http://schemas.microsoft.com/office/drawing/2014/main" id="{B45F2B7A-447D-453F-A613-DAB88A4E1E5A}"/>
              </a:ext>
            </a:extLst>
          </p:cNvPr>
          <p:cNvSpPr>
            <a:spLocks noGrp="1"/>
          </p:cNvSpPr>
          <p:nvPr>
            <p:ph type="title"/>
          </p:nvPr>
        </p:nvSpPr>
        <p:spPr>
          <a:xfrm>
            <a:off x="1550613"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Policy Failure Findings Identified by IAD</a:t>
            </a:r>
          </a:p>
        </p:txBody>
      </p:sp>
      <p:sp>
        <p:nvSpPr>
          <p:cNvPr id="5" name="Content Placeholder 4">
            <a:extLst>
              <a:ext uri="{FF2B5EF4-FFF2-40B4-BE49-F238E27FC236}">
                <a16:creationId xmlns:a16="http://schemas.microsoft.com/office/drawing/2014/main" id="{8C68E2B7-C650-7290-ADC8-52E2A903AF97}"/>
              </a:ext>
            </a:extLst>
          </p:cNvPr>
          <p:cNvSpPr>
            <a:spLocks noGrp="1"/>
          </p:cNvSpPr>
          <p:nvPr>
            <p:ph idx="1"/>
          </p:nvPr>
        </p:nvSpPr>
        <p:spPr>
          <a:xfrm>
            <a:off x="724154" y="2049916"/>
            <a:ext cx="10515600" cy="4484920"/>
          </a:xfrm>
        </p:spPr>
        <p:txBody>
          <a:bodyPr>
            <a:normAutofit/>
          </a:bodyPr>
          <a:lstStyle/>
          <a:p>
            <a:pPr marL="0" indent="0">
              <a:buNone/>
            </a:pPr>
            <a:r>
              <a:rPr lang="en-US" sz="2000" dirty="0">
                <a:latin typeface="Calibri" panose="020F0502020204030204" pitchFamily="34" charset="0"/>
                <a:cs typeface="Calibri" panose="020F0502020204030204" pitchFamily="34" charset="0"/>
              </a:rPr>
              <a:t>This case involved officers who allegedly failed to document a crime in an incident report and failed to detain the suspect or make a custodial arrest regarding a restraining order violation (not domestic violence related) call for service.</a:t>
            </a:r>
          </a:p>
          <a:p>
            <a:pPr marL="0" indent="0" algn="l">
              <a:buNone/>
            </a:pPr>
            <a:endParaRPr lang="en-US" sz="2000" dirty="0">
              <a:latin typeface="Times New Roman" panose="02020603050405020304" pitchFamily="18" charset="0"/>
              <a:cs typeface="Times New Roman" panose="02020603050405020304" pitchFamily="18" charset="0"/>
            </a:endParaRPr>
          </a:p>
          <a:p>
            <a:pPr marL="0" indent="0">
              <a:spcBef>
                <a:spcPts val="0"/>
              </a:spcBef>
              <a:buNone/>
            </a:pPr>
            <a:r>
              <a:rPr lang="en-US" sz="2000" b="1" dirty="0">
                <a:ea typeface="Calibri"/>
                <a:cs typeface="Calibri"/>
              </a:rPr>
              <a:t>IAD’s Recommendation: </a:t>
            </a:r>
          </a:p>
          <a:p>
            <a:pPr marL="0" indent="0">
              <a:spcBef>
                <a:spcPts val="0"/>
              </a:spcBef>
              <a:buNone/>
            </a:pPr>
            <a:endParaRPr lang="en-US" sz="2000" b="1" i="1" dirty="0">
              <a:ea typeface="Calibri"/>
              <a:cs typeface="Calibri"/>
            </a:endParaRPr>
          </a:p>
          <a:p>
            <a:pPr marL="0" indent="0">
              <a:spcBef>
                <a:spcPts val="0"/>
              </a:spcBef>
              <a:buNone/>
            </a:pPr>
            <a:r>
              <a:rPr lang="en-US" sz="2000" dirty="0">
                <a:ea typeface="Calibri"/>
                <a:cs typeface="Calibri"/>
              </a:rPr>
              <a:t>This incident in this case occurred in 2020 and confusion still exists regarding court orders that are not domestic violence related.  DGO 6.09.04.N (Incident Reports) still contains the same verbiage, “…..This includes threats and/or violations of </a:t>
            </a:r>
            <a:r>
              <a:rPr lang="en-US" sz="2000" b="1" i="1" dirty="0">
                <a:ea typeface="Calibri"/>
                <a:cs typeface="Calibri"/>
              </a:rPr>
              <a:t>any</a:t>
            </a:r>
            <a:r>
              <a:rPr lang="en-US" sz="2000" dirty="0">
                <a:ea typeface="Calibri"/>
                <a:cs typeface="Calibri"/>
              </a:rPr>
              <a:t> court order.”  Also, under 6.09.04.R (Court Protective Orders) it discusses </a:t>
            </a:r>
            <a:r>
              <a:rPr lang="en-US" sz="2000" b="1" i="1" dirty="0">
                <a:ea typeface="Calibri"/>
                <a:cs typeface="Calibri"/>
              </a:rPr>
              <a:t>all</a:t>
            </a:r>
            <a:r>
              <a:rPr lang="en-US" sz="2000" dirty="0">
                <a:ea typeface="Calibri"/>
                <a:cs typeface="Calibri"/>
              </a:rPr>
              <a:t> court orders.  The confusion lies in the fact that this information is under DGO 6.09, “</a:t>
            </a:r>
            <a:r>
              <a:rPr lang="en-US" sz="2000" b="1" dirty="0">
                <a:ea typeface="Calibri"/>
                <a:cs typeface="Calibri"/>
              </a:rPr>
              <a:t>Domestic Violence</a:t>
            </a:r>
            <a:r>
              <a:rPr lang="en-US" sz="2000" dirty="0">
                <a:ea typeface="Calibri"/>
                <a:cs typeface="Calibri"/>
              </a:rPr>
              <a:t>”.  </a:t>
            </a:r>
          </a:p>
          <a:p>
            <a:pPr marL="0" indent="0">
              <a:spcBef>
                <a:spcPts val="0"/>
              </a:spcBef>
              <a:buNone/>
            </a:pPr>
            <a:endParaRPr lang="en-US" sz="2000" dirty="0">
              <a:ea typeface="Calibri"/>
              <a:cs typeface="Calibri"/>
            </a:endParaRPr>
          </a:p>
          <a:p>
            <a:pPr marL="0" indent="0">
              <a:spcBef>
                <a:spcPts val="0"/>
              </a:spcBef>
              <a:buNone/>
            </a:pPr>
            <a:r>
              <a:rPr lang="en-US" sz="2000" dirty="0">
                <a:ea typeface="Calibri"/>
                <a:cs typeface="Calibri"/>
              </a:rPr>
              <a:t>The ambiguity could be clarified with a Department Notice enumerating the requirements and expectations of officers handling court order violation incidents that do not involve domestic violence.</a:t>
            </a:r>
            <a:endParaRPr lang="en-US" sz="2000" b="1" i="1" dirty="0">
              <a:ea typeface="Calibri"/>
              <a:cs typeface="Calibri"/>
            </a:endParaRPr>
          </a:p>
          <a:p>
            <a:pPr marL="0" indent="0" algn="l">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hangingPunct="0">
              <a:spcBef>
                <a:spcPts val="0"/>
              </a:spcBef>
              <a:buNone/>
              <a:tabLst>
                <a:tab pos="640080" algn="l"/>
                <a:tab pos="7680960" algn="l"/>
              </a:tabLst>
            </a:pPr>
            <a:endParaRPr lang="en-US" sz="18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C248216A-D45F-02FB-7674-8349B5B21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1EC4B72E-A3F8-EEA5-5106-7F3C481821D1}"/>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155503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638FB-73DC-7267-B651-C407AFC77455}"/>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B53B2BBF-2687-6E75-99FC-0B0CDE388174}"/>
              </a:ext>
            </a:extLst>
          </p:cNvPr>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176C38E0-F548-D4DD-FA03-B9CFE5DDAB3B}"/>
              </a:ext>
            </a:extLst>
          </p:cNvPr>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6707F7D-6C3E-1F05-7248-75D1240161B3}"/>
              </a:ext>
            </a:extLst>
          </p:cNvPr>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534BC991-D814-5E95-4FC5-496EAFCA916B}"/>
              </a:ext>
            </a:extLst>
          </p:cNvPr>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7</a:t>
            </a:fld>
            <a:endParaRPr lang="en-US" sz="1400" b="1" dirty="0">
              <a:solidFill>
                <a:schemeClr val="bg1"/>
              </a:solidFill>
              <a:latin typeface="Segoe UI Semibold" panose="020B0702040204020203" pitchFamily="34" charset="0"/>
            </a:endParaRPr>
          </a:p>
        </p:txBody>
      </p:sp>
      <p:sp>
        <p:nvSpPr>
          <p:cNvPr id="4" name="Title 3">
            <a:extLst>
              <a:ext uri="{FF2B5EF4-FFF2-40B4-BE49-F238E27FC236}">
                <a16:creationId xmlns:a16="http://schemas.microsoft.com/office/drawing/2014/main" id="{AE5B4D06-3311-DFAF-34AD-92D057F541B8}"/>
              </a:ext>
            </a:extLst>
          </p:cNvPr>
          <p:cNvSpPr>
            <a:spLocks noGrp="1"/>
          </p:cNvSpPr>
          <p:nvPr>
            <p:ph type="title"/>
          </p:nvPr>
        </p:nvSpPr>
        <p:spPr>
          <a:xfrm>
            <a:off x="1550613"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Policy Failure Findings Identified by DPA</a:t>
            </a:r>
          </a:p>
        </p:txBody>
      </p:sp>
      <p:sp>
        <p:nvSpPr>
          <p:cNvPr id="5" name="Content Placeholder 4">
            <a:extLst>
              <a:ext uri="{FF2B5EF4-FFF2-40B4-BE49-F238E27FC236}">
                <a16:creationId xmlns:a16="http://schemas.microsoft.com/office/drawing/2014/main" id="{E74D2A33-55D5-904B-CC94-F1563E582E01}"/>
              </a:ext>
            </a:extLst>
          </p:cNvPr>
          <p:cNvSpPr>
            <a:spLocks noGrp="1"/>
          </p:cNvSpPr>
          <p:nvPr>
            <p:ph idx="1"/>
          </p:nvPr>
        </p:nvSpPr>
        <p:spPr>
          <a:xfrm>
            <a:off x="724154" y="2049916"/>
            <a:ext cx="10515600" cy="4484920"/>
          </a:xfrm>
        </p:spPr>
        <p:txBody>
          <a:bodyPr>
            <a:normAutofit/>
          </a:bodyPr>
          <a:lstStyle/>
          <a:p>
            <a:pPr marL="0" indent="0">
              <a:buNone/>
            </a:pPr>
            <a:r>
              <a:rPr lang="en-US" sz="2000" dirty="0">
                <a:cs typeface="Calibri" panose="020F0502020204030204" pitchFamily="34" charset="0"/>
              </a:rPr>
              <a:t>The complainant provided a photograph of a patrol vehicle parked illegally blocking a sidewalk corner with the vehicle’s emergency light bar engaged.  The officers were in a local eatery obtaining food.  The vehicle was parked illegally for approximately 10 minutes.</a:t>
            </a:r>
          </a:p>
          <a:p>
            <a:pPr marL="0" indent="0">
              <a:spcBef>
                <a:spcPts val="0"/>
              </a:spcBef>
              <a:buNone/>
            </a:pPr>
            <a:endParaRPr lang="en-US" sz="2000" b="1" i="1" dirty="0">
              <a:ea typeface="Calibri"/>
              <a:cs typeface="Calibri"/>
            </a:endParaRPr>
          </a:p>
          <a:p>
            <a:pPr marL="0" indent="0">
              <a:spcBef>
                <a:spcPts val="0"/>
              </a:spcBef>
              <a:buNone/>
            </a:pPr>
            <a:r>
              <a:rPr lang="en-US" sz="2000" b="1" dirty="0">
                <a:ea typeface="Calibri"/>
                <a:cs typeface="Calibri"/>
              </a:rPr>
              <a:t>DPA’s Recommendation: </a:t>
            </a:r>
          </a:p>
          <a:p>
            <a:pPr marL="0" indent="0" fontAlgn="base">
              <a:buNone/>
            </a:pPr>
            <a:r>
              <a:rPr lang="en-US" sz="2000" dirty="0">
                <a:ea typeface="Calibri" panose="020F0502020204030204" pitchFamily="34" charset="0"/>
                <a:cs typeface="Calibri" panose="020F0502020204030204" pitchFamily="34" charset="0"/>
              </a:rPr>
              <a:t> Establish clear rules regarding the use of amber lights for visibility and non-emergency situations: </a:t>
            </a:r>
          </a:p>
          <a:p>
            <a:pPr lvl="0" fontAlgn="base"/>
            <a:r>
              <a:rPr lang="en-US" sz="2000" dirty="0">
                <a:ea typeface="Calibri" panose="020F0502020204030204" pitchFamily="34" charset="0"/>
                <a:cs typeface="Calibri" panose="020F0502020204030204" pitchFamily="34" charset="0"/>
              </a:rPr>
              <a:t>Define permissible parking practices during meal breaks or personal necessity breaks, including how officers should maintain readiness without violating traffic laws. </a:t>
            </a:r>
          </a:p>
          <a:p>
            <a:pPr lvl="0" fontAlgn="base"/>
            <a:r>
              <a:rPr lang="en-US" sz="2000" dirty="0">
                <a:ea typeface="Calibri" panose="020F0502020204030204" pitchFamily="34" charset="0"/>
                <a:cs typeface="Calibri" panose="020F0502020204030204" pitchFamily="34" charset="0"/>
              </a:rPr>
              <a:t>Provide training reinforcing the appropriate use of emergency equipment and emphasizing the reputational impact of misuse. </a:t>
            </a:r>
            <a:endParaRPr lang="en-US" sz="2000" dirty="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hangingPunct="0">
              <a:spcBef>
                <a:spcPts val="0"/>
              </a:spcBef>
              <a:buNone/>
              <a:tabLst>
                <a:tab pos="640080" algn="l"/>
                <a:tab pos="7680960" algn="l"/>
              </a:tabLst>
            </a:pPr>
            <a:endParaRPr lang="en-US" sz="18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CFCF4BA-69FC-D888-59D8-2A10A6C5D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84BFB9F2-617E-19D8-60B9-8D3982AE522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289218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969F9-8D7E-8F59-F6C7-DE055ADCC89A}"/>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F1A755B4-1FED-D25F-2434-F138BBE6590E}"/>
              </a:ext>
            </a:extLst>
          </p:cNvPr>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a:extLst>
              <a:ext uri="{FF2B5EF4-FFF2-40B4-BE49-F238E27FC236}">
                <a16:creationId xmlns:a16="http://schemas.microsoft.com/office/drawing/2014/main" id="{D2080A18-160B-F974-5C1D-931923D24988}"/>
              </a:ext>
            </a:extLst>
          </p:cNvPr>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A75A177-6D39-C1CD-F24F-965D055F54F4}"/>
              </a:ext>
            </a:extLst>
          </p:cNvPr>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894B0573-6840-D717-66BA-17FA31067B2B}"/>
              </a:ext>
            </a:extLst>
          </p:cNvPr>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8</a:t>
            </a:fld>
            <a:endParaRPr lang="en-US" sz="1400" b="1" dirty="0">
              <a:solidFill>
                <a:schemeClr val="bg1"/>
              </a:solidFill>
              <a:latin typeface="Segoe UI Semibold" panose="020B0702040204020203" pitchFamily="34" charset="0"/>
            </a:endParaRPr>
          </a:p>
        </p:txBody>
      </p:sp>
      <p:sp>
        <p:nvSpPr>
          <p:cNvPr id="4" name="Title 3">
            <a:extLst>
              <a:ext uri="{FF2B5EF4-FFF2-40B4-BE49-F238E27FC236}">
                <a16:creationId xmlns:a16="http://schemas.microsoft.com/office/drawing/2014/main" id="{8C23CF54-0E8B-85AE-1410-09F22E5026F7}"/>
              </a:ext>
            </a:extLst>
          </p:cNvPr>
          <p:cNvSpPr>
            <a:spLocks noGrp="1"/>
          </p:cNvSpPr>
          <p:nvPr>
            <p:ph type="title"/>
          </p:nvPr>
        </p:nvSpPr>
        <p:spPr>
          <a:xfrm>
            <a:off x="1550613" y="924063"/>
            <a:ext cx="9560558" cy="1325563"/>
          </a:xfrm>
        </p:spPr>
        <p:txBody>
          <a:bodyPr>
            <a:normAutofit/>
          </a:bodyPr>
          <a:lstStyle/>
          <a:p>
            <a:pPr algn="ctr"/>
            <a:r>
              <a:rPr lang="en-US" sz="2800" b="1" dirty="0">
                <a:latin typeface="Times New Roman" panose="02020603050405020304" pitchFamily="18" charset="0"/>
                <a:cs typeface="Times New Roman" panose="02020603050405020304" pitchFamily="18" charset="0"/>
              </a:rPr>
              <a:t>Policy Failure Findings Identified by DPA</a:t>
            </a:r>
          </a:p>
        </p:txBody>
      </p:sp>
      <p:sp>
        <p:nvSpPr>
          <p:cNvPr id="5" name="Content Placeholder 4">
            <a:extLst>
              <a:ext uri="{FF2B5EF4-FFF2-40B4-BE49-F238E27FC236}">
                <a16:creationId xmlns:a16="http://schemas.microsoft.com/office/drawing/2014/main" id="{C723CD35-52EA-615A-F186-EC3F61C0AE38}"/>
              </a:ext>
            </a:extLst>
          </p:cNvPr>
          <p:cNvSpPr>
            <a:spLocks noGrp="1"/>
          </p:cNvSpPr>
          <p:nvPr>
            <p:ph idx="1"/>
          </p:nvPr>
        </p:nvSpPr>
        <p:spPr>
          <a:xfrm>
            <a:off x="724154" y="2049916"/>
            <a:ext cx="10515600" cy="4484920"/>
          </a:xfrm>
        </p:spPr>
        <p:txBody>
          <a:bodyPr>
            <a:normAutofit/>
          </a:bodyPr>
          <a:lstStyle/>
          <a:p>
            <a:pPr marL="0" indent="0">
              <a:buNone/>
            </a:pPr>
            <a:r>
              <a:rPr lang="en-US" sz="2000" dirty="0">
                <a:cs typeface="Calibri" panose="020F0502020204030204" pitchFamily="34" charset="0"/>
              </a:rPr>
              <a:t>The complainant received a traffic citation from a motorcycle officer who had his face covered with a ski mask.  The officer acknowledged he was wearing a neck gator covering his nose to mouth.  The officer indicated he wore the covering since it was flu season and many colleagues were sick.   </a:t>
            </a:r>
          </a:p>
          <a:p>
            <a:pPr marL="0" indent="0">
              <a:spcBef>
                <a:spcPts val="0"/>
              </a:spcBef>
              <a:buNone/>
            </a:pPr>
            <a:endParaRPr lang="en-US" sz="2000" b="1" i="1" dirty="0">
              <a:ea typeface="Calibri"/>
              <a:cs typeface="Calibri" panose="020F0502020204030204" pitchFamily="34" charset="0"/>
            </a:endParaRPr>
          </a:p>
          <a:p>
            <a:pPr marL="0" indent="0">
              <a:spcBef>
                <a:spcPts val="0"/>
              </a:spcBef>
              <a:buNone/>
            </a:pPr>
            <a:r>
              <a:rPr lang="en-US" sz="2000" b="1" dirty="0">
                <a:ea typeface="Calibri"/>
                <a:cs typeface="Calibri" panose="020F0502020204030204" pitchFamily="34" charset="0"/>
              </a:rPr>
              <a:t>DPA’s Recommendation: </a:t>
            </a:r>
          </a:p>
          <a:p>
            <a:pPr fontAlgn="base"/>
            <a:r>
              <a:rPr lang="en-US" sz="2000" dirty="0">
                <a:cs typeface="Calibri" panose="020F0502020204030204" pitchFamily="34" charset="0"/>
              </a:rPr>
              <a:t>SFPD DN 25-092 states, “San Francisco police officers are now prohibited from wearing facial coverings for the purpose of concealing their identities during enforcement actions…This policy does not prevent nor is it intended to restrict members from utilizing masks or other facial coverings for reasonable and lawful purposes, such as:… Preventing the transmission of airborne diseases.” The DN did not reference or direct officers to SB 627 for details. </a:t>
            </a:r>
            <a:br>
              <a:rPr lang="en-US" sz="2000" dirty="0">
                <a:cs typeface="Calibri" panose="020F0502020204030204" pitchFamily="34" charset="0"/>
              </a:rPr>
            </a:br>
            <a:r>
              <a:rPr lang="en-US" sz="2000" dirty="0">
                <a:cs typeface="Calibri" panose="020F0502020204030204" pitchFamily="34" charset="0"/>
              </a:rPr>
              <a:t> </a:t>
            </a:r>
          </a:p>
          <a:p>
            <a:pPr fontAlgn="base"/>
            <a:r>
              <a:rPr lang="en-US" sz="2000" dirty="0">
                <a:cs typeface="Calibri" panose="020F0502020204030204" pitchFamily="34" charset="0"/>
              </a:rPr>
              <a:t>Although SB 627 explicitly prohibits officers from wearing facial coverings including “gators,” the DN did not clearly specify that which type of facial coverings are permissible for preventing the transmission of airborne diseases. As a result, the DN did not accurately reflect what the Senate Bill conveys. </a:t>
            </a:r>
            <a:endParaRPr lang="en-US" sz="2000" dirty="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hangingPunct="0">
              <a:spcBef>
                <a:spcPts val="0"/>
              </a:spcBef>
              <a:buNone/>
              <a:tabLst>
                <a:tab pos="640080" algn="l"/>
                <a:tab pos="7680960" algn="l"/>
              </a:tabLst>
            </a:pPr>
            <a:endParaRPr lang="en-US" sz="18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23EAB89-A483-9CD6-C0B7-4EDC9AD741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F8E3EE0B-0BB0-61AF-47B1-757F1067887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1743429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2021517" y="123110"/>
            <a:ext cx="8161626" cy="400110"/>
          </a:xfrm>
          <a:prstGeom prst="rect">
            <a:avLst/>
          </a:prstGeom>
          <a:noFill/>
        </p:spPr>
        <p:txBody>
          <a:bodyPr wrap="square" rtlCol="0">
            <a:spAutoFit/>
          </a:bodyPr>
          <a:lstStyle/>
          <a:p>
            <a:r>
              <a:rPr lang="en-US" sz="2000" b="1" i="1" dirty="0">
                <a:solidFill>
                  <a:schemeClr val="accent1">
                    <a:lumMod val="75000"/>
                  </a:schemeClr>
                </a:solidFill>
                <a:latin typeface="Segoe UI Semibold" panose="020B0702040204020203" pitchFamily="34" charset="0"/>
              </a:rPr>
              <a:t>Safety with Respect</a:t>
            </a:r>
          </a:p>
        </p:txBody>
      </p:sp>
      <p:sp>
        <p:nvSpPr>
          <p:cNvPr id="2" name="Rectangle 1"/>
          <p:cNvSpPr/>
          <p:nvPr/>
        </p:nvSpPr>
        <p:spPr>
          <a:xfrm>
            <a:off x="2133600" y="523220"/>
            <a:ext cx="8534400" cy="238780"/>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524002" y="523220"/>
            <a:ext cx="525172" cy="238780"/>
          </a:xfrm>
          <a:prstGeom prst="rect">
            <a:avLst/>
          </a:prstGeom>
          <a:solidFill>
            <a:srgbClr val="CA672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1524002" y="488722"/>
            <a:ext cx="525172" cy="307777"/>
          </a:xfrm>
          <a:prstGeom prst="rect">
            <a:avLst/>
          </a:prstGeom>
          <a:solidFill>
            <a:schemeClr val="tx2">
              <a:lumMod val="75000"/>
            </a:schemeClr>
          </a:solidFill>
        </p:spPr>
        <p:txBody>
          <a:bodyPr wrap="square" rtlCol="0">
            <a:spAutoFit/>
          </a:bodyPr>
          <a:lstStyle/>
          <a:p>
            <a:pPr algn="ctr"/>
            <a:fld id="{ADD15582-5031-4164-91C0-295EE315BCAB}" type="slidenum">
              <a:rPr lang="en-US" sz="1400" b="1">
                <a:solidFill>
                  <a:schemeClr val="bg1"/>
                </a:solidFill>
                <a:latin typeface="Segoe UI Semibold" panose="020B0702040204020203" pitchFamily="34" charset="0"/>
              </a:rPr>
              <a:t>9</a:t>
            </a:fld>
            <a:endParaRPr lang="en-US" sz="1400" b="1" dirty="0">
              <a:solidFill>
                <a:schemeClr val="bg1"/>
              </a:solidFill>
              <a:latin typeface="Segoe UI Semibold" panose="020B0702040204020203" pitchFamily="34" charset="0"/>
            </a:endParaRPr>
          </a:p>
        </p:txBody>
      </p:sp>
      <p:sp>
        <p:nvSpPr>
          <p:cNvPr id="4" name="Title 3"/>
          <p:cNvSpPr>
            <a:spLocks noGrp="1"/>
          </p:cNvSpPr>
          <p:nvPr>
            <p:ph type="title"/>
          </p:nvPr>
        </p:nvSpPr>
        <p:spPr>
          <a:xfrm>
            <a:off x="1592826" y="924063"/>
            <a:ext cx="9560558" cy="1325563"/>
          </a:xfrm>
        </p:spPr>
        <p:txBody>
          <a:bodyPr>
            <a:normAutofit/>
          </a:bodyPr>
          <a:lstStyle/>
          <a:p>
            <a:pPr algn="ctr"/>
            <a:r>
              <a:rPr lang="en-US" sz="3200" b="1" dirty="0">
                <a:latin typeface="Times New Roman" panose="02020603050405020304" pitchFamily="18" charset="0"/>
                <a:cs typeface="Times New Roman" panose="02020603050405020304" pitchFamily="18" charset="0"/>
              </a:rPr>
              <a:t>DRB Recommendations from Q2 2026</a:t>
            </a:r>
          </a:p>
        </p:txBody>
      </p:sp>
      <p:sp>
        <p:nvSpPr>
          <p:cNvPr id="5" name="Content Placeholder 4"/>
          <p:cNvSpPr>
            <a:spLocks noGrp="1"/>
          </p:cNvSpPr>
          <p:nvPr>
            <p:ph idx="1"/>
          </p:nvPr>
        </p:nvSpPr>
        <p:spPr>
          <a:xfrm>
            <a:off x="480080" y="1977422"/>
            <a:ext cx="10515600" cy="4828111"/>
          </a:xfrm>
        </p:spPr>
        <p:txBody>
          <a:bodyPr>
            <a:normAutofit/>
          </a:bodyPr>
          <a:lstStyle/>
          <a:p>
            <a:pPr marL="0" indent="0">
              <a:buNone/>
            </a:pPr>
            <a:endParaRPr lang="en-US" sz="1700" b="1" dirty="0">
              <a:latin typeface="Calbri"/>
              <a:cs typeface="Times New Roman" panose="02020603050405020304" pitchFamily="18" charset="0"/>
            </a:endParaRPr>
          </a:p>
          <a:p>
            <a:pPr marL="0" indent="0">
              <a:spcBef>
                <a:spcPts val="0"/>
              </a:spcBef>
              <a:buNone/>
            </a:pPr>
            <a:r>
              <a:rPr lang="en-US" sz="2000" b="1" dirty="0">
                <a:latin typeface="Calbri"/>
                <a:cs typeface="Times New Roman" panose="02020603050405020304" pitchFamily="18" charset="0"/>
              </a:rPr>
              <a:t>IAD Recommendation #1:  </a:t>
            </a:r>
            <a:r>
              <a:rPr lang="en-US" sz="2000" dirty="0">
                <a:ea typeface="Calibri"/>
                <a:cs typeface="Calibri"/>
              </a:rPr>
              <a:t>Issue a Department Notice enumerating the requirements and expectations of officers handling court order violation incidents that do not involve domestic violence to clear up the ambiguity in DGO 6.09</a:t>
            </a:r>
            <a:endParaRPr lang="en-US" sz="2000" b="1" i="1" dirty="0">
              <a:ea typeface="Calibri"/>
              <a:cs typeface="Calibri"/>
            </a:endParaRPr>
          </a:p>
          <a:p>
            <a:pPr marL="0" marR="0" indent="0">
              <a:spcBef>
                <a:spcPts val="0"/>
              </a:spcBef>
              <a:spcAft>
                <a:spcPts val="0"/>
              </a:spcAft>
              <a:buNone/>
            </a:pPr>
            <a:endParaRPr lang="en-US" sz="2000" dirty="0">
              <a:latin typeface="Calbri"/>
              <a:cs typeface="Times New Roman" panose="02020603050405020304" pitchFamily="18" charset="0"/>
            </a:endParaRPr>
          </a:p>
          <a:p>
            <a:pPr marL="0" indent="0" fontAlgn="base">
              <a:buNone/>
            </a:pPr>
            <a:r>
              <a:rPr lang="en-US" sz="2000" b="1" dirty="0">
                <a:latin typeface="Calbri"/>
                <a:cs typeface="Times New Roman" panose="02020603050405020304" pitchFamily="18" charset="0"/>
              </a:rPr>
              <a:t>DPA Recommendation #2:  </a:t>
            </a:r>
            <a:r>
              <a:rPr lang="en-US" sz="2000" dirty="0">
                <a:latin typeface="Calibri" panose="020F0502020204030204" pitchFamily="34" charset="0"/>
                <a:ea typeface="Calibri" panose="020F0502020204030204" pitchFamily="34" charset="0"/>
                <a:cs typeface="Calibri" panose="020F0502020204030204" pitchFamily="34" charset="0"/>
              </a:rPr>
              <a:t>Establish clear rules regarding the use of amber lights for visibility and non-emergency situations, define permissible parking practices during meal breaks or personal necessity breaks, including how officers should maintain readiness without violating traffic laws, provide training reinforcing the appropriate use of emergency equipment and emphasizing the reputational impact of misuse. </a:t>
            </a:r>
            <a:endParaRPr lang="en-US" sz="2000" b="1" dirty="0">
              <a:latin typeface="Calbri"/>
              <a:cs typeface="Times New Roman" panose="02020603050405020304" pitchFamily="18" charset="0"/>
            </a:endParaRPr>
          </a:p>
          <a:p>
            <a:pPr marL="0" indent="0">
              <a:spcBef>
                <a:spcPts val="0"/>
              </a:spcBef>
              <a:buNone/>
            </a:pPr>
            <a:endParaRPr lang="en-US" sz="2000" b="1" dirty="0">
              <a:latin typeface="Calbri"/>
              <a:ea typeface="Calibri"/>
              <a:cs typeface="Times New Roman" panose="02020603050405020304" pitchFamily="18" charset="0"/>
            </a:endParaRPr>
          </a:p>
          <a:p>
            <a:pPr marL="0" indent="0">
              <a:spcBef>
                <a:spcPts val="0"/>
              </a:spcBef>
              <a:buNone/>
            </a:pPr>
            <a:r>
              <a:rPr lang="en-US" sz="2000" b="1">
                <a:latin typeface="Calbri"/>
                <a:cs typeface="Times New Roman" panose="02020603050405020304" pitchFamily="18" charset="0"/>
              </a:rPr>
              <a:t>DPA Recommendation </a:t>
            </a:r>
            <a:r>
              <a:rPr lang="en-US" sz="2000" b="1" dirty="0">
                <a:latin typeface="Calbri"/>
                <a:cs typeface="Times New Roman" panose="02020603050405020304" pitchFamily="18" charset="0"/>
              </a:rPr>
              <a:t>#3:  </a:t>
            </a:r>
            <a:r>
              <a:rPr lang="en-US" sz="2000" dirty="0">
                <a:latin typeface="Calbri"/>
                <a:cs typeface="Times New Roman" panose="02020603050405020304" pitchFamily="18" charset="0"/>
              </a:rPr>
              <a:t>Reissue DN 25-092 to specify which type of facial coverings are permissible under SB 627.</a:t>
            </a:r>
            <a:endParaRPr lang="en-US" sz="2000" b="1" dirty="0">
              <a:latin typeface="Calbri"/>
              <a:cs typeface="Times New Roman" panose="02020603050405020304" pitchFamily="18" charset="0"/>
            </a:endParaRPr>
          </a:p>
        </p:txBody>
      </p:sp>
      <p:pic>
        <p:nvPicPr>
          <p:cNvPr id="8" name="Picture 7">
            <a:extLst>
              <a:ext uri="{FF2B5EF4-FFF2-40B4-BE49-F238E27FC236}">
                <a16:creationId xmlns:a16="http://schemas.microsoft.com/office/drawing/2014/main" id="{7D53E213-4C40-4947-81A4-7DADC91795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337" y="323165"/>
            <a:ext cx="1431276" cy="1526694"/>
          </a:xfrm>
          <a:prstGeom prst="rect">
            <a:avLst/>
          </a:prstGeom>
        </p:spPr>
      </p:pic>
      <p:pic>
        <p:nvPicPr>
          <p:cNvPr id="10" name="Picture 9" descr="A red and white logo&#10;&#10;Description automatically generated with low confidence">
            <a:extLst>
              <a:ext uri="{FF2B5EF4-FFF2-40B4-BE49-F238E27FC236}">
                <a16:creationId xmlns:a16="http://schemas.microsoft.com/office/drawing/2014/main" id="{86BD243E-F0EA-4214-8892-AC5512E51FC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7337" b="92265" l="9978" r="94938">
                        <a14:foregroundMark x1="48643" y1="7416" x2="48643" y2="7416"/>
                        <a14:foregroundMark x1="53558" y1="8612" x2="45855" y2="10925"/>
                        <a14:foregroundMark x1="57814" y1="31260" x2="57814" y2="31260"/>
                        <a14:foregroundMark x1="60822" y1="21930" x2="50624" y2="25678"/>
                        <a14:foregroundMark x1="50624" y1="25678" x2="42186" y2="56938"/>
                        <a14:foregroundMark x1="42186" y1="56938" x2="66764" y2="77113"/>
                        <a14:foregroundMark x1="79530" y1="35008" x2="64857" y2="32935"/>
                        <a14:foregroundMark x1="64857" y1="32935" x2="24725" y2="54944"/>
                        <a14:foregroundMark x1="24725" y1="54944" x2="48789" y2="67225"/>
                        <a14:foregroundMark x1="48789" y1="67225" x2="74541" y2="49123"/>
                        <a14:foregroundMark x1="74541" y1="49123" x2="74762" y2="32616"/>
                        <a14:foregroundMark x1="74762" y1="32616" x2="74395" y2="31818"/>
                        <a14:foregroundMark x1="84886" y1="45933" x2="66764" y2="51754"/>
                        <a14:foregroundMark x1="66764" y1="51754" x2="25605" y2="79745"/>
                        <a14:foregroundMark x1="25605" y1="79745" x2="35730" y2="79027"/>
                        <a14:foregroundMark x1="35730" y1="79027" x2="87528" y2="46970"/>
                        <a14:foregroundMark x1="87528" y1="46970" x2="82025" y2="46571"/>
                        <a14:foregroundMark x1="27733" y1="81419" x2="27733" y2="81419"/>
                        <a14:foregroundMark x1="27953" y1="82855" x2="32355" y2="84848"/>
                        <a14:foregroundMark x1="90462" y1="54067" x2="90462" y2="54067"/>
                        <a14:foregroundMark x1="94571" y1="53190" x2="94571" y2="53190"/>
                        <a14:foregroundMark x1="94938" y1="48405" x2="94938" y2="48405"/>
                        <a14:foregroundMark x1="58694" y1="92265" x2="58694" y2="92265"/>
                      </a14:backgroundRemoval>
                    </a14:imgEffect>
                  </a14:imgLayer>
                </a14:imgProps>
              </a:ext>
              <a:ext uri="{28A0092B-C50C-407E-A947-70E740481C1C}">
                <a14:useLocalDpi xmlns:a14="http://schemas.microsoft.com/office/drawing/2010/main" val="0"/>
              </a:ext>
            </a:extLst>
          </a:blip>
          <a:stretch>
            <a:fillRect/>
          </a:stretch>
        </p:blipFill>
        <p:spPr>
          <a:xfrm>
            <a:off x="10532602" y="160715"/>
            <a:ext cx="1659398" cy="1526695"/>
          </a:xfrm>
          <a:prstGeom prst="rect">
            <a:avLst/>
          </a:prstGeom>
        </p:spPr>
      </p:pic>
    </p:spTree>
    <p:extLst>
      <p:ext uri="{BB962C8B-B14F-4D97-AF65-F5344CB8AC3E}">
        <p14:creationId xmlns:p14="http://schemas.microsoft.com/office/powerpoint/2010/main" val="3277860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4048</TotalTime>
  <Words>977</Words>
  <Application>Microsoft Office PowerPoint</Application>
  <PresentationFormat>Widescreen</PresentationFormat>
  <Paragraphs>113</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Calbri</vt:lpstr>
      <vt:lpstr>Calibri</vt:lpstr>
      <vt:lpstr>Calibri Light</vt:lpstr>
      <vt:lpstr>Khmer UI</vt:lpstr>
      <vt:lpstr>Segoe UI Semibold</vt:lpstr>
      <vt:lpstr>Segoe UI Semilight</vt:lpstr>
      <vt:lpstr>Times New Roman</vt:lpstr>
      <vt:lpstr>Office Theme</vt:lpstr>
      <vt:lpstr>PowerPoint Presentation</vt:lpstr>
      <vt:lpstr>PowerPoint Presentation</vt:lpstr>
      <vt:lpstr>Aggregate Trends Identified by IAD &amp; DPA</vt:lpstr>
      <vt:lpstr>Policy/Training Failure Findings Identified by IAD</vt:lpstr>
      <vt:lpstr>Policy &amp; Training Failure Findings Identified by DPA</vt:lpstr>
      <vt:lpstr>Policy Failure Findings Identified by IAD</vt:lpstr>
      <vt:lpstr>Policy Failure Findings Identified by DPA</vt:lpstr>
      <vt:lpstr>Policy Failure Findings Identified by DPA</vt:lpstr>
      <vt:lpstr>DRB Recommendations from Q2 2026</vt:lpstr>
      <vt:lpstr>Office of Equity &amp; Inclusion (OEI) Review  Regarding Equity and Discipline</vt:lpstr>
      <vt:lpstr>Next Step Outcomes and Inputs: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Kendall N. Graham</dc:creator>
  <cp:lastModifiedBy>Springer, Lisa (POL)</cp:lastModifiedBy>
  <cp:revision>208</cp:revision>
  <cp:lastPrinted>2026-08-12T15:50:08Z</cp:lastPrinted>
  <dcterms:created xsi:type="dcterms:W3CDTF">2019-12-11T17:00:52Z</dcterms:created>
  <dcterms:modified xsi:type="dcterms:W3CDTF">2026-08-12T15:51:40Z</dcterms:modified>
</cp:coreProperties>
</file>