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1"/>
  </p:notesMasterIdLst>
  <p:handoutMasterIdLst>
    <p:handoutMasterId r:id="rId12"/>
  </p:handoutMasterIdLst>
  <p:sldIdLst>
    <p:sldId id="259" r:id="rId2"/>
    <p:sldId id="532" r:id="rId3"/>
    <p:sldId id="535" r:id="rId4"/>
    <p:sldId id="536" r:id="rId5"/>
    <p:sldId id="531" r:id="rId6"/>
    <p:sldId id="533" r:id="rId7"/>
    <p:sldId id="515" r:id="rId8"/>
    <p:sldId id="534" r:id="rId9"/>
    <p:sldId id="530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eeka chaudhry" initials="AC" lastIdx="2" clrIdx="0"/>
  <p:cmAuthor id="1" name="Blum, Bill (DPH)" initials="BB(" lastIdx="2" clrIdx="1">
    <p:extLst>
      <p:ext uri="{19B8F6BF-5375-455C-9EA6-DF929625EA0E}">
        <p15:presenceInfo xmlns:p15="http://schemas.microsoft.com/office/powerpoint/2012/main" userId="S::bill.blum@sfdph.org::05dc6935-3d2c-4910-a6fe-7e90bd9b4e41" providerId="AD"/>
      </p:ext>
    </p:extLst>
  </p:cmAuthor>
  <p:cmAuthor id="2" name="Hammer, Hali (DPH)" initials="HH(" lastIdx="1" clrIdx="2">
    <p:extLst>
      <p:ext uri="{19B8F6BF-5375-455C-9EA6-DF929625EA0E}">
        <p15:presenceInfo xmlns:p15="http://schemas.microsoft.com/office/powerpoint/2012/main" userId="S::hali.hammer@sfdph.org::d0f3b8cb-9d17-47e7-b7f2-b44b25f3a02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8F1D"/>
    <a:srgbClr val="FF6C2F"/>
    <a:srgbClr val="5E6578"/>
    <a:srgbClr val="4E5D7F"/>
    <a:srgbClr val="737B91"/>
    <a:srgbClr val="009DA5"/>
    <a:srgbClr val="0C1C47"/>
    <a:srgbClr val="DDCC6B"/>
    <a:srgbClr val="CC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87201" autoAdjust="0"/>
  </p:normalViewPr>
  <p:slideViewPr>
    <p:cSldViewPr>
      <p:cViewPr varScale="1">
        <p:scale>
          <a:sx n="59" d="100"/>
          <a:sy n="59" d="100"/>
        </p:scale>
        <p:origin x="148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0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150" y="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624A2-9784-4135-B8B5-312461C85633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DABBF-7DA9-4A90-A7E6-180FF1A4C2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649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633D59B-3662-4AE8-B464-A37EA9DACC85}" type="datetimeFigureOut">
              <a:rPr lang="en-US" smtClean="0"/>
              <a:pPr/>
              <a:t>4/13/2025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20F7D9-78E5-4FA6-8B72-DF2F9AABB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520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72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05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pter_Color">
    <p:bg>
      <p:bgPr>
        <a:solidFill>
          <a:srgbClr val="F38F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 hasCustomPrompt="1"/>
          </p:nvPr>
        </p:nvSpPr>
        <p:spPr>
          <a:xfrm>
            <a:off x="647059" y="2780928"/>
            <a:ext cx="8029397" cy="216024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lang="en-US" altLang="ko-KR" sz="6000" b="0" i="0" u="none" baseline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Ridiculus</a:t>
            </a:r>
            <a:r>
              <a:rPr lang="en-US" altLang="ko-KR" dirty="0"/>
              <a:t> </a:t>
            </a:r>
            <a:r>
              <a:rPr lang="en-US" altLang="ko-KR" dirty="0" err="1"/>
              <a:t>Ultricies</a:t>
            </a:r>
            <a:endParaRPr lang="ko-KR" altLang="en-US" dirty="0"/>
          </a:p>
        </p:txBody>
      </p:sp>
      <p:pic>
        <p:nvPicPr>
          <p:cNvPr id="4" name="Picture 3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6BBB71CF-2C53-CA4D-8A37-17EF4BBCC8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85233" y="5645427"/>
            <a:ext cx="2919619" cy="934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/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sz="quarter" idx="13" hasCustomPrompt="1"/>
          </p:nvPr>
        </p:nvSpPr>
        <p:spPr>
          <a:xfrm>
            <a:off x="683566" y="3645024"/>
            <a:ext cx="5328592" cy="2767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200" b="0" i="0">
                <a:solidFill>
                  <a:srgbClr val="F39200"/>
                </a:solidFill>
                <a:latin typeface="Arial" charset="0"/>
                <a:ea typeface="Arial" charset="0"/>
                <a:cs typeface="Arial" charset="0"/>
              </a:defRPr>
            </a:lvl1pPr>
            <a:lvl7pPr marL="2743200" indent="0">
              <a:buFontTx/>
              <a:buNone/>
              <a:defRPr sz="1200"/>
            </a:lvl7pPr>
          </a:lstStyle>
          <a:p>
            <a:pPr lvl="0"/>
            <a:r>
              <a:rPr lang="en-US" altLang="ko-KR" dirty="0"/>
              <a:t>PURUS ELIT VULPUTATE</a:t>
            </a:r>
            <a:endParaRPr lang="ko-KR" altLang="en-US" dirty="0"/>
          </a:p>
        </p:txBody>
      </p:sp>
      <p:pic>
        <p:nvPicPr>
          <p:cNvPr id="1026" name="Picture 2" descr="C:\DOCUME~1\ADMINI~1\LOCALS~1\Temp\vmware-Administrator\VMwareDnD\07a25d03\1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76672"/>
            <a:ext cx="144016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텍스트 개체 틀 12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077072"/>
            <a:ext cx="7920880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800" b="0" i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consectetuer</a:t>
            </a:r>
            <a:r>
              <a:rPr lang="en-US" altLang="ko-KR" dirty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09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F4CC8-A4A4-3B46-974A-E05DA71EC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88B804-B2B9-FF4A-AECC-87B8573149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709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5CF7-1AC0-FF46-95C3-300C5B992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501D7-830C-3F4A-A6E8-08256E899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+mn-lt"/>
              </a:defRPr>
            </a:lvl1pPr>
            <a:lvl2pPr>
              <a:defRPr sz="1700">
                <a:latin typeface="+mn-lt"/>
              </a:defRPr>
            </a:lvl2pPr>
            <a:lvl3pPr>
              <a:defRPr sz="1700">
                <a:latin typeface="+mn-lt"/>
              </a:defRPr>
            </a:lvl3pPr>
            <a:lvl4pPr>
              <a:defRPr sz="1700">
                <a:latin typeface="+mn-lt"/>
              </a:defRPr>
            </a:lvl4pPr>
            <a:lvl5pPr>
              <a:defRPr sz="17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7DF520-96C3-4264-9464-3082150E0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221" y="316137"/>
            <a:ext cx="2560320" cy="1442020"/>
          </a:xfrm>
          <a:prstGeom prst="rect">
            <a:avLst/>
          </a:prstGeom>
        </p:spPr>
      </p:pic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F3DE5E64-4049-4D16-9621-22950F3C3E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7544" y="6356351"/>
            <a:ext cx="223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sz="100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58AE0C9F-EB97-3B42-9159-3A2020A00EDD}" type="slidenum">
              <a:rPr lang="en-US" altLang="ko-KR" smtClean="0"/>
              <a:pPr/>
              <a:t>‹#›</a:t>
            </a:fld>
            <a:r>
              <a:rPr lang="en-US" altLang="ko-KR" dirty="0"/>
              <a:t>  San Francisco Health Network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3144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A8EBC-11DB-3942-B131-B97CCDE50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8A2A7-37FD-D44D-99E3-74C163A7F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2C1BF-F36A-E54C-A70E-61CC334E1E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0976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6ED48-88A8-0740-8D28-9A60E4467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979BD-A80B-C147-9AA9-0B256FEE6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757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5B5FD-6159-7041-AFC5-5C30F91F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6559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91A0D-1ECF-5C4C-936C-78E1DAB49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AF484-6F3D-F04F-BB0C-F50D3F247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C0BE9B-E599-334F-9742-DF449DFD9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427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C2979-ADE2-094D-8A84-3E966DE8D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2350F1-4B94-6445-97E5-C1A79E201A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4346E3-8075-1A41-8D25-897AC69EC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794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0C43D-4B62-B74A-93FE-D12C7CBED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A8F2C2-6A24-A347-8DA7-D9CE5813F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948980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개체 틀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 i="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Vehicula</a:t>
            </a:r>
            <a:r>
              <a:rPr lang="en-US" altLang="ko-KR" dirty="0"/>
              <a:t> </a:t>
            </a:r>
            <a:r>
              <a:rPr lang="en-US" altLang="ko-KR" dirty="0" err="1"/>
              <a:t>Ridiculus</a:t>
            </a:r>
            <a:endParaRPr lang="ko-KR" alt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57200" y="1628800"/>
            <a:ext cx="8240713" cy="2155402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>
                <a:solidFill>
                  <a:srgbClr val="F38F1D"/>
                </a:solidFill>
              </a:defRPr>
            </a:lvl2pPr>
            <a:lvl3pPr marL="914400" indent="0">
              <a:buNone/>
              <a:defRPr sz="1400">
                <a:solidFill>
                  <a:srgbClr val="F38F1D"/>
                </a:solidFill>
              </a:defRPr>
            </a:lvl3pPr>
            <a:lvl4pPr marL="1371600" indent="0">
              <a:buNone/>
              <a:defRPr sz="1400">
                <a:solidFill>
                  <a:srgbClr val="F38F1D"/>
                </a:solidFill>
              </a:defRPr>
            </a:lvl4pPr>
            <a:lvl5pPr marL="1828800" indent="0">
              <a:buNone/>
              <a:defRPr sz="1400">
                <a:solidFill>
                  <a:srgbClr val="F38F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67544" y="6356351"/>
            <a:ext cx="223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sz="100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58AE0C9F-EB97-3B42-9159-3A2020A00EDD}" type="slidenum">
              <a:rPr lang="en-US" altLang="ko-KR" smtClean="0"/>
              <a:pPr/>
              <a:t>‹#›</a:t>
            </a:fld>
            <a:r>
              <a:rPr lang="en-US" altLang="ko-KR" dirty="0"/>
              <a:t>  San Francisco Health Network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767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Color">
    <p:bg>
      <p:bgPr>
        <a:solidFill>
          <a:srgbClr val="F38F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 hasCustomPrompt="1"/>
          </p:nvPr>
        </p:nvSpPr>
        <p:spPr>
          <a:xfrm>
            <a:off x="647059" y="2780928"/>
            <a:ext cx="8029397" cy="216024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lang="en-US" altLang="ko-KR" sz="6000" b="0" i="0" u="none" baseline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Ridiculus</a:t>
            </a:r>
            <a:r>
              <a:rPr lang="en-US" altLang="ko-KR" dirty="0"/>
              <a:t> </a:t>
            </a:r>
            <a:r>
              <a:rPr lang="en-US" altLang="ko-KR" dirty="0" err="1"/>
              <a:t>Ultricies</a:t>
            </a:r>
            <a:endParaRPr lang="ko-KR" altLang="en-US" dirty="0"/>
          </a:p>
        </p:txBody>
      </p:sp>
      <p:pic>
        <p:nvPicPr>
          <p:cNvPr id="3077" name="Picture 5" descr="C:\DOCUME~1\ADMINI~1\LOCALS~1\Temp\vmware-Administrator\VMwareDnD\4855ce7c\Asset 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4"/>
            <a:ext cx="980728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8246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467544" y="116633"/>
            <a:ext cx="8208912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/>
            </a:lvl1pPr>
          </a:lstStyle>
          <a:p>
            <a:r>
              <a:rPr lang="en-US" altLang="ko-KR" dirty="0" err="1"/>
              <a:t>Pharetra</a:t>
            </a:r>
            <a:r>
              <a:rPr lang="en-US" altLang="ko-KR" dirty="0"/>
              <a:t> </a:t>
            </a:r>
            <a:r>
              <a:rPr lang="en-US" altLang="ko-KR" dirty="0" err="1"/>
              <a:t>Bibendum</a:t>
            </a:r>
            <a:endParaRPr lang="ko-KR" altLang="en-US" dirty="0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8" y="908720"/>
            <a:ext cx="8208911" cy="8636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altLang="ko-KR" sz="1800" u="none" baseline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/>
              <a:t>Maecenas </a:t>
            </a:r>
            <a:r>
              <a:rPr lang="en-US" altLang="ko-KR" dirty="0" err="1"/>
              <a:t>faucibus</a:t>
            </a:r>
            <a:r>
              <a:rPr lang="en-US" altLang="ko-KR" dirty="0"/>
              <a:t> </a:t>
            </a:r>
            <a:r>
              <a:rPr lang="en-US" altLang="ko-KR" dirty="0" err="1"/>
              <a:t>mollis</a:t>
            </a:r>
            <a:r>
              <a:rPr lang="en-US" altLang="ko-KR" dirty="0"/>
              <a:t> </a:t>
            </a:r>
            <a:r>
              <a:rPr lang="en-US" altLang="ko-KR" dirty="0" err="1"/>
              <a:t>interdum</a:t>
            </a:r>
            <a:r>
              <a:rPr lang="en-US" altLang="ko-KR" dirty="0"/>
              <a:t> - </a:t>
            </a:r>
            <a:r>
              <a:rPr lang="en-US" altLang="ko-KR" dirty="0" err="1"/>
              <a:t>Nullam</a:t>
            </a:r>
            <a:r>
              <a:rPr lang="en-US" altLang="ko-KR" dirty="0"/>
              <a:t> </a:t>
            </a:r>
            <a:r>
              <a:rPr lang="en-US" altLang="ko-KR" dirty="0" err="1"/>
              <a:t>quis</a:t>
            </a:r>
            <a:r>
              <a:rPr lang="en-US" altLang="ko-KR" dirty="0"/>
              <a:t> </a:t>
            </a:r>
            <a:r>
              <a:rPr lang="en-US" altLang="ko-KR" dirty="0" err="1"/>
              <a:t>risus</a:t>
            </a:r>
            <a:r>
              <a:rPr lang="en-US" altLang="ko-KR" dirty="0"/>
              <a:t> </a:t>
            </a:r>
            <a:r>
              <a:rPr lang="en-US" altLang="ko-KR" dirty="0" err="1"/>
              <a:t>eget</a:t>
            </a:r>
            <a:r>
              <a:rPr lang="en-US" altLang="ko-KR" dirty="0"/>
              <a:t> </a:t>
            </a:r>
            <a:r>
              <a:rPr lang="en-US" altLang="ko-KR" dirty="0" err="1"/>
              <a:t>urna</a:t>
            </a:r>
            <a:r>
              <a:rPr lang="en-US" altLang="ko-KR" dirty="0"/>
              <a:t> </a:t>
            </a:r>
            <a:r>
              <a:rPr lang="en-US" altLang="ko-KR" dirty="0" err="1"/>
              <a:t>mollis</a:t>
            </a:r>
            <a:r>
              <a:rPr lang="en-US" altLang="ko-KR" dirty="0"/>
              <a:t> </a:t>
            </a:r>
            <a:r>
              <a:rPr lang="en-US" altLang="ko-KR" dirty="0" err="1"/>
              <a:t>ornare</a:t>
            </a:r>
            <a:r>
              <a:rPr lang="en-US" altLang="ko-KR" dirty="0"/>
              <a:t> </a:t>
            </a:r>
            <a:r>
              <a:rPr lang="en-US" altLang="ko-KR" dirty="0" err="1"/>
              <a:t>vel</a:t>
            </a:r>
            <a:r>
              <a:rPr lang="en-US" altLang="ko-KR" dirty="0"/>
              <a:t> </a:t>
            </a:r>
            <a:r>
              <a:rPr lang="en-US" altLang="ko-KR" dirty="0" err="1"/>
              <a:t>eu</a:t>
            </a:r>
            <a:r>
              <a:rPr lang="en-US" altLang="ko-KR" dirty="0"/>
              <a:t> </a:t>
            </a:r>
            <a:r>
              <a:rPr lang="en-US" altLang="ko-KR" dirty="0" err="1"/>
              <a:t>leo</a:t>
            </a:r>
            <a:endParaRPr lang="ko-KR" altLang="en-US" dirty="0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67544" y="6356351"/>
            <a:ext cx="223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sz="100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58AE0C9F-EB97-3B42-9159-3A2020A00EDD}" type="slidenum">
              <a:rPr lang="en-US" altLang="ko-KR" smtClean="0"/>
              <a:pPr/>
              <a:t>‹#›</a:t>
            </a:fld>
            <a:r>
              <a:rPr lang="en-US" altLang="ko-KR" dirty="0"/>
              <a:t>  San Francisco Health Network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641791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2555776" y="2348881"/>
            <a:ext cx="3744416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latinLnBrk="0">
              <a:defRPr sz="3200" b="1" i="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Elit</a:t>
            </a:r>
            <a:r>
              <a:rPr lang="en-US" altLang="ko-KR" dirty="0"/>
              <a:t> Sit</a:t>
            </a:r>
            <a:endParaRPr lang="ko-KR" altLang="en-US" dirty="0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3" hasCustomPrompt="1"/>
          </p:nvPr>
        </p:nvSpPr>
        <p:spPr>
          <a:xfrm>
            <a:off x="1042988" y="4076701"/>
            <a:ext cx="6985000" cy="4324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latinLnBrk="0">
              <a:lnSpc>
                <a:spcPct val="100000"/>
              </a:lnSpc>
              <a:buNone/>
              <a:defRPr lang="en-US" altLang="ko-KR" sz="1800" b="1" i="1" u="none" baseline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/>
              <a:t>“Cum </a:t>
            </a:r>
            <a:r>
              <a:rPr lang="en-US" altLang="ko-KR" dirty="0" err="1"/>
              <a:t>sociis</a:t>
            </a:r>
            <a:r>
              <a:rPr lang="en-US" altLang="ko-KR" dirty="0"/>
              <a:t> </a:t>
            </a:r>
            <a:r>
              <a:rPr lang="en-US" altLang="ko-KR" dirty="0" err="1"/>
              <a:t>natoque</a:t>
            </a:r>
            <a:r>
              <a:rPr lang="en-US" altLang="ko-KR" dirty="0"/>
              <a:t> </a:t>
            </a:r>
            <a:r>
              <a:rPr lang="en-US" altLang="ko-KR" dirty="0" err="1"/>
              <a:t>penatibus</a:t>
            </a:r>
            <a:r>
              <a:rPr lang="en-US" altLang="ko-KR" dirty="0"/>
              <a:t>.”</a:t>
            </a:r>
            <a:endParaRPr lang="ko-KR" altLang="en-US" dirty="0"/>
          </a:p>
        </p:txBody>
      </p:sp>
      <p:sp>
        <p:nvSpPr>
          <p:cNvPr id="7" name="텍스트 개체 틀 15"/>
          <p:cNvSpPr>
            <a:spLocks noGrp="1"/>
          </p:cNvSpPr>
          <p:nvPr>
            <p:ph type="body" sz="quarter" idx="14" hasCustomPrompt="1"/>
          </p:nvPr>
        </p:nvSpPr>
        <p:spPr>
          <a:xfrm>
            <a:off x="1042988" y="4653136"/>
            <a:ext cx="6985000" cy="4320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latinLnBrk="0">
              <a:lnSpc>
                <a:spcPct val="100000"/>
              </a:lnSpc>
              <a:buNone/>
              <a:defRPr lang="en-US" altLang="ko-KR" sz="1800" b="1" i="0" u="none" baseline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/>
              <a:t>“</a:t>
            </a:r>
            <a:r>
              <a:rPr lang="en-US" altLang="ko-KR" dirty="0" err="1"/>
              <a:t>Elit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</a:t>
            </a:r>
            <a:r>
              <a:rPr lang="en-US" altLang="ko-KR" dirty="0" err="1"/>
              <a:t>Consectetur</a:t>
            </a:r>
            <a:r>
              <a:rPr lang="en-US" altLang="ko-KR" dirty="0"/>
              <a:t>”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67544" y="6356351"/>
            <a:ext cx="223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sz="100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58AE0C9F-EB97-3B42-9159-3A2020A00EDD}" type="slidenum">
              <a:rPr lang="en-US" altLang="ko-KR" smtClean="0"/>
              <a:pPr/>
              <a:t>‹#›</a:t>
            </a:fld>
            <a:r>
              <a:rPr lang="en-US" altLang="ko-KR" dirty="0"/>
              <a:t>  San Francisco Health Network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10487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title" hasCustomPrompt="1"/>
          </p:nvPr>
        </p:nvSpPr>
        <p:spPr>
          <a:xfrm>
            <a:off x="647059" y="2780928"/>
            <a:ext cx="8029397" cy="216024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lang="en-US" altLang="ko-KR" sz="6000" b="0" i="0" u="none" baseline="0" smtClean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Ridiculus</a:t>
            </a:r>
            <a:r>
              <a:rPr lang="en-US" altLang="ko-KR" dirty="0"/>
              <a:t> </a:t>
            </a:r>
            <a:r>
              <a:rPr lang="en-US" altLang="ko-KR" dirty="0" err="1"/>
              <a:t>Ultricies</a:t>
            </a:r>
            <a:endParaRPr lang="ko-KR" altLang="en-US" dirty="0"/>
          </a:p>
        </p:txBody>
      </p:sp>
      <p:pic>
        <p:nvPicPr>
          <p:cNvPr id="4" name="Picture 2" descr="C:\DOCUME~1\ADMINI~1\LOCALS~1\Temp\vmware-Administrator\VMwareDnD\07a25d03\1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4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24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title" hasCustomPrompt="1"/>
          </p:nvPr>
        </p:nvSpPr>
        <p:spPr>
          <a:xfrm>
            <a:off x="647059" y="2780928"/>
            <a:ext cx="8029397" cy="216024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lang="en-US" altLang="ko-KR" sz="6000" b="0" i="0" u="none" baseline="0" smtClean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altLang="ko-KR" dirty="0" err="1"/>
              <a:t>Ridiculus</a:t>
            </a:r>
            <a:r>
              <a:rPr lang="en-US" altLang="ko-KR" dirty="0"/>
              <a:t> </a:t>
            </a:r>
            <a:r>
              <a:rPr lang="en-US" altLang="ko-KR" dirty="0" err="1"/>
              <a:t>Ultricies</a:t>
            </a:r>
            <a:endParaRPr lang="ko-KR" alt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F9B45B0C-C104-B545-AAD9-0D1F8C1151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83356" y="5999921"/>
            <a:ext cx="2942259" cy="69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1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467544" y="116633"/>
            <a:ext cx="8208912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/>
            </a:lvl1pPr>
          </a:lstStyle>
          <a:p>
            <a:r>
              <a:rPr lang="en-US" altLang="ko-KR" dirty="0" err="1"/>
              <a:t>Pharetra</a:t>
            </a:r>
            <a:r>
              <a:rPr lang="en-US" altLang="ko-KR" dirty="0"/>
              <a:t> </a:t>
            </a:r>
            <a:r>
              <a:rPr lang="en-US" altLang="ko-KR" dirty="0" err="1"/>
              <a:t>Bibendum</a:t>
            </a:r>
            <a:endParaRPr lang="ko-KR" altLang="en-US" dirty="0"/>
          </a:p>
        </p:txBody>
      </p:sp>
      <p:sp>
        <p:nvSpPr>
          <p:cNvPr id="7" name="텍스트 개체 틀 15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8" y="908720"/>
            <a:ext cx="8208911" cy="8636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altLang="ko-KR" sz="1400" u="none" baseline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/>
              <a:t>Maecenas </a:t>
            </a:r>
            <a:r>
              <a:rPr lang="en-US" altLang="ko-KR" dirty="0" err="1"/>
              <a:t>faucibus</a:t>
            </a:r>
            <a:r>
              <a:rPr lang="en-US" altLang="ko-KR" dirty="0"/>
              <a:t> </a:t>
            </a:r>
            <a:r>
              <a:rPr lang="en-US" altLang="ko-KR" dirty="0" err="1"/>
              <a:t>mollis</a:t>
            </a:r>
            <a:r>
              <a:rPr lang="en-US" altLang="ko-KR" dirty="0"/>
              <a:t> </a:t>
            </a:r>
            <a:r>
              <a:rPr lang="en-US" altLang="ko-KR" dirty="0" err="1"/>
              <a:t>interdum</a:t>
            </a:r>
            <a:r>
              <a:rPr lang="en-US" altLang="ko-KR" dirty="0"/>
              <a:t> - </a:t>
            </a:r>
            <a:r>
              <a:rPr lang="en-US" altLang="ko-KR" dirty="0" err="1"/>
              <a:t>Nullam</a:t>
            </a:r>
            <a:r>
              <a:rPr lang="en-US" altLang="ko-KR" dirty="0"/>
              <a:t> </a:t>
            </a:r>
            <a:r>
              <a:rPr lang="en-US" altLang="ko-KR" dirty="0" err="1"/>
              <a:t>quis</a:t>
            </a:r>
            <a:r>
              <a:rPr lang="en-US" altLang="ko-KR" dirty="0"/>
              <a:t> </a:t>
            </a:r>
            <a:r>
              <a:rPr lang="en-US" altLang="ko-KR" dirty="0" err="1"/>
              <a:t>risus</a:t>
            </a:r>
            <a:r>
              <a:rPr lang="en-US" altLang="ko-KR" dirty="0"/>
              <a:t> </a:t>
            </a:r>
            <a:r>
              <a:rPr lang="en-US" altLang="ko-KR" dirty="0" err="1"/>
              <a:t>eget</a:t>
            </a:r>
            <a:r>
              <a:rPr lang="en-US" altLang="ko-KR" dirty="0"/>
              <a:t> </a:t>
            </a:r>
            <a:r>
              <a:rPr lang="en-US" altLang="ko-KR" dirty="0" err="1"/>
              <a:t>urna</a:t>
            </a:r>
            <a:r>
              <a:rPr lang="en-US" altLang="ko-KR" dirty="0"/>
              <a:t> </a:t>
            </a:r>
            <a:r>
              <a:rPr lang="en-US" altLang="ko-KR" dirty="0" err="1"/>
              <a:t>mollis</a:t>
            </a:r>
            <a:r>
              <a:rPr lang="en-US" altLang="ko-KR" dirty="0"/>
              <a:t> </a:t>
            </a:r>
            <a:r>
              <a:rPr lang="en-US" altLang="ko-KR" dirty="0" err="1"/>
              <a:t>ornare</a:t>
            </a:r>
            <a:r>
              <a:rPr lang="en-US" altLang="ko-KR" dirty="0"/>
              <a:t> </a:t>
            </a:r>
            <a:r>
              <a:rPr lang="en-US" altLang="ko-KR" dirty="0" err="1"/>
              <a:t>vel</a:t>
            </a:r>
            <a:r>
              <a:rPr lang="en-US" altLang="ko-KR" dirty="0"/>
              <a:t> </a:t>
            </a:r>
            <a:r>
              <a:rPr lang="en-US" altLang="ko-KR" dirty="0" err="1"/>
              <a:t>eu</a:t>
            </a:r>
            <a:r>
              <a:rPr lang="en-US" altLang="ko-KR" dirty="0"/>
              <a:t> </a:t>
            </a:r>
            <a:r>
              <a:rPr lang="en-US" altLang="ko-KR" dirty="0" err="1"/>
              <a:t>leo</a:t>
            </a:r>
            <a:endParaRPr lang="ko-KR" altLang="en-US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06014935"/>
              </p:ext>
            </p:extLst>
          </p:nvPr>
        </p:nvGraphicFramePr>
        <p:xfrm>
          <a:off x="548640" y="1998453"/>
          <a:ext cx="8127816" cy="4166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7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5440">
                <a:tc>
                  <a:txBody>
                    <a:bodyPr/>
                    <a:lstStyle/>
                    <a:p>
                      <a:pPr algn="r" latinLnBrk="0"/>
                      <a:endParaRPr lang="ko-KR" altLang="en-US" sz="1400" b="1" i="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500" b="1" i="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FRTED</a:t>
                      </a:r>
                      <a:endParaRPr lang="ko-KR" altLang="en-US" sz="1500" b="1" i="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500" b="1" i="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EROT</a:t>
                      </a:r>
                      <a:endParaRPr lang="ko-KR" altLang="en-US" sz="1500" b="1" i="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500" b="1" i="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SANTIE</a:t>
                      </a:r>
                      <a:endParaRPr lang="ko-KR" altLang="en-US" sz="1500" b="1" i="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565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MANGD</a:t>
                      </a:r>
                      <a:r>
                        <a:rPr lang="en-US" altLang="ko-KR" sz="1200" b="1" i="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RETER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kern="120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VULPTURE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TYRJ</a:t>
                      </a:r>
                      <a:r>
                        <a:rPr lang="en-US" altLang="ko-KR" sz="1200" b="1" i="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AT Y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EP SEN RETER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XVIER</a:t>
                      </a:r>
                      <a:r>
                        <a:rPr lang="en-US" altLang="ko-KR" sz="1200" b="1" i="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YOUC 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TR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r" latinLnBrk="0"/>
                      <a:r>
                        <a:rPr lang="en-US" altLang="ko-KR" sz="12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EL LI</a:t>
                      </a:r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rgbClr val="F392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3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3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latinLnBrk="0"/>
                      <a:endParaRPr lang="ko-KR" altLang="en-US" sz="12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endParaRPr lang="ko-KR" altLang="en-US" sz="1100" b="1" i="0" dirty="0">
                        <a:solidFill>
                          <a:srgbClr val="F392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1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1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100" b="1" i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●</a:t>
                      </a:r>
                      <a:endParaRPr lang="ko-KR" altLang="en-US" sz="1100" b="1" i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60960" marB="6096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8F1D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67544" y="6356351"/>
            <a:ext cx="223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sz="100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58AE0C9F-EB97-3B42-9159-3A2020A00EDD}" type="slidenum">
              <a:rPr lang="en-US" altLang="ko-KR" smtClean="0"/>
              <a:pPr/>
              <a:t>‹#›</a:t>
            </a:fld>
            <a:r>
              <a:rPr lang="en-US" altLang="ko-KR" dirty="0"/>
              <a:t>  San Francisco Health Network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37075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/ City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텍스트 개체 틀 4"/>
          <p:cNvSpPr>
            <a:spLocks noGrp="1"/>
          </p:cNvSpPr>
          <p:nvPr>
            <p:ph type="body" sz="quarter" idx="11" hasCustomPrompt="1"/>
          </p:nvPr>
        </p:nvSpPr>
        <p:spPr>
          <a:xfrm>
            <a:off x="611560" y="3573016"/>
            <a:ext cx="7129536" cy="40593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200" b="0" i="0">
                <a:latin typeface="Arial" charset="0"/>
                <a:ea typeface="Arial" charset="0"/>
                <a:cs typeface="Arial" charset="0"/>
              </a:defRPr>
            </a:lvl1pPr>
            <a:lvl7pPr marL="2743200" indent="0">
              <a:buFontTx/>
              <a:buNone/>
              <a:defRPr sz="1200"/>
            </a:lvl7pPr>
          </a:lstStyle>
          <a:p>
            <a:pPr lvl="0"/>
            <a:r>
              <a:rPr lang="en-US" altLang="ko-KR" dirty="0"/>
              <a:t>PURUS ELIT VULPUTATE</a:t>
            </a:r>
            <a:endParaRPr lang="ko-KR" altLang="en-US" dirty="0"/>
          </a:p>
        </p:txBody>
      </p:sp>
      <p:sp>
        <p:nvSpPr>
          <p:cNvPr id="13" name="텍스트 개체 틀 12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76672"/>
            <a:ext cx="4547581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800" b="0" i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consectetuer</a:t>
            </a:r>
            <a:r>
              <a:rPr lang="en-US" altLang="ko-KR" dirty="0"/>
              <a:t> </a:t>
            </a:r>
            <a:endParaRPr lang="ko-KR" alt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128" y="4591233"/>
            <a:ext cx="0" cy="0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4321A2CD-3A93-1841-A20A-A637B388C6D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90861" y="5980044"/>
            <a:ext cx="2405546" cy="56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95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텍스트 개체 틀 4"/>
          <p:cNvSpPr>
            <a:spLocks noGrp="1"/>
          </p:cNvSpPr>
          <p:nvPr>
            <p:ph type="body" sz="quarter" idx="11" hasCustomPrompt="1"/>
          </p:nvPr>
        </p:nvSpPr>
        <p:spPr>
          <a:xfrm>
            <a:off x="611560" y="3573016"/>
            <a:ext cx="7129536" cy="40593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200" b="0" i="0">
                <a:latin typeface="Arial" charset="0"/>
                <a:ea typeface="Arial" charset="0"/>
                <a:cs typeface="Arial" charset="0"/>
              </a:defRPr>
            </a:lvl1pPr>
            <a:lvl7pPr marL="2743200" indent="0">
              <a:buFontTx/>
              <a:buNone/>
              <a:defRPr sz="1200"/>
            </a:lvl7pPr>
          </a:lstStyle>
          <a:p>
            <a:pPr lvl="0"/>
            <a:r>
              <a:rPr lang="en-US" altLang="ko-KR" dirty="0"/>
              <a:t>PURUS ELIT VULPUTATE</a:t>
            </a:r>
            <a:endParaRPr lang="ko-KR" altLang="en-US" dirty="0"/>
          </a:p>
        </p:txBody>
      </p:sp>
      <p:sp>
        <p:nvSpPr>
          <p:cNvPr id="13" name="텍스트 개체 틀 12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76672"/>
            <a:ext cx="4608512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800" b="0" i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consectetuer</a:t>
            </a:r>
            <a:r>
              <a:rPr lang="en-US" altLang="ko-KR" dirty="0"/>
              <a:t> </a:t>
            </a:r>
            <a:endParaRPr lang="ko-KR" alt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128" y="4591233"/>
            <a:ext cx="0" cy="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136" y="5118947"/>
            <a:ext cx="2560320" cy="144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91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w/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sz="quarter" idx="13" hasCustomPrompt="1"/>
          </p:nvPr>
        </p:nvSpPr>
        <p:spPr>
          <a:xfrm>
            <a:off x="683566" y="3645024"/>
            <a:ext cx="5328592" cy="2767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200" b="0" i="0">
                <a:solidFill>
                  <a:srgbClr val="F39200"/>
                </a:solidFill>
                <a:latin typeface="Arial" charset="0"/>
                <a:ea typeface="Arial" charset="0"/>
                <a:cs typeface="Arial" charset="0"/>
              </a:defRPr>
            </a:lvl1pPr>
            <a:lvl7pPr marL="2743200" indent="0">
              <a:buFontTx/>
              <a:buNone/>
              <a:defRPr sz="1200"/>
            </a:lvl7pPr>
          </a:lstStyle>
          <a:p>
            <a:pPr lvl="0"/>
            <a:r>
              <a:rPr lang="en-US" altLang="ko-KR" dirty="0"/>
              <a:t>PURUS ELIT VULPUTATE</a:t>
            </a:r>
            <a:endParaRPr lang="ko-KR" altLang="en-US" dirty="0"/>
          </a:p>
        </p:txBody>
      </p:sp>
      <p:sp>
        <p:nvSpPr>
          <p:cNvPr id="7" name="텍스트 개체 틀 12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077072"/>
            <a:ext cx="7920880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800" b="0" i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consectetuer</a:t>
            </a:r>
            <a:r>
              <a:rPr lang="en-US" altLang="ko-KR" dirty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3621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 w/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sz="quarter" idx="13" hasCustomPrompt="1"/>
          </p:nvPr>
        </p:nvSpPr>
        <p:spPr>
          <a:xfrm>
            <a:off x="683566" y="3645024"/>
            <a:ext cx="5328592" cy="2767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200" b="0" i="0">
                <a:solidFill>
                  <a:srgbClr val="F39200"/>
                </a:solidFill>
                <a:latin typeface="Arial" charset="0"/>
                <a:ea typeface="Arial" charset="0"/>
                <a:cs typeface="Arial" charset="0"/>
              </a:defRPr>
            </a:lvl1pPr>
            <a:lvl7pPr marL="2743200" indent="0">
              <a:buFontTx/>
              <a:buNone/>
              <a:defRPr sz="1200"/>
            </a:lvl7pPr>
          </a:lstStyle>
          <a:p>
            <a:pPr lvl="0"/>
            <a:r>
              <a:rPr lang="en-US" altLang="ko-KR" dirty="0"/>
              <a:t>PURUS ELIT VULPUTATE</a:t>
            </a:r>
            <a:endParaRPr lang="ko-KR" altLang="en-US" dirty="0"/>
          </a:p>
        </p:txBody>
      </p:sp>
      <p:sp>
        <p:nvSpPr>
          <p:cNvPr id="7" name="텍스트 개체 틀 12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077072"/>
            <a:ext cx="7920880" cy="30963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800" b="0" i="0">
                <a:solidFill>
                  <a:srgbClr val="F38F1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consectetuer</a:t>
            </a:r>
            <a:r>
              <a:rPr lang="en-US" altLang="ko-KR" dirty="0"/>
              <a:t> </a:t>
            </a:r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832EAF-56A7-9E48-B202-CCA75FD28F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127" y="0"/>
            <a:ext cx="2560320" cy="144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81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개체 틀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</a:t>
            </a:r>
            <a:endParaRPr lang="ko-KR" altLang="en-US" dirty="0"/>
          </a:p>
        </p:txBody>
      </p:sp>
      <p:sp>
        <p:nvSpPr>
          <p:cNvPr id="10" name="텍스트 개체 틀 2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err="1"/>
              <a:t>Aenean</a:t>
            </a:r>
            <a:r>
              <a:rPr lang="en-US" altLang="ko-KR" dirty="0"/>
              <a:t> </a:t>
            </a:r>
            <a:r>
              <a:rPr lang="en-US" altLang="ko-KR" dirty="0" err="1"/>
              <a:t>lacinia</a:t>
            </a:r>
            <a:r>
              <a:rPr lang="en-US" altLang="ko-KR" dirty="0"/>
              <a:t> </a:t>
            </a:r>
            <a:r>
              <a:rPr lang="en-US" altLang="ko-KR" dirty="0" err="1"/>
              <a:t>bibendum</a:t>
            </a:r>
            <a:r>
              <a:rPr lang="en-US" altLang="ko-KR" dirty="0"/>
              <a:t> </a:t>
            </a:r>
            <a:r>
              <a:rPr lang="en-US" altLang="ko-KR" dirty="0" err="1"/>
              <a:t>nulla</a:t>
            </a:r>
            <a:r>
              <a:rPr lang="en-US" altLang="ko-KR" dirty="0"/>
              <a:t> </a:t>
            </a:r>
            <a:r>
              <a:rPr lang="en-US" altLang="ko-KR" dirty="0" err="1"/>
              <a:t>sed</a:t>
            </a:r>
            <a:endParaRPr lang="en-US" altLang="ko-KR" dirty="0"/>
          </a:p>
          <a:p>
            <a:pPr lvl="0"/>
            <a:r>
              <a:rPr lang="en-US" altLang="ko-KR" dirty="0" err="1"/>
              <a:t>Lorem</a:t>
            </a:r>
            <a:r>
              <a:rPr lang="en-US" altLang="ko-KR" dirty="0"/>
              <a:t> </a:t>
            </a:r>
            <a:r>
              <a:rPr lang="en-US" altLang="ko-KR" dirty="0" err="1"/>
              <a:t>ipsum</a:t>
            </a:r>
            <a:r>
              <a:rPr lang="en-US" altLang="ko-KR" dirty="0"/>
              <a:t> dolor sit </a:t>
            </a:r>
            <a:r>
              <a:rPr lang="en-US" altLang="ko-KR" dirty="0" err="1"/>
              <a:t>amet</a:t>
            </a:r>
            <a:r>
              <a:rPr lang="en-US" altLang="ko-KR" dirty="0"/>
              <a:t>, </a:t>
            </a:r>
            <a:r>
              <a:rPr lang="en-US" altLang="ko-KR" dirty="0" err="1"/>
              <a:t>consectetur</a:t>
            </a:r>
            <a:r>
              <a:rPr lang="en-US" altLang="ko-KR" dirty="0"/>
              <a:t> </a:t>
            </a:r>
            <a:r>
              <a:rPr lang="en-US" altLang="ko-KR" dirty="0" err="1"/>
              <a:t>adipiscing</a:t>
            </a:r>
            <a:r>
              <a:rPr lang="en-US" altLang="ko-KR" dirty="0"/>
              <a:t> </a:t>
            </a:r>
            <a:r>
              <a:rPr lang="en-US" altLang="ko-KR" dirty="0" err="1"/>
              <a:t>elit</a:t>
            </a:r>
            <a:endParaRPr lang="en-US" altLang="ko-KR" dirty="0"/>
          </a:p>
          <a:p>
            <a:pPr lvl="0"/>
            <a:r>
              <a:rPr lang="en-US" altLang="ko-KR" dirty="0" err="1"/>
              <a:t>Donec</a:t>
            </a:r>
            <a:r>
              <a:rPr lang="en-US" altLang="ko-KR" dirty="0"/>
              <a:t> id </a:t>
            </a:r>
            <a:r>
              <a:rPr lang="en-US" altLang="ko-KR" dirty="0" err="1"/>
              <a:t>elit</a:t>
            </a:r>
            <a:r>
              <a:rPr lang="en-US" altLang="ko-KR" dirty="0"/>
              <a:t> non mi </a:t>
            </a:r>
            <a:r>
              <a:rPr lang="en-US" altLang="ko-KR" dirty="0" err="1"/>
              <a:t>porta</a:t>
            </a:r>
            <a:r>
              <a:rPr lang="en-US" altLang="ko-KR" dirty="0"/>
              <a:t> </a:t>
            </a:r>
            <a:r>
              <a:rPr lang="en-US" altLang="ko-KR" dirty="0" err="1"/>
              <a:t>gravida</a:t>
            </a:r>
            <a:r>
              <a:rPr lang="en-US" altLang="ko-KR" dirty="0"/>
              <a:t> at </a:t>
            </a:r>
            <a:r>
              <a:rPr lang="en-US" altLang="ko-KR" dirty="0" err="1"/>
              <a:t>eget</a:t>
            </a:r>
            <a:r>
              <a:rPr lang="en-US" altLang="ko-KR" dirty="0"/>
              <a:t> </a:t>
            </a:r>
            <a:r>
              <a:rPr lang="en-US" altLang="ko-KR" dirty="0" err="1"/>
              <a:t>metus</a:t>
            </a:r>
            <a:r>
              <a:rPr lang="en-US" altLang="ko-KR" dirty="0"/>
              <a:t>. </a:t>
            </a:r>
            <a:r>
              <a:rPr lang="en-US" altLang="ko-KR" dirty="0" err="1"/>
              <a:t>Cras</a:t>
            </a:r>
            <a:r>
              <a:rPr lang="en-US" altLang="ko-KR" dirty="0"/>
              <a:t> </a:t>
            </a:r>
            <a:r>
              <a:rPr lang="en-US" altLang="ko-KR" dirty="0" err="1"/>
              <a:t>mattis</a:t>
            </a:r>
            <a:r>
              <a:rPr lang="en-US" altLang="ko-KR" dirty="0"/>
              <a:t> </a:t>
            </a:r>
            <a:r>
              <a:rPr lang="en-US" altLang="ko-KR" dirty="0" err="1"/>
              <a:t>consectetur</a:t>
            </a:r>
            <a:r>
              <a:rPr lang="en-US" altLang="ko-KR" dirty="0"/>
              <a:t> </a:t>
            </a:r>
            <a:r>
              <a:rPr lang="en-US" altLang="ko-KR" dirty="0" err="1"/>
              <a:t>purus</a:t>
            </a:r>
            <a:r>
              <a:rPr lang="en-US" altLang="ko-KR" dirty="0"/>
              <a:t> sit </a:t>
            </a:r>
            <a:r>
              <a:rPr lang="en-US" altLang="ko-KR" dirty="0" err="1"/>
              <a:t>amet</a:t>
            </a:r>
            <a:r>
              <a:rPr lang="en-US" altLang="ko-KR" dirty="0"/>
              <a:t> </a:t>
            </a:r>
            <a:r>
              <a:rPr lang="en-US" altLang="ko-KR" dirty="0" err="1"/>
              <a:t>fermentum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3165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94" r:id="rId20"/>
    <p:sldLayoutId id="2147483695" r:id="rId2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F38F1D"/>
          </a:solidFill>
          <a:latin typeface="Arial" charset="0"/>
          <a:ea typeface="Arial" charset="0"/>
          <a:cs typeface="Arial" charset="0"/>
        </a:defRPr>
      </a:lvl1pPr>
    </p:titleStyle>
    <p:bodyStyle>
      <a:lvl1pPr marL="342900" marR="0" indent="-342900" algn="l" defTabSz="914400" rtl="0" eaLnBrk="1" fontAlgn="auto" latinLnBrk="0" hangingPunct="1">
        <a:lnSpc>
          <a:spcPct val="15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Char char="•"/>
        <a:tabLst/>
        <a:defRPr sz="1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BrownPro" pitchFamily="50" charset="0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BrownPro" pitchFamily="50" charset="0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BrownPro" pitchFamily="50" charset="0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BrownPro" pitchFamily="50" charset="0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8F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61526" y="1905000"/>
            <a:ext cx="8029397" cy="1981200"/>
          </a:xfrm>
        </p:spPr>
        <p:txBody>
          <a:bodyPr/>
          <a:lstStyle/>
          <a:p>
            <a:pPr lvl="0">
              <a:spcBef>
                <a:spcPts val="0"/>
              </a:spcBef>
              <a:defRPr/>
            </a:pPr>
            <a:r>
              <a:rPr lang="en-US" sz="3200" dirty="0"/>
              <a:t>  Patient Satisfaction Survey Summary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el"/>
                <a:ea typeface="+mn-ea"/>
                <a:cs typeface="+mn-cs"/>
              </a:rPr>
              <a:t>Presentation to the SF HCH Co-Applicant Board April 14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el"/>
                <a:ea typeface="+mn-ea"/>
                <a:cs typeface="+mn-cs"/>
              </a:rPr>
              <a:t>th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el"/>
                <a:ea typeface="+mn-ea"/>
                <a:cs typeface="+mn-cs"/>
              </a:rPr>
              <a:t>, 2025</a:t>
            </a:r>
          </a:p>
        </p:txBody>
      </p:sp>
      <p:pic>
        <p:nvPicPr>
          <p:cNvPr id="5" name="Picture 5" descr="C:\DOCUME~1\ADMINI~1\LOCALS~1\Temp\vmware-Administrator\VMwareDnD\4855ce7c\Asset 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4"/>
            <a:ext cx="980728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4582269-7742-4629-A9AD-279656DC39C2}"/>
              </a:ext>
            </a:extLst>
          </p:cNvPr>
          <p:cNvSpPr txBox="1">
            <a:spLocks/>
          </p:cNvSpPr>
          <p:nvPr/>
        </p:nvSpPr>
        <p:spPr>
          <a:xfrm>
            <a:off x="838200" y="3810000"/>
            <a:ext cx="8029397" cy="1268760"/>
          </a:xfrm>
          <a:prstGeom prst="rect">
            <a:avLst/>
          </a:prstGeom>
          <a:noFill/>
        </p:spPr>
        <p:txBody>
          <a:bodyPr vert="horz" anchor="b">
            <a:normAutofit fontScale="7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cap="none" baseline="0">
                <a:solidFill>
                  <a:srgbClr val="FF6C2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2000" dirty="0">
              <a:solidFill>
                <a:schemeClr val="bg1"/>
              </a:solidFill>
              <a:latin typeface="Ariel"/>
            </a:endParaRPr>
          </a:p>
          <a:p>
            <a:endParaRPr lang="en-US" sz="2000" dirty="0">
              <a:solidFill>
                <a:schemeClr val="bg1"/>
              </a:solidFill>
              <a:latin typeface="Ariel"/>
            </a:endParaRPr>
          </a:p>
          <a:p>
            <a:endParaRPr lang="en-US" sz="2000" dirty="0">
              <a:solidFill>
                <a:schemeClr val="bg1"/>
              </a:solidFill>
              <a:latin typeface="Ariel"/>
            </a:endParaRPr>
          </a:p>
          <a:p>
            <a:r>
              <a:rPr lang="en-US" sz="2000" dirty="0">
                <a:solidFill>
                  <a:schemeClr val="bg1"/>
                </a:solidFill>
                <a:latin typeface="Ariel"/>
              </a:rPr>
              <a:t>Presented by:</a:t>
            </a:r>
          </a:p>
          <a:p>
            <a:r>
              <a:rPr lang="en-US" sz="2000" dirty="0">
                <a:solidFill>
                  <a:schemeClr val="bg1"/>
                </a:solidFill>
                <a:latin typeface="Ariel"/>
              </a:rPr>
              <a:t>Beth Neary, Assistant Director of HIV Health Services, SFDPH</a:t>
            </a:r>
          </a:p>
          <a:p>
            <a:r>
              <a:rPr lang="en-US" sz="2000" dirty="0">
                <a:solidFill>
                  <a:schemeClr val="bg1"/>
                </a:solidFill>
                <a:latin typeface="Ariel"/>
              </a:rPr>
              <a:t>Freshta Sadat, HCH Program Director, SFDPH</a:t>
            </a:r>
          </a:p>
          <a:p>
            <a:endParaRPr lang="en-US" sz="2000" dirty="0">
              <a:solidFill>
                <a:schemeClr val="bg1"/>
              </a:solidFill>
              <a:latin typeface="Ariel"/>
            </a:endParaRPr>
          </a:p>
          <a:p>
            <a:endParaRPr lang="en-US" sz="2000" dirty="0">
              <a:solidFill>
                <a:schemeClr val="bg1"/>
              </a:solidFill>
              <a:latin typeface="Ariel"/>
            </a:endParaRPr>
          </a:p>
        </p:txBody>
      </p:sp>
    </p:spTree>
    <p:extLst>
      <p:ext uri="{BB962C8B-B14F-4D97-AF65-F5344CB8AC3E}">
        <p14:creationId xmlns:p14="http://schemas.microsoft.com/office/powerpoint/2010/main" val="288884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" y="0"/>
            <a:ext cx="6076950" cy="169068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6">
                    <a:lumMod val="75000"/>
                  </a:schemeClr>
                </a:solidFill>
              </a:rPr>
              <a:t>Survey Overview</a:t>
            </a:r>
            <a:endParaRPr lang="en-US" sz="4400" dirty="0">
              <a:solidFill>
                <a:schemeClr val="accent6">
                  <a:lumMod val="75000"/>
                </a:schemeClr>
              </a:solidFill>
              <a:latin typeface="Ariel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5AB04BA-7F93-B258-71FF-9D6FA7A73069}"/>
              </a:ext>
            </a:extLst>
          </p:cNvPr>
          <p:cNvSpPr txBox="1">
            <a:spLocks/>
          </p:cNvSpPr>
          <p:nvPr/>
        </p:nvSpPr>
        <p:spPr>
          <a:xfrm>
            <a:off x="335013" y="5910610"/>
            <a:ext cx="8496300" cy="533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000" kern="1200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37E02-7DA4-43BA-92C1-B271F82C3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9"/>
            <a:ext cx="9144000" cy="516731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This presentation summarizes patient responses to the Patient satisfaction survey conducted in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March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2025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We received a total of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40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responses, but not every client answered every question.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The survey included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11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questions on care quality, communication, safety, and housing status.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331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9068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Clinic Utilization &amp; Housing Status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e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C370E-1D34-48D1-88B0-693D0B247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bg1">
              <a:lumMod val="85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How many times have you visited the clinic in the last year?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Several Times or More: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Once or Twice: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11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First Visit: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How would you describe your housing status?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Staying with Friends/Family: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Single Room Occupancy: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Rent/Own: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Other: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Living Outside: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100" dirty="0"/>
              <a:t>Shelter: </a:t>
            </a:r>
            <a:r>
              <a:rPr lang="en-US" sz="2100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935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934200" cy="1690689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Recommendation</a:t>
            </a:r>
            <a:r>
              <a:rPr lang="en-US" sz="2400" dirty="0"/>
              <a:t>: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Update Question 11</a:t>
            </a:r>
            <a:endParaRPr lang="en-US" sz="2400" dirty="0">
              <a:solidFill>
                <a:schemeClr val="accent6">
                  <a:lumMod val="75000"/>
                </a:schemeClr>
              </a:solidFill>
              <a:latin typeface="Arie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C370E-1D34-48D1-88B0-693D0B247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Observation</a:t>
            </a:r>
            <a:r>
              <a:rPr lang="en-US" dirty="0"/>
              <a:t>: Question</a:t>
            </a:r>
            <a:r>
              <a:rPr lang="en-US" b="1" dirty="0"/>
              <a:t> </a:t>
            </a:r>
            <a:r>
              <a:rPr lang="en-US" dirty="0"/>
              <a:t>(“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How would you describe your housing status</a:t>
            </a:r>
            <a:r>
              <a:rPr lang="en-US" dirty="0"/>
              <a:t>”) does not include “Permanent Supportive Housing”.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Recommendation</a:t>
            </a:r>
            <a:r>
              <a:rPr lang="en-US" dirty="0"/>
              <a:t>: Revise this question for the next round of the survey to include "Permanent Supportive Housing" as a response option.</a:t>
            </a:r>
          </a:p>
        </p:txBody>
      </p:sp>
    </p:spTree>
    <p:extLst>
      <p:ext uri="{BB962C8B-B14F-4D97-AF65-F5344CB8AC3E}">
        <p14:creationId xmlns:p14="http://schemas.microsoft.com/office/powerpoint/2010/main" val="1839343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692134D-80A5-4DDB-8BA5-30C4BC5BA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" y="552682"/>
            <a:ext cx="89698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Patient Experience &amp; Satisfaction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7389ECC-7191-434B-84D8-63560E3DF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1800" b="1" dirty="0"/>
              <a:t>How would you rate the care you received from your medical provider?</a:t>
            </a:r>
          </a:p>
          <a:p>
            <a:pPr marL="0" indent="0">
              <a:buNone/>
            </a:pPr>
            <a:endParaRPr lang="en-US" sz="1800" b="1" dirty="0"/>
          </a:p>
          <a:p>
            <a:endParaRPr lang="en-US" sz="1800" b="1" dirty="0">
              <a:solidFill>
                <a:schemeClr val="accent6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0986F50F-9565-4A82-92E0-D082306CB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19" y="2351055"/>
            <a:ext cx="2377639" cy="12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342900" marR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000" kern="1200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800" dirty="0">
                <a:ea typeface="+mn-ea"/>
                <a:cs typeface="+mn-cs"/>
              </a:rPr>
              <a:t>Very Good: </a:t>
            </a:r>
            <a:r>
              <a:rPr lang="en-US" altLang="en-US" sz="1800" b="1" dirty="0">
                <a:solidFill>
                  <a:schemeClr val="accent6">
                    <a:lumMod val="75000"/>
                  </a:schemeClr>
                </a:solidFill>
                <a:ea typeface="+mn-ea"/>
                <a:cs typeface="+mn-cs"/>
              </a:rPr>
              <a:t>26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800" dirty="0">
                <a:ea typeface="+mn-ea"/>
                <a:cs typeface="+mn-cs"/>
              </a:rPr>
              <a:t>Good: </a:t>
            </a:r>
            <a:r>
              <a:rPr lang="en-US" altLang="en-US" sz="1800" b="1" dirty="0">
                <a:solidFill>
                  <a:schemeClr val="accent6">
                    <a:lumMod val="75000"/>
                  </a:schemeClr>
                </a:solidFill>
                <a:ea typeface="+mn-ea"/>
                <a:cs typeface="+mn-cs"/>
              </a:rPr>
              <a:t>0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800" dirty="0"/>
              <a:t>Does Not Apply: </a:t>
            </a:r>
            <a:r>
              <a:rPr lang="en-US" altLang="en-US" sz="18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b="1" dirty="0">
              <a:solidFill>
                <a:schemeClr val="accent6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05E4BD0-D8E6-4136-B6B6-F0B7B2465E0C}"/>
              </a:ext>
            </a:extLst>
          </p:cNvPr>
          <p:cNvSpPr/>
          <p:nvPr/>
        </p:nvSpPr>
        <p:spPr>
          <a:xfrm>
            <a:off x="21771" y="3605514"/>
            <a:ext cx="77414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How would you rate the kindness and respectfulness of the staff?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D98C88-3483-4606-9830-94398849FE49}"/>
              </a:ext>
            </a:extLst>
          </p:cNvPr>
          <p:cNvSpPr/>
          <p:nvPr/>
        </p:nvSpPr>
        <p:spPr>
          <a:xfrm>
            <a:off x="388719" y="4076538"/>
            <a:ext cx="251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Very Good: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30                                   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Good: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9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dirty="0"/>
              <a:t>  Does Not Apply: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B46827-B298-44A5-8FCB-35E07891508D}"/>
              </a:ext>
            </a:extLst>
          </p:cNvPr>
          <p:cNvSpPr/>
          <p:nvPr/>
        </p:nvSpPr>
        <p:spPr>
          <a:xfrm>
            <a:off x="24048" y="5136172"/>
            <a:ext cx="73758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How would you rate the support services at the clinic (e.g., social work, translation)?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DD90BB-303D-4495-995B-FFDBCEFB3EC4}"/>
              </a:ext>
            </a:extLst>
          </p:cNvPr>
          <p:cNvSpPr/>
          <p:nvPr/>
        </p:nvSpPr>
        <p:spPr>
          <a:xfrm>
            <a:off x="388719" y="5934670"/>
            <a:ext cx="2514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Very Good: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25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Good: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  <a:r>
              <a:rPr lang="en-US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Does Not Apply: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0701705-DEA5-4C84-9E45-5B9CA288313A}"/>
              </a:ext>
            </a:extLst>
          </p:cNvPr>
          <p:cNvSpPr/>
          <p:nvPr/>
        </p:nvSpPr>
        <p:spPr>
          <a:xfrm>
            <a:off x="4725228" y="4333763"/>
            <a:ext cx="2514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Poor: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                                   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Very Poor: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D0996BC1-3C7E-4286-9AE6-85D58BC02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5228" y="2512712"/>
            <a:ext cx="18005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342900" marR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000" kern="1200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800" dirty="0">
                <a:ea typeface="+mn-ea"/>
                <a:cs typeface="+mn-cs"/>
              </a:rPr>
              <a:t>Poor: </a:t>
            </a:r>
            <a:r>
              <a:rPr lang="en-US" altLang="en-US" sz="1800" b="1" dirty="0">
                <a:solidFill>
                  <a:schemeClr val="accent6">
                    <a:lumMod val="75000"/>
                  </a:schemeClr>
                </a:solidFill>
                <a:ea typeface="+mn-ea"/>
                <a:cs typeface="+mn-cs"/>
              </a:rPr>
              <a:t>1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1800" dirty="0">
                <a:ea typeface="+mn-ea"/>
                <a:cs typeface="+mn-cs"/>
              </a:rPr>
              <a:t>Very Poor: </a:t>
            </a:r>
            <a:r>
              <a:rPr lang="en-US" altLang="en-US" sz="1800" b="1" dirty="0">
                <a:solidFill>
                  <a:schemeClr val="accent6">
                    <a:lumMod val="75000"/>
                  </a:schemeClr>
                </a:solidFill>
                <a:ea typeface="+mn-ea"/>
                <a:cs typeface="+mn-cs"/>
              </a:rPr>
              <a:t>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50C6D97-E1B7-4C0C-96B1-10FFA36AD8B9}"/>
              </a:ext>
            </a:extLst>
          </p:cNvPr>
          <p:cNvSpPr/>
          <p:nvPr/>
        </p:nvSpPr>
        <p:spPr>
          <a:xfrm>
            <a:off x="4766359" y="5934670"/>
            <a:ext cx="2514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Poor: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                                   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Very Poor: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046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169068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Care Plan &amp; Health Education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e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C370E-1D34-48D1-88B0-693D0B247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0" y="1600200"/>
            <a:ext cx="9122229" cy="52578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 b="1" dirty="0"/>
          </a:p>
          <a:p>
            <a:pPr marL="0" indent="0">
              <a:buNone/>
            </a:pPr>
            <a:r>
              <a:rPr lang="en-US" b="1" dirty="0"/>
              <a:t> 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33983DD-5FD3-489B-A547-ED170501A930}"/>
              </a:ext>
            </a:extLst>
          </p:cNvPr>
          <p:cNvSpPr txBox="1">
            <a:spLocks/>
          </p:cNvSpPr>
          <p:nvPr/>
        </p:nvSpPr>
        <p:spPr>
          <a:xfrm>
            <a:off x="76200" y="1628747"/>
            <a:ext cx="8915400" cy="4727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000" kern="1200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Do you feel like your care team is working on a plan with you to meet your health needs?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D836E9-D6C5-40A4-B6B3-2B818A4BFB62}"/>
              </a:ext>
            </a:extLst>
          </p:cNvPr>
          <p:cNvSpPr/>
          <p:nvPr/>
        </p:nvSpPr>
        <p:spPr>
          <a:xfrm>
            <a:off x="76200" y="2483899"/>
            <a:ext cx="23151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Definitely: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27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Somewhat: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Does Not Apply: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179D01-C758-416B-8951-821400D3BE0E}"/>
              </a:ext>
            </a:extLst>
          </p:cNvPr>
          <p:cNvSpPr/>
          <p:nvPr/>
        </p:nvSpPr>
        <p:spPr>
          <a:xfrm>
            <a:off x="21771" y="3450772"/>
            <a:ext cx="905691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How well does your medical provider explain your health issues in a way you understand?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Very Well: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29</a:t>
            </a:r>
            <a:r>
              <a:rPr lang="en-US" dirty="0"/>
              <a:t>                                               Not at All: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Somewhat Well: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dirty="0"/>
              <a:t>                                       Not That Well: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dirty="0"/>
              <a:t>                            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Does Not Apply: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46C581-4B2D-4900-966D-72F4CFFDC4AE}"/>
              </a:ext>
            </a:extLst>
          </p:cNvPr>
          <p:cNvSpPr/>
          <p:nvPr/>
        </p:nvSpPr>
        <p:spPr>
          <a:xfrm>
            <a:off x="65314" y="5209108"/>
            <a:ext cx="86214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How well does your medical provider explain medications that are prescribed to you?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Very Well: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27</a:t>
            </a:r>
            <a:r>
              <a:rPr lang="en-US" dirty="0"/>
              <a:t>                                              Not That Well: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Somewhat Well: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5</a:t>
            </a:r>
            <a:r>
              <a:rPr lang="en-US" dirty="0"/>
              <a:t>                                      Not at All: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Does Not Apply: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DB82450-AB8C-4E4D-9FAF-35C37EB5B415}"/>
              </a:ext>
            </a:extLst>
          </p:cNvPr>
          <p:cNvSpPr/>
          <p:nvPr/>
        </p:nvSpPr>
        <p:spPr>
          <a:xfrm>
            <a:off x="4561113" y="2378445"/>
            <a:ext cx="2315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Not At All: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Not Really: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579437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169068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Access to Care &amp; Communication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e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C370E-1D34-48D1-88B0-693D0B247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6200" y="1600200"/>
            <a:ext cx="9220200" cy="52578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 b="1" dirty="0"/>
          </a:p>
          <a:p>
            <a:pPr marL="0" indent="0">
              <a:buNone/>
            </a:pPr>
            <a:r>
              <a:rPr lang="en-US" b="1" dirty="0"/>
              <a:t> How easy is it to get in touch with your medical provider?</a:t>
            </a:r>
          </a:p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D291E6-BE79-492A-B68B-90C80E77F978}"/>
              </a:ext>
            </a:extLst>
          </p:cNvPr>
          <p:cNvSpPr/>
          <p:nvPr/>
        </p:nvSpPr>
        <p:spPr>
          <a:xfrm>
            <a:off x="381000" y="2992569"/>
            <a:ext cx="6934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Very Easy: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15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Easy: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16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Difficult: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Very Difficult: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Dose Not Apply: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362918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9068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Safety &amp; Recommendation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Arie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C370E-1D34-48D1-88B0-693D0B247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 b="1" dirty="0"/>
          </a:p>
          <a:p>
            <a:pPr marL="0" indent="0">
              <a:buNone/>
            </a:pPr>
            <a:r>
              <a:rPr lang="en-US" b="1" dirty="0"/>
              <a:t> 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ED33D0E-7495-4F97-A6A6-EB2E0B49FBA9}"/>
              </a:ext>
            </a:extLst>
          </p:cNvPr>
          <p:cNvSpPr txBox="1">
            <a:spLocks/>
          </p:cNvSpPr>
          <p:nvPr/>
        </p:nvSpPr>
        <p:spPr>
          <a:xfrm>
            <a:off x="0" y="1600200"/>
            <a:ext cx="91440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marR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000" kern="1200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/>
              <a:t>How safe do you feel at the clinic?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Very Safe: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Somewhat Safe: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10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 Bit Unsafe: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Very Unsafe: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Does Not Apply: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How likely are you to recommend the clinic to a friend?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Very Likely: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Likely: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Unlikely: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Very Unlikely: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64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515350" cy="1325563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el"/>
              </a:rPr>
              <a:t>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90690"/>
            <a:ext cx="9144000" cy="516731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                             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                                                      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el"/>
              </a:rPr>
              <a:t>Thank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el"/>
              </a:rPr>
              <a:t>You!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dirty="0">
              <a:latin typeface="Arie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dirty="0">
              <a:latin typeface="Ariel"/>
            </a:endParaRPr>
          </a:p>
        </p:txBody>
      </p:sp>
    </p:spTree>
    <p:extLst>
      <p:ext uri="{BB962C8B-B14F-4D97-AF65-F5344CB8AC3E}">
        <p14:creationId xmlns:p14="http://schemas.microsoft.com/office/powerpoint/2010/main" val="172343049"/>
      </p:ext>
    </p:extLst>
  </p:cSld>
  <p:clrMapOvr>
    <a:masterClrMapping/>
  </p:clrMapOvr>
</p:sld>
</file>

<file path=ppt/theme/theme1.xml><?xml version="1.0" encoding="utf-8"?>
<a:theme xmlns:a="http://schemas.openxmlformats.org/drawingml/2006/main" name="O_Content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14453</TotalTime>
  <Words>547</Words>
  <Application>Microsoft Office PowerPoint</Application>
  <PresentationFormat>On-screen Show (4:3)</PresentationFormat>
  <Paragraphs>105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굴림</vt:lpstr>
      <vt:lpstr>Arial</vt:lpstr>
      <vt:lpstr>Ariel</vt:lpstr>
      <vt:lpstr>BrownPro</vt:lpstr>
      <vt:lpstr>Calibri</vt:lpstr>
      <vt:lpstr>Wingdings</vt:lpstr>
      <vt:lpstr>O_Content 1</vt:lpstr>
      <vt:lpstr>  Patient Satisfaction Survey Summary    Presentation to the SF HCH Co-Applicant Board April 14th, 2025</vt:lpstr>
      <vt:lpstr>Survey Overview</vt:lpstr>
      <vt:lpstr>Clinic Utilization &amp; Housing Status</vt:lpstr>
      <vt:lpstr>Recommendation: Update Question 11</vt:lpstr>
      <vt:lpstr>Patient Experience &amp; Satisfaction</vt:lpstr>
      <vt:lpstr>Care Plan &amp; Health Education</vt:lpstr>
      <vt:lpstr>Access to Care &amp; Communication</vt:lpstr>
      <vt:lpstr>Safety &amp; Recommendation</vt:lpstr>
      <vt:lpstr>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dph</dc:creator>
  <cp:lastModifiedBy>Sadat, Freshta (DPH)</cp:lastModifiedBy>
  <cp:revision>678</cp:revision>
  <cp:lastPrinted>2014-07-08T16:48:17Z</cp:lastPrinted>
  <dcterms:created xsi:type="dcterms:W3CDTF">2013-10-01T00:54:40Z</dcterms:created>
  <dcterms:modified xsi:type="dcterms:W3CDTF">2025-04-13T23:35:14Z</dcterms:modified>
</cp:coreProperties>
</file>