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3" saveSubsetFonts="1" autoCompressPictures="0">
  <p:sldMasterIdLst>
    <p:sldMasterId id="2147483657" r:id="rId4"/>
  </p:sldMasterIdLst>
  <p:notesMasterIdLst>
    <p:notesMasterId r:id="rId24"/>
  </p:notesMasterIdLst>
  <p:sldIdLst>
    <p:sldId id="286" r:id="rId5"/>
    <p:sldId id="2147351164" r:id="rId6"/>
    <p:sldId id="2147351169" r:id="rId7"/>
    <p:sldId id="3341" r:id="rId8"/>
    <p:sldId id="274" r:id="rId9"/>
    <p:sldId id="2147351178" r:id="rId10"/>
    <p:sldId id="2147351170" r:id="rId11"/>
    <p:sldId id="2147351172" r:id="rId12"/>
    <p:sldId id="2147351173" r:id="rId13"/>
    <p:sldId id="2147351175" r:id="rId14"/>
    <p:sldId id="2147351176" r:id="rId15"/>
    <p:sldId id="2147351177" r:id="rId16"/>
    <p:sldId id="2147351171" r:id="rId17"/>
    <p:sldId id="277" r:id="rId18"/>
    <p:sldId id="4399" r:id="rId19"/>
    <p:sldId id="2147351180" r:id="rId20"/>
    <p:sldId id="2147351174" r:id="rId21"/>
    <p:sldId id="2147351179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43E222-4D3E-56A7-5629-52D70E3FF6DD}" name="Kristen Laychus" initials="KL" userId="dXGuC5gcyreTkfuKPGPyVKKEQUVS5c717U00JIP9DZQ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BD9E9"/>
    <a:srgbClr val="FFFFBF"/>
    <a:srgbClr val="ED9A3A"/>
    <a:srgbClr val="DE542D"/>
    <a:srgbClr val="BF2324"/>
    <a:srgbClr val="7B0400"/>
    <a:srgbClr val="001F31"/>
    <a:srgbClr val="7F7F7F"/>
    <a:srgbClr val="C15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94" autoAdjust="0"/>
    <p:restoredTop sz="88249" autoAdjust="0"/>
  </p:normalViewPr>
  <p:slideViewPr>
    <p:cSldViewPr snapToGrid="0">
      <p:cViewPr varScale="1">
        <p:scale>
          <a:sx n="72" d="100"/>
          <a:sy n="72" d="100"/>
        </p:scale>
        <p:origin x="1062" y="96"/>
      </p:cViewPr>
      <p:guideLst>
        <p:guide pos="3840"/>
        <p:guide orient="horz" pos="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C4E71-F840-3946-A751-572BC267A631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889A39-2FAD-0D43-97FF-144E4897D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96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9A39-2FAD-0D43-97FF-144E4897D3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386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7A493-D6FA-7EDE-A3FB-D19AE20DC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1F7054-FB79-CE73-F17F-DBB0F76F68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A50258-4FD5-49A9-CB9D-5AC799E28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F3383E-61AD-D6BF-ABC4-8A3FE5FEA1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482BE-EB7E-7440-855D-2D0CDB57C06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94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3EF1E-7B9C-ABD3-26D3-80344B78A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35EAF-3ED3-BE44-DEE7-827CC04BCF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069C0B-FBAE-496C-1D8A-AC1B276798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10291-B82B-2A67-B9DB-057C24FF47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482BE-EB7E-7440-855D-2D0CDB57C06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49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34314-6AA9-A31F-D054-6D95368A4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4427FF-CE07-6FAA-AF24-C5912BE43D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278D15-FD53-AD19-358A-0F221D42BC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C1D69-E7BF-B6C2-DAA7-EAFC4595A8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482BE-EB7E-7440-855D-2D0CDB57C06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00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9A39-2FAD-0D43-97FF-144E4897D3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41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608B4-E2BE-433D-A7C9-75CE30DED4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Tina provides high level overview of project visions and goals (2 Minutes)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9A39-2FAD-0D43-97FF-144E4897D38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96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809299-A45F-8744-8A74-9540793678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60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9A39-2FAD-0D43-97FF-144E4897D3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46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9A39-2FAD-0D43-97FF-144E4897D3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63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1A522-C366-0564-7A93-38A0C1750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AF3778-B694-9A1E-2A1A-9156D950F0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66A2F4-73FA-D535-DCB7-D0D5964FE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31E5ED-092E-7EBC-ED54-6FE7A11F54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889A39-2FAD-0D43-97FF-144E4897D3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86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608B4-E2BE-433D-A7C9-75CE30DED4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666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31535-AE36-B0D7-1734-EDBF2EF9D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23D666-54A6-351C-F43A-305BEA2709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C76030-4704-14F8-AD51-AA5B463C46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6610C-E22B-3431-83E9-366E11DA5A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4482BE-EB7E-7440-855D-2D0CDB57C06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33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809EDE4-6BA7-3E45-9E7A-42B52EE0D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31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6F8462-70D3-A443-8C85-724AD704A324}"/>
              </a:ext>
            </a:extLst>
          </p:cNvPr>
          <p:cNvSpPr txBox="1"/>
          <p:nvPr userDrawn="1"/>
        </p:nvSpPr>
        <p:spPr>
          <a:xfrm>
            <a:off x="9375494" y="173620"/>
            <a:ext cx="27084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0" i="0" spc="70" baseline="0">
                <a:solidFill>
                  <a:srgbClr val="001F31"/>
                </a:solidFill>
                <a:latin typeface="NB International Bold" panose="020B0503040100020004" pitchFamily="34" charset="77"/>
              </a:rPr>
              <a:t>POWER STATION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8E0AF2C-2CEA-8048-AE01-C86107BB426E}"/>
              </a:ext>
            </a:extLst>
          </p:cNvPr>
          <p:cNvCxnSpPr>
            <a:cxnSpLocks/>
          </p:cNvCxnSpPr>
          <p:nvPr userDrawn="1"/>
        </p:nvCxnSpPr>
        <p:spPr>
          <a:xfrm>
            <a:off x="221562" y="387457"/>
            <a:ext cx="11773356" cy="0"/>
          </a:xfrm>
          <a:prstGeom prst="line">
            <a:avLst/>
          </a:prstGeom>
          <a:ln>
            <a:solidFill>
              <a:srgbClr val="001F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19AF95E-520F-3B40-8759-055356A8E9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01414" y="6210126"/>
            <a:ext cx="193504" cy="520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FBFDCB-99B2-3E56-4FD1-351092EFB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05" y="425383"/>
            <a:ext cx="11863113" cy="1131423"/>
          </a:xfrm>
        </p:spPr>
        <p:txBody>
          <a:bodyPr/>
          <a:lstStyle>
            <a:lvl1pPr>
              <a:defRPr sz="48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D34B33CB-475D-0115-840B-280186E65D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561" y="1547285"/>
            <a:ext cx="11838633" cy="46249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6748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Fol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8098CB-9B22-9A4F-A510-4C87AD1C2E01}"/>
              </a:ext>
            </a:extLst>
          </p:cNvPr>
          <p:cNvSpPr txBox="1"/>
          <p:nvPr userDrawn="1"/>
        </p:nvSpPr>
        <p:spPr>
          <a:xfrm>
            <a:off x="9375494" y="173620"/>
            <a:ext cx="27084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0" i="0" spc="70" baseline="0">
                <a:solidFill>
                  <a:schemeClr val="bg1"/>
                </a:solidFill>
                <a:latin typeface="NB International Bold" panose="020B0503040100020004" pitchFamily="34" charset="77"/>
              </a:rPr>
              <a:t>POWER STATION / PRESENTATION NAME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637695-E068-C84E-B4FC-04B9BC1EB940}"/>
              </a:ext>
            </a:extLst>
          </p:cNvPr>
          <p:cNvCxnSpPr>
            <a:cxnSpLocks/>
          </p:cNvCxnSpPr>
          <p:nvPr userDrawn="1"/>
        </p:nvCxnSpPr>
        <p:spPr>
          <a:xfrm>
            <a:off x="221562" y="387457"/>
            <a:ext cx="117733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5B68BC3-1A51-C440-AD7E-5E2A1B9948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06535" y="6177328"/>
            <a:ext cx="188383" cy="50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9821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o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FE4DB6-27A4-814E-8D88-E742045CD133}"/>
              </a:ext>
            </a:extLst>
          </p:cNvPr>
          <p:cNvSpPr txBox="1"/>
          <p:nvPr userDrawn="1"/>
        </p:nvSpPr>
        <p:spPr>
          <a:xfrm>
            <a:off x="9375494" y="173620"/>
            <a:ext cx="27084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0" i="0" spc="70" baseline="0">
                <a:solidFill>
                  <a:srgbClr val="001F31"/>
                </a:solidFill>
                <a:latin typeface="NB International Bold" panose="020B0503040100020004" pitchFamily="34" charset="77"/>
              </a:rPr>
              <a:t>POWER STATION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2BBAF38-46AA-3842-89A4-88DD8A280AE5}"/>
              </a:ext>
            </a:extLst>
          </p:cNvPr>
          <p:cNvCxnSpPr>
            <a:cxnSpLocks/>
          </p:cNvCxnSpPr>
          <p:nvPr userDrawn="1"/>
        </p:nvCxnSpPr>
        <p:spPr>
          <a:xfrm>
            <a:off x="4403188" y="387457"/>
            <a:ext cx="7591730" cy="0"/>
          </a:xfrm>
          <a:prstGeom prst="line">
            <a:avLst/>
          </a:prstGeom>
          <a:ln>
            <a:solidFill>
              <a:srgbClr val="001F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26FE93B-2FA3-F743-9114-A4DEB72F7D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945966" y="6177330"/>
            <a:ext cx="193504" cy="52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193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e Map - 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2DB7460-A6F0-FF47-B187-6B45036C0E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664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e Map - Pha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BE4F599F-D410-DB4A-BC84-0C8917C1F1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91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e Map - Pha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B3E44D-BB46-8A48-B092-9163207148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31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e Map - Pha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1D4C2CAF-71A7-684F-A705-084DD59955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454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650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432" y="58039"/>
            <a:ext cx="11558016" cy="1131423"/>
          </a:xfrm>
        </p:spPr>
        <p:txBody>
          <a:bodyPr/>
          <a:lstStyle>
            <a:lvl1pPr>
              <a:defRPr sz="48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318432" y="881829"/>
            <a:ext cx="11558016" cy="7214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0">
                <a:solidFill>
                  <a:schemeClr val="accent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18432" y="1547285"/>
            <a:ext cx="11568768" cy="46249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395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F501DF-8C13-CA83-F601-909A38BED2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74" t="122" r="25334" b="4420"/>
          <a:stretch/>
        </p:blipFill>
        <p:spPr>
          <a:xfrm>
            <a:off x="5051981" y="0"/>
            <a:ext cx="7201335" cy="6858000"/>
          </a:xfrm>
          <a:prstGeom prst="rect">
            <a:avLst/>
          </a:prstGeo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C9B301F2-B2F0-8040-9108-4A6C3F919D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2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range, bright, colorful, day&#10;&#10;Description automatically generated">
            <a:extLst>
              <a:ext uri="{FF2B5EF4-FFF2-40B4-BE49-F238E27FC236}">
                <a16:creationId xmlns:a16="http://schemas.microsoft.com/office/drawing/2014/main" id="{B7205CF3-62FA-BD49-91C9-A539BF23F2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190C2A-8E5B-9948-AB86-24585148ACF7}"/>
              </a:ext>
            </a:extLst>
          </p:cNvPr>
          <p:cNvSpPr txBox="1"/>
          <p:nvPr userDrawn="1"/>
        </p:nvSpPr>
        <p:spPr>
          <a:xfrm>
            <a:off x="87411" y="370390"/>
            <a:ext cx="8777468" cy="2352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700"/>
              </a:lnSpc>
            </a:pPr>
            <a:r>
              <a:rPr lang="en-US" sz="9800" dirty="0">
                <a:solidFill>
                  <a:srgbClr val="001F31"/>
                </a:solidFill>
                <a:effectLst/>
                <a:latin typeface="NB International Light" panose="020B0303040100020004" pitchFamily="34" charset="77"/>
              </a:rPr>
              <a:t>TABLE OF CONTENTS</a:t>
            </a:r>
            <a:endParaRPr lang="en-US" sz="9800" dirty="0">
              <a:solidFill>
                <a:srgbClr val="001F31"/>
              </a:solidFill>
              <a:latin typeface="NB International Light" panose="020B03030401000200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7960EE-3EDF-8946-B2AC-891A9FF1E4A8}"/>
              </a:ext>
            </a:extLst>
          </p:cNvPr>
          <p:cNvSpPr txBox="1"/>
          <p:nvPr userDrawn="1"/>
        </p:nvSpPr>
        <p:spPr>
          <a:xfrm>
            <a:off x="9375494" y="173620"/>
            <a:ext cx="27084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0" i="0" spc="70" baseline="0">
                <a:solidFill>
                  <a:srgbClr val="001F31"/>
                </a:solidFill>
                <a:latin typeface="NB International Bold" panose="020B0503040100020004" pitchFamily="34" charset="77"/>
              </a:rPr>
              <a:t>POWER STATION</a:t>
            </a:r>
          </a:p>
        </p:txBody>
      </p:sp>
    </p:spTree>
    <p:extLst>
      <p:ext uri="{BB962C8B-B14F-4D97-AF65-F5344CB8AC3E}">
        <p14:creationId xmlns:p14="http://schemas.microsoft.com/office/powerpoint/2010/main" val="4121014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background pattern, arrow&#10;&#10;Description automatically generated">
            <a:extLst>
              <a:ext uri="{FF2B5EF4-FFF2-40B4-BE49-F238E27FC236}">
                <a16:creationId xmlns:a16="http://schemas.microsoft.com/office/drawing/2014/main" id="{0D0301D9-EB82-4049-917E-0C5CFE5A5B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01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70EC8D-B204-6A27-036E-B1ADB0E69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74" t="122" r="25334" b="4420"/>
          <a:stretch/>
        </p:blipFill>
        <p:spPr>
          <a:xfrm>
            <a:off x="4308389" y="0"/>
            <a:ext cx="7883611" cy="68580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96E1CBA-E854-F94D-9F86-6C4CB920E1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6D818C-3E78-9209-DB1E-7DEC7A50A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5" y="1466709"/>
            <a:ext cx="11558016" cy="1131423"/>
          </a:xfr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2939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CC6A748F-5B68-B94C-A6AD-4346423388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3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6AF4828-4B6F-9645-971A-F23B5EF2A4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9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A362829-191E-FC46-8FED-04C86592D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20645E-735B-734F-A82E-AB250F910395}"/>
              </a:ext>
            </a:extLst>
          </p:cNvPr>
          <p:cNvSpPr txBox="1"/>
          <p:nvPr userDrawn="1"/>
        </p:nvSpPr>
        <p:spPr>
          <a:xfrm>
            <a:off x="9375494" y="173620"/>
            <a:ext cx="27084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0" i="0" spc="70" baseline="0">
                <a:solidFill>
                  <a:srgbClr val="001F31"/>
                </a:solidFill>
                <a:latin typeface="NB International Bold" panose="020B0503040100020004" pitchFamily="34" charset="77"/>
              </a:rPr>
              <a:t>POWER STATION</a:t>
            </a:r>
          </a:p>
          <a:p>
            <a:pPr algn="r"/>
            <a:endParaRPr lang="en-US" sz="700" b="0" i="0" spc="70" baseline="0">
              <a:solidFill>
                <a:srgbClr val="001F31"/>
              </a:solidFill>
              <a:latin typeface="NB International Bold" panose="020B0503040100020004" pitchFamily="34" charset="77"/>
            </a:endParaRP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CCECD5B-5EA8-E247-A207-031557A17B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801414" y="6210126"/>
            <a:ext cx="193504" cy="52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95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4D7699-9FB4-7D41-BC52-D3A878392AD2}"/>
              </a:ext>
            </a:extLst>
          </p:cNvPr>
          <p:cNvSpPr txBox="1"/>
          <p:nvPr userDrawn="1"/>
        </p:nvSpPr>
        <p:spPr>
          <a:xfrm>
            <a:off x="9375494" y="173620"/>
            <a:ext cx="27084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0" i="0" spc="70" baseline="0">
                <a:solidFill>
                  <a:schemeClr val="bg1"/>
                </a:solidFill>
                <a:latin typeface="NB International Bold" panose="020B0503040100020004" pitchFamily="34" charset="77"/>
              </a:rPr>
              <a:t>POWER STATION / PRESENTATION NAME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3C3A3-9CA1-B148-800D-EFB978DEE4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06535" y="6177330"/>
            <a:ext cx="188383" cy="507050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357D000-FAB9-4840-914D-BCF1CBF42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A856A3-8419-4256-C38A-52AC8697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32" y="58039"/>
            <a:ext cx="11558016" cy="1131423"/>
          </a:xfrm>
        </p:spPr>
        <p:txBody>
          <a:bodyPr/>
          <a:lstStyle>
            <a:lvl1pPr>
              <a:defRPr sz="480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3B966-31BB-FAE2-EAE2-3FBC5E41E254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18432" y="881829"/>
            <a:ext cx="11558016" cy="721463"/>
          </a:xfrm>
        </p:spPr>
        <p:txBody>
          <a:bodyPr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667" b="0">
                <a:solidFill>
                  <a:schemeClr val="bg1">
                    <a:lumMod val="9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9D691422-B035-ED07-EFA7-B65AE1C021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432" y="1547285"/>
            <a:ext cx="11568768" cy="4624916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932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133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8" r:id="rId2"/>
    <p:sldLayoutId id="2147483659" r:id="rId3"/>
    <p:sldLayoutId id="2147483664" r:id="rId4"/>
    <p:sldLayoutId id="2147483670" r:id="rId5"/>
    <p:sldLayoutId id="2147483672" r:id="rId6"/>
    <p:sldLayoutId id="2147483673" r:id="rId7"/>
    <p:sldLayoutId id="2147483674" r:id="rId8"/>
    <p:sldLayoutId id="2147483675" r:id="rId9"/>
    <p:sldLayoutId id="2147483669" r:id="rId10"/>
    <p:sldLayoutId id="2147483676" r:id="rId11"/>
    <p:sldLayoutId id="2147483677" r:id="rId12"/>
    <p:sldLayoutId id="2147483682" r:id="rId13"/>
    <p:sldLayoutId id="2147483679" r:id="rId14"/>
    <p:sldLayoutId id="2147483680" r:id="rId15"/>
    <p:sldLayoutId id="2147483681" r:id="rId16"/>
    <p:sldLayoutId id="2147483671" r:id="rId17"/>
    <p:sldLayoutId id="2147483684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1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.xml"/><Relationship Id="rId5" Type="http://schemas.openxmlformats.org/officeDocument/2006/relationships/image" Target="../media/image31.jpe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Manthan.Kanabar@swinerton.com" TargetMode="External"/><Relationship Id="rId3" Type="http://schemas.openxmlformats.org/officeDocument/2006/relationships/notesSlide" Target="../notesSlides/notesSlide10.xml"/><Relationship Id="rId7" Type="http://schemas.openxmlformats.org/officeDocument/2006/relationships/hyperlink" Target="mailto:brian.ohara@pcg.com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6" Type="http://schemas.openxmlformats.org/officeDocument/2006/relationships/hyperlink" Target="mailto:John.Jones.1@swinerton.com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22.png"/><Relationship Id="rId9" Type="http://schemas.openxmlformats.org/officeDocument/2006/relationships/hyperlink" Target="mailto:Catherine.Joslin@swinerton.co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5" Type="http://schemas.openxmlformats.org/officeDocument/2006/relationships/image" Target="../media/image31.jpe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hyperlink" Target="mailto:sml@associatecapital.com" TargetMode="Externa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6" Type="http://schemas.openxmlformats.org/officeDocument/2006/relationships/hyperlink" Target="http://www.sf.gov/departments--contract-monitoring-division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246EB61-0D55-A944-9F83-E529C527C317}"/>
              </a:ext>
            </a:extLst>
          </p:cNvPr>
          <p:cNvSpPr txBox="1"/>
          <p:nvPr/>
        </p:nvSpPr>
        <p:spPr>
          <a:xfrm>
            <a:off x="52590" y="870975"/>
            <a:ext cx="12139403" cy="34924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ts val="5700"/>
              </a:lnSpc>
            </a:pPr>
            <a:r>
              <a:rPr lang="en-US" sz="6600" b="1" dirty="0">
                <a:solidFill>
                  <a:schemeClr val="bg1"/>
                </a:solidFill>
                <a:effectLst/>
                <a:latin typeface="Calibri Light"/>
                <a:ea typeface="Calibri"/>
                <a:cs typeface="Arial"/>
              </a:rPr>
              <a:t>Power Station</a:t>
            </a:r>
          </a:p>
          <a:p>
            <a:pPr algn="ctr">
              <a:lnSpc>
                <a:spcPts val="7268"/>
              </a:lnSpc>
            </a:pPr>
            <a:r>
              <a:rPr lang="en-US" sz="2800" b="1" dirty="0">
                <a:solidFill>
                  <a:schemeClr val="bg1"/>
                </a:solidFill>
                <a:latin typeface="Calibri Light"/>
                <a:ea typeface="Calibri"/>
                <a:cs typeface="Arial"/>
              </a:rPr>
              <a:t>Local Business Enterprise Advisory Committee</a:t>
            </a:r>
          </a:p>
          <a:p>
            <a:pPr algn="ctr">
              <a:lnSpc>
                <a:spcPts val="7268"/>
              </a:lnSpc>
            </a:pPr>
            <a:r>
              <a:rPr lang="en-US" sz="2800" b="1" dirty="0">
                <a:solidFill>
                  <a:schemeClr val="bg1"/>
                </a:solidFill>
                <a:latin typeface="Calibri Light"/>
                <a:ea typeface="Calibri"/>
                <a:cs typeface="Arial"/>
              </a:rPr>
              <a:t>(LBEAC</a:t>
            </a:r>
            <a:r>
              <a:rPr lang="en-US" sz="2800" b="1">
                <a:solidFill>
                  <a:schemeClr val="bg1"/>
                </a:solidFill>
                <a:latin typeface="Calibri Light"/>
                <a:ea typeface="Calibri"/>
                <a:cs typeface="Arial"/>
              </a:rPr>
              <a:t>) Bi-Monthly Meeting</a:t>
            </a:r>
            <a:br>
              <a:rPr lang="en-US" sz="2800" dirty="0">
                <a:latin typeface="Calibri Light"/>
              </a:rPr>
            </a:br>
            <a:r>
              <a:rPr lang="en-US" sz="2800" i="1" dirty="0">
                <a:solidFill>
                  <a:schemeClr val="bg1"/>
                </a:solidFill>
                <a:latin typeface="Calibri Light"/>
                <a:ea typeface="Calibri"/>
                <a:cs typeface="Calibri"/>
              </a:rPr>
              <a:t>June 05, 2025</a:t>
            </a:r>
          </a:p>
        </p:txBody>
      </p:sp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2659E20F-5F74-9B22-B375-EC2ED3ABC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26" y="5602866"/>
            <a:ext cx="1285005" cy="96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41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D64659-39FB-1F55-63DD-723DE16D6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37191-16CC-4EB4-A072-A2C6140FA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LBE Community Outreach</a:t>
            </a:r>
          </a:p>
        </p:txBody>
      </p:sp>
    </p:spTree>
    <p:extLst>
      <p:ext uri="{BB962C8B-B14F-4D97-AF65-F5344CB8AC3E}">
        <p14:creationId xmlns:p14="http://schemas.microsoft.com/office/powerpoint/2010/main" val="2006794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00B69-9B7E-6EAF-698E-8215BEC8B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32B83-A44A-7AA8-6E03-459F76A8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3/11/25 Block 2 LBE / Trade Outreach Meeting</a:t>
            </a:r>
          </a:p>
        </p:txBody>
      </p:sp>
      <p:pic>
        <p:nvPicPr>
          <p:cNvPr id="9" name="Picture 8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E4DD4AC4-5DD3-763B-DFDC-5D8107C9C1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316286" y="2324100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77FCE3FF-9767-535D-7FDA-B45BA332C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156244" y="2324100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4FC72E5-4B69-8738-4610-B512708604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0" y="4785862"/>
            <a:ext cx="4656841" cy="1468225"/>
          </a:xfrm>
        </p:spPr>
        <p:txBody>
          <a:bodyPr/>
          <a:lstStyle/>
          <a:p>
            <a:r>
              <a:rPr lang="en-US" dirty="0"/>
              <a:t>Held onsite at Power Station</a:t>
            </a:r>
          </a:p>
          <a:p>
            <a:r>
              <a:rPr lang="en-US" dirty="0"/>
              <a:t>80+ attendees</a:t>
            </a:r>
          </a:p>
          <a:p>
            <a:r>
              <a:rPr lang="en-US" dirty="0"/>
              <a:t>60+ companies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A74C3E-D40F-712E-32C7-00550751B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1790700"/>
            <a:ext cx="4572000" cy="2671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94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E294E-0F39-C74D-990B-F5893BE51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FAAC1-47A2-309A-E9EC-E59592A07D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9758" y="1663408"/>
            <a:ext cx="3737697" cy="462491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5/13/25</a:t>
            </a:r>
          </a:p>
          <a:p>
            <a:pPr marL="0" indent="0">
              <a:buNone/>
            </a:pPr>
            <a:r>
              <a:rPr lang="en-US" dirty="0"/>
              <a:t>SF Hyper Local Building Trades Contractors Collective (SFHLBTCC)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5/13/25</a:t>
            </a:r>
          </a:p>
          <a:p>
            <a:pPr marL="0" indent="0">
              <a:buNone/>
            </a:pPr>
            <a:r>
              <a:rPr lang="en-US" dirty="0"/>
              <a:t>African American Construction Collective (AACC)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818B4-CA75-36B9-4848-C781CBEA4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D10 Key Stakeholder Meetings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09FC96-10AB-D303-7625-3BA696B75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519" y="1556806"/>
            <a:ext cx="191452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93C6A00-7EE9-711D-5969-11C20F4B5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05" y="4548700"/>
            <a:ext cx="1911096" cy="150498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11DDB8-59B5-FF9D-DC22-94FAAC2D1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9109" y="1663408"/>
            <a:ext cx="3513124" cy="70110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58DE0E2-70A9-0CCF-771D-E9A982C438D8}"/>
              </a:ext>
            </a:extLst>
          </p:cNvPr>
          <p:cNvSpPr txBox="1">
            <a:spLocks/>
          </p:cNvSpPr>
          <p:nvPr/>
        </p:nvSpPr>
        <p:spPr>
          <a:xfrm>
            <a:off x="6349109" y="2490510"/>
            <a:ext cx="5592586" cy="11314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To be Scheduled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Aboriginal Blackman United (ABU)</a:t>
            </a:r>
          </a:p>
        </p:txBody>
      </p:sp>
      <p:pic>
        <p:nvPicPr>
          <p:cNvPr id="1032" name="Picture 8" descr="National Association of Minority Contractors (NAMC)">
            <a:extLst>
              <a:ext uri="{FF2B5EF4-FFF2-40B4-BE49-F238E27FC236}">
                <a16:creationId xmlns:a16="http://schemas.microsoft.com/office/drawing/2014/main" id="{C65B1858-0509-F282-11A8-866107D52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109" y="3997108"/>
            <a:ext cx="25431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362C9FC-DE7E-9FE4-57A4-9E8081C4990C}"/>
              </a:ext>
            </a:extLst>
          </p:cNvPr>
          <p:cNvSpPr txBox="1">
            <a:spLocks/>
          </p:cNvSpPr>
          <p:nvPr/>
        </p:nvSpPr>
        <p:spPr>
          <a:xfrm>
            <a:off x="6349109" y="5110010"/>
            <a:ext cx="5592586" cy="142727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To be Scheduled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National Association of Minority Contractors (NAMC)</a:t>
            </a:r>
          </a:p>
        </p:txBody>
      </p:sp>
    </p:spTree>
    <p:extLst>
      <p:ext uri="{BB962C8B-B14F-4D97-AF65-F5344CB8AC3E}">
        <p14:creationId xmlns:p14="http://schemas.microsoft.com/office/powerpoint/2010/main" val="3408175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CCBBF-716B-8FE5-14E2-85529D77F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BEB8B-680C-1AD6-FF0B-863D396E6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046210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11AF7D-3628-1C4B-A669-C7ACA89EAA4F}"/>
              </a:ext>
            </a:extLst>
          </p:cNvPr>
          <p:cNvSpPr txBox="1"/>
          <p:nvPr/>
        </p:nvSpPr>
        <p:spPr>
          <a:xfrm>
            <a:off x="242487" y="334050"/>
            <a:ext cx="5607793" cy="8607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6320"/>
              </a:lnSpc>
            </a:pPr>
            <a:r>
              <a:rPr lang="en-US" sz="4800" dirty="0">
                <a:solidFill>
                  <a:srgbClr val="001F31"/>
                </a:solidFill>
                <a:latin typeface="Calibri"/>
                <a:ea typeface="Calibri"/>
                <a:cs typeface="Calibri"/>
              </a:rPr>
              <a:t>Block 2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E0D36E8-31A9-8FCC-6518-91F2A3726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47" b="-55"/>
          <a:stretch/>
        </p:blipFill>
        <p:spPr bwMode="auto">
          <a:xfrm>
            <a:off x="222505" y="1628775"/>
            <a:ext cx="6437960" cy="371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BB5163-7C0F-EF26-8F11-57BE4F06E63A}"/>
              </a:ext>
            </a:extLst>
          </p:cNvPr>
          <p:cNvSpPr txBox="1"/>
          <p:nvPr/>
        </p:nvSpPr>
        <p:spPr>
          <a:xfrm>
            <a:off x="6542532" y="1628775"/>
            <a:ext cx="5426963" cy="34297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ts val="3300"/>
              </a:lnSpc>
              <a:buFont typeface=""/>
              <a:buChar char="•"/>
            </a:pPr>
            <a:r>
              <a:rPr lang="en-US" dirty="0">
                <a:cs typeface="Arial"/>
              </a:rPr>
              <a:t>302,000 sf building</a:t>
            </a:r>
            <a:endParaRPr lang="en-US" dirty="0">
              <a:ea typeface="Calibri"/>
              <a:cs typeface="Arial"/>
            </a:endParaRPr>
          </a:p>
          <a:p>
            <a:pPr marL="228600" indent="-228600">
              <a:lnSpc>
                <a:spcPts val="3300"/>
              </a:lnSpc>
              <a:buFont typeface=""/>
              <a:buChar char="•"/>
            </a:pPr>
            <a:r>
              <a:rPr lang="en-US" dirty="0">
                <a:cs typeface="Arial"/>
              </a:rPr>
              <a:t>8 stories above grade, 26,000 sf/floor</a:t>
            </a:r>
            <a:endParaRPr lang="en-US" dirty="0">
              <a:ea typeface="Calibri"/>
              <a:cs typeface="Arial"/>
            </a:endParaRPr>
          </a:p>
          <a:p>
            <a:pPr marL="228600" indent="-228600">
              <a:lnSpc>
                <a:spcPts val="3300"/>
              </a:lnSpc>
              <a:buFont typeface=""/>
              <a:buChar char="•"/>
            </a:pPr>
            <a:r>
              <a:rPr lang="en-US" dirty="0">
                <a:cs typeface="Arial"/>
              </a:rPr>
              <a:t>2-1/2 floor basement (varies 42’-60’ deep)​</a:t>
            </a:r>
            <a:endParaRPr lang="en-US" dirty="0">
              <a:ea typeface="Calibri"/>
              <a:cs typeface="Arial"/>
            </a:endParaRPr>
          </a:p>
          <a:p>
            <a:pPr marL="228600" indent="-228600">
              <a:lnSpc>
                <a:spcPts val="3300"/>
              </a:lnSpc>
              <a:buFont typeface=""/>
              <a:buChar char="•"/>
            </a:pPr>
            <a:r>
              <a:rPr lang="en-US" dirty="0">
                <a:cs typeface="Arial"/>
              </a:rPr>
              <a:t>Program areas:​</a:t>
            </a:r>
            <a:endParaRPr lang="en-US" dirty="0">
              <a:ea typeface="Calibri"/>
              <a:cs typeface="Arial"/>
            </a:endParaRPr>
          </a:p>
          <a:p>
            <a:pPr marL="685800" lvl="2" indent="-228600">
              <a:lnSpc>
                <a:spcPts val="2625"/>
              </a:lnSpc>
              <a:buFont typeface=""/>
              <a:buChar char="•"/>
            </a:pPr>
            <a:r>
              <a:rPr lang="en-US" dirty="0">
                <a:cs typeface="Arial"/>
              </a:rPr>
              <a:t>UCSF Proton (cancer) therapy 60,000 SF​</a:t>
            </a:r>
            <a:endParaRPr lang="en-US" dirty="0">
              <a:ea typeface="Calibri"/>
              <a:cs typeface="Arial"/>
            </a:endParaRPr>
          </a:p>
          <a:p>
            <a:pPr marL="685800" lvl="2" indent="-228600">
              <a:lnSpc>
                <a:spcPts val="2625"/>
              </a:lnSpc>
              <a:buFont typeface=""/>
              <a:buChar char="•"/>
            </a:pPr>
            <a:r>
              <a:rPr lang="en-US" dirty="0">
                <a:cs typeface="Arial"/>
              </a:rPr>
              <a:t>UCSF Conventional clinics 93,000 SF​</a:t>
            </a:r>
            <a:endParaRPr lang="en-US" dirty="0">
              <a:ea typeface="Calibri"/>
              <a:cs typeface="Arial"/>
            </a:endParaRPr>
          </a:p>
          <a:p>
            <a:pPr marL="685800" lvl="2" indent="-228600">
              <a:lnSpc>
                <a:spcPts val="2625"/>
              </a:lnSpc>
              <a:buFont typeface=""/>
              <a:buChar char="•"/>
            </a:pPr>
            <a:r>
              <a:rPr lang="en-US" dirty="0">
                <a:cs typeface="Arial"/>
              </a:rPr>
              <a:t>Ground level lobbies, BOH and Symposium space</a:t>
            </a:r>
          </a:p>
          <a:p>
            <a:pPr marL="685800" lvl="2" indent="-228600">
              <a:lnSpc>
                <a:spcPts val="2625"/>
              </a:lnSpc>
              <a:buFont typeface=""/>
              <a:buChar char="•"/>
            </a:pPr>
            <a:r>
              <a:rPr lang="en-US" dirty="0">
                <a:cs typeface="Arial"/>
              </a:rPr>
              <a:t>Lifesciences tenant (NOT PART OF THIS PROJECT)​</a:t>
            </a:r>
            <a:endParaRPr lang="en-US" dirty="0">
              <a:ea typeface="Calibri"/>
              <a:cs typeface="Arial"/>
            </a:endParaRPr>
          </a:p>
          <a:p>
            <a:pPr marL="228600" indent="-228600">
              <a:lnSpc>
                <a:spcPts val="2625"/>
              </a:lnSpc>
              <a:buFont typeface=""/>
              <a:buChar char="•"/>
            </a:pPr>
            <a:r>
              <a:rPr lang="en-US" dirty="0">
                <a:cs typeface="Arial"/>
              </a:rPr>
              <a:t>Construction Start - June 2025 </a:t>
            </a:r>
            <a:endParaRPr lang="en-US" dirty="0">
              <a:ea typeface="Calibri"/>
              <a:cs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086D218-5C44-DA2D-6C7C-072AAD1E4FCA}"/>
              </a:ext>
            </a:extLst>
          </p:cNvPr>
          <p:cNvCxnSpPr>
            <a:cxnSpLocks/>
          </p:cNvCxnSpPr>
          <p:nvPr/>
        </p:nvCxnSpPr>
        <p:spPr>
          <a:xfrm flipV="1">
            <a:off x="1546621" y="5511520"/>
            <a:ext cx="0" cy="1134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blue and black logo&#10;&#10;AI-generated content may be incorrect.">
            <a:extLst>
              <a:ext uri="{FF2B5EF4-FFF2-40B4-BE49-F238E27FC236}">
                <a16:creationId xmlns:a16="http://schemas.microsoft.com/office/drawing/2014/main" id="{6272296A-FC5A-F4E2-B6B1-58BC18435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5648239"/>
            <a:ext cx="1280160" cy="917577"/>
          </a:xfrm>
          <a:prstGeom prst="rect">
            <a:avLst/>
          </a:prstGeom>
        </p:spPr>
      </p:pic>
      <p:pic>
        <p:nvPicPr>
          <p:cNvPr id="2052" name="Picture 4" descr="UCSF logo signature">
            <a:extLst>
              <a:ext uri="{FF2B5EF4-FFF2-40B4-BE49-F238E27FC236}">
                <a16:creationId xmlns:a16="http://schemas.microsoft.com/office/drawing/2014/main" id="{CF7D375F-EAFE-97FC-9B70-B0CC4D630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66" y="5780724"/>
            <a:ext cx="1371600" cy="10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3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B6F03-6284-0ADA-0D7B-B730E8A5B0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57B53-1373-87F4-F9FD-28FD0D54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8" y="417513"/>
            <a:ext cx="11557000" cy="1130300"/>
          </a:xfrm>
        </p:spPr>
        <p:txBody>
          <a:bodyPr/>
          <a:lstStyle/>
          <a:p>
            <a:r>
              <a:rPr lang="en-US" sz="4800" dirty="0">
                <a:latin typeface="+mn-lt"/>
              </a:rPr>
              <a:t>B2 Upcoming Bid Packages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4E6A19-9105-1B7A-0F43-AB92A26E6FB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77472" y="1547813"/>
            <a:ext cx="4252913" cy="462597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600" b="1" u="sng" dirty="0"/>
              <a:t>Upcoming Trades to be Bidding:</a:t>
            </a:r>
          </a:p>
          <a:p>
            <a:pPr marL="913765" lvl="1" indent="-304165">
              <a:buClr>
                <a:srgbClr val="C15031"/>
              </a:buClr>
            </a:pPr>
            <a:r>
              <a:rPr lang="en-US" sz="1600" dirty="0"/>
              <a:t>Drywall</a:t>
            </a:r>
          </a:p>
          <a:p>
            <a:pPr marL="913765" lvl="1" indent="-304165">
              <a:buClr>
                <a:srgbClr val="C15031"/>
              </a:buClr>
            </a:pPr>
            <a:r>
              <a:rPr lang="en-US" sz="1600" dirty="0"/>
              <a:t>Concrete </a:t>
            </a:r>
          </a:p>
          <a:p>
            <a:pPr marL="914400" lvl="1" indent="0">
              <a:buClr>
                <a:srgbClr val="C15031"/>
              </a:buClr>
              <a:buNone/>
            </a:pPr>
            <a:r>
              <a:rPr lang="en-US" sz="1600" dirty="0"/>
              <a:t>(including Formwork and Rebar)</a:t>
            </a:r>
          </a:p>
          <a:p>
            <a:pPr marL="913765" lvl="1" indent="-304165">
              <a:buClr>
                <a:srgbClr val="C15031"/>
              </a:buClr>
            </a:pPr>
            <a:r>
              <a:rPr lang="en-US" sz="1600" dirty="0"/>
              <a:t>Structural Steel</a:t>
            </a:r>
          </a:p>
          <a:p>
            <a:pPr marL="914400" lvl="1" indent="0">
              <a:buClr>
                <a:srgbClr val="C15031"/>
              </a:buClr>
              <a:buNone/>
            </a:pPr>
            <a:r>
              <a:rPr lang="en-US" sz="1600" dirty="0"/>
              <a:t>(including Metal Decking)</a:t>
            </a:r>
          </a:p>
          <a:p>
            <a:pPr marL="0" indent="0">
              <a:buNone/>
            </a:pPr>
            <a:endParaRPr lang="en-US" sz="1600" b="1" u="sng" dirty="0"/>
          </a:p>
          <a:p>
            <a:pPr marL="0" indent="0">
              <a:buNone/>
            </a:pPr>
            <a:r>
              <a:rPr lang="en-US" sz="1600" b="1" u="sng" dirty="0"/>
              <a:t>Remaining Structural Trades – 70% CD – Bidding Q3 2025:</a:t>
            </a:r>
          </a:p>
          <a:p>
            <a:pPr marL="913765" lvl="1" indent="-304165">
              <a:buClr>
                <a:srgbClr val="C15031"/>
              </a:buClr>
            </a:pPr>
            <a:r>
              <a:rPr lang="en-US" sz="1600" dirty="0"/>
              <a:t>Misc. Steel – Basement</a:t>
            </a:r>
          </a:p>
          <a:p>
            <a:pPr marL="913765" lvl="1" indent="-304165">
              <a:buClr>
                <a:srgbClr val="C15031"/>
              </a:buClr>
            </a:pPr>
            <a:r>
              <a:rPr lang="en-US" sz="1600" dirty="0"/>
              <a:t>Radiation Protection</a:t>
            </a:r>
          </a:p>
          <a:p>
            <a:pPr marL="913765" lvl="1" indent="-304165">
              <a:buClr>
                <a:srgbClr val="C15031"/>
              </a:buClr>
            </a:pPr>
            <a:r>
              <a:rPr lang="en-US" sz="1600" dirty="0"/>
              <a:t>Proton Vault Hoisting</a:t>
            </a:r>
          </a:p>
          <a:p>
            <a:pPr marL="608965" lvl="1" indent="0">
              <a:buNone/>
            </a:pPr>
            <a:endParaRPr lang="en-US" sz="1050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956291A1-9915-ABE8-1A7E-2627E0AEFBC3}"/>
              </a:ext>
            </a:extLst>
          </p:cNvPr>
          <p:cNvSpPr txBox="1">
            <a:spLocks/>
          </p:cNvSpPr>
          <p:nvPr/>
        </p:nvSpPr>
        <p:spPr>
          <a:xfrm>
            <a:off x="4375461" y="1515484"/>
            <a:ext cx="7446310" cy="4945674"/>
          </a:xfrm>
          <a:prstGeom prst="rect">
            <a:avLst/>
          </a:prstGeom>
        </p:spPr>
        <p:txBody>
          <a:bodyPr vert="horz" lIns="91440" tIns="45720" rIns="91440" bIns="45720" numCol="2" spcCol="0" rtlCol="0">
            <a:noAutofit/>
          </a:bodyPr>
          <a:lstStyle>
            <a:lvl1pPr marL="304792" indent="-304792" algn="l" defTabSz="1219170" rtl="0" eaLnBrk="1" latinLnBrk="0" hangingPunct="1">
              <a:lnSpc>
                <a:spcPct val="100000"/>
              </a:lnSpc>
              <a:spcBef>
                <a:spcPts val="1333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100000"/>
              </a:lnSpc>
              <a:spcBef>
                <a:spcPts val="667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100000"/>
              </a:lnSpc>
              <a:spcBef>
                <a:spcPts val="667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100000"/>
              </a:lnSpc>
              <a:spcBef>
                <a:spcPts val="667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100000"/>
              </a:lnSpc>
              <a:spcBef>
                <a:spcPts val="667"/>
              </a:spcBef>
              <a:buClr>
                <a:schemeClr val="accent2"/>
              </a:buClr>
              <a:buSzPct val="1100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u="sng" dirty="0"/>
              <a:t>Remaining Trades – 95% CD – Q4 2025:</a:t>
            </a:r>
          </a:p>
          <a:p>
            <a:pPr lvl="1"/>
            <a:r>
              <a:rPr lang="en-US" sz="1600" dirty="0"/>
              <a:t>Doors Frames &amp; Hardware</a:t>
            </a:r>
          </a:p>
          <a:p>
            <a:pPr lvl="1"/>
            <a:r>
              <a:rPr lang="en-US" sz="1600" dirty="0"/>
              <a:t>Sheet Metal Flashing</a:t>
            </a:r>
          </a:p>
          <a:p>
            <a:pPr lvl="1"/>
            <a:r>
              <a:rPr lang="en-US" sz="1600" dirty="0"/>
              <a:t>Acoustical Ceilings</a:t>
            </a:r>
          </a:p>
          <a:p>
            <a:pPr lvl="1"/>
            <a:r>
              <a:rPr lang="en-US" sz="1600" dirty="0"/>
              <a:t>Interior Specialties</a:t>
            </a:r>
          </a:p>
          <a:p>
            <a:pPr lvl="1"/>
            <a:r>
              <a:rPr lang="en-US" sz="1600" dirty="0"/>
              <a:t>Anchor Medical Equipment</a:t>
            </a:r>
          </a:p>
          <a:p>
            <a:pPr lvl="1"/>
            <a:r>
              <a:rPr lang="en-US" sz="1600" dirty="0"/>
              <a:t>Site Concrete</a:t>
            </a:r>
          </a:p>
          <a:p>
            <a:pPr lvl="1"/>
            <a:r>
              <a:rPr lang="en-US" sz="1600" dirty="0"/>
              <a:t>Landscaping</a:t>
            </a:r>
          </a:p>
          <a:p>
            <a:pPr lvl="1"/>
            <a:r>
              <a:rPr lang="en-US" sz="1600" dirty="0"/>
              <a:t>Masonry (CMU)</a:t>
            </a:r>
          </a:p>
          <a:p>
            <a:pPr lvl="1"/>
            <a:r>
              <a:rPr lang="en-US" sz="1600" dirty="0"/>
              <a:t>Misc. Steel – Tower</a:t>
            </a:r>
          </a:p>
          <a:p>
            <a:pPr lvl="1"/>
            <a:r>
              <a:rPr lang="en-US" sz="1600" dirty="0"/>
              <a:t>Casework &amp; Millwork</a:t>
            </a:r>
          </a:p>
          <a:p>
            <a:pPr lvl="1"/>
            <a:r>
              <a:rPr lang="en-US" sz="1600" dirty="0"/>
              <a:t>Fireproofing</a:t>
            </a:r>
          </a:p>
          <a:p>
            <a:pPr lvl="1"/>
            <a:r>
              <a:rPr lang="en-US" sz="1600" dirty="0"/>
              <a:t>Metal Panels</a:t>
            </a:r>
          </a:p>
          <a:p>
            <a:pPr lvl="1"/>
            <a:r>
              <a:rPr lang="en-US" sz="1600" dirty="0"/>
              <a:t>Roofing</a:t>
            </a:r>
          </a:p>
          <a:p>
            <a:pPr lvl="1"/>
            <a:r>
              <a:rPr lang="en-US" sz="1600" dirty="0"/>
              <a:t>Sealants</a:t>
            </a:r>
          </a:p>
          <a:p>
            <a:pPr lvl="1"/>
            <a:r>
              <a:rPr lang="en-US" sz="1600" dirty="0"/>
              <a:t>Glass &amp; Glazing</a:t>
            </a:r>
          </a:p>
          <a:p>
            <a:pPr lvl="1"/>
            <a:r>
              <a:rPr lang="en-US" sz="1600" dirty="0"/>
              <a:t>Tile</a:t>
            </a:r>
          </a:p>
          <a:p>
            <a:pPr lvl="1"/>
            <a:r>
              <a:rPr lang="en-US" sz="1600" dirty="0"/>
              <a:t>Terrazzo</a:t>
            </a:r>
          </a:p>
          <a:p>
            <a:pPr lvl="1"/>
            <a:r>
              <a:rPr lang="en-US" sz="1600" dirty="0"/>
              <a:t>Flooring (carpet, vinyl)</a:t>
            </a:r>
          </a:p>
          <a:p>
            <a:pPr lvl="1"/>
            <a:r>
              <a:rPr lang="en-US" sz="1600" dirty="0"/>
              <a:t>Painting &amp; Wall Covering</a:t>
            </a:r>
          </a:p>
          <a:p>
            <a:pPr lvl="1"/>
            <a:r>
              <a:rPr lang="en-US" sz="1600" dirty="0"/>
              <a:t>Toilet Partitions &amp; Accessories</a:t>
            </a:r>
          </a:p>
          <a:p>
            <a:pPr lvl="1"/>
            <a:r>
              <a:rPr lang="en-US" sz="1600" dirty="0"/>
              <a:t>Access Floor</a:t>
            </a:r>
          </a:p>
          <a:p>
            <a:pPr lvl="1"/>
            <a:r>
              <a:rPr lang="en-US" sz="1600" dirty="0"/>
              <a:t>Signage</a:t>
            </a:r>
          </a:p>
          <a:p>
            <a:pPr lvl="1"/>
            <a:r>
              <a:rPr lang="en-US" sz="1600" dirty="0"/>
              <a:t>Loading Dock Equipment</a:t>
            </a:r>
          </a:p>
          <a:p>
            <a:pPr lvl="1"/>
            <a:r>
              <a:rPr lang="en-US" sz="1600" dirty="0"/>
              <a:t>Food Service Equipment</a:t>
            </a:r>
          </a:p>
          <a:p>
            <a:pPr lvl="1"/>
            <a:r>
              <a:rPr lang="en-US" sz="1600" dirty="0"/>
              <a:t>Laboratory Casework</a:t>
            </a:r>
          </a:p>
          <a:p>
            <a:pPr lvl="1"/>
            <a:r>
              <a:rPr lang="en-US" sz="1600" dirty="0"/>
              <a:t>Window Treatment</a:t>
            </a:r>
          </a:p>
          <a:p>
            <a:pPr lvl="1"/>
            <a:r>
              <a:rPr lang="en-US" sz="1600" dirty="0"/>
              <a:t>Paving</a:t>
            </a:r>
          </a:p>
          <a:p>
            <a:pPr lvl="1"/>
            <a:r>
              <a:rPr lang="en-US" sz="1600" dirty="0"/>
              <a:t>Final Cleaning</a:t>
            </a:r>
          </a:p>
          <a:p>
            <a:pPr lvl="1"/>
            <a:endParaRPr lang="en-US" sz="12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6E0024-E6E6-F110-CBED-484E8D3B434E}"/>
              </a:ext>
            </a:extLst>
          </p:cNvPr>
          <p:cNvCxnSpPr>
            <a:cxnSpLocks/>
          </p:cNvCxnSpPr>
          <p:nvPr/>
        </p:nvCxnSpPr>
        <p:spPr>
          <a:xfrm flipV="1">
            <a:off x="1546621" y="5511520"/>
            <a:ext cx="0" cy="1134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lue and black logo&#10;&#10;AI-generated content may be incorrect.">
            <a:extLst>
              <a:ext uri="{FF2B5EF4-FFF2-40B4-BE49-F238E27FC236}">
                <a16:creationId xmlns:a16="http://schemas.microsoft.com/office/drawing/2014/main" id="{C9D92648-29C6-4CE0-A186-C908ACBEA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5648239"/>
            <a:ext cx="1280160" cy="917577"/>
          </a:xfrm>
          <a:prstGeom prst="rect">
            <a:avLst/>
          </a:prstGeom>
        </p:spPr>
      </p:pic>
      <p:pic>
        <p:nvPicPr>
          <p:cNvPr id="14" name="Picture 4" descr="UCSF logo signature">
            <a:extLst>
              <a:ext uri="{FF2B5EF4-FFF2-40B4-BE49-F238E27FC236}">
                <a16:creationId xmlns:a16="http://schemas.microsoft.com/office/drawing/2014/main" id="{7959672B-F60F-8BD1-36EA-139004EB1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66" y="5780724"/>
            <a:ext cx="1371600" cy="10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239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2A7AA-CB87-B8ED-AB87-2EAC0D53A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121F1-20CA-3A1E-0FD8-A6B84200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8" y="417513"/>
            <a:ext cx="11557000" cy="1130300"/>
          </a:xfrm>
        </p:spPr>
        <p:txBody>
          <a:bodyPr/>
          <a:lstStyle/>
          <a:p>
            <a:r>
              <a:rPr lang="en-US" sz="4800" dirty="0">
                <a:latin typeface="+mn-lt"/>
              </a:rPr>
              <a:t>B2 Upcoming Bid Packages</a:t>
            </a:r>
            <a:br>
              <a:rPr lang="en-US" sz="4800" dirty="0">
                <a:latin typeface="+mn-lt"/>
              </a:rPr>
            </a:br>
            <a:r>
              <a:rPr lang="en-US" sz="2800" dirty="0">
                <a:latin typeface="+mn-lt"/>
              </a:rPr>
              <a:t>How can I bid, need more information?</a:t>
            </a:r>
            <a:endParaRPr lang="en-US" sz="4800" dirty="0"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238957-4E77-6221-2AD6-81DA23BAD2DF}"/>
              </a:ext>
            </a:extLst>
          </p:cNvPr>
          <p:cNvCxnSpPr>
            <a:cxnSpLocks/>
          </p:cNvCxnSpPr>
          <p:nvPr/>
        </p:nvCxnSpPr>
        <p:spPr>
          <a:xfrm flipV="1">
            <a:off x="1546621" y="5511520"/>
            <a:ext cx="0" cy="1134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lue and black logo&#10;&#10;AI-generated content may be incorrect.">
            <a:extLst>
              <a:ext uri="{FF2B5EF4-FFF2-40B4-BE49-F238E27FC236}">
                <a16:creationId xmlns:a16="http://schemas.microsoft.com/office/drawing/2014/main" id="{F973AE73-C60C-C45E-F0A9-FCE63CB1B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5648239"/>
            <a:ext cx="1280160" cy="917577"/>
          </a:xfrm>
          <a:prstGeom prst="rect">
            <a:avLst/>
          </a:prstGeom>
        </p:spPr>
      </p:pic>
      <p:pic>
        <p:nvPicPr>
          <p:cNvPr id="14" name="Picture 4" descr="UCSF logo signature">
            <a:extLst>
              <a:ext uri="{FF2B5EF4-FFF2-40B4-BE49-F238E27FC236}">
                <a16:creationId xmlns:a16="http://schemas.microsoft.com/office/drawing/2014/main" id="{713FD4DD-3B40-8FE9-1222-AD4977C3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66" y="5780724"/>
            <a:ext cx="1371600" cy="10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EB80AFC6-A3F4-E988-B580-A571E145FBD8}"/>
              </a:ext>
            </a:extLst>
          </p:cNvPr>
          <p:cNvSpPr txBox="1"/>
          <p:nvPr/>
        </p:nvSpPr>
        <p:spPr>
          <a:xfrm>
            <a:off x="6425939" y="1689319"/>
            <a:ext cx="5766061" cy="464870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2400" b="1" dirty="0"/>
              <a:t>Drywall</a:t>
            </a:r>
            <a:r>
              <a:rPr lang="en-US" sz="2400" dirty="0"/>
              <a:t> </a:t>
            </a:r>
            <a:r>
              <a:rPr lang="en-US" dirty="0"/>
              <a:t>(Prime Subcontractors currently bidding):</a:t>
            </a: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Swinerton</a:t>
            </a:r>
          </a:p>
          <a:p>
            <a:pPr marL="742950" lvl="1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John Jones </a:t>
            </a:r>
            <a:r>
              <a:rPr lang="en-US" dirty="0">
                <a:hlinkClick r:id="rId6"/>
              </a:rPr>
              <a:t>John.Jones.1@swinerton.com</a:t>
            </a:r>
            <a:endParaRPr lang="en-US" dirty="0"/>
          </a:p>
          <a:p>
            <a:pPr marL="742950" lvl="1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Mick Penn </a:t>
            </a:r>
            <a:r>
              <a:rPr lang="en-US" dirty="0">
                <a:hlinkClick r:id="rId6"/>
              </a:rPr>
              <a:t>Mpenn@swinerton.com</a:t>
            </a:r>
            <a:endParaRPr lang="en-US" dirty="0">
              <a:ea typeface="Calibri"/>
              <a:cs typeface="Arial"/>
            </a:endParaRP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Webcor</a:t>
            </a:r>
          </a:p>
          <a:p>
            <a:pPr marL="742950" lvl="1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Derek Nagle </a:t>
            </a:r>
            <a:r>
              <a:rPr lang="en-US" dirty="0">
                <a:hlinkClick r:id="rId6"/>
              </a:rPr>
              <a:t>dnagle@webcor.com</a:t>
            </a:r>
            <a:endParaRPr lang="en-US" dirty="0">
              <a:ea typeface="Calibri"/>
              <a:cs typeface="Arial"/>
            </a:endParaRP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J&amp;J Acoustics</a:t>
            </a:r>
          </a:p>
          <a:p>
            <a:pPr marL="742950" lvl="1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Abel Leon </a:t>
            </a:r>
            <a:r>
              <a:rPr lang="en-US" dirty="0">
                <a:hlinkClick r:id="rId6"/>
              </a:rPr>
              <a:t>abel@jjacoustics.com</a:t>
            </a:r>
            <a:endParaRPr lang="en-US" dirty="0">
              <a:ea typeface="Calibri"/>
              <a:cs typeface="Arial"/>
            </a:endParaRP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Performance Contracting Inc. (PCI)</a:t>
            </a:r>
          </a:p>
          <a:p>
            <a:pPr marL="742950" lvl="1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Brian Ohara </a:t>
            </a:r>
            <a:r>
              <a:rPr lang="en-US" dirty="0">
                <a:ea typeface="Calibri"/>
                <a:cs typeface="Arial"/>
                <a:hlinkClick r:id="rId7"/>
              </a:rPr>
              <a:t>brian.ohara@pcg.com</a:t>
            </a:r>
            <a:endParaRPr lang="en-US" dirty="0">
              <a:ea typeface="Calibri"/>
              <a:cs typeface="Arial"/>
            </a:endParaRP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endParaRPr lang="en-US" dirty="0">
              <a:ea typeface="Calibri"/>
              <a:cs typeface="Arial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BFE25430-DFA1-C8FE-F92E-ED45997B654D}"/>
              </a:ext>
            </a:extLst>
          </p:cNvPr>
          <p:cNvSpPr txBox="1"/>
          <p:nvPr/>
        </p:nvSpPr>
        <p:spPr>
          <a:xfrm>
            <a:off x="329939" y="1709197"/>
            <a:ext cx="5766061" cy="380232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en-US" sz="2400" b="1" dirty="0"/>
              <a:t>Concrete</a:t>
            </a:r>
            <a:r>
              <a:rPr lang="en-US" sz="2400" dirty="0"/>
              <a:t> </a:t>
            </a:r>
            <a:r>
              <a:rPr lang="en-US" dirty="0"/>
              <a:t>(Prime Subcontractors currently bidding):</a:t>
            </a: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Swinerton</a:t>
            </a:r>
          </a:p>
          <a:p>
            <a:pPr marL="742950" lvl="1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Manthan </a:t>
            </a:r>
            <a:r>
              <a:rPr lang="en-US" dirty="0" err="1">
                <a:ea typeface="Calibri"/>
                <a:cs typeface="Arial"/>
              </a:rPr>
              <a:t>Kanabar</a:t>
            </a:r>
            <a:r>
              <a:rPr lang="en-US" dirty="0">
                <a:ea typeface="Calibri"/>
                <a:cs typeface="Arial"/>
              </a:rPr>
              <a:t>, Sr. Estimator </a:t>
            </a:r>
            <a:r>
              <a:rPr lang="en-US" dirty="0">
                <a:hlinkClick r:id="rId8"/>
              </a:rPr>
              <a:t>Manthan.Kanabar@swinerton.com</a:t>
            </a:r>
            <a:endParaRPr lang="en-US" dirty="0"/>
          </a:p>
          <a:p>
            <a:pPr marL="742950" lvl="1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Catherine Joslin  </a:t>
            </a:r>
            <a:r>
              <a:rPr lang="en-US" dirty="0">
                <a:hlinkClick r:id="rId9"/>
              </a:rPr>
              <a:t>Catherine.Joslin@swinerton.com</a:t>
            </a:r>
            <a:endParaRPr lang="en-US" dirty="0"/>
          </a:p>
          <a:p>
            <a:pPr marL="742950" lvl="1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Mick Penn </a:t>
            </a:r>
            <a:r>
              <a:rPr lang="en-US" dirty="0">
                <a:hlinkClick r:id="rId6"/>
              </a:rPr>
              <a:t>Mpenn@swinerton.com</a:t>
            </a:r>
            <a:endParaRPr lang="en-US" dirty="0">
              <a:ea typeface="Calibri"/>
              <a:cs typeface="Arial"/>
            </a:endParaRP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Webcor</a:t>
            </a:r>
          </a:p>
          <a:p>
            <a:pPr marL="742950" lvl="1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r>
              <a:rPr lang="en-US" dirty="0">
                <a:ea typeface="Calibri"/>
                <a:cs typeface="Arial"/>
              </a:rPr>
              <a:t>Mark Bettencourt </a:t>
            </a:r>
            <a:r>
              <a:rPr lang="en-US" dirty="0">
                <a:hlinkClick r:id="rId6"/>
              </a:rPr>
              <a:t>mbettencourt@webcor.com</a:t>
            </a:r>
            <a:endParaRPr lang="en-US" dirty="0">
              <a:ea typeface="Calibri"/>
              <a:cs typeface="Arial"/>
            </a:endParaRPr>
          </a:p>
          <a:p>
            <a:pPr marL="285750" indent="-285750">
              <a:lnSpc>
                <a:spcPts val="3300"/>
              </a:lnSpc>
              <a:buFont typeface="Arial" panose="020B0604020202020204" pitchFamily="34" charset="0"/>
              <a:buChar char="•"/>
            </a:pPr>
            <a:endParaRPr lang="en-US" dirty="0">
              <a:ea typeface="Calibri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5710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E2FE6-C968-B44C-D24F-8526A1852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E74ED-6F38-8203-C87F-2FE78866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8" y="417513"/>
            <a:ext cx="11557000" cy="1130300"/>
          </a:xfrm>
        </p:spPr>
        <p:txBody>
          <a:bodyPr/>
          <a:lstStyle/>
          <a:p>
            <a:r>
              <a:rPr lang="en-US" sz="4800" dirty="0">
                <a:latin typeface="+mn-lt"/>
              </a:rPr>
              <a:t>B2 Awarded Design/</a:t>
            </a:r>
            <a:r>
              <a:rPr lang="en-US" sz="4800" dirty="0" err="1">
                <a:latin typeface="+mn-lt"/>
              </a:rPr>
              <a:t>Precon</a:t>
            </a:r>
            <a:r>
              <a:rPr lang="en-US" sz="4800" dirty="0">
                <a:latin typeface="+mn-lt"/>
              </a:rPr>
              <a:t> Bid Packages</a:t>
            </a:r>
            <a:endParaRPr lang="en-US" sz="3600" dirty="0">
              <a:latin typeface="+mn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F07DB74-3047-4323-C780-33745F4BA4A4}"/>
              </a:ext>
            </a:extLst>
          </p:cNvPr>
          <p:cNvCxnSpPr>
            <a:cxnSpLocks/>
          </p:cNvCxnSpPr>
          <p:nvPr/>
        </p:nvCxnSpPr>
        <p:spPr>
          <a:xfrm flipV="1">
            <a:off x="1546621" y="5511520"/>
            <a:ext cx="0" cy="1134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blue and black logo&#10;&#10;AI-generated content may be incorrect.">
            <a:extLst>
              <a:ext uri="{FF2B5EF4-FFF2-40B4-BE49-F238E27FC236}">
                <a16:creationId xmlns:a16="http://schemas.microsoft.com/office/drawing/2014/main" id="{897862B9-7C21-EB72-F2CF-B3288769B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5648239"/>
            <a:ext cx="1280160" cy="917577"/>
          </a:xfrm>
          <a:prstGeom prst="rect">
            <a:avLst/>
          </a:prstGeom>
        </p:spPr>
      </p:pic>
      <p:pic>
        <p:nvPicPr>
          <p:cNvPr id="18" name="Picture 4" descr="UCSF logo signature">
            <a:extLst>
              <a:ext uri="{FF2B5EF4-FFF2-40B4-BE49-F238E27FC236}">
                <a16:creationId xmlns:a16="http://schemas.microsoft.com/office/drawing/2014/main" id="{C367CEB9-A63C-2887-5986-06D75E8B3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66" y="5780724"/>
            <a:ext cx="1371600" cy="10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5E3DB414-1F55-DAB9-8B73-D1855F2A63B6}"/>
              </a:ext>
            </a:extLst>
          </p:cNvPr>
          <p:cNvSpPr txBox="1"/>
          <p:nvPr/>
        </p:nvSpPr>
        <p:spPr>
          <a:xfrm>
            <a:off x="6598766" y="1241281"/>
            <a:ext cx="535362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514350" indent="-514350" algn="l" defTabSz="914400" rtl="0" eaLnBrk="1" latinLnBrk="0" hangingPunct="1"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lvl="1" indent="-514350" algn="l" defTabSz="914400" rtl="0" eaLnBrk="1" latinLnBrk="0" hangingPunct="1"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461963"/>
            <a:r>
              <a:rPr lang="en-US" dirty="0"/>
              <a:t>Shoring &amp; Earthwork</a:t>
            </a:r>
          </a:p>
          <a:p>
            <a:pPr marL="461963" lvl="1" indent="-461963">
              <a:buNone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	Malcolm Drilling &amp; Silverado Contractors</a:t>
            </a:r>
          </a:p>
          <a:p>
            <a:pPr marL="461963" indent="-461963"/>
            <a:r>
              <a:rPr lang="en-US" dirty="0"/>
              <a:t>Hoist/Crane</a:t>
            </a:r>
          </a:p>
          <a:p>
            <a:pPr marL="461963" lvl="1" indent="-461963">
              <a:buNone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	Bigge</a:t>
            </a:r>
          </a:p>
          <a:p>
            <a:pPr marL="461963" indent="-461963"/>
            <a:r>
              <a:rPr lang="en-US" dirty="0"/>
              <a:t>Fire Protection</a:t>
            </a:r>
          </a:p>
          <a:p>
            <a:pPr marL="461963" lvl="1" indent="-461963">
              <a:buNone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	Superior Automatic Sprinkler Co.</a:t>
            </a:r>
          </a:p>
          <a:p>
            <a:pPr marL="461963" indent="-461963"/>
            <a:r>
              <a:rPr lang="en-US" dirty="0"/>
              <a:t>HVAC, Process &amp; Plumbing Systems</a:t>
            </a:r>
          </a:p>
          <a:p>
            <a:pPr marL="461963" lvl="1" indent="-461963">
              <a:buNone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	Southland Industries</a:t>
            </a:r>
          </a:p>
          <a:p>
            <a:pPr marL="461963" indent="-461963"/>
            <a:r>
              <a:rPr lang="en-US" dirty="0"/>
              <a:t>Electrical</a:t>
            </a:r>
          </a:p>
          <a:p>
            <a:pPr marL="461963" lvl="1" indent="-461963">
              <a:buNone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	Cupertino Electric</a:t>
            </a:r>
          </a:p>
          <a:p>
            <a:pPr marL="461963" indent="-461963"/>
            <a:r>
              <a:rPr lang="en-US" dirty="0"/>
              <a:t>Low Voltage</a:t>
            </a:r>
          </a:p>
          <a:p>
            <a:pPr marL="461963" lvl="1" indent="-461963">
              <a:buNone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	W Bradley Electric</a:t>
            </a:r>
          </a:p>
          <a:p>
            <a:pPr marL="461963" indent="-461963"/>
            <a:r>
              <a:rPr lang="en-US" dirty="0"/>
              <a:t>Elevators</a:t>
            </a:r>
          </a:p>
          <a:p>
            <a:pPr marL="461963" lvl="1" indent="-461963">
              <a:buNone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	Kone</a:t>
            </a:r>
          </a:p>
          <a:p>
            <a:pPr marL="461963" indent="-461963"/>
            <a:r>
              <a:rPr lang="en-US" dirty="0"/>
              <a:t>Curtainwall &amp; Storefront</a:t>
            </a:r>
          </a:p>
          <a:p>
            <a:pPr marL="461963" lvl="1" indent="-461963">
              <a:buNone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	Walters &amp; Wolf</a:t>
            </a:r>
          </a:p>
          <a:p>
            <a:endParaRPr lang="en-US" dirty="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66409E2-FF82-F089-4794-99BF4C116C50}"/>
              </a:ext>
            </a:extLst>
          </p:cNvPr>
          <p:cNvSpPr txBox="1"/>
          <p:nvPr/>
        </p:nvSpPr>
        <p:spPr>
          <a:xfrm>
            <a:off x="372460" y="1241281"/>
            <a:ext cx="5723538" cy="20928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>
                <a:latin typeface="+mn-lt"/>
              </a:rPr>
              <a:t>LBE </a:t>
            </a:r>
            <a:r>
              <a:rPr lang="en-US" sz="2000" b="1" u="sng" dirty="0"/>
              <a:t>Contracting Opportunities and Strategies</a:t>
            </a:r>
          </a:p>
          <a:p>
            <a:pPr marL="461963" indent="-461963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Contact Power Station to connect with Prime Subs</a:t>
            </a:r>
            <a:endParaRPr lang="en-US" sz="2000" dirty="0">
              <a:ea typeface="Calibri"/>
              <a:cs typeface="Calibri"/>
            </a:endParaRPr>
          </a:p>
          <a:p>
            <a:pPr marL="461963" indent="-461963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Prime Subcontractors directed to reach out to LBEs for partnering</a:t>
            </a:r>
            <a:endParaRPr lang="en-US" sz="2000" dirty="0">
              <a:ea typeface="Calibri"/>
              <a:cs typeface="Calibri"/>
            </a:endParaRPr>
          </a:p>
          <a:p>
            <a:pPr marL="461963" indent="-461963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Attend our “Meet the Prime Event”</a:t>
            </a:r>
            <a:endParaRPr lang="en-US" sz="2000" dirty="0">
              <a:ea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3083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9CAC9-1BF7-5FCD-C374-2727BEB83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A5C29-98B5-9A70-1490-FAE3D756C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48" y="417513"/>
            <a:ext cx="11557000" cy="1130300"/>
          </a:xfrm>
        </p:spPr>
        <p:txBody>
          <a:bodyPr/>
          <a:lstStyle/>
          <a:p>
            <a:r>
              <a:rPr lang="en-US" sz="4800" dirty="0">
                <a:latin typeface="+mn-lt"/>
              </a:rPr>
              <a:t>B2 Upcoming Bid Packages</a:t>
            </a:r>
            <a:br>
              <a:rPr lang="en-US" sz="4800" dirty="0">
                <a:latin typeface="+mn-lt"/>
              </a:rPr>
            </a:br>
            <a:r>
              <a:rPr lang="en-US" sz="2800" dirty="0">
                <a:latin typeface="+mn-lt"/>
              </a:rPr>
              <a:t>How can I bid, need more information?</a:t>
            </a:r>
            <a:endParaRPr lang="en-US" sz="4800" dirty="0">
              <a:latin typeface="+mn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7BD395-D21F-9D75-2D7F-ACE48032E841}"/>
              </a:ext>
            </a:extLst>
          </p:cNvPr>
          <p:cNvCxnSpPr>
            <a:cxnSpLocks/>
          </p:cNvCxnSpPr>
          <p:nvPr/>
        </p:nvCxnSpPr>
        <p:spPr>
          <a:xfrm flipV="1">
            <a:off x="1546621" y="5511520"/>
            <a:ext cx="0" cy="1134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blue and black logo&#10;&#10;AI-generated content may be incorrect.">
            <a:extLst>
              <a:ext uri="{FF2B5EF4-FFF2-40B4-BE49-F238E27FC236}">
                <a16:creationId xmlns:a16="http://schemas.microsoft.com/office/drawing/2014/main" id="{E374B270-CF05-5843-9491-7B71CBBC5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5648239"/>
            <a:ext cx="1280160" cy="917577"/>
          </a:xfrm>
          <a:prstGeom prst="rect">
            <a:avLst/>
          </a:prstGeom>
        </p:spPr>
      </p:pic>
      <p:pic>
        <p:nvPicPr>
          <p:cNvPr id="14" name="Picture 4" descr="UCSF logo signature">
            <a:extLst>
              <a:ext uri="{FF2B5EF4-FFF2-40B4-BE49-F238E27FC236}">
                <a16:creationId xmlns:a16="http://schemas.microsoft.com/office/drawing/2014/main" id="{2E2B8EEA-180B-07CD-FE8B-7118AF68A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66" y="5780724"/>
            <a:ext cx="1371600" cy="100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838FA284-6B8D-0FE2-88EB-1515E527F69E}"/>
              </a:ext>
            </a:extLst>
          </p:cNvPr>
          <p:cNvSpPr txBox="1"/>
          <p:nvPr/>
        </p:nvSpPr>
        <p:spPr>
          <a:xfrm>
            <a:off x="329938" y="1677578"/>
            <a:ext cx="11556999" cy="453329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Please see advertisements on CMDs website </a:t>
            </a:r>
          </a:p>
          <a:p>
            <a:pPr lvl="1"/>
            <a:r>
              <a:rPr lang="en-US" sz="2400" dirty="0">
                <a:hlinkClick r:id="rId6"/>
              </a:rPr>
              <a:t>www.sf.gov/departments--contract-monitoring-division</a:t>
            </a:r>
            <a:endParaRPr lang="en-US" sz="2400" dirty="0"/>
          </a:p>
          <a:p>
            <a:pPr lvl="1"/>
            <a:r>
              <a:rPr lang="en-US" sz="2400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Please attend Prebid meetings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All documents shared via Building Connected (project NDA)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All bid notifications sent via Building Connected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Please Email: Sarah Mae Ledesma </a:t>
            </a:r>
            <a:r>
              <a:rPr lang="en-US" sz="2400" dirty="0">
                <a:hlinkClick r:id="rId7"/>
              </a:rPr>
              <a:t>sml@associatecapital.com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ts val="3300"/>
              </a:lnSpc>
            </a:pPr>
            <a:endParaRPr lang="en-US" dirty="0">
              <a:ea typeface="Calibri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8002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F1A0F6B-4ADA-F544-BE2E-F54B68C45A84}"/>
              </a:ext>
            </a:extLst>
          </p:cNvPr>
          <p:cNvSpPr txBox="1"/>
          <p:nvPr/>
        </p:nvSpPr>
        <p:spPr>
          <a:xfrm>
            <a:off x="9375494" y="173620"/>
            <a:ext cx="27084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00" b="0" i="0" spc="70" baseline="0">
                <a:solidFill>
                  <a:schemeClr val="bg1"/>
                </a:solidFill>
                <a:latin typeface="NB International Bold" panose="020B0503040100020004" pitchFamily="34" charset="77"/>
              </a:rPr>
              <a:t>POWER STATION / PRESENTATION NAME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7F4980-6615-A443-8E78-CFA7C6C2EE36}"/>
              </a:ext>
            </a:extLst>
          </p:cNvPr>
          <p:cNvCxnSpPr>
            <a:cxnSpLocks/>
          </p:cNvCxnSpPr>
          <p:nvPr/>
        </p:nvCxnSpPr>
        <p:spPr>
          <a:xfrm>
            <a:off x="221562" y="387457"/>
            <a:ext cx="117733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AC67E85-C34E-2846-BFB4-A3D93982B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6535" y="6177328"/>
            <a:ext cx="188383" cy="5070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EC4619-53B2-FC1D-B565-CD4058DFCBF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60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1C1C8-CDCA-CC73-B79A-01D8014D5A06}"/>
              </a:ext>
            </a:extLst>
          </p:cNvPr>
          <p:cNvSpPr txBox="1"/>
          <p:nvPr/>
        </p:nvSpPr>
        <p:spPr>
          <a:xfrm>
            <a:off x="5394330" y="6426150"/>
            <a:ext cx="7149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NB International Light" panose="020B0303040100020004" pitchFamily="34" charset="77"/>
              </a:rPr>
              <a:t>Advancing new development opportunities that will shape the future of the city.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1510D6-7231-C18A-7BDE-24021A1B9FD6}"/>
              </a:ext>
            </a:extLst>
          </p:cNvPr>
          <p:cNvSpPr txBox="1"/>
          <p:nvPr/>
        </p:nvSpPr>
        <p:spPr>
          <a:xfrm>
            <a:off x="872255" y="273647"/>
            <a:ext cx="10471970" cy="122706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8700"/>
              </a:lnSpc>
            </a:pPr>
            <a:r>
              <a:rPr lang="en-US" sz="8800" b="1" dirty="0">
                <a:solidFill>
                  <a:schemeClr val="bg1"/>
                </a:solidFill>
                <a:latin typeface="Calibri Light"/>
                <a:ea typeface="Calibri Light"/>
                <a:cs typeface="Calibri Light"/>
              </a:rPr>
              <a:t>Q &amp; 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E0A558-655D-56B0-51A1-670F4F5F42D3}"/>
              </a:ext>
            </a:extLst>
          </p:cNvPr>
          <p:cNvSpPr txBox="1"/>
          <p:nvPr/>
        </p:nvSpPr>
        <p:spPr>
          <a:xfrm>
            <a:off x="-58439" y="5902895"/>
            <a:ext cx="3132352" cy="51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40"/>
              </a:lnSpc>
            </a:pPr>
            <a:r>
              <a:rPr lang="en-US" sz="1250" dirty="0">
                <a:solidFill>
                  <a:srgbClr val="C15031"/>
                </a:solidFill>
                <a:latin typeface="NB International Bold" panose="020B0503040100020004" pitchFamily="34" charset="77"/>
              </a:rPr>
              <a:t>1201 Illinois St, SAN FRANCISCO, CA 94107 </a:t>
            </a:r>
          </a:p>
          <a:p>
            <a:pPr algn="ctr">
              <a:lnSpc>
                <a:spcPts val="1740"/>
              </a:lnSpc>
            </a:pPr>
            <a:r>
              <a:rPr lang="en-US" sz="1250" dirty="0">
                <a:solidFill>
                  <a:srgbClr val="C15031"/>
                </a:solidFill>
                <a:latin typeface="NB International Bold" panose="020B0503040100020004" pitchFamily="34" charset="77"/>
              </a:rPr>
              <a:t>DOGPATCHPOWERSTATION.COM</a:t>
            </a:r>
          </a:p>
        </p:txBody>
      </p:sp>
      <p:pic>
        <p:nvPicPr>
          <p:cNvPr id="5" name="Picture 4" descr="A picture containing device, meter&#10;&#10;Description automatically generated">
            <a:extLst>
              <a:ext uri="{FF2B5EF4-FFF2-40B4-BE49-F238E27FC236}">
                <a16:creationId xmlns:a16="http://schemas.microsoft.com/office/drawing/2014/main" id="{FBA42494-59C0-D5D0-1B54-3B23C038C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332" y="173620"/>
            <a:ext cx="431800" cy="116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83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72865A-86FE-E71C-72EE-A3132C16572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n-US" dirty="0"/>
              <a:t>Power Station Introduction</a:t>
            </a:r>
          </a:p>
          <a:p>
            <a:r>
              <a:rPr lang="en-US" dirty="0"/>
              <a:t>LBE Status</a:t>
            </a:r>
          </a:p>
          <a:p>
            <a:r>
              <a:rPr lang="en-US" dirty="0"/>
              <a:t>LBE Community Outreach</a:t>
            </a:r>
          </a:p>
          <a:p>
            <a:r>
              <a:rPr lang="en-US" dirty="0"/>
              <a:t>LBE Opportunities</a:t>
            </a:r>
          </a:p>
          <a:p>
            <a:r>
              <a:rPr lang="en-US" dirty="0"/>
              <a:t>Q &amp; A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19AC1C-E125-661D-5C3D-6F33B82EE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958909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ED39-7467-1853-4D39-D34242BB0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470001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ty next to water&#10;&#10;Description automatically generated">
            <a:extLst>
              <a:ext uri="{FF2B5EF4-FFF2-40B4-BE49-F238E27FC236}">
                <a16:creationId xmlns:a16="http://schemas.microsoft.com/office/drawing/2014/main" id="{9D8F65CE-C842-075D-7A50-F91B10FA4A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269" cy="6858001"/>
          </a:xfrm>
          <a:prstGeom prst="rect">
            <a:avLst/>
          </a:prstGeom>
        </p:spPr>
      </p:pic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22FAA12D-3684-0B78-7C8B-942190D7A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837" y="5435536"/>
            <a:ext cx="1353835" cy="96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96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5483E6-7DAF-55C5-FCA7-FD2034025E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13" y="0"/>
            <a:ext cx="12194259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0C08B-61C6-8A70-00CD-E54FD966A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3772" y="4945943"/>
            <a:ext cx="457600" cy="208000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4C7535AE-13C5-3D53-C88C-4CE5942157F0}"/>
              </a:ext>
            </a:extLst>
          </p:cNvPr>
          <p:cNvSpPr/>
          <p:nvPr/>
        </p:nvSpPr>
        <p:spPr>
          <a:xfrm>
            <a:off x="-2112" y="0"/>
            <a:ext cx="10984437" cy="6932080"/>
          </a:xfrm>
          <a:custGeom>
            <a:avLst/>
            <a:gdLst>
              <a:gd name="connsiteX0" fmla="*/ 10593859 w 10931611"/>
              <a:gd name="connsiteY0" fmla="*/ 1466335 h 6845643"/>
              <a:gd name="connsiteX1" fmla="*/ 10931611 w 10931611"/>
              <a:gd name="connsiteY1" fmla="*/ 16476 h 6845643"/>
              <a:gd name="connsiteX2" fmla="*/ 0 w 10931611"/>
              <a:gd name="connsiteY2" fmla="*/ 0 h 6845643"/>
              <a:gd name="connsiteX3" fmla="*/ 16476 w 10931611"/>
              <a:gd name="connsiteY3" fmla="*/ 6837405 h 6845643"/>
              <a:gd name="connsiteX4" fmla="*/ 10181968 w 10931611"/>
              <a:gd name="connsiteY4" fmla="*/ 6845643 h 6845643"/>
              <a:gd name="connsiteX5" fmla="*/ 10190205 w 10931611"/>
              <a:gd name="connsiteY5" fmla="*/ 6211330 h 6845643"/>
              <a:gd name="connsiteX6" fmla="*/ 4011827 w 10931611"/>
              <a:gd name="connsiteY6" fmla="*/ 6236043 h 6845643"/>
              <a:gd name="connsiteX7" fmla="*/ 4011827 w 10931611"/>
              <a:gd name="connsiteY7" fmla="*/ 4736757 h 6845643"/>
              <a:gd name="connsiteX8" fmla="*/ 2265405 w 10931611"/>
              <a:gd name="connsiteY8" fmla="*/ 4744995 h 6845643"/>
              <a:gd name="connsiteX9" fmla="*/ 2290119 w 10931611"/>
              <a:gd name="connsiteY9" fmla="*/ 3286897 h 6845643"/>
              <a:gd name="connsiteX10" fmla="*/ 518984 w 10931611"/>
              <a:gd name="connsiteY10" fmla="*/ 3278659 h 6845643"/>
              <a:gd name="connsiteX11" fmla="*/ 444843 w 10931611"/>
              <a:gd name="connsiteY11" fmla="*/ 3278659 h 6845643"/>
              <a:gd name="connsiteX12" fmla="*/ 510746 w 10931611"/>
              <a:gd name="connsiteY12" fmla="*/ 601362 h 6845643"/>
              <a:gd name="connsiteX13" fmla="*/ 3426941 w 10931611"/>
              <a:gd name="connsiteY13" fmla="*/ 601362 h 6845643"/>
              <a:gd name="connsiteX14" fmla="*/ 4168346 w 10931611"/>
              <a:gd name="connsiteY14" fmla="*/ 1507524 h 6845643"/>
              <a:gd name="connsiteX15" fmla="*/ 10593859 w 10931611"/>
              <a:gd name="connsiteY15" fmla="*/ 1466335 h 6845643"/>
              <a:gd name="connsiteX0" fmla="*/ 10593859 w 10931611"/>
              <a:gd name="connsiteY0" fmla="*/ 1466335 h 6845643"/>
              <a:gd name="connsiteX1" fmla="*/ 10931611 w 10931611"/>
              <a:gd name="connsiteY1" fmla="*/ 16476 h 6845643"/>
              <a:gd name="connsiteX2" fmla="*/ 0 w 10931611"/>
              <a:gd name="connsiteY2" fmla="*/ 0 h 6845643"/>
              <a:gd name="connsiteX3" fmla="*/ 16476 w 10931611"/>
              <a:gd name="connsiteY3" fmla="*/ 6837405 h 6845643"/>
              <a:gd name="connsiteX4" fmla="*/ 10181968 w 10931611"/>
              <a:gd name="connsiteY4" fmla="*/ 6845643 h 6845643"/>
              <a:gd name="connsiteX5" fmla="*/ 10190205 w 10931611"/>
              <a:gd name="connsiteY5" fmla="*/ 6211330 h 6845643"/>
              <a:gd name="connsiteX6" fmla="*/ 4011827 w 10931611"/>
              <a:gd name="connsiteY6" fmla="*/ 6236043 h 6845643"/>
              <a:gd name="connsiteX7" fmla="*/ 4011827 w 10931611"/>
              <a:gd name="connsiteY7" fmla="*/ 4736757 h 6845643"/>
              <a:gd name="connsiteX8" fmla="*/ 2265405 w 10931611"/>
              <a:gd name="connsiteY8" fmla="*/ 4744995 h 6845643"/>
              <a:gd name="connsiteX9" fmla="*/ 2290119 w 10931611"/>
              <a:gd name="connsiteY9" fmla="*/ 3286897 h 6845643"/>
              <a:gd name="connsiteX10" fmla="*/ 518984 w 10931611"/>
              <a:gd name="connsiteY10" fmla="*/ 3278659 h 6845643"/>
              <a:gd name="connsiteX11" fmla="*/ 444843 w 10931611"/>
              <a:gd name="connsiteY11" fmla="*/ 3278659 h 6845643"/>
              <a:gd name="connsiteX12" fmla="*/ 436605 w 10931611"/>
              <a:gd name="connsiteY12" fmla="*/ 576648 h 6845643"/>
              <a:gd name="connsiteX13" fmla="*/ 3426941 w 10931611"/>
              <a:gd name="connsiteY13" fmla="*/ 601362 h 6845643"/>
              <a:gd name="connsiteX14" fmla="*/ 4168346 w 10931611"/>
              <a:gd name="connsiteY14" fmla="*/ 1507524 h 6845643"/>
              <a:gd name="connsiteX15" fmla="*/ 10593859 w 10931611"/>
              <a:gd name="connsiteY15" fmla="*/ 1466335 h 6845643"/>
              <a:gd name="connsiteX0" fmla="*/ 10593859 w 10931611"/>
              <a:gd name="connsiteY0" fmla="*/ 1466335 h 6845643"/>
              <a:gd name="connsiteX1" fmla="*/ 10931611 w 10931611"/>
              <a:gd name="connsiteY1" fmla="*/ 16476 h 6845643"/>
              <a:gd name="connsiteX2" fmla="*/ 0 w 10931611"/>
              <a:gd name="connsiteY2" fmla="*/ 0 h 6845643"/>
              <a:gd name="connsiteX3" fmla="*/ 16476 w 10931611"/>
              <a:gd name="connsiteY3" fmla="*/ 6837405 h 6845643"/>
              <a:gd name="connsiteX4" fmla="*/ 10181968 w 10931611"/>
              <a:gd name="connsiteY4" fmla="*/ 6845643 h 6845643"/>
              <a:gd name="connsiteX5" fmla="*/ 10190205 w 10931611"/>
              <a:gd name="connsiteY5" fmla="*/ 6211330 h 6845643"/>
              <a:gd name="connsiteX6" fmla="*/ 4011827 w 10931611"/>
              <a:gd name="connsiteY6" fmla="*/ 6236043 h 6845643"/>
              <a:gd name="connsiteX7" fmla="*/ 4011827 w 10931611"/>
              <a:gd name="connsiteY7" fmla="*/ 4736757 h 6845643"/>
              <a:gd name="connsiteX8" fmla="*/ 2265405 w 10931611"/>
              <a:gd name="connsiteY8" fmla="*/ 4744995 h 6845643"/>
              <a:gd name="connsiteX9" fmla="*/ 2290119 w 10931611"/>
              <a:gd name="connsiteY9" fmla="*/ 3286897 h 6845643"/>
              <a:gd name="connsiteX10" fmla="*/ 518984 w 10931611"/>
              <a:gd name="connsiteY10" fmla="*/ 3278659 h 6845643"/>
              <a:gd name="connsiteX11" fmla="*/ 428368 w 10931611"/>
              <a:gd name="connsiteY11" fmla="*/ 3278659 h 6845643"/>
              <a:gd name="connsiteX12" fmla="*/ 436605 w 10931611"/>
              <a:gd name="connsiteY12" fmla="*/ 576648 h 6845643"/>
              <a:gd name="connsiteX13" fmla="*/ 3426941 w 10931611"/>
              <a:gd name="connsiteY13" fmla="*/ 601362 h 6845643"/>
              <a:gd name="connsiteX14" fmla="*/ 4168346 w 10931611"/>
              <a:gd name="connsiteY14" fmla="*/ 1507524 h 6845643"/>
              <a:gd name="connsiteX15" fmla="*/ 10593859 w 10931611"/>
              <a:gd name="connsiteY15" fmla="*/ 1466335 h 6845643"/>
              <a:gd name="connsiteX0" fmla="*/ 10593859 w 10915135"/>
              <a:gd name="connsiteY0" fmla="*/ 1466335 h 6845643"/>
              <a:gd name="connsiteX1" fmla="*/ 10915135 w 10915135"/>
              <a:gd name="connsiteY1" fmla="*/ 716692 h 6845643"/>
              <a:gd name="connsiteX2" fmla="*/ 0 w 10915135"/>
              <a:gd name="connsiteY2" fmla="*/ 0 h 6845643"/>
              <a:gd name="connsiteX3" fmla="*/ 16476 w 10915135"/>
              <a:gd name="connsiteY3" fmla="*/ 6837405 h 6845643"/>
              <a:gd name="connsiteX4" fmla="*/ 10181968 w 10915135"/>
              <a:gd name="connsiteY4" fmla="*/ 6845643 h 6845643"/>
              <a:gd name="connsiteX5" fmla="*/ 10190205 w 10915135"/>
              <a:gd name="connsiteY5" fmla="*/ 6211330 h 6845643"/>
              <a:gd name="connsiteX6" fmla="*/ 4011827 w 10915135"/>
              <a:gd name="connsiteY6" fmla="*/ 6236043 h 6845643"/>
              <a:gd name="connsiteX7" fmla="*/ 4011827 w 10915135"/>
              <a:gd name="connsiteY7" fmla="*/ 4736757 h 6845643"/>
              <a:gd name="connsiteX8" fmla="*/ 2265405 w 10915135"/>
              <a:gd name="connsiteY8" fmla="*/ 4744995 h 6845643"/>
              <a:gd name="connsiteX9" fmla="*/ 2290119 w 10915135"/>
              <a:gd name="connsiteY9" fmla="*/ 3286897 h 6845643"/>
              <a:gd name="connsiteX10" fmla="*/ 518984 w 10915135"/>
              <a:gd name="connsiteY10" fmla="*/ 3278659 h 6845643"/>
              <a:gd name="connsiteX11" fmla="*/ 428368 w 10915135"/>
              <a:gd name="connsiteY11" fmla="*/ 3278659 h 6845643"/>
              <a:gd name="connsiteX12" fmla="*/ 436605 w 10915135"/>
              <a:gd name="connsiteY12" fmla="*/ 576648 h 6845643"/>
              <a:gd name="connsiteX13" fmla="*/ 3426941 w 10915135"/>
              <a:gd name="connsiteY13" fmla="*/ 601362 h 6845643"/>
              <a:gd name="connsiteX14" fmla="*/ 4168346 w 10915135"/>
              <a:gd name="connsiteY14" fmla="*/ 1507524 h 6845643"/>
              <a:gd name="connsiteX15" fmla="*/ 10593859 w 10915135"/>
              <a:gd name="connsiteY15" fmla="*/ 1466335 h 6845643"/>
              <a:gd name="connsiteX0" fmla="*/ 10593859 w 10989276"/>
              <a:gd name="connsiteY0" fmla="*/ 1466335 h 6845643"/>
              <a:gd name="connsiteX1" fmla="*/ 10989276 w 10989276"/>
              <a:gd name="connsiteY1" fmla="*/ 16475 h 6845643"/>
              <a:gd name="connsiteX2" fmla="*/ 0 w 10989276"/>
              <a:gd name="connsiteY2" fmla="*/ 0 h 6845643"/>
              <a:gd name="connsiteX3" fmla="*/ 16476 w 10989276"/>
              <a:gd name="connsiteY3" fmla="*/ 6837405 h 6845643"/>
              <a:gd name="connsiteX4" fmla="*/ 10181968 w 10989276"/>
              <a:gd name="connsiteY4" fmla="*/ 6845643 h 6845643"/>
              <a:gd name="connsiteX5" fmla="*/ 10190205 w 10989276"/>
              <a:gd name="connsiteY5" fmla="*/ 6211330 h 6845643"/>
              <a:gd name="connsiteX6" fmla="*/ 4011827 w 10989276"/>
              <a:gd name="connsiteY6" fmla="*/ 6236043 h 6845643"/>
              <a:gd name="connsiteX7" fmla="*/ 4011827 w 10989276"/>
              <a:gd name="connsiteY7" fmla="*/ 4736757 h 6845643"/>
              <a:gd name="connsiteX8" fmla="*/ 2265405 w 10989276"/>
              <a:gd name="connsiteY8" fmla="*/ 4744995 h 6845643"/>
              <a:gd name="connsiteX9" fmla="*/ 2290119 w 10989276"/>
              <a:gd name="connsiteY9" fmla="*/ 3286897 h 6845643"/>
              <a:gd name="connsiteX10" fmla="*/ 518984 w 10989276"/>
              <a:gd name="connsiteY10" fmla="*/ 3278659 h 6845643"/>
              <a:gd name="connsiteX11" fmla="*/ 428368 w 10989276"/>
              <a:gd name="connsiteY11" fmla="*/ 3278659 h 6845643"/>
              <a:gd name="connsiteX12" fmla="*/ 436605 w 10989276"/>
              <a:gd name="connsiteY12" fmla="*/ 576648 h 6845643"/>
              <a:gd name="connsiteX13" fmla="*/ 3426941 w 10989276"/>
              <a:gd name="connsiteY13" fmla="*/ 601362 h 6845643"/>
              <a:gd name="connsiteX14" fmla="*/ 4168346 w 10989276"/>
              <a:gd name="connsiteY14" fmla="*/ 1507524 h 6845643"/>
              <a:gd name="connsiteX15" fmla="*/ 10593859 w 10989276"/>
              <a:gd name="connsiteY15" fmla="*/ 1466335 h 6845643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16476 w 10990769"/>
              <a:gd name="connsiteY3" fmla="*/ 6837405 h 6845643"/>
              <a:gd name="connsiteX4" fmla="*/ 10181968 w 10990769"/>
              <a:gd name="connsiteY4" fmla="*/ 6845643 h 6845643"/>
              <a:gd name="connsiteX5" fmla="*/ 10190205 w 10990769"/>
              <a:gd name="connsiteY5" fmla="*/ 6211330 h 6845643"/>
              <a:gd name="connsiteX6" fmla="*/ 4011827 w 10990769"/>
              <a:gd name="connsiteY6" fmla="*/ 6236043 h 6845643"/>
              <a:gd name="connsiteX7" fmla="*/ 4011827 w 10990769"/>
              <a:gd name="connsiteY7" fmla="*/ 4736757 h 6845643"/>
              <a:gd name="connsiteX8" fmla="*/ 2265405 w 10990769"/>
              <a:gd name="connsiteY8" fmla="*/ 4744995 h 6845643"/>
              <a:gd name="connsiteX9" fmla="*/ 2290119 w 10990769"/>
              <a:gd name="connsiteY9" fmla="*/ 3286897 h 6845643"/>
              <a:gd name="connsiteX10" fmla="*/ 518984 w 10990769"/>
              <a:gd name="connsiteY10" fmla="*/ 3278659 h 6845643"/>
              <a:gd name="connsiteX11" fmla="*/ 428368 w 10990769"/>
              <a:gd name="connsiteY11" fmla="*/ 3278659 h 6845643"/>
              <a:gd name="connsiteX12" fmla="*/ 436605 w 10990769"/>
              <a:gd name="connsiteY12" fmla="*/ 576648 h 6845643"/>
              <a:gd name="connsiteX13" fmla="*/ 3426941 w 10990769"/>
              <a:gd name="connsiteY13" fmla="*/ 601362 h 6845643"/>
              <a:gd name="connsiteX14" fmla="*/ 4168346 w 10990769"/>
              <a:gd name="connsiteY14" fmla="*/ 1507524 h 6845643"/>
              <a:gd name="connsiteX15" fmla="*/ 10593859 w 10990769"/>
              <a:gd name="connsiteY15" fmla="*/ 1466335 h 6845643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16476 w 10990769"/>
              <a:gd name="connsiteY3" fmla="*/ 6837405 h 6845643"/>
              <a:gd name="connsiteX4" fmla="*/ 10181968 w 10990769"/>
              <a:gd name="connsiteY4" fmla="*/ 6845643 h 6845643"/>
              <a:gd name="connsiteX5" fmla="*/ 10190205 w 10990769"/>
              <a:gd name="connsiteY5" fmla="*/ 6211330 h 6845643"/>
              <a:gd name="connsiteX6" fmla="*/ 4011827 w 10990769"/>
              <a:gd name="connsiteY6" fmla="*/ 6236043 h 6845643"/>
              <a:gd name="connsiteX7" fmla="*/ 4011827 w 10990769"/>
              <a:gd name="connsiteY7" fmla="*/ 4736757 h 6845643"/>
              <a:gd name="connsiteX8" fmla="*/ 2265405 w 10990769"/>
              <a:gd name="connsiteY8" fmla="*/ 4744995 h 6845643"/>
              <a:gd name="connsiteX9" fmla="*/ 2290119 w 10990769"/>
              <a:gd name="connsiteY9" fmla="*/ 3286897 h 6845643"/>
              <a:gd name="connsiteX10" fmla="*/ 518984 w 10990769"/>
              <a:gd name="connsiteY10" fmla="*/ 3278659 h 6845643"/>
              <a:gd name="connsiteX11" fmla="*/ 428368 w 10990769"/>
              <a:gd name="connsiteY11" fmla="*/ 3278659 h 6845643"/>
              <a:gd name="connsiteX12" fmla="*/ 436605 w 10990769"/>
              <a:gd name="connsiteY12" fmla="*/ 576648 h 6845643"/>
              <a:gd name="connsiteX13" fmla="*/ 3426941 w 10990769"/>
              <a:gd name="connsiteY13" fmla="*/ 601362 h 6845643"/>
              <a:gd name="connsiteX14" fmla="*/ 4168346 w 10990769"/>
              <a:gd name="connsiteY14" fmla="*/ 1507524 h 6845643"/>
              <a:gd name="connsiteX15" fmla="*/ 10593859 w 10990769"/>
              <a:gd name="connsiteY15" fmla="*/ 1466335 h 6845643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16476 w 10990769"/>
              <a:gd name="connsiteY3" fmla="*/ 6837405 h 6845643"/>
              <a:gd name="connsiteX4" fmla="*/ 10181968 w 10990769"/>
              <a:gd name="connsiteY4" fmla="*/ 6845643 h 6845643"/>
              <a:gd name="connsiteX5" fmla="*/ 10206681 w 10990769"/>
              <a:gd name="connsiteY5" fmla="*/ 6219568 h 6845643"/>
              <a:gd name="connsiteX6" fmla="*/ 4011827 w 10990769"/>
              <a:gd name="connsiteY6" fmla="*/ 6236043 h 6845643"/>
              <a:gd name="connsiteX7" fmla="*/ 4011827 w 10990769"/>
              <a:gd name="connsiteY7" fmla="*/ 4736757 h 6845643"/>
              <a:gd name="connsiteX8" fmla="*/ 2265405 w 10990769"/>
              <a:gd name="connsiteY8" fmla="*/ 4744995 h 6845643"/>
              <a:gd name="connsiteX9" fmla="*/ 2290119 w 10990769"/>
              <a:gd name="connsiteY9" fmla="*/ 3286897 h 6845643"/>
              <a:gd name="connsiteX10" fmla="*/ 518984 w 10990769"/>
              <a:gd name="connsiteY10" fmla="*/ 3278659 h 6845643"/>
              <a:gd name="connsiteX11" fmla="*/ 428368 w 10990769"/>
              <a:gd name="connsiteY11" fmla="*/ 3278659 h 6845643"/>
              <a:gd name="connsiteX12" fmla="*/ 436605 w 10990769"/>
              <a:gd name="connsiteY12" fmla="*/ 576648 h 6845643"/>
              <a:gd name="connsiteX13" fmla="*/ 3426941 w 10990769"/>
              <a:gd name="connsiteY13" fmla="*/ 601362 h 6845643"/>
              <a:gd name="connsiteX14" fmla="*/ 4168346 w 10990769"/>
              <a:gd name="connsiteY14" fmla="*/ 1507524 h 6845643"/>
              <a:gd name="connsiteX15" fmla="*/ 10593859 w 10990769"/>
              <a:gd name="connsiteY15" fmla="*/ 1466335 h 6845643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16476 w 10990769"/>
              <a:gd name="connsiteY3" fmla="*/ 6837405 h 6845643"/>
              <a:gd name="connsiteX4" fmla="*/ 10181968 w 10990769"/>
              <a:gd name="connsiteY4" fmla="*/ 6845643 h 6845643"/>
              <a:gd name="connsiteX5" fmla="*/ 10206681 w 10990769"/>
              <a:gd name="connsiteY5" fmla="*/ 6219568 h 6845643"/>
              <a:gd name="connsiteX6" fmla="*/ 4011827 w 10990769"/>
              <a:gd name="connsiteY6" fmla="*/ 6236043 h 6845643"/>
              <a:gd name="connsiteX7" fmla="*/ 4011827 w 10990769"/>
              <a:gd name="connsiteY7" fmla="*/ 4736757 h 6845643"/>
              <a:gd name="connsiteX8" fmla="*/ 2265405 w 10990769"/>
              <a:gd name="connsiteY8" fmla="*/ 4744995 h 6845643"/>
              <a:gd name="connsiteX9" fmla="*/ 2265405 w 10990769"/>
              <a:gd name="connsiteY9" fmla="*/ 3295135 h 6845643"/>
              <a:gd name="connsiteX10" fmla="*/ 518984 w 10990769"/>
              <a:gd name="connsiteY10" fmla="*/ 3278659 h 6845643"/>
              <a:gd name="connsiteX11" fmla="*/ 428368 w 10990769"/>
              <a:gd name="connsiteY11" fmla="*/ 3278659 h 6845643"/>
              <a:gd name="connsiteX12" fmla="*/ 436605 w 10990769"/>
              <a:gd name="connsiteY12" fmla="*/ 576648 h 6845643"/>
              <a:gd name="connsiteX13" fmla="*/ 3426941 w 10990769"/>
              <a:gd name="connsiteY13" fmla="*/ 601362 h 6845643"/>
              <a:gd name="connsiteX14" fmla="*/ 4168346 w 10990769"/>
              <a:gd name="connsiteY14" fmla="*/ 1507524 h 6845643"/>
              <a:gd name="connsiteX15" fmla="*/ 10593859 w 10990769"/>
              <a:gd name="connsiteY15" fmla="*/ 1466335 h 6845643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16476 w 10990769"/>
              <a:gd name="connsiteY3" fmla="*/ 6837405 h 6845643"/>
              <a:gd name="connsiteX4" fmla="*/ 10181968 w 10990769"/>
              <a:gd name="connsiteY4" fmla="*/ 6845643 h 6845643"/>
              <a:gd name="connsiteX5" fmla="*/ 10206681 w 10990769"/>
              <a:gd name="connsiteY5" fmla="*/ 6219568 h 6845643"/>
              <a:gd name="connsiteX6" fmla="*/ 4011827 w 10990769"/>
              <a:gd name="connsiteY6" fmla="*/ 6236043 h 6845643"/>
              <a:gd name="connsiteX7" fmla="*/ 4011827 w 10990769"/>
              <a:gd name="connsiteY7" fmla="*/ 4736757 h 6845643"/>
              <a:gd name="connsiteX8" fmla="*/ 2265405 w 10990769"/>
              <a:gd name="connsiteY8" fmla="*/ 4744995 h 6845643"/>
              <a:gd name="connsiteX9" fmla="*/ 2265405 w 10990769"/>
              <a:gd name="connsiteY9" fmla="*/ 3295135 h 6845643"/>
              <a:gd name="connsiteX10" fmla="*/ 518984 w 10990769"/>
              <a:gd name="connsiteY10" fmla="*/ 3278659 h 6845643"/>
              <a:gd name="connsiteX11" fmla="*/ 428368 w 10990769"/>
              <a:gd name="connsiteY11" fmla="*/ 3278659 h 6845643"/>
              <a:gd name="connsiteX12" fmla="*/ 436605 w 10990769"/>
              <a:gd name="connsiteY12" fmla="*/ 576648 h 6845643"/>
              <a:gd name="connsiteX13" fmla="*/ 3426941 w 10990769"/>
              <a:gd name="connsiteY13" fmla="*/ 527222 h 6845643"/>
              <a:gd name="connsiteX14" fmla="*/ 4168346 w 10990769"/>
              <a:gd name="connsiteY14" fmla="*/ 1507524 h 6845643"/>
              <a:gd name="connsiteX15" fmla="*/ 10593859 w 10990769"/>
              <a:gd name="connsiteY15" fmla="*/ 1466335 h 6845643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16476 w 10990769"/>
              <a:gd name="connsiteY3" fmla="*/ 6837405 h 6845643"/>
              <a:gd name="connsiteX4" fmla="*/ 10181968 w 10990769"/>
              <a:gd name="connsiteY4" fmla="*/ 6845643 h 6845643"/>
              <a:gd name="connsiteX5" fmla="*/ 10206681 w 10990769"/>
              <a:gd name="connsiteY5" fmla="*/ 6219568 h 6845643"/>
              <a:gd name="connsiteX6" fmla="*/ 4011827 w 10990769"/>
              <a:gd name="connsiteY6" fmla="*/ 6236043 h 6845643"/>
              <a:gd name="connsiteX7" fmla="*/ 4011827 w 10990769"/>
              <a:gd name="connsiteY7" fmla="*/ 4736757 h 6845643"/>
              <a:gd name="connsiteX8" fmla="*/ 2265405 w 10990769"/>
              <a:gd name="connsiteY8" fmla="*/ 4744995 h 6845643"/>
              <a:gd name="connsiteX9" fmla="*/ 2265405 w 10990769"/>
              <a:gd name="connsiteY9" fmla="*/ 3295135 h 6845643"/>
              <a:gd name="connsiteX10" fmla="*/ 518984 w 10990769"/>
              <a:gd name="connsiteY10" fmla="*/ 3278659 h 6845643"/>
              <a:gd name="connsiteX11" fmla="*/ 428368 w 10990769"/>
              <a:gd name="connsiteY11" fmla="*/ 3278659 h 6845643"/>
              <a:gd name="connsiteX12" fmla="*/ 436605 w 10990769"/>
              <a:gd name="connsiteY12" fmla="*/ 494270 h 6845643"/>
              <a:gd name="connsiteX13" fmla="*/ 3426941 w 10990769"/>
              <a:gd name="connsiteY13" fmla="*/ 527222 h 6845643"/>
              <a:gd name="connsiteX14" fmla="*/ 4168346 w 10990769"/>
              <a:gd name="connsiteY14" fmla="*/ 1507524 h 6845643"/>
              <a:gd name="connsiteX15" fmla="*/ 10593859 w 10990769"/>
              <a:gd name="connsiteY15" fmla="*/ 1466335 h 6845643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16476 w 10990769"/>
              <a:gd name="connsiteY3" fmla="*/ 6837405 h 6845643"/>
              <a:gd name="connsiteX4" fmla="*/ 10181968 w 10990769"/>
              <a:gd name="connsiteY4" fmla="*/ 6845643 h 6845643"/>
              <a:gd name="connsiteX5" fmla="*/ 10206681 w 10990769"/>
              <a:gd name="connsiteY5" fmla="*/ 6219568 h 6845643"/>
              <a:gd name="connsiteX6" fmla="*/ 4011827 w 10990769"/>
              <a:gd name="connsiteY6" fmla="*/ 6236043 h 6845643"/>
              <a:gd name="connsiteX7" fmla="*/ 4011827 w 10990769"/>
              <a:gd name="connsiteY7" fmla="*/ 4736757 h 6845643"/>
              <a:gd name="connsiteX8" fmla="*/ 2265405 w 10990769"/>
              <a:gd name="connsiteY8" fmla="*/ 4744995 h 6845643"/>
              <a:gd name="connsiteX9" fmla="*/ 2265405 w 10990769"/>
              <a:gd name="connsiteY9" fmla="*/ 3295135 h 6845643"/>
              <a:gd name="connsiteX10" fmla="*/ 518984 w 10990769"/>
              <a:gd name="connsiteY10" fmla="*/ 3278659 h 6845643"/>
              <a:gd name="connsiteX11" fmla="*/ 428368 w 10990769"/>
              <a:gd name="connsiteY11" fmla="*/ 3278659 h 6845643"/>
              <a:gd name="connsiteX12" fmla="*/ 436605 w 10990769"/>
              <a:gd name="connsiteY12" fmla="*/ 494270 h 6845643"/>
              <a:gd name="connsiteX13" fmla="*/ 3443417 w 10990769"/>
              <a:gd name="connsiteY13" fmla="*/ 486033 h 6845643"/>
              <a:gd name="connsiteX14" fmla="*/ 4168346 w 10990769"/>
              <a:gd name="connsiteY14" fmla="*/ 1507524 h 6845643"/>
              <a:gd name="connsiteX15" fmla="*/ 10593859 w 10990769"/>
              <a:gd name="connsiteY15" fmla="*/ 1466335 h 6845643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16476 w 10990769"/>
              <a:gd name="connsiteY3" fmla="*/ 6837405 h 6845643"/>
              <a:gd name="connsiteX4" fmla="*/ 10181968 w 10990769"/>
              <a:gd name="connsiteY4" fmla="*/ 6845643 h 6845643"/>
              <a:gd name="connsiteX5" fmla="*/ 10206681 w 10990769"/>
              <a:gd name="connsiteY5" fmla="*/ 6219568 h 6845643"/>
              <a:gd name="connsiteX6" fmla="*/ 4011827 w 10990769"/>
              <a:gd name="connsiteY6" fmla="*/ 6236043 h 6845643"/>
              <a:gd name="connsiteX7" fmla="*/ 4011827 w 10990769"/>
              <a:gd name="connsiteY7" fmla="*/ 4736757 h 6845643"/>
              <a:gd name="connsiteX8" fmla="*/ 2265405 w 10990769"/>
              <a:gd name="connsiteY8" fmla="*/ 4744995 h 6845643"/>
              <a:gd name="connsiteX9" fmla="*/ 2265405 w 10990769"/>
              <a:gd name="connsiteY9" fmla="*/ 3295135 h 6845643"/>
              <a:gd name="connsiteX10" fmla="*/ 518984 w 10990769"/>
              <a:gd name="connsiteY10" fmla="*/ 3278659 h 6845643"/>
              <a:gd name="connsiteX11" fmla="*/ 428368 w 10990769"/>
              <a:gd name="connsiteY11" fmla="*/ 3278659 h 6845643"/>
              <a:gd name="connsiteX12" fmla="*/ 436605 w 10990769"/>
              <a:gd name="connsiteY12" fmla="*/ 494270 h 6845643"/>
              <a:gd name="connsiteX13" fmla="*/ 3443417 w 10990769"/>
              <a:gd name="connsiteY13" fmla="*/ 486033 h 6845643"/>
              <a:gd name="connsiteX14" fmla="*/ 4135394 w 10990769"/>
              <a:gd name="connsiteY14" fmla="*/ 1458097 h 6845643"/>
              <a:gd name="connsiteX15" fmla="*/ 10593859 w 10990769"/>
              <a:gd name="connsiteY15" fmla="*/ 1466335 h 6845643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16476 w 10990769"/>
              <a:gd name="connsiteY3" fmla="*/ 6837405 h 6845643"/>
              <a:gd name="connsiteX4" fmla="*/ 10181968 w 10990769"/>
              <a:gd name="connsiteY4" fmla="*/ 6845643 h 6845643"/>
              <a:gd name="connsiteX5" fmla="*/ 10206681 w 10990769"/>
              <a:gd name="connsiteY5" fmla="*/ 6219568 h 6845643"/>
              <a:gd name="connsiteX6" fmla="*/ 3871784 w 10990769"/>
              <a:gd name="connsiteY6" fmla="*/ 6285470 h 6845643"/>
              <a:gd name="connsiteX7" fmla="*/ 4011827 w 10990769"/>
              <a:gd name="connsiteY7" fmla="*/ 4736757 h 6845643"/>
              <a:gd name="connsiteX8" fmla="*/ 2265405 w 10990769"/>
              <a:gd name="connsiteY8" fmla="*/ 4744995 h 6845643"/>
              <a:gd name="connsiteX9" fmla="*/ 2265405 w 10990769"/>
              <a:gd name="connsiteY9" fmla="*/ 3295135 h 6845643"/>
              <a:gd name="connsiteX10" fmla="*/ 518984 w 10990769"/>
              <a:gd name="connsiteY10" fmla="*/ 3278659 h 6845643"/>
              <a:gd name="connsiteX11" fmla="*/ 428368 w 10990769"/>
              <a:gd name="connsiteY11" fmla="*/ 3278659 h 6845643"/>
              <a:gd name="connsiteX12" fmla="*/ 436605 w 10990769"/>
              <a:gd name="connsiteY12" fmla="*/ 494270 h 6845643"/>
              <a:gd name="connsiteX13" fmla="*/ 3443417 w 10990769"/>
              <a:gd name="connsiteY13" fmla="*/ 486033 h 6845643"/>
              <a:gd name="connsiteX14" fmla="*/ 4135394 w 10990769"/>
              <a:gd name="connsiteY14" fmla="*/ 1458097 h 6845643"/>
              <a:gd name="connsiteX15" fmla="*/ 10593859 w 10990769"/>
              <a:gd name="connsiteY15" fmla="*/ 1466335 h 6845643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16476 w 10990769"/>
              <a:gd name="connsiteY3" fmla="*/ 6837405 h 6845643"/>
              <a:gd name="connsiteX4" fmla="*/ 10181968 w 10990769"/>
              <a:gd name="connsiteY4" fmla="*/ 6845643 h 6845643"/>
              <a:gd name="connsiteX5" fmla="*/ 10206681 w 10990769"/>
              <a:gd name="connsiteY5" fmla="*/ 6219568 h 6845643"/>
              <a:gd name="connsiteX6" fmla="*/ 3871784 w 10990769"/>
              <a:gd name="connsiteY6" fmla="*/ 6285470 h 6845643"/>
              <a:gd name="connsiteX7" fmla="*/ 3855308 w 10990769"/>
              <a:gd name="connsiteY7" fmla="*/ 4753233 h 6845643"/>
              <a:gd name="connsiteX8" fmla="*/ 2265405 w 10990769"/>
              <a:gd name="connsiteY8" fmla="*/ 4744995 h 6845643"/>
              <a:gd name="connsiteX9" fmla="*/ 2265405 w 10990769"/>
              <a:gd name="connsiteY9" fmla="*/ 3295135 h 6845643"/>
              <a:gd name="connsiteX10" fmla="*/ 518984 w 10990769"/>
              <a:gd name="connsiteY10" fmla="*/ 3278659 h 6845643"/>
              <a:gd name="connsiteX11" fmla="*/ 428368 w 10990769"/>
              <a:gd name="connsiteY11" fmla="*/ 3278659 h 6845643"/>
              <a:gd name="connsiteX12" fmla="*/ 436605 w 10990769"/>
              <a:gd name="connsiteY12" fmla="*/ 494270 h 6845643"/>
              <a:gd name="connsiteX13" fmla="*/ 3443417 w 10990769"/>
              <a:gd name="connsiteY13" fmla="*/ 486033 h 6845643"/>
              <a:gd name="connsiteX14" fmla="*/ 4135394 w 10990769"/>
              <a:gd name="connsiteY14" fmla="*/ 1458097 h 6845643"/>
              <a:gd name="connsiteX15" fmla="*/ 10593859 w 10990769"/>
              <a:gd name="connsiteY15" fmla="*/ 1466335 h 6845643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16476 w 10990769"/>
              <a:gd name="connsiteY3" fmla="*/ 6837405 h 6845643"/>
              <a:gd name="connsiteX4" fmla="*/ 10181968 w 10990769"/>
              <a:gd name="connsiteY4" fmla="*/ 6845643 h 6845643"/>
              <a:gd name="connsiteX5" fmla="*/ 10206681 w 10990769"/>
              <a:gd name="connsiteY5" fmla="*/ 6219568 h 6845643"/>
              <a:gd name="connsiteX6" fmla="*/ 3822357 w 10990769"/>
              <a:gd name="connsiteY6" fmla="*/ 6277232 h 6845643"/>
              <a:gd name="connsiteX7" fmla="*/ 3855308 w 10990769"/>
              <a:gd name="connsiteY7" fmla="*/ 4753233 h 6845643"/>
              <a:gd name="connsiteX8" fmla="*/ 2265405 w 10990769"/>
              <a:gd name="connsiteY8" fmla="*/ 4744995 h 6845643"/>
              <a:gd name="connsiteX9" fmla="*/ 2265405 w 10990769"/>
              <a:gd name="connsiteY9" fmla="*/ 3295135 h 6845643"/>
              <a:gd name="connsiteX10" fmla="*/ 518984 w 10990769"/>
              <a:gd name="connsiteY10" fmla="*/ 3278659 h 6845643"/>
              <a:gd name="connsiteX11" fmla="*/ 428368 w 10990769"/>
              <a:gd name="connsiteY11" fmla="*/ 3278659 h 6845643"/>
              <a:gd name="connsiteX12" fmla="*/ 436605 w 10990769"/>
              <a:gd name="connsiteY12" fmla="*/ 494270 h 6845643"/>
              <a:gd name="connsiteX13" fmla="*/ 3443417 w 10990769"/>
              <a:gd name="connsiteY13" fmla="*/ 486033 h 6845643"/>
              <a:gd name="connsiteX14" fmla="*/ 4135394 w 10990769"/>
              <a:gd name="connsiteY14" fmla="*/ 1458097 h 6845643"/>
              <a:gd name="connsiteX15" fmla="*/ 10593859 w 10990769"/>
              <a:gd name="connsiteY15" fmla="*/ 1466335 h 6845643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16476 w 10990769"/>
              <a:gd name="connsiteY3" fmla="*/ 6837405 h 6845643"/>
              <a:gd name="connsiteX4" fmla="*/ 10181968 w 10990769"/>
              <a:gd name="connsiteY4" fmla="*/ 6845643 h 6845643"/>
              <a:gd name="connsiteX5" fmla="*/ 10206681 w 10990769"/>
              <a:gd name="connsiteY5" fmla="*/ 6219568 h 6845643"/>
              <a:gd name="connsiteX6" fmla="*/ 3822357 w 10990769"/>
              <a:gd name="connsiteY6" fmla="*/ 6277232 h 6845643"/>
              <a:gd name="connsiteX7" fmla="*/ 3822357 w 10990769"/>
              <a:gd name="connsiteY7" fmla="*/ 4769709 h 6845643"/>
              <a:gd name="connsiteX8" fmla="*/ 2265405 w 10990769"/>
              <a:gd name="connsiteY8" fmla="*/ 4744995 h 6845643"/>
              <a:gd name="connsiteX9" fmla="*/ 2265405 w 10990769"/>
              <a:gd name="connsiteY9" fmla="*/ 3295135 h 6845643"/>
              <a:gd name="connsiteX10" fmla="*/ 518984 w 10990769"/>
              <a:gd name="connsiteY10" fmla="*/ 3278659 h 6845643"/>
              <a:gd name="connsiteX11" fmla="*/ 428368 w 10990769"/>
              <a:gd name="connsiteY11" fmla="*/ 3278659 h 6845643"/>
              <a:gd name="connsiteX12" fmla="*/ 436605 w 10990769"/>
              <a:gd name="connsiteY12" fmla="*/ 494270 h 6845643"/>
              <a:gd name="connsiteX13" fmla="*/ 3443417 w 10990769"/>
              <a:gd name="connsiteY13" fmla="*/ 486033 h 6845643"/>
              <a:gd name="connsiteX14" fmla="*/ 4135394 w 10990769"/>
              <a:gd name="connsiteY14" fmla="*/ 1458097 h 6845643"/>
              <a:gd name="connsiteX15" fmla="*/ 10593859 w 10990769"/>
              <a:gd name="connsiteY15" fmla="*/ 1466335 h 6845643"/>
              <a:gd name="connsiteX0" fmla="*/ 10593859 w 10990769"/>
              <a:gd name="connsiteY0" fmla="*/ 1466335 h 6862119"/>
              <a:gd name="connsiteX1" fmla="*/ 10989276 w 10990769"/>
              <a:gd name="connsiteY1" fmla="*/ 16475 h 6862119"/>
              <a:gd name="connsiteX2" fmla="*/ 0 w 10990769"/>
              <a:gd name="connsiteY2" fmla="*/ 0 h 6862119"/>
              <a:gd name="connsiteX3" fmla="*/ 8237 w 10990769"/>
              <a:gd name="connsiteY3" fmla="*/ 6862119 h 6862119"/>
              <a:gd name="connsiteX4" fmla="*/ 16476 w 10990769"/>
              <a:gd name="connsiteY4" fmla="*/ 6837405 h 6862119"/>
              <a:gd name="connsiteX5" fmla="*/ 10181968 w 10990769"/>
              <a:gd name="connsiteY5" fmla="*/ 6845643 h 6862119"/>
              <a:gd name="connsiteX6" fmla="*/ 10206681 w 10990769"/>
              <a:gd name="connsiteY6" fmla="*/ 6219568 h 6862119"/>
              <a:gd name="connsiteX7" fmla="*/ 3822357 w 10990769"/>
              <a:gd name="connsiteY7" fmla="*/ 6277232 h 6862119"/>
              <a:gd name="connsiteX8" fmla="*/ 3822357 w 10990769"/>
              <a:gd name="connsiteY8" fmla="*/ 4769709 h 6862119"/>
              <a:gd name="connsiteX9" fmla="*/ 2265405 w 10990769"/>
              <a:gd name="connsiteY9" fmla="*/ 4744995 h 6862119"/>
              <a:gd name="connsiteX10" fmla="*/ 2265405 w 10990769"/>
              <a:gd name="connsiteY10" fmla="*/ 3295135 h 6862119"/>
              <a:gd name="connsiteX11" fmla="*/ 518984 w 10990769"/>
              <a:gd name="connsiteY11" fmla="*/ 3278659 h 6862119"/>
              <a:gd name="connsiteX12" fmla="*/ 428368 w 10990769"/>
              <a:gd name="connsiteY12" fmla="*/ 3278659 h 6862119"/>
              <a:gd name="connsiteX13" fmla="*/ 436605 w 10990769"/>
              <a:gd name="connsiteY13" fmla="*/ 494270 h 6862119"/>
              <a:gd name="connsiteX14" fmla="*/ 3443417 w 10990769"/>
              <a:gd name="connsiteY14" fmla="*/ 486033 h 6862119"/>
              <a:gd name="connsiteX15" fmla="*/ 4135394 w 10990769"/>
              <a:gd name="connsiteY15" fmla="*/ 1458097 h 6862119"/>
              <a:gd name="connsiteX16" fmla="*/ 10593859 w 10990769"/>
              <a:gd name="connsiteY16" fmla="*/ 1466335 h 6862119"/>
              <a:gd name="connsiteX0" fmla="*/ 10593859 w 10990769"/>
              <a:gd name="connsiteY0" fmla="*/ 1466335 h 6845643"/>
              <a:gd name="connsiteX1" fmla="*/ 10989276 w 10990769"/>
              <a:gd name="connsiteY1" fmla="*/ 16475 h 6845643"/>
              <a:gd name="connsiteX2" fmla="*/ 0 w 10990769"/>
              <a:gd name="connsiteY2" fmla="*/ 0 h 6845643"/>
              <a:gd name="connsiteX3" fmla="*/ 8237 w 10990769"/>
              <a:gd name="connsiteY3" fmla="*/ 6557319 h 6845643"/>
              <a:gd name="connsiteX4" fmla="*/ 16476 w 10990769"/>
              <a:gd name="connsiteY4" fmla="*/ 6837405 h 6845643"/>
              <a:gd name="connsiteX5" fmla="*/ 10181968 w 10990769"/>
              <a:gd name="connsiteY5" fmla="*/ 6845643 h 6845643"/>
              <a:gd name="connsiteX6" fmla="*/ 10206681 w 10990769"/>
              <a:gd name="connsiteY6" fmla="*/ 6219568 h 6845643"/>
              <a:gd name="connsiteX7" fmla="*/ 3822357 w 10990769"/>
              <a:gd name="connsiteY7" fmla="*/ 6277232 h 6845643"/>
              <a:gd name="connsiteX8" fmla="*/ 3822357 w 10990769"/>
              <a:gd name="connsiteY8" fmla="*/ 4769709 h 6845643"/>
              <a:gd name="connsiteX9" fmla="*/ 2265405 w 10990769"/>
              <a:gd name="connsiteY9" fmla="*/ 4744995 h 6845643"/>
              <a:gd name="connsiteX10" fmla="*/ 2265405 w 10990769"/>
              <a:gd name="connsiteY10" fmla="*/ 3295135 h 6845643"/>
              <a:gd name="connsiteX11" fmla="*/ 518984 w 10990769"/>
              <a:gd name="connsiteY11" fmla="*/ 3278659 h 6845643"/>
              <a:gd name="connsiteX12" fmla="*/ 428368 w 10990769"/>
              <a:gd name="connsiteY12" fmla="*/ 3278659 h 6845643"/>
              <a:gd name="connsiteX13" fmla="*/ 436605 w 10990769"/>
              <a:gd name="connsiteY13" fmla="*/ 494270 h 6845643"/>
              <a:gd name="connsiteX14" fmla="*/ 3443417 w 10990769"/>
              <a:gd name="connsiteY14" fmla="*/ 486033 h 6845643"/>
              <a:gd name="connsiteX15" fmla="*/ 4135394 w 10990769"/>
              <a:gd name="connsiteY15" fmla="*/ 1458097 h 6845643"/>
              <a:gd name="connsiteX16" fmla="*/ 10593859 w 10990769"/>
              <a:gd name="connsiteY16" fmla="*/ 1466335 h 6845643"/>
              <a:gd name="connsiteX0" fmla="*/ 10593859 w 10990769"/>
              <a:gd name="connsiteY0" fmla="*/ 1466335 h 6870357"/>
              <a:gd name="connsiteX1" fmla="*/ 10989276 w 10990769"/>
              <a:gd name="connsiteY1" fmla="*/ 16475 h 6870357"/>
              <a:gd name="connsiteX2" fmla="*/ 0 w 10990769"/>
              <a:gd name="connsiteY2" fmla="*/ 0 h 6870357"/>
              <a:gd name="connsiteX3" fmla="*/ 8237 w 10990769"/>
              <a:gd name="connsiteY3" fmla="*/ 6557319 h 6870357"/>
              <a:gd name="connsiteX4" fmla="*/ 8238 w 10990769"/>
              <a:gd name="connsiteY4" fmla="*/ 6870357 h 6870357"/>
              <a:gd name="connsiteX5" fmla="*/ 10181968 w 10990769"/>
              <a:gd name="connsiteY5" fmla="*/ 6845643 h 6870357"/>
              <a:gd name="connsiteX6" fmla="*/ 10206681 w 10990769"/>
              <a:gd name="connsiteY6" fmla="*/ 6219568 h 6870357"/>
              <a:gd name="connsiteX7" fmla="*/ 3822357 w 10990769"/>
              <a:gd name="connsiteY7" fmla="*/ 6277232 h 6870357"/>
              <a:gd name="connsiteX8" fmla="*/ 3822357 w 10990769"/>
              <a:gd name="connsiteY8" fmla="*/ 4769709 h 6870357"/>
              <a:gd name="connsiteX9" fmla="*/ 2265405 w 10990769"/>
              <a:gd name="connsiteY9" fmla="*/ 4744995 h 6870357"/>
              <a:gd name="connsiteX10" fmla="*/ 2265405 w 10990769"/>
              <a:gd name="connsiteY10" fmla="*/ 3295135 h 6870357"/>
              <a:gd name="connsiteX11" fmla="*/ 518984 w 10990769"/>
              <a:gd name="connsiteY11" fmla="*/ 3278659 h 6870357"/>
              <a:gd name="connsiteX12" fmla="*/ 428368 w 10990769"/>
              <a:gd name="connsiteY12" fmla="*/ 3278659 h 6870357"/>
              <a:gd name="connsiteX13" fmla="*/ 436605 w 10990769"/>
              <a:gd name="connsiteY13" fmla="*/ 494270 h 6870357"/>
              <a:gd name="connsiteX14" fmla="*/ 3443417 w 10990769"/>
              <a:gd name="connsiteY14" fmla="*/ 486033 h 6870357"/>
              <a:gd name="connsiteX15" fmla="*/ 4135394 w 10990769"/>
              <a:gd name="connsiteY15" fmla="*/ 1458097 h 6870357"/>
              <a:gd name="connsiteX16" fmla="*/ 10593859 w 10990769"/>
              <a:gd name="connsiteY16" fmla="*/ 1466335 h 6870357"/>
              <a:gd name="connsiteX0" fmla="*/ 10593859 w 10990769"/>
              <a:gd name="connsiteY0" fmla="*/ 1466335 h 6870357"/>
              <a:gd name="connsiteX1" fmla="*/ 10989276 w 10990769"/>
              <a:gd name="connsiteY1" fmla="*/ 16475 h 6870357"/>
              <a:gd name="connsiteX2" fmla="*/ 0 w 10990769"/>
              <a:gd name="connsiteY2" fmla="*/ 0 h 6870357"/>
              <a:gd name="connsiteX3" fmla="*/ 8237 w 10990769"/>
              <a:gd name="connsiteY3" fmla="*/ 6557319 h 6870357"/>
              <a:gd name="connsiteX4" fmla="*/ 8238 w 10990769"/>
              <a:gd name="connsiteY4" fmla="*/ 6870357 h 6870357"/>
              <a:gd name="connsiteX5" fmla="*/ 10181968 w 10990769"/>
              <a:gd name="connsiteY5" fmla="*/ 6845643 h 6870357"/>
              <a:gd name="connsiteX6" fmla="*/ 10190205 w 10990769"/>
              <a:gd name="connsiteY6" fmla="*/ 6186617 h 6870357"/>
              <a:gd name="connsiteX7" fmla="*/ 3822357 w 10990769"/>
              <a:gd name="connsiteY7" fmla="*/ 6277232 h 6870357"/>
              <a:gd name="connsiteX8" fmla="*/ 3822357 w 10990769"/>
              <a:gd name="connsiteY8" fmla="*/ 4769709 h 6870357"/>
              <a:gd name="connsiteX9" fmla="*/ 2265405 w 10990769"/>
              <a:gd name="connsiteY9" fmla="*/ 4744995 h 6870357"/>
              <a:gd name="connsiteX10" fmla="*/ 2265405 w 10990769"/>
              <a:gd name="connsiteY10" fmla="*/ 3295135 h 6870357"/>
              <a:gd name="connsiteX11" fmla="*/ 518984 w 10990769"/>
              <a:gd name="connsiteY11" fmla="*/ 3278659 h 6870357"/>
              <a:gd name="connsiteX12" fmla="*/ 428368 w 10990769"/>
              <a:gd name="connsiteY12" fmla="*/ 3278659 h 6870357"/>
              <a:gd name="connsiteX13" fmla="*/ 436605 w 10990769"/>
              <a:gd name="connsiteY13" fmla="*/ 494270 h 6870357"/>
              <a:gd name="connsiteX14" fmla="*/ 3443417 w 10990769"/>
              <a:gd name="connsiteY14" fmla="*/ 486033 h 6870357"/>
              <a:gd name="connsiteX15" fmla="*/ 4135394 w 10990769"/>
              <a:gd name="connsiteY15" fmla="*/ 1458097 h 6870357"/>
              <a:gd name="connsiteX16" fmla="*/ 10593859 w 10990769"/>
              <a:gd name="connsiteY16" fmla="*/ 1466335 h 6870357"/>
              <a:gd name="connsiteX0" fmla="*/ 10593859 w 10990769"/>
              <a:gd name="connsiteY0" fmla="*/ 1466335 h 6870357"/>
              <a:gd name="connsiteX1" fmla="*/ 10989276 w 10990769"/>
              <a:gd name="connsiteY1" fmla="*/ 16475 h 6870357"/>
              <a:gd name="connsiteX2" fmla="*/ 0 w 10990769"/>
              <a:gd name="connsiteY2" fmla="*/ 0 h 6870357"/>
              <a:gd name="connsiteX3" fmla="*/ 8237 w 10990769"/>
              <a:gd name="connsiteY3" fmla="*/ 6557319 h 6870357"/>
              <a:gd name="connsiteX4" fmla="*/ 8238 w 10990769"/>
              <a:gd name="connsiteY4" fmla="*/ 6870357 h 6870357"/>
              <a:gd name="connsiteX5" fmla="*/ 10181968 w 10990769"/>
              <a:gd name="connsiteY5" fmla="*/ 6845643 h 6870357"/>
              <a:gd name="connsiteX6" fmla="*/ 10190205 w 10990769"/>
              <a:gd name="connsiteY6" fmla="*/ 6186617 h 6870357"/>
              <a:gd name="connsiteX7" fmla="*/ 3822357 w 10990769"/>
              <a:gd name="connsiteY7" fmla="*/ 6277232 h 6870357"/>
              <a:gd name="connsiteX8" fmla="*/ 3822357 w 10990769"/>
              <a:gd name="connsiteY8" fmla="*/ 4769709 h 6870357"/>
              <a:gd name="connsiteX9" fmla="*/ 2265405 w 10990769"/>
              <a:gd name="connsiteY9" fmla="*/ 4744995 h 6870357"/>
              <a:gd name="connsiteX10" fmla="*/ 2265405 w 10990769"/>
              <a:gd name="connsiteY10" fmla="*/ 3295135 h 6870357"/>
              <a:gd name="connsiteX11" fmla="*/ 518984 w 10990769"/>
              <a:gd name="connsiteY11" fmla="*/ 3278659 h 6870357"/>
              <a:gd name="connsiteX12" fmla="*/ 428368 w 10990769"/>
              <a:gd name="connsiteY12" fmla="*/ 3278659 h 6870357"/>
              <a:gd name="connsiteX13" fmla="*/ 436605 w 10990769"/>
              <a:gd name="connsiteY13" fmla="*/ 494270 h 6870357"/>
              <a:gd name="connsiteX14" fmla="*/ 3443417 w 10990769"/>
              <a:gd name="connsiteY14" fmla="*/ 486033 h 6870357"/>
              <a:gd name="connsiteX15" fmla="*/ 4135394 w 10990769"/>
              <a:gd name="connsiteY15" fmla="*/ 1458097 h 6870357"/>
              <a:gd name="connsiteX16" fmla="*/ 10593859 w 10990769"/>
              <a:gd name="connsiteY16" fmla="*/ 1466335 h 6870357"/>
              <a:gd name="connsiteX0" fmla="*/ 10593859 w 10990769"/>
              <a:gd name="connsiteY0" fmla="*/ 1466335 h 6870357"/>
              <a:gd name="connsiteX1" fmla="*/ 10989276 w 10990769"/>
              <a:gd name="connsiteY1" fmla="*/ 16475 h 6870357"/>
              <a:gd name="connsiteX2" fmla="*/ 0 w 10990769"/>
              <a:gd name="connsiteY2" fmla="*/ 0 h 6870357"/>
              <a:gd name="connsiteX3" fmla="*/ 8237 w 10990769"/>
              <a:gd name="connsiteY3" fmla="*/ 6557319 h 6870357"/>
              <a:gd name="connsiteX4" fmla="*/ 8238 w 10990769"/>
              <a:gd name="connsiteY4" fmla="*/ 6870357 h 6870357"/>
              <a:gd name="connsiteX5" fmla="*/ 10181968 w 10990769"/>
              <a:gd name="connsiteY5" fmla="*/ 6845643 h 6870357"/>
              <a:gd name="connsiteX6" fmla="*/ 10190205 w 10990769"/>
              <a:gd name="connsiteY6" fmla="*/ 6186617 h 6870357"/>
              <a:gd name="connsiteX7" fmla="*/ 3822357 w 10990769"/>
              <a:gd name="connsiteY7" fmla="*/ 6277232 h 6870357"/>
              <a:gd name="connsiteX8" fmla="*/ 3830595 w 10990769"/>
              <a:gd name="connsiteY8" fmla="*/ 4934466 h 6870357"/>
              <a:gd name="connsiteX9" fmla="*/ 2265405 w 10990769"/>
              <a:gd name="connsiteY9" fmla="*/ 4744995 h 6870357"/>
              <a:gd name="connsiteX10" fmla="*/ 2265405 w 10990769"/>
              <a:gd name="connsiteY10" fmla="*/ 3295135 h 6870357"/>
              <a:gd name="connsiteX11" fmla="*/ 518984 w 10990769"/>
              <a:gd name="connsiteY11" fmla="*/ 3278659 h 6870357"/>
              <a:gd name="connsiteX12" fmla="*/ 428368 w 10990769"/>
              <a:gd name="connsiteY12" fmla="*/ 3278659 h 6870357"/>
              <a:gd name="connsiteX13" fmla="*/ 436605 w 10990769"/>
              <a:gd name="connsiteY13" fmla="*/ 494270 h 6870357"/>
              <a:gd name="connsiteX14" fmla="*/ 3443417 w 10990769"/>
              <a:gd name="connsiteY14" fmla="*/ 486033 h 6870357"/>
              <a:gd name="connsiteX15" fmla="*/ 4135394 w 10990769"/>
              <a:gd name="connsiteY15" fmla="*/ 1458097 h 6870357"/>
              <a:gd name="connsiteX16" fmla="*/ 10593859 w 10990769"/>
              <a:gd name="connsiteY16" fmla="*/ 1466335 h 6870357"/>
              <a:gd name="connsiteX0" fmla="*/ 10593859 w 10990769"/>
              <a:gd name="connsiteY0" fmla="*/ 1466335 h 6870357"/>
              <a:gd name="connsiteX1" fmla="*/ 10989276 w 10990769"/>
              <a:gd name="connsiteY1" fmla="*/ 16475 h 6870357"/>
              <a:gd name="connsiteX2" fmla="*/ 0 w 10990769"/>
              <a:gd name="connsiteY2" fmla="*/ 0 h 6870357"/>
              <a:gd name="connsiteX3" fmla="*/ 8237 w 10990769"/>
              <a:gd name="connsiteY3" fmla="*/ 6557319 h 6870357"/>
              <a:gd name="connsiteX4" fmla="*/ 8238 w 10990769"/>
              <a:gd name="connsiteY4" fmla="*/ 6870357 h 6870357"/>
              <a:gd name="connsiteX5" fmla="*/ 10181968 w 10990769"/>
              <a:gd name="connsiteY5" fmla="*/ 6845643 h 6870357"/>
              <a:gd name="connsiteX6" fmla="*/ 10190205 w 10990769"/>
              <a:gd name="connsiteY6" fmla="*/ 6186617 h 6870357"/>
              <a:gd name="connsiteX7" fmla="*/ 3822357 w 10990769"/>
              <a:gd name="connsiteY7" fmla="*/ 6277232 h 6870357"/>
              <a:gd name="connsiteX8" fmla="*/ 3830595 w 10990769"/>
              <a:gd name="connsiteY8" fmla="*/ 4917990 h 6870357"/>
              <a:gd name="connsiteX9" fmla="*/ 2265405 w 10990769"/>
              <a:gd name="connsiteY9" fmla="*/ 4744995 h 6870357"/>
              <a:gd name="connsiteX10" fmla="*/ 2265405 w 10990769"/>
              <a:gd name="connsiteY10" fmla="*/ 3295135 h 6870357"/>
              <a:gd name="connsiteX11" fmla="*/ 518984 w 10990769"/>
              <a:gd name="connsiteY11" fmla="*/ 3278659 h 6870357"/>
              <a:gd name="connsiteX12" fmla="*/ 428368 w 10990769"/>
              <a:gd name="connsiteY12" fmla="*/ 3278659 h 6870357"/>
              <a:gd name="connsiteX13" fmla="*/ 436605 w 10990769"/>
              <a:gd name="connsiteY13" fmla="*/ 494270 h 6870357"/>
              <a:gd name="connsiteX14" fmla="*/ 3443417 w 10990769"/>
              <a:gd name="connsiteY14" fmla="*/ 486033 h 6870357"/>
              <a:gd name="connsiteX15" fmla="*/ 4135394 w 10990769"/>
              <a:gd name="connsiteY15" fmla="*/ 1458097 h 6870357"/>
              <a:gd name="connsiteX16" fmla="*/ 10593859 w 10990769"/>
              <a:gd name="connsiteY16" fmla="*/ 1466335 h 6870357"/>
              <a:gd name="connsiteX0" fmla="*/ 10593859 w 10990769"/>
              <a:gd name="connsiteY0" fmla="*/ 1466335 h 6870357"/>
              <a:gd name="connsiteX1" fmla="*/ 10989276 w 10990769"/>
              <a:gd name="connsiteY1" fmla="*/ 16475 h 6870357"/>
              <a:gd name="connsiteX2" fmla="*/ 0 w 10990769"/>
              <a:gd name="connsiteY2" fmla="*/ 0 h 6870357"/>
              <a:gd name="connsiteX3" fmla="*/ 8237 w 10990769"/>
              <a:gd name="connsiteY3" fmla="*/ 6557319 h 6870357"/>
              <a:gd name="connsiteX4" fmla="*/ 8238 w 10990769"/>
              <a:gd name="connsiteY4" fmla="*/ 6870357 h 6870357"/>
              <a:gd name="connsiteX5" fmla="*/ 10181968 w 10990769"/>
              <a:gd name="connsiteY5" fmla="*/ 6845643 h 6870357"/>
              <a:gd name="connsiteX6" fmla="*/ 10190205 w 10990769"/>
              <a:gd name="connsiteY6" fmla="*/ 6186617 h 6870357"/>
              <a:gd name="connsiteX7" fmla="*/ 3822357 w 10990769"/>
              <a:gd name="connsiteY7" fmla="*/ 6277232 h 6870357"/>
              <a:gd name="connsiteX8" fmla="*/ 3830595 w 10990769"/>
              <a:gd name="connsiteY8" fmla="*/ 4917990 h 6870357"/>
              <a:gd name="connsiteX9" fmla="*/ 2265405 w 10990769"/>
              <a:gd name="connsiteY9" fmla="*/ 4753233 h 6870357"/>
              <a:gd name="connsiteX10" fmla="*/ 2265405 w 10990769"/>
              <a:gd name="connsiteY10" fmla="*/ 3295135 h 6870357"/>
              <a:gd name="connsiteX11" fmla="*/ 518984 w 10990769"/>
              <a:gd name="connsiteY11" fmla="*/ 3278659 h 6870357"/>
              <a:gd name="connsiteX12" fmla="*/ 428368 w 10990769"/>
              <a:gd name="connsiteY12" fmla="*/ 3278659 h 6870357"/>
              <a:gd name="connsiteX13" fmla="*/ 436605 w 10990769"/>
              <a:gd name="connsiteY13" fmla="*/ 494270 h 6870357"/>
              <a:gd name="connsiteX14" fmla="*/ 3443417 w 10990769"/>
              <a:gd name="connsiteY14" fmla="*/ 486033 h 6870357"/>
              <a:gd name="connsiteX15" fmla="*/ 4135394 w 10990769"/>
              <a:gd name="connsiteY15" fmla="*/ 1458097 h 6870357"/>
              <a:gd name="connsiteX16" fmla="*/ 10593859 w 10990769"/>
              <a:gd name="connsiteY16" fmla="*/ 1466335 h 6870357"/>
              <a:gd name="connsiteX0" fmla="*/ 10593859 w 10990769"/>
              <a:gd name="connsiteY0" fmla="*/ 1466335 h 6870357"/>
              <a:gd name="connsiteX1" fmla="*/ 10989276 w 10990769"/>
              <a:gd name="connsiteY1" fmla="*/ 16475 h 6870357"/>
              <a:gd name="connsiteX2" fmla="*/ 0 w 10990769"/>
              <a:gd name="connsiteY2" fmla="*/ 0 h 6870357"/>
              <a:gd name="connsiteX3" fmla="*/ 8237 w 10990769"/>
              <a:gd name="connsiteY3" fmla="*/ 6557319 h 6870357"/>
              <a:gd name="connsiteX4" fmla="*/ 8238 w 10990769"/>
              <a:gd name="connsiteY4" fmla="*/ 6870357 h 6870357"/>
              <a:gd name="connsiteX5" fmla="*/ 10181968 w 10990769"/>
              <a:gd name="connsiteY5" fmla="*/ 6845643 h 6870357"/>
              <a:gd name="connsiteX6" fmla="*/ 10190205 w 10990769"/>
              <a:gd name="connsiteY6" fmla="*/ 6186617 h 6870357"/>
              <a:gd name="connsiteX7" fmla="*/ 3822357 w 10990769"/>
              <a:gd name="connsiteY7" fmla="*/ 6277232 h 6870357"/>
              <a:gd name="connsiteX8" fmla="*/ 3855309 w 10990769"/>
              <a:gd name="connsiteY8" fmla="*/ 4786185 h 6870357"/>
              <a:gd name="connsiteX9" fmla="*/ 2265405 w 10990769"/>
              <a:gd name="connsiteY9" fmla="*/ 4753233 h 6870357"/>
              <a:gd name="connsiteX10" fmla="*/ 2265405 w 10990769"/>
              <a:gd name="connsiteY10" fmla="*/ 3295135 h 6870357"/>
              <a:gd name="connsiteX11" fmla="*/ 518984 w 10990769"/>
              <a:gd name="connsiteY11" fmla="*/ 3278659 h 6870357"/>
              <a:gd name="connsiteX12" fmla="*/ 428368 w 10990769"/>
              <a:gd name="connsiteY12" fmla="*/ 3278659 h 6870357"/>
              <a:gd name="connsiteX13" fmla="*/ 436605 w 10990769"/>
              <a:gd name="connsiteY13" fmla="*/ 494270 h 6870357"/>
              <a:gd name="connsiteX14" fmla="*/ 3443417 w 10990769"/>
              <a:gd name="connsiteY14" fmla="*/ 486033 h 6870357"/>
              <a:gd name="connsiteX15" fmla="*/ 4135394 w 10990769"/>
              <a:gd name="connsiteY15" fmla="*/ 1458097 h 6870357"/>
              <a:gd name="connsiteX16" fmla="*/ 10593859 w 10990769"/>
              <a:gd name="connsiteY16" fmla="*/ 1466335 h 6870357"/>
              <a:gd name="connsiteX0" fmla="*/ 10593859 w 10990769"/>
              <a:gd name="connsiteY0" fmla="*/ 1466335 h 6870357"/>
              <a:gd name="connsiteX1" fmla="*/ 10989276 w 10990769"/>
              <a:gd name="connsiteY1" fmla="*/ 16475 h 6870357"/>
              <a:gd name="connsiteX2" fmla="*/ 0 w 10990769"/>
              <a:gd name="connsiteY2" fmla="*/ 0 h 6870357"/>
              <a:gd name="connsiteX3" fmla="*/ 8237 w 10990769"/>
              <a:gd name="connsiteY3" fmla="*/ 6557319 h 6870357"/>
              <a:gd name="connsiteX4" fmla="*/ 8238 w 10990769"/>
              <a:gd name="connsiteY4" fmla="*/ 6870357 h 6870357"/>
              <a:gd name="connsiteX5" fmla="*/ 10181968 w 10990769"/>
              <a:gd name="connsiteY5" fmla="*/ 6845643 h 6870357"/>
              <a:gd name="connsiteX6" fmla="*/ 10190205 w 10990769"/>
              <a:gd name="connsiteY6" fmla="*/ 6186617 h 6870357"/>
              <a:gd name="connsiteX7" fmla="*/ 3822357 w 10990769"/>
              <a:gd name="connsiteY7" fmla="*/ 6277232 h 6870357"/>
              <a:gd name="connsiteX8" fmla="*/ 3855309 w 10990769"/>
              <a:gd name="connsiteY8" fmla="*/ 4761471 h 6870357"/>
              <a:gd name="connsiteX9" fmla="*/ 2265405 w 10990769"/>
              <a:gd name="connsiteY9" fmla="*/ 4753233 h 6870357"/>
              <a:gd name="connsiteX10" fmla="*/ 2265405 w 10990769"/>
              <a:gd name="connsiteY10" fmla="*/ 3295135 h 6870357"/>
              <a:gd name="connsiteX11" fmla="*/ 518984 w 10990769"/>
              <a:gd name="connsiteY11" fmla="*/ 3278659 h 6870357"/>
              <a:gd name="connsiteX12" fmla="*/ 428368 w 10990769"/>
              <a:gd name="connsiteY12" fmla="*/ 3278659 h 6870357"/>
              <a:gd name="connsiteX13" fmla="*/ 436605 w 10990769"/>
              <a:gd name="connsiteY13" fmla="*/ 494270 h 6870357"/>
              <a:gd name="connsiteX14" fmla="*/ 3443417 w 10990769"/>
              <a:gd name="connsiteY14" fmla="*/ 486033 h 6870357"/>
              <a:gd name="connsiteX15" fmla="*/ 4135394 w 10990769"/>
              <a:gd name="connsiteY15" fmla="*/ 1458097 h 6870357"/>
              <a:gd name="connsiteX16" fmla="*/ 10593859 w 10990769"/>
              <a:gd name="connsiteY16" fmla="*/ 1466335 h 6870357"/>
              <a:gd name="connsiteX0" fmla="*/ 10593859 w 10990769"/>
              <a:gd name="connsiteY0" fmla="*/ 1466335 h 6870357"/>
              <a:gd name="connsiteX1" fmla="*/ 10989276 w 10990769"/>
              <a:gd name="connsiteY1" fmla="*/ 16475 h 6870357"/>
              <a:gd name="connsiteX2" fmla="*/ 0 w 10990769"/>
              <a:gd name="connsiteY2" fmla="*/ 0 h 6870357"/>
              <a:gd name="connsiteX3" fmla="*/ 8237 w 10990769"/>
              <a:gd name="connsiteY3" fmla="*/ 6557319 h 6870357"/>
              <a:gd name="connsiteX4" fmla="*/ 8238 w 10990769"/>
              <a:gd name="connsiteY4" fmla="*/ 6870357 h 6870357"/>
              <a:gd name="connsiteX5" fmla="*/ 10181968 w 10990769"/>
              <a:gd name="connsiteY5" fmla="*/ 6845643 h 6870357"/>
              <a:gd name="connsiteX6" fmla="*/ 10190205 w 10990769"/>
              <a:gd name="connsiteY6" fmla="*/ 6186617 h 6870357"/>
              <a:gd name="connsiteX7" fmla="*/ 3855308 w 10990769"/>
              <a:gd name="connsiteY7" fmla="*/ 6268994 h 6870357"/>
              <a:gd name="connsiteX8" fmla="*/ 3855309 w 10990769"/>
              <a:gd name="connsiteY8" fmla="*/ 4761471 h 6870357"/>
              <a:gd name="connsiteX9" fmla="*/ 2265405 w 10990769"/>
              <a:gd name="connsiteY9" fmla="*/ 4753233 h 6870357"/>
              <a:gd name="connsiteX10" fmla="*/ 2265405 w 10990769"/>
              <a:gd name="connsiteY10" fmla="*/ 3295135 h 6870357"/>
              <a:gd name="connsiteX11" fmla="*/ 518984 w 10990769"/>
              <a:gd name="connsiteY11" fmla="*/ 3278659 h 6870357"/>
              <a:gd name="connsiteX12" fmla="*/ 428368 w 10990769"/>
              <a:gd name="connsiteY12" fmla="*/ 3278659 h 6870357"/>
              <a:gd name="connsiteX13" fmla="*/ 436605 w 10990769"/>
              <a:gd name="connsiteY13" fmla="*/ 494270 h 6870357"/>
              <a:gd name="connsiteX14" fmla="*/ 3443417 w 10990769"/>
              <a:gd name="connsiteY14" fmla="*/ 486033 h 6870357"/>
              <a:gd name="connsiteX15" fmla="*/ 4135394 w 10990769"/>
              <a:gd name="connsiteY15" fmla="*/ 1458097 h 6870357"/>
              <a:gd name="connsiteX16" fmla="*/ 10593859 w 10990769"/>
              <a:gd name="connsiteY16" fmla="*/ 1466335 h 687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990769" h="6870357">
                <a:moveTo>
                  <a:pt x="10593859" y="1466335"/>
                </a:moveTo>
                <a:cubicBezTo>
                  <a:pt x="10725665" y="983048"/>
                  <a:pt x="11013989" y="788087"/>
                  <a:pt x="10989276" y="16475"/>
                </a:cubicBezTo>
                <a:lnTo>
                  <a:pt x="0" y="0"/>
                </a:lnTo>
                <a:cubicBezTo>
                  <a:pt x="2746" y="2259914"/>
                  <a:pt x="5491" y="4297405"/>
                  <a:pt x="8237" y="6557319"/>
                </a:cubicBezTo>
                <a:cubicBezTo>
                  <a:pt x="8237" y="6661665"/>
                  <a:pt x="8238" y="6766011"/>
                  <a:pt x="8238" y="6870357"/>
                </a:cubicBezTo>
                <a:lnTo>
                  <a:pt x="10181968" y="6845643"/>
                </a:lnTo>
                <a:cubicBezTo>
                  <a:pt x="10184714" y="6625968"/>
                  <a:pt x="10245124" y="6332152"/>
                  <a:pt x="10190205" y="6186617"/>
                </a:cubicBezTo>
                <a:lnTo>
                  <a:pt x="3855308" y="6268994"/>
                </a:lnTo>
                <a:cubicBezTo>
                  <a:pt x="3855308" y="5766486"/>
                  <a:pt x="3855309" y="5263979"/>
                  <a:pt x="3855309" y="4761471"/>
                </a:cubicBezTo>
                <a:lnTo>
                  <a:pt x="2265405" y="4753233"/>
                </a:lnTo>
                <a:lnTo>
                  <a:pt x="2265405" y="3295135"/>
                </a:lnTo>
                <a:lnTo>
                  <a:pt x="518984" y="3278659"/>
                </a:lnTo>
                <a:lnTo>
                  <a:pt x="428368" y="3278659"/>
                </a:lnTo>
                <a:cubicBezTo>
                  <a:pt x="431114" y="2377989"/>
                  <a:pt x="433859" y="1394940"/>
                  <a:pt x="436605" y="494270"/>
                </a:cubicBezTo>
                <a:lnTo>
                  <a:pt x="3443417" y="486033"/>
                </a:lnTo>
                <a:lnTo>
                  <a:pt x="4135394" y="1458097"/>
                </a:lnTo>
                <a:lnTo>
                  <a:pt x="10593859" y="1466335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5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3653F22C-8F6F-34D0-7DD1-8384C45876C2}"/>
              </a:ext>
            </a:extLst>
          </p:cNvPr>
          <p:cNvSpPr/>
          <p:nvPr/>
        </p:nvSpPr>
        <p:spPr>
          <a:xfrm>
            <a:off x="-2114" y="3282123"/>
            <a:ext cx="3322844" cy="3115167"/>
          </a:xfrm>
          <a:custGeom>
            <a:avLst/>
            <a:gdLst>
              <a:gd name="connsiteX0" fmla="*/ 8238 w 3822357"/>
              <a:gd name="connsiteY0" fmla="*/ 3575222 h 3583460"/>
              <a:gd name="connsiteX1" fmla="*/ 3797643 w 3822357"/>
              <a:gd name="connsiteY1" fmla="*/ 3583460 h 3583460"/>
              <a:gd name="connsiteX2" fmla="*/ 3822357 w 3822357"/>
              <a:gd name="connsiteY2" fmla="*/ 1664044 h 3583460"/>
              <a:gd name="connsiteX3" fmla="*/ 3822357 w 3822357"/>
              <a:gd name="connsiteY3" fmla="*/ 1458098 h 3583460"/>
              <a:gd name="connsiteX4" fmla="*/ 2273643 w 3822357"/>
              <a:gd name="connsiteY4" fmla="*/ 1458098 h 3583460"/>
              <a:gd name="connsiteX5" fmla="*/ 2281881 w 3822357"/>
              <a:gd name="connsiteY5" fmla="*/ 0 h 3583460"/>
              <a:gd name="connsiteX6" fmla="*/ 469557 w 3822357"/>
              <a:gd name="connsiteY6" fmla="*/ 0 h 3583460"/>
              <a:gd name="connsiteX7" fmla="*/ 461319 w 3822357"/>
              <a:gd name="connsiteY7" fmla="*/ 708454 h 3583460"/>
              <a:gd name="connsiteX8" fmla="*/ 0 w 3822357"/>
              <a:gd name="connsiteY8" fmla="*/ 906162 h 3583460"/>
              <a:gd name="connsiteX9" fmla="*/ 8238 w 3822357"/>
              <a:gd name="connsiteY9" fmla="*/ 3575222 h 3583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22357" h="3583460">
                <a:moveTo>
                  <a:pt x="8238" y="3575222"/>
                </a:moveTo>
                <a:lnTo>
                  <a:pt x="3797643" y="3583460"/>
                </a:lnTo>
                <a:lnTo>
                  <a:pt x="3822357" y="1664044"/>
                </a:lnTo>
                <a:lnTo>
                  <a:pt x="3822357" y="1458098"/>
                </a:lnTo>
                <a:lnTo>
                  <a:pt x="2273643" y="1458098"/>
                </a:lnTo>
                <a:lnTo>
                  <a:pt x="2281881" y="0"/>
                </a:lnTo>
                <a:lnTo>
                  <a:pt x="469557" y="0"/>
                </a:lnTo>
                <a:lnTo>
                  <a:pt x="461319" y="708454"/>
                </a:lnTo>
                <a:lnTo>
                  <a:pt x="0" y="906162"/>
                </a:lnTo>
                <a:lnTo>
                  <a:pt x="8238" y="3575222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5" dirty="0"/>
          </a:p>
        </p:txBody>
      </p:sp>
      <p:pic>
        <p:nvPicPr>
          <p:cNvPr id="15" name="Picture 14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988AF27-343C-E2B7-0A01-DC75CCD8F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590" y="3911723"/>
            <a:ext cx="2532701" cy="18136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817ABF-3D8F-19E7-DF8F-D4F58EE70CB5}"/>
              </a:ext>
            </a:extLst>
          </p:cNvPr>
          <p:cNvSpPr txBox="1"/>
          <p:nvPr/>
        </p:nvSpPr>
        <p:spPr>
          <a:xfrm>
            <a:off x="5427315" y="915305"/>
            <a:ext cx="2723387" cy="5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SzPct val="75000"/>
            </a:pPr>
            <a:r>
              <a:rPr lang="en-US" sz="3129" spc="192" dirty="0">
                <a:solidFill>
                  <a:srgbClr val="001F31">
                    <a:alpha val="44000"/>
                  </a:srgbClr>
                </a:solidFill>
                <a:latin typeface="NB International Light" panose="020B0303040100020004" pitchFamily="34" charset="77"/>
              </a:rPr>
              <a:t>Pier 70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6799B6F-EC08-55C1-16DF-C251ECFF4502}"/>
              </a:ext>
            </a:extLst>
          </p:cNvPr>
          <p:cNvCxnSpPr>
            <a:cxnSpLocks/>
          </p:cNvCxnSpPr>
          <p:nvPr/>
        </p:nvCxnSpPr>
        <p:spPr>
          <a:xfrm>
            <a:off x="652150" y="5878881"/>
            <a:ext cx="2626993" cy="0"/>
          </a:xfrm>
          <a:prstGeom prst="line">
            <a:avLst/>
          </a:prstGeom>
          <a:ln w="12700">
            <a:solidFill>
              <a:srgbClr val="001F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00CBDF6-45B8-A963-C702-3700E63AE9E8}"/>
              </a:ext>
            </a:extLst>
          </p:cNvPr>
          <p:cNvSpPr txBox="1"/>
          <p:nvPr/>
        </p:nvSpPr>
        <p:spPr>
          <a:xfrm>
            <a:off x="624590" y="5906769"/>
            <a:ext cx="3437752" cy="466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75000"/>
            </a:pPr>
            <a:r>
              <a:rPr lang="en-US" sz="2434" b="1" spc="44" dirty="0">
                <a:solidFill>
                  <a:srgbClr val="001F31"/>
                </a:solidFill>
                <a:latin typeface="NB International Light" panose="020B0303040100020004" pitchFamily="34" charset="77"/>
              </a:rPr>
              <a:t>Site Plan</a:t>
            </a:r>
            <a:endParaRPr lang="en-US" sz="3129" b="1" spc="44" dirty="0">
              <a:solidFill>
                <a:srgbClr val="001F31"/>
              </a:solidFill>
              <a:latin typeface="NB International Light" panose="020B0303040100020004" pitchFamily="34" charset="77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3B0F0D7E-C0BE-8FF4-25B5-561F21E73BA2}"/>
              </a:ext>
            </a:extLst>
          </p:cNvPr>
          <p:cNvSpPr/>
          <p:nvPr/>
        </p:nvSpPr>
        <p:spPr>
          <a:xfrm>
            <a:off x="789475" y="455270"/>
            <a:ext cx="9574661" cy="1289035"/>
          </a:xfrm>
          <a:custGeom>
            <a:avLst/>
            <a:gdLst>
              <a:gd name="connsiteX0" fmla="*/ 16476 w 11013989"/>
              <a:gd name="connsiteY0" fmla="*/ 345989 h 1482811"/>
              <a:gd name="connsiteX1" fmla="*/ 453081 w 11013989"/>
              <a:gd name="connsiteY1" fmla="*/ 362465 h 1482811"/>
              <a:gd name="connsiteX2" fmla="*/ 453081 w 11013989"/>
              <a:gd name="connsiteY2" fmla="*/ 477794 h 1482811"/>
              <a:gd name="connsiteX3" fmla="*/ 3426941 w 11013989"/>
              <a:gd name="connsiteY3" fmla="*/ 453081 h 1482811"/>
              <a:gd name="connsiteX4" fmla="*/ 4118919 w 11013989"/>
              <a:gd name="connsiteY4" fmla="*/ 1482811 h 1482811"/>
              <a:gd name="connsiteX5" fmla="*/ 10593860 w 11013989"/>
              <a:gd name="connsiteY5" fmla="*/ 1474573 h 1482811"/>
              <a:gd name="connsiteX6" fmla="*/ 11013989 w 11013989"/>
              <a:gd name="connsiteY6" fmla="*/ 8238 h 1482811"/>
              <a:gd name="connsiteX7" fmla="*/ 0 w 11013989"/>
              <a:gd name="connsiteY7" fmla="*/ 0 h 1482811"/>
              <a:gd name="connsiteX8" fmla="*/ 16476 w 11013989"/>
              <a:gd name="connsiteY8" fmla="*/ 345989 h 1482811"/>
              <a:gd name="connsiteX0" fmla="*/ 16476 w 11013989"/>
              <a:gd name="connsiteY0" fmla="*/ 345989 h 1482811"/>
              <a:gd name="connsiteX1" fmla="*/ 453081 w 11013989"/>
              <a:gd name="connsiteY1" fmla="*/ 362465 h 1482811"/>
              <a:gd name="connsiteX2" fmla="*/ 453081 w 11013989"/>
              <a:gd name="connsiteY2" fmla="*/ 477794 h 1482811"/>
              <a:gd name="connsiteX3" fmla="*/ 3426941 w 11013989"/>
              <a:gd name="connsiteY3" fmla="*/ 453081 h 1482811"/>
              <a:gd name="connsiteX4" fmla="*/ 4118919 w 11013989"/>
              <a:gd name="connsiteY4" fmla="*/ 1482811 h 1482811"/>
              <a:gd name="connsiteX5" fmla="*/ 10577384 w 11013989"/>
              <a:gd name="connsiteY5" fmla="*/ 1466335 h 1482811"/>
              <a:gd name="connsiteX6" fmla="*/ 11013989 w 11013989"/>
              <a:gd name="connsiteY6" fmla="*/ 8238 h 1482811"/>
              <a:gd name="connsiteX7" fmla="*/ 0 w 11013989"/>
              <a:gd name="connsiteY7" fmla="*/ 0 h 1482811"/>
              <a:gd name="connsiteX8" fmla="*/ 16476 w 11013989"/>
              <a:gd name="connsiteY8" fmla="*/ 345989 h 1482811"/>
              <a:gd name="connsiteX0" fmla="*/ 16476 w 11013989"/>
              <a:gd name="connsiteY0" fmla="*/ 345989 h 1482811"/>
              <a:gd name="connsiteX1" fmla="*/ 453081 w 11013989"/>
              <a:gd name="connsiteY1" fmla="*/ 362465 h 1482811"/>
              <a:gd name="connsiteX2" fmla="*/ 453081 w 11013989"/>
              <a:gd name="connsiteY2" fmla="*/ 477794 h 1482811"/>
              <a:gd name="connsiteX3" fmla="*/ 3426941 w 11013989"/>
              <a:gd name="connsiteY3" fmla="*/ 453081 h 1482811"/>
              <a:gd name="connsiteX4" fmla="*/ 4118919 w 11013989"/>
              <a:gd name="connsiteY4" fmla="*/ 1482811 h 1482811"/>
              <a:gd name="connsiteX5" fmla="*/ 10577384 w 11013989"/>
              <a:gd name="connsiteY5" fmla="*/ 1466335 h 1482811"/>
              <a:gd name="connsiteX6" fmla="*/ 11013989 w 11013989"/>
              <a:gd name="connsiteY6" fmla="*/ 8238 h 1482811"/>
              <a:gd name="connsiteX7" fmla="*/ 0 w 11013989"/>
              <a:gd name="connsiteY7" fmla="*/ 0 h 1482811"/>
              <a:gd name="connsiteX8" fmla="*/ 16476 w 11013989"/>
              <a:gd name="connsiteY8" fmla="*/ 345989 h 1482811"/>
              <a:gd name="connsiteX0" fmla="*/ 16476 w 11013989"/>
              <a:gd name="connsiteY0" fmla="*/ 345989 h 1482811"/>
              <a:gd name="connsiteX1" fmla="*/ 453081 w 11013989"/>
              <a:gd name="connsiteY1" fmla="*/ 362465 h 1482811"/>
              <a:gd name="connsiteX2" fmla="*/ 453081 w 11013989"/>
              <a:gd name="connsiteY2" fmla="*/ 477794 h 1482811"/>
              <a:gd name="connsiteX3" fmla="*/ 3426941 w 11013989"/>
              <a:gd name="connsiteY3" fmla="*/ 453081 h 1482811"/>
              <a:gd name="connsiteX4" fmla="*/ 4118919 w 11013989"/>
              <a:gd name="connsiteY4" fmla="*/ 1482811 h 1482811"/>
              <a:gd name="connsiteX5" fmla="*/ 10577384 w 11013989"/>
              <a:gd name="connsiteY5" fmla="*/ 1466335 h 1482811"/>
              <a:gd name="connsiteX6" fmla="*/ 11013989 w 11013989"/>
              <a:gd name="connsiteY6" fmla="*/ 8238 h 1482811"/>
              <a:gd name="connsiteX7" fmla="*/ 0 w 11013989"/>
              <a:gd name="connsiteY7" fmla="*/ 0 h 1482811"/>
              <a:gd name="connsiteX8" fmla="*/ 16476 w 11013989"/>
              <a:gd name="connsiteY8" fmla="*/ 345989 h 1482811"/>
              <a:gd name="connsiteX0" fmla="*/ 16476 w 11013989"/>
              <a:gd name="connsiteY0" fmla="*/ 345989 h 1482811"/>
              <a:gd name="connsiteX1" fmla="*/ 453081 w 11013989"/>
              <a:gd name="connsiteY1" fmla="*/ 362465 h 1482811"/>
              <a:gd name="connsiteX2" fmla="*/ 453081 w 11013989"/>
              <a:gd name="connsiteY2" fmla="*/ 477794 h 1482811"/>
              <a:gd name="connsiteX3" fmla="*/ 3426941 w 11013989"/>
              <a:gd name="connsiteY3" fmla="*/ 453081 h 1482811"/>
              <a:gd name="connsiteX4" fmla="*/ 4118919 w 11013989"/>
              <a:gd name="connsiteY4" fmla="*/ 1482811 h 1482811"/>
              <a:gd name="connsiteX5" fmla="*/ 10577384 w 11013989"/>
              <a:gd name="connsiteY5" fmla="*/ 1466335 h 1482811"/>
              <a:gd name="connsiteX6" fmla="*/ 11013989 w 11013989"/>
              <a:gd name="connsiteY6" fmla="*/ 8238 h 1482811"/>
              <a:gd name="connsiteX7" fmla="*/ 0 w 11013989"/>
              <a:gd name="connsiteY7" fmla="*/ 0 h 1482811"/>
              <a:gd name="connsiteX8" fmla="*/ 16476 w 11013989"/>
              <a:gd name="connsiteY8" fmla="*/ 345989 h 1482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13989" h="1482811">
                <a:moveTo>
                  <a:pt x="16476" y="345989"/>
                </a:moveTo>
                <a:lnTo>
                  <a:pt x="453081" y="362465"/>
                </a:lnTo>
                <a:lnTo>
                  <a:pt x="453081" y="477794"/>
                </a:lnTo>
                <a:lnTo>
                  <a:pt x="3426941" y="453081"/>
                </a:lnTo>
                <a:lnTo>
                  <a:pt x="4118919" y="1482811"/>
                </a:lnTo>
                <a:lnTo>
                  <a:pt x="10577384" y="1466335"/>
                </a:lnTo>
                <a:cubicBezTo>
                  <a:pt x="11060670" y="667266"/>
                  <a:pt x="10868454" y="494270"/>
                  <a:pt x="11013989" y="8238"/>
                </a:cubicBezTo>
                <a:lnTo>
                  <a:pt x="0" y="0"/>
                </a:lnTo>
                <a:lnTo>
                  <a:pt x="16476" y="345989"/>
                </a:lnTo>
                <a:close/>
              </a:path>
            </a:pathLst>
          </a:custGeom>
          <a:noFill/>
          <a:ln w="31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5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E02D77-ECDF-5B7D-50B0-D51EEB729D39}"/>
              </a:ext>
            </a:extLst>
          </p:cNvPr>
          <p:cNvSpPr/>
          <p:nvPr/>
        </p:nvSpPr>
        <p:spPr>
          <a:xfrm>
            <a:off x="5021496" y="1600517"/>
            <a:ext cx="1710362" cy="1361934"/>
          </a:xfrm>
          <a:prstGeom prst="roundRect">
            <a:avLst/>
          </a:prstGeom>
          <a:solidFill>
            <a:schemeClr val="bg1">
              <a:alpha val="64000"/>
            </a:schemeClr>
          </a:solidFill>
          <a:ln w="762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27" dirty="0">
                <a:solidFill>
                  <a:schemeClr val="tx1"/>
                </a:solidFill>
              </a:rPr>
              <a:t>UCSF </a:t>
            </a:r>
          </a:p>
          <a:p>
            <a:pPr algn="ctr"/>
            <a:r>
              <a:rPr lang="en-US" sz="1227" dirty="0">
                <a:solidFill>
                  <a:schemeClr val="tx1"/>
                </a:solidFill>
              </a:rPr>
              <a:t>Life Sciences Building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349D423-E9F4-15FA-5955-1452F062C903}"/>
              </a:ext>
            </a:extLst>
          </p:cNvPr>
          <p:cNvSpPr txBox="1">
            <a:spLocks/>
          </p:cNvSpPr>
          <p:nvPr/>
        </p:nvSpPr>
        <p:spPr>
          <a:xfrm>
            <a:off x="4307898" y="6617689"/>
            <a:ext cx="3576205" cy="3647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82" dirty="0"/>
              <a:t>Presented to UCSF</a:t>
            </a: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61DCF92A-DF52-382B-BDB5-B6210972A7A1}"/>
              </a:ext>
            </a:extLst>
          </p:cNvPr>
          <p:cNvSpPr txBox="1">
            <a:spLocks/>
          </p:cNvSpPr>
          <p:nvPr/>
        </p:nvSpPr>
        <p:spPr>
          <a:xfrm>
            <a:off x="470006" y="6617689"/>
            <a:ext cx="2384497" cy="36476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82" dirty="0"/>
              <a:t>22 Apr 2025</a:t>
            </a:r>
          </a:p>
        </p:txBody>
      </p:sp>
    </p:spTree>
    <p:extLst>
      <p:ext uri="{BB962C8B-B14F-4D97-AF65-F5344CB8AC3E}">
        <p14:creationId xmlns:p14="http://schemas.microsoft.com/office/powerpoint/2010/main" val="3400861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6362A-15C0-7E69-E98C-965ECDE4F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9051-6238-AA39-0ACC-E5C5866B9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Workforce Agreement Hiring and Training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A14E-FFC4-F1EC-D1F7-79A891281A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3315" y="1547284"/>
            <a:ext cx="10982227" cy="4806381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~2,000 jobs created as of Q4 2024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$1 million paid to fund OEWD Workforce Readiness and Job Training Funds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Across two payments between Dec 2020 and March 2021 in lieu of various Development Phases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Compliance with First Source Hiring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Local Hiring on City- or Port-Owned property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3,865 work hours in 2024; exceeding the goal by 64%</a:t>
            </a:r>
          </a:p>
          <a:p>
            <a:pPr lvl="1">
              <a:lnSpc>
                <a:spcPct val="100000"/>
              </a:lnSpc>
              <a:spcAft>
                <a:spcPts val="600"/>
              </a:spcAft>
            </a:pPr>
            <a:r>
              <a:rPr lang="en-US" dirty="0"/>
              <a:t>454 apprentice hours in 2024; exceeding the goal by 70%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848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8C597-43B0-A952-8F19-15DA62F60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74763-A837-2308-8E94-953610B48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LBE Status</a:t>
            </a:r>
          </a:p>
        </p:txBody>
      </p:sp>
    </p:spTree>
    <p:extLst>
      <p:ext uri="{BB962C8B-B14F-4D97-AF65-F5344CB8AC3E}">
        <p14:creationId xmlns:p14="http://schemas.microsoft.com/office/powerpoint/2010/main" val="3874732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A7BDA-4F39-5F20-F50F-8F219CD1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LBE Status as of Q4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30B64-E87B-987A-CC8B-989070DBFC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561" y="1547285"/>
            <a:ext cx="5755033" cy="4624916"/>
          </a:xfrm>
        </p:spPr>
        <p:txBody>
          <a:bodyPr/>
          <a:lstStyle/>
          <a:p>
            <a:r>
              <a:rPr lang="en-US" dirty="0"/>
              <a:t>LBE Goal 17%</a:t>
            </a:r>
          </a:p>
          <a:p>
            <a:r>
              <a:rPr lang="en-US" dirty="0"/>
              <a:t>Construction Started in Q4 2020</a:t>
            </a:r>
          </a:p>
          <a:p>
            <a:endParaRPr lang="en-US" dirty="0"/>
          </a:p>
          <a:p>
            <a:r>
              <a:rPr lang="en-US" dirty="0"/>
              <a:t>Total Contracts: $235.5 mil</a:t>
            </a:r>
          </a:p>
          <a:p>
            <a:r>
              <a:rPr lang="en-US" dirty="0"/>
              <a:t>Total LBE Contracts: $44.9 mil</a:t>
            </a:r>
          </a:p>
          <a:p>
            <a:r>
              <a:rPr lang="en-US" dirty="0"/>
              <a:t>Total LBE: 19%</a:t>
            </a:r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2AA59A-CAA0-0AD5-F3D1-530B4AA744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24099"/>
              </p:ext>
            </p:extLst>
          </p:nvPr>
        </p:nvGraphicFramePr>
        <p:xfrm>
          <a:off x="6354430" y="1651613"/>
          <a:ext cx="5262652" cy="1874520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799305536"/>
                    </a:ext>
                  </a:extLst>
                </a:gridCol>
                <a:gridCol w="1945526">
                  <a:extLst>
                    <a:ext uri="{9D8B030D-6E8A-4147-A177-3AD203B41FA5}">
                      <a16:colId xmlns:a16="http://schemas.microsoft.com/office/drawing/2014/main" val="3277672764"/>
                    </a:ext>
                  </a:extLst>
                </a:gridCol>
                <a:gridCol w="1945526">
                  <a:extLst>
                    <a:ext uri="{9D8B030D-6E8A-4147-A177-3AD203B41FA5}">
                      <a16:colId xmlns:a16="http://schemas.microsoft.com/office/drawing/2014/main" val="2585341108"/>
                    </a:ext>
                  </a:extLst>
                </a:gridCol>
              </a:tblGrid>
              <a:tr h="18288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LBE CONTRACTS BY SIZE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4027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Category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Contract Value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Percent of 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129030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Micro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$13.4 mil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5.7%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154006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Small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$28.4 mil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12.0%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180429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SBA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$3.1 mil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1.3%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187148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$44.9 mil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666369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8AE0D79-03D4-302F-02B8-0C45D10586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6281804"/>
              </p:ext>
            </p:extLst>
          </p:nvPr>
        </p:nvGraphicFramePr>
        <p:xfrm>
          <a:off x="6354430" y="3890454"/>
          <a:ext cx="5262652" cy="2186940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799305536"/>
                    </a:ext>
                  </a:extLst>
                </a:gridCol>
                <a:gridCol w="1945526">
                  <a:extLst>
                    <a:ext uri="{9D8B030D-6E8A-4147-A177-3AD203B41FA5}">
                      <a16:colId xmlns:a16="http://schemas.microsoft.com/office/drawing/2014/main" val="3277672764"/>
                    </a:ext>
                  </a:extLst>
                </a:gridCol>
                <a:gridCol w="1945526">
                  <a:extLst>
                    <a:ext uri="{9D8B030D-6E8A-4147-A177-3AD203B41FA5}">
                      <a16:colId xmlns:a16="http://schemas.microsoft.com/office/drawing/2014/main" val="2585341108"/>
                    </a:ext>
                  </a:extLst>
                </a:gridCol>
              </a:tblGrid>
              <a:tr h="18288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LBE CONTRACTS BY PRIORITY ZIP CODES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4027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Zip Code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effectLst/>
                        </a:rPr>
                        <a:t>Contract Value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Percent of 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129030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94124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$28.5 mil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12.1%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154006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94134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$14,220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180429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94107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 dirty="0">
                          <a:effectLst/>
                        </a:rPr>
                        <a:t>$3.6 mil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1.5%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187148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Non-Priority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$12.7 mil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5.4%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5045966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TOTAL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$44.9 mil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19%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1614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2734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C02F-0109-2FD9-4699-BD72C073F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2BA3C-1AF0-EFB4-C3AA-8B9114CB7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LBEs (past and active projects)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6EB673-6030-EDBD-6165-F76BCBBF1D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561" y="1264480"/>
            <a:ext cx="11838634" cy="5306001"/>
          </a:xfrm>
        </p:spPr>
        <p:txBody>
          <a:bodyPr numCol="4" spcCol="182880"/>
          <a:lstStyle/>
          <a:p>
            <a:r>
              <a:rPr lang="en-US" sz="1800" dirty="0"/>
              <a:t>Albion Partners</a:t>
            </a:r>
          </a:p>
          <a:p>
            <a:r>
              <a:rPr lang="en-US" sz="1800" dirty="0"/>
              <a:t>Alta Group</a:t>
            </a:r>
          </a:p>
          <a:p>
            <a:r>
              <a:rPr lang="en-US" sz="1800" dirty="0"/>
              <a:t>Andrea Cochran Landscape Architecture, Inc.</a:t>
            </a:r>
          </a:p>
          <a:p>
            <a:r>
              <a:rPr lang="en-US" sz="1800" dirty="0"/>
              <a:t>A.R. Sanchez Corea &amp; Associates, Inc.</a:t>
            </a:r>
          </a:p>
          <a:p>
            <a:r>
              <a:rPr lang="en-US" sz="1800" dirty="0"/>
              <a:t>Baird Trucking, Inc.</a:t>
            </a:r>
          </a:p>
          <a:p>
            <a:r>
              <a:rPr lang="en-US" sz="1800" dirty="0"/>
              <a:t>BAF Specialty, Inc.</a:t>
            </a:r>
          </a:p>
          <a:p>
            <a:r>
              <a:rPr lang="en-US" sz="1800" dirty="0"/>
              <a:t>Bay Print Solutions</a:t>
            </a:r>
          </a:p>
          <a:p>
            <a:r>
              <a:rPr lang="en-US" sz="1800" dirty="0"/>
              <a:t>BEI Steel</a:t>
            </a:r>
          </a:p>
          <a:p>
            <a:r>
              <a:rPr lang="en-US" sz="1800" dirty="0" err="1"/>
              <a:t>Bertco</a:t>
            </a:r>
            <a:r>
              <a:rPr lang="en-US" sz="1800" dirty="0"/>
              <a:t>, Inc.</a:t>
            </a:r>
          </a:p>
          <a:p>
            <a:r>
              <a:rPr lang="en-US" sz="1800" dirty="0"/>
              <a:t>Bess </a:t>
            </a:r>
            <a:r>
              <a:rPr lang="en-US" sz="1800" dirty="0" err="1"/>
              <a:t>Testlab</a:t>
            </a:r>
            <a:endParaRPr lang="en-US" sz="1800" dirty="0"/>
          </a:p>
          <a:p>
            <a:r>
              <a:rPr lang="en-US" sz="1800" dirty="0"/>
              <a:t>Buie Porter Munson</a:t>
            </a:r>
          </a:p>
          <a:p>
            <a:r>
              <a:rPr lang="en-US" sz="1800" dirty="0" err="1"/>
              <a:t>Cirius</a:t>
            </a:r>
            <a:r>
              <a:rPr lang="en-US" sz="1800" dirty="0"/>
              <a:t> Engineering</a:t>
            </a:r>
          </a:p>
          <a:p>
            <a:r>
              <a:rPr lang="en-US" sz="1800" dirty="0"/>
              <a:t>Cobra Trucking Inc.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Collier Building Specialties</a:t>
            </a:r>
          </a:p>
          <a:p>
            <a:r>
              <a:rPr lang="en-US" sz="1800" dirty="0"/>
              <a:t>Divis Consulting</a:t>
            </a:r>
          </a:p>
          <a:p>
            <a:r>
              <a:rPr lang="en-US" sz="1800" dirty="0"/>
              <a:t>Eco Bay Services, Inc.</a:t>
            </a:r>
          </a:p>
          <a:p>
            <a:r>
              <a:rPr lang="en-US" sz="1800" dirty="0"/>
              <a:t>E.J. Weber Electric Company</a:t>
            </a:r>
          </a:p>
          <a:p>
            <a:r>
              <a:rPr lang="en-US" sz="1800" dirty="0"/>
              <a:t>Fontenoy Engineering Inc.</a:t>
            </a:r>
          </a:p>
          <a:p>
            <a:r>
              <a:rPr lang="en-US" sz="1800" dirty="0"/>
              <a:t>French California</a:t>
            </a:r>
          </a:p>
          <a:p>
            <a:r>
              <a:rPr lang="en-US" sz="1800" dirty="0"/>
              <a:t>FTF Engineering, Inc.</a:t>
            </a:r>
          </a:p>
          <a:p>
            <a:r>
              <a:rPr lang="en-US" sz="1800" dirty="0"/>
              <a:t>Ground Control, Inc.</a:t>
            </a:r>
          </a:p>
          <a:p>
            <a:r>
              <a:rPr lang="en-US" sz="1800" dirty="0" err="1"/>
              <a:t>Hoseley</a:t>
            </a:r>
            <a:r>
              <a:rPr lang="en-US" sz="1800" dirty="0"/>
              <a:t> Corporation</a:t>
            </a:r>
          </a:p>
          <a:p>
            <a:r>
              <a:rPr lang="en-US" sz="1800" dirty="0"/>
              <a:t>HVYW8, Inc.</a:t>
            </a:r>
          </a:p>
          <a:p>
            <a:r>
              <a:rPr lang="en-US" sz="1800" dirty="0"/>
              <a:t>J Flores Construction</a:t>
            </a:r>
          </a:p>
          <a:p>
            <a:r>
              <a:rPr lang="en-US" sz="1800" dirty="0"/>
              <a:t>Kristen Hall City Design</a:t>
            </a:r>
          </a:p>
          <a:p>
            <a:r>
              <a:rPr lang="en-US" sz="1800" dirty="0"/>
              <a:t>Leddy Maytum Stacy Architects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Liffey Electric Inc.</a:t>
            </a:r>
          </a:p>
          <a:p>
            <a:r>
              <a:rPr lang="en-US" sz="1800" dirty="0"/>
              <a:t>Maven Commercial Inc.</a:t>
            </a:r>
          </a:p>
          <a:p>
            <a:r>
              <a:rPr lang="en-US" sz="1800" dirty="0"/>
              <a:t>Meridian Surveying Engineering Inc.</a:t>
            </a:r>
          </a:p>
          <a:p>
            <a:r>
              <a:rPr lang="en-US" sz="1800" dirty="0"/>
              <a:t>Mike O’Dell Surveys, Inc.</a:t>
            </a:r>
          </a:p>
          <a:p>
            <a:r>
              <a:rPr lang="en-US" sz="1800" dirty="0"/>
              <a:t>Molina’s Painting</a:t>
            </a:r>
          </a:p>
          <a:p>
            <a:r>
              <a:rPr lang="en-US" sz="1800" dirty="0"/>
              <a:t>Monte Wilson</a:t>
            </a:r>
          </a:p>
          <a:p>
            <a:r>
              <a:rPr lang="en-US" sz="1800" dirty="0"/>
              <a:t>On the Level Concrete</a:t>
            </a:r>
          </a:p>
          <a:p>
            <a:r>
              <a:rPr lang="en-US" sz="1800" dirty="0"/>
              <a:t>Palazzo Projects</a:t>
            </a:r>
          </a:p>
          <a:p>
            <a:r>
              <a:rPr lang="en-US" sz="1800" dirty="0"/>
              <a:t>Plural</a:t>
            </a:r>
          </a:p>
          <a:p>
            <a:r>
              <a:rPr lang="en-US" sz="1800" dirty="0"/>
              <a:t>Priority Architectural Graphics, Inc.</a:t>
            </a:r>
          </a:p>
          <a:p>
            <a:r>
              <a:rPr lang="en-US" sz="1800" dirty="0"/>
              <a:t>R&amp;S Construction Management</a:t>
            </a:r>
          </a:p>
          <a:p>
            <a:r>
              <a:rPr lang="en-US" sz="1800" dirty="0"/>
              <a:t>RTI Environmental, LLC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Singular Builders</a:t>
            </a:r>
          </a:p>
          <a:p>
            <a:r>
              <a:rPr lang="en-US" sz="1800" dirty="0"/>
              <a:t>S J Engineers</a:t>
            </a:r>
          </a:p>
          <a:p>
            <a:r>
              <a:rPr lang="en-US" sz="1800" dirty="0"/>
              <a:t>Southeast Electrical Contractor</a:t>
            </a:r>
          </a:p>
          <a:p>
            <a:r>
              <a:rPr lang="en-US" sz="1800" dirty="0"/>
              <a:t>Specialties, Etc. Corp</a:t>
            </a:r>
          </a:p>
          <a:p>
            <a:r>
              <a:rPr lang="en-US" sz="1800" dirty="0"/>
              <a:t>Spencer Masonry</a:t>
            </a:r>
          </a:p>
          <a:p>
            <a:r>
              <a:rPr lang="en-US" sz="1800" dirty="0"/>
              <a:t>Team North Construction Services, Inc.</a:t>
            </a:r>
          </a:p>
          <a:p>
            <a:r>
              <a:rPr lang="en-US" sz="1800" dirty="0"/>
              <a:t>Temper Insulation Co.</a:t>
            </a:r>
          </a:p>
          <a:p>
            <a:r>
              <a:rPr lang="en-US" sz="1800" dirty="0"/>
              <a:t>Tuan &amp; Robinson</a:t>
            </a:r>
          </a:p>
          <a:p>
            <a:r>
              <a:rPr lang="en-US" sz="1800" dirty="0"/>
              <a:t>Value Fire Protection</a:t>
            </a:r>
          </a:p>
          <a:p>
            <a:r>
              <a:rPr lang="en-US" sz="1800" dirty="0"/>
              <a:t>YCAT-C LLC</a:t>
            </a:r>
          </a:p>
          <a:p>
            <a:r>
              <a:rPr lang="en-US" sz="1800" dirty="0"/>
              <a:t>Zachary Nathan Architect</a:t>
            </a:r>
          </a:p>
          <a:p>
            <a:r>
              <a:rPr lang="en-US" sz="2000" b="1" i="1" dirty="0">
                <a:solidFill>
                  <a:srgbClr val="0070C0"/>
                </a:solidFill>
              </a:rPr>
              <a:t>+ More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46193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PLORISLIBID" val="Lc4e3b536-c0a8-42d5-a482-32a0fe893624.2.aUBxqg=="/>
  <p:tag name="APLORISLIBHASH" val="1.162_9Mnswpi86SyCp60Aj5rhKw4AroU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PLORISLIBID" val="Lc4e3b536-c0a8-42d5-a482-32a0fe893624.2.aUBxqg=="/>
  <p:tag name="APLORISLIBHASH" val="1.162_9Mnswpi86SyCp60Aj5rhKw4AroU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PLORISLIBID" val="Lc4e3b536-c0a8-42d5-a482-32a0fe893624.2.aUBxqg=="/>
  <p:tag name="APLORISLIBHASH" val="1.162_9Mnswpi86SyCp60Aj5rhKw4AroU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PLORISLIBID" val="Lc4e3b536-c0a8-42d5-a482-32a0fe893624.2.aUBxqg=="/>
  <p:tag name="APLORISLIBHASH" val="1.162_9Mnswpi86SyCp60Aj5rhKw4AroU=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B17DF756A8E145B4AA276693C7E35F" ma:contentTypeVersion="4" ma:contentTypeDescription="Create a new document." ma:contentTypeScope="" ma:versionID="f2d18786ba80a7a7803dad379bd1f8e4">
  <xsd:schema xmlns:xsd="http://www.w3.org/2001/XMLSchema" xmlns:xs="http://www.w3.org/2001/XMLSchema" xmlns:p="http://schemas.microsoft.com/office/2006/metadata/properties" xmlns:ns2="514faab2-6236-47b0-bcfa-d4c05935bcc5" targetNamespace="http://schemas.microsoft.com/office/2006/metadata/properties" ma:root="true" ma:fieldsID="07b9fe0f7076cb52cdff5f7529f60702" ns2:_="">
    <xsd:import namespace="514faab2-6236-47b0-bcfa-d4c05935bc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4faab2-6236-47b0-bcfa-d4c05935bc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AFAEC61-57E6-4DE5-B37E-88E1FF85A6F0}"/>
</file>

<file path=customXml/itemProps2.xml><?xml version="1.0" encoding="utf-8"?>
<ds:datastoreItem xmlns:ds="http://schemas.openxmlformats.org/officeDocument/2006/customXml" ds:itemID="{51393748-8BE1-45E6-BEF0-DA5748995010}">
  <ds:schemaRefs>
    <ds:schemaRef ds:uri="d86c11c3-a8ff-4aac-9bda-cc04090e9d8f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EE4FE44E-34A3-4B0D-8BCE-06C12DC067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7698</TotalTime>
  <Words>1020</Words>
  <Application>Microsoft Office PowerPoint</Application>
  <PresentationFormat>Widescreen</PresentationFormat>
  <Paragraphs>265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NB International Bold</vt:lpstr>
      <vt:lpstr>NB International Light</vt:lpstr>
      <vt:lpstr>Custom Design</vt:lpstr>
      <vt:lpstr>PowerPoint Presentation</vt:lpstr>
      <vt:lpstr>Agenda</vt:lpstr>
      <vt:lpstr>Introduction</vt:lpstr>
      <vt:lpstr>PowerPoint Presentation</vt:lpstr>
      <vt:lpstr>PowerPoint Presentation</vt:lpstr>
      <vt:lpstr>Workforce Agreement Hiring and Training</vt:lpstr>
      <vt:lpstr>LBE Status</vt:lpstr>
      <vt:lpstr>LBE Status as of Q4 2024</vt:lpstr>
      <vt:lpstr>LBEs (past and active projects)</vt:lpstr>
      <vt:lpstr>LBE Community Outreach</vt:lpstr>
      <vt:lpstr>3/11/25 Block 2 LBE / Trade Outreach Meeting</vt:lpstr>
      <vt:lpstr>D10 Key Stakeholder Meetings</vt:lpstr>
      <vt:lpstr>LBE Opportunities</vt:lpstr>
      <vt:lpstr>PowerPoint Presentation</vt:lpstr>
      <vt:lpstr>B2 Upcoming Bid Packages</vt:lpstr>
      <vt:lpstr>B2 Upcoming Bid Packages How can I bid, need more information?</vt:lpstr>
      <vt:lpstr>B2 Awarded Design/Precon Bid Packages</vt:lpstr>
      <vt:lpstr>B2 Upcoming Bid Packages How can I bid, need more information?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Calais Le Coq</dc:creator>
  <cp:lastModifiedBy>Yvonne Chen</cp:lastModifiedBy>
  <cp:revision>182</cp:revision>
  <dcterms:created xsi:type="dcterms:W3CDTF">2021-11-17T15:56:04Z</dcterms:created>
  <dcterms:modified xsi:type="dcterms:W3CDTF">2025-06-04T18:34:03Z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0x01010034B17DF756A8E145B4AA276693C7E35F</vt:lpwstr>
  </property>
</Properties>
</file>