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1"/>
  </p:notesMasterIdLst>
  <p:sldIdLst>
    <p:sldId id="256" r:id="rId5"/>
    <p:sldId id="257" r:id="rId6"/>
    <p:sldId id="259" r:id="rId7"/>
    <p:sldId id="278" r:id="rId8"/>
    <p:sldId id="275" r:id="rId9"/>
    <p:sldId id="260" r:id="rId10"/>
    <p:sldId id="261" r:id="rId11"/>
    <p:sldId id="258" r:id="rId12"/>
    <p:sldId id="262" r:id="rId13"/>
    <p:sldId id="263" r:id="rId14"/>
    <p:sldId id="264" r:id="rId15"/>
    <p:sldId id="273" r:id="rId16"/>
    <p:sldId id="276" r:id="rId17"/>
    <p:sldId id="272" r:id="rId18"/>
    <p:sldId id="274" r:id="rId19"/>
    <p:sldId id="266" r:id="rId20"/>
  </p:sldIdLst>
  <p:sldSz cx="12192000" cy="6858000"/>
  <p:notesSz cx="7010400" cy="9236075"/>
  <p:embeddedFontLst>
    <p:embeddedFont>
      <p:font typeface="Aptos Light" panose="020B0004020202020204" pitchFamily="34" charset="0"/>
      <p:regular r:id="rId22"/>
      <p:italic r:id="rId23"/>
    </p:embeddedFont>
    <p:embeddedFont>
      <p:font typeface="Aptos Narrow" panose="020B0004020202020204" pitchFamily="34" charset="0"/>
      <p:regular r:id="rId24"/>
      <p:bold r:id="rId25"/>
      <p:italic r:id="rId26"/>
      <p:boldItalic r:id="rId27"/>
    </p:embeddedFont>
    <p:embeddedFont>
      <p:font typeface="Aptos Serif" panose="02020604070405020304" pitchFamily="18"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26AD60-2007-88BF-AC29-3ECE32D6CDFE}" name="Flores, Claudia (CPC)" initials="CF" userId="S::claudia.flores@sfgov.org::b2bd6584-9156-47b8-bc71-b012a153c20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0D9"/>
    <a:srgbClr val="C1E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81"/>
  </p:normalViewPr>
  <p:slideViewPr>
    <p:cSldViewPr snapToGrid="0">
      <p:cViewPr varScale="1">
        <p:scale>
          <a:sx n="94" d="100"/>
          <a:sy n="94" d="100"/>
        </p:scale>
        <p:origin x="1158"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ntz, John (REG)" userId="e8bfe6c1-919e-4db6-b8df-ad345a98b6d2" providerId="ADAL" clId="{7B0573F5-D895-4B5F-A8FD-6B0BBE8D7D92}"/>
    <pc:docChg chg="custSel modSld">
      <pc:chgData name="Arntz, John (REG)" userId="e8bfe6c1-919e-4db6-b8df-ad345a98b6d2" providerId="ADAL" clId="{7B0573F5-D895-4B5F-A8FD-6B0BBE8D7D92}" dt="2025-07-11T23:13:37.004" v="15" actId="21"/>
      <pc:docMkLst>
        <pc:docMk/>
      </pc:docMkLst>
      <pc:sldChg chg="delSp modSp mod">
        <pc:chgData name="Arntz, John (REG)" userId="e8bfe6c1-919e-4db6-b8df-ad345a98b6d2" providerId="ADAL" clId="{7B0573F5-D895-4B5F-A8FD-6B0BBE8D7D92}" dt="2025-07-11T23:12:45.184" v="2"/>
        <pc:sldMkLst>
          <pc:docMk/>
          <pc:sldMk cId="1120637828" sldId="262"/>
        </pc:sldMkLst>
        <pc:spChg chg="del mod">
          <ac:chgData name="Arntz, John (REG)" userId="e8bfe6c1-919e-4db6-b8df-ad345a98b6d2" providerId="ADAL" clId="{7B0573F5-D895-4B5F-A8FD-6B0BBE8D7D92}" dt="2025-07-11T23:12:45.184" v="2"/>
          <ac:spMkLst>
            <pc:docMk/>
            <pc:sldMk cId="1120637828" sldId="262"/>
            <ac:spMk id="8" creationId="{57674148-E742-0BE4-9D66-669FC8A1BA8B}"/>
          </ac:spMkLst>
        </pc:spChg>
      </pc:sldChg>
      <pc:sldChg chg="delSp modSp mod">
        <pc:chgData name="Arntz, John (REG)" userId="e8bfe6c1-919e-4db6-b8df-ad345a98b6d2" providerId="ADAL" clId="{7B0573F5-D895-4B5F-A8FD-6B0BBE8D7D92}" dt="2025-07-11T23:12:57.754" v="6"/>
        <pc:sldMkLst>
          <pc:docMk/>
          <pc:sldMk cId="1676492153" sldId="263"/>
        </pc:sldMkLst>
        <pc:spChg chg="del mod">
          <ac:chgData name="Arntz, John (REG)" userId="e8bfe6c1-919e-4db6-b8df-ad345a98b6d2" providerId="ADAL" clId="{7B0573F5-D895-4B5F-A8FD-6B0BBE8D7D92}" dt="2025-07-11T23:12:57.754" v="6"/>
          <ac:spMkLst>
            <pc:docMk/>
            <pc:sldMk cId="1676492153" sldId="263"/>
            <ac:spMk id="2" creationId="{7D96CE30-33E5-83F6-048E-4569F5FCF7F3}"/>
          </ac:spMkLst>
        </pc:spChg>
      </pc:sldChg>
      <pc:sldChg chg="delSp modSp mod">
        <pc:chgData name="Arntz, John (REG)" userId="e8bfe6c1-919e-4db6-b8df-ad345a98b6d2" providerId="ADAL" clId="{7B0573F5-D895-4B5F-A8FD-6B0BBE8D7D92}" dt="2025-07-11T23:13:08.872" v="11"/>
        <pc:sldMkLst>
          <pc:docMk/>
          <pc:sldMk cId="2375150611" sldId="264"/>
        </pc:sldMkLst>
        <pc:spChg chg="del mod">
          <ac:chgData name="Arntz, John (REG)" userId="e8bfe6c1-919e-4db6-b8df-ad345a98b6d2" providerId="ADAL" clId="{7B0573F5-D895-4B5F-A8FD-6B0BBE8D7D92}" dt="2025-07-11T23:13:08.872" v="11"/>
          <ac:spMkLst>
            <pc:docMk/>
            <pc:sldMk cId="2375150611" sldId="264"/>
            <ac:spMk id="3" creationId="{4DF6BAA9-858A-3632-E1AF-2DF5AB5B41B6}"/>
          </ac:spMkLst>
        </pc:spChg>
      </pc:sldChg>
      <pc:sldChg chg="delSp mod">
        <pc:chgData name="Arntz, John (REG)" userId="e8bfe6c1-919e-4db6-b8df-ad345a98b6d2" providerId="ADAL" clId="{7B0573F5-D895-4B5F-A8FD-6B0BBE8D7D92}" dt="2025-07-11T23:13:29.718" v="14" actId="21"/>
        <pc:sldMkLst>
          <pc:docMk/>
          <pc:sldMk cId="2705956428" sldId="272"/>
        </pc:sldMkLst>
        <pc:spChg chg="del">
          <ac:chgData name="Arntz, John (REG)" userId="e8bfe6c1-919e-4db6-b8df-ad345a98b6d2" providerId="ADAL" clId="{7B0573F5-D895-4B5F-A8FD-6B0BBE8D7D92}" dt="2025-07-11T23:13:29.718" v="14" actId="21"/>
          <ac:spMkLst>
            <pc:docMk/>
            <pc:sldMk cId="2705956428" sldId="272"/>
            <ac:spMk id="35" creationId="{8CB60893-4853-3F69-E6D5-BF8B893B7C04}"/>
          </ac:spMkLst>
        </pc:spChg>
      </pc:sldChg>
      <pc:sldChg chg="delSp mod">
        <pc:chgData name="Arntz, John (REG)" userId="e8bfe6c1-919e-4db6-b8df-ad345a98b6d2" providerId="ADAL" clId="{7B0573F5-D895-4B5F-A8FD-6B0BBE8D7D92}" dt="2025-07-11T23:13:18.134" v="12" actId="21"/>
        <pc:sldMkLst>
          <pc:docMk/>
          <pc:sldMk cId="3287115974" sldId="273"/>
        </pc:sldMkLst>
        <pc:spChg chg="del">
          <ac:chgData name="Arntz, John (REG)" userId="e8bfe6c1-919e-4db6-b8df-ad345a98b6d2" providerId="ADAL" clId="{7B0573F5-D895-4B5F-A8FD-6B0BBE8D7D92}" dt="2025-07-11T23:13:18.134" v="12" actId="21"/>
          <ac:spMkLst>
            <pc:docMk/>
            <pc:sldMk cId="3287115974" sldId="273"/>
            <ac:spMk id="3" creationId="{00BBB3AC-D849-7E7C-BDD8-29143F8E7535}"/>
          </ac:spMkLst>
        </pc:spChg>
      </pc:sldChg>
      <pc:sldChg chg="delSp mod">
        <pc:chgData name="Arntz, John (REG)" userId="e8bfe6c1-919e-4db6-b8df-ad345a98b6d2" providerId="ADAL" clId="{7B0573F5-D895-4B5F-A8FD-6B0BBE8D7D92}" dt="2025-07-11T23:13:37.004" v="15" actId="21"/>
        <pc:sldMkLst>
          <pc:docMk/>
          <pc:sldMk cId="4033207547" sldId="274"/>
        </pc:sldMkLst>
        <pc:spChg chg="del">
          <ac:chgData name="Arntz, John (REG)" userId="e8bfe6c1-919e-4db6-b8df-ad345a98b6d2" providerId="ADAL" clId="{7B0573F5-D895-4B5F-A8FD-6B0BBE8D7D92}" dt="2025-07-11T23:13:37.004" v="15" actId="21"/>
          <ac:spMkLst>
            <pc:docMk/>
            <pc:sldMk cId="4033207547" sldId="274"/>
            <ac:spMk id="6" creationId="{9A3CA8BC-4AB9-4780-0575-EE3C3FABAAE3}"/>
          </ac:spMkLst>
        </pc:spChg>
      </pc:sldChg>
      <pc:sldChg chg="delSp mod">
        <pc:chgData name="Arntz, John (REG)" userId="e8bfe6c1-919e-4db6-b8df-ad345a98b6d2" providerId="ADAL" clId="{7B0573F5-D895-4B5F-A8FD-6B0BBE8D7D92}" dt="2025-07-11T23:13:23.654" v="13" actId="21"/>
        <pc:sldMkLst>
          <pc:docMk/>
          <pc:sldMk cId="319837666" sldId="276"/>
        </pc:sldMkLst>
        <pc:spChg chg="del">
          <ac:chgData name="Arntz, John (REG)" userId="e8bfe6c1-919e-4db6-b8df-ad345a98b6d2" providerId="ADAL" clId="{7B0573F5-D895-4B5F-A8FD-6B0BBE8D7D92}" dt="2025-07-11T23:13:23.654" v="13" actId="21"/>
          <ac:spMkLst>
            <pc:docMk/>
            <pc:sldMk cId="319837666" sldId="276"/>
            <ac:spMk id="3" creationId="{E9D9947B-3C2F-6111-54EA-9F9A2661403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BF2438F7-2B4C-4C2A-A88C-6AEFACC21769}" type="datetimeFigureOut">
              <a:rPr lang="en-US" smtClean="0"/>
              <a:t>7/11/2025</a:t>
            </a:fld>
            <a:endParaRPr lang="en-US"/>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E12B92B0-6C71-4135-976A-00401E7FA711}" type="slidenum">
              <a:rPr lang="en-US" smtClean="0"/>
              <a:t>‹#›</a:t>
            </a:fld>
            <a:endParaRPr lang="en-US"/>
          </a:p>
        </p:txBody>
      </p:sp>
    </p:spTree>
    <p:extLst>
      <p:ext uri="{BB962C8B-B14F-4D97-AF65-F5344CB8AC3E}">
        <p14:creationId xmlns:p14="http://schemas.microsoft.com/office/powerpoint/2010/main" val="833598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2B92B0-6C71-4135-976A-00401E7FA711}" type="slidenum">
              <a:rPr lang="en-US" smtClean="0"/>
              <a:t>1</a:t>
            </a:fld>
            <a:endParaRPr lang="en-US"/>
          </a:p>
        </p:txBody>
      </p:sp>
    </p:spTree>
    <p:extLst>
      <p:ext uri="{BB962C8B-B14F-4D97-AF65-F5344CB8AC3E}">
        <p14:creationId xmlns:p14="http://schemas.microsoft.com/office/powerpoint/2010/main" val="4230776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2B92B0-6C71-4135-976A-00401E7FA711}" type="slidenum">
              <a:rPr lang="en-US" smtClean="0"/>
              <a:t>10</a:t>
            </a:fld>
            <a:endParaRPr lang="en-US"/>
          </a:p>
        </p:txBody>
      </p:sp>
    </p:spTree>
    <p:extLst>
      <p:ext uri="{BB962C8B-B14F-4D97-AF65-F5344CB8AC3E}">
        <p14:creationId xmlns:p14="http://schemas.microsoft.com/office/powerpoint/2010/main" val="1172160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2B92B0-6C71-4135-976A-00401E7FA711}" type="slidenum">
              <a:rPr lang="en-US" smtClean="0"/>
              <a:t>11</a:t>
            </a:fld>
            <a:endParaRPr lang="en-US"/>
          </a:p>
        </p:txBody>
      </p:sp>
    </p:spTree>
    <p:extLst>
      <p:ext uri="{BB962C8B-B14F-4D97-AF65-F5344CB8AC3E}">
        <p14:creationId xmlns:p14="http://schemas.microsoft.com/office/powerpoint/2010/main" val="1588263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5ACCE-180E-E24E-4E70-E44B38893A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059387-9854-784D-ED07-610D8AB3AA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4D3647-DAD5-B33F-EE96-6E4AE48B80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12D1217-B21A-3A75-38EE-90DAA847EAE9}"/>
              </a:ext>
            </a:extLst>
          </p:cNvPr>
          <p:cNvSpPr>
            <a:spLocks noGrp="1"/>
          </p:cNvSpPr>
          <p:nvPr>
            <p:ph type="sldNum" sz="quarter" idx="5"/>
          </p:nvPr>
        </p:nvSpPr>
        <p:spPr/>
        <p:txBody>
          <a:bodyPr/>
          <a:lstStyle/>
          <a:p>
            <a:fld id="{E12B92B0-6C71-4135-976A-00401E7FA711}" type="slidenum">
              <a:rPr lang="en-US" smtClean="0"/>
              <a:t>12</a:t>
            </a:fld>
            <a:endParaRPr lang="en-US"/>
          </a:p>
        </p:txBody>
      </p:sp>
    </p:spTree>
    <p:extLst>
      <p:ext uri="{BB962C8B-B14F-4D97-AF65-F5344CB8AC3E}">
        <p14:creationId xmlns:p14="http://schemas.microsoft.com/office/powerpoint/2010/main" val="202586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5068D-6324-60EA-515E-768F083EAF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E532FF-A730-73D3-1B21-860490E707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9A875D-299C-9418-2A86-FE23E2CA715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5FEBFD-5439-8FEF-E926-0695AC9A38DC}"/>
              </a:ext>
            </a:extLst>
          </p:cNvPr>
          <p:cNvSpPr>
            <a:spLocks noGrp="1"/>
          </p:cNvSpPr>
          <p:nvPr>
            <p:ph type="sldNum" sz="quarter" idx="5"/>
          </p:nvPr>
        </p:nvSpPr>
        <p:spPr/>
        <p:txBody>
          <a:bodyPr/>
          <a:lstStyle/>
          <a:p>
            <a:fld id="{E12B92B0-6C71-4135-976A-00401E7FA711}" type="slidenum">
              <a:rPr lang="en-US" smtClean="0"/>
              <a:t>13</a:t>
            </a:fld>
            <a:endParaRPr lang="en-US"/>
          </a:p>
        </p:txBody>
      </p:sp>
    </p:spTree>
    <p:extLst>
      <p:ext uri="{BB962C8B-B14F-4D97-AF65-F5344CB8AC3E}">
        <p14:creationId xmlns:p14="http://schemas.microsoft.com/office/powerpoint/2010/main" val="3793217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6D312-5CD0-457F-C4A3-B1E4DE9E3C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A4DBDC-EA0C-00D1-E9F3-45F7E6F69B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945087-AF11-66D8-CFC9-C6EFFA1A25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62D6EB2-A1B8-8BE9-5F8A-4ACD906E6E36}"/>
              </a:ext>
            </a:extLst>
          </p:cNvPr>
          <p:cNvSpPr>
            <a:spLocks noGrp="1"/>
          </p:cNvSpPr>
          <p:nvPr>
            <p:ph type="sldNum" sz="quarter" idx="5"/>
          </p:nvPr>
        </p:nvSpPr>
        <p:spPr/>
        <p:txBody>
          <a:bodyPr/>
          <a:lstStyle/>
          <a:p>
            <a:fld id="{E12B92B0-6C71-4135-976A-00401E7FA711}" type="slidenum">
              <a:rPr lang="en-US" smtClean="0"/>
              <a:t>14</a:t>
            </a:fld>
            <a:endParaRPr lang="en-US"/>
          </a:p>
        </p:txBody>
      </p:sp>
    </p:spTree>
    <p:extLst>
      <p:ext uri="{BB962C8B-B14F-4D97-AF65-F5344CB8AC3E}">
        <p14:creationId xmlns:p14="http://schemas.microsoft.com/office/powerpoint/2010/main" val="3323205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2B92B0-6C71-4135-976A-00401E7FA711}" type="slidenum">
              <a:rPr lang="en-US" smtClean="0"/>
              <a:t>16</a:t>
            </a:fld>
            <a:endParaRPr lang="en-US"/>
          </a:p>
        </p:txBody>
      </p:sp>
    </p:spTree>
    <p:extLst>
      <p:ext uri="{BB962C8B-B14F-4D97-AF65-F5344CB8AC3E}">
        <p14:creationId xmlns:p14="http://schemas.microsoft.com/office/powerpoint/2010/main" val="366794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2B92B0-6C71-4135-976A-00401E7FA711}" type="slidenum">
              <a:rPr lang="en-US" smtClean="0"/>
              <a:t>2</a:t>
            </a:fld>
            <a:endParaRPr lang="en-US"/>
          </a:p>
        </p:txBody>
      </p:sp>
    </p:spTree>
    <p:extLst>
      <p:ext uri="{BB962C8B-B14F-4D97-AF65-F5344CB8AC3E}">
        <p14:creationId xmlns:p14="http://schemas.microsoft.com/office/powerpoint/2010/main" val="189291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2B92B0-6C71-4135-976A-00401E7FA711}" type="slidenum">
              <a:rPr lang="en-US" smtClean="0"/>
              <a:t>3</a:t>
            </a:fld>
            <a:endParaRPr lang="en-US"/>
          </a:p>
        </p:txBody>
      </p:sp>
    </p:spTree>
    <p:extLst>
      <p:ext uri="{BB962C8B-B14F-4D97-AF65-F5344CB8AC3E}">
        <p14:creationId xmlns:p14="http://schemas.microsoft.com/office/powerpoint/2010/main" val="2907740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9DC81-8CB0-6628-54E8-71E2B40084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DECE80-66F0-C358-AEB1-03EECB1B4E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ADAEA3-5911-A0A3-08D0-967EA7BD74B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A635640-7A0F-D1D2-6F68-DABDD82EDE03}"/>
              </a:ext>
            </a:extLst>
          </p:cNvPr>
          <p:cNvSpPr>
            <a:spLocks noGrp="1"/>
          </p:cNvSpPr>
          <p:nvPr>
            <p:ph type="sldNum" sz="quarter" idx="5"/>
          </p:nvPr>
        </p:nvSpPr>
        <p:spPr/>
        <p:txBody>
          <a:bodyPr/>
          <a:lstStyle/>
          <a:p>
            <a:fld id="{E12B92B0-6C71-4135-976A-00401E7FA711}" type="slidenum">
              <a:rPr lang="en-US" smtClean="0"/>
              <a:t>4</a:t>
            </a:fld>
            <a:endParaRPr lang="en-US"/>
          </a:p>
        </p:txBody>
      </p:sp>
    </p:spTree>
    <p:extLst>
      <p:ext uri="{BB962C8B-B14F-4D97-AF65-F5344CB8AC3E}">
        <p14:creationId xmlns:p14="http://schemas.microsoft.com/office/powerpoint/2010/main" val="3983264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13518-F803-2524-E9A9-B950EB9A0E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6F1A94-2811-4A81-37AA-4BF0738EAF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B17522-EBBB-0170-93ED-B094325048A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6FF7EF-2C3F-B2E5-B284-2A4B8EB19F38}"/>
              </a:ext>
            </a:extLst>
          </p:cNvPr>
          <p:cNvSpPr>
            <a:spLocks noGrp="1"/>
          </p:cNvSpPr>
          <p:nvPr>
            <p:ph type="sldNum" sz="quarter" idx="5"/>
          </p:nvPr>
        </p:nvSpPr>
        <p:spPr/>
        <p:txBody>
          <a:bodyPr/>
          <a:lstStyle/>
          <a:p>
            <a:fld id="{E12B92B0-6C71-4135-976A-00401E7FA711}" type="slidenum">
              <a:rPr lang="en-US" smtClean="0"/>
              <a:t>5</a:t>
            </a:fld>
            <a:endParaRPr lang="en-US"/>
          </a:p>
        </p:txBody>
      </p:sp>
    </p:spTree>
    <p:extLst>
      <p:ext uri="{BB962C8B-B14F-4D97-AF65-F5344CB8AC3E}">
        <p14:creationId xmlns:p14="http://schemas.microsoft.com/office/powerpoint/2010/main" val="1494526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2B92B0-6C71-4135-976A-00401E7FA711}" type="slidenum">
              <a:rPr lang="en-US" smtClean="0"/>
              <a:t>6</a:t>
            </a:fld>
            <a:endParaRPr lang="en-US"/>
          </a:p>
        </p:txBody>
      </p:sp>
    </p:spTree>
    <p:extLst>
      <p:ext uri="{BB962C8B-B14F-4D97-AF65-F5344CB8AC3E}">
        <p14:creationId xmlns:p14="http://schemas.microsoft.com/office/powerpoint/2010/main" val="2744454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2B92B0-6C71-4135-976A-00401E7FA711}" type="slidenum">
              <a:rPr lang="en-US" smtClean="0"/>
              <a:t>7</a:t>
            </a:fld>
            <a:endParaRPr lang="en-US"/>
          </a:p>
        </p:txBody>
      </p:sp>
    </p:spTree>
    <p:extLst>
      <p:ext uri="{BB962C8B-B14F-4D97-AF65-F5344CB8AC3E}">
        <p14:creationId xmlns:p14="http://schemas.microsoft.com/office/powerpoint/2010/main" val="3512455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2B92B0-6C71-4135-976A-00401E7FA711}" type="slidenum">
              <a:rPr lang="en-US" smtClean="0"/>
              <a:t>8</a:t>
            </a:fld>
            <a:endParaRPr lang="en-US"/>
          </a:p>
        </p:txBody>
      </p:sp>
    </p:spTree>
    <p:extLst>
      <p:ext uri="{BB962C8B-B14F-4D97-AF65-F5344CB8AC3E}">
        <p14:creationId xmlns:p14="http://schemas.microsoft.com/office/powerpoint/2010/main" val="3945973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2B92B0-6C71-4135-976A-00401E7FA711}" type="slidenum">
              <a:rPr lang="en-US" smtClean="0"/>
              <a:t>9</a:t>
            </a:fld>
            <a:endParaRPr lang="en-US"/>
          </a:p>
        </p:txBody>
      </p:sp>
    </p:spTree>
    <p:extLst>
      <p:ext uri="{BB962C8B-B14F-4D97-AF65-F5344CB8AC3E}">
        <p14:creationId xmlns:p14="http://schemas.microsoft.com/office/powerpoint/2010/main" val="1675272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B4354-023E-3AB7-4443-21566692AB99}"/>
              </a:ext>
            </a:extLst>
          </p:cNvPr>
          <p:cNvSpPr>
            <a:spLocks noGrp="1"/>
          </p:cNvSpPr>
          <p:nvPr>
            <p:ph type="ctrTitle"/>
          </p:nvPr>
        </p:nvSpPr>
        <p:spPr>
          <a:xfrm>
            <a:off x="838200" y="1122363"/>
            <a:ext cx="10515600" cy="2387600"/>
          </a:xfrm>
        </p:spPr>
        <p:txBody>
          <a:bodyPr anchor="b"/>
          <a:lstStyle>
            <a:lvl1pPr algn="l">
              <a:defRPr sz="6000" b="1"/>
            </a:lvl1pPr>
          </a:lstStyle>
          <a:p>
            <a:r>
              <a:rPr lang="en-US"/>
              <a:t>Click to edit Master title style</a:t>
            </a:r>
          </a:p>
        </p:txBody>
      </p:sp>
      <p:sp>
        <p:nvSpPr>
          <p:cNvPr id="3" name="Subtitle 2">
            <a:extLst>
              <a:ext uri="{FF2B5EF4-FFF2-40B4-BE49-F238E27FC236}">
                <a16:creationId xmlns:a16="http://schemas.microsoft.com/office/drawing/2014/main" id="{0D720FD3-C31F-A2E0-ED8C-883FB5ABF620}"/>
              </a:ext>
            </a:extLst>
          </p:cNvPr>
          <p:cNvSpPr>
            <a:spLocks noGrp="1"/>
          </p:cNvSpPr>
          <p:nvPr>
            <p:ph type="subTitle" idx="1"/>
          </p:nvPr>
        </p:nvSpPr>
        <p:spPr>
          <a:xfrm>
            <a:off x="838200" y="4175760"/>
            <a:ext cx="10515600" cy="108204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85984A-0A3A-5B8A-7D2A-220C5D4153D6}"/>
              </a:ext>
            </a:extLst>
          </p:cNvPr>
          <p:cNvSpPr>
            <a:spLocks noGrp="1"/>
          </p:cNvSpPr>
          <p:nvPr>
            <p:ph type="dt" sz="half" idx="10"/>
          </p:nvPr>
        </p:nvSpPr>
        <p:spPr/>
        <p:txBody>
          <a:bodyPr/>
          <a:lstStyle/>
          <a:p>
            <a:fld id="{8E217008-8312-49C9-8ACC-A106E37C46D7}" type="datetimeFigureOut">
              <a:rPr lang="en-US" smtClean="0"/>
              <a:t>7/11/2025</a:t>
            </a:fld>
            <a:endParaRPr lang="en-US"/>
          </a:p>
        </p:txBody>
      </p:sp>
      <p:sp>
        <p:nvSpPr>
          <p:cNvPr id="5" name="Footer Placeholder 4">
            <a:extLst>
              <a:ext uri="{FF2B5EF4-FFF2-40B4-BE49-F238E27FC236}">
                <a16:creationId xmlns:a16="http://schemas.microsoft.com/office/drawing/2014/main" id="{6A527363-E523-A44B-CD5B-FB0E2F72FA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D7A1F-9E6A-88B3-29ED-9958A482676D}"/>
              </a:ext>
            </a:extLst>
          </p:cNvPr>
          <p:cNvSpPr>
            <a:spLocks noGrp="1"/>
          </p:cNvSpPr>
          <p:nvPr>
            <p:ph type="sldNum" sz="quarter" idx="12"/>
          </p:nvPr>
        </p:nvSpPr>
        <p:spPr/>
        <p:txBody>
          <a:bodyPr/>
          <a:lstStyle/>
          <a:p>
            <a:fld id="{2F358637-7698-41E7-B780-A579B68E32ED}" type="slidenum">
              <a:rPr lang="en-US" smtClean="0"/>
              <a:t>‹#›</a:t>
            </a:fld>
            <a:endParaRPr lang="en-US"/>
          </a:p>
        </p:txBody>
      </p:sp>
    </p:spTree>
    <p:extLst>
      <p:ext uri="{BB962C8B-B14F-4D97-AF65-F5344CB8AC3E}">
        <p14:creationId xmlns:p14="http://schemas.microsoft.com/office/powerpoint/2010/main" val="1842967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B8AF-042E-037B-B862-AC44D3D714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56B638-DF59-A9AD-7747-6385E5399A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65F1A9-4681-E057-BAC1-B5158891C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E05E61-3775-8CEE-EAEC-3ECB948ADB25}"/>
              </a:ext>
            </a:extLst>
          </p:cNvPr>
          <p:cNvSpPr>
            <a:spLocks noGrp="1"/>
          </p:cNvSpPr>
          <p:nvPr>
            <p:ph type="dt" sz="half" idx="10"/>
          </p:nvPr>
        </p:nvSpPr>
        <p:spPr/>
        <p:txBody>
          <a:bodyPr/>
          <a:lstStyle/>
          <a:p>
            <a:fld id="{8E217008-8312-49C9-8ACC-A106E37C46D7}" type="datetimeFigureOut">
              <a:rPr lang="en-US" smtClean="0"/>
              <a:t>7/11/2025</a:t>
            </a:fld>
            <a:endParaRPr lang="en-US"/>
          </a:p>
        </p:txBody>
      </p:sp>
      <p:sp>
        <p:nvSpPr>
          <p:cNvPr id="6" name="Footer Placeholder 5">
            <a:extLst>
              <a:ext uri="{FF2B5EF4-FFF2-40B4-BE49-F238E27FC236}">
                <a16:creationId xmlns:a16="http://schemas.microsoft.com/office/drawing/2014/main" id="{66127B12-8E8D-3C95-404A-FB85E7C27F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368A7B-E19A-736D-28A5-E7C020E9F59C}"/>
              </a:ext>
            </a:extLst>
          </p:cNvPr>
          <p:cNvSpPr>
            <a:spLocks noGrp="1"/>
          </p:cNvSpPr>
          <p:nvPr>
            <p:ph type="sldNum" sz="quarter" idx="12"/>
          </p:nvPr>
        </p:nvSpPr>
        <p:spPr/>
        <p:txBody>
          <a:bodyPr/>
          <a:lstStyle/>
          <a:p>
            <a:fld id="{2F358637-7698-41E7-B780-A579B68E32ED}" type="slidenum">
              <a:rPr lang="en-US" smtClean="0"/>
              <a:t>‹#›</a:t>
            </a:fld>
            <a:endParaRPr lang="en-US"/>
          </a:p>
        </p:txBody>
      </p:sp>
    </p:spTree>
    <p:extLst>
      <p:ext uri="{BB962C8B-B14F-4D97-AF65-F5344CB8AC3E}">
        <p14:creationId xmlns:p14="http://schemas.microsoft.com/office/powerpoint/2010/main" val="2007167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33EC7-49BE-71BA-2235-F7F325D950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0183AB-CE6B-BBDD-48EE-7BF6089D4D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D9AB1A-A3E1-DABE-0A7E-68A9AE94AC21}"/>
              </a:ext>
            </a:extLst>
          </p:cNvPr>
          <p:cNvSpPr>
            <a:spLocks noGrp="1"/>
          </p:cNvSpPr>
          <p:nvPr>
            <p:ph type="dt" sz="half" idx="10"/>
          </p:nvPr>
        </p:nvSpPr>
        <p:spPr/>
        <p:txBody>
          <a:bodyPr/>
          <a:lstStyle/>
          <a:p>
            <a:fld id="{8E217008-8312-49C9-8ACC-A106E37C46D7}" type="datetimeFigureOut">
              <a:rPr lang="en-US" smtClean="0"/>
              <a:t>7/11/2025</a:t>
            </a:fld>
            <a:endParaRPr lang="en-US"/>
          </a:p>
        </p:txBody>
      </p:sp>
      <p:sp>
        <p:nvSpPr>
          <p:cNvPr id="5" name="Footer Placeholder 4">
            <a:extLst>
              <a:ext uri="{FF2B5EF4-FFF2-40B4-BE49-F238E27FC236}">
                <a16:creationId xmlns:a16="http://schemas.microsoft.com/office/drawing/2014/main" id="{12BDF422-4531-083D-B51E-27FF632D87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D37CE3-74DD-789F-A099-81E9DFBF2628}"/>
              </a:ext>
            </a:extLst>
          </p:cNvPr>
          <p:cNvSpPr>
            <a:spLocks noGrp="1"/>
          </p:cNvSpPr>
          <p:nvPr>
            <p:ph type="sldNum" sz="quarter" idx="12"/>
          </p:nvPr>
        </p:nvSpPr>
        <p:spPr/>
        <p:txBody>
          <a:bodyPr/>
          <a:lstStyle/>
          <a:p>
            <a:fld id="{2F358637-7698-41E7-B780-A579B68E32ED}" type="slidenum">
              <a:rPr lang="en-US" smtClean="0"/>
              <a:t>‹#›</a:t>
            </a:fld>
            <a:endParaRPr lang="en-US"/>
          </a:p>
        </p:txBody>
      </p:sp>
    </p:spTree>
    <p:extLst>
      <p:ext uri="{BB962C8B-B14F-4D97-AF65-F5344CB8AC3E}">
        <p14:creationId xmlns:p14="http://schemas.microsoft.com/office/powerpoint/2010/main" val="3028222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92B22D-1294-9222-F7B0-F27AC14FB7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763B0E-06B5-9B60-FB28-1F6C12DD40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F0C4C9-B18E-2A08-499D-0166581A9054}"/>
              </a:ext>
            </a:extLst>
          </p:cNvPr>
          <p:cNvSpPr>
            <a:spLocks noGrp="1"/>
          </p:cNvSpPr>
          <p:nvPr>
            <p:ph type="dt" sz="half" idx="10"/>
          </p:nvPr>
        </p:nvSpPr>
        <p:spPr/>
        <p:txBody>
          <a:bodyPr/>
          <a:lstStyle/>
          <a:p>
            <a:fld id="{8E217008-8312-49C9-8ACC-A106E37C46D7}" type="datetimeFigureOut">
              <a:rPr lang="en-US" smtClean="0"/>
              <a:t>7/11/2025</a:t>
            </a:fld>
            <a:endParaRPr lang="en-US"/>
          </a:p>
        </p:txBody>
      </p:sp>
      <p:sp>
        <p:nvSpPr>
          <p:cNvPr id="5" name="Footer Placeholder 4">
            <a:extLst>
              <a:ext uri="{FF2B5EF4-FFF2-40B4-BE49-F238E27FC236}">
                <a16:creationId xmlns:a16="http://schemas.microsoft.com/office/drawing/2014/main" id="{7C1E2119-6F2B-CCBA-4ABC-D3CD6EF2C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EBFD05-E170-1A0D-6BE8-DD04B5569859}"/>
              </a:ext>
            </a:extLst>
          </p:cNvPr>
          <p:cNvSpPr>
            <a:spLocks noGrp="1"/>
          </p:cNvSpPr>
          <p:nvPr>
            <p:ph type="sldNum" sz="quarter" idx="12"/>
          </p:nvPr>
        </p:nvSpPr>
        <p:spPr/>
        <p:txBody>
          <a:bodyPr/>
          <a:lstStyle/>
          <a:p>
            <a:fld id="{2F358637-7698-41E7-B780-A579B68E32ED}" type="slidenum">
              <a:rPr lang="en-US" smtClean="0"/>
              <a:t>‹#›</a:t>
            </a:fld>
            <a:endParaRPr lang="en-US"/>
          </a:p>
        </p:txBody>
      </p:sp>
    </p:spTree>
    <p:extLst>
      <p:ext uri="{BB962C8B-B14F-4D97-AF65-F5344CB8AC3E}">
        <p14:creationId xmlns:p14="http://schemas.microsoft.com/office/powerpoint/2010/main" val="2316392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E06C7-00A8-7CF6-5E30-3496B777BF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0CAFAC-9F19-5CA6-45B1-41E696994A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8A51F2-AC1B-ECCA-80A6-98A513C2941A}"/>
              </a:ext>
            </a:extLst>
          </p:cNvPr>
          <p:cNvSpPr>
            <a:spLocks noGrp="1"/>
          </p:cNvSpPr>
          <p:nvPr>
            <p:ph type="dt" sz="half" idx="10"/>
          </p:nvPr>
        </p:nvSpPr>
        <p:spPr/>
        <p:txBody>
          <a:bodyPr/>
          <a:lstStyle/>
          <a:p>
            <a:fld id="{8E217008-8312-49C9-8ACC-A106E37C46D7}" type="datetimeFigureOut">
              <a:rPr lang="en-US" smtClean="0"/>
              <a:t>7/11/2025</a:t>
            </a:fld>
            <a:endParaRPr lang="en-US"/>
          </a:p>
        </p:txBody>
      </p:sp>
      <p:sp>
        <p:nvSpPr>
          <p:cNvPr id="5" name="Footer Placeholder 4">
            <a:extLst>
              <a:ext uri="{FF2B5EF4-FFF2-40B4-BE49-F238E27FC236}">
                <a16:creationId xmlns:a16="http://schemas.microsoft.com/office/drawing/2014/main" id="{B4EAAC2B-7420-5253-0CC2-8F9051E95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D45B1D-8F9B-B197-8E68-FC39E0178681}"/>
              </a:ext>
            </a:extLst>
          </p:cNvPr>
          <p:cNvSpPr>
            <a:spLocks noGrp="1"/>
          </p:cNvSpPr>
          <p:nvPr>
            <p:ph type="sldNum" sz="quarter" idx="12"/>
          </p:nvPr>
        </p:nvSpPr>
        <p:spPr/>
        <p:txBody>
          <a:bodyPr/>
          <a:lstStyle/>
          <a:p>
            <a:fld id="{2F358637-7698-41E7-B780-A579B68E32ED}" type="slidenum">
              <a:rPr lang="en-US" smtClean="0"/>
              <a:t>‹#›</a:t>
            </a:fld>
            <a:endParaRPr lang="en-US"/>
          </a:p>
        </p:txBody>
      </p:sp>
    </p:spTree>
    <p:extLst>
      <p:ext uri="{BB962C8B-B14F-4D97-AF65-F5344CB8AC3E}">
        <p14:creationId xmlns:p14="http://schemas.microsoft.com/office/powerpoint/2010/main" val="39566029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6">
            <a:lumMod val="20000"/>
            <a:lumOff val="80000"/>
            <a:alpha val="2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76017-04BF-FEA7-D52B-07139BF7EE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4" name="Date Placeholder 3">
            <a:extLst>
              <a:ext uri="{FF2B5EF4-FFF2-40B4-BE49-F238E27FC236}">
                <a16:creationId xmlns:a16="http://schemas.microsoft.com/office/drawing/2014/main" id="{E98912E0-B2F9-51E2-4111-D60056B9BE39}"/>
              </a:ext>
            </a:extLst>
          </p:cNvPr>
          <p:cNvSpPr>
            <a:spLocks noGrp="1"/>
          </p:cNvSpPr>
          <p:nvPr>
            <p:ph type="dt" sz="half" idx="10"/>
          </p:nvPr>
        </p:nvSpPr>
        <p:spPr/>
        <p:txBody>
          <a:bodyPr/>
          <a:lstStyle/>
          <a:p>
            <a:fld id="{8E217008-8312-49C9-8ACC-A106E37C46D7}" type="datetimeFigureOut">
              <a:rPr lang="en-US" smtClean="0"/>
              <a:t>7/11/2025</a:t>
            </a:fld>
            <a:endParaRPr lang="en-US"/>
          </a:p>
        </p:txBody>
      </p:sp>
      <p:sp>
        <p:nvSpPr>
          <p:cNvPr id="5" name="Footer Placeholder 4">
            <a:extLst>
              <a:ext uri="{FF2B5EF4-FFF2-40B4-BE49-F238E27FC236}">
                <a16:creationId xmlns:a16="http://schemas.microsoft.com/office/drawing/2014/main" id="{8906635D-3481-05D4-6225-A3FE95CCB9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FD5325-6F8B-7BD6-9304-4A6A4E98B396}"/>
              </a:ext>
            </a:extLst>
          </p:cNvPr>
          <p:cNvSpPr>
            <a:spLocks noGrp="1"/>
          </p:cNvSpPr>
          <p:nvPr>
            <p:ph type="sldNum" sz="quarter" idx="12"/>
          </p:nvPr>
        </p:nvSpPr>
        <p:spPr/>
        <p:txBody>
          <a:bodyPr/>
          <a:lstStyle/>
          <a:p>
            <a:fld id="{2F358637-7698-41E7-B780-A579B68E32ED}" type="slidenum">
              <a:rPr lang="en-US" smtClean="0"/>
              <a:t>‹#›</a:t>
            </a:fld>
            <a:endParaRPr lang="en-US"/>
          </a:p>
        </p:txBody>
      </p:sp>
    </p:spTree>
    <p:extLst>
      <p:ext uri="{BB962C8B-B14F-4D97-AF65-F5344CB8AC3E}">
        <p14:creationId xmlns:p14="http://schemas.microsoft.com/office/powerpoint/2010/main" val="1610667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D361-CAD1-86A3-F71E-3E509219E0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592E9D-BD4F-5564-8061-E7216A92F4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3DF1A4-568A-1E5B-BE99-3B5FB6A563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8070A1-79F5-CC96-DA10-6715A780370D}"/>
              </a:ext>
            </a:extLst>
          </p:cNvPr>
          <p:cNvSpPr>
            <a:spLocks noGrp="1"/>
          </p:cNvSpPr>
          <p:nvPr>
            <p:ph type="dt" sz="half" idx="10"/>
          </p:nvPr>
        </p:nvSpPr>
        <p:spPr/>
        <p:txBody>
          <a:bodyPr/>
          <a:lstStyle/>
          <a:p>
            <a:fld id="{8E217008-8312-49C9-8ACC-A106E37C46D7}" type="datetimeFigureOut">
              <a:rPr lang="en-US" smtClean="0"/>
              <a:t>7/11/2025</a:t>
            </a:fld>
            <a:endParaRPr lang="en-US"/>
          </a:p>
        </p:txBody>
      </p:sp>
      <p:sp>
        <p:nvSpPr>
          <p:cNvPr id="6" name="Footer Placeholder 5">
            <a:extLst>
              <a:ext uri="{FF2B5EF4-FFF2-40B4-BE49-F238E27FC236}">
                <a16:creationId xmlns:a16="http://schemas.microsoft.com/office/drawing/2014/main" id="{5A5656C2-214A-94C8-885F-E5E5F598E9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233A0C-1D56-845A-9E10-A07B0FDE66A9}"/>
              </a:ext>
            </a:extLst>
          </p:cNvPr>
          <p:cNvSpPr>
            <a:spLocks noGrp="1"/>
          </p:cNvSpPr>
          <p:nvPr>
            <p:ph type="sldNum" sz="quarter" idx="12"/>
          </p:nvPr>
        </p:nvSpPr>
        <p:spPr/>
        <p:txBody>
          <a:bodyPr/>
          <a:lstStyle/>
          <a:p>
            <a:fld id="{2F358637-7698-41E7-B780-A579B68E32ED}" type="slidenum">
              <a:rPr lang="en-US" smtClean="0"/>
              <a:t>‹#›</a:t>
            </a:fld>
            <a:endParaRPr lang="en-US"/>
          </a:p>
        </p:txBody>
      </p:sp>
    </p:spTree>
    <p:extLst>
      <p:ext uri="{BB962C8B-B14F-4D97-AF65-F5344CB8AC3E}">
        <p14:creationId xmlns:p14="http://schemas.microsoft.com/office/powerpoint/2010/main" val="3944325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5B2E4-685B-087A-BE68-481341A270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1CBCF2-4CD4-3F0E-0960-A15CB36175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D6078A-18EF-F792-6158-25B43F530D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DC9217-E450-34CB-CB5C-E866FC81E4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7BE63C-7A96-F5FA-90B4-67D93E937A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9E51A3-5500-0F95-47F2-445E90A5C453}"/>
              </a:ext>
            </a:extLst>
          </p:cNvPr>
          <p:cNvSpPr>
            <a:spLocks noGrp="1"/>
          </p:cNvSpPr>
          <p:nvPr>
            <p:ph type="dt" sz="half" idx="10"/>
          </p:nvPr>
        </p:nvSpPr>
        <p:spPr/>
        <p:txBody>
          <a:bodyPr/>
          <a:lstStyle/>
          <a:p>
            <a:fld id="{8E217008-8312-49C9-8ACC-A106E37C46D7}" type="datetimeFigureOut">
              <a:rPr lang="en-US" smtClean="0"/>
              <a:t>7/11/2025</a:t>
            </a:fld>
            <a:endParaRPr lang="en-US"/>
          </a:p>
        </p:txBody>
      </p:sp>
      <p:sp>
        <p:nvSpPr>
          <p:cNvPr id="8" name="Footer Placeholder 7">
            <a:extLst>
              <a:ext uri="{FF2B5EF4-FFF2-40B4-BE49-F238E27FC236}">
                <a16:creationId xmlns:a16="http://schemas.microsoft.com/office/drawing/2014/main" id="{B358BDAB-25C0-9770-15C5-F229828193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6F613B-8457-3B9D-0BFC-45FFFD25C25F}"/>
              </a:ext>
            </a:extLst>
          </p:cNvPr>
          <p:cNvSpPr>
            <a:spLocks noGrp="1"/>
          </p:cNvSpPr>
          <p:nvPr>
            <p:ph type="sldNum" sz="quarter" idx="12"/>
          </p:nvPr>
        </p:nvSpPr>
        <p:spPr/>
        <p:txBody>
          <a:bodyPr/>
          <a:lstStyle/>
          <a:p>
            <a:fld id="{2F358637-7698-41E7-B780-A579B68E32ED}" type="slidenum">
              <a:rPr lang="en-US" smtClean="0"/>
              <a:t>‹#›</a:t>
            </a:fld>
            <a:endParaRPr lang="en-US"/>
          </a:p>
        </p:txBody>
      </p:sp>
    </p:spTree>
    <p:extLst>
      <p:ext uri="{BB962C8B-B14F-4D97-AF65-F5344CB8AC3E}">
        <p14:creationId xmlns:p14="http://schemas.microsoft.com/office/powerpoint/2010/main" val="2599032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95728-0AF3-C089-0341-260933C552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900991-7D27-0CB1-5888-C2FA58BF0A73}"/>
              </a:ext>
            </a:extLst>
          </p:cNvPr>
          <p:cNvSpPr>
            <a:spLocks noGrp="1"/>
          </p:cNvSpPr>
          <p:nvPr>
            <p:ph type="dt" sz="half" idx="10"/>
          </p:nvPr>
        </p:nvSpPr>
        <p:spPr/>
        <p:txBody>
          <a:bodyPr/>
          <a:lstStyle/>
          <a:p>
            <a:fld id="{8E217008-8312-49C9-8ACC-A106E37C46D7}" type="datetimeFigureOut">
              <a:rPr lang="en-US" smtClean="0"/>
              <a:t>7/11/2025</a:t>
            </a:fld>
            <a:endParaRPr lang="en-US"/>
          </a:p>
        </p:txBody>
      </p:sp>
      <p:sp>
        <p:nvSpPr>
          <p:cNvPr id="4" name="Footer Placeholder 3">
            <a:extLst>
              <a:ext uri="{FF2B5EF4-FFF2-40B4-BE49-F238E27FC236}">
                <a16:creationId xmlns:a16="http://schemas.microsoft.com/office/drawing/2014/main" id="{D44D638D-659D-F1D8-3945-F01B6B421E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871309-451A-3301-ABC3-1E097BB13F92}"/>
              </a:ext>
            </a:extLst>
          </p:cNvPr>
          <p:cNvSpPr>
            <a:spLocks noGrp="1"/>
          </p:cNvSpPr>
          <p:nvPr>
            <p:ph type="sldNum" sz="quarter" idx="12"/>
          </p:nvPr>
        </p:nvSpPr>
        <p:spPr/>
        <p:txBody>
          <a:bodyPr/>
          <a:lstStyle/>
          <a:p>
            <a:fld id="{2F358637-7698-41E7-B780-A579B68E32ED}" type="slidenum">
              <a:rPr lang="en-US" smtClean="0"/>
              <a:t>‹#›</a:t>
            </a:fld>
            <a:endParaRPr lang="en-US"/>
          </a:p>
        </p:txBody>
      </p:sp>
    </p:spTree>
    <p:extLst>
      <p:ext uri="{BB962C8B-B14F-4D97-AF65-F5344CB8AC3E}">
        <p14:creationId xmlns:p14="http://schemas.microsoft.com/office/powerpoint/2010/main" val="380081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900991-7D27-0CB1-5888-C2FA58BF0A73}"/>
              </a:ext>
            </a:extLst>
          </p:cNvPr>
          <p:cNvSpPr>
            <a:spLocks noGrp="1"/>
          </p:cNvSpPr>
          <p:nvPr>
            <p:ph type="dt" sz="half" idx="10"/>
          </p:nvPr>
        </p:nvSpPr>
        <p:spPr/>
        <p:txBody>
          <a:bodyPr/>
          <a:lstStyle/>
          <a:p>
            <a:fld id="{8E217008-8312-49C9-8ACC-A106E37C46D7}" type="datetimeFigureOut">
              <a:rPr lang="en-US" smtClean="0"/>
              <a:t>7/11/2025</a:t>
            </a:fld>
            <a:endParaRPr lang="en-US"/>
          </a:p>
        </p:txBody>
      </p:sp>
      <p:sp>
        <p:nvSpPr>
          <p:cNvPr id="4" name="Footer Placeholder 3">
            <a:extLst>
              <a:ext uri="{FF2B5EF4-FFF2-40B4-BE49-F238E27FC236}">
                <a16:creationId xmlns:a16="http://schemas.microsoft.com/office/drawing/2014/main" id="{D44D638D-659D-F1D8-3945-F01B6B421E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871309-451A-3301-ABC3-1E097BB13F92}"/>
              </a:ext>
            </a:extLst>
          </p:cNvPr>
          <p:cNvSpPr>
            <a:spLocks noGrp="1"/>
          </p:cNvSpPr>
          <p:nvPr>
            <p:ph type="sldNum" sz="quarter" idx="12"/>
          </p:nvPr>
        </p:nvSpPr>
        <p:spPr/>
        <p:txBody>
          <a:bodyPr/>
          <a:lstStyle/>
          <a:p>
            <a:fld id="{2F358637-7698-41E7-B780-A579B68E32ED}" type="slidenum">
              <a:rPr lang="en-US" smtClean="0"/>
              <a:t>‹#›</a:t>
            </a:fld>
            <a:endParaRPr lang="en-US"/>
          </a:p>
        </p:txBody>
      </p:sp>
      <p:grpSp>
        <p:nvGrpSpPr>
          <p:cNvPr id="44" name="Group 43">
            <a:extLst>
              <a:ext uri="{FF2B5EF4-FFF2-40B4-BE49-F238E27FC236}">
                <a16:creationId xmlns:a16="http://schemas.microsoft.com/office/drawing/2014/main" id="{0847B199-31E0-F718-743C-6630231D130C}"/>
              </a:ext>
            </a:extLst>
          </p:cNvPr>
          <p:cNvGrpSpPr/>
          <p:nvPr userDrawn="1"/>
        </p:nvGrpSpPr>
        <p:grpSpPr>
          <a:xfrm>
            <a:off x="11025430" y="2276361"/>
            <a:ext cx="318943" cy="3309868"/>
            <a:chOff x="11025430" y="2236628"/>
            <a:chExt cx="318943" cy="3309868"/>
          </a:xfrm>
        </p:grpSpPr>
        <p:pic>
          <p:nvPicPr>
            <p:cNvPr id="45" name="Graphic 44" descr="Stop outline">
              <a:extLst>
                <a:ext uri="{FF2B5EF4-FFF2-40B4-BE49-F238E27FC236}">
                  <a16:creationId xmlns:a16="http://schemas.microsoft.com/office/drawing/2014/main" id="{5CC25292-C857-F2AA-D0BD-E32BE09379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5432" y="2236628"/>
              <a:ext cx="318941" cy="318941"/>
            </a:xfrm>
            <a:prstGeom prst="rect">
              <a:avLst/>
            </a:prstGeom>
          </p:spPr>
        </p:pic>
        <p:pic>
          <p:nvPicPr>
            <p:cNvPr id="46" name="Graphic 45" descr="Stop outline">
              <a:extLst>
                <a:ext uri="{FF2B5EF4-FFF2-40B4-BE49-F238E27FC236}">
                  <a16:creationId xmlns:a16="http://schemas.microsoft.com/office/drawing/2014/main" id="{3E2B6651-131D-7CB1-7DC6-7DA0E69F03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5431" y="3658422"/>
              <a:ext cx="318941" cy="318941"/>
            </a:xfrm>
            <a:prstGeom prst="rect">
              <a:avLst/>
            </a:prstGeom>
          </p:spPr>
        </p:pic>
        <p:pic>
          <p:nvPicPr>
            <p:cNvPr id="47" name="Graphic 46" descr="Stop outline">
              <a:extLst>
                <a:ext uri="{FF2B5EF4-FFF2-40B4-BE49-F238E27FC236}">
                  <a16:creationId xmlns:a16="http://schemas.microsoft.com/office/drawing/2014/main" id="{3CD75106-F121-908F-3B3B-B13EA7C63A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5430" y="5227555"/>
              <a:ext cx="318941" cy="318941"/>
            </a:xfrm>
            <a:prstGeom prst="rect">
              <a:avLst/>
            </a:prstGeom>
          </p:spPr>
        </p:pic>
      </p:grpSp>
      <p:grpSp>
        <p:nvGrpSpPr>
          <p:cNvPr id="50" name="Group 49">
            <a:extLst>
              <a:ext uri="{FF2B5EF4-FFF2-40B4-BE49-F238E27FC236}">
                <a16:creationId xmlns:a16="http://schemas.microsoft.com/office/drawing/2014/main" id="{64B43D9B-AAD6-5B29-3C36-F9E6A6AA54C5}"/>
              </a:ext>
            </a:extLst>
          </p:cNvPr>
          <p:cNvGrpSpPr/>
          <p:nvPr userDrawn="1"/>
        </p:nvGrpSpPr>
        <p:grpSpPr>
          <a:xfrm>
            <a:off x="5036412" y="2181340"/>
            <a:ext cx="1219060" cy="1909986"/>
            <a:chOff x="5036412" y="1940119"/>
            <a:chExt cx="1219060" cy="1909986"/>
          </a:xfrm>
        </p:grpSpPr>
        <p:grpSp>
          <p:nvGrpSpPr>
            <p:cNvPr id="51" name="Group 50">
              <a:extLst>
                <a:ext uri="{FF2B5EF4-FFF2-40B4-BE49-F238E27FC236}">
                  <a16:creationId xmlns:a16="http://schemas.microsoft.com/office/drawing/2014/main" id="{EAC1D9BA-91B7-F1B3-ADB6-F226B7AD2383}"/>
                </a:ext>
              </a:extLst>
            </p:cNvPr>
            <p:cNvGrpSpPr/>
            <p:nvPr/>
          </p:nvGrpSpPr>
          <p:grpSpPr>
            <a:xfrm>
              <a:off x="5036412" y="1940119"/>
              <a:ext cx="318944" cy="1909986"/>
              <a:chOff x="5026887" y="1874130"/>
              <a:chExt cx="318944" cy="1909986"/>
            </a:xfrm>
          </p:grpSpPr>
          <p:pic>
            <p:nvPicPr>
              <p:cNvPr id="59" name="Graphic 58" descr="Stop outline">
                <a:extLst>
                  <a:ext uri="{FF2B5EF4-FFF2-40B4-BE49-F238E27FC236}">
                    <a16:creationId xmlns:a16="http://schemas.microsoft.com/office/drawing/2014/main" id="{0A3BB3F3-009A-0C4B-0F30-D578E10BCD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26890" y="1874130"/>
                <a:ext cx="318941" cy="318941"/>
              </a:xfrm>
              <a:prstGeom prst="rect">
                <a:avLst/>
              </a:prstGeom>
            </p:spPr>
          </p:pic>
          <p:pic>
            <p:nvPicPr>
              <p:cNvPr id="60" name="Graphic 59" descr="Stop outline">
                <a:extLst>
                  <a:ext uri="{FF2B5EF4-FFF2-40B4-BE49-F238E27FC236}">
                    <a16:creationId xmlns:a16="http://schemas.microsoft.com/office/drawing/2014/main" id="{FD6DB55C-7445-9F10-9056-5372273875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26889" y="2189047"/>
                <a:ext cx="318941" cy="318941"/>
              </a:xfrm>
              <a:prstGeom prst="rect">
                <a:avLst/>
              </a:prstGeom>
            </p:spPr>
          </p:pic>
          <p:pic>
            <p:nvPicPr>
              <p:cNvPr id="61" name="Graphic 60" descr="Stop outline">
                <a:extLst>
                  <a:ext uri="{FF2B5EF4-FFF2-40B4-BE49-F238E27FC236}">
                    <a16:creationId xmlns:a16="http://schemas.microsoft.com/office/drawing/2014/main" id="{5230C3DF-5D17-51EC-C199-98DC38AEDC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26888" y="2507988"/>
                <a:ext cx="318941" cy="318941"/>
              </a:xfrm>
              <a:prstGeom prst="rect">
                <a:avLst/>
              </a:prstGeom>
            </p:spPr>
          </p:pic>
          <p:pic>
            <p:nvPicPr>
              <p:cNvPr id="62" name="Graphic 61" descr="Stop outline">
                <a:extLst>
                  <a:ext uri="{FF2B5EF4-FFF2-40B4-BE49-F238E27FC236}">
                    <a16:creationId xmlns:a16="http://schemas.microsoft.com/office/drawing/2014/main" id="{BD421CD5-4880-0F61-E554-3D23EAF7BB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26888" y="2826142"/>
                <a:ext cx="318941" cy="318941"/>
              </a:xfrm>
              <a:prstGeom prst="rect">
                <a:avLst/>
              </a:prstGeom>
            </p:spPr>
          </p:pic>
          <p:pic>
            <p:nvPicPr>
              <p:cNvPr id="63" name="Graphic 62" descr="Stop outline">
                <a:extLst>
                  <a:ext uri="{FF2B5EF4-FFF2-40B4-BE49-F238E27FC236}">
                    <a16:creationId xmlns:a16="http://schemas.microsoft.com/office/drawing/2014/main" id="{7E9F3E72-A79B-BBBB-BE8C-F3F14F61B3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26887" y="3146726"/>
                <a:ext cx="318941" cy="318941"/>
              </a:xfrm>
              <a:prstGeom prst="rect">
                <a:avLst/>
              </a:prstGeom>
            </p:spPr>
          </p:pic>
          <p:pic>
            <p:nvPicPr>
              <p:cNvPr id="64" name="Graphic 63" descr="Stop outline">
                <a:extLst>
                  <a:ext uri="{FF2B5EF4-FFF2-40B4-BE49-F238E27FC236}">
                    <a16:creationId xmlns:a16="http://schemas.microsoft.com/office/drawing/2014/main" id="{AA64C5A0-09DC-17E7-40B2-C0A275A7F5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26887" y="3465175"/>
                <a:ext cx="318941" cy="318941"/>
              </a:xfrm>
              <a:prstGeom prst="rect">
                <a:avLst/>
              </a:prstGeom>
            </p:spPr>
          </p:pic>
        </p:grpSp>
        <p:grpSp>
          <p:nvGrpSpPr>
            <p:cNvPr id="52" name="Group 51">
              <a:extLst>
                <a:ext uri="{FF2B5EF4-FFF2-40B4-BE49-F238E27FC236}">
                  <a16:creationId xmlns:a16="http://schemas.microsoft.com/office/drawing/2014/main" id="{52D788F1-D08F-1B89-9E1C-47926FEE2FC1}"/>
                </a:ext>
              </a:extLst>
            </p:cNvPr>
            <p:cNvGrpSpPr/>
            <p:nvPr/>
          </p:nvGrpSpPr>
          <p:grpSpPr>
            <a:xfrm>
              <a:off x="5936528" y="1940119"/>
              <a:ext cx="318944" cy="1909986"/>
              <a:chOff x="5026887" y="1874130"/>
              <a:chExt cx="318944" cy="1909986"/>
            </a:xfrm>
          </p:grpSpPr>
          <p:pic>
            <p:nvPicPr>
              <p:cNvPr id="53" name="Graphic 52" descr="Stop outline">
                <a:extLst>
                  <a:ext uri="{FF2B5EF4-FFF2-40B4-BE49-F238E27FC236}">
                    <a16:creationId xmlns:a16="http://schemas.microsoft.com/office/drawing/2014/main" id="{44DFFC1C-A10B-528D-E901-7A0B1120B8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26890" y="1874130"/>
                <a:ext cx="318941" cy="318941"/>
              </a:xfrm>
              <a:prstGeom prst="rect">
                <a:avLst/>
              </a:prstGeom>
            </p:spPr>
          </p:pic>
          <p:pic>
            <p:nvPicPr>
              <p:cNvPr id="54" name="Graphic 53" descr="Stop outline">
                <a:extLst>
                  <a:ext uri="{FF2B5EF4-FFF2-40B4-BE49-F238E27FC236}">
                    <a16:creationId xmlns:a16="http://schemas.microsoft.com/office/drawing/2014/main" id="{F65A1B33-8265-87EE-CC3B-8B276DCCBD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26889" y="2189047"/>
                <a:ext cx="318941" cy="318941"/>
              </a:xfrm>
              <a:prstGeom prst="rect">
                <a:avLst/>
              </a:prstGeom>
            </p:spPr>
          </p:pic>
          <p:pic>
            <p:nvPicPr>
              <p:cNvPr id="55" name="Graphic 54" descr="Stop outline">
                <a:extLst>
                  <a:ext uri="{FF2B5EF4-FFF2-40B4-BE49-F238E27FC236}">
                    <a16:creationId xmlns:a16="http://schemas.microsoft.com/office/drawing/2014/main" id="{EF5F885E-E81B-6A29-1C6D-935DEB8B8C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26888" y="2507988"/>
                <a:ext cx="318941" cy="318941"/>
              </a:xfrm>
              <a:prstGeom prst="rect">
                <a:avLst/>
              </a:prstGeom>
            </p:spPr>
          </p:pic>
          <p:pic>
            <p:nvPicPr>
              <p:cNvPr id="56" name="Graphic 55" descr="Stop outline">
                <a:extLst>
                  <a:ext uri="{FF2B5EF4-FFF2-40B4-BE49-F238E27FC236}">
                    <a16:creationId xmlns:a16="http://schemas.microsoft.com/office/drawing/2014/main" id="{E956BC28-63BC-3D07-BD53-D06155F7F1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26888" y="2826142"/>
                <a:ext cx="318941" cy="318941"/>
              </a:xfrm>
              <a:prstGeom prst="rect">
                <a:avLst/>
              </a:prstGeom>
            </p:spPr>
          </p:pic>
          <p:pic>
            <p:nvPicPr>
              <p:cNvPr id="57" name="Graphic 56" descr="Stop outline">
                <a:extLst>
                  <a:ext uri="{FF2B5EF4-FFF2-40B4-BE49-F238E27FC236}">
                    <a16:creationId xmlns:a16="http://schemas.microsoft.com/office/drawing/2014/main" id="{A0D3307A-D137-0271-62AA-F910B95858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26887" y="3146726"/>
                <a:ext cx="318941" cy="318941"/>
              </a:xfrm>
              <a:prstGeom prst="rect">
                <a:avLst/>
              </a:prstGeom>
            </p:spPr>
          </p:pic>
          <p:pic>
            <p:nvPicPr>
              <p:cNvPr id="58" name="Graphic 57" descr="Stop outline">
                <a:extLst>
                  <a:ext uri="{FF2B5EF4-FFF2-40B4-BE49-F238E27FC236}">
                    <a16:creationId xmlns:a16="http://schemas.microsoft.com/office/drawing/2014/main" id="{FAFDB72A-9B87-F957-A722-CEBE11947E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26887" y="3465175"/>
                <a:ext cx="318941" cy="318941"/>
              </a:xfrm>
              <a:prstGeom prst="rect">
                <a:avLst/>
              </a:prstGeom>
            </p:spPr>
          </p:pic>
        </p:grpSp>
      </p:grpSp>
      <p:grpSp>
        <p:nvGrpSpPr>
          <p:cNvPr id="65" name="Group 64">
            <a:extLst>
              <a:ext uri="{FF2B5EF4-FFF2-40B4-BE49-F238E27FC236}">
                <a16:creationId xmlns:a16="http://schemas.microsoft.com/office/drawing/2014/main" id="{B0007FA9-CCC1-E0EB-87CA-8E5440EEEF4F}"/>
              </a:ext>
            </a:extLst>
          </p:cNvPr>
          <p:cNvGrpSpPr/>
          <p:nvPr userDrawn="1"/>
        </p:nvGrpSpPr>
        <p:grpSpPr>
          <a:xfrm>
            <a:off x="5036408" y="4655035"/>
            <a:ext cx="1219060" cy="1591537"/>
            <a:chOff x="5036408" y="4586812"/>
            <a:chExt cx="1219060" cy="1591537"/>
          </a:xfrm>
        </p:grpSpPr>
        <p:grpSp>
          <p:nvGrpSpPr>
            <p:cNvPr id="66" name="Group 65">
              <a:extLst>
                <a:ext uri="{FF2B5EF4-FFF2-40B4-BE49-F238E27FC236}">
                  <a16:creationId xmlns:a16="http://schemas.microsoft.com/office/drawing/2014/main" id="{5E0365A8-8B5C-F0CE-62A7-BFF41FFECFFA}"/>
                </a:ext>
              </a:extLst>
            </p:cNvPr>
            <p:cNvGrpSpPr/>
            <p:nvPr/>
          </p:nvGrpSpPr>
          <p:grpSpPr>
            <a:xfrm>
              <a:off x="5036408" y="4586812"/>
              <a:ext cx="318944" cy="1591537"/>
              <a:chOff x="5026887" y="1874130"/>
              <a:chExt cx="318944" cy="1591537"/>
            </a:xfrm>
          </p:grpSpPr>
          <p:pic>
            <p:nvPicPr>
              <p:cNvPr id="73" name="Graphic 72" descr="Stop outline">
                <a:extLst>
                  <a:ext uri="{FF2B5EF4-FFF2-40B4-BE49-F238E27FC236}">
                    <a16:creationId xmlns:a16="http://schemas.microsoft.com/office/drawing/2014/main" id="{34768549-18DA-F0A3-B1D7-94C357A453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26890" y="1874130"/>
                <a:ext cx="318941" cy="318941"/>
              </a:xfrm>
              <a:prstGeom prst="rect">
                <a:avLst/>
              </a:prstGeom>
            </p:spPr>
          </p:pic>
          <p:pic>
            <p:nvPicPr>
              <p:cNvPr id="74" name="Graphic 73" descr="Stop outline">
                <a:extLst>
                  <a:ext uri="{FF2B5EF4-FFF2-40B4-BE49-F238E27FC236}">
                    <a16:creationId xmlns:a16="http://schemas.microsoft.com/office/drawing/2014/main" id="{4426A995-6824-484B-DAB6-1215582721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26889" y="2189047"/>
                <a:ext cx="318941" cy="318941"/>
              </a:xfrm>
              <a:prstGeom prst="rect">
                <a:avLst/>
              </a:prstGeom>
            </p:spPr>
          </p:pic>
          <p:pic>
            <p:nvPicPr>
              <p:cNvPr id="75" name="Graphic 74" descr="Stop outline">
                <a:extLst>
                  <a:ext uri="{FF2B5EF4-FFF2-40B4-BE49-F238E27FC236}">
                    <a16:creationId xmlns:a16="http://schemas.microsoft.com/office/drawing/2014/main" id="{61051733-1882-32A2-F8C0-4A10C9D925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26888" y="2507988"/>
                <a:ext cx="318941" cy="318941"/>
              </a:xfrm>
              <a:prstGeom prst="rect">
                <a:avLst/>
              </a:prstGeom>
            </p:spPr>
          </p:pic>
          <p:pic>
            <p:nvPicPr>
              <p:cNvPr id="76" name="Graphic 75" descr="Stop outline">
                <a:extLst>
                  <a:ext uri="{FF2B5EF4-FFF2-40B4-BE49-F238E27FC236}">
                    <a16:creationId xmlns:a16="http://schemas.microsoft.com/office/drawing/2014/main" id="{C79F7463-511D-CB02-B38D-B3A3C3A00F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26888" y="2826142"/>
                <a:ext cx="318941" cy="318941"/>
              </a:xfrm>
              <a:prstGeom prst="rect">
                <a:avLst/>
              </a:prstGeom>
            </p:spPr>
          </p:pic>
          <p:pic>
            <p:nvPicPr>
              <p:cNvPr id="77" name="Graphic 76" descr="Stop outline">
                <a:extLst>
                  <a:ext uri="{FF2B5EF4-FFF2-40B4-BE49-F238E27FC236}">
                    <a16:creationId xmlns:a16="http://schemas.microsoft.com/office/drawing/2014/main" id="{60226378-535A-7603-74B9-B5EEDB27C8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26887" y="3146726"/>
                <a:ext cx="318941" cy="318941"/>
              </a:xfrm>
              <a:prstGeom prst="rect">
                <a:avLst/>
              </a:prstGeom>
            </p:spPr>
          </p:pic>
        </p:grpSp>
        <p:grpSp>
          <p:nvGrpSpPr>
            <p:cNvPr id="67" name="Group 66">
              <a:extLst>
                <a:ext uri="{FF2B5EF4-FFF2-40B4-BE49-F238E27FC236}">
                  <a16:creationId xmlns:a16="http://schemas.microsoft.com/office/drawing/2014/main" id="{29E70C7F-C60E-9991-2CC2-8DFAE77791E8}"/>
                </a:ext>
              </a:extLst>
            </p:cNvPr>
            <p:cNvGrpSpPr/>
            <p:nvPr/>
          </p:nvGrpSpPr>
          <p:grpSpPr>
            <a:xfrm>
              <a:off x="5936524" y="4586812"/>
              <a:ext cx="318944" cy="1591537"/>
              <a:chOff x="5026887" y="1874130"/>
              <a:chExt cx="318944" cy="1591537"/>
            </a:xfrm>
          </p:grpSpPr>
          <p:pic>
            <p:nvPicPr>
              <p:cNvPr id="68" name="Graphic 67" descr="Stop outline">
                <a:extLst>
                  <a:ext uri="{FF2B5EF4-FFF2-40B4-BE49-F238E27FC236}">
                    <a16:creationId xmlns:a16="http://schemas.microsoft.com/office/drawing/2014/main" id="{879585CD-5D68-20B3-19E0-50CD2A1CAA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26890" y="1874130"/>
                <a:ext cx="318941" cy="318941"/>
              </a:xfrm>
              <a:prstGeom prst="rect">
                <a:avLst/>
              </a:prstGeom>
            </p:spPr>
          </p:pic>
          <p:pic>
            <p:nvPicPr>
              <p:cNvPr id="69" name="Graphic 68" descr="Stop outline">
                <a:extLst>
                  <a:ext uri="{FF2B5EF4-FFF2-40B4-BE49-F238E27FC236}">
                    <a16:creationId xmlns:a16="http://schemas.microsoft.com/office/drawing/2014/main" id="{6892A5BD-B005-7559-F02B-3BEE4D0A3D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26889" y="2189047"/>
                <a:ext cx="318941" cy="318941"/>
              </a:xfrm>
              <a:prstGeom prst="rect">
                <a:avLst/>
              </a:prstGeom>
            </p:spPr>
          </p:pic>
          <p:pic>
            <p:nvPicPr>
              <p:cNvPr id="70" name="Graphic 69" descr="Stop outline">
                <a:extLst>
                  <a:ext uri="{FF2B5EF4-FFF2-40B4-BE49-F238E27FC236}">
                    <a16:creationId xmlns:a16="http://schemas.microsoft.com/office/drawing/2014/main" id="{EAB93473-09F3-8925-8A83-98B9814FCE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26888" y="2507988"/>
                <a:ext cx="318941" cy="318941"/>
              </a:xfrm>
              <a:prstGeom prst="rect">
                <a:avLst/>
              </a:prstGeom>
            </p:spPr>
          </p:pic>
          <p:pic>
            <p:nvPicPr>
              <p:cNvPr id="71" name="Graphic 70" descr="Stop outline">
                <a:extLst>
                  <a:ext uri="{FF2B5EF4-FFF2-40B4-BE49-F238E27FC236}">
                    <a16:creationId xmlns:a16="http://schemas.microsoft.com/office/drawing/2014/main" id="{2E5081CA-FC26-E1F1-A71C-5DA7957A1C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26888" y="2826142"/>
                <a:ext cx="318941" cy="318941"/>
              </a:xfrm>
              <a:prstGeom prst="rect">
                <a:avLst/>
              </a:prstGeom>
            </p:spPr>
          </p:pic>
          <p:pic>
            <p:nvPicPr>
              <p:cNvPr id="72" name="Graphic 71" descr="Stop outline">
                <a:extLst>
                  <a:ext uri="{FF2B5EF4-FFF2-40B4-BE49-F238E27FC236}">
                    <a16:creationId xmlns:a16="http://schemas.microsoft.com/office/drawing/2014/main" id="{ECB1CD24-8772-D159-C3F1-6A493C1BE0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26887" y="3146726"/>
                <a:ext cx="318941" cy="318941"/>
              </a:xfrm>
              <a:prstGeom prst="rect">
                <a:avLst/>
              </a:prstGeom>
            </p:spPr>
          </p:pic>
        </p:grpSp>
      </p:grpSp>
    </p:spTree>
    <p:extLst>
      <p:ext uri="{BB962C8B-B14F-4D97-AF65-F5344CB8AC3E}">
        <p14:creationId xmlns:p14="http://schemas.microsoft.com/office/powerpoint/2010/main" val="31395349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6">
            <a:alpha val="80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993A67-244A-DE4F-2D5F-B509F98BD4A4}"/>
              </a:ext>
            </a:extLst>
          </p:cNvPr>
          <p:cNvSpPr>
            <a:spLocks noGrp="1"/>
          </p:cNvSpPr>
          <p:nvPr>
            <p:ph type="dt" sz="half" idx="10"/>
          </p:nvPr>
        </p:nvSpPr>
        <p:spPr/>
        <p:txBody>
          <a:bodyPr/>
          <a:lstStyle/>
          <a:p>
            <a:fld id="{8E217008-8312-49C9-8ACC-A106E37C46D7}" type="datetimeFigureOut">
              <a:rPr lang="en-US" smtClean="0"/>
              <a:t>7/11/2025</a:t>
            </a:fld>
            <a:endParaRPr lang="en-US"/>
          </a:p>
        </p:txBody>
      </p:sp>
      <p:sp>
        <p:nvSpPr>
          <p:cNvPr id="3" name="Footer Placeholder 2">
            <a:extLst>
              <a:ext uri="{FF2B5EF4-FFF2-40B4-BE49-F238E27FC236}">
                <a16:creationId xmlns:a16="http://schemas.microsoft.com/office/drawing/2014/main" id="{C3B327B8-62D4-C02B-D02D-9D82D06073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D1E1BE-80CB-39CD-C879-B4D586E5C0FF}"/>
              </a:ext>
            </a:extLst>
          </p:cNvPr>
          <p:cNvSpPr>
            <a:spLocks noGrp="1"/>
          </p:cNvSpPr>
          <p:nvPr>
            <p:ph type="sldNum" sz="quarter" idx="12"/>
          </p:nvPr>
        </p:nvSpPr>
        <p:spPr/>
        <p:txBody>
          <a:bodyPr/>
          <a:lstStyle/>
          <a:p>
            <a:fld id="{2F358637-7698-41E7-B780-A579B68E32ED}" type="slidenum">
              <a:rPr lang="en-US" smtClean="0"/>
              <a:t>‹#›</a:t>
            </a:fld>
            <a:endParaRPr lang="en-US"/>
          </a:p>
        </p:txBody>
      </p:sp>
    </p:spTree>
    <p:extLst>
      <p:ext uri="{BB962C8B-B14F-4D97-AF65-F5344CB8AC3E}">
        <p14:creationId xmlns:p14="http://schemas.microsoft.com/office/powerpoint/2010/main" val="49712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B007C-FFB6-6D97-80C2-0EE54329B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8B46CC-875B-8628-0C6A-70578F0754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80347D-8419-0545-54DD-7BF7F06303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0FB774-8CE8-4187-629E-FE8EFDF9052C}"/>
              </a:ext>
            </a:extLst>
          </p:cNvPr>
          <p:cNvSpPr>
            <a:spLocks noGrp="1"/>
          </p:cNvSpPr>
          <p:nvPr>
            <p:ph type="dt" sz="half" idx="10"/>
          </p:nvPr>
        </p:nvSpPr>
        <p:spPr/>
        <p:txBody>
          <a:bodyPr/>
          <a:lstStyle/>
          <a:p>
            <a:fld id="{8E217008-8312-49C9-8ACC-A106E37C46D7}" type="datetimeFigureOut">
              <a:rPr lang="en-US" smtClean="0"/>
              <a:t>7/11/2025</a:t>
            </a:fld>
            <a:endParaRPr lang="en-US"/>
          </a:p>
        </p:txBody>
      </p:sp>
      <p:sp>
        <p:nvSpPr>
          <p:cNvPr id="6" name="Footer Placeholder 5">
            <a:extLst>
              <a:ext uri="{FF2B5EF4-FFF2-40B4-BE49-F238E27FC236}">
                <a16:creationId xmlns:a16="http://schemas.microsoft.com/office/drawing/2014/main" id="{0264388E-7077-E2A2-9C00-5634AE59BE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6846F8-F3AD-E8A5-2CB2-CD781B660854}"/>
              </a:ext>
            </a:extLst>
          </p:cNvPr>
          <p:cNvSpPr>
            <a:spLocks noGrp="1"/>
          </p:cNvSpPr>
          <p:nvPr>
            <p:ph type="sldNum" sz="quarter" idx="12"/>
          </p:nvPr>
        </p:nvSpPr>
        <p:spPr/>
        <p:txBody>
          <a:bodyPr/>
          <a:lstStyle/>
          <a:p>
            <a:fld id="{2F358637-7698-41E7-B780-A579B68E32ED}" type="slidenum">
              <a:rPr lang="en-US" smtClean="0"/>
              <a:t>‹#›</a:t>
            </a:fld>
            <a:endParaRPr lang="en-US"/>
          </a:p>
        </p:txBody>
      </p:sp>
    </p:spTree>
    <p:extLst>
      <p:ext uri="{BB962C8B-B14F-4D97-AF65-F5344CB8AC3E}">
        <p14:creationId xmlns:p14="http://schemas.microsoft.com/office/powerpoint/2010/main" val="3332268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513DBD-E6FA-5E20-EE59-CC06CCCE53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164D17-B079-DB3F-09EB-A4F608C007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3851B-23DF-4448-1D96-7D84AE92AD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217008-8312-49C9-8ACC-A106E37C46D7}" type="datetimeFigureOut">
              <a:rPr lang="en-US" smtClean="0"/>
              <a:t>7/11/2025</a:t>
            </a:fld>
            <a:endParaRPr lang="en-US"/>
          </a:p>
        </p:txBody>
      </p:sp>
      <p:sp>
        <p:nvSpPr>
          <p:cNvPr id="5" name="Footer Placeholder 4">
            <a:extLst>
              <a:ext uri="{FF2B5EF4-FFF2-40B4-BE49-F238E27FC236}">
                <a16:creationId xmlns:a16="http://schemas.microsoft.com/office/drawing/2014/main" id="{EB8A4BB0-D422-FEF1-395B-B4EA9E11F4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E5C8147-96E9-9F7D-ED41-30BAA3805D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F358637-7698-41E7-B780-A579B68E32ED}" type="slidenum">
              <a:rPr lang="en-US" smtClean="0"/>
              <a:t>‹#›</a:t>
            </a:fld>
            <a:endParaRPr lang="en-US"/>
          </a:p>
        </p:txBody>
      </p:sp>
    </p:spTree>
    <p:extLst>
      <p:ext uri="{BB962C8B-B14F-4D97-AF65-F5344CB8AC3E}">
        <p14:creationId xmlns:p14="http://schemas.microsoft.com/office/powerpoint/2010/main" val="2185442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DE2C-04A3-8863-A0E6-F4C510249D10}"/>
              </a:ext>
            </a:extLst>
          </p:cNvPr>
          <p:cNvSpPr>
            <a:spLocks noGrp="1"/>
          </p:cNvSpPr>
          <p:nvPr>
            <p:ph type="ctrTitle"/>
          </p:nvPr>
        </p:nvSpPr>
        <p:spPr>
          <a:xfrm>
            <a:off x="838200" y="1122363"/>
            <a:ext cx="10515600" cy="2387600"/>
          </a:xfrm>
        </p:spPr>
        <p:txBody>
          <a:bodyPr>
            <a:normAutofit/>
          </a:bodyPr>
          <a:lstStyle/>
          <a:p>
            <a:r>
              <a:rPr lang="en-US"/>
              <a:t>Department Progress Reports</a:t>
            </a:r>
            <a:br>
              <a:rPr lang="en-US"/>
            </a:br>
            <a:r>
              <a:rPr lang="en-US"/>
              <a:t>2025 Slide Template</a:t>
            </a:r>
          </a:p>
        </p:txBody>
      </p:sp>
      <p:sp>
        <p:nvSpPr>
          <p:cNvPr id="3" name="Subtitle 2">
            <a:extLst>
              <a:ext uri="{FF2B5EF4-FFF2-40B4-BE49-F238E27FC236}">
                <a16:creationId xmlns:a16="http://schemas.microsoft.com/office/drawing/2014/main" id="{071C435D-C1BA-8D5F-9F7E-7F04E850D271}"/>
              </a:ext>
            </a:extLst>
          </p:cNvPr>
          <p:cNvSpPr>
            <a:spLocks noGrp="1"/>
          </p:cNvSpPr>
          <p:nvPr>
            <p:ph type="subTitle" idx="1"/>
          </p:nvPr>
        </p:nvSpPr>
        <p:spPr>
          <a:xfrm>
            <a:off x="838200" y="4175760"/>
            <a:ext cx="10515600" cy="1082040"/>
          </a:xfrm>
        </p:spPr>
        <p:txBody>
          <a:bodyPr>
            <a:normAutofit lnSpcReduction="10000"/>
          </a:bodyPr>
          <a:lstStyle/>
          <a:p>
            <a:r>
              <a:rPr lang="en-US" sz="3200" b="0" dirty="0">
                <a:latin typeface="Aptos Light" panose="020B0004020202020204" pitchFamily="34" charset="0"/>
              </a:rPr>
              <a:t>Department Racial Equity Action Plans</a:t>
            </a:r>
          </a:p>
          <a:p>
            <a:r>
              <a:rPr lang="en-US" sz="3200" b="0" dirty="0">
                <a:latin typeface="Aptos Light" panose="020B0004020202020204" pitchFamily="34" charset="0"/>
              </a:rPr>
              <a:t>Version: June 2025</a:t>
            </a:r>
          </a:p>
        </p:txBody>
      </p:sp>
    </p:spTree>
    <p:extLst>
      <p:ext uri="{BB962C8B-B14F-4D97-AF65-F5344CB8AC3E}">
        <p14:creationId xmlns:p14="http://schemas.microsoft.com/office/powerpoint/2010/main" val="1512650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4912F-48A4-168D-FDDC-531C6D0ED32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65A0DB8-1CAB-D28C-DC06-A445F1EB196A}"/>
              </a:ext>
            </a:extLst>
          </p:cNvPr>
          <p:cNvSpPr>
            <a:spLocks noGrp="1"/>
          </p:cNvSpPr>
          <p:nvPr>
            <p:ph type="title"/>
          </p:nvPr>
        </p:nvSpPr>
        <p:spPr/>
        <p:txBody>
          <a:bodyPr>
            <a:normAutofit/>
          </a:bodyPr>
          <a:lstStyle/>
          <a:p>
            <a:r>
              <a:rPr lang="en-US" sz="2600" b="1"/>
              <a:t>FY24-25: </a:t>
            </a:r>
            <a:r>
              <a:rPr lang="en-US" sz="2600"/>
              <a:t>What is a racial equity practice that your department/division has </a:t>
            </a:r>
            <a:r>
              <a:rPr lang="en-US" sz="2600" b="1"/>
              <a:t>implemented in the last year?</a:t>
            </a:r>
          </a:p>
        </p:txBody>
      </p:sp>
      <p:sp>
        <p:nvSpPr>
          <p:cNvPr id="5" name="Content Placeholder 4">
            <a:extLst>
              <a:ext uri="{FF2B5EF4-FFF2-40B4-BE49-F238E27FC236}">
                <a16:creationId xmlns:a16="http://schemas.microsoft.com/office/drawing/2014/main" id="{A01CC312-D36B-7938-138C-9F472C8FEFC7}"/>
              </a:ext>
            </a:extLst>
          </p:cNvPr>
          <p:cNvSpPr>
            <a:spLocks noGrp="1"/>
          </p:cNvSpPr>
          <p:nvPr>
            <p:ph idx="1"/>
          </p:nvPr>
        </p:nvSpPr>
        <p:spPr/>
        <p:txBody>
          <a:bodyPr>
            <a:normAutofit/>
          </a:bodyPr>
          <a:lstStyle/>
          <a:p>
            <a:r>
              <a:rPr lang="en-US" sz="2000" b="1" i="1" dirty="0">
                <a:solidFill>
                  <a:srgbClr val="FF0000"/>
                </a:solidFill>
              </a:rPr>
              <a:t>Describe your department’s most important racial equity initiative or accomplishment in the last year.</a:t>
            </a:r>
          </a:p>
          <a:p>
            <a:r>
              <a:rPr lang="en-US" sz="2000" i="1" dirty="0">
                <a:solidFill>
                  <a:srgbClr val="FF0000"/>
                </a:solidFill>
              </a:rPr>
              <a:t>Please only include one initiative per slide.</a:t>
            </a:r>
          </a:p>
          <a:p>
            <a:r>
              <a:rPr lang="en-US" sz="2000" i="1" dirty="0">
                <a:solidFill>
                  <a:srgbClr val="FF0000"/>
                </a:solidFill>
              </a:rPr>
              <a:t>Suggested prompts:</a:t>
            </a:r>
          </a:p>
          <a:p>
            <a:pPr lvl="1"/>
            <a:r>
              <a:rPr lang="en-US" sz="2000" i="1" dirty="0">
                <a:solidFill>
                  <a:srgbClr val="FF0000"/>
                </a:solidFill>
              </a:rPr>
              <a:t>What was the issue or disparity you tried to address? What data helps highlight this?</a:t>
            </a:r>
          </a:p>
          <a:p>
            <a:pPr lvl="1"/>
            <a:r>
              <a:rPr lang="en-US" sz="2000" i="1" dirty="0">
                <a:solidFill>
                  <a:srgbClr val="FF0000"/>
                </a:solidFill>
              </a:rPr>
              <a:t>What steps did you take? What was the outcome?</a:t>
            </a:r>
          </a:p>
          <a:p>
            <a:pPr lvl="1"/>
            <a:r>
              <a:rPr lang="en-US" sz="2000" i="1" dirty="0">
                <a:solidFill>
                  <a:srgbClr val="FF0000"/>
                </a:solidFill>
              </a:rPr>
              <a:t>What did you learn? What worked, and what would you do differently?</a:t>
            </a:r>
          </a:p>
          <a:p>
            <a:pPr lvl="1"/>
            <a:r>
              <a:rPr lang="en-US" sz="2000" i="1" dirty="0">
                <a:solidFill>
                  <a:srgbClr val="FF0000"/>
                </a:solidFill>
              </a:rPr>
              <a:t>What follow up will you be doing on this in the next year, if any?</a:t>
            </a:r>
          </a:p>
          <a:p>
            <a:pPr marL="0" indent="0">
              <a:buNone/>
            </a:pPr>
            <a:endParaRPr lang="en-US" sz="2000" dirty="0"/>
          </a:p>
        </p:txBody>
      </p:sp>
      <p:sp>
        <p:nvSpPr>
          <p:cNvPr id="6" name="Google Shape;131;p23">
            <a:extLst>
              <a:ext uri="{FF2B5EF4-FFF2-40B4-BE49-F238E27FC236}">
                <a16:creationId xmlns:a16="http://schemas.microsoft.com/office/drawing/2014/main" id="{55D80760-A114-C7BA-F17F-FD7495C662E5}"/>
              </a:ext>
            </a:extLst>
          </p:cNvPr>
          <p:cNvSpPr txBox="1"/>
          <p:nvPr/>
        </p:nvSpPr>
        <p:spPr>
          <a:xfrm>
            <a:off x="5460506" y="196505"/>
            <a:ext cx="3866374" cy="586284"/>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1200"/>
              </a:spcAft>
              <a:buNone/>
            </a:pPr>
            <a:r>
              <a:rPr lang="en-US" sz="1400" i="1">
                <a:solidFill>
                  <a:srgbClr val="FF0000"/>
                </a:solidFill>
                <a:latin typeface="Arial" panose="020B0604020202020204" pitchFamily="34" charset="0"/>
                <a:cs typeface="Arial" panose="020B0604020202020204" pitchFamily="34" charset="0"/>
              </a:rPr>
              <a:t>Insert your department acronym here &gt;&gt;&gt;</a:t>
            </a:r>
            <a:endParaRPr sz="1400" i="1">
              <a:solidFill>
                <a:srgbClr val="FF0000"/>
              </a:solidFill>
              <a:latin typeface="Arial" panose="020B0604020202020204" pitchFamily="34" charset="0"/>
              <a:cs typeface="Arial" panose="020B0604020202020204" pitchFamily="34" charset="0"/>
            </a:endParaRPr>
          </a:p>
        </p:txBody>
      </p:sp>
      <p:sp>
        <p:nvSpPr>
          <p:cNvPr id="7" name="Title 3">
            <a:extLst>
              <a:ext uri="{FF2B5EF4-FFF2-40B4-BE49-F238E27FC236}">
                <a16:creationId xmlns:a16="http://schemas.microsoft.com/office/drawing/2014/main" id="{0C07D356-DF42-753E-9114-E5AA16EB8021}"/>
              </a:ext>
            </a:extLst>
          </p:cNvPr>
          <p:cNvSpPr txBox="1">
            <a:spLocks/>
          </p:cNvSpPr>
          <p:nvPr/>
        </p:nvSpPr>
        <p:spPr>
          <a:xfrm>
            <a:off x="8442960" y="0"/>
            <a:ext cx="3398520" cy="747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a:latin typeface="Aptos Light" panose="020B0004020202020204" pitchFamily="34" charset="0"/>
              </a:rPr>
              <a:t>[DEPT ACRONYM]</a:t>
            </a:r>
          </a:p>
        </p:txBody>
      </p:sp>
    </p:spTree>
    <p:extLst>
      <p:ext uri="{BB962C8B-B14F-4D97-AF65-F5344CB8AC3E}">
        <p14:creationId xmlns:p14="http://schemas.microsoft.com/office/powerpoint/2010/main" val="1676492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976A7-D8A8-72A3-3327-8BEC248ACB9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41B287A-C6F0-BF0D-F7E8-35EB68E5D9C2}"/>
              </a:ext>
            </a:extLst>
          </p:cNvPr>
          <p:cNvSpPr>
            <a:spLocks noGrp="1"/>
          </p:cNvSpPr>
          <p:nvPr>
            <p:ph type="title"/>
          </p:nvPr>
        </p:nvSpPr>
        <p:spPr/>
        <p:txBody>
          <a:bodyPr>
            <a:normAutofit/>
          </a:bodyPr>
          <a:lstStyle/>
          <a:p>
            <a:r>
              <a:rPr lang="en-US" sz="2600" b="1"/>
              <a:t>FY25-26: </a:t>
            </a:r>
            <a:r>
              <a:rPr lang="en-US" sz="2600" b="1" u="sng"/>
              <a:t>City jobs</a:t>
            </a:r>
            <a:r>
              <a:rPr lang="en-US" sz="2600" b="1"/>
              <a:t> (Phase 1). </a:t>
            </a:r>
            <a:r>
              <a:rPr lang="en-US" sz="2600"/>
              <a:t>What is a racial equity practice that your department/division will prioritize </a:t>
            </a:r>
            <a:r>
              <a:rPr lang="en-US" sz="2600" b="1"/>
              <a:t>in the next year?</a:t>
            </a:r>
          </a:p>
        </p:txBody>
      </p:sp>
      <p:sp>
        <p:nvSpPr>
          <p:cNvPr id="5" name="Content Placeholder 4">
            <a:extLst>
              <a:ext uri="{FF2B5EF4-FFF2-40B4-BE49-F238E27FC236}">
                <a16:creationId xmlns:a16="http://schemas.microsoft.com/office/drawing/2014/main" id="{6C2CFCB1-BE4C-087F-5001-5AFCFBA83949}"/>
              </a:ext>
            </a:extLst>
          </p:cNvPr>
          <p:cNvSpPr>
            <a:spLocks noGrp="1"/>
          </p:cNvSpPr>
          <p:nvPr>
            <p:ph idx="1"/>
          </p:nvPr>
        </p:nvSpPr>
        <p:spPr/>
        <p:txBody>
          <a:bodyPr>
            <a:normAutofit/>
          </a:bodyPr>
          <a:lstStyle/>
          <a:p>
            <a:r>
              <a:rPr lang="en-US" sz="2000" b="1" i="1" dirty="0">
                <a:solidFill>
                  <a:srgbClr val="FF0000"/>
                </a:solidFill>
              </a:rPr>
              <a:t>Describe an initiative that your department is considering to improve racial equity in City jobs.</a:t>
            </a:r>
          </a:p>
          <a:p>
            <a:r>
              <a:rPr lang="en-US" sz="2000" i="1" dirty="0">
                <a:solidFill>
                  <a:srgbClr val="FF0000"/>
                </a:solidFill>
              </a:rPr>
              <a:t>Please only include one initiative per slide.</a:t>
            </a:r>
          </a:p>
          <a:p>
            <a:r>
              <a:rPr lang="en-US" sz="2000" i="1" dirty="0">
                <a:solidFill>
                  <a:srgbClr val="FF0000"/>
                </a:solidFill>
              </a:rPr>
              <a:t>Suggested prompts:</a:t>
            </a:r>
          </a:p>
          <a:p>
            <a:pPr lvl="1"/>
            <a:r>
              <a:rPr lang="en-US" sz="2000" i="1" dirty="0">
                <a:solidFill>
                  <a:srgbClr val="FF0000"/>
                </a:solidFill>
              </a:rPr>
              <a:t>What is the issue or disparity you want to address? What data helps highlight this?</a:t>
            </a:r>
          </a:p>
          <a:p>
            <a:pPr lvl="1"/>
            <a:r>
              <a:rPr lang="en-US" sz="2000" i="1" dirty="0">
                <a:solidFill>
                  <a:srgbClr val="FF0000"/>
                </a:solidFill>
              </a:rPr>
              <a:t>What next steps will you take? What steps have you already taken, if any?</a:t>
            </a:r>
          </a:p>
          <a:p>
            <a:pPr lvl="1"/>
            <a:r>
              <a:rPr lang="en-US" sz="2000" i="1" dirty="0">
                <a:solidFill>
                  <a:srgbClr val="FF0000"/>
                </a:solidFill>
              </a:rPr>
              <a:t>Who will you engage in this? Who will lead the work?</a:t>
            </a:r>
          </a:p>
          <a:p>
            <a:pPr lvl="1"/>
            <a:r>
              <a:rPr lang="en-US" sz="2000" i="1" dirty="0">
                <a:solidFill>
                  <a:srgbClr val="FF0000"/>
                </a:solidFill>
              </a:rPr>
              <a:t>What guidance or support do you need, including from ORE, DHR, and CSC?</a:t>
            </a:r>
          </a:p>
        </p:txBody>
      </p:sp>
      <p:sp>
        <p:nvSpPr>
          <p:cNvPr id="2" name="Google Shape;131;p23">
            <a:extLst>
              <a:ext uri="{FF2B5EF4-FFF2-40B4-BE49-F238E27FC236}">
                <a16:creationId xmlns:a16="http://schemas.microsoft.com/office/drawing/2014/main" id="{B1F3102D-47C9-2956-64C8-2D725082260C}"/>
              </a:ext>
            </a:extLst>
          </p:cNvPr>
          <p:cNvSpPr txBox="1"/>
          <p:nvPr/>
        </p:nvSpPr>
        <p:spPr>
          <a:xfrm>
            <a:off x="5460506" y="196505"/>
            <a:ext cx="3866374" cy="586284"/>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1200"/>
              </a:spcAft>
              <a:buNone/>
            </a:pPr>
            <a:r>
              <a:rPr lang="en-US" sz="1400" i="1">
                <a:solidFill>
                  <a:srgbClr val="FF0000"/>
                </a:solidFill>
                <a:latin typeface="Arial" panose="020B0604020202020204" pitchFamily="34" charset="0"/>
                <a:cs typeface="Arial" panose="020B0604020202020204" pitchFamily="34" charset="0"/>
              </a:rPr>
              <a:t>Insert your department acronym here &gt;&gt;&gt;</a:t>
            </a:r>
            <a:endParaRPr sz="1400" i="1">
              <a:solidFill>
                <a:srgbClr val="FF0000"/>
              </a:solidFill>
              <a:latin typeface="Arial" panose="020B0604020202020204" pitchFamily="34" charset="0"/>
              <a:cs typeface="Arial" panose="020B0604020202020204" pitchFamily="34" charset="0"/>
            </a:endParaRPr>
          </a:p>
        </p:txBody>
      </p:sp>
      <p:sp>
        <p:nvSpPr>
          <p:cNvPr id="6" name="Title 3">
            <a:extLst>
              <a:ext uri="{FF2B5EF4-FFF2-40B4-BE49-F238E27FC236}">
                <a16:creationId xmlns:a16="http://schemas.microsoft.com/office/drawing/2014/main" id="{3312AAF2-0512-1303-08D3-2F88DCC4B6FB}"/>
              </a:ext>
            </a:extLst>
          </p:cNvPr>
          <p:cNvSpPr txBox="1">
            <a:spLocks/>
          </p:cNvSpPr>
          <p:nvPr/>
        </p:nvSpPr>
        <p:spPr>
          <a:xfrm>
            <a:off x="8442960" y="0"/>
            <a:ext cx="3398520" cy="747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a:latin typeface="Aptos Light" panose="020B0004020202020204" pitchFamily="34" charset="0"/>
              </a:rPr>
              <a:t>[DEPT ACRONYM]</a:t>
            </a:r>
          </a:p>
        </p:txBody>
      </p:sp>
    </p:spTree>
    <p:extLst>
      <p:ext uri="{BB962C8B-B14F-4D97-AF65-F5344CB8AC3E}">
        <p14:creationId xmlns:p14="http://schemas.microsoft.com/office/powerpoint/2010/main" val="2375150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5BD3B-4F5D-B81B-995D-0A93D1280D1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B81CEA-967B-9120-9530-D7B1CD053160}"/>
              </a:ext>
            </a:extLst>
          </p:cNvPr>
          <p:cNvSpPr>
            <a:spLocks noGrp="1"/>
          </p:cNvSpPr>
          <p:nvPr>
            <p:ph type="title"/>
          </p:nvPr>
        </p:nvSpPr>
        <p:spPr/>
        <p:txBody>
          <a:bodyPr>
            <a:normAutofit/>
          </a:bodyPr>
          <a:lstStyle/>
          <a:p>
            <a:r>
              <a:rPr lang="en-US" sz="2600" b="1"/>
              <a:t>Optional for FY25-26: </a:t>
            </a:r>
            <a:r>
              <a:rPr lang="en-US" sz="2600" b="1" u="sng"/>
              <a:t>City services</a:t>
            </a:r>
            <a:r>
              <a:rPr lang="en-US" sz="2600" b="1"/>
              <a:t> (Phase 2). </a:t>
            </a:r>
            <a:r>
              <a:rPr lang="en-US" sz="2600"/>
              <a:t>What is a racial equity practice that your department/division will prioritize </a:t>
            </a:r>
            <a:r>
              <a:rPr lang="en-US" sz="2600" b="1"/>
              <a:t>in the next year?</a:t>
            </a:r>
            <a:endParaRPr lang="en-US" sz="2600"/>
          </a:p>
        </p:txBody>
      </p:sp>
      <p:sp>
        <p:nvSpPr>
          <p:cNvPr id="5" name="Content Placeholder 4">
            <a:extLst>
              <a:ext uri="{FF2B5EF4-FFF2-40B4-BE49-F238E27FC236}">
                <a16:creationId xmlns:a16="http://schemas.microsoft.com/office/drawing/2014/main" id="{F3D859AA-3980-C586-79E0-B5AF528032AE}"/>
              </a:ext>
            </a:extLst>
          </p:cNvPr>
          <p:cNvSpPr>
            <a:spLocks noGrp="1"/>
          </p:cNvSpPr>
          <p:nvPr>
            <p:ph idx="1"/>
          </p:nvPr>
        </p:nvSpPr>
        <p:spPr/>
        <p:txBody>
          <a:bodyPr>
            <a:normAutofit/>
          </a:bodyPr>
          <a:lstStyle/>
          <a:p>
            <a:r>
              <a:rPr lang="en-US" sz="2000" b="1" i="1" dirty="0">
                <a:solidFill>
                  <a:srgbClr val="FF0000"/>
                </a:solidFill>
              </a:rPr>
              <a:t>Describe an initiative that your department is considering to improve racial equity in your core services. (This can include services that you provide to the public or to other City departments.)</a:t>
            </a:r>
          </a:p>
          <a:p>
            <a:r>
              <a:rPr lang="en-US" sz="2000" i="1" dirty="0">
                <a:solidFill>
                  <a:srgbClr val="FF0000"/>
                </a:solidFill>
              </a:rPr>
              <a:t>Please only include one initiative per slide.</a:t>
            </a:r>
          </a:p>
          <a:p>
            <a:r>
              <a:rPr lang="en-US" sz="2000" i="1" dirty="0">
                <a:solidFill>
                  <a:srgbClr val="FF0000"/>
                </a:solidFill>
              </a:rPr>
              <a:t>Suggested prompts:</a:t>
            </a:r>
          </a:p>
          <a:p>
            <a:pPr lvl="1"/>
            <a:r>
              <a:rPr lang="en-US" sz="2000" i="1" dirty="0">
                <a:solidFill>
                  <a:srgbClr val="FF0000"/>
                </a:solidFill>
              </a:rPr>
              <a:t>What is the issue or disparity you want to address? What data helps highlight this?</a:t>
            </a:r>
          </a:p>
          <a:p>
            <a:pPr lvl="1"/>
            <a:r>
              <a:rPr lang="en-US" sz="2000" i="1" dirty="0">
                <a:solidFill>
                  <a:srgbClr val="FF0000"/>
                </a:solidFill>
              </a:rPr>
              <a:t>What next steps will you take? What steps have you already taken, if any?</a:t>
            </a:r>
          </a:p>
          <a:p>
            <a:pPr lvl="1"/>
            <a:r>
              <a:rPr lang="en-US" sz="2000" i="1" dirty="0">
                <a:solidFill>
                  <a:srgbClr val="FF0000"/>
                </a:solidFill>
              </a:rPr>
              <a:t>Who will you engage in this? Who will lead the work?</a:t>
            </a:r>
          </a:p>
          <a:p>
            <a:pPr lvl="1"/>
            <a:r>
              <a:rPr lang="en-US" sz="2000" i="1" dirty="0">
                <a:solidFill>
                  <a:srgbClr val="FF0000"/>
                </a:solidFill>
              </a:rPr>
              <a:t>What support would you like from ORE and other departments?</a:t>
            </a:r>
          </a:p>
        </p:txBody>
      </p:sp>
      <p:sp>
        <p:nvSpPr>
          <p:cNvPr id="2" name="Google Shape;131;p23">
            <a:extLst>
              <a:ext uri="{FF2B5EF4-FFF2-40B4-BE49-F238E27FC236}">
                <a16:creationId xmlns:a16="http://schemas.microsoft.com/office/drawing/2014/main" id="{3F570D28-101A-5271-4267-D95FA6669199}"/>
              </a:ext>
            </a:extLst>
          </p:cNvPr>
          <p:cNvSpPr txBox="1"/>
          <p:nvPr/>
        </p:nvSpPr>
        <p:spPr>
          <a:xfrm>
            <a:off x="5460506" y="196505"/>
            <a:ext cx="3866374" cy="586284"/>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1200"/>
              </a:spcAft>
              <a:buNone/>
            </a:pPr>
            <a:r>
              <a:rPr lang="en-US" sz="1400" i="1">
                <a:solidFill>
                  <a:srgbClr val="FF0000"/>
                </a:solidFill>
                <a:latin typeface="Arial" panose="020B0604020202020204" pitchFamily="34" charset="0"/>
                <a:cs typeface="Arial" panose="020B0604020202020204" pitchFamily="34" charset="0"/>
              </a:rPr>
              <a:t>Insert your department acronym here &gt;&gt;&gt;</a:t>
            </a:r>
            <a:endParaRPr sz="1400" i="1">
              <a:solidFill>
                <a:srgbClr val="FF0000"/>
              </a:solidFill>
              <a:latin typeface="Arial" panose="020B0604020202020204" pitchFamily="34" charset="0"/>
              <a:cs typeface="Arial" panose="020B0604020202020204" pitchFamily="34" charset="0"/>
            </a:endParaRPr>
          </a:p>
        </p:txBody>
      </p:sp>
      <p:sp>
        <p:nvSpPr>
          <p:cNvPr id="6" name="Title 3">
            <a:extLst>
              <a:ext uri="{FF2B5EF4-FFF2-40B4-BE49-F238E27FC236}">
                <a16:creationId xmlns:a16="http://schemas.microsoft.com/office/drawing/2014/main" id="{AB89DC30-A3B3-64F8-CA30-EB4CBA1538F2}"/>
              </a:ext>
            </a:extLst>
          </p:cNvPr>
          <p:cNvSpPr txBox="1">
            <a:spLocks/>
          </p:cNvSpPr>
          <p:nvPr/>
        </p:nvSpPr>
        <p:spPr>
          <a:xfrm>
            <a:off x="8442960" y="0"/>
            <a:ext cx="3398520" cy="747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a:latin typeface="Aptos Light" panose="020B0004020202020204" pitchFamily="34" charset="0"/>
              </a:rPr>
              <a:t>[DEPT ACRONYM]</a:t>
            </a:r>
          </a:p>
        </p:txBody>
      </p:sp>
      <p:sp>
        <p:nvSpPr>
          <p:cNvPr id="8" name="TextBox 7">
            <a:extLst>
              <a:ext uri="{FF2B5EF4-FFF2-40B4-BE49-F238E27FC236}">
                <a16:creationId xmlns:a16="http://schemas.microsoft.com/office/drawing/2014/main" id="{45CCC18B-22DD-AB12-7A48-F0C4286D65A4}"/>
              </a:ext>
            </a:extLst>
          </p:cNvPr>
          <p:cNvSpPr txBox="1"/>
          <p:nvPr/>
        </p:nvSpPr>
        <p:spPr>
          <a:xfrm>
            <a:off x="838200" y="5553531"/>
            <a:ext cx="10759440" cy="400110"/>
          </a:xfrm>
          <a:prstGeom prst="rect">
            <a:avLst/>
          </a:prstGeom>
          <a:noFill/>
        </p:spPr>
        <p:txBody>
          <a:bodyPr wrap="square">
            <a:spAutoFit/>
          </a:bodyPr>
          <a:lstStyle/>
          <a:p>
            <a:r>
              <a:rPr lang="en-US" sz="2000" b="1" i="1">
                <a:solidFill>
                  <a:srgbClr val="FF0000"/>
                </a:solidFill>
              </a:rPr>
              <a:t>NOTE</a:t>
            </a:r>
            <a:r>
              <a:rPr lang="en-US" sz="2000" i="1">
                <a:solidFill>
                  <a:srgbClr val="FF0000"/>
                </a:solidFill>
              </a:rPr>
              <a:t>: This slide is optional. Delete this slide if you have no content.</a:t>
            </a:r>
          </a:p>
        </p:txBody>
      </p:sp>
    </p:spTree>
    <p:extLst>
      <p:ext uri="{BB962C8B-B14F-4D97-AF65-F5344CB8AC3E}">
        <p14:creationId xmlns:p14="http://schemas.microsoft.com/office/powerpoint/2010/main" val="3287115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7B36E-847F-0FA5-E9AF-F8DB63D99AA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BAD864F-DC35-913B-F554-D1B17D503EB9}"/>
              </a:ext>
            </a:extLst>
          </p:cNvPr>
          <p:cNvSpPr>
            <a:spLocks noGrp="1"/>
          </p:cNvSpPr>
          <p:nvPr>
            <p:ph type="title"/>
          </p:nvPr>
        </p:nvSpPr>
        <p:spPr/>
        <p:txBody>
          <a:bodyPr>
            <a:normAutofit/>
          </a:bodyPr>
          <a:lstStyle/>
          <a:p>
            <a:r>
              <a:rPr lang="en-US" sz="2600" b="1"/>
              <a:t>Optional for FY25-26: Project Proposal. </a:t>
            </a:r>
            <a:r>
              <a:rPr lang="en-US" sz="2600"/>
              <a:t>What is a policy or initiative that your department would like to collaborate on with ORE in the coming year?</a:t>
            </a:r>
            <a:endParaRPr lang="en-US"/>
          </a:p>
        </p:txBody>
      </p:sp>
      <p:sp>
        <p:nvSpPr>
          <p:cNvPr id="5" name="Content Placeholder 4">
            <a:extLst>
              <a:ext uri="{FF2B5EF4-FFF2-40B4-BE49-F238E27FC236}">
                <a16:creationId xmlns:a16="http://schemas.microsoft.com/office/drawing/2014/main" id="{9F6F2A46-0381-990F-A0B4-ABC3C3884B94}"/>
              </a:ext>
            </a:extLst>
          </p:cNvPr>
          <p:cNvSpPr>
            <a:spLocks noGrp="1"/>
          </p:cNvSpPr>
          <p:nvPr>
            <p:ph idx="1"/>
          </p:nvPr>
        </p:nvSpPr>
        <p:spPr/>
        <p:txBody>
          <a:bodyPr>
            <a:normAutofit/>
          </a:bodyPr>
          <a:lstStyle/>
          <a:p>
            <a:r>
              <a:rPr lang="en-US" sz="2000" b="1" i="1" dirty="0">
                <a:solidFill>
                  <a:srgbClr val="FF0000"/>
                </a:solidFill>
              </a:rPr>
              <a:t>Describe a specific policy or initiative that you would like to collaborate on with ORE.</a:t>
            </a:r>
          </a:p>
          <a:p>
            <a:r>
              <a:rPr lang="en-US" sz="2000" i="1" dirty="0">
                <a:solidFill>
                  <a:srgbClr val="FF0000"/>
                </a:solidFill>
              </a:rPr>
              <a:t>Suggested prompts:</a:t>
            </a:r>
          </a:p>
          <a:p>
            <a:pPr lvl="1"/>
            <a:r>
              <a:rPr lang="en-US" sz="2000" i="1" dirty="0">
                <a:solidFill>
                  <a:srgbClr val="FF0000"/>
                </a:solidFill>
              </a:rPr>
              <a:t>What issues or disparities would this address in your workforce or services?</a:t>
            </a:r>
          </a:p>
          <a:p>
            <a:pPr lvl="1"/>
            <a:r>
              <a:rPr lang="en-US" sz="2000" i="1" dirty="0">
                <a:solidFill>
                  <a:srgbClr val="FF0000"/>
                </a:solidFill>
              </a:rPr>
              <a:t>What are the tasks that you would like to collaborate on? (Examples: research, data analysis, policy design, community engagement, etc.)</a:t>
            </a:r>
          </a:p>
          <a:p>
            <a:pPr lvl="1"/>
            <a:r>
              <a:rPr lang="en-US" sz="2000" i="1" dirty="0">
                <a:solidFill>
                  <a:srgbClr val="FF0000"/>
                </a:solidFill>
              </a:rPr>
              <a:t>Are there other departments or agencies that you would also like to participate?</a:t>
            </a:r>
          </a:p>
          <a:p>
            <a:pPr lvl="1"/>
            <a:r>
              <a:rPr lang="en-US" sz="2000" i="1" dirty="0">
                <a:solidFill>
                  <a:srgbClr val="FF0000"/>
                </a:solidFill>
              </a:rPr>
              <a:t>What next steps do you have planned? What steps have you already taken, if any? </a:t>
            </a:r>
          </a:p>
        </p:txBody>
      </p:sp>
      <p:sp>
        <p:nvSpPr>
          <p:cNvPr id="2" name="Google Shape;131;p23">
            <a:extLst>
              <a:ext uri="{FF2B5EF4-FFF2-40B4-BE49-F238E27FC236}">
                <a16:creationId xmlns:a16="http://schemas.microsoft.com/office/drawing/2014/main" id="{D9FA42D4-8951-C3E0-94EE-79DB6D6139F1}"/>
              </a:ext>
            </a:extLst>
          </p:cNvPr>
          <p:cNvSpPr txBox="1"/>
          <p:nvPr/>
        </p:nvSpPr>
        <p:spPr>
          <a:xfrm>
            <a:off x="5460506" y="196505"/>
            <a:ext cx="3866374" cy="586284"/>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1200"/>
              </a:spcAft>
              <a:buNone/>
            </a:pPr>
            <a:r>
              <a:rPr lang="en-US" sz="1400" i="1">
                <a:solidFill>
                  <a:srgbClr val="FF0000"/>
                </a:solidFill>
                <a:latin typeface="Arial" panose="020B0604020202020204" pitchFamily="34" charset="0"/>
                <a:cs typeface="Arial" panose="020B0604020202020204" pitchFamily="34" charset="0"/>
              </a:rPr>
              <a:t>Insert your department acronym here &gt;&gt;&gt;</a:t>
            </a:r>
            <a:endParaRPr sz="1400" i="1">
              <a:solidFill>
                <a:srgbClr val="FF0000"/>
              </a:solidFill>
              <a:latin typeface="Arial" panose="020B0604020202020204" pitchFamily="34" charset="0"/>
              <a:cs typeface="Arial" panose="020B0604020202020204" pitchFamily="34" charset="0"/>
            </a:endParaRPr>
          </a:p>
        </p:txBody>
      </p:sp>
      <p:sp>
        <p:nvSpPr>
          <p:cNvPr id="6" name="Title 3">
            <a:extLst>
              <a:ext uri="{FF2B5EF4-FFF2-40B4-BE49-F238E27FC236}">
                <a16:creationId xmlns:a16="http://schemas.microsoft.com/office/drawing/2014/main" id="{E4FA34ED-BEA4-3569-5BF7-1107E1D3402D}"/>
              </a:ext>
            </a:extLst>
          </p:cNvPr>
          <p:cNvSpPr txBox="1">
            <a:spLocks/>
          </p:cNvSpPr>
          <p:nvPr/>
        </p:nvSpPr>
        <p:spPr>
          <a:xfrm>
            <a:off x="8442960" y="0"/>
            <a:ext cx="3398520" cy="747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a:latin typeface="Aptos Light" panose="020B0004020202020204" pitchFamily="34" charset="0"/>
              </a:rPr>
              <a:t>[DEPT ACRONYM]</a:t>
            </a:r>
          </a:p>
        </p:txBody>
      </p:sp>
      <p:sp>
        <p:nvSpPr>
          <p:cNvPr id="7" name="TextBox 6">
            <a:extLst>
              <a:ext uri="{FF2B5EF4-FFF2-40B4-BE49-F238E27FC236}">
                <a16:creationId xmlns:a16="http://schemas.microsoft.com/office/drawing/2014/main" id="{991207AF-D6D0-34DA-1BBA-3AC39B5A3CC0}"/>
              </a:ext>
            </a:extLst>
          </p:cNvPr>
          <p:cNvSpPr txBox="1"/>
          <p:nvPr/>
        </p:nvSpPr>
        <p:spPr>
          <a:xfrm>
            <a:off x="838200" y="5553531"/>
            <a:ext cx="10759440" cy="400110"/>
          </a:xfrm>
          <a:prstGeom prst="rect">
            <a:avLst/>
          </a:prstGeom>
          <a:noFill/>
        </p:spPr>
        <p:txBody>
          <a:bodyPr wrap="square">
            <a:spAutoFit/>
          </a:bodyPr>
          <a:lstStyle/>
          <a:p>
            <a:r>
              <a:rPr lang="en-US" sz="2000" b="1" i="1">
                <a:solidFill>
                  <a:srgbClr val="FF0000"/>
                </a:solidFill>
              </a:rPr>
              <a:t>NOTE</a:t>
            </a:r>
            <a:r>
              <a:rPr lang="en-US" sz="2000" i="1">
                <a:solidFill>
                  <a:srgbClr val="FF0000"/>
                </a:solidFill>
              </a:rPr>
              <a:t>: This slide is optional. Delete this slide if you have no content.</a:t>
            </a:r>
          </a:p>
        </p:txBody>
      </p:sp>
    </p:spTree>
    <p:extLst>
      <p:ext uri="{BB962C8B-B14F-4D97-AF65-F5344CB8AC3E}">
        <p14:creationId xmlns:p14="http://schemas.microsoft.com/office/powerpoint/2010/main" val="319837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A1D33-7DBE-B65F-234C-31D19211EF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B8995B-2B8C-B1A9-E8B9-93882408E011}"/>
              </a:ext>
            </a:extLst>
          </p:cNvPr>
          <p:cNvSpPr>
            <a:spLocks noGrp="1"/>
          </p:cNvSpPr>
          <p:nvPr>
            <p:ph type="title" idx="4294967295"/>
          </p:nvPr>
        </p:nvSpPr>
        <p:spPr>
          <a:xfrm>
            <a:off x="838200" y="532878"/>
            <a:ext cx="10515600" cy="493918"/>
          </a:xfrm>
        </p:spPr>
        <p:txBody>
          <a:bodyPr>
            <a:normAutofit fontScale="90000"/>
          </a:bodyPr>
          <a:lstStyle/>
          <a:p>
            <a:r>
              <a:rPr lang="en-US" sz="3600" b="1"/>
              <a:t>Checklists</a:t>
            </a:r>
            <a:r>
              <a:rPr lang="en-US" sz="3600"/>
              <a:t> for your progress report</a:t>
            </a:r>
            <a:endParaRPr lang="en-US" sz="3600">
              <a:latin typeface="Aptos Light" panose="020B0004020202020204" pitchFamily="34" charset="0"/>
            </a:endParaRPr>
          </a:p>
        </p:txBody>
      </p:sp>
      <p:sp>
        <p:nvSpPr>
          <p:cNvPr id="7" name="Google Shape;131;p23">
            <a:extLst>
              <a:ext uri="{FF2B5EF4-FFF2-40B4-BE49-F238E27FC236}">
                <a16:creationId xmlns:a16="http://schemas.microsoft.com/office/drawing/2014/main" id="{E3E047A8-9081-C9EB-4777-C6498439650A}"/>
              </a:ext>
            </a:extLst>
          </p:cNvPr>
          <p:cNvSpPr txBox="1"/>
          <p:nvPr/>
        </p:nvSpPr>
        <p:spPr>
          <a:xfrm>
            <a:off x="5460506" y="196505"/>
            <a:ext cx="3866374" cy="586284"/>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1200"/>
              </a:spcAft>
              <a:buNone/>
            </a:pPr>
            <a:r>
              <a:rPr lang="en-US" sz="1400" i="1">
                <a:solidFill>
                  <a:srgbClr val="FF0000"/>
                </a:solidFill>
                <a:latin typeface="Arial" panose="020B0604020202020204" pitchFamily="34" charset="0"/>
                <a:cs typeface="Arial" panose="020B0604020202020204" pitchFamily="34" charset="0"/>
              </a:rPr>
              <a:t>Insert your department acronym here &gt;&gt;&gt;</a:t>
            </a:r>
            <a:endParaRPr sz="1400" i="1">
              <a:solidFill>
                <a:srgbClr val="FF0000"/>
              </a:solidFill>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A8405EF4-7F59-2996-06B1-39A8DCD2F09C}"/>
              </a:ext>
            </a:extLst>
          </p:cNvPr>
          <p:cNvSpPr txBox="1">
            <a:spLocks/>
          </p:cNvSpPr>
          <p:nvPr/>
        </p:nvSpPr>
        <p:spPr>
          <a:xfrm>
            <a:off x="8442960" y="0"/>
            <a:ext cx="3398520" cy="747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a:latin typeface="Aptos Light" panose="020B0004020202020204" pitchFamily="34" charset="0"/>
              </a:rPr>
              <a:t>[DEPT ACRONYM]</a:t>
            </a:r>
          </a:p>
        </p:txBody>
      </p:sp>
      <p:sp>
        <p:nvSpPr>
          <p:cNvPr id="10" name="TextBox 9">
            <a:extLst>
              <a:ext uri="{FF2B5EF4-FFF2-40B4-BE49-F238E27FC236}">
                <a16:creationId xmlns:a16="http://schemas.microsoft.com/office/drawing/2014/main" id="{7726354F-8C02-126C-90A4-E8C7F5AAEFB4}"/>
              </a:ext>
            </a:extLst>
          </p:cNvPr>
          <p:cNvSpPr txBox="1"/>
          <p:nvPr/>
        </p:nvSpPr>
        <p:spPr>
          <a:xfrm>
            <a:off x="7062836" y="1505762"/>
            <a:ext cx="4834507" cy="322461"/>
          </a:xfrm>
          <a:prstGeom prst="rect">
            <a:avLst/>
          </a:prstGeom>
          <a:noFill/>
        </p:spPr>
        <p:txBody>
          <a:bodyPr wrap="square">
            <a:spAutoFit/>
          </a:bodyPr>
          <a:lstStyle/>
          <a:p>
            <a:pPr>
              <a:lnSpc>
                <a:spcPct val="80000"/>
              </a:lnSpc>
            </a:pPr>
            <a:r>
              <a:rPr lang="en-US">
                <a:latin typeface="Aptos Light" panose="020B0004020202020204" pitchFamily="34" charset="0"/>
              </a:rPr>
              <a:t>Before submitting, kindly review your report for:</a:t>
            </a:r>
          </a:p>
        </p:txBody>
      </p:sp>
      <p:sp>
        <p:nvSpPr>
          <p:cNvPr id="11" name="TextBox 10">
            <a:extLst>
              <a:ext uri="{FF2B5EF4-FFF2-40B4-BE49-F238E27FC236}">
                <a16:creationId xmlns:a16="http://schemas.microsoft.com/office/drawing/2014/main" id="{775945F8-6228-6D6E-CEBE-5962A693317D}"/>
              </a:ext>
            </a:extLst>
          </p:cNvPr>
          <p:cNvSpPr txBox="1"/>
          <p:nvPr/>
        </p:nvSpPr>
        <p:spPr>
          <a:xfrm>
            <a:off x="838200" y="1505762"/>
            <a:ext cx="5713712" cy="322461"/>
          </a:xfrm>
          <a:prstGeom prst="rect">
            <a:avLst/>
          </a:prstGeom>
          <a:noFill/>
        </p:spPr>
        <p:txBody>
          <a:bodyPr wrap="square">
            <a:spAutoFit/>
          </a:bodyPr>
          <a:lstStyle/>
          <a:p>
            <a:pPr>
              <a:lnSpc>
                <a:spcPct val="80000"/>
              </a:lnSpc>
            </a:pPr>
            <a:r>
              <a:rPr lang="en-US">
                <a:latin typeface="Aptos Light" panose="020B0004020202020204" pitchFamily="34" charset="0"/>
              </a:rPr>
              <a:t>Please mark the topics included in your report:</a:t>
            </a:r>
          </a:p>
        </p:txBody>
      </p:sp>
      <p:sp>
        <p:nvSpPr>
          <p:cNvPr id="15" name="TextBox 14">
            <a:extLst>
              <a:ext uri="{FF2B5EF4-FFF2-40B4-BE49-F238E27FC236}">
                <a16:creationId xmlns:a16="http://schemas.microsoft.com/office/drawing/2014/main" id="{C94D69FD-6ABC-61C0-037A-6C31F61FADD0}"/>
              </a:ext>
            </a:extLst>
          </p:cNvPr>
          <p:cNvSpPr txBox="1"/>
          <p:nvPr/>
        </p:nvSpPr>
        <p:spPr>
          <a:xfrm>
            <a:off x="838199" y="1052582"/>
            <a:ext cx="4726149" cy="338554"/>
          </a:xfrm>
          <a:prstGeom prst="rect">
            <a:avLst/>
          </a:prstGeom>
          <a:noFill/>
        </p:spPr>
        <p:txBody>
          <a:bodyPr wrap="square">
            <a:spAutoFit/>
          </a:bodyPr>
          <a:lstStyle/>
          <a:p>
            <a:r>
              <a:rPr lang="en-US" sz="1600" b="1" i="1">
                <a:solidFill>
                  <a:srgbClr val="FF0000"/>
                </a:solidFill>
              </a:rPr>
              <a:t>NOTE</a:t>
            </a:r>
            <a:r>
              <a:rPr lang="en-US" sz="1600" i="1">
                <a:solidFill>
                  <a:srgbClr val="FF0000"/>
                </a:solidFill>
              </a:rPr>
              <a:t>: Type the capital letter </a:t>
            </a:r>
            <a:r>
              <a:rPr lang="en-US" sz="1600">
                <a:solidFill>
                  <a:srgbClr val="FF0000"/>
                </a:solidFill>
              </a:rPr>
              <a:t>X</a:t>
            </a:r>
            <a:r>
              <a:rPr lang="en-US" sz="1600" i="1">
                <a:solidFill>
                  <a:srgbClr val="FF0000"/>
                </a:solidFill>
              </a:rPr>
              <a:t> to check the boxes.</a:t>
            </a:r>
          </a:p>
        </p:txBody>
      </p:sp>
      <p:graphicFrame>
        <p:nvGraphicFramePr>
          <p:cNvPr id="16" name="Content Placeholder 3">
            <a:extLst>
              <a:ext uri="{FF2B5EF4-FFF2-40B4-BE49-F238E27FC236}">
                <a16:creationId xmlns:a16="http://schemas.microsoft.com/office/drawing/2014/main" id="{C413FDC4-0C37-362D-5623-6D6C4C339D8F}"/>
              </a:ext>
            </a:extLst>
          </p:cNvPr>
          <p:cNvGraphicFramePr>
            <a:graphicFrameLocks/>
          </p:cNvGraphicFramePr>
          <p:nvPr>
            <p:extLst>
              <p:ext uri="{D42A27DB-BD31-4B8C-83A1-F6EECF244321}">
                <p14:modId xmlns:p14="http://schemas.microsoft.com/office/powerpoint/2010/main" val="3617825153"/>
              </p:ext>
            </p:extLst>
          </p:nvPr>
        </p:nvGraphicFramePr>
        <p:xfrm>
          <a:off x="838200" y="4340944"/>
          <a:ext cx="5713712" cy="1909920"/>
        </p:xfrm>
        <a:graphic>
          <a:graphicData uri="http://schemas.openxmlformats.org/drawingml/2006/table">
            <a:tbl>
              <a:tblPr firstRow="1" bandRow="1">
                <a:tableStyleId>{93296810-A885-4BE3-A3E7-6D5BEEA58F35}</a:tableStyleId>
              </a:tblPr>
              <a:tblGrid>
                <a:gridCol w="3903482">
                  <a:extLst>
                    <a:ext uri="{9D8B030D-6E8A-4147-A177-3AD203B41FA5}">
                      <a16:colId xmlns:a16="http://schemas.microsoft.com/office/drawing/2014/main" val="2496101681"/>
                    </a:ext>
                  </a:extLst>
                </a:gridCol>
                <a:gridCol w="904974">
                  <a:extLst>
                    <a:ext uri="{9D8B030D-6E8A-4147-A177-3AD203B41FA5}">
                      <a16:colId xmlns:a16="http://schemas.microsoft.com/office/drawing/2014/main" val="750794756"/>
                    </a:ext>
                  </a:extLst>
                </a:gridCol>
                <a:gridCol w="905256">
                  <a:extLst>
                    <a:ext uri="{9D8B030D-6E8A-4147-A177-3AD203B41FA5}">
                      <a16:colId xmlns:a16="http://schemas.microsoft.com/office/drawing/2014/main" val="2745493239"/>
                    </a:ext>
                  </a:extLst>
                </a:gridCol>
              </a:tblGrid>
              <a:tr h="318320">
                <a:tc>
                  <a:txBody>
                    <a:bodyPr/>
                    <a:lstStyle/>
                    <a:p>
                      <a:pPr algn="ctr"/>
                      <a:r>
                        <a:rPr lang="en-US" sz="1400"/>
                        <a:t>Phase Two: City Services</a:t>
                      </a:r>
                    </a:p>
                  </a:txBody>
                  <a:tcPr anchor="ctr">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solidFill>
                      <a:schemeClr val="accent6">
                        <a:lumMod val="75000"/>
                      </a:schemeClr>
                    </a:solidFill>
                  </a:tcPr>
                </a:tc>
                <a:tc>
                  <a:txBody>
                    <a:bodyPr/>
                    <a:lstStyle/>
                    <a:p>
                      <a:pPr algn="ctr"/>
                      <a:r>
                        <a:rPr lang="en-US" sz="1400"/>
                        <a:t>FY24-25</a:t>
                      </a:r>
                    </a:p>
                  </a:txBody>
                  <a:tcPr anchor="ctr">
                    <a:lnT w="12700" cap="flat" cmpd="sng" algn="ctr">
                      <a:solidFill>
                        <a:schemeClr val="bg1">
                          <a:lumMod val="50000"/>
                        </a:schemeClr>
                      </a:solidFill>
                      <a:prstDash val="solid"/>
                      <a:round/>
                      <a:headEnd type="none" w="med" len="med"/>
                      <a:tailEnd type="none" w="med" len="med"/>
                    </a:lnT>
                    <a:solidFill>
                      <a:schemeClr val="accent6">
                        <a:lumMod val="75000"/>
                      </a:schemeClr>
                    </a:solidFill>
                  </a:tcPr>
                </a:tc>
                <a:tc>
                  <a:txBody>
                    <a:bodyPr/>
                    <a:lstStyle/>
                    <a:p>
                      <a:pPr algn="ctr"/>
                      <a:r>
                        <a:rPr lang="en-US" sz="1400"/>
                        <a:t>FY25-26</a:t>
                      </a:r>
                    </a:p>
                  </a:txBody>
                  <a:tcPr anchor="ct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solidFill>
                      <a:schemeClr val="accent6">
                        <a:lumMod val="75000"/>
                      </a:schemeClr>
                    </a:solidFill>
                  </a:tcPr>
                </a:tc>
                <a:extLst>
                  <a:ext uri="{0D108BD9-81ED-4DB2-BD59-A6C34878D82A}">
                    <a16:rowId xmlns:a16="http://schemas.microsoft.com/office/drawing/2014/main" val="3590120284"/>
                  </a:ext>
                </a:extLst>
              </a:tr>
              <a:tr h="318320">
                <a:tc>
                  <a:txBody>
                    <a:bodyPr/>
                    <a:lstStyle/>
                    <a:p>
                      <a:pPr algn="l"/>
                      <a:r>
                        <a:rPr lang="en-US" sz="1400">
                          <a:latin typeface="Aptos Light" panose="020B0004020202020204" pitchFamily="34" charset="0"/>
                        </a:rPr>
                        <a:t>Contracts and Grants</a:t>
                      </a:r>
                    </a:p>
                  </a:txBody>
                  <a:tcPr anchor="ctr">
                    <a:lnL w="12700" cap="flat" cmpd="sng" algn="ctr">
                      <a:solidFill>
                        <a:schemeClr val="bg1">
                          <a:lumMod val="50000"/>
                        </a:schemeClr>
                      </a:solidFill>
                      <a:prstDash val="solid"/>
                      <a:round/>
                      <a:headEnd type="none" w="med" len="med"/>
                      <a:tailEnd type="none" w="med" len="med"/>
                    </a:lnL>
                    <a:noFill/>
                  </a:tcPr>
                </a:tc>
                <a:tc>
                  <a:txBody>
                    <a:bodyPr/>
                    <a:lstStyle/>
                    <a:p>
                      <a:pPr algn="ctr"/>
                      <a:endParaRPr lang="en-US" sz="1400">
                        <a:latin typeface="Aptos Light" panose="020B0004020202020204" pitchFamily="34" charset="0"/>
                      </a:endParaRPr>
                    </a:p>
                  </a:txBody>
                  <a:tcPr anchor="ctr">
                    <a:noFill/>
                  </a:tcPr>
                </a:tc>
                <a:tc>
                  <a:txBody>
                    <a:bodyPr/>
                    <a:lstStyle/>
                    <a:p>
                      <a:pPr algn="ctr"/>
                      <a:endParaRPr lang="en-US" sz="1400">
                        <a:latin typeface="Aptos Light" panose="020B0004020202020204" pitchFamily="34" charset="0"/>
                      </a:endParaRPr>
                    </a:p>
                  </a:txBody>
                  <a:tcPr anchor="ctr">
                    <a:lnR w="12700" cap="flat" cmpd="sng" algn="ctr">
                      <a:solidFill>
                        <a:schemeClr val="bg1">
                          <a:lumMod val="50000"/>
                        </a:schemeClr>
                      </a:solidFill>
                      <a:prstDash val="solid"/>
                      <a:round/>
                      <a:headEnd type="none" w="med" len="med"/>
                      <a:tailEnd type="none" w="med" len="med"/>
                    </a:lnR>
                    <a:noFill/>
                  </a:tcPr>
                </a:tc>
                <a:extLst>
                  <a:ext uri="{0D108BD9-81ED-4DB2-BD59-A6C34878D82A}">
                    <a16:rowId xmlns:a16="http://schemas.microsoft.com/office/drawing/2014/main" val="607226899"/>
                  </a:ext>
                </a:extLst>
              </a:tr>
              <a:tr h="318320">
                <a:tc>
                  <a:txBody>
                    <a:bodyPr/>
                    <a:lstStyle/>
                    <a:p>
                      <a:pPr algn="l"/>
                      <a:r>
                        <a:rPr lang="en-US" sz="1400">
                          <a:latin typeface="Aptos Light" panose="020B0004020202020204" pitchFamily="34" charset="0"/>
                        </a:rPr>
                        <a:t>Community Engagement and Partnerships</a:t>
                      </a:r>
                    </a:p>
                  </a:txBody>
                  <a:tcPr anchor="ctr">
                    <a:lnL w="12700" cap="flat" cmpd="sng" algn="ctr">
                      <a:solidFill>
                        <a:schemeClr val="bg1">
                          <a:lumMod val="50000"/>
                        </a:schemeClr>
                      </a:solidFill>
                      <a:prstDash val="solid"/>
                      <a:round/>
                      <a:headEnd type="none" w="med" len="med"/>
                      <a:tailEnd type="none" w="med" len="med"/>
                    </a:lnL>
                    <a:noFill/>
                  </a:tcPr>
                </a:tc>
                <a:tc>
                  <a:txBody>
                    <a:bodyPr/>
                    <a:lstStyle/>
                    <a:p>
                      <a:pPr algn="ctr"/>
                      <a:endParaRPr lang="en-US" sz="1400">
                        <a:latin typeface="Aptos Light" panose="020B0004020202020204" pitchFamily="34" charset="0"/>
                      </a:endParaRPr>
                    </a:p>
                  </a:txBody>
                  <a:tcPr anchor="ctr">
                    <a:noFill/>
                  </a:tcPr>
                </a:tc>
                <a:tc>
                  <a:txBody>
                    <a:bodyPr/>
                    <a:lstStyle/>
                    <a:p>
                      <a:pPr algn="ctr"/>
                      <a:endParaRPr lang="en-US" sz="1400">
                        <a:latin typeface="Aptos Light" panose="020B0004020202020204" pitchFamily="34" charset="0"/>
                      </a:endParaRPr>
                    </a:p>
                  </a:txBody>
                  <a:tcPr anchor="ctr">
                    <a:lnR w="12700" cap="flat" cmpd="sng" algn="ctr">
                      <a:solidFill>
                        <a:schemeClr val="bg1">
                          <a:lumMod val="50000"/>
                        </a:schemeClr>
                      </a:solidFill>
                      <a:prstDash val="solid"/>
                      <a:round/>
                      <a:headEnd type="none" w="med" len="med"/>
                      <a:tailEnd type="none" w="med" len="med"/>
                    </a:lnR>
                    <a:noFill/>
                  </a:tcPr>
                </a:tc>
                <a:extLst>
                  <a:ext uri="{0D108BD9-81ED-4DB2-BD59-A6C34878D82A}">
                    <a16:rowId xmlns:a16="http://schemas.microsoft.com/office/drawing/2014/main" val="1904104196"/>
                  </a:ext>
                </a:extLst>
              </a:tr>
              <a:tr h="318320">
                <a:tc>
                  <a:txBody>
                    <a:bodyPr/>
                    <a:lstStyle/>
                    <a:p>
                      <a:pPr algn="l"/>
                      <a:r>
                        <a:rPr lang="en-US" sz="1400">
                          <a:latin typeface="Aptos Light" panose="020B0004020202020204" pitchFamily="34" charset="0"/>
                        </a:rPr>
                        <a:t>Service or Infrastructure Access</a:t>
                      </a:r>
                    </a:p>
                  </a:txBody>
                  <a:tcPr anchor="ctr">
                    <a:lnL w="12700" cap="flat" cmpd="sng" algn="ctr">
                      <a:solidFill>
                        <a:schemeClr val="bg1">
                          <a:lumMod val="50000"/>
                        </a:schemeClr>
                      </a:solidFill>
                      <a:prstDash val="solid"/>
                      <a:round/>
                      <a:headEnd type="none" w="med" len="med"/>
                      <a:tailEnd type="none" w="med" len="med"/>
                    </a:lnL>
                    <a:noFill/>
                  </a:tcPr>
                </a:tc>
                <a:tc>
                  <a:txBody>
                    <a:bodyPr/>
                    <a:lstStyle/>
                    <a:p>
                      <a:pPr algn="ctr"/>
                      <a:endParaRPr lang="en-US" sz="1400">
                        <a:latin typeface="Aptos Light" panose="020B0004020202020204" pitchFamily="34" charset="0"/>
                      </a:endParaRPr>
                    </a:p>
                  </a:txBody>
                  <a:tcPr anchor="ctr">
                    <a:noFill/>
                  </a:tcPr>
                </a:tc>
                <a:tc>
                  <a:txBody>
                    <a:bodyPr/>
                    <a:lstStyle/>
                    <a:p>
                      <a:pPr algn="ctr"/>
                      <a:endParaRPr lang="en-US" sz="1400">
                        <a:latin typeface="Aptos Light" panose="020B0004020202020204" pitchFamily="34" charset="0"/>
                      </a:endParaRPr>
                    </a:p>
                  </a:txBody>
                  <a:tcPr anchor="ctr">
                    <a:lnR w="12700" cap="flat" cmpd="sng" algn="ctr">
                      <a:solidFill>
                        <a:schemeClr val="bg1">
                          <a:lumMod val="50000"/>
                        </a:schemeClr>
                      </a:solidFill>
                      <a:prstDash val="solid"/>
                      <a:round/>
                      <a:headEnd type="none" w="med" len="med"/>
                      <a:tailEnd type="none" w="med" len="med"/>
                    </a:lnR>
                    <a:noFill/>
                  </a:tcPr>
                </a:tc>
                <a:extLst>
                  <a:ext uri="{0D108BD9-81ED-4DB2-BD59-A6C34878D82A}">
                    <a16:rowId xmlns:a16="http://schemas.microsoft.com/office/drawing/2014/main" val="3113469219"/>
                  </a:ext>
                </a:extLst>
              </a:tr>
              <a:tr h="318320">
                <a:tc>
                  <a:txBody>
                    <a:bodyPr/>
                    <a:lstStyle/>
                    <a:p>
                      <a:pPr algn="l"/>
                      <a:r>
                        <a:rPr lang="en-US" sz="1400">
                          <a:latin typeface="Aptos Light" panose="020B0004020202020204" pitchFamily="34" charset="0"/>
                        </a:rPr>
                        <a:t>Budgeting</a:t>
                      </a:r>
                    </a:p>
                  </a:txBody>
                  <a:tcPr anchor="ctr">
                    <a:lnL w="12700" cap="flat" cmpd="sng" algn="ctr">
                      <a:solidFill>
                        <a:schemeClr val="bg1">
                          <a:lumMod val="50000"/>
                        </a:schemeClr>
                      </a:solidFill>
                      <a:prstDash val="solid"/>
                      <a:round/>
                      <a:headEnd type="none" w="med" len="med"/>
                      <a:tailEnd type="none" w="med" len="med"/>
                    </a:lnL>
                    <a:noFill/>
                  </a:tcPr>
                </a:tc>
                <a:tc>
                  <a:txBody>
                    <a:bodyPr/>
                    <a:lstStyle/>
                    <a:p>
                      <a:pPr algn="ctr"/>
                      <a:endParaRPr lang="en-US" sz="1400">
                        <a:latin typeface="Aptos Light" panose="020B0004020202020204" pitchFamily="34" charset="0"/>
                      </a:endParaRPr>
                    </a:p>
                  </a:txBody>
                  <a:tcPr anchor="ctr">
                    <a:noFill/>
                  </a:tcPr>
                </a:tc>
                <a:tc>
                  <a:txBody>
                    <a:bodyPr/>
                    <a:lstStyle/>
                    <a:p>
                      <a:pPr algn="ctr"/>
                      <a:endParaRPr lang="en-US" sz="1400">
                        <a:latin typeface="Aptos Light" panose="020B0004020202020204" pitchFamily="34" charset="0"/>
                      </a:endParaRPr>
                    </a:p>
                  </a:txBody>
                  <a:tcPr anchor="ctr">
                    <a:lnR w="12700" cap="flat" cmpd="sng" algn="ctr">
                      <a:solidFill>
                        <a:schemeClr val="bg1">
                          <a:lumMod val="50000"/>
                        </a:schemeClr>
                      </a:solidFill>
                      <a:prstDash val="solid"/>
                      <a:round/>
                      <a:headEnd type="none" w="med" len="med"/>
                      <a:tailEnd type="none" w="med" len="med"/>
                    </a:lnR>
                    <a:noFill/>
                  </a:tcPr>
                </a:tc>
                <a:extLst>
                  <a:ext uri="{0D108BD9-81ED-4DB2-BD59-A6C34878D82A}">
                    <a16:rowId xmlns:a16="http://schemas.microsoft.com/office/drawing/2014/main" val="529010603"/>
                  </a:ext>
                </a:extLst>
              </a:tr>
              <a:tr h="318320">
                <a:tc>
                  <a:txBody>
                    <a:bodyPr/>
                    <a:lstStyle/>
                    <a:p>
                      <a:pPr algn="l"/>
                      <a:r>
                        <a:rPr lang="en-US" sz="1400">
                          <a:latin typeface="Aptos Light" panose="020B0004020202020204" pitchFamily="34" charset="0"/>
                        </a:rPr>
                        <a:t>Other:</a:t>
                      </a:r>
                    </a:p>
                  </a:txBody>
                  <a:tcPr anchor="ctr">
                    <a:lnL w="12700" cap="flat" cmpd="sng" algn="ctr">
                      <a:solidFill>
                        <a:schemeClr val="bg1">
                          <a:lumMod val="50000"/>
                        </a:schemeClr>
                      </a:solidFill>
                      <a:prstDash val="solid"/>
                      <a:round/>
                      <a:headEnd type="none" w="med" len="med"/>
                      <a:tailEnd type="none" w="med" len="med"/>
                    </a:lnL>
                    <a:lnB w="12700" cap="flat" cmpd="sng" algn="ctr">
                      <a:solidFill>
                        <a:schemeClr val="bg1">
                          <a:lumMod val="50000"/>
                        </a:schemeClr>
                      </a:solidFill>
                      <a:prstDash val="solid"/>
                      <a:round/>
                      <a:headEnd type="none" w="med" len="med"/>
                      <a:tailEnd type="none" w="med" len="med"/>
                    </a:lnB>
                    <a:noFill/>
                  </a:tcPr>
                </a:tc>
                <a:tc>
                  <a:txBody>
                    <a:bodyPr/>
                    <a:lstStyle/>
                    <a:p>
                      <a:pPr algn="ctr"/>
                      <a:endParaRPr lang="en-US" sz="1400">
                        <a:latin typeface="Aptos Light" panose="020B0004020202020204" pitchFamily="34" charset="0"/>
                      </a:endParaRPr>
                    </a:p>
                  </a:txBody>
                  <a:tcPr anchor="ctr">
                    <a:lnB w="12700" cap="flat" cmpd="sng" algn="ctr">
                      <a:solidFill>
                        <a:schemeClr val="bg1">
                          <a:lumMod val="50000"/>
                        </a:schemeClr>
                      </a:solidFill>
                      <a:prstDash val="solid"/>
                      <a:round/>
                      <a:headEnd type="none" w="med" len="med"/>
                      <a:tailEnd type="none" w="med" len="med"/>
                    </a:lnB>
                    <a:noFill/>
                  </a:tcPr>
                </a:tc>
                <a:tc>
                  <a:txBody>
                    <a:bodyPr/>
                    <a:lstStyle/>
                    <a:p>
                      <a:pPr algn="ctr"/>
                      <a:endParaRPr lang="en-US" sz="1400">
                        <a:latin typeface="Aptos Light" panose="020B0004020202020204" pitchFamily="34" charset="0"/>
                      </a:endParaRPr>
                    </a:p>
                  </a:txBody>
                  <a:tcPr anchor="ctr">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26969068"/>
                  </a:ext>
                </a:extLst>
              </a:tr>
            </a:tbl>
          </a:graphicData>
        </a:graphic>
      </p:graphicFrame>
      <p:graphicFrame>
        <p:nvGraphicFramePr>
          <p:cNvPr id="18" name="Content Placeholder 3">
            <a:extLst>
              <a:ext uri="{FF2B5EF4-FFF2-40B4-BE49-F238E27FC236}">
                <a16:creationId xmlns:a16="http://schemas.microsoft.com/office/drawing/2014/main" id="{4329718F-0DDA-CD39-B80D-89F2898DCC11}"/>
              </a:ext>
            </a:extLst>
          </p:cNvPr>
          <p:cNvGraphicFramePr>
            <a:graphicFrameLocks/>
          </p:cNvGraphicFramePr>
          <p:nvPr>
            <p:extLst>
              <p:ext uri="{D42A27DB-BD31-4B8C-83A1-F6EECF244321}">
                <p14:modId xmlns:p14="http://schemas.microsoft.com/office/powerpoint/2010/main" val="2078120037"/>
              </p:ext>
            </p:extLst>
          </p:nvPr>
        </p:nvGraphicFramePr>
        <p:xfrm>
          <a:off x="838199" y="1859474"/>
          <a:ext cx="5713713" cy="2228240"/>
        </p:xfrm>
        <a:graphic>
          <a:graphicData uri="http://schemas.openxmlformats.org/drawingml/2006/table">
            <a:tbl>
              <a:tblPr firstRow="1" bandRow="1">
                <a:tableStyleId>{00A15C55-8517-42AA-B614-E9B94910E393}</a:tableStyleId>
              </a:tblPr>
              <a:tblGrid>
                <a:gridCol w="3903483">
                  <a:extLst>
                    <a:ext uri="{9D8B030D-6E8A-4147-A177-3AD203B41FA5}">
                      <a16:colId xmlns:a16="http://schemas.microsoft.com/office/drawing/2014/main" val="2496101681"/>
                    </a:ext>
                  </a:extLst>
                </a:gridCol>
                <a:gridCol w="904974">
                  <a:extLst>
                    <a:ext uri="{9D8B030D-6E8A-4147-A177-3AD203B41FA5}">
                      <a16:colId xmlns:a16="http://schemas.microsoft.com/office/drawing/2014/main" val="750794756"/>
                    </a:ext>
                  </a:extLst>
                </a:gridCol>
                <a:gridCol w="905256">
                  <a:extLst>
                    <a:ext uri="{9D8B030D-6E8A-4147-A177-3AD203B41FA5}">
                      <a16:colId xmlns:a16="http://schemas.microsoft.com/office/drawing/2014/main" val="2481296146"/>
                    </a:ext>
                  </a:extLst>
                </a:gridCol>
              </a:tblGrid>
              <a:tr h="318320">
                <a:tc>
                  <a:txBody>
                    <a:bodyPr/>
                    <a:lstStyle/>
                    <a:p>
                      <a:pPr algn="ctr"/>
                      <a:r>
                        <a:rPr lang="en-US" sz="1400"/>
                        <a:t>Phase One: City Jobs</a:t>
                      </a:r>
                    </a:p>
                  </a:txBody>
                  <a:tcPr anchor="ctr">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solidFill>
                      <a:schemeClr val="accent6"/>
                    </a:solidFill>
                  </a:tcPr>
                </a:tc>
                <a:tc>
                  <a:txBody>
                    <a:bodyPr/>
                    <a:lstStyle/>
                    <a:p>
                      <a:r>
                        <a:rPr lang="en-US" sz="1400"/>
                        <a:t>FY24-25</a:t>
                      </a:r>
                    </a:p>
                  </a:txBody>
                  <a:tcPr anchor="ctr">
                    <a:lnT w="12700" cap="flat" cmpd="sng" algn="ctr">
                      <a:solidFill>
                        <a:schemeClr val="bg1">
                          <a:lumMod val="50000"/>
                        </a:schemeClr>
                      </a:solidFill>
                      <a:prstDash val="solid"/>
                      <a:round/>
                      <a:headEnd type="none" w="med" len="med"/>
                      <a:tailEnd type="none" w="med" len="med"/>
                    </a:lnT>
                    <a:solidFill>
                      <a:schemeClr val="accent6"/>
                    </a:solidFill>
                  </a:tcPr>
                </a:tc>
                <a:tc>
                  <a:txBody>
                    <a:bodyPr/>
                    <a:lstStyle/>
                    <a:p>
                      <a:r>
                        <a:rPr lang="en-US" sz="1400"/>
                        <a:t>FY25-26</a:t>
                      </a:r>
                    </a:p>
                  </a:txBody>
                  <a:tcPr anchor="ct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solidFill>
                      <a:schemeClr val="accent6"/>
                    </a:solidFill>
                  </a:tcPr>
                </a:tc>
                <a:extLst>
                  <a:ext uri="{0D108BD9-81ED-4DB2-BD59-A6C34878D82A}">
                    <a16:rowId xmlns:a16="http://schemas.microsoft.com/office/drawing/2014/main" val="3590120284"/>
                  </a:ext>
                </a:extLst>
              </a:tr>
              <a:tr h="318320">
                <a:tc>
                  <a:txBody>
                    <a:bodyPr/>
                    <a:lstStyle/>
                    <a:p>
                      <a:pPr algn="l"/>
                      <a:r>
                        <a:rPr lang="en-US" sz="1400" i="0">
                          <a:latin typeface="Aptos Light" panose="020B0004020202020204" pitchFamily="34" charset="0"/>
                        </a:rPr>
                        <a:t>Recruitment and Hiring</a:t>
                      </a:r>
                    </a:p>
                  </a:txBody>
                  <a:tcPr anchor="ctr">
                    <a:lnL w="12700" cap="flat" cmpd="sng" algn="ctr">
                      <a:solidFill>
                        <a:schemeClr val="bg1">
                          <a:lumMod val="50000"/>
                        </a:schemeClr>
                      </a:solidFill>
                      <a:prstDash val="solid"/>
                      <a:round/>
                      <a:headEnd type="none" w="med" len="med"/>
                      <a:tailEnd type="none" w="med" len="med"/>
                    </a:lnL>
                    <a:noFill/>
                  </a:tcPr>
                </a:tc>
                <a:tc>
                  <a:txBody>
                    <a:bodyPr/>
                    <a:lstStyle/>
                    <a:p>
                      <a:pPr algn="ctr"/>
                      <a:endParaRPr lang="en-US" sz="1400">
                        <a:latin typeface="Aptos Light" panose="020B0004020202020204" pitchFamily="34" charset="0"/>
                      </a:endParaRPr>
                    </a:p>
                  </a:txBody>
                  <a:tcPr anchor="ctr">
                    <a:noFill/>
                  </a:tcPr>
                </a:tc>
                <a:tc>
                  <a:txBody>
                    <a:bodyPr/>
                    <a:lstStyle/>
                    <a:p>
                      <a:pPr algn="ctr"/>
                      <a:endParaRPr lang="en-US" sz="1400">
                        <a:latin typeface="Aptos Light" panose="020B0004020202020204" pitchFamily="34" charset="0"/>
                      </a:endParaRPr>
                    </a:p>
                  </a:txBody>
                  <a:tcPr anchor="ctr">
                    <a:lnR w="12700" cap="flat" cmpd="sng" algn="ctr">
                      <a:solidFill>
                        <a:schemeClr val="bg1">
                          <a:lumMod val="50000"/>
                        </a:schemeClr>
                      </a:solidFill>
                      <a:prstDash val="solid"/>
                      <a:round/>
                      <a:headEnd type="none" w="med" len="med"/>
                      <a:tailEnd type="none" w="med" len="med"/>
                    </a:lnR>
                    <a:noFill/>
                  </a:tcPr>
                </a:tc>
                <a:extLst>
                  <a:ext uri="{0D108BD9-81ED-4DB2-BD59-A6C34878D82A}">
                    <a16:rowId xmlns:a16="http://schemas.microsoft.com/office/drawing/2014/main" val="607226899"/>
                  </a:ext>
                </a:extLst>
              </a:tr>
              <a:tr h="318320">
                <a:tc>
                  <a:txBody>
                    <a:bodyPr/>
                    <a:lstStyle/>
                    <a:p>
                      <a:pPr algn="l"/>
                      <a:r>
                        <a:rPr lang="en-US" sz="1400" i="0">
                          <a:latin typeface="Aptos Light" panose="020B0004020202020204" pitchFamily="34" charset="0"/>
                        </a:rPr>
                        <a:t>Retention, Professional Development, Promotions</a:t>
                      </a:r>
                    </a:p>
                  </a:txBody>
                  <a:tcPr anchor="ctr">
                    <a:lnL w="12700" cap="flat" cmpd="sng" algn="ctr">
                      <a:solidFill>
                        <a:schemeClr val="bg1">
                          <a:lumMod val="50000"/>
                        </a:schemeClr>
                      </a:solidFill>
                      <a:prstDash val="solid"/>
                      <a:round/>
                      <a:headEnd type="none" w="med" len="med"/>
                      <a:tailEnd type="none" w="med" len="med"/>
                    </a:lnL>
                    <a:noFill/>
                  </a:tcPr>
                </a:tc>
                <a:tc>
                  <a:txBody>
                    <a:bodyPr/>
                    <a:lstStyle/>
                    <a:p>
                      <a:pPr algn="ctr"/>
                      <a:endParaRPr lang="en-US" sz="1400">
                        <a:latin typeface="Aptos Light" panose="020B0004020202020204" pitchFamily="34" charset="0"/>
                      </a:endParaRPr>
                    </a:p>
                  </a:txBody>
                  <a:tcPr anchor="ctr">
                    <a:noFill/>
                  </a:tcPr>
                </a:tc>
                <a:tc>
                  <a:txBody>
                    <a:bodyPr/>
                    <a:lstStyle/>
                    <a:p>
                      <a:pPr algn="ctr"/>
                      <a:endParaRPr lang="en-US" sz="1400">
                        <a:latin typeface="Aptos Light" panose="020B0004020202020204" pitchFamily="34" charset="0"/>
                      </a:endParaRPr>
                    </a:p>
                  </a:txBody>
                  <a:tcPr anchor="ctr">
                    <a:lnR w="12700" cap="flat" cmpd="sng" algn="ctr">
                      <a:solidFill>
                        <a:schemeClr val="bg1">
                          <a:lumMod val="50000"/>
                        </a:schemeClr>
                      </a:solidFill>
                      <a:prstDash val="solid"/>
                      <a:round/>
                      <a:headEnd type="none" w="med" len="med"/>
                      <a:tailEnd type="none" w="med" len="med"/>
                    </a:lnR>
                    <a:noFill/>
                  </a:tcPr>
                </a:tc>
                <a:extLst>
                  <a:ext uri="{0D108BD9-81ED-4DB2-BD59-A6C34878D82A}">
                    <a16:rowId xmlns:a16="http://schemas.microsoft.com/office/drawing/2014/main" val="4280501641"/>
                  </a:ext>
                </a:extLst>
              </a:tr>
              <a:tr h="318320">
                <a:tc>
                  <a:txBody>
                    <a:bodyPr/>
                    <a:lstStyle/>
                    <a:p>
                      <a:pPr algn="l"/>
                      <a:r>
                        <a:rPr lang="en-US" sz="1400">
                          <a:latin typeface="Aptos Light" panose="020B0004020202020204" pitchFamily="34" charset="0"/>
                        </a:rPr>
                        <a:t>Corrective Actions</a:t>
                      </a:r>
                    </a:p>
                  </a:txBody>
                  <a:tcPr anchor="ctr">
                    <a:lnL w="12700" cap="flat" cmpd="sng" algn="ctr">
                      <a:solidFill>
                        <a:schemeClr val="bg1">
                          <a:lumMod val="50000"/>
                        </a:schemeClr>
                      </a:solidFill>
                      <a:prstDash val="solid"/>
                      <a:round/>
                      <a:headEnd type="none" w="med" len="med"/>
                      <a:tailEnd type="none" w="med" len="med"/>
                    </a:lnL>
                    <a:noFill/>
                  </a:tcPr>
                </a:tc>
                <a:tc>
                  <a:txBody>
                    <a:bodyPr/>
                    <a:lstStyle/>
                    <a:p>
                      <a:pPr algn="ctr"/>
                      <a:endParaRPr lang="en-US" sz="1400">
                        <a:latin typeface="Aptos Light" panose="020B0004020202020204" pitchFamily="34" charset="0"/>
                      </a:endParaRPr>
                    </a:p>
                  </a:txBody>
                  <a:tcPr anchor="ctr">
                    <a:noFill/>
                  </a:tcPr>
                </a:tc>
                <a:tc>
                  <a:txBody>
                    <a:bodyPr/>
                    <a:lstStyle/>
                    <a:p>
                      <a:pPr algn="ctr"/>
                      <a:endParaRPr lang="en-US" sz="1400">
                        <a:latin typeface="Aptos Light" panose="020B0004020202020204" pitchFamily="34" charset="0"/>
                      </a:endParaRPr>
                    </a:p>
                  </a:txBody>
                  <a:tcPr anchor="ctr">
                    <a:lnR w="12700" cap="flat" cmpd="sng" algn="ctr">
                      <a:solidFill>
                        <a:schemeClr val="bg1">
                          <a:lumMod val="50000"/>
                        </a:schemeClr>
                      </a:solidFill>
                      <a:prstDash val="solid"/>
                      <a:round/>
                      <a:headEnd type="none" w="med" len="med"/>
                      <a:tailEnd type="none" w="med" len="med"/>
                    </a:lnR>
                    <a:noFill/>
                  </a:tcPr>
                </a:tc>
                <a:extLst>
                  <a:ext uri="{0D108BD9-81ED-4DB2-BD59-A6C34878D82A}">
                    <a16:rowId xmlns:a16="http://schemas.microsoft.com/office/drawing/2014/main" val="534200775"/>
                  </a:ext>
                </a:extLst>
              </a:tr>
              <a:tr h="318320">
                <a:tc>
                  <a:txBody>
                    <a:bodyPr/>
                    <a:lstStyle/>
                    <a:p>
                      <a:pPr algn="l"/>
                      <a:r>
                        <a:rPr lang="en-US" sz="1400">
                          <a:latin typeface="Aptos Light" panose="020B0004020202020204" pitchFamily="34" charset="0"/>
                        </a:rPr>
                        <a:t>Culture of Inclusion and Belonging</a:t>
                      </a:r>
                    </a:p>
                  </a:txBody>
                  <a:tcPr anchor="ctr">
                    <a:lnL w="12700" cap="flat" cmpd="sng" algn="ctr">
                      <a:solidFill>
                        <a:schemeClr val="bg1">
                          <a:lumMod val="50000"/>
                        </a:schemeClr>
                      </a:solidFill>
                      <a:prstDash val="solid"/>
                      <a:round/>
                      <a:headEnd type="none" w="med" len="med"/>
                      <a:tailEnd type="none" w="med" len="med"/>
                    </a:lnL>
                    <a:noFill/>
                  </a:tcPr>
                </a:tc>
                <a:tc>
                  <a:txBody>
                    <a:bodyPr/>
                    <a:lstStyle/>
                    <a:p>
                      <a:pPr algn="ctr"/>
                      <a:endParaRPr lang="en-US" sz="1400">
                        <a:latin typeface="Aptos Light" panose="020B0004020202020204" pitchFamily="34" charset="0"/>
                      </a:endParaRPr>
                    </a:p>
                  </a:txBody>
                  <a:tcPr anchor="ctr">
                    <a:noFill/>
                  </a:tcPr>
                </a:tc>
                <a:tc>
                  <a:txBody>
                    <a:bodyPr/>
                    <a:lstStyle/>
                    <a:p>
                      <a:pPr algn="ctr"/>
                      <a:endParaRPr lang="en-US" sz="1400">
                        <a:latin typeface="Aptos Light" panose="020B0004020202020204" pitchFamily="34" charset="0"/>
                      </a:endParaRPr>
                    </a:p>
                  </a:txBody>
                  <a:tcPr anchor="ctr">
                    <a:lnR w="12700" cap="flat" cmpd="sng" algn="ctr">
                      <a:solidFill>
                        <a:schemeClr val="bg1">
                          <a:lumMod val="50000"/>
                        </a:schemeClr>
                      </a:solidFill>
                      <a:prstDash val="solid"/>
                      <a:round/>
                      <a:headEnd type="none" w="med" len="med"/>
                      <a:tailEnd type="none" w="med" len="med"/>
                    </a:lnR>
                    <a:noFill/>
                  </a:tcPr>
                </a:tc>
                <a:extLst>
                  <a:ext uri="{0D108BD9-81ED-4DB2-BD59-A6C34878D82A}">
                    <a16:rowId xmlns:a16="http://schemas.microsoft.com/office/drawing/2014/main" val="2611006146"/>
                  </a:ext>
                </a:extLst>
              </a:tr>
              <a:tr h="318320">
                <a:tc>
                  <a:txBody>
                    <a:bodyPr/>
                    <a:lstStyle/>
                    <a:p>
                      <a:pPr algn="l"/>
                      <a:r>
                        <a:rPr lang="en-US" sz="1400">
                          <a:latin typeface="Aptos Light" panose="020B0004020202020204" pitchFamily="34" charset="0"/>
                        </a:rPr>
                        <a:t>Boards and Commissions</a:t>
                      </a:r>
                    </a:p>
                  </a:txBody>
                  <a:tcPr anchor="ctr">
                    <a:lnL w="12700" cap="flat" cmpd="sng" algn="ctr">
                      <a:solidFill>
                        <a:schemeClr val="bg1">
                          <a:lumMod val="50000"/>
                        </a:schemeClr>
                      </a:solidFill>
                      <a:prstDash val="solid"/>
                      <a:round/>
                      <a:headEnd type="none" w="med" len="med"/>
                      <a:tailEnd type="none" w="med" len="med"/>
                    </a:lnL>
                    <a:noFill/>
                  </a:tcPr>
                </a:tc>
                <a:tc>
                  <a:txBody>
                    <a:bodyPr/>
                    <a:lstStyle/>
                    <a:p>
                      <a:pPr algn="ctr"/>
                      <a:endParaRPr lang="en-US" sz="1400">
                        <a:latin typeface="Aptos Light" panose="020B0004020202020204" pitchFamily="34" charset="0"/>
                      </a:endParaRPr>
                    </a:p>
                  </a:txBody>
                  <a:tcPr anchor="ctr">
                    <a:noFill/>
                  </a:tcPr>
                </a:tc>
                <a:tc>
                  <a:txBody>
                    <a:bodyPr/>
                    <a:lstStyle/>
                    <a:p>
                      <a:pPr algn="ctr"/>
                      <a:endParaRPr lang="en-US" sz="1400">
                        <a:latin typeface="Aptos Light" panose="020B0004020202020204" pitchFamily="34" charset="0"/>
                      </a:endParaRPr>
                    </a:p>
                  </a:txBody>
                  <a:tcPr anchor="ctr">
                    <a:lnR w="12700" cap="flat" cmpd="sng" algn="ctr">
                      <a:solidFill>
                        <a:schemeClr val="bg1">
                          <a:lumMod val="50000"/>
                        </a:schemeClr>
                      </a:solidFill>
                      <a:prstDash val="solid"/>
                      <a:round/>
                      <a:headEnd type="none" w="med" len="med"/>
                      <a:tailEnd type="none" w="med" len="med"/>
                    </a:lnR>
                    <a:noFill/>
                  </a:tcPr>
                </a:tc>
                <a:extLst>
                  <a:ext uri="{0D108BD9-81ED-4DB2-BD59-A6C34878D82A}">
                    <a16:rowId xmlns:a16="http://schemas.microsoft.com/office/drawing/2014/main" val="3733061727"/>
                  </a:ext>
                </a:extLst>
              </a:tr>
              <a:tr h="318320">
                <a:tc>
                  <a:txBody>
                    <a:bodyPr/>
                    <a:lstStyle/>
                    <a:p>
                      <a:pPr algn="l"/>
                      <a:r>
                        <a:rPr lang="en-US" sz="1400">
                          <a:latin typeface="Aptos Light" panose="020B0004020202020204" pitchFamily="34" charset="0"/>
                        </a:rPr>
                        <a:t>Other:</a:t>
                      </a:r>
                    </a:p>
                  </a:txBody>
                  <a:tcPr anchor="ctr">
                    <a:lnL w="12700" cap="flat" cmpd="sng" algn="ctr">
                      <a:solidFill>
                        <a:schemeClr val="bg1">
                          <a:lumMod val="50000"/>
                        </a:schemeClr>
                      </a:solidFill>
                      <a:prstDash val="solid"/>
                      <a:round/>
                      <a:headEnd type="none" w="med" len="med"/>
                      <a:tailEnd type="none" w="med" len="med"/>
                    </a:lnL>
                    <a:lnB w="12700" cap="flat" cmpd="sng" algn="ctr">
                      <a:solidFill>
                        <a:schemeClr val="bg1">
                          <a:lumMod val="50000"/>
                        </a:schemeClr>
                      </a:solidFill>
                      <a:prstDash val="solid"/>
                      <a:round/>
                      <a:headEnd type="none" w="med" len="med"/>
                      <a:tailEnd type="none" w="med" len="med"/>
                    </a:lnB>
                    <a:noFill/>
                  </a:tcPr>
                </a:tc>
                <a:tc>
                  <a:txBody>
                    <a:bodyPr/>
                    <a:lstStyle/>
                    <a:p>
                      <a:pPr algn="ctr"/>
                      <a:endParaRPr lang="en-US" sz="1400">
                        <a:latin typeface="Aptos Light" panose="020B0004020202020204" pitchFamily="34" charset="0"/>
                      </a:endParaRPr>
                    </a:p>
                  </a:txBody>
                  <a:tcPr anchor="ctr">
                    <a:lnB w="12700" cap="flat" cmpd="sng" algn="ctr">
                      <a:solidFill>
                        <a:schemeClr val="bg1">
                          <a:lumMod val="50000"/>
                        </a:schemeClr>
                      </a:solidFill>
                      <a:prstDash val="solid"/>
                      <a:round/>
                      <a:headEnd type="none" w="med" len="med"/>
                      <a:tailEnd type="none" w="med" len="med"/>
                    </a:lnB>
                    <a:noFill/>
                  </a:tcPr>
                </a:tc>
                <a:tc>
                  <a:txBody>
                    <a:bodyPr/>
                    <a:lstStyle/>
                    <a:p>
                      <a:pPr algn="ctr"/>
                      <a:endParaRPr lang="en-US" sz="1400">
                        <a:latin typeface="Aptos Light" panose="020B0004020202020204" pitchFamily="34" charset="0"/>
                      </a:endParaRPr>
                    </a:p>
                  </a:txBody>
                  <a:tcPr anchor="ctr">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788712200"/>
                  </a:ext>
                </a:extLst>
              </a:tr>
            </a:tbl>
          </a:graphicData>
        </a:graphic>
      </p:graphicFrame>
      <p:graphicFrame>
        <p:nvGraphicFramePr>
          <p:cNvPr id="19" name="Content Placeholder 3">
            <a:extLst>
              <a:ext uri="{FF2B5EF4-FFF2-40B4-BE49-F238E27FC236}">
                <a16:creationId xmlns:a16="http://schemas.microsoft.com/office/drawing/2014/main" id="{74B0539E-06A1-CEC5-E3CA-8287F388038A}"/>
              </a:ext>
            </a:extLst>
          </p:cNvPr>
          <p:cNvGraphicFramePr>
            <a:graphicFrameLocks/>
          </p:cNvGraphicFramePr>
          <p:nvPr>
            <p:extLst>
              <p:ext uri="{D42A27DB-BD31-4B8C-83A1-F6EECF244321}">
                <p14:modId xmlns:p14="http://schemas.microsoft.com/office/powerpoint/2010/main" val="2661517690"/>
              </p:ext>
            </p:extLst>
          </p:nvPr>
        </p:nvGraphicFramePr>
        <p:xfrm>
          <a:off x="7239000" y="1859474"/>
          <a:ext cx="4295776" cy="4391390"/>
        </p:xfrm>
        <a:graphic>
          <a:graphicData uri="http://schemas.openxmlformats.org/drawingml/2006/table">
            <a:tbl>
              <a:tblPr bandRow="1">
                <a:tableStyleId>{00A15C55-8517-42AA-B614-E9B94910E393}</a:tableStyleId>
              </a:tblPr>
              <a:tblGrid>
                <a:gridCol w="3590925">
                  <a:extLst>
                    <a:ext uri="{9D8B030D-6E8A-4147-A177-3AD203B41FA5}">
                      <a16:colId xmlns:a16="http://schemas.microsoft.com/office/drawing/2014/main" val="899455746"/>
                    </a:ext>
                  </a:extLst>
                </a:gridCol>
                <a:gridCol w="704851">
                  <a:extLst>
                    <a:ext uri="{9D8B030D-6E8A-4147-A177-3AD203B41FA5}">
                      <a16:colId xmlns:a16="http://schemas.microsoft.com/office/drawing/2014/main" val="3170714867"/>
                    </a:ext>
                  </a:extLst>
                </a:gridCol>
              </a:tblGrid>
              <a:tr h="1194150">
                <a:tc>
                  <a:txBody>
                    <a:bodyPr/>
                    <a:lstStyle/>
                    <a:p>
                      <a:pPr marL="0" indent="0" algn="l">
                        <a:lnSpc>
                          <a:spcPct val="90000"/>
                        </a:lnSpc>
                        <a:buNone/>
                      </a:pPr>
                      <a:r>
                        <a:rPr lang="en-US" sz="1400" b="1" i="0" u="none" strike="noStrike" kern="1200" baseline="0" dirty="0">
                          <a:solidFill>
                            <a:schemeClr val="dk1"/>
                          </a:solidFill>
                          <a:latin typeface="+mn-lt"/>
                          <a:ea typeface="+mn-ea"/>
                          <a:cs typeface="+mn-cs"/>
                        </a:rPr>
                        <a:t>CONTEXT: Did you include a “problem statement” for each of your initiatives?</a:t>
                      </a:r>
                    </a:p>
                    <a:p>
                      <a:pPr marL="0" indent="0" algn="l">
                        <a:lnSpc>
                          <a:spcPct val="90000"/>
                        </a:lnSpc>
                        <a:buFont typeface="Arial" panose="020B0604020202020204" pitchFamily="34" charset="0"/>
                        <a:buNone/>
                      </a:pPr>
                      <a:r>
                        <a:rPr lang="en-US" sz="1400" b="0" i="0" u="none" strike="noStrike" kern="1200" baseline="0" dirty="0">
                          <a:solidFill>
                            <a:schemeClr val="dk1"/>
                          </a:solidFill>
                          <a:latin typeface="Aptos Light" panose="020B0004020202020204" pitchFamily="34" charset="0"/>
                          <a:ea typeface="+mn-ea"/>
                          <a:cs typeface="+mn-cs"/>
                        </a:rPr>
                        <a:t>Name the issue that you were trying to address. Include any relevant data points about potential racial disparities.</a:t>
                      </a:r>
                      <a:endParaRPr lang="en-US" sz="1400" b="0" i="0" u="none" strike="noStrike" kern="1200" baseline="0" dirty="0">
                        <a:solidFill>
                          <a:schemeClr val="dk1"/>
                        </a:solidFill>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indent="0" algn="ctr">
                        <a:buFont typeface="Arial" panose="020B0604020202020204" pitchFamily="34" charset="0"/>
                        <a:buNone/>
                      </a:pPr>
                      <a:endParaRPr lang="en-US" sz="1400" b="0" i="0" u="none" strike="noStrike" kern="1200" baseline="0">
                        <a:solidFill>
                          <a:schemeClr val="dk1"/>
                        </a:solidFill>
                        <a:latin typeface="Aptos Light" panose="020B0004020202020204" pitchFamily="34" charset="0"/>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115501682"/>
                  </a:ext>
                </a:extLst>
              </a:tr>
              <a:tr h="1733443">
                <a:tc>
                  <a:txBody>
                    <a:bodyPr/>
                    <a:lstStyle/>
                    <a:p>
                      <a:pPr algn="l">
                        <a:lnSpc>
                          <a:spcPct val="90000"/>
                        </a:lnSpc>
                      </a:pPr>
                      <a:r>
                        <a:rPr lang="en-US" sz="1400" b="1" i="0" u="none" strike="noStrike" kern="1200" baseline="0">
                          <a:solidFill>
                            <a:schemeClr val="dk1"/>
                          </a:solidFill>
                          <a:latin typeface="+mn-lt"/>
                          <a:ea typeface="+mn-ea"/>
                          <a:cs typeface="+mn-cs"/>
                        </a:rPr>
                        <a:t>DATA, CHARTS, VISUALS: Did you use data to illustrate the impact of your work?</a:t>
                      </a:r>
                    </a:p>
                    <a:p>
                      <a:pPr marL="0" indent="0" algn="l">
                        <a:lnSpc>
                          <a:spcPct val="90000"/>
                        </a:lnSpc>
                        <a:buFont typeface="Arial" panose="020B0604020202020204" pitchFamily="34" charset="0"/>
                        <a:buNone/>
                      </a:pPr>
                      <a:r>
                        <a:rPr lang="en-US" sz="1400" b="0" i="0" u="none" strike="noStrike" kern="1200" baseline="0">
                          <a:solidFill>
                            <a:schemeClr val="dk1"/>
                          </a:solidFill>
                          <a:latin typeface="Aptos Light" panose="020B0004020202020204" pitchFamily="34" charset="0"/>
                          <a:ea typeface="+mn-ea"/>
                          <a:cs typeface="+mn-cs"/>
                        </a:rPr>
                        <a:t>Explain any charts or visuals. When providing data, give both numerical values and percentages if it is possible to do so without compromising privacy.</a:t>
                      </a:r>
                      <a:r>
                        <a:rPr lang="en-US" sz="1400" b="0" i="0" u="none" strike="noStrike" kern="1200" baseline="0">
                          <a:solidFill>
                            <a:schemeClr val="dk1"/>
                          </a:solidFill>
                          <a:latin typeface="+mn-lt"/>
                          <a:ea typeface="+mn-ea"/>
                          <a:cs typeface="+mn-cs"/>
                        </a:rPr>
                        <a:t>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u="none" strike="noStrike" kern="1200" baseline="0">
                        <a:solidFill>
                          <a:schemeClr val="dk1"/>
                        </a:solidFill>
                        <a:latin typeface="Aptos Light" panose="020B0004020202020204" pitchFamily="34" charset="0"/>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72388490"/>
                  </a:ext>
                </a:extLst>
              </a:tr>
              <a:tr h="1463797">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400" b="1" i="0" u="none" strike="noStrike" kern="1200" baseline="0">
                          <a:solidFill>
                            <a:schemeClr val="dk1"/>
                          </a:solidFill>
                          <a:latin typeface="+mn-lt"/>
                          <a:ea typeface="+mn-ea"/>
                          <a:cs typeface="+mn-cs"/>
                        </a:rPr>
                        <a:t>ACTION STEPS: Will the general public understand your initiatives?</a:t>
                      </a:r>
                    </a:p>
                    <a:p>
                      <a:pPr marL="0" marR="0" lvl="0" indent="0" algn="l" defTabSz="914400" rtl="0" eaLnBrk="1" fontAlgn="auto" latinLnBrk="0" hangingPunct="1">
                        <a:lnSpc>
                          <a:spcPct val="90000"/>
                        </a:lnSpc>
                        <a:spcBef>
                          <a:spcPts val="0"/>
                        </a:spcBef>
                        <a:spcAft>
                          <a:spcPts val="0"/>
                        </a:spcAft>
                        <a:buClrTx/>
                        <a:buSzTx/>
                        <a:buFontTx/>
                        <a:buNone/>
                        <a:tabLst/>
                        <a:defRPr/>
                      </a:pPr>
                      <a:r>
                        <a:rPr lang="en-US" sz="1400" b="0" i="0" u="none" strike="noStrike" kern="1200" baseline="0">
                          <a:solidFill>
                            <a:schemeClr val="dk1"/>
                          </a:solidFill>
                          <a:latin typeface="Aptos Light" panose="020B0004020202020204" pitchFamily="34" charset="0"/>
                          <a:ea typeface="+mn-ea"/>
                          <a:cs typeface="+mn-cs"/>
                        </a:rPr>
                        <a:t>Include enough detail to help readers understand the actions you took – but not so much detail that they get lost!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u="none" strike="noStrike" kern="1200" baseline="0" dirty="0">
                        <a:solidFill>
                          <a:schemeClr val="dk1"/>
                        </a:solidFill>
                        <a:latin typeface="Aptos Light" panose="020B0004020202020204" pitchFamily="34" charset="0"/>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642367170"/>
                  </a:ext>
                </a:extLst>
              </a:tr>
            </a:tbl>
          </a:graphicData>
        </a:graphic>
      </p:graphicFrame>
    </p:spTree>
    <p:extLst>
      <p:ext uri="{BB962C8B-B14F-4D97-AF65-F5344CB8AC3E}">
        <p14:creationId xmlns:p14="http://schemas.microsoft.com/office/powerpoint/2010/main" val="2705956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50517-076E-967A-3731-CAAD989B2E39}"/>
              </a:ext>
            </a:extLst>
          </p:cNvPr>
          <p:cNvSpPr>
            <a:spLocks noGrp="1"/>
          </p:cNvSpPr>
          <p:nvPr>
            <p:ph type="title"/>
          </p:nvPr>
        </p:nvSpPr>
        <p:spPr/>
        <p:txBody>
          <a:bodyPr/>
          <a:lstStyle/>
          <a:p>
            <a:r>
              <a:rPr lang="en-US" b="1"/>
              <a:t>Affirming our commitment to racial equity</a:t>
            </a:r>
          </a:p>
        </p:txBody>
      </p:sp>
      <p:sp>
        <p:nvSpPr>
          <p:cNvPr id="3" name="Content Placeholder 2">
            <a:extLst>
              <a:ext uri="{FF2B5EF4-FFF2-40B4-BE49-F238E27FC236}">
                <a16:creationId xmlns:a16="http://schemas.microsoft.com/office/drawing/2014/main" id="{97354CFA-C67F-468D-B60D-D69DC7F05874}"/>
              </a:ext>
            </a:extLst>
          </p:cNvPr>
          <p:cNvSpPr>
            <a:spLocks noGrp="1"/>
          </p:cNvSpPr>
          <p:nvPr>
            <p:ph idx="1"/>
          </p:nvPr>
        </p:nvSpPr>
        <p:spPr>
          <a:xfrm>
            <a:off x="838200" y="1690688"/>
            <a:ext cx="10515600" cy="2747963"/>
          </a:xfrm>
        </p:spPr>
        <p:txBody>
          <a:bodyPr>
            <a:normAutofit/>
          </a:bodyPr>
          <a:lstStyle/>
          <a:p>
            <a:pPr marL="0" indent="0">
              <a:buNone/>
            </a:pPr>
            <a:r>
              <a:rPr lang="en-US" sz="2000" dirty="0">
                <a:latin typeface="Aptos Light" panose="020B0004020202020204" pitchFamily="34" charset="0"/>
              </a:rPr>
              <a:t>[Your department name here] is deeply committed to upholding and protecting the civil rights of all people.</a:t>
            </a:r>
          </a:p>
          <a:p>
            <a:pPr marL="0" indent="0">
              <a:buNone/>
            </a:pPr>
            <a:r>
              <a:rPr lang="en-US" sz="2000" dirty="0">
                <a:latin typeface="Aptos Light" panose="020B0004020202020204" pitchFamily="34" charset="0"/>
              </a:rPr>
              <a:t>We are wholly inclusive of all communities in San Francisco. Our programs and policies provide equal protection to everyone in our jurisdiction, regardless of race, ethnicity, gender, sexuality, national origin and other protected classes.</a:t>
            </a:r>
          </a:p>
          <a:p>
            <a:pPr marL="0" indent="0">
              <a:buNone/>
            </a:pPr>
            <a:r>
              <a:rPr lang="en-US" sz="2000" dirty="0">
                <a:latin typeface="Aptos Light" panose="020B0004020202020204" pitchFamily="34" charset="0"/>
              </a:rPr>
              <a:t>In collaboration with other departments, we are working to end discrimination and undo the disparate impacts of government policies.</a:t>
            </a:r>
          </a:p>
        </p:txBody>
      </p:sp>
      <p:sp>
        <p:nvSpPr>
          <p:cNvPr id="4" name="Google Shape;131;p23">
            <a:extLst>
              <a:ext uri="{FF2B5EF4-FFF2-40B4-BE49-F238E27FC236}">
                <a16:creationId xmlns:a16="http://schemas.microsoft.com/office/drawing/2014/main" id="{C616E2B5-9DBA-1F22-0FB8-D2DBD072FBFC}"/>
              </a:ext>
            </a:extLst>
          </p:cNvPr>
          <p:cNvSpPr txBox="1"/>
          <p:nvPr/>
        </p:nvSpPr>
        <p:spPr>
          <a:xfrm>
            <a:off x="5460506" y="196505"/>
            <a:ext cx="3866374" cy="586284"/>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1200"/>
              </a:spcAft>
              <a:buNone/>
            </a:pPr>
            <a:r>
              <a:rPr lang="en-US" sz="1400" i="1">
                <a:solidFill>
                  <a:srgbClr val="FF0000"/>
                </a:solidFill>
                <a:latin typeface="Arial" panose="020B0604020202020204" pitchFamily="34" charset="0"/>
                <a:cs typeface="Arial" panose="020B0604020202020204" pitchFamily="34" charset="0"/>
              </a:rPr>
              <a:t>Insert your department acronym here &gt;&gt;&gt;</a:t>
            </a:r>
            <a:endParaRPr sz="1400" i="1">
              <a:solidFill>
                <a:srgbClr val="FF0000"/>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64C93180-97C3-1DE9-679B-185CDADCF542}"/>
              </a:ext>
            </a:extLst>
          </p:cNvPr>
          <p:cNvSpPr txBox="1">
            <a:spLocks/>
          </p:cNvSpPr>
          <p:nvPr/>
        </p:nvSpPr>
        <p:spPr>
          <a:xfrm>
            <a:off x="8442960" y="0"/>
            <a:ext cx="3398520" cy="747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a:latin typeface="Aptos Light" panose="020B0004020202020204" pitchFamily="34" charset="0"/>
              </a:rPr>
              <a:t>[DEPT ACRONYM]</a:t>
            </a:r>
          </a:p>
        </p:txBody>
      </p:sp>
      <p:sp>
        <p:nvSpPr>
          <p:cNvPr id="8" name="TextBox 7">
            <a:extLst>
              <a:ext uri="{FF2B5EF4-FFF2-40B4-BE49-F238E27FC236}">
                <a16:creationId xmlns:a16="http://schemas.microsoft.com/office/drawing/2014/main" id="{DE0C4F9E-8F7F-43E6-0E30-E0D4B429A900}"/>
              </a:ext>
            </a:extLst>
          </p:cNvPr>
          <p:cNvSpPr txBox="1"/>
          <p:nvPr/>
        </p:nvSpPr>
        <p:spPr>
          <a:xfrm>
            <a:off x="1413024" y="4363701"/>
            <a:ext cx="9233205" cy="1479123"/>
          </a:xfrm>
          <a:prstGeom prst="rect">
            <a:avLst/>
          </a:prstGeom>
          <a:noFill/>
        </p:spPr>
        <p:txBody>
          <a:bodyPr wrap="square">
            <a:spAutoFit/>
          </a:bodyPr>
          <a:lstStyle/>
          <a:p>
            <a:pPr marL="0" indent="0">
              <a:lnSpc>
                <a:spcPct val="90000"/>
              </a:lnSpc>
              <a:buNone/>
            </a:pPr>
            <a:r>
              <a:rPr lang="en-US" sz="2000" b="1">
                <a:latin typeface="Aptos Serif" panose="02020604070405020304" pitchFamily="18" charset="0"/>
                <a:cs typeface="Aptos Serif" panose="02020604070405020304" pitchFamily="18" charset="0"/>
              </a:rPr>
              <a:t>“</a:t>
            </a:r>
            <a:r>
              <a:rPr lang="en-US" sz="2000" b="1">
                <a:solidFill>
                  <a:srgbClr val="222222"/>
                </a:solidFill>
                <a:effectLst/>
                <a:latin typeface="Aptos Serif" panose="02020604070405020304" pitchFamily="18" charset="0"/>
                <a:cs typeface="Aptos Serif" panose="02020604070405020304" pitchFamily="18" charset="0"/>
              </a:rPr>
              <a:t>Injustice anywhere is a threat to justice everywhere. We are caught in an inescapable network of mutuality, tied in a single garment of destiny.</a:t>
            </a:r>
            <a:r>
              <a:rPr lang="en-US" sz="2000" b="1">
                <a:latin typeface="Aptos Serif" panose="02020604070405020304" pitchFamily="18" charset="0"/>
                <a:cs typeface="Aptos Serif" panose="02020604070405020304" pitchFamily="18" charset="0"/>
              </a:rPr>
              <a:t> ”</a:t>
            </a:r>
          </a:p>
          <a:p>
            <a:pPr marL="0" indent="0">
              <a:lnSpc>
                <a:spcPct val="90000"/>
              </a:lnSpc>
              <a:buNone/>
            </a:pPr>
            <a:endParaRPr lang="en-US" sz="2000" b="1">
              <a:solidFill>
                <a:srgbClr val="222222"/>
              </a:solidFill>
              <a:latin typeface="Aptos Serif" panose="02020604070405020304" pitchFamily="18" charset="0"/>
              <a:cs typeface="Aptos Serif" panose="02020604070405020304" pitchFamily="18" charset="0"/>
            </a:endParaRPr>
          </a:p>
          <a:p>
            <a:pPr marL="0" indent="0" algn="r">
              <a:lnSpc>
                <a:spcPct val="90000"/>
              </a:lnSpc>
              <a:buNone/>
            </a:pPr>
            <a:r>
              <a:rPr lang="en-US" sz="2000" b="1">
                <a:solidFill>
                  <a:srgbClr val="222222"/>
                </a:solidFill>
                <a:latin typeface="Aptos Serif" panose="02020604070405020304" pitchFamily="18" charset="0"/>
                <a:cs typeface="Aptos Serif" panose="02020604070405020304" pitchFamily="18" charset="0"/>
              </a:rPr>
              <a:t>Rev. Dr. </a:t>
            </a:r>
            <a:r>
              <a:rPr lang="en-US" sz="2000" b="1">
                <a:solidFill>
                  <a:srgbClr val="222222"/>
                </a:solidFill>
                <a:effectLst/>
                <a:latin typeface="Aptos Serif" panose="02020604070405020304" pitchFamily="18" charset="0"/>
                <a:cs typeface="Aptos Serif" panose="02020604070405020304" pitchFamily="18" charset="0"/>
              </a:rPr>
              <a:t>Martin Luther King, Jr.</a:t>
            </a:r>
          </a:p>
          <a:p>
            <a:pPr marL="0" indent="0" algn="r">
              <a:lnSpc>
                <a:spcPct val="90000"/>
              </a:lnSpc>
              <a:buNone/>
            </a:pPr>
            <a:r>
              <a:rPr lang="en-US" sz="2000" b="1" i="1">
                <a:solidFill>
                  <a:srgbClr val="222222"/>
                </a:solidFill>
                <a:effectLst/>
                <a:latin typeface="Aptos Serif" panose="02020604070405020304" pitchFamily="18" charset="0"/>
                <a:cs typeface="Aptos Serif" panose="02020604070405020304" pitchFamily="18" charset="0"/>
              </a:rPr>
              <a:t>Letter from Birmingham Jail</a:t>
            </a:r>
            <a:endParaRPr lang="en-US" sz="2000" b="1" i="1">
              <a:latin typeface="Aptos Serif" panose="02020604070405020304" pitchFamily="18" charset="0"/>
              <a:cs typeface="Aptos Serif" panose="02020604070405020304" pitchFamily="18" charset="0"/>
            </a:endParaRPr>
          </a:p>
        </p:txBody>
      </p:sp>
    </p:spTree>
    <p:extLst>
      <p:ext uri="{BB962C8B-B14F-4D97-AF65-F5344CB8AC3E}">
        <p14:creationId xmlns:p14="http://schemas.microsoft.com/office/powerpoint/2010/main" val="4033207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FA7DE-D1C6-A278-66B2-4735B0FCED3A}"/>
            </a:ext>
          </a:extLst>
        </p:cNvPr>
        <p:cNvGrpSpPr/>
        <p:nvPr/>
      </p:nvGrpSpPr>
      <p:grpSpPr>
        <a:xfrm>
          <a:off x="0" y="0"/>
          <a:ext cx="0" cy="0"/>
          <a:chOff x="0" y="0"/>
          <a:chExt cx="0" cy="0"/>
        </a:xfrm>
      </p:grpSpPr>
    </p:spTree>
    <p:extLst>
      <p:ext uri="{BB962C8B-B14F-4D97-AF65-F5344CB8AC3E}">
        <p14:creationId xmlns:p14="http://schemas.microsoft.com/office/powerpoint/2010/main" val="3873015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F77336-39A2-AE7A-AB0F-1E50899C08A8}"/>
              </a:ext>
            </a:extLst>
          </p:cNvPr>
          <p:cNvSpPr>
            <a:spLocks noGrp="1"/>
          </p:cNvSpPr>
          <p:nvPr>
            <p:ph type="title"/>
          </p:nvPr>
        </p:nvSpPr>
        <p:spPr/>
        <p:txBody>
          <a:bodyPr/>
          <a:lstStyle/>
          <a:p>
            <a:r>
              <a:rPr lang="en-US"/>
              <a:t>Guidance and examples</a:t>
            </a:r>
          </a:p>
        </p:txBody>
      </p:sp>
    </p:spTree>
    <p:extLst>
      <p:ext uri="{BB962C8B-B14F-4D97-AF65-F5344CB8AC3E}">
        <p14:creationId xmlns:p14="http://schemas.microsoft.com/office/powerpoint/2010/main" val="2048559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D30520-7F75-3A88-3D44-211AB197A1D0}"/>
              </a:ext>
            </a:extLst>
          </p:cNvPr>
          <p:cNvSpPr>
            <a:spLocks noGrp="1"/>
          </p:cNvSpPr>
          <p:nvPr>
            <p:ph type="title"/>
          </p:nvPr>
        </p:nvSpPr>
        <p:spPr/>
        <p:txBody>
          <a:bodyPr/>
          <a:lstStyle/>
          <a:p>
            <a:r>
              <a:rPr lang="en-US" b="1"/>
              <a:t>How to use this </a:t>
            </a:r>
            <a:r>
              <a:rPr lang="en-US" b="1">
                <a:solidFill>
                  <a:schemeClr val="accent6"/>
                </a:solidFill>
              </a:rPr>
              <a:t>slide template</a:t>
            </a:r>
          </a:p>
        </p:txBody>
      </p:sp>
      <p:sp>
        <p:nvSpPr>
          <p:cNvPr id="5" name="Content Placeholder 4">
            <a:extLst>
              <a:ext uri="{FF2B5EF4-FFF2-40B4-BE49-F238E27FC236}">
                <a16:creationId xmlns:a16="http://schemas.microsoft.com/office/drawing/2014/main" id="{84790C2B-2C82-7258-2434-3F33C1153174}"/>
              </a:ext>
            </a:extLst>
          </p:cNvPr>
          <p:cNvSpPr>
            <a:spLocks noGrp="1"/>
          </p:cNvSpPr>
          <p:nvPr>
            <p:ph idx="1"/>
          </p:nvPr>
        </p:nvSpPr>
        <p:spPr>
          <a:xfrm>
            <a:off x="838200" y="1690688"/>
            <a:ext cx="10683240" cy="4486275"/>
          </a:xfrm>
        </p:spPr>
        <p:txBody>
          <a:bodyPr vert="horz" lIns="91440" tIns="45720" rIns="91440" bIns="45720" rtlCol="0" anchor="t">
            <a:normAutofit lnSpcReduction="10000"/>
          </a:bodyPr>
          <a:lstStyle/>
          <a:p>
            <a:pPr marL="457200" indent="-457200">
              <a:lnSpc>
                <a:spcPct val="100000"/>
              </a:lnSpc>
              <a:spcBef>
                <a:spcPts val="0"/>
              </a:spcBef>
              <a:buAutoNum type="arabicPeriod"/>
            </a:pPr>
            <a:r>
              <a:rPr lang="en-US" sz="2200" b="1" dirty="0"/>
              <a:t>Please fill in the slide template for your department. </a:t>
            </a:r>
            <a:r>
              <a:rPr lang="en-US" sz="2200" b="1" dirty="0">
                <a:solidFill>
                  <a:schemeClr val="accent6"/>
                </a:solidFill>
              </a:rPr>
              <a:t>Have your department’s Deputy City Attorney do an initial review.</a:t>
            </a:r>
          </a:p>
          <a:p>
            <a:pPr marL="457200" indent="-457200">
              <a:lnSpc>
                <a:spcPct val="100000"/>
              </a:lnSpc>
              <a:spcBef>
                <a:spcPts val="0"/>
              </a:spcBef>
              <a:buAutoNum type="arabicPeriod"/>
            </a:pPr>
            <a:endParaRPr lang="en-US" sz="1000" b="1" dirty="0">
              <a:solidFill>
                <a:schemeClr val="accent6"/>
              </a:solidFill>
            </a:endParaRPr>
          </a:p>
          <a:p>
            <a:pPr marL="457200" indent="-457200">
              <a:lnSpc>
                <a:spcPct val="100000"/>
              </a:lnSpc>
              <a:spcBef>
                <a:spcPts val="0"/>
              </a:spcBef>
              <a:buAutoNum type="arabicPeriod"/>
            </a:pPr>
            <a:r>
              <a:rPr lang="en-US" sz="2200" b="1" dirty="0"/>
              <a:t>Send the completed slides to ORE by </a:t>
            </a:r>
            <a:r>
              <a:rPr lang="en-US" sz="2200" b="1" dirty="0">
                <a:highlight>
                  <a:srgbClr val="FFFF00"/>
                </a:highlight>
              </a:rPr>
              <a:t>September 30, 2025</a:t>
            </a:r>
            <a:r>
              <a:rPr lang="en-US" sz="2200" b="1" dirty="0"/>
              <a:t>. ORE, in coordination with the City Attorney’s Office, will do a final review and let you know if any revisions are needed.</a:t>
            </a:r>
            <a:endParaRPr lang="en-US" sz="2200" dirty="0">
              <a:latin typeface="Aptos Light" panose="020B0004020202020204" pitchFamily="34" charset="0"/>
            </a:endParaRPr>
          </a:p>
          <a:p>
            <a:pPr marL="0" indent="0">
              <a:lnSpc>
                <a:spcPct val="100000"/>
              </a:lnSpc>
              <a:spcBef>
                <a:spcPts val="0"/>
              </a:spcBef>
              <a:buNone/>
            </a:pPr>
            <a:endParaRPr lang="en-US" sz="2200" dirty="0">
              <a:latin typeface="Aptos Light" panose="020B0004020202020204" pitchFamily="34" charset="0"/>
            </a:endParaRPr>
          </a:p>
          <a:p>
            <a:pPr marL="0" indent="0">
              <a:lnSpc>
                <a:spcPct val="100000"/>
              </a:lnSpc>
              <a:spcBef>
                <a:spcPts val="0"/>
              </a:spcBef>
              <a:buNone/>
            </a:pPr>
            <a:r>
              <a:rPr lang="en-US" sz="2200" b="1" dirty="0"/>
              <a:t>To fill in the slide template:</a:t>
            </a:r>
          </a:p>
          <a:p>
            <a:pPr>
              <a:lnSpc>
                <a:spcPct val="100000"/>
              </a:lnSpc>
              <a:spcBef>
                <a:spcPts val="0"/>
              </a:spcBef>
            </a:pPr>
            <a:r>
              <a:rPr lang="en-US" sz="2200" dirty="0">
                <a:latin typeface="Aptos Light"/>
              </a:rPr>
              <a:t>Edit the text in </a:t>
            </a:r>
            <a:r>
              <a:rPr lang="en-US" sz="2200" b="1" dirty="0"/>
              <a:t>[brackets].</a:t>
            </a:r>
          </a:p>
          <a:p>
            <a:pPr>
              <a:lnSpc>
                <a:spcPct val="100000"/>
              </a:lnSpc>
              <a:spcBef>
                <a:spcPts val="0"/>
              </a:spcBef>
            </a:pPr>
            <a:r>
              <a:rPr lang="en-US" sz="2200" dirty="0">
                <a:latin typeface="Aptos Light"/>
              </a:rPr>
              <a:t>Delete the notes in </a:t>
            </a:r>
            <a:r>
              <a:rPr lang="en-US" sz="2200" i="1" dirty="0">
                <a:solidFill>
                  <a:srgbClr val="FF0000"/>
                </a:solidFill>
              </a:rPr>
              <a:t>red italics</a:t>
            </a:r>
            <a:r>
              <a:rPr lang="en-US" sz="2200" dirty="0"/>
              <a:t>.</a:t>
            </a:r>
          </a:p>
          <a:p>
            <a:pPr>
              <a:lnSpc>
                <a:spcPct val="100000"/>
              </a:lnSpc>
              <a:spcBef>
                <a:spcPts val="0"/>
              </a:spcBef>
            </a:pPr>
            <a:r>
              <a:rPr lang="en-US" sz="2200" dirty="0">
                <a:latin typeface="Aptos Light"/>
              </a:rPr>
              <a:t>Please do NOT change the slide size, headers, footers, or fonts.</a:t>
            </a:r>
          </a:p>
          <a:p>
            <a:pPr marL="0" indent="0">
              <a:lnSpc>
                <a:spcPct val="100000"/>
              </a:lnSpc>
              <a:spcBef>
                <a:spcPts val="0"/>
              </a:spcBef>
              <a:buNone/>
            </a:pPr>
            <a:endParaRPr lang="en-US" sz="2200" dirty="0"/>
          </a:p>
          <a:p>
            <a:pPr marL="0" indent="0">
              <a:lnSpc>
                <a:spcPct val="100000"/>
              </a:lnSpc>
              <a:spcBef>
                <a:spcPts val="0"/>
              </a:spcBef>
              <a:buNone/>
            </a:pPr>
            <a:r>
              <a:rPr lang="en-US" sz="2200" b="1" dirty="0"/>
              <a:t>Remember to:</a:t>
            </a:r>
          </a:p>
          <a:p>
            <a:pPr>
              <a:lnSpc>
                <a:spcPct val="100000"/>
              </a:lnSpc>
              <a:spcBef>
                <a:spcPts val="0"/>
              </a:spcBef>
            </a:pPr>
            <a:r>
              <a:rPr lang="en-US" sz="2200" dirty="0">
                <a:latin typeface="Aptos Light"/>
              </a:rPr>
              <a:t>Focus on the most meaningful examples from your work!</a:t>
            </a:r>
          </a:p>
          <a:p>
            <a:pPr>
              <a:lnSpc>
                <a:spcPct val="100000"/>
              </a:lnSpc>
              <a:spcBef>
                <a:spcPts val="0"/>
              </a:spcBef>
            </a:pPr>
            <a:r>
              <a:rPr lang="en-US" sz="2200" dirty="0">
                <a:latin typeface="Aptos Light"/>
              </a:rPr>
              <a:t>Keep your responses “Specific, Measurable, Achievable, Relevant, and Time-Bound.”</a:t>
            </a:r>
          </a:p>
        </p:txBody>
      </p:sp>
    </p:spTree>
    <p:extLst>
      <p:ext uri="{BB962C8B-B14F-4D97-AF65-F5344CB8AC3E}">
        <p14:creationId xmlns:p14="http://schemas.microsoft.com/office/powerpoint/2010/main" val="2410640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08191-2831-6F7A-E5AA-75487CCE44A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31A4C15-47EC-DE99-CB42-4F984D1BDDA7}"/>
              </a:ext>
            </a:extLst>
          </p:cNvPr>
          <p:cNvSpPr>
            <a:spLocks noGrp="1"/>
          </p:cNvSpPr>
          <p:nvPr>
            <p:ph type="title"/>
          </p:nvPr>
        </p:nvSpPr>
        <p:spPr/>
        <p:txBody>
          <a:bodyPr/>
          <a:lstStyle/>
          <a:p>
            <a:r>
              <a:rPr lang="en-US" b="1">
                <a:solidFill>
                  <a:schemeClr val="accent6"/>
                </a:solidFill>
              </a:rPr>
              <a:t>2025 timeline </a:t>
            </a:r>
            <a:r>
              <a:rPr lang="en-US" b="1"/>
              <a:t>for progress reports</a:t>
            </a:r>
            <a:endParaRPr lang="en-US" b="1">
              <a:highlight>
                <a:srgbClr val="FFFF00"/>
              </a:highlight>
            </a:endParaRPr>
          </a:p>
        </p:txBody>
      </p:sp>
      <p:sp>
        <p:nvSpPr>
          <p:cNvPr id="3" name="Content Placeholder 2">
            <a:extLst>
              <a:ext uri="{FF2B5EF4-FFF2-40B4-BE49-F238E27FC236}">
                <a16:creationId xmlns:a16="http://schemas.microsoft.com/office/drawing/2014/main" id="{6D2BB146-41DF-B3E2-168D-B164A344D645}"/>
              </a:ext>
            </a:extLst>
          </p:cNvPr>
          <p:cNvSpPr>
            <a:spLocks noGrp="1"/>
          </p:cNvSpPr>
          <p:nvPr>
            <p:ph idx="1"/>
          </p:nvPr>
        </p:nvSpPr>
        <p:spPr>
          <a:xfrm>
            <a:off x="5177494" y="2766011"/>
            <a:ext cx="2085454" cy="2106432"/>
          </a:xfrm>
        </p:spPr>
        <p:txBody>
          <a:bodyPr>
            <a:normAutofit lnSpcReduction="10000"/>
          </a:bodyPr>
          <a:lstStyle/>
          <a:p>
            <a:pPr marL="0" indent="0">
              <a:buNone/>
            </a:pPr>
            <a:r>
              <a:rPr lang="en-US" sz="1800" b="1" dirty="0">
                <a:latin typeface="Aptos Narrow" panose="020B0004020202020204" pitchFamily="34" charset="0"/>
              </a:rPr>
              <a:t>ORE, in coordination with the City Attorney’s Office, will do a final review of your department’s slides </a:t>
            </a:r>
            <a:r>
              <a:rPr lang="en-US" sz="1800" dirty="0">
                <a:latin typeface="Aptos Narrow" panose="020B0004020202020204" pitchFamily="34" charset="0"/>
              </a:rPr>
              <a:t>and notify you if any revisions are needed.</a:t>
            </a:r>
          </a:p>
        </p:txBody>
      </p:sp>
      <p:sp>
        <p:nvSpPr>
          <p:cNvPr id="6" name="Content Placeholder 2">
            <a:extLst>
              <a:ext uri="{FF2B5EF4-FFF2-40B4-BE49-F238E27FC236}">
                <a16:creationId xmlns:a16="http://schemas.microsoft.com/office/drawing/2014/main" id="{2D750007-FBA6-F170-431B-65B8ADA1C2EC}"/>
              </a:ext>
            </a:extLst>
          </p:cNvPr>
          <p:cNvSpPr txBox="1">
            <a:spLocks/>
          </p:cNvSpPr>
          <p:nvPr/>
        </p:nvSpPr>
        <p:spPr>
          <a:xfrm>
            <a:off x="1138647" y="2766011"/>
            <a:ext cx="3623264" cy="27022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latin typeface="Aptos Narrow" panose="020B0004020202020204" pitchFamily="34" charset="0"/>
              </a:rPr>
              <a:t>Engage your staff</a:t>
            </a:r>
            <a:r>
              <a:rPr lang="en-US" sz="1800" dirty="0">
                <a:latin typeface="Aptos Narrow" panose="020B0004020202020204" pitchFamily="34" charset="0"/>
              </a:rPr>
              <a:t> to reflect on the last year and set priorities for the next year.</a:t>
            </a:r>
          </a:p>
          <a:p>
            <a:pPr marL="0" indent="0">
              <a:buFont typeface="Arial" panose="020B0604020202020204" pitchFamily="34" charset="0"/>
              <a:buNone/>
            </a:pPr>
            <a:r>
              <a:rPr lang="en-US" sz="1800" b="1" dirty="0">
                <a:latin typeface="Aptos Narrow" panose="020B0004020202020204" pitchFamily="34" charset="0"/>
              </a:rPr>
              <a:t>Fill in the slide template </a:t>
            </a:r>
            <a:r>
              <a:rPr lang="en-US" sz="1800" dirty="0">
                <a:latin typeface="Aptos Narrow" panose="020B0004020202020204" pitchFamily="34" charset="0"/>
              </a:rPr>
              <a:t>with information about your department’s initiatives. </a:t>
            </a:r>
          </a:p>
          <a:p>
            <a:pPr marL="0" indent="0">
              <a:buFont typeface="Arial" panose="020B0604020202020204" pitchFamily="34" charset="0"/>
              <a:buNone/>
            </a:pPr>
            <a:r>
              <a:rPr lang="en-US" sz="1800" dirty="0">
                <a:latin typeface="Aptos Narrow" panose="020B0004020202020204" pitchFamily="34" charset="0"/>
              </a:rPr>
              <a:t>Send it to your department’s Deputy City Attorney for </a:t>
            </a:r>
            <a:r>
              <a:rPr lang="en-US" sz="1800" b="1" dirty="0">
                <a:latin typeface="Aptos Narrow" panose="020B0004020202020204" pitchFamily="34" charset="0"/>
              </a:rPr>
              <a:t>initial review.</a:t>
            </a:r>
          </a:p>
          <a:p>
            <a:pPr marL="0" indent="0">
              <a:buFont typeface="Arial" panose="020B0604020202020204" pitchFamily="34" charset="0"/>
              <a:buNone/>
            </a:pPr>
            <a:r>
              <a:rPr lang="en-US" sz="1800" b="1" dirty="0">
                <a:latin typeface="Aptos Narrow" panose="020B0004020202020204" pitchFamily="34" charset="0"/>
              </a:rPr>
              <a:t>Send the completed slides </a:t>
            </a:r>
            <a:r>
              <a:rPr lang="en-US" sz="1800" dirty="0">
                <a:latin typeface="Aptos Narrow" panose="020B0004020202020204" pitchFamily="34" charset="0"/>
              </a:rPr>
              <a:t>to ORE as a </a:t>
            </a:r>
            <a:r>
              <a:rPr lang="en-US" sz="1800" dirty="0">
                <a:solidFill>
                  <a:schemeClr val="accent6">
                    <a:lumMod val="75000"/>
                  </a:schemeClr>
                </a:solidFill>
                <a:latin typeface="Aptos Narrow" panose="020B0004020202020204" pitchFamily="34" charset="0"/>
              </a:rPr>
              <a:t>“draft for legal review” </a:t>
            </a:r>
            <a:r>
              <a:rPr lang="en-US" sz="1800" dirty="0">
                <a:latin typeface="Aptos Narrow" panose="020B0004020202020204" pitchFamily="34" charset="0"/>
              </a:rPr>
              <a:t>by </a:t>
            </a:r>
            <a:r>
              <a:rPr lang="en-US" sz="1800" b="1" dirty="0">
                <a:latin typeface="Aptos Narrow" panose="020B0004020202020204" pitchFamily="34" charset="0"/>
              </a:rPr>
              <a:t>August 29, 2025.</a:t>
            </a:r>
            <a:r>
              <a:rPr lang="en-US" sz="1800" dirty="0">
                <a:latin typeface="Aptos Narrow" panose="020B0004020202020204" pitchFamily="34" charset="0"/>
              </a:rPr>
              <a:t> </a:t>
            </a:r>
          </a:p>
        </p:txBody>
      </p:sp>
      <p:sp>
        <p:nvSpPr>
          <p:cNvPr id="10" name="Content Placeholder 2">
            <a:extLst>
              <a:ext uri="{FF2B5EF4-FFF2-40B4-BE49-F238E27FC236}">
                <a16:creationId xmlns:a16="http://schemas.microsoft.com/office/drawing/2014/main" id="{EA641B75-DD83-E3BE-7393-953D0FC80143}"/>
              </a:ext>
            </a:extLst>
          </p:cNvPr>
          <p:cNvSpPr txBox="1">
            <a:spLocks/>
          </p:cNvSpPr>
          <p:nvPr/>
        </p:nvSpPr>
        <p:spPr>
          <a:xfrm>
            <a:off x="7733214" y="2766011"/>
            <a:ext cx="3407230" cy="11608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a:latin typeface="Aptos Narrow" panose="020B0004020202020204" pitchFamily="34" charset="0"/>
              </a:rPr>
              <a:t>RE Leaders will join cohorts and workshops </a:t>
            </a:r>
            <a:r>
              <a:rPr lang="en-US" sz="1800">
                <a:latin typeface="Aptos Narrow" panose="020B0004020202020204" pitchFamily="34" charset="0"/>
              </a:rPr>
              <a:t>to implement priorities that are shared by many departments.</a:t>
            </a:r>
          </a:p>
        </p:txBody>
      </p:sp>
      <p:sp>
        <p:nvSpPr>
          <p:cNvPr id="13" name="TextBox 12">
            <a:extLst>
              <a:ext uri="{FF2B5EF4-FFF2-40B4-BE49-F238E27FC236}">
                <a16:creationId xmlns:a16="http://schemas.microsoft.com/office/drawing/2014/main" id="{101949E4-003B-A9A3-FE04-60D7B68396CB}"/>
              </a:ext>
            </a:extLst>
          </p:cNvPr>
          <p:cNvSpPr txBox="1"/>
          <p:nvPr/>
        </p:nvSpPr>
        <p:spPr>
          <a:xfrm>
            <a:off x="1240970" y="1802279"/>
            <a:ext cx="3422469" cy="461665"/>
          </a:xfrm>
          <a:prstGeom prst="rect">
            <a:avLst/>
          </a:prstGeom>
          <a:noFill/>
        </p:spPr>
        <p:txBody>
          <a:bodyPr wrap="square">
            <a:spAutoFit/>
          </a:bodyPr>
          <a:lstStyle/>
          <a:p>
            <a:pPr algn="ctr"/>
            <a:r>
              <a:rPr lang="en-US" sz="2400" b="1" dirty="0">
                <a:solidFill>
                  <a:schemeClr val="accent6"/>
                </a:solidFill>
                <a:latin typeface="Aptos Narrow" panose="020B0004020202020204" pitchFamily="34" charset="0"/>
              </a:rPr>
              <a:t>June to September</a:t>
            </a:r>
            <a:endParaRPr lang="en-US" sz="2400" dirty="0">
              <a:solidFill>
                <a:schemeClr val="accent6"/>
              </a:solidFill>
            </a:endParaRPr>
          </a:p>
        </p:txBody>
      </p:sp>
      <p:sp>
        <p:nvSpPr>
          <p:cNvPr id="14" name="TextBox 13">
            <a:extLst>
              <a:ext uri="{FF2B5EF4-FFF2-40B4-BE49-F238E27FC236}">
                <a16:creationId xmlns:a16="http://schemas.microsoft.com/office/drawing/2014/main" id="{1459EFE6-A6E5-DEA7-26F4-71A80AC2ACBA}"/>
              </a:ext>
            </a:extLst>
          </p:cNvPr>
          <p:cNvSpPr txBox="1"/>
          <p:nvPr/>
        </p:nvSpPr>
        <p:spPr>
          <a:xfrm>
            <a:off x="5177495" y="1802279"/>
            <a:ext cx="2085454" cy="461665"/>
          </a:xfrm>
          <a:prstGeom prst="rect">
            <a:avLst/>
          </a:prstGeom>
          <a:noFill/>
        </p:spPr>
        <p:txBody>
          <a:bodyPr wrap="square">
            <a:spAutoFit/>
          </a:bodyPr>
          <a:lstStyle/>
          <a:p>
            <a:pPr algn="ctr"/>
            <a:r>
              <a:rPr lang="en-US" sz="2400" b="1" dirty="0">
                <a:solidFill>
                  <a:schemeClr val="accent6">
                    <a:lumMod val="75000"/>
                  </a:schemeClr>
                </a:solidFill>
                <a:latin typeface="Aptos Narrow" panose="020B0004020202020204" pitchFamily="34" charset="0"/>
              </a:rPr>
              <a:t>October</a:t>
            </a:r>
            <a:endParaRPr lang="en-US" sz="2400" dirty="0">
              <a:solidFill>
                <a:schemeClr val="accent6">
                  <a:lumMod val="75000"/>
                </a:schemeClr>
              </a:solidFill>
            </a:endParaRPr>
          </a:p>
        </p:txBody>
      </p:sp>
      <p:sp>
        <p:nvSpPr>
          <p:cNvPr id="15" name="TextBox 14">
            <a:extLst>
              <a:ext uri="{FF2B5EF4-FFF2-40B4-BE49-F238E27FC236}">
                <a16:creationId xmlns:a16="http://schemas.microsoft.com/office/drawing/2014/main" id="{5CA641FF-0CAC-744C-A067-E573683E2A48}"/>
              </a:ext>
            </a:extLst>
          </p:cNvPr>
          <p:cNvSpPr txBox="1"/>
          <p:nvPr/>
        </p:nvSpPr>
        <p:spPr>
          <a:xfrm>
            <a:off x="7733215" y="1801886"/>
            <a:ext cx="3217816" cy="461665"/>
          </a:xfrm>
          <a:prstGeom prst="rect">
            <a:avLst/>
          </a:prstGeom>
          <a:noFill/>
        </p:spPr>
        <p:txBody>
          <a:bodyPr wrap="square">
            <a:spAutoFit/>
          </a:bodyPr>
          <a:lstStyle/>
          <a:p>
            <a:pPr algn="ctr"/>
            <a:r>
              <a:rPr lang="en-US" sz="2400" b="1" dirty="0">
                <a:solidFill>
                  <a:schemeClr val="accent6">
                    <a:lumMod val="50000"/>
                  </a:schemeClr>
                </a:solidFill>
                <a:latin typeface="Aptos Narrow" panose="020B0004020202020204" pitchFamily="34" charset="0"/>
              </a:rPr>
              <a:t>Onwards</a:t>
            </a:r>
            <a:endParaRPr lang="en-US" sz="2400" dirty="0">
              <a:solidFill>
                <a:schemeClr val="accent6">
                  <a:lumMod val="50000"/>
                </a:schemeClr>
              </a:solidFill>
            </a:endParaRPr>
          </a:p>
        </p:txBody>
      </p:sp>
      <p:cxnSp>
        <p:nvCxnSpPr>
          <p:cNvPr id="17" name="Straight Arrow Connector 16">
            <a:extLst>
              <a:ext uri="{FF2B5EF4-FFF2-40B4-BE49-F238E27FC236}">
                <a16:creationId xmlns:a16="http://schemas.microsoft.com/office/drawing/2014/main" id="{5819D6E2-4110-F7F2-D199-F9AC1738CD4C}"/>
              </a:ext>
            </a:extLst>
          </p:cNvPr>
          <p:cNvCxnSpPr>
            <a:cxnSpLocks/>
          </p:cNvCxnSpPr>
          <p:nvPr/>
        </p:nvCxnSpPr>
        <p:spPr>
          <a:xfrm>
            <a:off x="1138647" y="2390501"/>
            <a:ext cx="3623264" cy="0"/>
          </a:xfrm>
          <a:prstGeom prst="straightConnector1">
            <a:avLst/>
          </a:prstGeom>
          <a:ln w="50800">
            <a:solidFill>
              <a:schemeClr val="accent6">
                <a:lumMod val="60000"/>
                <a:lumOff val="40000"/>
              </a:schemeClr>
            </a:solidFill>
            <a:headEnd type="none" w="lg" len="lg"/>
            <a:tailEnd type="oval" w="lg" len="lg"/>
          </a:ln>
        </p:spPr>
        <p:style>
          <a:lnRef idx="1">
            <a:schemeClr val="accent6"/>
          </a:lnRef>
          <a:fillRef idx="0">
            <a:schemeClr val="accent6"/>
          </a:fillRef>
          <a:effectRef idx="0">
            <a:schemeClr val="accent6"/>
          </a:effectRef>
          <a:fontRef idx="minor">
            <a:schemeClr val="tx1"/>
          </a:fontRef>
        </p:style>
      </p:cxnSp>
      <p:cxnSp>
        <p:nvCxnSpPr>
          <p:cNvPr id="18" name="Straight Arrow Connector 17">
            <a:extLst>
              <a:ext uri="{FF2B5EF4-FFF2-40B4-BE49-F238E27FC236}">
                <a16:creationId xmlns:a16="http://schemas.microsoft.com/office/drawing/2014/main" id="{804B28A0-602D-9900-4E08-3F2554FDE67D}"/>
              </a:ext>
            </a:extLst>
          </p:cNvPr>
          <p:cNvCxnSpPr>
            <a:cxnSpLocks/>
          </p:cNvCxnSpPr>
          <p:nvPr/>
        </p:nvCxnSpPr>
        <p:spPr>
          <a:xfrm>
            <a:off x="4987836" y="2386147"/>
            <a:ext cx="2392678" cy="0"/>
          </a:xfrm>
          <a:prstGeom prst="straightConnector1">
            <a:avLst/>
          </a:prstGeom>
          <a:ln w="50800">
            <a:solidFill>
              <a:schemeClr val="accent6"/>
            </a:solidFill>
            <a:headEnd type="none" w="lg" len="lg"/>
            <a:tailEnd type="oval" w="lg" len="lg"/>
          </a:ln>
        </p:spPr>
        <p:style>
          <a:lnRef idx="1">
            <a:schemeClr val="accent6"/>
          </a:lnRef>
          <a:fillRef idx="0">
            <a:schemeClr val="accent6"/>
          </a:fillRef>
          <a:effectRef idx="0">
            <a:schemeClr val="accent6"/>
          </a:effectRef>
          <a:fontRef idx="minor">
            <a:schemeClr val="tx1"/>
          </a:fontRef>
        </p:style>
      </p:cxnSp>
      <p:cxnSp>
        <p:nvCxnSpPr>
          <p:cNvPr id="20" name="Straight Arrow Connector 19">
            <a:extLst>
              <a:ext uri="{FF2B5EF4-FFF2-40B4-BE49-F238E27FC236}">
                <a16:creationId xmlns:a16="http://schemas.microsoft.com/office/drawing/2014/main" id="{ACF40B31-DF55-6EA2-50D3-C7F08D9CDEB0}"/>
              </a:ext>
            </a:extLst>
          </p:cNvPr>
          <p:cNvCxnSpPr>
            <a:cxnSpLocks/>
          </p:cNvCxnSpPr>
          <p:nvPr/>
        </p:nvCxnSpPr>
        <p:spPr>
          <a:xfrm>
            <a:off x="7628709" y="2386147"/>
            <a:ext cx="3592285" cy="0"/>
          </a:xfrm>
          <a:prstGeom prst="straightConnector1">
            <a:avLst/>
          </a:prstGeom>
          <a:ln w="50800">
            <a:solidFill>
              <a:schemeClr val="accent6">
                <a:lumMod val="75000"/>
              </a:schemeClr>
            </a:solidFill>
            <a:headEnd type="none" w="lg" len="lg"/>
            <a:tailEnd type="oval" w="lg" len="lg"/>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884792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FC7CE-B19B-8ECF-471E-FB2B2998FF09}"/>
            </a:ext>
          </a:extLst>
        </p:cNvPr>
        <p:cNvGrpSpPr/>
        <p:nvPr/>
      </p:nvGrpSpPr>
      <p:grpSpPr>
        <a:xfrm>
          <a:off x="0" y="0"/>
          <a:ext cx="0" cy="0"/>
          <a:chOff x="0" y="0"/>
          <a:chExt cx="0" cy="0"/>
        </a:xfrm>
      </p:grpSpPr>
      <p:sp>
        <p:nvSpPr>
          <p:cNvPr id="13" name="Rounded Rectangle 12">
            <a:extLst>
              <a:ext uri="{FF2B5EF4-FFF2-40B4-BE49-F238E27FC236}">
                <a16:creationId xmlns:a16="http://schemas.microsoft.com/office/drawing/2014/main" id="{A8FD0D3F-DB22-C248-DB83-D54D8D16F588}"/>
              </a:ext>
            </a:extLst>
          </p:cNvPr>
          <p:cNvSpPr/>
          <p:nvPr/>
        </p:nvSpPr>
        <p:spPr>
          <a:xfrm>
            <a:off x="6257111" y="3039288"/>
            <a:ext cx="4772294" cy="3122023"/>
          </a:xfrm>
          <a:prstGeom prst="roundRect">
            <a:avLst>
              <a:gd name="adj" fmla="val 21647"/>
            </a:avLst>
          </a:prstGeom>
          <a:solidFill>
            <a:srgbClr val="E2F0D9"/>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01A1E78D-C185-1644-C00B-1170A75B3802}"/>
              </a:ext>
            </a:extLst>
          </p:cNvPr>
          <p:cNvSpPr/>
          <p:nvPr/>
        </p:nvSpPr>
        <p:spPr>
          <a:xfrm>
            <a:off x="988427" y="3039289"/>
            <a:ext cx="4772294" cy="3122023"/>
          </a:xfrm>
          <a:prstGeom prst="roundRect">
            <a:avLst>
              <a:gd name="adj" fmla="val 21647"/>
            </a:avLst>
          </a:prstGeom>
          <a:solidFill>
            <a:srgbClr val="E2F0D9">
              <a:alpha val="29804"/>
            </a:srgb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E008DD-5EA3-1423-25B0-08E4F449BDA4}"/>
              </a:ext>
            </a:extLst>
          </p:cNvPr>
          <p:cNvSpPr>
            <a:spLocks noGrp="1"/>
          </p:cNvSpPr>
          <p:nvPr>
            <p:ph type="title"/>
          </p:nvPr>
        </p:nvSpPr>
        <p:spPr/>
        <p:txBody>
          <a:bodyPr/>
          <a:lstStyle/>
          <a:p>
            <a:r>
              <a:rPr lang="en-US" b="1">
                <a:solidFill>
                  <a:schemeClr val="accent6"/>
                </a:solidFill>
              </a:rPr>
              <a:t>Suggested topics </a:t>
            </a:r>
            <a:r>
              <a:rPr lang="en-US" b="1"/>
              <a:t>for your initiatives</a:t>
            </a:r>
          </a:p>
        </p:txBody>
      </p:sp>
      <p:sp>
        <p:nvSpPr>
          <p:cNvPr id="3" name="Content Placeholder 2">
            <a:extLst>
              <a:ext uri="{FF2B5EF4-FFF2-40B4-BE49-F238E27FC236}">
                <a16:creationId xmlns:a16="http://schemas.microsoft.com/office/drawing/2014/main" id="{7971B828-8DE6-8F64-3776-4B63F9C7AA59}"/>
              </a:ext>
            </a:extLst>
          </p:cNvPr>
          <p:cNvSpPr>
            <a:spLocks noGrp="1"/>
          </p:cNvSpPr>
          <p:nvPr>
            <p:ph idx="1"/>
          </p:nvPr>
        </p:nvSpPr>
        <p:spPr>
          <a:xfrm>
            <a:off x="838200" y="1825625"/>
            <a:ext cx="10515600" cy="1165769"/>
          </a:xfrm>
        </p:spPr>
        <p:txBody>
          <a:bodyPr>
            <a:noAutofit/>
          </a:bodyPr>
          <a:lstStyle/>
          <a:p>
            <a:pPr marL="0" indent="0">
              <a:buNone/>
            </a:pPr>
            <a:r>
              <a:rPr lang="en-US" sz="2200" b="1"/>
              <a:t>Based on feedback from departments, ORE suggests that you include one of these topics in your FY25-26 initiatives. These will be the topics for citywide workshops and/or cohorts in the next year.</a:t>
            </a:r>
          </a:p>
        </p:txBody>
      </p:sp>
      <p:sp>
        <p:nvSpPr>
          <p:cNvPr id="7" name="TextBox 6">
            <a:extLst>
              <a:ext uri="{FF2B5EF4-FFF2-40B4-BE49-F238E27FC236}">
                <a16:creationId xmlns:a16="http://schemas.microsoft.com/office/drawing/2014/main" id="{3C5F2BB9-9413-04BD-61DB-A2A8D3D7082D}"/>
              </a:ext>
            </a:extLst>
          </p:cNvPr>
          <p:cNvSpPr txBox="1"/>
          <p:nvPr/>
        </p:nvSpPr>
        <p:spPr>
          <a:xfrm>
            <a:off x="1136469" y="3226078"/>
            <a:ext cx="4532811" cy="2305503"/>
          </a:xfrm>
          <a:prstGeom prst="rect">
            <a:avLst/>
          </a:prstGeom>
          <a:noFill/>
        </p:spPr>
        <p:txBody>
          <a:bodyPr wrap="square">
            <a:spAutoFit/>
          </a:bodyPr>
          <a:lstStyle/>
          <a:p>
            <a:pPr marL="0" indent="0" algn="ctr">
              <a:lnSpc>
                <a:spcPct val="80000"/>
              </a:lnSpc>
              <a:spcAft>
                <a:spcPts val="600"/>
              </a:spcAft>
              <a:buNone/>
            </a:pPr>
            <a:r>
              <a:rPr lang="en-US" sz="2400" b="1" dirty="0"/>
              <a:t>City jobs</a:t>
            </a:r>
          </a:p>
          <a:p>
            <a:pPr marL="0" indent="0">
              <a:lnSpc>
                <a:spcPct val="80000"/>
              </a:lnSpc>
              <a:spcAft>
                <a:spcPts val="600"/>
              </a:spcAft>
              <a:buNone/>
            </a:pPr>
            <a:endParaRPr lang="en-US" sz="1000" b="1" dirty="0"/>
          </a:p>
          <a:p>
            <a:pPr marL="285750" indent="-285750">
              <a:lnSpc>
                <a:spcPct val="80000"/>
              </a:lnSpc>
              <a:spcAft>
                <a:spcPts val="600"/>
              </a:spcAft>
              <a:buFont typeface="Arial" panose="020B0604020202020204" pitchFamily="34" charset="0"/>
              <a:buChar char="•"/>
            </a:pPr>
            <a:r>
              <a:rPr lang="en-US" sz="2000" dirty="0">
                <a:latin typeface="Aptos Light" panose="020B0004020202020204" pitchFamily="34" charset="0"/>
              </a:rPr>
              <a:t>Preventing racial bias in corrective action</a:t>
            </a:r>
          </a:p>
          <a:p>
            <a:pPr marL="285750" indent="-285750">
              <a:lnSpc>
                <a:spcPct val="80000"/>
              </a:lnSpc>
              <a:spcAft>
                <a:spcPts val="600"/>
              </a:spcAft>
              <a:buFont typeface="Arial" panose="020B0604020202020204" pitchFamily="34" charset="0"/>
              <a:buChar char="•"/>
            </a:pPr>
            <a:r>
              <a:rPr lang="en-US" sz="2000" dirty="0">
                <a:latin typeface="Aptos Light" panose="020B0004020202020204" pitchFamily="34" charset="0"/>
              </a:rPr>
              <a:t>Resolving instances of conflict, bias, or discrimination early</a:t>
            </a:r>
          </a:p>
          <a:p>
            <a:pPr marL="285750" indent="-285750">
              <a:lnSpc>
                <a:spcPct val="80000"/>
              </a:lnSpc>
              <a:spcAft>
                <a:spcPts val="600"/>
              </a:spcAft>
              <a:buFont typeface="Arial" panose="020B0604020202020204" pitchFamily="34" charset="0"/>
              <a:buChar char="•"/>
            </a:pPr>
            <a:r>
              <a:rPr lang="en-US" sz="2000" dirty="0">
                <a:latin typeface="Aptos Light" panose="020B0004020202020204" pitchFamily="34" charset="0"/>
              </a:rPr>
              <a:t>Expanding professional development and mentorship</a:t>
            </a:r>
          </a:p>
        </p:txBody>
      </p:sp>
      <p:sp>
        <p:nvSpPr>
          <p:cNvPr id="8" name="TextBox 7">
            <a:extLst>
              <a:ext uri="{FF2B5EF4-FFF2-40B4-BE49-F238E27FC236}">
                <a16:creationId xmlns:a16="http://schemas.microsoft.com/office/drawing/2014/main" id="{1CA63A52-F641-204A-BE73-3669E43D8893}"/>
              </a:ext>
            </a:extLst>
          </p:cNvPr>
          <p:cNvSpPr txBox="1"/>
          <p:nvPr/>
        </p:nvSpPr>
        <p:spPr>
          <a:xfrm>
            <a:off x="6385563" y="3226078"/>
            <a:ext cx="4669968" cy="1736053"/>
          </a:xfrm>
          <a:prstGeom prst="rect">
            <a:avLst/>
          </a:prstGeom>
          <a:noFill/>
        </p:spPr>
        <p:txBody>
          <a:bodyPr wrap="square">
            <a:spAutoFit/>
          </a:bodyPr>
          <a:lstStyle/>
          <a:p>
            <a:pPr marL="0" indent="0" algn="ctr">
              <a:lnSpc>
                <a:spcPct val="80000"/>
              </a:lnSpc>
              <a:spcAft>
                <a:spcPts val="600"/>
              </a:spcAft>
              <a:buNone/>
            </a:pPr>
            <a:r>
              <a:rPr lang="en-US" sz="2400" b="1"/>
              <a:t>City services</a:t>
            </a:r>
          </a:p>
          <a:p>
            <a:pPr marL="0" indent="0">
              <a:lnSpc>
                <a:spcPct val="80000"/>
              </a:lnSpc>
              <a:spcAft>
                <a:spcPts val="600"/>
              </a:spcAft>
              <a:buNone/>
            </a:pPr>
            <a:endParaRPr lang="en-US" sz="1000" b="1"/>
          </a:p>
          <a:p>
            <a:pPr marL="285750" indent="-285750">
              <a:lnSpc>
                <a:spcPct val="80000"/>
              </a:lnSpc>
              <a:spcAft>
                <a:spcPts val="600"/>
              </a:spcAft>
              <a:buFont typeface="Arial" panose="020B0604020202020204" pitchFamily="34" charset="0"/>
              <a:buChar char="•"/>
            </a:pPr>
            <a:r>
              <a:rPr lang="en-US" sz="2000">
                <a:latin typeface="Aptos Light" panose="020B0004020202020204" pitchFamily="34" charset="0"/>
              </a:rPr>
              <a:t>Engaging community members effectively</a:t>
            </a:r>
          </a:p>
          <a:p>
            <a:pPr marL="285750" indent="-285750">
              <a:lnSpc>
                <a:spcPct val="80000"/>
              </a:lnSpc>
              <a:spcAft>
                <a:spcPts val="600"/>
              </a:spcAft>
              <a:buFont typeface="Arial" panose="020B0604020202020204" pitchFamily="34" charset="0"/>
              <a:buChar char="•"/>
            </a:pPr>
            <a:r>
              <a:rPr lang="en-US" sz="2000">
                <a:latin typeface="Aptos Light" panose="020B0004020202020204" pitchFamily="34" charset="0"/>
              </a:rPr>
              <a:t>Analyzing specific policies for racial equity impacts</a:t>
            </a:r>
            <a:endParaRPr lang="en-US" sz="2000"/>
          </a:p>
        </p:txBody>
      </p:sp>
    </p:spTree>
    <p:extLst>
      <p:ext uri="{BB962C8B-B14F-4D97-AF65-F5344CB8AC3E}">
        <p14:creationId xmlns:p14="http://schemas.microsoft.com/office/powerpoint/2010/main" val="3115887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BF21B-956D-2F59-4849-68DED3FDA1D0}"/>
              </a:ext>
            </a:extLst>
          </p:cNvPr>
          <p:cNvSpPr>
            <a:spLocks noGrp="1"/>
          </p:cNvSpPr>
          <p:nvPr>
            <p:ph type="title"/>
          </p:nvPr>
        </p:nvSpPr>
        <p:spPr/>
        <p:txBody>
          <a:bodyPr/>
          <a:lstStyle/>
          <a:p>
            <a:r>
              <a:rPr lang="en-US" b="1">
                <a:solidFill>
                  <a:schemeClr val="accent6"/>
                </a:solidFill>
              </a:rPr>
              <a:t>Setting priorities </a:t>
            </a:r>
            <a:r>
              <a:rPr lang="en-US" b="1"/>
              <a:t>for your department</a:t>
            </a:r>
          </a:p>
        </p:txBody>
      </p:sp>
      <p:sp>
        <p:nvSpPr>
          <p:cNvPr id="3" name="Content Placeholder 2">
            <a:extLst>
              <a:ext uri="{FF2B5EF4-FFF2-40B4-BE49-F238E27FC236}">
                <a16:creationId xmlns:a16="http://schemas.microsoft.com/office/drawing/2014/main" id="{D834B933-6104-49A8-C2BF-24BCF367C693}"/>
              </a:ext>
            </a:extLst>
          </p:cNvPr>
          <p:cNvSpPr>
            <a:spLocks noGrp="1"/>
          </p:cNvSpPr>
          <p:nvPr>
            <p:ph idx="1"/>
          </p:nvPr>
        </p:nvSpPr>
        <p:spPr>
          <a:xfrm>
            <a:off x="838200" y="1825625"/>
            <a:ext cx="10515600" cy="4575175"/>
          </a:xfrm>
        </p:spPr>
        <p:txBody>
          <a:bodyPr>
            <a:normAutofit/>
          </a:bodyPr>
          <a:lstStyle/>
          <a:p>
            <a:pPr marL="0" indent="0">
              <a:buNone/>
            </a:pPr>
            <a:r>
              <a:rPr lang="en-US" sz="2200" b="1" dirty="0"/>
              <a:t>Use your full Racial Equity Action Plan as a “menu” for setting priorities:</a:t>
            </a:r>
          </a:p>
          <a:p>
            <a:r>
              <a:rPr lang="en-US" sz="2200" dirty="0">
                <a:latin typeface="Aptos Light" panose="020B0004020202020204" pitchFamily="34" charset="0"/>
              </a:rPr>
              <a:t>Choose a feasible number of initiatives (e.g. 1 to 3 actions) from your 2020 Racial Equity Action Plan that you will commit to implementing in the next fiscal year.</a:t>
            </a:r>
          </a:p>
          <a:p>
            <a:r>
              <a:rPr lang="en-US" sz="2200" dirty="0">
                <a:latin typeface="Aptos Light" panose="020B0004020202020204" pitchFamily="34" charset="0"/>
              </a:rPr>
              <a:t>You may want to combine smaller actions from the original Phase One Racial Equity Action Plan template into “steps” and complete them as a single initiative. </a:t>
            </a:r>
          </a:p>
          <a:p>
            <a:endParaRPr lang="en-US" sz="2200" dirty="0"/>
          </a:p>
          <a:p>
            <a:pPr marL="0" indent="0">
              <a:buNone/>
            </a:pPr>
            <a:r>
              <a:rPr lang="en-US" sz="2200" b="1" dirty="0"/>
              <a:t>To decide which actions to prioritize, your department can:</a:t>
            </a:r>
          </a:p>
          <a:p>
            <a:r>
              <a:rPr lang="en-US" sz="2200" dirty="0">
                <a:latin typeface="Aptos Light" panose="020B0004020202020204" pitchFamily="34" charset="0"/>
              </a:rPr>
              <a:t>Focus on where data shows the strongest need for attention in your workforce and services. Reflect on the input and experiences of staff and community members.</a:t>
            </a:r>
          </a:p>
          <a:p>
            <a:r>
              <a:rPr lang="en-US" sz="2200" dirty="0">
                <a:latin typeface="Aptos Light" panose="020B0004020202020204" pitchFamily="34" charset="0"/>
              </a:rPr>
              <a:t>Adapt your priorities to fit your department size and resources.</a:t>
            </a:r>
          </a:p>
          <a:p>
            <a:r>
              <a:rPr lang="en-US" sz="2200" dirty="0">
                <a:latin typeface="Aptos Light" panose="020B0004020202020204" pitchFamily="34" charset="0"/>
              </a:rPr>
              <a:t>Incorporate your priorities into your strategic planning and budget processes.</a:t>
            </a:r>
          </a:p>
        </p:txBody>
      </p:sp>
    </p:spTree>
    <p:extLst>
      <p:ext uri="{BB962C8B-B14F-4D97-AF65-F5344CB8AC3E}">
        <p14:creationId xmlns:p14="http://schemas.microsoft.com/office/powerpoint/2010/main" val="1687138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4B926-7C69-E8D1-36F2-888A83DA68D5}"/>
              </a:ext>
            </a:extLst>
          </p:cNvPr>
          <p:cNvSpPr>
            <a:spLocks noGrp="1"/>
          </p:cNvSpPr>
          <p:nvPr>
            <p:ph type="title"/>
          </p:nvPr>
        </p:nvSpPr>
        <p:spPr/>
        <p:txBody>
          <a:bodyPr/>
          <a:lstStyle/>
          <a:p>
            <a:r>
              <a:rPr lang="en-US" b="1">
                <a:solidFill>
                  <a:schemeClr val="accent6"/>
                </a:solidFill>
              </a:rPr>
              <a:t>Coordinating divisions </a:t>
            </a:r>
            <a:r>
              <a:rPr lang="en-US" b="1"/>
              <a:t>of your department</a:t>
            </a:r>
          </a:p>
        </p:txBody>
      </p:sp>
      <p:sp>
        <p:nvSpPr>
          <p:cNvPr id="3" name="Content Placeholder 2">
            <a:extLst>
              <a:ext uri="{FF2B5EF4-FFF2-40B4-BE49-F238E27FC236}">
                <a16:creationId xmlns:a16="http://schemas.microsoft.com/office/drawing/2014/main" id="{C36163A4-FF0D-FA13-5F0C-B368C5B0E6D3}"/>
              </a:ext>
            </a:extLst>
          </p:cNvPr>
          <p:cNvSpPr>
            <a:spLocks noGrp="1"/>
          </p:cNvSpPr>
          <p:nvPr>
            <p:ph idx="1"/>
          </p:nvPr>
        </p:nvSpPr>
        <p:spPr/>
        <p:txBody>
          <a:bodyPr>
            <a:normAutofit fontScale="77500" lnSpcReduction="20000"/>
          </a:bodyPr>
          <a:lstStyle/>
          <a:p>
            <a:pPr marL="0" indent="0">
              <a:lnSpc>
                <a:spcPct val="100000"/>
              </a:lnSpc>
              <a:buNone/>
            </a:pPr>
            <a:r>
              <a:rPr lang="en-US" b="1"/>
              <a:t>If your department has </a:t>
            </a:r>
            <a:r>
              <a:rPr lang="en-US" b="1" u="sng"/>
              <a:t>many divisions or teams</a:t>
            </a:r>
            <a:r>
              <a:rPr lang="en-US" b="1"/>
              <a:t>, you may want to:</a:t>
            </a:r>
          </a:p>
          <a:p>
            <a:pPr>
              <a:lnSpc>
                <a:spcPct val="100000"/>
              </a:lnSpc>
            </a:pPr>
            <a:r>
              <a:rPr lang="en-US">
                <a:latin typeface="Aptos Light" panose="020B0004020202020204" pitchFamily="34" charset="0"/>
              </a:rPr>
              <a:t>Ask each division or team lead to use the slide template to reflect on lessons learned in FY24-25 and racial equity priorities for FY25-26.</a:t>
            </a:r>
          </a:p>
          <a:p>
            <a:pPr>
              <a:lnSpc>
                <a:spcPct val="100000"/>
              </a:lnSpc>
            </a:pPr>
            <a:r>
              <a:rPr lang="en-US">
                <a:latin typeface="Aptos Light" panose="020B0004020202020204" pitchFamily="34" charset="0"/>
              </a:rPr>
              <a:t>Collect their responses and synthesize them into one department-wide progress report. Racial Equity Leaders have used department-wide townhalls, surveys, and focus groups as part of this process.</a:t>
            </a:r>
          </a:p>
          <a:p>
            <a:pPr>
              <a:lnSpc>
                <a:spcPct val="100000"/>
              </a:lnSpc>
            </a:pPr>
            <a:endParaRPr lang="en-US"/>
          </a:p>
          <a:p>
            <a:pPr marL="0" indent="0">
              <a:lnSpc>
                <a:spcPct val="100000"/>
              </a:lnSpc>
              <a:buNone/>
            </a:pPr>
            <a:r>
              <a:rPr lang="en-US" b="1"/>
              <a:t>You may also want to consider having two versions of your progress report:</a:t>
            </a:r>
          </a:p>
          <a:p>
            <a:pPr>
              <a:lnSpc>
                <a:spcPct val="100000"/>
              </a:lnSpc>
            </a:pPr>
            <a:r>
              <a:rPr lang="en-US" b="1"/>
              <a:t>For your department’s internal use: </a:t>
            </a:r>
            <a:r>
              <a:rPr lang="en-US">
                <a:latin typeface="Aptos Light" panose="020B0004020202020204" pitchFamily="34" charset="0"/>
              </a:rPr>
              <a:t>A comprehensive progress report that includes data and slides for each division or team to help you track their learnings and priorities.</a:t>
            </a:r>
          </a:p>
          <a:p>
            <a:pPr>
              <a:lnSpc>
                <a:spcPct val="100000"/>
              </a:lnSpc>
            </a:pPr>
            <a:r>
              <a:rPr lang="en-US" b="1"/>
              <a:t>For ORE, Mayor’s Office, and BOS: </a:t>
            </a:r>
            <a:r>
              <a:rPr lang="en-US">
                <a:latin typeface="Aptos Light" panose="020B0004020202020204" pitchFamily="34" charset="0"/>
              </a:rPr>
              <a:t>An executive summary progress report (the attached slide template) that highlights the most important department-wide learnings and priorities.</a:t>
            </a:r>
          </a:p>
          <a:p>
            <a:pPr>
              <a:lnSpc>
                <a:spcPct val="100000"/>
              </a:lnSpc>
            </a:pPr>
            <a:endParaRPr lang="en-US"/>
          </a:p>
        </p:txBody>
      </p:sp>
    </p:spTree>
    <p:extLst>
      <p:ext uri="{BB962C8B-B14F-4D97-AF65-F5344CB8AC3E}">
        <p14:creationId xmlns:p14="http://schemas.microsoft.com/office/powerpoint/2010/main" val="3190311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18B34-9A86-DB03-44EE-8BC4B11E87CC}"/>
              </a:ext>
            </a:extLst>
          </p:cNvPr>
          <p:cNvSpPr>
            <a:spLocks noGrp="1"/>
          </p:cNvSpPr>
          <p:nvPr>
            <p:ph type="title"/>
          </p:nvPr>
        </p:nvSpPr>
        <p:spPr/>
        <p:txBody>
          <a:bodyPr/>
          <a:lstStyle/>
          <a:p>
            <a:r>
              <a:rPr lang="en-US"/>
              <a:t>[Your Department Name Here]</a:t>
            </a:r>
          </a:p>
        </p:txBody>
      </p:sp>
    </p:spTree>
    <p:extLst>
      <p:ext uri="{BB962C8B-B14F-4D97-AF65-F5344CB8AC3E}">
        <p14:creationId xmlns:p14="http://schemas.microsoft.com/office/powerpoint/2010/main" val="1701617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D4896-E711-353F-DDB3-F8CE889B00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9F34399-866B-53CB-1C73-8B5D9E813EE4}"/>
              </a:ext>
            </a:extLst>
          </p:cNvPr>
          <p:cNvSpPr>
            <a:spLocks noGrp="1"/>
          </p:cNvSpPr>
          <p:nvPr>
            <p:ph type="title"/>
          </p:nvPr>
        </p:nvSpPr>
        <p:spPr/>
        <p:txBody>
          <a:bodyPr>
            <a:normAutofit/>
          </a:bodyPr>
          <a:lstStyle/>
          <a:p>
            <a:r>
              <a:rPr lang="en-US" sz="2600" b="1"/>
              <a:t>[Department data – your choice of header text]</a:t>
            </a:r>
          </a:p>
        </p:txBody>
      </p:sp>
      <p:sp>
        <p:nvSpPr>
          <p:cNvPr id="5" name="Content Placeholder 4">
            <a:extLst>
              <a:ext uri="{FF2B5EF4-FFF2-40B4-BE49-F238E27FC236}">
                <a16:creationId xmlns:a16="http://schemas.microsoft.com/office/drawing/2014/main" id="{75FA7D2A-A40B-D125-B33E-C798875F3939}"/>
              </a:ext>
            </a:extLst>
          </p:cNvPr>
          <p:cNvSpPr>
            <a:spLocks noGrp="1"/>
          </p:cNvSpPr>
          <p:nvPr>
            <p:ph idx="1"/>
          </p:nvPr>
        </p:nvSpPr>
        <p:spPr/>
        <p:txBody>
          <a:bodyPr>
            <a:normAutofit/>
          </a:bodyPr>
          <a:lstStyle/>
          <a:p>
            <a:pPr marL="0" indent="0">
              <a:buNone/>
            </a:pPr>
            <a:r>
              <a:rPr lang="en-US" sz="2000" i="1">
                <a:solidFill>
                  <a:srgbClr val="FF0000"/>
                </a:solidFill>
              </a:rPr>
              <a:t>Any summary data about your department’s progress or challenges – qualitative or quantitative data that you have collected or are tracking (e.g. workforce metrics, survey feedback, quotes, stories, etc.)</a:t>
            </a:r>
          </a:p>
          <a:p>
            <a:pPr marL="0" indent="0">
              <a:buNone/>
            </a:pPr>
            <a:endParaRPr lang="en-US" sz="2000" i="1">
              <a:solidFill>
                <a:srgbClr val="FF0000"/>
              </a:solidFill>
            </a:endParaRPr>
          </a:p>
          <a:p>
            <a:pPr marL="0" indent="0">
              <a:buNone/>
            </a:pPr>
            <a:r>
              <a:rPr lang="en-US" sz="2000" i="1">
                <a:solidFill>
                  <a:srgbClr val="FF0000"/>
                </a:solidFill>
              </a:rPr>
              <a:t>While this progress report is for FY24-25, you can also include relevant data from previous years.</a:t>
            </a:r>
          </a:p>
          <a:p>
            <a:pPr marL="0" indent="0">
              <a:buNone/>
            </a:pPr>
            <a:endParaRPr lang="en-US" sz="1800" i="1"/>
          </a:p>
        </p:txBody>
      </p:sp>
      <p:sp>
        <p:nvSpPr>
          <p:cNvPr id="3" name="Title 3">
            <a:extLst>
              <a:ext uri="{FF2B5EF4-FFF2-40B4-BE49-F238E27FC236}">
                <a16:creationId xmlns:a16="http://schemas.microsoft.com/office/drawing/2014/main" id="{C768FABB-9D90-2845-4447-43D3CC298997}"/>
              </a:ext>
            </a:extLst>
          </p:cNvPr>
          <p:cNvSpPr txBox="1">
            <a:spLocks/>
          </p:cNvSpPr>
          <p:nvPr/>
        </p:nvSpPr>
        <p:spPr>
          <a:xfrm>
            <a:off x="8442960" y="0"/>
            <a:ext cx="3398520" cy="747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a:latin typeface="Aptos Light" panose="020B0004020202020204" pitchFamily="34" charset="0"/>
              </a:rPr>
              <a:t>[DEPT ACRONYM]</a:t>
            </a:r>
          </a:p>
        </p:txBody>
      </p:sp>
      <p:sp>
        <p:nvSpPr>
          <p:cNvPr id="6" name="Google Shape;131;p23">
            <a:extLst>
              <a:ext uri="{FF2B5EF4-FFF2-40B4-BE49-F238E27FC236}">
                <a16:creationId xmlns:a16="http://schemas.microsoft.com/office/drawing/2014/main" id="{70CCB3B9-61D9-A439-651C-DDC148DB33AB}"/>
              </a:ext>
            </a:extLst>
          </p:cNvPr>
          <p:cNvSpPr txBox="1"/>
          <p:nvPr/>
        </p:nvSpPr>
        <p:spPr>
          <a:xfrm>
            <a:off x="5460506" y="196505"/>
            <a:ext cx="3866374" cy="586284"/>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1200"/>
              </a:spcAft>
              <a:buNone/>
            </a:pPr>
            <a:r>
              <a:rPr lang="en-US" sz="1400" i="1">
                <a:solidFill>
                  <a:srgbClr val="FF0000"/>
                </a:solidFill>
                <a:latin typeface="Arial" panose="020B0604020202020204" pitchFamily="34" charset="0"/>
                <a:cs typeface="Arial" panose="020B0604020202020204" pitchFamily="34" charset="0"/>
              </a:rPr>
              <a:t>Insert your department acronym here &gt;&gt;&gt;</a:t>
            </a:r>
            <a:endParaRPr sz="1400" i="1">
              <a:solidFill>
                <a:srgbClr val="FF0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33F3CE0-CDF8-46AC-B7F7-04C706CAF619}"/>
              </a:ext>
            </a:extLst>
          </p:cNvPr>
          <p:cNvSpPr txBox="1"/>
          <p:nvPr/>
        </p:nvSpPr>
        <p:spPr>
          <a:xfrm>
            <a:off x="838200" y="5553531"/>
            <a:ext cx="10759440" cy="400110"/>
          </a:xfrm>
          <a:prstGeom prst="rect">
            <a:avLst/>
          </a:prstGeom>
          <a:noFill/>
        </p:spPr>
        <p:txBody>
          <a:bodyPr wrap="square">
            <a:spAutoFit/>
          </a:bodyPr>
          <a:lstStyle/>
          <a:p>
            <a:r>
              <a:rPr lang="en-US" sz="2000" b="1" i="1">
                <a:solidFill>
                  <a:srgbClr val="FF0000"/>
                </a:solidFill>
              </a:rPr>
              <a:t>NOTE</a:t>
            </a:r>
            <a:r>
              <a:rPr lang="en-US" sz="2000" i="1">
                <a:solidFill>
                  <a:srgbClr val="FF0000"/>
                </a:solidFill>
              </a:rPr>
              <a:t>: This slide is optional. Delete this slide if you have no content.</a:t>
            </a:r>
          </a:p>
        </p:txBody>
      </p:sp>
    </p:spTree>
    <p:extLst>
      <p:ext uri="{BB962C8B-B14F-4D97-AF65-F5344CB8AC3E}">
        <p14:creationId xmlns:p14="http://schemas.microsoft.com/office/powerpoint/2010/main" val="1120637828"/>
      </p:ext>
    </p:extLst>
  </p:cSld>
  <p:clrMapOvr>
    <a:masterClrMapping/>
  </p:clrMapOvr>
</p:sld>
</file>

<file path=ppt/theme/theme1.xml><?xml version="1.0" encoding="utf-8"?>
<a:theme xmlns:a="http://schemas.openxmlformats.org/drawingml/2006/main" name="Office Theme">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a843640-ba37-456d-982e-e1fc04fcc148">
      <Terms xmlns="http://schemas.microsoft.com/office/infopath/2007/PartnerControls"/>
    </lcf76f155ced4ddcb4097134ff3c332f>
    <TaxCatchAll xmlns="d6a57412-2fd1-482c-b9ad-58089e59f5d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3281CC5F511B244BDBDE498DF4F6710" ma:contentTypeVersion="15" ma:contentTypeDescription="Create a new document." ma:contentTypeScope="" ma:versionID="c983edecd27fca42f6ea90f72ba127f0">
  <xsd:schema xmlns:xsd="http://www.w3.org/2001/XMLSchema" xmlns:xs="http://www.w3.org/2001/XMLSchema" xmlns:p="http://schemas.microsoft.com/office/2006/metadata/properties" xmlns:ns2="ba843640-ba37-456d-982e-e1fc04fcc148" xmlns:ns3="d6a57412-2fd1-482c-b9ad-58089e59f5d1" targetNamespace="http://schemas.microsoft.com/office/2006/metadata/properties" ma:root="true" ma:fieldsID="80f2abb8eb7ec395417f89c294383162" ns2:_="" ns3:_="">
    <xsd:import namespace="ba843640-ba37-456d-982e-e1fc04fcc148"/>
    <xsd:import namespace="d6a57412-2fd1-482c-b9ad-58089e59f5d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ServiceLocatio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843640-ba37-456d-982e-e1fc04fcc1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b278eec-cad9-4ec1-bf87-f68f02c44eba"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a57412-2fd1-482c-b9ad-58089e59f5d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3a1a64b9-d71b-4d21-b1de-6812fc7f61f3}" ma:internalName="TaxCatchAll" ma:showField="CatchAllData" ma:web="d6a57412-2fd1-482c-b9ad-58089e59f5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A2E8B3-90A4-4481-99B8-1E98695613CC}">
  <ds:schemaRefs>
    <ds:schemaRef ds:uri="http://purl.org/dc/elements/1.1/"/>
    <ds:schemaRef ds:uri="http://purl.org/dc/terms/"/>
    <ds:schemaRef ds:uri="http://schemas.openxmlformats.org/package/2006/metadata/core-properties"/>
    <ds:schemaRef ds:uri="http://schemas.microsoft.com/office/2006/documentManagement/types"/>
    <ds:schemaRef ds:uri="http://schemas.microsoft.com/office/2006/metadata/properties"/>
    <ds:schemaRef ds:uri="93bde52f-7487-4b29-b13c-f42bdaa1217e"/>
    <ds:schemaRef ds:uri="http://schemas.microsoft.com/office/infopath/2007/PartnerControls"/>
    <ds:schemaRef ds:uri="04c9232e-1008-423d-9f4a-91f66b741f97"/>
    <ds:schemaRef ds:uri="http://www.w3.org/XML/1998/namespace"/>
    <ds:schemaRef ds:uri="http://purl.org/dc/dcmitype/"/>
    <ds:schemaRef ds:uri="ba843640-ba37-456d-982e-e1fc04fcc148"/>
    <ds:schemaRef ds:uri="d6a57412-2fd1-482c-b9ad-58089e59f5d1"/>
  </ds:schemaRefs>
</ds:datastoreItem>
</file>

<file path=customXml/itemProps2.xml><?xml version="1.0" encoding="utf-8"?>
<ds:datastoreItem xmlns:ds="http://schemas.openxmlformats.org/officeDocument/2006/customXml" ds:itemID="{04F11DE3-FF69-4D05-9BFA-66A27F45FDCF}">
  <ds:schemaRefs>
    <ds:schemaRef ds:uri="http://schemas.microsoft.com/sharepoint/v3/contenttype/forms"/>
  </ds:schemaRefs>
</ds:datastoreItem>
</file>

<file path=customXml/itemProps3.xml><?xml version="1.0" encoding="utf-8"?>
<ds:datastoreItem xmlns:ds="http://schemas.openxmlformats.org/officeDocument/2006/customXml" ds:itemID="{3F6D5AC6-5187-4D15-85EB-4A9825BA3F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843640-ba37-456d-982e-e1fc04fcc148"/>
    <ds:schemaRef ds:uri="d6a57412-2fd1-482c-b9ad-58089e59f5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1379</TotalTime>
  <Words>1644</Words>
  <Application>Microsoft Office PowerPoint</Application>
  <PresentationFormat>Widescreen</PresentationFormat>
  <Paragraphs>158</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 Narrow</vt:lpstr>
      <vt:lpstr>Arial</vt:lpstr>
      <vt:lpstr>Aptos Serif</vt:lpstr>
      <vt:lpstr>Aptos Display</vt:lpstr>
      <vt:lpstr>Aptos Light</vt:lpstr>
      <vt:lpstr>Aptos</vt:lpstr>
      <vt:lpstr>Office Theme</vt:lpstr>
      <vt:lpstr>Department Progress Reports 2025 Slide Template</vt:lpstr>
      <vt:lpstr>Guidance and examples</vt:lpstr>
      <vt:lpstr>How to use this slide template</vt:lpstr>
      <vt:lpstr>2025 timeline for progress reports</vt:lpstr>
      <vt:lpstr>Suggested topics for your initiatives</vt:lpstr>
      <vt:lpstr>Setting priorities for your department</vt:lpstr>
      <vt:lpstr>Coordinating divisions of your department</vt:lpstr>
      <vt:lpstr>[Your Department Name Here]</vt:lpstr>
      <vt:lpstr>[Department data – your choice of header text]</vt:lpstr>
      <vt:lpstr>FY24-25: What is a racial equity practice that your department/division has implemented in the last year?</vt:lpstr>
      <vt:lpstr>FY25-26: City jobs (Phase 1). What is a racial equity practice that your department/division will prioritize in the next year?</vt:lpstr>
      <vt:lpstr>Optional for FY25-26: City services (Phase 2). What is a racial equity practice that your department/division will prioritize in the next year?</vt:lpstr>
      <vt:lpstr>Optional for FY25-26: Project Proposal. What is a policy or initiative that your department would like to collaborate on with ORE in the coming year?</vt:lpstr>
      <vt:lpstr>Checklists for your progress report</vt:lpstr>
      <vt:lpstr>Affirming our commitment to racial equity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Progress Reports 2025 Slide Template</dc:title>
  <dc:creator>Tseng, Sarah (HRC)</dc:creator>
  <cp:lastModifiedBy>Arntz, John (REG)</cp:lastModifiedBy>
  <cp:revision>2</cp:revision>
  <cp:lastPrinted>2025-04-30T22:11:17Z</cp:lastPrinted>
  <dcterms:created xsi:type="dcterms:W3CDTF">2025-01-07T06:49:04Z</dcterms:created>
  <dcterms:modified xsi:type="dcterms:W3CDTF">2025-07-11T23:13:39Z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0x01010013281CC5F511B244BDBDE498DF4F6710</vt:lpwstr>
  </property>
  <property fmtid="{D5CDD505-2E9C-101B-9397-08002B2CF9AE}" pid="3" name="MediaServiceImageTags">
    <vt:lpwstr/>
  </property>
</Properties>
</file>