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52" d="100"/>
          <a:sy n="52" d="100"/>
        </p:scale>
        <p:origin x="1136" y="4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autoTitleDeleted val="1"/>
    <c:plotArea>
      <c:layout/>
      <c:barChart>
        <c:barDir val="col"/>
        <c:grouping val="clustered"/>
        <c:varyColors val="1"/>
        <c:ser>
          <c:idx val="0"/>
          <c:order val="0"/>
          <c:tx>
            <c:strRef>
              <c:f>Sheet1!$B$1</c:f>
              <c:strCache>
                <c:ptCount val="1"/>
                <c:pt idx="0">
                  <c:v>Total food investment ($M)</c:v>
                </c:pt>
              </c:strCache>
            </c:strRef>
          </c:tx>
          <c:invertIfNegative val="1"/>
          <c:dPt>
            <c:idx val="0"/>
            <c:invertIfNegative val="1"/>
            <c:bubble3D val="0"/>
            <c:spPr>
              <a:solidFill>
                <a:srgbClr val="2E8B57"/>
              </a:solidFill>
            </c:spPr>
            <c:extLst>
              <c:ext xmlns:c16="http://schemas.microsoft.com/office/drawing/2014/chart" uri="{C3380CC4-5D6E-409C-BE32-E72D297353CC}">
                <c16:uniqueId val="{00000001-79AA-489E-89F7-6ADF2B6332CF}"/>
              </c:ext>
            </c:extLst>
          </c:dPt>
          <c:dPt>
            <c:idx val="1"/>
            <c:invertIfNegative val="1"/>
            <c:bubble3D val="0"/>
            <c:spPr>
              <a:solidFill>
                <a:srgbClr val="1F6B45"/>
              </a:solidFill>
            </c:spPr>
            <c:extLst>
              <c:ext xmlns:c16="http://schemas.microsoft.com/office/drawing/2014/chart" uri="{C3380CC4-5D6E-409C-BE32-E72D297353CC}">
                <c16:uniqueId val="{00000003-79AA-489E-89F7-6ADF2B6332CF}"/>
              </c:ext>
            </c:extLst>
          </c:dPt>
          <c:dPt>
            <c:idx val="2"/>
            <c:invertIfNegative val="1"/>
            <c:bubble3D val="0"/>
            <c:spPr>
              <a:solidFill>
                <a:srgbClr val="C8892B"/>
              </a:solidFill>
            </c:spPr>
            <c:extLst>
              <c:ext xmlns:c16="http://schemas.microsoft.com/office/drawing/2014/chart" uri="{C3380CC4-5D6E-409C-BE32-E72D297353CC}">
                <c16:uniqueId val="{00000005-79AA-489E-89F7-6ADF2B6332CF}"/>
              </c:ext>
            </c:extLst>
          </c:dPt>
          <c:dLbls>
            <c:numFmt formatCode="&quot;$&quot;0.0&quot;M&quot;" sourceLinked="0"/>
            <c:spPr>
              <a:noFill/>
              <a:ln>
                <a:noFill/>
              </a:ln>
              <a:effectLst/>
            </c:spPr>
            <c:txPr>
              <a:bodyPr/>
              <a:lstStyle/>
              <a:p>
                <a:pPr>
                  <a:defRPr sz="1500" b="1">
                    <a:solidFill>
                      <a:srgbClr val="15302A"/>
                    </a:solidFill>
                    <a:latin typeface="Calibri"/>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FY2025-26</c:v>
                </c:pt>
                <c:pt idx="1">
                  <c:v>FY2026-27</c:v>
                </c:pt>
                <c:pt idx="2">
                  <c:v>FY2027-28</c:v>
                </c:pt>
              </c:strCache>
            </c:strRef>
          </c:cat>
          <c:val>
            <c:numRef>
              <c:f>Sheet1!$B$2:$B$4</c:f>
              <c:numCache>
                <c:formatCode>General</c:formatCode>
                <c:ptCount val="3"/>
                <c:pt idx="0">
                  <c:v>56.9</c:v>
                </c:pt>
                <c:pt idx="1">
                  <c:v>60</c:v>
                </c:pt>
                <c:pt idx="2">
                  <c:v>61.5</c:v>
                </c:pt>
              </c:numCache>
            </c:numRef>
          </c:val>
          <c:extLst>
            <c:ext xmlns:c16="http://schemas.microsoft.com/office/drawing/2014/chart" uri="{C3380CC4-5D6E-409C-BE32-E72D297353CC}">
              <c16:uniqueId val="{00000006-79AA-489E-89F7-6ADF2B6332CF}"/>
            </c:ext>
          </c:extLst>
        </c:ser>
        <c:dLbls>
          <c:dLblPos val="outEnd"/>
          <c:showLegendKey val="0"/>
          <c:showVal val="1"/>
          <c:showCatName val="0"/>
          <c:showSerName val="0"/>
          <c:showPercent val="0"/>
          <c:showBubbleSize val="0"/>
        </c:dLbls>
        <c:gapWidth val="80"/>
        <c:axId val="-2068027336"/>
        <c:axId val="-2113994440"/>
      </c:barChart>
      <c:catAx>
        <c:axId val="-2068027336"/>
        <c:scaling>
          <c:orientation val="minMax"/>
        </c:scaling>
        <c:delete val="0"/>
        <c:axPos val="b"/>
        <c:numFmt formatCode="General" sourceLinked="0"/>
        <c:majorTickMark val="out"/>
        <c:minorTickMark val="none"/>
        <c:tickLblPos val="nextTo"/>
        <c:spPr>
          <a:ln>
            <a:solidFill>
              <a:srgbClr val="C9D8CE"/>
            </a:solidFill>
          </a:ln>
        </c:spPr>
        <c:txPr>
          <a:bodyPr/>
          <a:lstStyle/>
          <a:p>
            <a:pPr>
              <a:defRPr sz="1300" b="1">
                <a:solidFill>
                  <a:srgbClr val="20302A"/>
                </a:solidFill>
              </a:defRPr>
            </a:pPr>
            <a:endParaRPr lang="en-US"/>
          </a:p>
        </c:txPr>
        <c:crossAx val="-2113994440"/>
        <c:crosses val="autoZero"/>
        <c:auto val="1"/>
        <c:lblAlgn val="ctr"/>
        <c:lblOffset val="100"/>
        <c:noMultiLvlLbl val="0"/>
      </c:catAx>
      <c:valAx>
        <c:axId val="-2113994440"/>
        <c:scaling>
          <c:orientation val="minMax"/>
          <c:max val="70"/>
          <c:min val="0"/>
        </c:scaling>
        <c:delete val="0"/>
        <c:axPos val="l"/>
        <c:majorGridlines>
          <c:spPr>
            <a:ln w="6350">
              <a:solidFill>
                <a:srgbClr val="E6ECE8"/>
              </a:solidFill>
            </a:ln>
          </c:spPr>
        </c:majorGridlines>
        <c:numFmt formatCode="&quot;$&quot;0&quot;M&quot;" sourceLinked="0"/>
        <c:majorTickMark val="out"/>
        <c:minorTickMark val="none"/>
        <c:tickLblPos val="nextTo"/>
        <c:txPr>
          <a:bodyPr/>
          <a:lstStyle/>
          <a:p>
            <a:pPr>
              <a:defRPr sz="1100">
                <a:solidFill>
                  <a:srgbClr val="5E6E64"/>
                </a:solidFill>
              </a:defRPr>
            </a:pPr>
            <a:endParaRPr lang="en-US"/>
          </a:p>
        </c:txPr>
        <c:crossAx val="-2068027336"/>
        <c:crosses val="autoZero"/>
        <c:crossBetween val="between"/>
      </c:valAx>
    </c:plotArea>
    <c:plotVisOnly val="1"/>
    <c:dispBlanksAs val="gap"/>
    <c:showDLblsOverMax val="1"/>
  </c:chart>
  <c:txPr>
    <a:bodyPr/>
    <a:lstStyle/>
    <a:p>
      <a:pPr>
        <a:defRPr sz="1800"/>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6/10/2026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6/10/2026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6/10/2026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6/10/2026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6/10/2026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6/10/2026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6/10/2026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5302A"/>
        </a:solidFill>
        <a:effectLst/>
      </p:bgPr>
    </p:bg>
    <p:spTree>
      <p:nvGrpSpPr>
        <p:cNvPr id="1" name=""/>
        <p:cNvGrpSpPr/>
        <p:nvPr/>
      </p:nvGrpSpPr>
      <p:grpSpPr>
        <a:xfrm>
          <a:off x="0" y="0"/>
          <a:ext cx="0" cy="0"/>
          <a:chOff x="0" y="0"/>
          <a:chExt cx="0" cy="0"/>
        </a:xfrm>
      </p:grpSpPr>
      <p:sp>
        <p:nvSpPr>
          <p:cNvPr id="2" name="Rectangle 1"/>
          <p:cNvSpPr/>
          <p:nvPr/>
        </p:nvSpPr>
        <p:spPr>
          <a:xfrm>
            <a:off x="0" y="0"/>
            <a:ext cx="256032" cy="6858000"/>
          </a:xfrm>
          <a:prstGeom prst="rect">
            <a:avLst/>
          </a:prstGeom>
          <a:solidFill>
            <a:srgbClr val="C889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914400" y="1965960"/>
            <a:ext cx="10424160" cy="457200"/>
          </a:xfrm>
          <a:prstGeom prst="rect">
            <a:avLst/>
          </a:prstGeom>
          <a:noFill/>
        </p:spPr>
        <p:txBody>
          <a:bodyPr wrap="square" lIns="0" tIns="0" rIns="0" bIns="0" anchor="t">
            <a:spAutoFit/>
          </a:bodyPr>
          <a:lstStyle/>
          <a:p>
            <a:pPr algn="l"/>
            <a:r>
              <a:rPr sz="1300" b="1" i="0">
                <a:solidFill>
                  <a:srgbClr val="9BC4A8"/>
                </a:solidFill>
                <a:latin typeface="Calibri"/>
              </a:rPr>
              <a:t>MAYOR'S BUDGET OFFICE  -  CITY &amp; COUNTY OF SAN FRANCISCO</a:t>
            </a:r>
          </a:p>
        </p:txBody>
      </p:sp>
      <p:sp>
        <p:nvSpPr>
          <p:cNvPr id="4" name="TextBox 3"/>
          <p:cNvSpPr txBox="1"/>
          <p:nvPr/>
        </p:nvSpPr>
        <p:spPr>
          <a:xfrm>
            <a:off x="914400" y="2468880"/>
            <a:ext cx="10515600" cy="1828800"/>
          </a:xfrm>
          <a:prstGeom prst="rect">
            <a:avLst/>
          </a:prstGeom>
          <a:noFill/>
        </p:spPr>
        <p:txBody>
          <a:bodyPr wrap="square" lIns="0" tIns="0" rIns="0" bIns="0" anchor="t">
            <a:spAutoFit/>
          </a:bodyPr>
          <a:lstStyle/>
          <a:p>
            <a:pPr algn="l"/>
            <a:r>
              <a:rPr sz="4600" b="1" i="0">
                <a:solidFill>
                  <a:srgbClr val="FFFFFF"/>
                </a:solidFill>
                <a:latin typeface="Georgia"/>
              </a:rPr>
              <a:t>Food Security Investments</a:t>
            </a:r>
          </a:p>
          <a:p>
            <a:pPr algn="l"/>
            <a:r>
              <a:rPr sz="4600" b="1" i="0">
                <a:solidFill>
                  <a:srgbClr val="FFFFFF"/>
                </a:solidFill>
                <a:latin typeface="Georgia"/>
              </a:rPr>
              <a:t>in the Mayor's Proposed Budget</a:t>
            </a:r>
          </a:p>
        </p:txBody>
      </p:sp>
      <p:sp>
        <p:nvSpPr>
          <p:cNvPr id="5" name="TextBox 4"/>
          <p:cNvSpPr txBox="1"/>
          <p:nvPr/>
        </p:nvSpPr>
        <p:spPr>
          <a:xfrm>
            <a:off x="914400" y="4297680"/>
            <a:ext cx="10515600" cy="457200"/>
          </a:xfrm>
          <a:prstGeom prst="rect">
            <a:avLst/>
          </a:prstGeom>
          <a:noFill/>
        </p:spPr>
        <p:txBody>
          <a:bodyPr wrap="square" lIns="0" tIns="0" rIns="0" bIns="0" anchor="t">
            <a:spAutoFit/>
          </a:bodyPr>
          <a:lstStyle/>
          <a:p>
            <a:pPr algn="l"/>
            <a:r>
              <a:rPr sz="1800" b="0" i="0">
                <a:solidFill>
                  <a:srgbClr val="CADCD2"/>
                </a:solidFill>
                <a:latin typeface="Calibri"/>
              </a:rPr>
              <a:t>Two-Year Budget  -  FY2026-27 and FY2027-28</a:t>
            </a:r>
          </a:p>
        </p:txBody>
      </p:sp>
      <p:sp>
        <p:nvSpPr>
          <p:cNvPr id="6" name="TextBox 5"/>
          <p:cNvSpPr txBox="1"/>
          <p:nvPr/>
        </p:nvSpPr>
        <p:spPr>
          <a:xfrm>
            <a:off x="914400" y="5394960"/>
            <a:ext cx="10515600" cy="457200"/>
          </a:xfrm>
          <a:prstGeom prst="rect">
            <a:avLst/>
          </a:prstGeom>
          <a:noFill/>
        </p:spPr>
        <p:txBody>
          <a:bodyPr wrap="square" lIns="0" tIns="0" rIns="0" bIns="0" anchor="t">
            <a:spAutoFit/>
          </a:bodyPr>
          <a:lstStyle/>
          <a:p>
            <a:pPr algn="l"/>
            <a:r>
              <a:rPr sz="1500" b="0" i="1">
                <a:solidFill>
                  <a:srgbClr val="9BC4A8"/>
                </a:solidFill>
                <a:latin typeface="Calibri"/>
              </a:rPr>
              <a:t>Presented to the Food Security Task Force   |   June 2026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Box 1"/>
          <p:cNvSpPr txBox="1"/>
          <p:nvPr/>
        </p:nvSpPr>
        <p:spPr>
          <a:xfrm>
            <a:off x="640080" y="457200"/>
            <a:ext cx="10972800" cy="822960"/>
          </a:xfrm>
          <a:prstGeom prst="rect">
            <a:avLst/>
          </a:prstGeom>
          <a:noFill/>
        </p:spPr>
        <p:txBody>
          <a:bodyPr wrap="square" lIns="0" tIns="0" rIns="0" bIns="0" anchor="t">
            <a:spAutoFit/>
          </a:bodyPr>
          <a:lstStyle/>
          <a:p>
            <a:pPr algn="l"/>
            <a:r>
              <a:rPr sz="3000" b="1" i="0">
                <a:solidFill>
                  <a:srgbClr val="15302A"/>
                </a:solidFill>
                <a:latin typeface="Georgia"/>
              </a:rPr>
              <a:t>Appendix - Continuing Programs</a:t>
            </a:r>
          </a:p>
        </p:txBody>
      </p:sp>
      <p:sp>
        <p:nvSpPr>
          <p:cNvPr id="3" name="TextBox 2"/>
          <p:cNvSpPr txBox="1"/>
          <p:nvPr/>
        </p:nvSpPr>
        <p:spPr>
          <a:xfrm>
            <a:off x="640080" y="1170432"/>
            <a:ext cx="10972800" cy="457200"/>
          </a:xfrm>
          <a:prstGeom prst="rect">
            <a:avLst/>
          </a:prstGeom>
          <a:noFill/>
        </p:spPr>
        <p:txBody>
          <a:bodyPr wrap="square" lIns="0" tIns="0" rIns="0" bIns="0" anchor="t">
            <a:spAutoFit/>
          </a:bodyPr>
          <a:lstStyle/>
          <a:p>
            <a:pPr algn="l"/>
            <a:r>
              <a:rPr sz="1500" b="0" i="0">
                <a:solidFill>
                  <a:srgbClr val="5E6E64"/>
                </a:solidFill>
                <a:latin typeface="Calibri"/>
              </a:rPr>
              <a:t>All figures $ millions   -   FY2026-27 and FY2027-28 proposed</a:t>
            </a:r>
          </a:p>
        </p:txBody>
      </p:sp>
      <p:graphicFrame>
        <p:nvGraphicFramePr>
          <p:cNvPr id="4" name="Table 3"/>
          <p:cNvGraphicFramePr>
            <a:graphicFrameLocks noGrp="1"/>
          </p:cNvGraphicFramePr>
          <p:nvPr/>
        </p:nvGraphicFramePr>
        <p:xfrm>
          <a:off x="640080" y="1417320"/>
          <a:ext cx="11018520" cy="4983480"/>
        </p:xfrm>
        <a:graphic>
          <a:graphicData uri="http://schemas.openxmlformats.org/drawingml/2006/table">
            <a:tbl>
              <a:tblPr>
                <a:tableStyleId>{5C22544A-7EE6-4342-B048-85BDC9FD1C3A}</a:tableStyleId>
              </a:tblPr>
              <a:tblGrid>
                <a:gridCol w="6766560">
                  <a:extLst>
                    <a:ext uri="{9D8B030D-6E8A-4147-A177-3AD203B41FA5}">
                      <a16:colId xmlns:a16="http://schemas.microsoft.com/office/drawing/2014/main" val="20000"/>
                    </a:ext>
                  </a:extLst>
                </a:gridCol>
                <a:gridCol w="1417320">
                  <a:extLst>
                    <a:ext uri="{9D8B030D-6E8A-4147-A177-3AD203B41FA5}">
                      <a16:colId xmlns:a16="http://schemas.microsoft.com/office/drawing/2014/main" val="20001"/>
                    </a:ext>
                  </a:extLst>
                </a:gridCol>
                <a:gridCol w="1417320">
                  <a:extLst>
                    <a:ext uri="{9D8B030D-6E8A-4147-A177-3AD203B41FA5}">
                      <a16:colId xmlns:a16="http://schemas.microsoft.com/office/drawing/2014/main" val="20002"/>
                    </a:ext>
                  </a:extLst>
                </a:gridCol>
                <a:gridCol w="1417320">
                  <a:extLst>
                    <a:ext uri="{9D8B030D-6E8A-4147-A177-3AD203B41FA5}">
                      <a16:colId xmlns:a16="http://schemas.microsoft.com/office/drawing/2014/main" val="20003"/>
                    </a:ext>
                  </a:extLst>
                </a:gridCol>
              </a:tblGrid>
              <a:tr h="292608">
                <a:tc>
                  <a:txBody>
                    <a:bodyPr/>
                    <a:lstStyle/>
                    <a:p>
                      <a:pPr algn="l"/>
                      <a:r>
                        <a:rPr sz="1000" b="1">
                          <a:solidFill>
                            <a:srgbClr val="FFFFFF"/>
                          </a:solidFill>
                          <a:latin typeface="Calibri"/>
                        </a:rPr>
                        <a:t>Program (Dept)</a:t>
                      </a:r>
                    </a:p>
                  </a:txBody>
                  <a:tcPr marL="64008" marR="64008" marT="9144" marB="9144" anchor="ctr">
                    <a:solidFill>
                      <a:srgbClr val="1F6B45"/>
                    </a:solidFill>
                  </a:tcPr>
                </a:tc>
                <a:tc>
                  <a:txBody>
                    <a:bodyPr/>
                    <a:lstStyle/>
                    <a:p>
                      <a:pPr algn="r"/>
                      <a:r>
                        <a:rPr sz="1000" b="1">
                          <a:solidFill>
                            <a:srgbClr val="FFFFFF"/>
                          </a:solidFill>
                          <a:latin typeface="Calibri"/>
                        </a:rPr>
                        <a:t>FY25-26</a:t>
                      </a:r>
                    </a:p>
                  </a:txBody>
                  <a:tcPr marL="64008" marR="64008" marT="9144" marB="9144" anchor="ctr">
                    <a:solidFill>
                      <a:srgbClr val="1F6B45"/>
                    </a:solidFill>
                  </a:tcPr>
                </a:tc>
                <a:tc>
                  <a:txBody>
                    <a:bodyPr/>
                    <a:lstStyle/>
                    <a:p>
                      <a:pPr algn="r"/>
                      <a:r>
                        <a:rPr sz="1000" b="1">
                          <a:solidFill>
                            <a:srgbClr val="FFFFFF"/>
                          </a:solidFill>
                          <a:latin typeface="Calibri"/>
                        </a:rPr>
                        <a:t>FY26-27</a:t>
                      </a:r>
                    </a:p>
                  </a:txBody>
                  <a:tcPr marL="64008" marR="64008" marT="9144" marB="9144" anchor="ctr">
                    <a:solidFill>
                      <a:srgbClr val="1F6B45"/>
                    </a:solidFill>
                  </a:tcPr>
                </a:tc>
                <a:tc>
                  <a:txBody>
                    <a:bodyPr/>
                    <a:lstStyle/>
                    <a:p>
                      <a:pPr algn="r"/>
                      <a:r>
                        <a:rPr sz="1000" b="1">
                          <a:solidFill>
                            <a:srgbClr val="FFFFFF"/>
                          </a:solidFill>
                          <a:latin typeface="Calibri"/>
                        </a:rPr>
                        <a:t>FY27-28</a:t>
                      </a:r>
                    </a:p>
                  </a:txBody>
                  <a:tcPr marL="64008" marR="64008" marT="9144" marB="9144" anchor="ctr">
                    <a:solidFill>
                      <a:srgbClr val="1F6B45"/>
                    </a:solidFill>
                  </a:tcPr>
                </a:tc>
                <a:extLst>
                  <a:ext uri="{0D108BD9-81ED-4DB2-BD59-A6C34878D82A}">
                    <a16:rowId xmlns:a16="http://schemas.microsoft.com/office/drawing/2014/main" val="10000"/>
                  </a:ext>
                </a:extLst>
              </a:tr>
              <a:tr h="246888">
                <a:tc>
                  <a:txBody>
                    <a:bodyPr/>
                    <a:lstStyle/>
                    <a:p>
                      <a:pPr algn="l"/>
                      <a:r>
                        <a:rPr sz="1000" b="1" i="1">
                          <a:solidFill>
                            <a:srgbClr val="1F6B45"/>
                          </a:solidFill>
                          <a:latin typeface="Calibri"/>
                        </a:rPr>
                        <a:t>Senior &amp; disability nutrition</a:t>
                      </a:r>
                    </a:p>
                  </a:txBody>
                  <a:tcPr marL="64008" marR="64008" marT="9144" marB="9144" anchor="ctr">
                    <a:solidFill>
                      <a:srgbClr val="D7E6DC"/>
                    </a:solidFill>
                  </a:tcPr>
                </a:tc>
                <a:tc>
                  <a:txBody>
                    <a:bodyPr/>
                    <a:lstStyle/>
                    <a:p>
                      <a:pPr algn="l"/>
                      <a:endParaRPr/>
                    </a:p>
                  </a:txBody>
                  <a:tcPr marL="64008" marR="64008" marT="9144" marB="9144" anchor="ctr">
                    <a:solidFill>
                      <a:srgbClr val="D7E6DC"/>
                    </a:solidFill>
                  </a:tcPr>
                </a:tc>
                <a:tc>
                  <a:txBody>
                    <a:bodyPr/>
                    <a:lstStyle/>
                    <a:p>
                      <a:pPr algn="l"/>
                      <a:endParaRPr/>
                    </a:p>
                  </a:txBody>
                  <a:tcPr marL="64008" marR="64008" marT="9144" marB="9144" anchor="ctr">
                    <a:solidFill>
                      <a:srgbClr val="D7E6DC"/>
                    </a:solidFill>
                  </a:tcPr>
                </a:tc>
                <a:tc>
                  <a:txBody>
                    <a:bodyPr/>
                    <a:lstStyle/>
                    <a:p>
                      <a:pPr algn="l"/>
                      <a:endParaRPr/>
                    </a:p>
                  </a:txBody>
                  <a:tcPr marL="64008" marR="64008" marT="9144" marB="9144" anchor="ctr">
                    <a:solidFill>
                      <a:srgbClr val="D7E6DC"/>
                    </a:solidFill>
                  </a:tcPr>
                </a:tc>
                <a:extLst>
                  <a:ext uri="{0D108BD9-81ED-4DB2-BD59-A6C34878D82A}">
                    <a16:rowId xmlns:a16="http://schemas.microsoft.com/office/drawing/2014/main" val="10001"/>
                  </a:ext>
                </a:extLst>
              </a:tr>
              <a:tr h="246888">
                <a:tc>
                  <a:txBody>
                    <a:bodyPr/>
                    <a:lstStyle/>
                    <a:p>
                      <a:pPr algn="l"/>
                      <a:r>
                        <a:rPr sz="1000">
                          <a:solidFill>
                            <a:srgbClr val="20302A"/>
                          </a:solidFill>
                          <a:latin typeface="Calibri"/>
                        </a:rPr>
                        <a:t>Congregate Meals (HSA)</a:t>
                      </a:r>
                    </a:p>
                  </a:txBody>
                  <a:tcPr marL="64008" marR="64008" marT="9144" marB="9144" anchor="ctr">
                    <a:solidFill>
                      <a:srgbClr val="F4F8F5"/>
                    </a:solidFill>
                  </a:tcPr>
                </a:tc>
                <a:tc>
                  <a:txBody>
                    <a:bodyPr/>
                    <a:lstStyle/>
                    <a:p>
                      <a:pPr algn="r"/>
                      <a:r>
                        <a:rPr sz="1000">
                          <a:solidFill>
                            <a:srgbClr val="20302A"/>
                          </a:solidFill>
                          <a:latin typeface="Calibri"/>
                        </a:rPr>
                        <a:t>14.1</a:t>
                      </a:r>
                    </a:p>
                  </a:txBody>
                  <a:tcPr marL="64008" marR="64008" marT="9144" marB="9144" anchor="ctr">
                    <a:solidFill>
                      <a:srgbClr val="F4F8F5"/>
                    </a:solidFill>
                  </a:tcPr>
                </a:tc>
                <a:tc>
                  <a:txBody>
                    <a:bodyPr/>
                    <a:lstStyle/>
                    <a:p>
                      <a:pPr algn="r"/>
                      <a:r>
                        <a:rPr sz="1000">
                          <a:solidFill>
                            <a:srgbClr val="20302A"/>
                          </a:solidFill>
                          <a:latin typeface="Calibri"/>
                        </a:rPr>
                        <a:t>13.7</a:t>
                      </a:r>
                    </a:p>
                  </a:txBody>
                  <a:tcPr marL="64008" marR="64008" marT="9144" marB="9144" anchor="ctr">
                    <a:solidFill>
                      <a:srgbClr val="F4F8F5"/>
                    </a:solidFill>
                  </a:tcPr>
                </a:tc>
                <a:tc>
                  <a:txBody>
                    <a:bodyPr/>
                    <a:lstStyle/>
                    <a:p>
                      <a:pPr algn="r"/>
                      <a:r>
                        <a:rPr sz="1000">
                          <a:solidFill>
                            <a:srgbClr val="20302A"/>
                          </a:solidFill>
                          <a:latin typeface="Calibri"/>
                        </a:rPr>
                        <a:t>14.1</a:t>
                      </a:r>
                    </a:p>
                  </a:txBody>
                  <a:tcPr marL="64008" marR="64008" marT="9144" marB="9144" anchor="ctr">
                    <a:solidFill>
                      <a:srgbClr val="F4F8F5"/>
                    </a:solidFill>
                  </a:tcPr>
                </a:tc>
                <a:extLst>
                  <a:ext uri="{0D108BD9-81ED-4DB2-BD59-A6C34878D82A}">
                    <a16:rowId xmlns:a16="http://schemas.microsoft.com/office/drawing/2014/main" val="10002"/>
                  </a:ext>
                </a:extLst>
              </a:tr>
              <a:tr h="246888">
                <a:tc>
                  <a:txBody>
                    <a:bodyPr/>
                    <a:lstStyle/>
                    <a:p>
                      <a:pPr algn="l"/>
                      <a:r>
                        <a:rPr sz="1000">
                          <a:solidFill>
                            <a:srgbClr val="20302A"/>
                          </a:solidFill>
                          <a:latin typeface="Calibri"/>
                        </a:rPr>
                        <a:t>Home-Delivered Meals (HSA)</a:t>
                      </a:r>
                    </a:p>
                  </a:txBody>
                  <a:tcPr marL="64008" marR="64008" marT="9144" marB="9144" anchor="ctr">
                    <a:solidFill>
                      <a:srgbClr val="FFFFFF"/>
                    </a:solidFill>
                  </a:tcPr>
                </a:tc>
                <a:tc>
                  <a:txBody>
                    <a:bodyPr/>
                    <a:lstStyle/>
                    <a:p>
                      <a:pPr algn="r"/>
                      <a:r>
                        <a:rPr sz="1000">
                          <a:solidFill>
                            <a:srgbClr val="20302A"/>
                          </a:solidFill>
                          <a:latin typeface="Calibri"/>
                        </a:rPr>
                        <a:t>14.5</a:t>
                      </a:r>
                    </a:p>
                  </a:txBody>
                  <a:tcPr marL="64008" marR="64008" marT="9144" marB="9144" anchor="ctr">
                    <a:solidFill>
                      <a:srgbClr val="FFFFFF"/>
                    </a:solidFill>
                  </a:tcPr>
                </a:tc>
                <a:tc>
                  <a:txBody>
                    <a:bodyPr/>
                    <a:lstStyle/>
                    <a:p>
                      <a:pPr algn="r"/>
                      <a:r>
                        <a:rPr sz="1000">
                          <a:solidFill>
                            <a:srgbClr val="20302A"/>
                          </a:solidFill>
                          <a:latin typeface="Calibri"/>
                        </a:rPr>
                        <a:t>14.7</a:t>
                      </a:r>
                    </a:p>
                  </a:txBody>
                  <a:tcPr marL="64008" marR="64008" marT="9144" marB="9144" anchor="ctr">
                    <a:solidFill>
                      <a:srgbClr val="FFFFFF"/>
                    </a:solidFill>
                  </a:tcPr>
                </a:tc>
                <a:tc>
                  <a:txBody>
                    <a:bodyPr/>
                    <a:lstStyle/>
                    <a:p>
                      <a:pPr algn="r"/>
                      <a:r>
                        <a:rPr sz="1000">
                          <a:solidFill>
                            <a:srgbClr val="20302A"/>
                          </a:solidFill>
                          <a:latin typeface="Calibri"/>
                        </a:rPr>
                        <a:t>15.1</a:t>
                      </a:r>
                    </a:p>
                  </a:txBody>
                  <a:tcPr marL="64008" marR="64008" marT="9144" marB="9144" anchor="ctr">
                    <a:solidFill>
                      <a:srgbClr val="FFFFFF"/>
                    </a:solidFill>
                  </a:tcPr>
                </a:tc>
                <a:extLst>
                  <a:ext uri="{0D108BD9-81ED-4DB2-BD59-A6C34878D82A}">
                    <a16:rowId xmlns:a16="http://schemas.microsoft.com/office/drawing/2014/main" val="10003"/>
                  </a:ext>
                </a:extLst>
              </a:tr>
              <a:tr h="246888">
                <a:tc>
                  <a:txBody>
                    <a:bodyPr/>
                    <a:lstStyle/>
                    <a:p>
                      <a:pPr algn="l"/>
                      <a:r>
                        <a:rPr sz="1000">
                          <a:solidFill>
                            <a:srgbClr val="20302A"/>
                          </a:solidFill>
                          <a:latin typeface="Calibri"/>
                        </a:rPr>
                        <a:t>Home-Delivered Groceries (HSA)</a:t>
                      </a:r>
                    </a:p>
                  </a:txBody>
                  <a:tcPr marL="64008" marR="64008" marT="9144" marB="9144" anchor="ctr">
                    <a:solidFill>
                      <a:srgbClr val="F4F8F5"/>
                    </a:solidFill>
                  </a:tcPr>
                </a:tc>
                <a:tc>
                  <a:txBody>
                    <a:bodyPr/>
                    <a:lstStyle/>
                    <a:p>
                      <a:pPr algn="r"/>
                      <a:r>
                        <a:rPr sz="1000">
                          <a:solidFill>
                            <a:srgbClr val="20302A"/>
                          </a:solidFill>
                          <a:latin typeface="Calibri"/>
                        </a:rPr>
                        <a:t>1.6</a:t>
                      </a:r>
                    </a:p>
                  </a:txBody>
                  <a:tcPr marL="64008" marR="64008" marT="9144" marB="9144" anchor="ctr">
                    <a:solidFill>
                      <a:srgbClr val="F4F8F5"/>
                    </a:solidFill>
                  </a:tcPr>
                </a:tc>
                <a:tc>
                  <a:txBody>
                    <a:bodyPr/>
                    <a:lstStyle/>
                    <a:p>
                      <a:pPr algn="r"/>
                      <a:r>
                        <a:rPr sz="1000">
                          <a:solidFill>
                            <a:srgbClr val="20302A"/>
                          </a:solidFill>
                          <a:latin typeface="Calibri"/>
                        </a:rPr>
                        <a:t>1.6</a:t>
                      </a:r>
                    </a:p>
                  </a:txBody>
                  <a:tcPr marL="64008" marR="64008" marT="9144" marB="9144" anchor="ctr">
                    <a:solidFill>
                      <a:srgbClr val="F4F8F5"/>
                    </a:solidFill>
                  </a:tcPr>
                </a:tc>
                <a:tc>
                  <a:txBody>
                    <a:bodyPr/>
                    <a:lstStyle/>
                    <a:p>
                      <a:pPr algn="r"/>
                      <a:r>
                        <a:rPr sz="1000">
                          <a:solidFill>
                            <a:srgbClr val="20302A"/>
                          </a:solidFill>
                          <a:latin typeface="Calibri"/>
                        </a:rPr>
                        <a:t>1.7</a:t>
                      </a:r>
                    </a:p>
                  </a:txBody>
                  <a:tcPr marL="64008" marR="64008" marT="9144" marB="9144" anchor="ctr">
                    <a:solidFill>
                      <a:srgbClr val="F4F8F5"/>
                    </a:solidFill>
                  </a:tcPr>
                </a:tc>
                <a:extLst>
                  <a:ext uri="{0D108BD9-81ED-4DB2-BD59-A6C34878D82A}">
                    <a16:rowId xmlns:a16="http://schemas.microsoft.com/office/drawing/2014/main" val="10004"/>
                  </a:ext>
                </a:extLst>
              </a:tr>
              <a:tr h="246888">
                <a:tc>
                  <a:txBody>
                    <a:bodyPr/>
                    <a:lstStyle/>
                    <a:p>
                      <a:pPr algn="l"/>
                      <a:r>
                        <a:rPr sz="1000">
                          <a:solidFill>
                            <a:srgbClr val="20302A"/>
                          </a:solidFill>
                          <a:latin typeface="Calibri"/>
                        </a:rPr>
                        <a:t>Grocery Pantry (HSA)</a:t>
                      </a:r>
                    </a:p>
                  </a:txBody>
                  <a:tcPr marL="64008" marR="64008" marT="9144" marB="9144" anchor="ctr">
                    <a:solidFill>
                      <a:srgbClr val="FFFFFF"/>
                    </a:solidFill>
                  </a:tcPr>
                </a:tc>
                <a:tc>
                  <a:txBody>
                    <a:bodyPr/>
                    <a:lstStyle/>
                    <a:p>
                      <a:pPr algn="r"/>
                      <a:r>
                        <a:rPr sz="1000">
                          <a:solidFill>
                            <a:srgbClr val="20302A"/>
                          </a:solidFill>
                          <a:latin typeface="Calibri"/>
                        </a:rPr>
                        <a:t>2.9</a:t>
                      </a:r>
                    </a:p>
                  </a:txBody>
                  <a:tcPr marL="64008" marR="64008" marT="9144" marB="9144" anchor="ctr">
                    <a:solidFill>
                      <a:srgbClr val="FFFFFF"/>
                    </a:solidFill>
                  </a:tcPr>
                </a:tc>
                <a:tc>
                  <a:txBody>
                    <a:bodyPr/>
                    <a:lstStyle/>
                    <a:p>
                      <a:pPr algn="r"/>
                      <a:r>
                        <a:rPr sz="1000">
                          <a:solidFill>
                            <a:srgbClr val="20302A"/>
                          </a:solidFill>
                          <a:latin typeface="Calibri"/>
                        </a:rPr>
                        <a:t>2.9</a:t>
                      </a:r>
                    </a:p>
                  </a:txBody>
                  <a:tcPr marL="64008" marR="64008" marT="9144" marB="9144" anchor="ctr">
                    <a:solidFill>
                      <a:srgbClr val="FFFFFF"/>
                    </a:solidFill>
                  </a:tcPr>
                </a:tc>
                <a:tc>
                  <a:txBody>
                    <a:bodyPr/>
                    <a:lstStyle/>
                    <a:p>
                      <a:pPr algn="r"/>
                      <a:r>
                        <a:rPr sz="1000">
                          <a:solidFill>
                            <a:srgbClr val="20302A"/>
                          </a:solidFill>
                          <a:latin typeface="Calibri"/>
                        </a:rPr>
                        <a:t>3.0</a:t>
                      </a:r>
                    </a:p>
                  </a:txBody>
                  <a:tcPr marL="64008" marR="64008" marT="9144" marB="9144" anchor="ctr">
                    <a:solidFill>
                      <a:srgbClr val="FFFFFF"/>
                    </a:solidFill>
                  </a:tcPr>
                </a:tc>
                <a:extLst>
                  <a:ext uri="{0D108BD9-81ED-4DB2-BD59-A6C34878D82A}">
                    <a16:rowId xmlns:a16="http://schemas.microsoft.com/office/drawing/2014/main" val="10005"/>
                  </a:ext>
                </a:extLst>
              </a:tr>
              <a:tr h="246888">
                <a:tc>
                  <a:txBody>
                    <a:bodyPr/>
                    <a:lstStyle/>
                    <a:p>
                      <a:pPr algn="l"/>
                      <a:r>
                        <a:rPr sz="1000">
                          <a:solidFill>
                            <a:srgbClr val="20302A"/>
                          </a:solidFill>
                          <a:latin typeface="Calibri"/>
                        </a:rPr>
                        <a:t>Nutrition as Health (HSA)</a:t>
                      </a:r>
                    </a:p>
                  </a:txBody>
                  <a:tcPr marL="64008" marR="64008" marT="9144" marB="9144" anchor="ctr">
                    <a:solidFill>
                      <a:srgbClr val="F4F8F5"/>
                    </a:solidFill>
                  </a:tcPr>
                </a:tc>
                <a:tc>
                  <a:txBody>
                    <a:bodyPr/>
                    <a:lstStyle/>
                    <a:p>
                      <a:pPr algn="r"/>
                      <a:r>
                        <a:rPr sz="1000">
                          <a:solidFill>
                            <a:srgbClr val="20302A"/>
                          </a:solidFill>
                          <a:latin typeface="Calibri"/>
                        </a:rPr>
                        <a:t>0.6</a:t>
                      </a:r>
                    </a:p>
                  </a:txBody>
                  <a:tcPr marL="64008" marR="64008" marT="9144" marB="9144" anchor="ctr">
                    <a:solidFill>
                      <a:srgbClr val="F4F8F5"/>
                    </a:solidFill>
                  </a:tcPr>
                </a:tc>
                <a:tc>
                  <a:txBody>
                    <a:bodyPr/>
                    <a:lstStyle/>
                    <a:p>
                      <a:pPr algn="r"/>
                      <a:r>
                        <a:rPr sz="1000">
                          <a:solidFill>
                            <a:srgbClr val="20302A"/>
                          </a:solidFill>
                          <a:latin typeface="Calibri"/>
                        </a:rPr>
                        <a:t>0.6</a:t>
                      </a:r>
                    </a:p>
                  </a:txBody>
                  <a:tcPr marL="64008" marR="64008" marT="9144" marB="9144" anchor="ctr">
                    <a:solidFill>
                      <a:srgbClr val="F4F8F5"/>
                    </a:solidFill>
                  </a:tcPr>
                </a:tc>
                <a:tc>
                  <a:txBody>
                    <a:bodyPr/>
                    <a:lstStyle/>
                    <a:p>
                      <a:pPr algn="r"/>
                      <a:r>
                        <a:rPr sz="1000">
                          <a:solidFill>
                            <a:srgbClr val="20302A"/>
                          </a:solidFill>
                          <a:latin typeface="Calibri"/>
                        </a:rPr>
                        <a:t>0.6</a:t>
                      </a:r>
                    </a:p>
                  </a:txBody>
                  <a:tcPr marL="64008" marR="64008" marT="9144" marB="9144" anchor="ctr">
                    <a:solidFill>
                      <a:srgbClr val="F4F8F5"/>
                    </a:solidFill>
                  </a:tcPr>
                </a:tc>
                <a:extLst>
                  <a:ext uri="{0D108BD9-81ED-4DB2-BD59-A6C34878D82A}">
                    <a16:rowId xmlns:a16="http://schemas.microsoft.com/office/drawing/2014/main" val="10006"/>
                  </a:ext>
                </a:extLst>
              </a:tr>
              <a:tr h="246888">
                <a:tc>
                  <a:txBody>
                    <a:bodyPr/>
                    <a:lstStyle/>
                    <a:p>
                      <a:pPr algn="l"/>
                      <a:r>
                        <a:rPr sz="1000" b="1" i="1">
                          <a:solidFill>
                            <a:srgbClr val="1F6B45"/>
                          </a:solidFill>
                          <a:latin typeface="Calibri"/>
                        </a:rPr>
                        <a:t>Neighborhood grocery &amp; vouchers</a:t>
                      </a:r>
                    </a:p>
                  </a:txBody>
                  <a:tcPr marL="64008" marR="64008" marT="9144" marB="9144" anchor="ctr">
                    <a:solidFill>
                      <a:srgbClr val="D7E6DC"/>
                    </a:solidFill>
                  </a:tcPr>
                </a:tc>
                <a:tc>
                  <a:txBody>
                    <a:bodyPr/>
                    <a:lstStyle/>
                    <a:p>
                      <a:pPr algn="l"/>
                      <a:endParaRPr/>
                    </a:p>
                  </a:txBody>
                  <a:tcPr marL="64008" marR="64008" marT="9144" marB="9144" anchor="ctr">
                    <a:solidFill>
                      <a:srgbClr val="D7E6DC"/>
                    </a:solidFill>
                  </a:tcPr>
                </a:tc>
                <a:tc>
                  <a:txBody>
                    <a:bodyPr/>
                    <a:lstStyle/>
                    <a:p>
                      <a:pPr algn="l"/>
                      <a:endParaRPr/>
                    </a:p>
                  </a:txBody>
                  <a:tcPr marL="64008" marR="64008" marT="9144" marB="9144" anchor="ctr">
                    <a:solidFill>
                      <a:srgbClr val="D7E6DC"/>
                    </a:solidFill>
                  </a:tcPr>
                </a:tc>
                <a:tc>
                  <a:txBody>
                    <a:bodyPr/>
                    <a:lstStyle/>
                    <a:p>
                      <a:pPr algn="l"/>
                      <a:endParaRPr/>
                    </a:p>
                  </a:txBody>
                  <a:tcPr marL="64008" marR="64008" marT="9144" marB="9144" anchor="ctr">
                    <a:solidFill>
                      <a:srgbClr val="D7E6DC"/>
                    </a:solidFill>
                  </a:tcPr>
                </a:tc>
                <a:extLst>
                  <a:ext uri="{0D108BD9-81ED-4DB2-BD59-A6C34878D82A}">
                    <a16:rowId xmlns:a16="http://schemas.microsoft.com/office/drawing/2014/main" val="10007"/>
                  </a:ext>
                </a:extLst>
              </a:tr>
              <a:tr h="246888">
                <a:tc>
                  <a:txBody>
                    <a:bodyPr/>
                    <a:lstStyle/>
                    <a:p>
                      <a:pPr algn="l"/>
                      <a:r>
                        <a:rPr sz="1000">
                          <a:solidFill>
                            <a:srgbClr val="20302A"/>
                          </a:solidFill>
                          <a:latin typeface="Calibri"/>
                        </a:rPr>
                        <a:t>Neighborhood Based Grocery Access (HSA)</a:t>
                      </a:r>
                    </a:p>
                  </a:txBody>
                  <a:tcPr marL="64008" marR="64008" marT="9144" marB="9144" anchor="ctr">
                    <a:solidFill>
                      <a:srgbClr val="F4F8F5"/>
                    </a:solidFill>
                  </a:tcPr>
                </a:tc>
                <a:tc>
                  <a:txBody>
                    <a:bodyPr/>
                    <a:lstStyle/>
                    <a:p>
                      <a:pPr algn="r"/>
                      <a:r>
                        <a:rPr sz="1000">
                          <a:solidFill>
                            <a:srgbClr val="20302A"/>
                          </a:solidFill>
                          <a:latin typeface="Calibri"/>
                        </a:rPr>
                        <a:t>7.2</a:t>
                      </a:r>
                    </a:p>
                  </a:txBody>
                  <a:tcPr marL="64008" marR="64008" marT="9144" marB="9144" anchor="ctr">
                    <a:solidFill>
                      <a:srgbClr val="F4F8F5"/>
                    </a:solidFill>
                  </a:tcPr>
                </a:tc>
                <a:tc>
                  <a:txBody>
                    <a:bodyPr/>
                    <a:lstStyle/>
                    <a:p>
                      <a:pPr algn="r"/>
                      <a:r>
                        <a:rPr sz="1000">
                          <a:solidFill>
                            <a:srgbClr val="20302A"/>
                          </a:solidFill>
                          <a:latin typeface="Calibri"/>
                        </a:rPr>
                        <a:t>8.8</a:t>
                      </a:r>
                    </a:p>
                  </a:txBody>
                  <a:tcPr marL="64008" marR="64008" marT="9144" marB="9144" anchor="ctr">
                    <a:solidFill>
                      <a:srgbClr val="F4F8F5"/>
                    </a:solidFill>
                  </a:tcPr>
                </a:tc>
                <a:tc>
                  <a:txBody>
                    <a:bodyPr/>
                    <a:lstStyle/>
                    <a:p>
                      <a:pPr algn="r"/>
                      <a:r>
                        <a:rPr sz="1000">
                          <a:solidFill>
                            <a:srgbClr val="20302A"/>
                          </a:solidFill>
                          <a:latin typeface="Calibri"/>
                        </a:rPr>
                        <a:t>9.0</a:t>
                      </a:r>
                    </a:p>
                  </a:txBody>
                  <a:tcPr marL="64008" marR="64008" marT="9144" marB="9144" anchor="ctr">
                    <a:solidFill>
                      <a:srgbClr val="F4F8F5"/>
                    </a:solidFill>
                  </a:tcPr>
                </a:tc>
                <a:extLst>
                  <a:ext uri="{0D108BD9-81ED-4DB2-BD59-A6C34878D82A}">
                    <a16:rowId xmlns:a16="http://schemas.microsoft.com/office/drawing/2014/main" val="10008"/>
                  </a:ext>
                </a:extLst>
              </a:tr>
              <a:tr h="246888">
                <a:tc>
                  <a:txBody>
                    <a:bodyPr/>
                    <a:lstStyle/>
                    <a:p>
                      <a:pPr algn="l"/>
                      <a:r>
                        <a:rPr sz="1000">
                          <a:solidFill>
                            <a:srgbClr val="20302A"/>
                          </a:solidFill>
                          <a:latin typeface="Calibri"/>
                        </a:rPr>
                        <a:t>Purchasing Power Programs (HSA)</a:t>
                      </a:r>
                    </a:p>
                  </a:txBody>
                  <a:tcPr marL="64008" marR="64008" marT="9144" marB="9144" anchor="ctr">
                    <a:solidFill>
                      <a:srgbClr val="FFFFFF"/>
                    </a:solidFill>
                  </a:tcPr>
                </a:tc>
                <a:tc>
                  <a:txBody>
                    <a:bodyPr/>
                    <a:lstStyle/>
                    <a:p>
                      <a:pPr algn="r"/>
                      <a:r>
                        <a:rPr sz="1000">
                          <a:solidFill>
                            <a:srgbClr val="20302A"/>
                          </a:solidFill>
                          <a:latin typeface="Calibri"/>
                        </a:rPr>
                        <a:t>2.2</a:t>
                      </a:r>
                    </a:p>
                  </a:txBody>
                  <a:tcPr marL="64008" marR="64008" marT="9144" marB="9144" anchor="ctr">
                    <a:solidFill>
                      <a:srgbClr val="FFFFFF"/>
                    </a:solidFill>
                  </a:tcPr>
                </a:tc>
                <a:tc>
                  <a:txBody>
                    <a:bodyPr/>
                    <a:lstStyle/>
                    <a:p>
                      <a:pPr algn="r"/>
                      <a:r>
                        <a:rPr sz="1000">
                          <a:solidFill>
                            <a:srgbClr val="20302A"/>
                          </a:solidFill>
                          <a:latin typeface="Calibri"/>
                        </a:rPr>
                        <a:t>2.0</a:t>
                      </a:r>
                    </a:p>
                  </a:txBody>
                  <a:tcPr marL="64008" marR="64008" marT="9144" marB="9144" anchor="ctr">
                    <a:solidFill>
                      <a:srgbClr val="FFFFFF"/>
                    </a:solidFill>
                  </a:tcPr>
                </a:tc>
                <a:tc>
                  <a:txBody>
                    <a:bodyPr/>
                    <a:lstStyle/>
                    <a:p>
                      <a:pPr algn="r"/>
                      <a:r>
                        <a:rPr sz="1000">
                          <a:solidFill>
                            <a:srgbClr val="20302A"/>
                          </a:solidFill>
                          <a:latin typeface="Calibri"/>
                        </a:rPr>
                        <a:t>2.1</a:t>
                      </a:r>
                    </a:p>
                  </a:txBody>
                  <a:tcPr marL="64008" marR="64008" marT="9144" marB="9144" anchor="ctr">
                    <a:solidFill>
                      <a:srgbClr val="FFFFFF"/>
                    </a:solidFill>
                  </a:tcPr>
                </a:tc>
                <a:extLst>
                  <a:ext uri="{0D108BD9-81ED-4DB2-BD59-A6C34878D82A}">
                    <a16:rowId xmlns:a16="http://schemas.microsoft.com/office/drawing/2014/main" val="10009"/>
                  </a:ext>
                </a:extLst>
              </a:tr>
              <a:tr h="246888">
                <a:tc>
                  <a:txBody>
                    <a:bodyPr/>
                    <a:lstStyle/>
                    <a:p>
                      <a:pPr algn="l"/>
                      <a:r>
                        <a:rPr sz="1000">
                          <a:solidFill>
                            <a:srgbClr val="20302A"/>
                          </a:solidFill>
                          <a:latin typeface="Calibri"/>
                        </a:rPr>
                        <a:t>Grocery Vouchers (DPH)</a:t>
                      </a:r>
                    </a:p>
                  </a:txBody>
                  <a:tcPr marL="64008" marR="64008" marT="9144" marB="9144" anchor="ctr">
                    <a:solidFill>
                      <a:srgbClr val="F4F8F5"/>
                    </a:solidFill>
                  </a:tcPr>
                </a:tc>
                <a:tc>
                  <a:txBody>
                    <a:bodyPr/>
                    <a:lstStyle/>
                    <a:p>
                      <a:pPr algn="r"/>
                      <a:r>
                        <a:rPr sz="1000">
                          <a:solidFill>
                            <a:srgbClr val="20302A"/>
                          </a:solidFill>
                          <a:latin typeface="Calibri"/>
                        </a:rPr>
                        <a:t>0.5</a:t>
                      </a:r>
                    </a:p>
                  </a:txBody>
                  <a:tcPr marL="64008" marR="64008" marT="9144" marB="9144" anchor="ctr">
                    <a:solidFill>
                      <a:srgbClr val="F4F8F5"/>
                    </a:solidFill>
                  </a:tcPr>
                </a:tc>
                <a:tc>
                  <a:txBody>
                    <a:bodyPr/>
                    <a:lstStyle/>
                    <a:p>
                      <a:pPr algn="r"/>
                      <a:r>
                        <a:rPr sz="1000">
                          <a:solidFill>
                            <a:srgbClr val="20302A"/>
                          </a:solidFill>
                          <a:latin typeface="Calibri"/>
                        </a:rPr>
                        <a:t>0.5</a:t>
                      </a:r>
                    </a:p>
                  </a:txBody>
                  <a:tcPr marL="64008" marR="64008" marT="9144" marB="9144" anchor="ctr">
                    <a:solidFill>
                      <a:srgbClr val="F4F8F5"/>
                    </a:solidFill>
                  </a:tcPr>
                </a:tc>
                <a:tc>
                  <a:txBody>
                    <a:bodyPr/>
                    <a:lstStyle/>
                    <a:p>
                      <a:pPr algn="r"/>
                      <a:r>
                        <a:rPr sz="1000">
                          <a:solidFill>
                            <a:srgbClr val="20302A"/>
                          </a:solidFill>
                          <a:latin typeface="Calibri"/>
                        </a:rPr>
                        <a:t>0.5</a:t>
                      </a:r>
                    </a:p>
                  </a:txBody>
                  <a:tcPr marL="64008" marR="64008" marT="9144" marB="9144" anchor="ctr">
                    <a:solidFill>
                      <a:srgbClr val="F4F8F5"/>
                    </a:solidFill>
                  </a:tcPr>
                </a:tc>
                <a:extLst>
                  <a:ext uri="{0D108BD9-81ED-4DB2-BD59-A6C34878D82A}">
                    <a16:rowId xmlns:a16="http://schemas.microsoft.com/office/drawing/2014/main" val="10010"/>
                  </a:ext>
                </a:extLst>
              </a:tr>
              <a:tr h="246888">
                <a:tc>
                  <a:txBody>
                    <a:bodyPr/>
                    <a:lstStyle/>
                    <a:p>
                      <a:pPr algn="l"/>
                      <a:r>
                        <a:rPr sz="1000">
                          <a:solidFill>
                            <a:srgbClr val="20302A"/>
                          </a:solidFill>
                          <a:latin typeface="Calibri"/>
                        </a:rPr>
                        <a:t>Supplemental Nutrition Program / WIC (DPH)</a:t>
                      </a:r>
                    </a:p>
                  </a:txBody>
                  <a:tcPr marL="64008" marR="64008" marT="9144" marB="9144" anchor="ctr">
                    <a:solidFill>
                      <a:srgbClr val="FFFFFF"/>
                    </a:solidFill>
                  </a:tcPr>
                </a:tc>
                <a:tc>
                  <a:txBody>
                    <a:bodyPr/>
                    <a:lstStyle/>
                    <a:p>
                      <a:pPr algn="r"/>
                      <a:r>
                        <a:rPr sz="1000">
                          <a:solidFill>
                            <a:srgbClr val="20302A"/>
                          </a:solidFill>
                          <a:latin typeface="Calibri"/>
                        </a:rPr>
                        <a:t>0.1</a:t>
                      </a:r>
                    </a:p>
                  </a:txBody>
                  <a:tcPr marL="64008" marR="64008" marT="9144" marB="9144" anchor="ctr">
                    <a:solidFill>
                      <a:srgbClr val="FFFFFF"/>
                    </a:solidFill>
                  </a:tcPr>
                </a:tc>
                <a:tc>
                  <a:txBody>
                    <a:bodyPr/>
                    <a:lstStyle/>
                    <a:p>
                      <a:pPr algn="r"/>
                      <a:r>
                        <a:rPr sz="1000">
                          <a:solidFill>
                            <a:srgbClr val="20302A"/>
                          </a:solidFill>
                          <a:latin typeface="Calibri"/>
                        </a:rPr>
                        <a:t>0.1</a:t>
                      </a:r>
                    </a:p>
                  </a:txBody>
                  <a:tcPr marL="64008" marR="64008" marT="9144" marB="9144" anchor="ctr">
                    <a:solidFill>
                      <a:srgbClr val="FFFFFF"/>
                    </a:solidFill>
                  </a:tcPr>
                </a:tc>
                <a:tc>
                  <a:txBody>
                    <a:bodyPr/>
                    <a:lstStyle/>
                    <a:p>
                      <a:pPr algn="r"/>
                      <a:r>
                        <a:rPr sz="1000">
                          <a:solidFill>
                            <a:srgbClr val="20302A"/>
                          </a:solidFill>
                          <a:latin typeface="Calibri"/>
                        </a:rPr>
                        <a:t>0.1</a:t>
                      </a:r>
                    </a:p>
                  </a:txBody>
                  <a:tcPr marL="64008" marR="64008" marT="9144" marB="9144" anchor="ctr">
                    <a:solidFill>
                      <a:srgbClr val="FFFFFF"/>
                    </a:solidFill>
                  </a:tcPr>
                </a:tc>
                <a:extLst>
                  <a:ext uri="{0D108BD9-81ED-4DB2-BD59-A6C34878D82A}">
                    <a16:rowId xmlns:a16="http://schemas.microsoft.com/office/drawing/2014/main" val="10011"/>
                  </a:ext>
                </a:extLst>
              </a:tr>
              <a:tr h="246888">
                <a:tc>
                  <a:txBody>
                    <a:bodyPr/>
                    <a:lstStyle/>
                    <a:p>
                      <a:pPr algn="l"/>
                      <a:r>
                        <a:rPr sz="1000" b="1" i="1">
                          <a:solidFill>
                            <a:srgbClr val="1F6B45"/>
                          </a:solidFill>
                          <a:latin typeface="Calibri"/>
                        </a:rPr>
                        <a:t>Targeted &amp; emergency food</a:t>
                      </a:r>
                    </a:p>
                  </a:txBody>
                  <a:tcPr marL="64008" marR="64008" marT="9144" marB="9144" anchor="ctr">
                    <a:solidFill>
                      <a:srgbClr val="D7E6DC"/>
                    </a:solidFill>
                  </a:tcPr>
                </a:tc>
                <a:tc>
                  <a:txBody>
                    <a:bodyPr/>
                    <a:lstStyle/>
                    <a:p>
                      <a:pPr algn="l"/>
                      <a:endParaRPr/>
                    </a:p>
                  </a:txBody>
                  <a:tcPr marL="64008" marR="64008" marT="9144" marB="9144" anchor="ctr">
                    <a:solidFill>
                      <a:srgbClr val="D7E6DC"/>
                    </a:solidFill>
                  </a:tcPr>
                </a:tc>
                <a:tc>
                  <a:txBody>
                    <a:bodyPr/>
                    <a:lstStyle/>
                    <a:p>
                      <a:pPr algn="l"/>
                      <a:endParaRPr/>
                    </a:p>
                  </a:txBody>
                  <a:tcPr marL="64008" marR="64008" marT="9144" marB="9144" anchor="ctr">
                    <a:solidFill>
                      <a:srgbClr val="D7E6DC"/>
                    </a:solidFill>
                  </a:tcPr>
                </a:tc>
                <a:tc>
                  <a:txBody>
                    <a:bodyPr/>
                    <a:lstStyle/>
                    <a:p>
                      <a:pPr algn="l"/>
                      <a:endParaRPr/>
                    </a:p>
                  </a:txBody>
                  <a:tcPr marL="64008" marR="64008" marT="9144" marB="9144" anchor="ctr">
                    <a:solidFill>
                      <a:srgbClr val="D7E6DC"/>
                    </a:solidFill>
                  </a:tcPr>
                </a:tc>
                <a:extLst>
                  <a:ext uri="{0D108BD9-81ED-4DB2-BD59-A6C34878D82A}">
                    <a16:rowId xmlns:a16="http://schemas.microsoft.com/office/drawing/2014/main" val="10012"/>
                  </a:ext>
                </a:extLst>
              </a:tr>
              <a:tr h="246888">
                <a:tc>
                  <a:txBody>
                    <a:bodyPr/>
                    <a:lstStyle/>
                    <a:p>
                      <a:pPr algn="l"/>
                      <a:r>
                        <a:rPr sz="1000">
                          <a:solidFill>
                            <a:srgbClr val="20302A"/>
                          </a:solidFill>
                          <a:latin typeface="Calibri"/>
                        </a:rPr>
                        <a:t>Supplemental Meal Services (HSA)</a:t>
                      </a:r>
                    </a:p>
                  </a:txBody>
                  <a:tcPr marL="64008" marR="64008" marT="9144" marB="9144" anchor="ctr">
                    <a:solidFill>
                      <a:srgbClr val="FFFFFF"/>
                    </a:solidFill>
                  </a:tcPr>
                </a:tc>
                <a:tc>
                  <a:txBody>
                    <a:bodyPr/>
                    <a:lstStyle/>
                    <a:p>
                      <a:pPr algn="r"/>
                      <a:r>
                        <a:rPr sz="1000">
                          <a:solidFill>
                            <a:srgbClr val="20302A"/>
                          </a:solidFill>
                          <a:latin typeface="Calibri"/>
                        </a:rPr>
                        <a:t>1.8</a:t>
                      </a:r>
                    </a:p>
                  </a:txBody>
                  <a:tcPr marL="64008" marR="64008" marT="9144" marB="9144" anchor="ctr">
                    <a:solidFill>
                      <a:srgbClr val="FFFFFF"/>
                    </a:solidFill>
                  </a:tcPr>
                </a:tc>
                <a:tc>
                  <a:txBody>
                    <a:bodyPr/>
                    <a:lstStyle/>
                    <a:p>
                      <a:pPr algn="r"/>
                      <a:r>
                        <a:rPr sz="1000">
                          <a:solidFill>
                            <a:srgbClr val="20302A"/>
                          </a:solidFill>
                          <a:latin typeface="Calibri"/>
                        </a:rPr>
                        <a:t>6.3</a:t>
                      </a:r>
                    </a:p>
                  </a:txBody>
                  <a:tcPr marL="64008" marR="64008" marT="9144" marB="9144" anchor="ctr">
                    <a:solidFill>
                      <a:srgbClr val="FFFFFF"/>
                    </a:solidFill>
                  </a:tcPr>
                </a:tc>
                <a:tc>
                  <a:txBody>
                    <a:bodyPr/>
                    <a:lstStyle/>
                    <a:p>
                      <a:pPr algn="r"/>
                      <a:r>
                        <a:rPr sz="1000">
                          <a:solidFill>
                            <a:srgbClr val="20302A"/>
                          </a:solidFill>
                          <a:latin typeface="Calibri"/>
                        </a:rPr>
                        <a:t>6.4</a:t>
                      </a:r>
                    </a:p>
                  </a:txBody>
                  <a:tcPr marL="64008" marR="64008" marT="9144" marB="9144" anchor="ctr">
                    <a:solidFill>
                      <a:srgbClr val="FFFFFF"/>
                    </a:solidFill>
                  </a:tcPr>
                </a:tc>
                <a:extLst>
                  <a:ext uri="{0D108BD9-81ED-4DB2-BD59-A6C34878D82A}">
                    <a16:rowId xmlns:a16="http://schemas.microsoft.com/office/drawing/2014/main" val="10013"/>
                  </a:ext>
                </a:extLst>
              </a:tr>
              <a:tr h="246888">
                <a:tc>
                  <a:txBody>
                    <a:bodyPr/>
                    <a:lstStyle/>
                    <a:p>
                      <a:pPr algn="l"/>
                      <a:r>
                        <a:rPr sz="1000">
                          <a:solidFill>
                            <a:srgbClr val="20302A"/>
                          </a:solidFill>
                          <a:latin typeface="Calibri"/>
                        </a:rPr>
                        <a:t>Community Food Production (HSA)</a:t>
                      </a:r>
                    </a:p>
                  </a:txBody>
                  <a:tcPr marL="64008" marR="64008" marT="9144" marB="9144" anchor="ctr">
                    <a:solidFill>
                      <a:srgbClr val="F4F8F5"/>
                    </a:solidFill>
                  </a:tcPr>
                </a:tc>
                <a:tc>
                  <a:txBody>
                    <a:bodyPr/>
                    <a:lstStyle/>
                    <a:p>
                      <a:pPr algn="r"/>
                      <a:r>
                        <a:rPr sz="1000">
                          <a:solidFill>
                            <a:srgbClr val="20302A"/>
                          </a:solidFill>
                          <a:latin typeface="Calibri"/>
                        </a:rPr>
                        <a:t>1.2</a:t>
                      </a:r>
                    </a:p>
                  </a:txBody>
                  <a:tcPr marL="64008" marR="64008" marT="9144" marB="9144" anchor="ctr">
                    <a:solidFill>
                      <a:srgbClr val="F4F8F5"/>
                    </a:solidFill>
                  </a:tcPr>
                </a:tc>
                <a:tc>
                  <a:txBody>
                    <a:bodyPr/>
                    <a:lstStyle/>
                    <a:p>
                      <a:pPr algn="r"/>
                      <a:r>
                        <a:rPr sz="1000">
                          <a:solidFill>
                            <a:srgbClr val="20302A"/>
                          </a:solidFill>
                          <a:latin typeface="Calibri"/>
                        </a:rPr>
                        <a:t>1.4</a:t>
                      </a:r>
                    </a:p>
                  </a:txBody>
                  <a:tcPr marL="64008" marR="64008" marT="9144" marB="9144" anchor="ctr">
                    <a:solidFill>
                      <a:srgbClr val="F4F8F5"/>
                    </a:solidFill>
                  </a:tcPr>
                </a:tc>
                <a:tc>
                  <a:txBody>
                    <a:bodyPr/>
                    <a:lstStyle/>
                    <a:p>
                      <a:pPr algn="r"/>
                      <a:r>
                        <a:rPr sz="1000">
                          <a:solidFill>
                            <a:srgbClr val="20302A"/>
                          </a:solidFill>
                          <a:latin typeface="Calibri"/>
                        </a:rPr>
                        <a:t>1.5</a:t>
                      </a:r>
                    </a:p>
                  </a:txBody>
                  <a:tcPr marL="64008" marR="64008" marT="9144" marB="9144" anchor="ctr">
                    <a:solidFill>
                      <a:srgbClr val="F4F8F5"/>
                    </a:solidFill>
                  </a:tcPr>
                </a:tc>
                <a:extLst>
                  <a:ext uri="{0D108BD9-81ED-4DB2-BD59-A6C34878D82A}">
                    <a16:rowId xmlns:a16="http://schemas.microsoft.com/office/drawing/2014/main" val="10014"/>
                  </a:ext>
                </a:extLst>
              </a:tr>
              <a:tr h="246888">
                <a:tc>
                  <a:txBody>
                    <a:bodyPr/>
                    <a:lstStyle/>
                    <a:p>
                      <a:pPr algn="l"/>
                      <a:r>
                        <a:rPr sz="1000">
                          <a:solidFill>
                            <a:srgbClr val="20302A"/>
                          </a:solidFill>
                          <a:latin typeface="Calibri"/>
                        </a:rPr>
                        <a:t>Food Support (DPH)</a:t>
                      </a:r>
                    </a:p>
                  </a:txBody>
                  <a:tcPr marL="64008" marR="64008" marT="9144" marB="9144" anchor="ctr">
                    <a:solidFill>
                      <a:srgbClr val="FFFFFF"/>
                    </a:solidFill>
                  </a:tcPr>
                </a:tc>
                <a:tc>
                  <a:txBody>
                    <a:bodyPr/>
                    <a:lstStyle/>
                    <a:p>
                      <a:pPr algn="r"/>
                      <a:r>
                        <a:rPr sz="1000">
                          <a:solidFill>
                            <a:srgbClr val="20302A"/>
                          </a:solidFill>
                          <a:latin typeface="Calibri"/>
                        </a:rPr>
                        <a:t>1.3</a:t>
                      </a:r>
                    </a:p>
                  </a:txBody>
                  <a:tcPr marL="64008" marR="64008" marT="9144" marB="9144" anchor="ctr">
                    <a:solidFill>
                      <a:srgbClr val="FFFFFF"/>
                    </a:solidFill>
                  </a:tcPr>
                </a:tc>
                <a:tc>
                  <a:txBody>
                    <a:bodyPr/>
                    <a:lstStyle/>
                    <a:p>
                      <a:pPr algn="r"/>
                      <a:r>
                        <a:rPr sz="1000">
                          <a:solidFill>
                            <a:srgbClr val="20302A"/>
                          </a:solidFill>
                          <a:latin typeface="Calibri"/>
                        </a:rPr>
                        <a:t>1.3</a:t>
                      </a:r>
                    </a:p>
                  </a:txBody>
                  <a:tcPr marL="64008" marR="64008" marT="9144" marB="9144" anchor="ctr">
                    <a:solidFill>
                      <a:srgbClr val="FFFFFF"/>
                    </a:solidFill>
                  </a:tcPr>
                </a:tc>
                <a:tc>
                  <a:txBody>
                    <a:bodyPr/>
                    <a:lstStyle/>
                    <a:p>
                      <a:pPr algn="r"/>
                      <a:r>
                        <a:rPr sz="1000">
                          <a:solidFill>
                            <a:srgbClr val="20302A"/>
                          </a:solidFill>
                          <a:latin typeface="Calibri"/>
                        </a:rPr>
                        <a:t>1.3</a:t>
                      </a:r>
                    </a:p>
                  </a:txBody>
                  <a:tcPr marL="64008" marR="64008" marT="9144" marB="9144" anchor="ctr">
                    <a:solidFill>
                      <a:srgbClr val="FFFFFF"/>
                    </a:solidFill>
                  </a:tcPr>
                </a:tc>
                <a:extLst>
                  <a:ext uri="{0D108BD9-81ED-4DB2-BD59-A6C34878D82A}">
                    <a16:rowId xmlns:a16="http://schemas.microsoft.com/office/drawing/2014/main" val="10015"/>
                  </a:ext>
                </a:extLst>
              </a:tr>
              <a:tr h="246888">
                <a:tc>
                  <a:txBody>
                    <a:bodyPr/>
                    <a:lstStyle/>
                    <a:p>
                      <a:pPr algn="l"/>
                      <a:r>
                        <a:rPr sz="1000">
                          <a:solidFill>
                            <a:srgbClr val="20302A"/>
                          </a:solidFill>
                          <a:latin typeface="Calibri"/>
                        </a:rPr>
                        <a:t>Holiday Food Giveaway (DPH)</a:t>
                      </a:r>
                    </a:p>
                  </a:txBody>
                  <a:tcPr marL="64008" marR="64008" marT="9144" marB="9144" anchor="ctr">
                    <a:solidFill>
                      <a:srgbClr val="F4F8F5"/>
                    </a:solidFill>
                  </a:tcPr>
                </a:tc>
                <a:tc>
                  <a:txBody>
                    <a:bodyPr/>
                    <a:lstStyle/>
                    <a:p>
                      <a:pPr algn="r"/>
                      <a:r>
                        <a:rPr sz="1000">
                          <a:solidFill>
                            <a:srgbClr val="20302A"/>
                          </a:solidFill>
                          <a:latin typeface="Calibri"/>
                        </a:rPr>
                        <a:t>0.5</a:t>
                      </a:r>
                    </a:p>
                  </a:txBody>
                  <a:tcPr marL="64008" marR="64008" marT="9144" marB="9144" anchor="ctr">
                    <a:solidFill>
                      <a:srgbClr val="F4F8F5"/>
                    </a:solidFill>
                  </a:tcPr>
                </a:tc>
                <a:tc>
                  <a:txBody>
                    <a:bodyPr/>
                    <a:lstStyle/>
                    <a:p>
                      <a:pPr algn="r"/>
                      <a:r>
                        <a:rPr sz="1000">
                          <a:solidFill>
                            <a:srgbClr val="20302A"/>
                          </a:solidFill>
                          <a:latin typeface="Calibri"/>
                        </a:rPr>
                        <a:t>0.5</a:t>
                      </a:r>
                    </a:p>
                  </a:txBody>
                  <a:tcPr marL="64008" marR="64008" marT="9144" marB="9144" anchor="ctr">
                    <a:solidFill>
                      <a:srgbClr val="F4F8F5"/>
                    </a:solidFill>
                  </a:tcPr>
                </a:tc>
                <a:tc>
                  <a:txBody>
                    <a:bodyPr/>
                    <a:lstStyle/>
                    <a:p>
                      <a:pPr algn="r"/>
                      <a:r>
                        <a:rPr sz="1000">
                          <a:solidFill>
                            <a:srgbClr val="20302A"/>
                          </a:solidFill>
                          <a:latin typeface="Calibri"/>
                        </a:rPr>
                        <a:t>0.5</a:t>
                      </a:r>
                    </a:p>
                  </a:txBody>
                  <a:tcPr marL="64008" marR="64008" marT="9144" marB="9144" anchor="ctr">
                    <a:solidFill>
                      <a:srgbClr val="F4F8F5"/>
                    </a:solidFill>
                  </a:tcPr>
                </a:tc>
                <a:extLst>
                  <a:ext uri="{0D108BD9-81ED-4DB2-BD59-A6C34878D82A}">
                    <a16:rowId xmlns:a16="http://schemas.microsoft.com/office/drawing/2014/main" val="10016"/>
                  </a:ext>
                </a:extLst>
              </a:tr>
              <a:tr h="246888">
                <a:tc>
                  <a:txBody>
                    <a:bodyPr/>
                    <a:lstStyle/>
                    <a:p>
                      <a:pPr algn="l"/>
                      <a:r>
                        <a:rPr sz="1000">
                          <a:solidFill>
                            <a:srgbClr val="20302A"/>
                          </a:solidFill>
                          <a:latin typeface="Calibri"/>
                        </a:rPr>
                        <a:t>Emergency Food Box Program (HSA)</a:t>
                      </a:r>
                    </a:p>
                  </a:txBody>
                  <a:tcPr marL="64008" marR="64008" marT="9144" marB="9144" anchor="ctr">
                    <a:solidFill>
                      <a:srgbClr val="FFFFFF"/>
                    </a:solidFill>
                  </a:tcPr>
                </a:tc>
                <a:tc>
                  <a:txBody>
                    <a:bodyPr/>
                    <a:lstStyle/>
                    <a:p>
                      <a:pPr algn="r"/>
                      <a:r>
                        <a:rPr sz="1000">
                          <a:solidFill>
                            <a:srgbClr val="20302A"/>
                          </a:solidFill>
                          <a:latin typeface="Calibri"/>
                        </a:rPr>
                        <a:t>0.1</a:t>
                      </a:r>
                    </a:p>
                  </a:txBody>
                  <a:tcPr marL="64008" marR="64008" marT="9144" marB="9144" anchor="ctr">
                    <a:solidFill>
                      <a:srgbClr val="FFFFFF"/>
                    </a:solidFill>
                  </a:tcPr>
                </a:tc>
                <a:tc>
                  <a:txBody>
                    <a:bodyPr/>
                    <a:lstStyle/>
                    <a:p>
                      <a:pPr algn="r"/>
                      <a:r>
                        <a:rPr sz="1000">
                          <a:solidFill>
                            <a:srgbClr val="20302A"/>
                          </a:solidFill>
                          <a:latin typeface="Calibri"/>
                        </a:rPr>
                        <a:t>0.1</a:t>
                      </a:r>
                    </a:p>
                  </a:txBody>
                  <a:tcPr marL="64008" marR="64008" marT="9144" marB="9144" anchor="ctr">
                    <a:solidFill>
                      <a:srgbClr val="FFFFFF"/>
                    </a:solidFill>
                  </a:tcPr>
                </a:tc>
                <a:tc>
                  <a:txBody>
                    <a:bodyPr/>
                    <a:lstStyle/>
                    <a:p>
                      <a:pPr algn="r"/>
                      <a:r>
                        <a:rPr sz="1000">
                          <a:solidFill>
                            <a:srgbClr val="20302A"/>
                          </a:solidFill>
                          <a:latin typeface="Calibri"/>
                        </a:rPr>
                        <a:t>0.1</a:t>
                      </a:r>
                    </a:p>
                  </a:txBody>
                  <a:tcPr marL="64008" marR="64008" marT="9144" marB="9144" anchor="ctr">
                    <a:solidFill>
                      <a:srgbClr val="FFFFFF"/>
                    </a:solidFill>
                  </a:tcPr>
                </a:tc>
                <a:extLst>
                  <a:ext uri="{0D108BD9-81ED-4DB2-BD59-A6C34878D82A}">
                    <a16:rowId xmlns:a16="http://schemas.microsoft.com/office/drawing/2014/main" val="10017"/>
                  </a:ext>
                </a:extLst>
              </a:tr>
              <a:tr h="246888">
                <a:tc>
                  <a:txBody>
                    <a:bodyPr/>
                    <a:lstStyle/>
                    <a:p>
                      <a:pPr algn="l"/>
                      <a:r>
                        <a:rPr sz="1000">
                          <a:solidFill>
                            <a:srgbClr val="20302A"/>
                          </a:solidFill>
                          <a:latin typeface="Calibri"/>
                        </a:rPr>
                        <a:t>Immigrant Food Assistance / Pantry (HSA)</a:t>
                      </a:r>
                    </a:p>
                  </a:txBody>
                  <a:tcPr marL="64008" marR="64008" marT="9144" marB="9144" anchor="ctr">
                    <a:solidFill>
                      <a:srgbClr val="F4F8F5"/>
                    </a:solidFill>
                  </a:tcPr>
                </a:tc>
                <a:tc>
                  <a:txBody>
                    <a:bodyPr/>
                    <a:lstStyle/>
                    <a:p>
                      <a:pPr algn="r"/>
                      <a:r>
                        <a:rPr sz="1000">
                          <a:solidFill>
                            <a:srgbClr val="20302A"/>
                          </a:solidFill>
                          <a:latin typeface="Calibri"/>
                        </a:rPr>
                        <a:t>0.6</a:t>
                      </a:r>
                    </a:p>
                  </a:txBody>
                  <a:tcPr marL="64008" marR="64008" marT="9144" marB="9144" anchor="ctr">
                    <a:solidFill>
                      <a:srgbClr val="F4F8F5"/>
                    </a:solidFill>
                  </a:tcPr>
                </a:tc>
                <a:tc>
                  <a:txBody>
                    <a:bodyPr/>
                    <a:lstStyle/>
                    <a:p>
                      <a:pPr algn="r"/>
                      <a:r>
                        <a:rPr sz="1000">
                          <a:solidFill>
                            <a:srgbClr val="20302A"/>
                          </a:solidFill>
                          <a:latin typeface="Calibri"/>
                        </a:rPr>
                        <a:t>0.6</a:t>
                      </a:r>
                    </a:p>
                  </a:txBody>
                  <a:tcPr marL="64008" marR="64008" marT="9144" marB="9144" anchor="ctr">
                    <a:solidFill>
                      <a:srgbClr val="F4F8F5"/>
                    </a:solidFill>
                  </a:tcPr>
                </a:tc>
                <a:tc>
                  <a:txBody>
                    <a:bodyPr/>
                    <a:lstStyle/>
                    <a:p>
                      <a:pPr algn="r"/>
                      <a:r>
                        <a:rPr sz="1000">
                          <a:solidFill>
                            <a:srgbClr val="20302A"/>
                          </a:solidFill>
                          <a:latin typeface="Calibri"/>
                        </a:rPr>
                        <a:t>0.7</a:t>
                      </a:r>
                    </a:p>
                  </a:txBody>
                  <a:tcPr marL="64008" marR="64008" marT="9144" marB="9144" anchor="ctr">
                    <a:solidFill>
                      <a:srgbClr val="F4F8F5"/>
                    </a:solidFill>
                  </a:tcPr>
                </a:tc>
                <a:extLst>
                  <a:ext uri="{0D108BD9-81ED-4DB2-BD59-A6C34878D82A}">
                    <a16:rowId xmlns:a16="http://schemas.microsoft.com/office/drawing/2014/main" val="10018"/>
                  </a:ext>
                </a:extLst>
              </a:tr>
              <a:tr h="246888">
                <a:tc>
                  <a:txBody>
                    <a:bodyPr/>
                    <a:lstStyle/>
                    <a:p>
                      <a:pPr algn="l"/>
                      <a:r>
                        <a:rPr sz="1000" b="1">
                          <a:solidFill>
                            <a:srgbClr val="15302A"/>
                          </a:solidFill>
                          <a:latin typeface="Calibri"/>
                        </a:rPr>
                        <a:t>Subtotal - Continuing Programs</a:t>
                      </a:r>
                    </a:p>
                  </a:txBody>
                  <a:tcPr marL="64008" marR="64008" marT="9144" marB="9144" anchor="ctr">
                    <a:solidFill>
                      <a:srgbClr val="DCE9E0"/>
                    </a:solidFill>
                  </a:tcPr>
                </a:tc>
                <a:tc>
                  <a:txBody>
                    <a:bodyPr/>
                    <a:lstStyle/>
                    <a:p>
                      <a:pPr algn="r"/>
                      <a:r>
                        <a:rPr sz="1000" b="1">
                          <a:solidFill>
                            <a:srgbClr val="15302A"/>
                          </a:solidFill>
                          <a:latin typeface="Calibri"/>
                        </a:rPr>
                        <a:t>49.3</a:t>
                      </a:r>
                    </a:p>
                  </a:txBody>
                  <a:tcPr marL="64008" marR="64008" marT="9144" marB="9144" anchor="ctr">
                    <a:solidFill>
                      <a:srgbClr val="DCE9E0"/>
                    </a:solidFill>
                  </a:tcPr>
                </a:tc>
                <a:tc>
                  <a:txBody>
                    <a:bodyPr/>
                    <a:lstStyle/>
                    <a:p>
                      <a:pPr algn="r"/>
                      <a:r>
                        <a:rPr sz="1000" b="1">
                          <a:solidFill>
                            <a:srgbClr val="15302A"/>
                          </a:solidFill>
                          <a:latin typeface="Calibri"/>
                        </a:rPr>
                        <a:t>55.1</a:t>
                      </a:r>
                    </a:p>
                  </a:txBody>
                  <a:tcPr marL="64008" marR="64008" marT="9144" marB="9144" anchor="ctr">
                    <a:solidFill>
                      <a:srgbClr val="DCE9E0"/>
                    </a:solidFill>
                  </a:tcPr>
                </a:tc>
                <a:tc>
                  <a:txBody>
                    <a:bodyPr/>
                    <a:lstStyle/>
                    <a:p>
                      <a:pPr algn="r"/>
                      <a:r>
                        <a:rPr sz="1000" b="1">
                          <a:solidFill>
                            <a:srgbClr val="15302A"/>
                          </a:solidFill>
                          <a:latin typeface="Calibri"/>
                        </a:rPr>
                        <a:t>56.7</a:t>
                      </a:r>
                    </a:p>
                  </a:txBody>
                  <a:tcPr marL="64008" marR="64008" marT="9144" marB="9144" anchor="ctr">
                    <a:solidFill>
                      <a:srgbClr val="DCE9E0"/>
                    </a:solidFill>
                  </a:tcPr>
                </a:tc>
                <a:extLst>
                  <a:ext uri="{0D108BD9-81ED-4DB2-BD59-A6C34878D82A}">
                    <a16:rowId xmlns:a16="http://schemas.microsoft.com/office/drawing/2014/main" val="10019"/>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Box 1"/>
          <p:cNvSpPr txBox="1"/>
          <p:nvPr/>
        </p:nvSpPr>
        <p:spPr>
          <a:xfrm>
            <a:off x="640080" y="457200"/>
            <a:ext cx="10972800" cy="822960"/>
          </a:xfrm>
          <a:prstGeom prst="rect">
            <a:avLst/>
          </a:prstGeom>
          <a:noFill/>
        </p:spPr>
        <p:txBody>
          <a:bodyPr wrap="square" lIns="0" tIns="0" rIns="0" bIns="0" anchor="t">
            <a:spAutoFit/>
          </a:bodyPr>
          <a:lstStyle/>
          <a:p>
            <a:pPr algn="l"/>
            <a:r>
              <a:rPr sz="3000" b="1" i="0">
                <a:solidFill>
                  <a:srgbClr val="15302A"/>
                </a:solidFill>
                <a:latin typeface="Georgia"/>
              </a:rPr>
              <a:t>Appendix - SDDT &amp; New (RFP 100) Programs</a:t>
            </a:r>
          </a:p>
        </p:txBody>
      </p:sp>
      <p:sp>
        <p:nvSpPr>
          <p:cNvPr id="3" name="TextBox 2"/>
          <p:cNvSpPr txBox="1"/>
          <p:nvPr/>
        </p:nvSpPr>
        <p:spPr>
          <a:xfrm>
            <a:off x="640080" y="1170432"/>
            <a:ext cx="10972800" cy="457200"/>
          </a:xfrm>
          <a:prstGeom prst="rect">
            <a:avLst/>
          </a:prstGeom>
          <a:noFill/>
        </p:spPr>
        <p:txBody>
          <a:bodyPr wrap="square" lIns="0" tIns="0" rIns="0" bIns="0" anchor="t">
            <a:spAutoFit/>
          </a:bodyPr>
          <a:lstStyle/>
          <a:p>
            <a:pPr algn="l"/>
            <a:r>
              <a:rPr sz="1500" b="0" i="0">
                <a:solidFill>
                  <a:srgbClr val="5E6E64"/>
                </a:solidFill>
                <a:latin typeface="Calibri"/>
              </a:rPr>
              <a:t>All figures $ millions   -   FY2026-27 and FY2027-28 proposed</a:t>
            </a:r>
          </a:p>
        </p:txBody>
      </p:sp>
      <p:graphicFrame>
        <p:nvGraphicFramePr>
          <p:cNvPr id="4" name="Table 3"/>
          <p:cNvGraphicFramePr>
            <a:graphicFrameLocks noGrp="1"/>
          </p:cNvGraphicFramePr>
          <p:nvPr/>
        </p:nvGraphicFramePr>
        <p:xfrm>
          <a:off x="640080" y="1481328"/>
          <a:ext cx="11018520" cy="3680447"/>
        </p:xfrm>
        <a:graphic>
          <a:graphicData uri="http://schemas.openxmlformats.org/drawingml/2006/table">
            <a:tbl>
              <a:tblPr>
                <a:tableStyleId>{5C22544A-7EE6-4342-B048-85BDC9FD1C3A}</a:tableStyleId>
              </a:tblPr>
              <a:tblGrid>
                <a:gridCol w="6766560">
                  <a:extLst>
                    <a:ext uri="{9D8B030D-6E8A-4147-A177-3AD203B41FA5}">
                      <a16:colId xmlns:a16="http://schemas.microsoft.com/office/drawing/2014/main" val="20000"/>
                    </a:ext>
                  </a:extLst>
                </a:gridCol>
                <a:gridCol w="1417320">
                  <a:extLst>
                    <a:ext uri="{9D8B030D-6E8A-4147-A177-3AD203B41FA5}">
                      <a16:colId xmlns:a16="http://schemas.microsoft.com/office/drawing/2014/main" val="20001"/>
                    </a:ext>
                  </a:extLst>
                </a:gridCol>
                <a:gridCol w="1417320">
                  <a:extLst>
                    <a:ext uri="{9D8B030D-6E8A-4147-A177-3AD203B41FA5}">
                      <a16:colId xmlns:a16="http://schemas.microsoft.com/office/drawing/2014/main" val="20002"/>
                    </a:ext>
                  </a:extLst>
                </a:gridCol>
                <a:gridCol w="1417320">
                  <a:extLst>
                    <a:ext uri="{9D8B030D-6E8A-4147-A177-3AD203B41FA5}">
                      <a16:colId xmlns:a16="http://schemas.microsoft.com/office/drawing/2014/main" val="20003"/>
                    </a:ext>
                  </a:extLst>
                </a:gridCol>
              </a:tblGrid>
              <a:tr h="292608">
                <a:tc>
                  <a:txBody>
                    <a:bodyPr/>
                    <a:lstStyle/>
                    <a:p>
                      <a:pPr algn="l"/>
                      <a:r>
                        <a:rPr sz="1050" b="1">
                          <a:solidFill>
                            <a:srgbClr val="FFFFFF"/>
                          </a:solidFill>
                          <a:latin typeface="Calibri"/>
                        </a:rPr>
                        <a:t>Program (Dept)</a:t>
                      </a:r>
                    </a:p>
                  </a:txBody>
                  <a:tcPr marL="64008" marR="64008" marT="9144" marB="9144" anchor="ctr">
                    <a:solidFill>
                      <a:srgbClr val="C8892B"/>
                    </a:solidFill>
                  </a:tcPr>
                </a:tc>
                <a:tc>
                  <a:txBody>
                    <a:bodyPr/>
                    <a:lstStyle/>
                    <a:p>
                      <a:pPr algn="r"/>
                      <a:r>
                        <a:rPr sz="1050" b="1">
                          <a:solidFill>
                            <a:srgbClr val="FFFFFF"/>
                          </a:solidFill>
                          <a:latin typeface="Calibri"/>
                        </a:rPr>
                        <a:t>FY25-26</a:t>
                      </a:r>
                    </a:p>
                  </a:txBody>
                  <a:tcPr marL="64008" marR="64008" marT="9144" marB="9144" anchor="ctr">
                    <a:solidFill>
                      <a:srgbClr val="C8892B"/>
                    </a:solidFill>
                  </a:tcPr>
                </a:tc>
                <a:tc>
                  <a:txBody>
                    <a:bodyPr/>
                    <a:lstStyle/>
                    <a:p>
                      <a:pPr algn="r"/>
                      <a:r>
                        <a:rPr sz="1050" b="1">
                          <a:solidFill>
                            <a:srgbClr val="FFFFFF"/>
                          </a:solidFill>
                          <a:latin typeface="Calibri"/>
                        </a:rPr>
                        <a:t>FY26-27</a:t>
                      </a:r>
                    </a:p>
                  </a:txBody>
                  <a:tcPr marL="64008" marR="64008" marT="9144" marB="9144" anchor="ctr">
                    <a:solidFill>
                      <a:srgbClr val="C8892B"/>
                    </a:solidFill>
                  </a:tcPr>
                </a:tc>
                <a:tc>
                  <a:txBody>
                    <a:bodyPr/>
                    <a:lstStyle/>
                    <a:p>
                      <a:pPr algn="r"/>
                      <a:r>
                        <a:rPr sz="1050" b="1">
                          <a:solidFill>
                            <a:srgbClr val="FFFFFF"/>
                          </a:solidFill>
                          <a:latin typeface="Calibri"/>
                        </a:rPr>
                        <a:t>FY27-28</a:t>
                      </a:r>
                    </a:p>
                  </a:txBody>
                  <a:tcPr marL="64008" marR="64008" marT="9144" marB="9144" anchor="ctr">
                    <a:solidFill>
                      <a:srgbClr val="C8892B"/>
                    </a:solidFill>
                  </a:tcPr>
                </a:tc>
                <a:extLst>
                  <a:ext uri="{0D108BD9-81ED-4DB2-BD59-A6C34878D82A}">
                    <a16:rowId xmlns:a16="http://schemas.microsoft.com/office/drawing/2014/main" val="10000"/>
                  </a:ext>
                </a:extLst>
              </a:tr>
              <a:tr h="260603">
                <a:tc>
                  <a:txBody>
                    <a:bodyPr/>
                    <a:lstStyle/>
                    <a:p>
                      <a:pPr algn="l"/>
                      <a:r>
                        <a:rPr sz="1050">
                          <a:solidFill>
                            <a:srgbClr val="20302A"/>
                          </a:solidFill>
                          <a:latin typeface="Calibri"/>
                        </a:rPr>
                        <a:t>Healthy Communities / PSE Grants (DPH)</a:t>
                      </a:r>
                    </a:p>
                  </a:txBody>
                  <a:tcPr marL="64008" marR="64008" marT="9144" marB="9144" anchor="ctr">
                    <a:solidFill>
                      <a:srgbClr val="FFFFFF"/>
                    </a:solidFill>
                  </a:tcPr>
                </a:tc>
                <a:tc>
                  <a:txBody>
                    <a:bodyPr/>
                    <a:lstStyle/>
                    <a:p>
                      <a:pPr algn="r"/>
                      <a:r>
                        <a:rPr sz="1050">
                          <a:solidFill>
                            <a:srgbClr val="20302A"/>
                          </a:solidFill>
                          <a:latin typeface="Calibri"/>
                        </a:rPr>
                        <a:t>3.1</a:t>
                      </a:r>
                    </a:p>
                  </a:txBody>
                  <a:tcPr marL="64008" marR="64008" marT="9144" marB="9144" anchor="ctr">
                    <a:solidFill>
                      <a:srgbClr val="FFFFFF"/>
                    </a:solidFill>
                  </a:tcPr>
                </a:tc>
                <a:tc>
                  <a:txBody>
                    <a:bodyPr/>
                    <a:lstStyle/>
                    <a:p>
                      <a:pPr algn="r"/>
                      <a:r>
                        <a:rPr sz="1050">
                          <a:solidFill>
                            <a:srgbClr val="20302A"/>
                          </a:solidFill>
                          <a:latin typeface="Calibri"/>
                        </a:rPr>
                        <a:t>-</a:t>
                      </a:r>
                    </a:p>
                  </a:txBody>
                  <a:tcPr marL="64008" marR="64008" marT="9144" marB="9144" anchor="ctr">
                    <a:solidFill>
                      <a:srgbClr val="FFFFFF"/>
                    </a:solidFill>
                  </a:tcPr>
                </a:tc>
                <a:tc>
                  <a:txBody>
                    <a:bodyPr/>
                    <a:lstStyle/>
                    <a:p>
                      <a:pPr algn="r"/>
                      <a:r>
                        <a:rPr sz="1050">
                          <a:solidFill>
                            <a:srgbClr val="20302A"/>
                          </a:solidFill>
                          <a:latin typeface="Calibri"/>
                        </a:rPr>
                        <a:t>-</a:t>
                      </a:r>
                    </a:p>
                  </a:txBody>
                  <a:tcPr marL="64008" marR="64008" marT="9144" marB="9144" anchor="ctr">
                    <a:solidFill>
                      <a:srgbClr val="FFFFFF"/>
                    </a:solidFill>
                  </a:tcPr>
                </a:tc>
                <a:extLst>
                  <a:ext uri="{0D108BD9-81ED-4DB2-BD59-A6C34878D82A}">
                    <a16:rowId xmlns:a16="http://schemas.microsoft.com/office/drawing/2014/main" val="10001"/>
                  </a:ext>
                </a:extLst>
              </a:tr>
              <a:tr h="260603">
                <a:tc>
                  <a:txBody>
                    <a:bodyPr/>
                    <a:lstStyle/>
                    <a:p>
                      <a:pPr algn="l"/>
                      <a:r>
                        <a:rPr sz="1050">
                          <a:solidFill>
                            <a:srgbClr val="20302A"/>
                          </a:solidFill>
                          <a:latin typeface="Calibri"/>
                        </a:rPr>
                        <a:t>Healthy Schools Grants (DCYF/SFUSD)</a:t>
                      </a:r>
                    </a:p>
                  </a:txBody>
                  <a:tcPr marL="64008" marR="64008" marT="9144" marB="9144" anchor="ctr">
                    <a:solidFill>
                      <a:srgbClr val="F4F8F5"/>
                    </a:solidFill>
                  </a:tcPr>
                </a:tc>
                <a:tc>
                  <a:txBody>
                    <a:bodyPr/>
                    <a:lstStyle/>
                    <a:p>
                      <a:pPr algn="r"/>
                      <a:r>
                        <a:rPr sz="1050">
                          <a:solidFill>
                            <a:srgbClr val="20302A"/>
                          </a:solidFill>
                          <a:latin typeface="Calibri"/>
                        </a:rPr>
                        <a:t>0.3</a:t>
                      </a:r>
                    </a:p>
                  </a:txBody>
                  <a:tcPr marL="64008" marR="64008" marT="9144" marB="9144" anchor="ctr">
                    <a:solidFill>
                      <a:srgbClr val="F4F8F5"/>
                    </a:solidFill>
                  </a:tcPr>
                </a:tc>
                <a:tc>
                  <a:txBody>
                    <a:bodyPr/>
                    <a:lstStyle/>
                    <a:p>
                      <a:pPr algn="r"/>
                      <a:r>
                        <a:rPr sz="1050">
                          <a:solidFill>
                            <a:srgbClr val="20302A"/>
                          </a:solidFill>
                          <a:latin typeface="Calibri"/>
                        </a:rPr>
                        <a:t>0.3</a:t>
                      </a:r>
                    </a:p>
                  </a:txBody>
                  <a:tcPr marL="64008" marR="64008" marT="9144" marB="9144" anchor="ctr">
                    <a:solidFill>
                      <a:srgbClr val="F4F8F5"/>
                    </a:solidFill>
                  </a:tcPr>
                </a:tc>
                <a:tc>
                  <a:txBody>
                    <a:bodyPr/>
                    <a:lstStyle/>
                    <a:p>
                      <a:pPr algn="r"/>
                      <a:r>
                        <a:rPr sz="1050">
                          <a:solidFill>
                            <a:srgbClr val="20302A"/>
                          </a:solidFill>
                          <a:latin typeface="Calibri"/>
                        </a:rPr>
                        <a:t>0.3</a:t>
                      </a:r>
                    </a:p>
                  </a:txBody>
                  <a:tcPr marL="64008" marR="64008" marT="9144" marB="9144" anchor="ctr">
                    <a:solidFill>
                      <a:srgbClr val="F4F8F5"/>
                    </a:solidFill>
                  </a:tcPr>
                </a:tc>
                <a:extLst>
                  <a:ext uri="{0D108BD9-81ED-4DB2-BD59-A6C34878D82A}">
                    <a16:rowId xmlns:a16="http://schemas.microsoft.com/office/drawing/2014/main" val="10002"/>
                  </a:ext>
                </a:extLst>
              </a:tr>
              <a:tr h="260603">
                <a:tc>
                  <a:txBody>
                    <a:bodyPr/>
                    <a:lstStyle/>
                    <a:p>
                      <a:pPr algn="l"/>
                      <a:r>
                        <a:rPr sz="1050">
                          <a:solidFill>
                            <a:srgbClr val="20302A"/>
                          </a:solidFill>
                          <a:latin typeface="Calibri"/>
                        </a:rPr>
                        <a:t>EC Nutrition (DPH)</a:t>
                      </a:r>
                    </a:p>
                  </a:txBody>
                  <a:tcPr marL="64008" marR="64008" marT="9144" marB="9144" anchor="ctr">
                    <a:solidFill>
                      <a:srgbClr val="FFFFFF"/>
                    </a:solidFill>
                  </a:tcPr>
                </a:tc>
                <a:tc>
                  <a:txBody>
                    <a:bodyPr/>
                    <a:lstStyle/>
                    <a:p>
                      <a:pPr algn="r"/>
                      <a:r>
                        <a:rPr sz="1050">
                          <a:solidFill>
                            <a:srgbClr val="20302A"/>
                          </a:solidFill>
                          <a:latin typeface="Calibri"/>
                        </a:rPr>
                        <a:t>-</a:t>
                      </a:r>
                    </a:p>
                  </a:txBody>
                  <a:tcPr marL="64008" marR="64008" marT="9144" marB="9144" anchor="ctr">
                    <a:solidFill>
                      <a:srgbClr val="FFFFFF"/>
                    </a:solidFill>
                  </a:tcPr>
                </a:tc>
                <a:tc>
                  <a:txBody>
                    <a:bodyPr/>
                    <a:lstStyle/>
                    <a:p>
                      <a:pPr algn="r"/>
                      <a:r>
                        <a:rPr sz="1050">
                          <a:solidFill>
                            <a:srgbClr val="20302A"/>
                          </a:solidFill>
                          <a:latin typeface="Calibri"/>
                        </a:rPr>
                        <a:t>0.2</a:t>
                      </a:r>
                    </a:p>
                  </a:txBody>
                  <a:tcPr marL="64008" marR="64008" marT="9144" marB="9144" anchor="ctr">
                    <a:solidFill>
                      <a:srgbClr val="FFFFFF"/>
                    </a:solidFill>
                  </a:tcPr>
                </a:tc>
                <a:tc>
                  <a:txBody>
                    <a:bodyPr/>
                    <a:lstStyle/>
                    <a:p>
                      <a:pPr algn="r"/>
                      <a:r>
                        <a:rPr sz="1050">
                          <a:solidFill>
                            <a:srgbClr val="20302A"/>
                          </a:solidFill>
                          <a:latin typeface="Calibri"/>
                        </a:rPr>
                        <a:t>0.2</a:t>
                      </a:r>
                    </a:p>
                  </a:txBody>
                  <a:tcPr marL="64008" marR="64008" marT="9144" marB="9144" anchor="ctr">
                    <a:solidFill>
                      <a:srgbClr val="FFFFFF"/>
                    </a:solidFill>
                  </a:tcPr>
                </a:tc>
                <a:extLst>
                  <a:ext uri="{0D108BD9-81ED-4DB2-BD59-A6C34878D82A}">
                    <a16:rowId xmlns:a16="http://schemas.microsoft.com/office/drawing/2014/main" val="10003"/>
                  </a:ext>
                </a:extLst>
              </a:tr>
              <a:tr h="260603">
                <a:tc>
                  <a:txBody>
                    <a:bodyPr/>
                    <a:lstStyle/>
                    <a:p>
                      <a:pPr algn="l"/>
                      <a:r>
                        <a:rPr sz="1050">
                          <a:solidFill>
                            <a:srgbClr val="20302A"/>
                          </a:solidFill>
                          <a:latin typeface="Calibri"/>
                        </a:rPr>
                        <a:t>Healthy Food Purchasing Supplement (DPH)</a:t>
                      </a:r>
                    </a:p>
                  </a:txBody>
                  <a:tcPr marL="64008" marR="64008" marT="9144" marB="9144" anchor="ctr">
                    <a:solidFill>
                      <a:srgbClr val="F4F8F5"/>
                    </a:solidFill>
                  </a:tcPr>
                </a:tc>
                <a:tc>
                  <a:txBody>
                    <a:bodyPr/>
                    <a:lstStyle/>
                    <a:p>
                      <a:pPr algn="r"/>
                      <a:r>
                        <a:rPr sz="1050">
                          <a:solidFill>
                            <a:srgbClr val="20302A"/>
                          </a:solidFill>
                          <a:latin typeface="Calibri"/>
                        </a:rPr>
                        <a:t>1.0</a:t>
                      </a:r>
                    </a:p>
                  </a:txBody>
                  <a:tcPr marL="64008" marR="64008" marT="9144" marB="9144" anchor="ctr">
                    <a:solidFill>
                      <a:srgbClr val="F4F8F5"/>
                    </a:solidFill>
                  </a:tcPr>
                </a:tc>
                <a:tc>
                  <a:txBody>
                    <a:bodyPr/>
                    <a:lstStyle/>
                    <a:p>
                      <a:pPr algn="r"/>
                      <a:r>
                        <a:rPr sz="1050">
                          <a:solidFill>
                            <a:srgbClr val="20302A"/>
                          </a:solidFill>
                          <a:latin typeface="Calibri"/>
                        </a:rPr>
                        <a:t>1.0</a:t>
                      </a:r>
                    </a:p>
                  </a:txBody>
                  <a:tcPr marL="64008" marR="64008" marT="9144" marB="9144" anchor="ctr">
                    <a:solidFill>
                      <a:srgbClr val="F4F8F5"/>
                    </a:solidFill>
                  </a:tcPr>
                </a:tc>
                <a:tc>
                  <a:txBody>
                    <a:bodyPr/>
                    <a:lstStyle/>
                    <a:p>
                      <a:pPr algn="r"/>
                      <a:r>
                        <a:rPr sz="1050">
                          <a:solidFill>
                            <a:srgbClr val="20302A"/>
                          </a:solidFill>
                          <a:latin typeface="Calibri"/>
                        </a:rPr>
                        <a:t>1.0</a:t>
                      </a:r>
                    </a:p>
                  </a:txBody>
                  <a:tcPr marL="64008" marR="64008" marT="9144" marB="9144" anchor="ctr">
                    <a:solidFill>
                      <a:srgbClr val="F4F8F5"/>
                    </a:solidFill>
                  </a:tcPr>
                </a:tc>
                <a:extLst>
                  <a:ext uri="{0D108BD9-81ED-4DB2-BD59-A6C34878D82A}">
                    <a16:rowId xmlns:a16="http://schemas.microsoft.com/office/drawing/2014/main" val="10004"/>
                  </a:ext>
                </a:extLst>
              </a:tr>
              <a:tr h="260603">
                <a:tc>
                  <a:txBody>
                    <a:bodyPr/>
                    <a:lstStyle/>
                    <a:p>
                      <a:pPr algn="l"/>
                      <a:r>
                        <a:rPr sz="1050">
                          <a:solidFill>
                            <a:srgbClr val="20302A"/>
                          </a:solidFill>
                          <a:latin typeface="Calibri"/>
                        </a:rPr>
                        <a:t>Support Staffing Costs - Admin (DPH)</a:t>
                      </a:r>
                    </a:p>
                  </a:txBody>
                  <a:tcPr marL="64008" marR="64008" marT="9144" marB="9144" anchor="ctr">
                    <a:solidFill>
                      <a:srgbClr val="FFFFFF"/>
                    </a:solidFill>
                  </a:tcPr>
                </a:tc>
                <a:tc>
                  <a:txBody>
                    <a:bodyPr/>
                    <a:lstStyle/>
                    <a:p>
                      <a:pPr algn="r"/>
                      <a:r>
                        <a:rPr sz="1050">
                          <a:solidFill>
                            <a:srgbClr val="20302A"/>
                          </a:solidFill>
                          <a:latin typeface="Calibri"/>
                        </a:rPr>
                        <a:t>0.5</a:t>
                      </a:r>
                    </a:p>
                  </a:txBody>
                  <a:tcPr marL="64008" marR="64008" marT="9144" marB="9144" anchor="ctr">
                    <a:solidFill>
                      <a:srgbClr val="FFFFFF"/>
                    </a:solidFill>
                  </a:tcPr>
                </a:tc>
                <a:tc>
                  <a:txBody>
                    <a:bodyPr/>
                    <a:lstStyle/>
                    <a:p>
                      <a:pPr algn="r"/>
                      <a:r>
                        <a:rPr sz="1050">
                          <a:solidFill>
                            <a:srgbClr val="20302A"/>
                          </a:solidFill>
                          <a:latin typeface="Calibri"/>
                        </a:rPr>
                        <a:t>0.6</a:t>
                      </a:r>
                    </a:p>
                  </a:txBody>
                  <a:tcPr marL="64008" marR="64008" marT="9144" marB="9144" anchor="ctr">
                    <a:solidFill>
                      <a:srgbClr val="FFFFFF"/>
                    </a:solidFill>
                  </a:tcPr>
                </a:tc>
                <a:tc>
                  <a:txBody>
                    <a:bodyPr/>
                    <a:lstStyle/>
                    <a:p>
                      <a:pPr algn="r"/>
                      <a:r>
                        <a:rPr sz="1050">
                          <a:solidFill>
                            <a:srgbClr val="20302A"/>
                          </a:solidFill>
                          <a:latin typeface="Calibri"/>
                        </a:rPr>
                        <a:t>0.6</a:t>
                      </a:r>
                    </a:p>
                  </a:txBody>
                  <a:tcPr marL="64008" marR="64008" marT="9144" marB="9144" anchor="ctr">
                    <a:solidFill>
                      <a:srgbClr val="FFFFFF"/>
                    </a:solidFill>
                  </a:tcPr>
                </a:tc>
                <a:extLst>
                  <a:ext uri="{0D108BD9-81ED-4DB2-BD59-A6C34878D82A}">
                    <a16:rowId xmlns:a16="http://schemas.microsoft.com/office/drawing/2014/main" val="10005"/>
                  </a:ext>
                </a:extLst>
              </a:tr>
              <a:tr h="260603">
                <a:tc>
                  <a:txBody>
                    <a:bodyPr/>
                    <a:lstStyle/>
                    <a:p>
                      <a:pPr algn="l"/>
                      <a:r>
                        <a:rPr sz="1050">
                          <a:solidFill>
                            <a:srgbClr val="20302A"/>
                          </a:solidFill>
                          <a:latin typeface="Calibri"/>
                        </a:rPr>
                        <a:t>Support Staffing - Dental Hygiene / Sealants (DPH)</a:t>
                      </a:r>
                    </a:p>
                  </a:txBody>
                  <a:tcPr marL="64008" marR="64008" marT="9144" marB="9144" anchor="ctr">
                    <a:solidFill>
                      <a:srgbClr val="F4F8F5"/>
                    </a:solidFill>
                  </a:tcPr>
                </a:tc>
                <a:tc>
                  <a:txBody>
                    <a:bodyPr/>
                    <a:lstStyle/>
                    <a:p>
                      <a:pPr algn="r"/>
                      <a:r>
                        <a:rPr sz="1050">
                          <a:solidFill>
                            <a:srgbClr val="20302A"/>
                          </a:solidFill>
                          <a:latin typeface="Calibri"/>
                        </a:rPr>
                        <a:t>0.4</a:t>
                      </a:r>
                    </a:p>
                  </a:txBody>
                  <a:tcPr marL="64008" marR="64008" marT="9144" marB="9144" anchor="ctr">
                    <a:solidFill>
                      <a:srgbClr val="F4F8F5"/>
                    </a:solidFill>
                  </a:tcPr>
                </a:tc>
                <a:tc>
                  <a:txBody>
                    <a:bodyPr/>
                    <a:lstStyle/>
                    <a:p>
                      <a:pPr algn="r"/>
                      <a:r>
                        <a:rPr sz="1050">
                          <a:solidFill>
                            <a:srgbClr val="20302A"/>
                          </a:solidFill>
                          <a:latin typeface="Calibri"/>
                        </a:rPr>
                        <a:t>0.4</a:t>
                      </a:r>
                    </a:p>
                  </a:txBody>
                  <a:tcPr marL="64008" marR="64008" marT="9144" marB="9144" anchor="ctr">
                    <a:solidFill>
                      <a:srgbClr val="F4F8F5"/>
                    </a:solidFill>
                  </a:tcPr>
                </a:tc>
                <a:tc>
                  <a:txBody>
                    <a:bodyPr/>
                    <a:lstStyle/>
                    <a:p>
                      <a:pPr algn="r"/>
                      <a:r>
                        <a:rPr sz="1050">
                          <a:solidFill>
                            <a:srgbClr val="20302A"/>
                          </a:solidFill>
                          <a:latin typeface="Calibri"/>
                        </a:rPr>
                        <a:t>0.4</a:t>
                      </a:r>
                    </a:p>
                  </a:txBody>
                  <a:tcPr marL="64008" marR="64008" marT="9144" marB="9144" anchor="ctr">
                    <a:solidFill>
                      <a:srgbClr val="F4F8F5"/>
                    </a:solidFill>
                  </a:tcPr>
                </a:tc>
                <a:extLst>
                  <a:ext uri="{0D108BD9-81ED-4DB2-BD59-A6C34878D82A}">
                    <a16:rowId xmlns:a16="http://schemas.microsoft.com/office/drawing/2014/main" val="10006"/>
                  </a:ext>
                </a:extLst>
              </a:tr>
              <a:tr h="260603">
                <a:tc>
                  <a:txBody>
                    <a:bodyPr/>
                    <a:lstStyle/>
                    <a:p>
                      <a:pPr algn="l"/>
                      <a:r>
                        <a:rPr sz="1050">
                          <a:solidFill>
                            <a:srgbClr val="20302A"/>
                          </a:solidFill>
                          <a:latin typeface="Calibri"/>
                        </a:rPr>
                        <a:t>Oral Health Community Task Force Grants (DPH)</a:t>
                      </a:r>
                    </a:p>
                  </a:txBody>
                  <a:tcPr marL="64008" marR="64008" marT="9144" marB="9144" anchor="ctr">
                    <a:solidFill>
                      <a:srgbClr val="FFFFFF"/>
                    </a:solidFill>
                  </a:tcPr>
                </a:tc>
                <a:tc>
                  <a:txBody>
                    <a:bodyPr/>
                    <a:lstStyle/>
                    <a:p>
                      <a:pPr algn="r"/>
                      <a:r>
                        <a:rPr sz="1050">
                          <a:solidFill>
                            <a:srgbClr val="20302A"/>
                          </a:solidFill>
                          <a:latin typeface="Calibri"/>
                        </a:rPr>
                        <a:t>0.5</a:t>
                      </a:r>
                    </a:p>
                  </a:txBody>
                  <a:tcPr marL="64008" marR="64008" marT="9144" marB="9144" anchor="ctr">
                    <a:solidFill>
                      <a:srgbClr val="FFFFFF"/>
                    </a:solidFill>
                  </a:tcPr>
                </a:tc>
                <a:tc>
                  <a:txBody>
                    <a:bodyPr/>
                    <a:lstStyle/>
                    <a:p>
                      <a:pPr algn="r"/>
                      <a:r>
                        <a:rPr sz="1050">
                          <a:solidFill>
                            <a:srgbClr val="20302A"/>
                          </a:solidFill>
                          <a:latin typeface="Calibri"/>
                        </a:rPr>
                        <a:t>-</a:t>
                      </a:r>
                    </a:p>
                  </a:txBody>
                  <a:tcPr marL="64008" marR="64008" marT="9144" marB="9144" anchor="ctr">
                    <a:solidFill>
                      <a:srgbClr val="FFFFFF"/>
                    </a:solidFill>
                  </a:tcPr>
                </a:tc>
                <a:tc>
                  <a:txBody>
                    <a:bodyPr/>
                    <a:lstStyle/>
                    <a:p>
                      <a:pPr algn="r"/>
                      <a:r>
                        <a:rPr sz="1050">
                          <a:solidFill>
                            <a:srgbClr val="20302A"/>
                          </a:solidFill>
                          <a:latin typeface="Calibri"/>
                        </a:rPr>
                        <a:t>-</a:t>
                      </a:r>
                    </a:p>
                  </a:txBody>
                  <a:tcPr marL="64008" marR="64008" marT="9144" marB="9144" anchor="ctr">
                    <a:solidFill>
                      <a:srgbClr val="FFFFFF"/>
                    </a:solidFill>
                  </a:tcPr>
                </a:tc>
                <a:extLst>
                  <a:ext uri="{0D108BD9-81ED-4DB2-BD59-A6C34878D82A}">
                    <a16:rowId xmlns:a16="http://schemas.microsoft.com/office/drawing/2014/main" val="10007"/>
                  </a:ext>
                </a:extLst>
              </a:tr>
              <a:tr h="260603">
                <a:tc>
                  <a:txBody>
                    <a:bodyPr/>
                    <a:lstStyle/>
                    <a:p>
                      <a:pPr algn="l"/>
                      <a:r>
                        <a:rPr sz="1050">
                          <a:solidFill>
                            <a:srgbClr val="20302A"/>
                          </a:solidFill>
                          <a:latin typeface="Calibri"/>
                        </a:rPr>
                        <a:t>SDDT-Funded City Agencies (HSA)</a:t>
                      </a:r>
                    </a:p>
                  </a:txBody>
                  <a:tcPr marL="64008" marR="64008" marT="9144" marB="9144" anchor="ctr">
                    <a:solidFill>
                      <a:srgbClr val="F4F8F5"/>
                    </a:solidFill>
                  </a:tcPr>
                </a:tc>
                <a:tc>
                  <a:txBody>
                    <a:bodyPr/>
                    <a:lstStyle/>
                    <a:p>
                      <a:pPr algn="r"/>
                      <a:r>
                        <a:rPr sz="1050">
                          <a:solidFill>
                            <a:srgbClr val="20302A"/>
                          </a:solidFill>
                          <a:latin typeface="Calibri"/>
                        </a:rPr>
                        <a:t>7.6</a:t>
                      </a:r>
                    </a:p>
                  </a:txBody>
                  <a:tcPr marL="64008" marR="64008" marT="9144" marB="9144" anchor="ctr">
                    <a:solidFill>
                      <a:srgbClr val="F4F8F5"/>
                    </a:solidFill>
                  </a:tcPr>
                </a:tc>
                <a:tc>
                  <a:txBody>
                    <a:bodyPr/>
                    <a:lstStyle/>
                    <a:p>
                      <a:pPr algn="r"/>
                      <a:r>
                        <a:rPr sz="1050">
                          <a:solidFill>
                            <a:srgbClr val="20302A"/>
                          </a:solidFill>
                          <a:latin typeface="Calibri"/>
                        </a:rPr>
                        <a:t>7.5</a:t>
                      </a:r>
                    </a:p>
                  </a:txBody>
                  <a:tcPr marL="64008" marR="64008" marT="9144" marB="9144" anchor="ctr">
                    <a:solidFill>
                      <a:srgbClr val="F4F8F5"/>
                    </a:solidFill>
                  </a:tcPr>
                </a:tc>
                <a:tc>
                  <a:txBody>
                    <a:bodyPr/>
                    <a:lstStyle/>
                    <a:p>
                      <a:pPr algn="r"/>
                      <a:r>
                        <a:rPr sz="1050">
                          <a:solidFill>
                            <a:srgbClr val="20302A"/>
                          </a:solidFill>
                          <a:latin typeface="Calibri"/>
                        </a:rPr>
                        <a:t>7.7</a:t>
                      </a:r>
                    </a:p>
                  </a:txBody>
                  <a:tcPr marL="64008" marR="64008" marT="9144" marB="9144" anchor="ctr">
                    <a:solidFill>
                      <a:srgbClr val="F4F8F5"/>
                    </a:solidFill>
                  </a:tcPr>
                </a:tc>
                <a:extLst>
                  <a:ext uri="{0D108BD9-81ED-4DB2-BD59-A6C34878D82A}">
                    <a16:rowId xmlns:a16="http://schemas.microsoft.com/office/drawing/2014/main" val="10008"/>
                  </a:ext>
                </a:extLst>
              </a:tr>
              <a:tr h="260603">
                <a:tc>
                  <a:txBody>
                    <a:bodyPr/>
                    <a:lstStyle/>
                    <a:p>
                      <a:pPr algn="l"/>
                      <a:r>
                        <a:rPr sz="1050">
                          <a:solidFill>
                            <a:srgbClr val="20302A"/>
                          </a:solidFill>
                          <a:latin typeface="Calibri"/>
                        </a:rPr>
                        <a:t>SDDT-Funded City Agencies (OEWD)</a:t>
                      </a:r>
                    </a:p>
                  </a:txBody>
                  <a:tcPr marL="64008" marR="64008" marT="9144" marB="9144" anchor="ctr">
                    <a:solidFill>
                      <a:srgbClr val="FFFFFF"/>
                    </a:solidFill>
                  </a:tcPr>
                </a:tc>
                <a:tc>
                  <a:txBody>
                    <a:bodyPr/>
                    <a:lstStyle/>
                    <a:p>
                      <a:pPr algn="r"/>
                      <a:r>
                        <a:rPr sz="1050">
                          <a:solidFill>
                            <a:srgbClr val="20302A"/>
                          </a:solidFill>
                          <a:latin typeface="Calibri"/>
                        </a:rPr>
                        <a:t>0.1</a:t>
                      </a:r>
                    </a:p>
                  </a:txBody>
                  <a:tcPr marL="64008" marR="64008" marT="9144" marB="9144" anchor="ctr">
                    <a:solidFill>
                      <a:srgbClr val="FFFFFF"/>
                    </a:solidFill>
                  </a:tcPr>
                </a:tc>
                <a:tc>
                  <a:txBody>
                    <a:bodyPr/>
                    <a:lstStyle/>
                    <a:p>
                      <a:pPr algn="r"/>
                      <a:r>
                        <a:rPr sz="1050">
                          <a:solidFill>
                            <a:srgbClr val="20302A"/>
                          </a:solidFill>
                          <a:latin typeface="Calibri"/>
                        </a:rPr>
                        <a:t>-</a:t>
                      </a:r>
                    </a:p>
                  </a:txBody>
                  <a:tcPr marL="64008" marR="64008" marT="9144" marB="9144" anchor="ctr">
                    <a:solidFill>
                      <a:srgbClr val="FFFFFF"/>
                    </a:solidFill>
                  </a:tcPr>
                </a:tc>
                <a:tc>
                  <a:txBody>
                    <a:bodyPr/>
                    <a:lstStyle/>
                    <a:p>
                      <a:pPr algn="r"/>
                      <a:r>
                        <a:rPr sz="1050">
                          <a:solidFill>
                            <a:srgbClr val="20302A"/>
                          </a:solidFill>
                          <a:latin typeface="Calibri"/>
                        </a:rPr>
                        <a:t>-</a:t>
                      </a:r>
                    </a:p>
                  </a:txBody>
                  <a:tcPr marL="64008" marR="64008" marT="9144" marB="9144" anchor="ctr">
                    <a:solidFill>
                      <a:srgbClr val="FFFFFF"/>
                    </a:solidFill>
                  </a:tcPr>
                </a:tc>
                <a:extLst>
                  <a:ext uri="{0D108BD9-81ED-4DB2-BD59-A6C34878D82A}">
                    <a16:rowId xmlns:a16="http://schemas.microsoft.com/office/drawing/2014/main" val="10009"/>
                  </a:ext>
                </a:extLst>
              </a:tr>
              <a:tr h="260603">
                <a:tc>
                  <a:txBody>
                    <a:bodyPr/>
                    <a:lstStyle/>
                    <a:p>
                      <a:pPr algn="l"/>
                      <a:r>
                        <a:rPr sz="1050">
                          <a:solidFill>
                            <a:srgbClr val="20302A"/>
                          </a:solidFill>
                          <a:latin typeface="Calibri"/>
                        </a:rPr>
                        <a:t>SDDT-Funded City Agencies (DCYF/SFUSD)</a:t>
                      </a:r>
                    </a:p>
                  </a:txBody>
                  <a:tcPr marL="64008" marR="64008" marT="9144" marB="9144" anchor="ctr">
                    <a:solidFill>
                      <a:srgbClr val="F4F8F5"/>
                    </a:solidFill>
                  </a:tcPr>
                </a:tc>
                <a:tc>
                  <a:txBody>
                    <a:bodyPr/>
                    <a:lstStyle/>
                    <a:p>
                      <a:pPr algn="r"/>
                      <a:r>
                        <a:rPr sz="1050">
                          <a:solidFill>
                            <a:srgbClr val="20302A"/>
                          </a:solidFill>
                          <a:latin typeface="Calibri"/>
                        </a:rPr>
                        <a:t>1.7</a:t>
                      </a:r>
                    </a:p>
                  </a:txBody>
                  <a:tcPr marL="64008" marR="64008" marT="9144" marB="9144" anchor="ctr">
                    <a:solidFill>
                      <a:srgbClr val="F4F8F5"/>
                    </a:solidFill>
                  </a:tcPr>
                </a:tc>
                <a:tc>
                  <a:txBody>
                    <a:bodyPr/>
                    <a:lstStyle/>
                    <a:p>
                      <a:pPr algn="r"/>
                      <a:r>
                        <a:rPr sz="1050">
                          <a:solidFill>
                            <a:srgbClr val="20302A"/>
                          </a:solidFill>
                          <a:latin typeface="Calibri"/>
                        </a:rPr>
                        <a:t>1.4</a:t>
                      </a:r>
                    </a:p>
                  </a:txBody>
                  <a:tcPr marL="64008" marR="64008" marT="9144" marB="9144" anchor="ctr">
                    <a:solidFill>
                      <a:srgbClr val="F4F8F5"/>
                    </a:solidFill>
                  </a:tcPr>
                </a:tc>
                <a:tc>
                  <a:txBody>
                    <a:bodyPr/>
                    <a:lstStyle/>
                    <a:p>
                      <a:pPr algn="r"/>
                      <a:r>
                        <a:rPr sz="1050">
                          <a:solidFill>
                            <a:srgbClr val="20302A"/>
                          </a:solidFill>
                          <a:latin typeface="Calibri"/>
                        </a:rPr>
                        <a:t>1.4</a:t>
                      </a:r>
                    </a:p>
                  </a:txBody>
                  <a:tcPr marL="64008" marR="64008" marT="9144" marB="9144" anchor="ctr">
                    <a:solidFill>
                      <a:srgbClr val="F4F8F5"/>
                    </a:solidFill>
                  </a:tcPr>
                </a:tc>
                <a:extLst>
                  <a:ext uri="{0D108BD9-81ED-4DB2-BD59-A6C34878D82A}">
                    <a16:rowId xmlns:a16="http://schemas.microsoft.com/office/drawing/2014/main" val="10010"/>
                  </a:ext>
                </a:extLst>
              </a:tr>
              <a:tr h="260603">
                <a:tc>
                  <a:txBody>
                    <a:bodyPr/>
                    <a:lstStyle/>
                    <a:p>
                      <a:pPr algn="l"/>
                      <a:r>
                        <a:rPr sz="1050" b="1">
                          <a:solidFill>
                            <a:srgbClr val="15302A"/>
                          </a:solidFill>
                          <a:latin typeface="Calibri"/>
                        </a:rPr>
                        <a:t>Subtotal - SDDT Programs</a:t>
                      </a:r>
                    </a:p>
                  </a:txBody>
                  <a:tcPr marL="64008" marR="64008" marT="9144" marB="9144" anchor="ctr">
                    <a:solidFill>
                      <a:srgbClr val="DCE9E0"/>
                    </a:solidFill>
                  </a:tcPr>
                </a:tc>
                <a:tc>
                  <a:txBody>
                    <a:bodyPr/>
                    <a:lstStyle/>
                    <a:p>
                      <a:pPr algn="r"/>
                      <a:r>
                        <a:rPr sz="1050" b="1">
                          <a:solidFill>
                            <a:srgbClr val="15302A"/>
                          </a:solidFill>
                          <a:latin typeface="Calibri"/>
                        </a:rPr>
                        <a:t>15.1</a:t>
                      </a:r>
                    </a:p>
                  </a:txBody>
                  <a:tcPr marL="64008" marR="64008" marT="9144" marB="9144" anchor="ctr">
                    <a:solidFill>
                      <a:srgbClr val="DCE9E0"/>
                    </a:solidFill>
                  </a:tcPr>
                </a:tc>
                <a:tc>
                  <a:txBody>
                    <a:bodyPr/>
                    <a:lstStyle/>
                    <a:p>
                      <a:pPr algn="r"/>
                      <a:r>
                        <a:rPr sz="1050" b="1">
                          <a:solidFill>
                            <a:srgbClr val="15302A"/>
                          </a:solidFill>
                          <a:latin typeface="Calibri"/>
                        </a:rPr>
                        <a:t>11.4</a:t>
                      </a:r>
                    </a:p>
                  </a:txBody>
                  <a:tcPr marL="64008" marR="64008" marT="9144" marB="9144" anchor="ctr">
                    <a:solidFill>
                      <a:srgbClr val="DCE9E0"/>
                    </a:solidFill>
                  </a:tcPr>
                </a:tc>
                <a:tc>
                  <a:txBody>
                    <a:bodyPr/>
                    <a:lstStyle/>
                    <a:p>
                      <a:pPr algn="r"/>
                      <a:r>
                        <a:rPr sz="1050" b="1">
                          <a:solidFill>
                            <a:srgbClr val="15302A"/>
                          </a:solidFill>
                          <a:latin typeface="Calibri"/>
                        </a:rPr>
                        <a:t>11.7</a:t>
                      </a:r>
                    </a:p>
                  </a:txBody>
                  <a:tcPr marL="64008" marR="64008" marT="9144" marB="9144" anchor="ctr">
                    <a:solidFill>
                      <a:srgbClr val="DCE9E0"/>
                    </a:solidFill>
                  </a:tcPr>
                </a:tc>
                <a:extLst>
                  <a:ext uri="{0D108BD9-81ED-4DB2-BD59-A6C34878D82A}">
                    <a16:rowId xmlns:a16="http://schemas.microsoft.com/office/drawing/2014/main" val="10011"/>
                  </a:ext>
                </a:extLst>
              </a:tr>
              <a:tr h="260603">
                <a:tc>
                  <a:txBody>
                    <a:bodyPr/>
                    <a:lstStyle/>
                    <a:p>
                      <a:pPr algn="l"/>
                      <a:r>
                        <a:rPr sz="1050" b="1">
                          <a:solidFill>
                            <a:srgbClr val="15302A"/>
                          </a:solidFill>
                          <a:latin typeface="Calibri"/>
                        </a:rPr>
                        <a:t>Subtotal - New Programs (RFP 100, AHR)</a:t>
                      </a:r>
                    </a:p>
                  </a:txBody>
                  <a:tcPr marL="64008" marR="64008" marT="9144" marB="9144" anchor="ctr">
                    <a:solidFill>
                      <a:srgbClr val="DCE9E0"/>
                    </a:solidFill>
                  </a:tcPr>
                </a:tc>
                <a:tc>
                  <a:txBody>
                    <a:bodyPr/>
                    <a:lstStyle/>
                    <a:p>
                      <a:pPr algn="r"/>
                      <a:r>
                        <a:rPr sz="1050" b="1">
                          <a:solidFill>
                            <a:srgbClr val="15302A"/>
                          </a:solidFill>
                          <a:latin typeface="Calibri"/>
                        </a:rPr>
                        <a:t>-</a:t>
                      </a:r>
                    </a:p>
                  </a:txBody>
                  <a:tcPr marL="64008" marR="64008" marT="9144" marB="9144" anchor="ctr">
                    <a:solidFill>
                      <a:srgbClr val="DCE9E0"/>
                    </a:solidFill>
                  </a:tcPr>
                </a:tc>
                <a:tc>
                  <a:txBody>
                    <a:bodyPr/>
                    <a:lstStyle/>
                    <a:p>
                      <a:pPr algn="r"/>
                      <a:r>
                        <a:rPr sz="1050" b="1">
                          <a:solidFill>
                            <a:srgbClr val="15302A"/>
                          </a:solidFill>
                          <a:latin typeface="Calibri"/>
                        </a:rPr>
                        <a:t>0.9</a:t>
                      </a:r>
                    </a:p>
                  </a:txBody>
                  <a:tcPr marL="64008" marR="64008" marT="9144" marB="9144" anchor="ctr">
                    <a:solidFill>
                      <a:srgbClr val="DCE9E0"/>
                    </a:solidFill>
                  </a:tcPr>
                </a:tc>
                <a:tc>
                  <a:txBody>
                    <a:bodyPr/>
                    <a:lstStyle/>
                    <a:p>
                      <a:pPr algn="r"/>
                      <a:r>
                        <a:rPr sz="1050" b="1">
                          <a:solidFill>
                            <a:srgbClr val="15302A"/>
                          </a:solidFill>
                          <a:latin typeface="Calibri"/>
                        </a:rPr>
                        <a:t>0.9</a:t>
                      </a:r>
                    </a:p>
                  </a:txBody>
                  <a:tcPr marL="64008" marR="64008" marT="9144" marB="9144" anchor="ctr">
                    <a:solidFill>
                      <a:srgbClr val="DCE9E0"/>
                    </a:solidFill>
                  </a:tcPr>
                </a:tc>
                <a:extLst>
                  <a:ext uri="{0D108BD9-81ED-4DB2-BD59-A6C34878D82A}">
                    <a16:rowId xmlns:a16="http://schemas.microsoft.com/office/drawing/2014/main" val="10012"/>
                  </a:ext>
                </a:extLst>
              </a:tr>
              <a:tr h="260603">
                <a:tc>
                  <a:txBody>
                    <a:bodyPr/>
                    <a:lstStyle/>
                    <a:p>
                      <a:pPr algn="l"/>
                      <a:r>
                        <a:rPr sz="1050" b="1">
                          <a:solidFill>
                            <a:srgbClr val="15302A"/>
                          </a:solidFill>
                          <a:latin typeface="Calibri"/>
                        </a:rPr>
                        <a:t>TOTAL FUNDING  (net of SDDT-HSA overlap)</a:t>
                      </a:r>
                    </a:p>
                  </a:txBody>
                  <a:tcPr marL="64008" marR="64008" marT="9144" marB="9144" anchor="ctr">
                    <a:solidFill>
                      <a:srgbClr val="DCE9E0"/>
                    </a:solidFill>
                  </a:tcPr>
                </a:tc>
                <a:tc>
                  <a:txBody>
                    <a:bodyPr/>
                    <a:lstStyle/>
                    <a:p>
                      <a:pPr algn="r"/>
                      <a:r>
                        <a:rPr sz="1050" b="1">
                          <a:solidFill>
                            <a:srgbClr val="15302A"/>
                          </a:solidFill>
                          <a:latin typeface="Calibri"/>
                        </a:rPr>
                        <a:t>56.9</a:t>
                      </a:r>
                    </a:p>
                  </a:txBody>
                  <a:tcPr marL="64008" marR="64008" marT="9144" marB="9144" anchor="ctr">
                    <a:solidFill>
                      <a:srgbClr val="DCE9E0"/>
                    </a:solidFill>
                  </a:tcPr>
                </a:tc>
                <a:tc>
                  <a:txBody>
                    <a:bodyPr/>
                    <a:lstStyle/>
                    <a:p>
                      <a:pPr algn="r"/>
                      <a:r>
                        <a:rPr sz="1050" b="1">
                          <a:solidFill>
                            <a:srgbClr val="15302A"/>
                          </a:solidFill>
                          <a:latin typeface="Calibri"/>
                        </a:rPr>
                        <a:t>60.0</a:t>
                      </a:r>
                    </a:p>
                  </a:txBody>
                  <a:tcPr marL="64008" marR="64008" marT="9144" marB="9144" anchor="ctr">
                    <a:solidFill>
                      <a:srgbClr val="DCE9E0"/>
                    </a:solidFill>
                  </a:tcPr>
                </a:tc>
                <a:tc>
                  <a:txBody>
                    <a:bodyPr/>
                    <a:lstStyle/>
                    <a:p>
                      <a:pPr algn="r"/>
                      <a:r>
                        <a:rPr sz="1050" b="1">
                          <a:solidFill>
                            <a:srgbClr val="15302A"/>
                          </a:solidFill>
                          <a:latin typeface="Calibri"/>
                        </a:rPr>
                        <a:t>61.5</a:t>
                      </a:r>
                    </a:p>
                  </a:txBody>
                  <a:tcPr marL="64008" marR="64008" marT="9144" marB="9144" anchor="ctr">
                    <a:solidFill>
                      <a:srgbClr val="DCE9E0"/>
                    </a:solidFill>
                  </a:tcPr>
                </a:tc>
                <a:extLst>
                  <a:ext uri="{0D108BD9-81ED-4DB2-BD59-A6C34878D82A}">
                    <a16:rowId xmlns:a16="http://schemas.microsoft.com/office/drawing/2014/main" val="10013"/>
                  </a:ext>
                </a:extLst>
              </a:tr>
            </a:tbl>
          </a:graphicData>
        </a:graphic>
      </p:graphicFrame>
      <p:sp>
        <p:nvSpPr>
          <p:cNvPr id="5" name="TextBox 4"/>
          <p:cNvSpPr txBox="1"/>
          <p:nvPr/>
        </p:nvSpPr>
        <p:spPr>
          <a:xfrm>
            <a:off x="640080" y="5806440"/>
            <a:ext cx="10972800" cy="457200"/>
          </a:xfrm>
          <a:prstGeom prst="rect">
            <a:avLst/>
          </a:prstGeom>
          <a:noFill/>
        </p:spPr>
        <p:txBody>
          <a:bodyPr wrap="square" lIns="0" tIns="0" rIns="0" bIns="0" anchor="t">
            <a:spAutoFit/>
          </a:bodyPr>
          <a:lstStyle/>
          <a:p>
            <a:pPr algn="l">
              <a:lnSpc>
                <a:spcPct val="100000"/>
              </a:lnSpc>
            </a:pPr>
            <a:r>
              <a:rPr sz="1000" b="0" i="1">
                <a:solidFill>
                  <a:srgbClr val="5E6E64"/>
                </a:solidFill>
                <a:latin typeface="Calibri"/>
              </a:rPr>
              <a:t>Total = Continuing + SDDT + New (RFP 100), less the ~$7.5M of SDDT dollars that fund HSA food programs (avoids double-counting). RFP 100 grants are detailed on the New food programs slide.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15302A"/>
        </a:solidFill>
        <a:effectLst/>
      </p:bgPr>
    </p:bg>
    <p:spTree>
      <p:nvGrpSpPr>
        <p:cNvPr id="1" name=""/>
        <p:cNvGrpSpPr/>
        <p:nvPr/>
      </p:nvGrpSpPr>
      <p:grpSpPr>
        <a:xfrm>
          <a:off x="0" y="0"/>
          <a:ext cx="0" cy="0"/>
          <a:chOff x="0" y="0"/>
          <a:chExt cx="0" cy="0"/>
        </a:xfrm>
      </p:grpSpPr>
      <p:sp>
        <p:nvSpPr>
          <p:cNvPr id="2" name="Rectangle 1"/>
          <p:cNvSpPr/>
          <p:nvPr/>
        </p:nvSpPr>
        <p:spPr>
          <a:xfrm>
            <a:off x="0" y="0"/>
            <a:ext cx="256032" cy="6858000"/>
          </a:xfrm>
          <a:prstGeom prst="rect">
            <a:avLst/>
          </a:prstGeom>
          <a:solidFill>
            <a:srgbClr val="C889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914400" y="2286000"/>
            <a:ext cx="10424160" cy="1828800"/>
          </a:xfrm>
          <a:prstGeom prst="rect">
            <a:avLst/>
          </a:prstGeom>
          <a:noFill/>
        </p:spPr>
        <p:txBody>
          <a:bodyPr wrap="square" lIns="0" tIns="0" rIns="0" bIns="0" anchor="t">
            <a:spAutoFit/>
          </a:bodyPr>
          <a:lstStyle/>
          <a:p>
            <a:pPr algn="l">
              <a:spcAft>
                <a:spcPts val="400"/>
              </a:spcAft>
            </a:pPr>
            <a:r>
              <a:rPr sz="3400" b="1" i="0">
                <a:solidFill>
                  <a:srgbClr val="FFFFFF"/>
                </a:solidFill>
                <a:latin typeface="Georgia"/>
              </a:rPr>
              <a:t>A strengthened safety net -</a:t>
            </a:r>
          </a:p>
          <a:p>
            <a:pPr algn="l"/>
            <a:r>
              <a:rPr sz="3400" b="1" i="0">
                <a:solidFill>
                  <a:srgbClr val="C8892B"/>
                </a:solidFill>
                <a:latin typeface="Georgia"/>
              </a:rPr>
              <a:t>and a stronger food-access backstop.</a:t>
            </a:r>
          </a:p>
        </p:txBody>
      </p:sp>
      <p:sp>
        <p:nvSpPr>
          <p:cNvPr id="4" name="TextBox 3"/>
          <p:cNvSpPr txBox="1"/>
          <p:nvPr/>
        </p:nvSpPr>
        <p:spPr>
          <a:xfrm>
            <a:off x="914400" y="4114800"/>
            <a:ext cx="10241280" cy="914400"/>
          </a:xfrm>
          <a:prstGeom prst="rect">
            <a:avLst/>
          </a:prstGeom>
          <a:noFill/>
        </p:spPr>
        <p:txBody>
          <a:bodyPr wrap="square" lIns="0" tIns="0" rIns="0" bIns="0" anchor="t">
            <a:spAutoFit/>
          </a:bodyPr>
          <a:lstStyle/>
          <a:p>
            <a:pPr algn="l">
              <a:lnSpc>
                <a:spcPct val="120000"/>
              </a:lnSpc>
            </a:pPr>
            <a:r>
              <a:rPr sz="1500" b="0" i="0">
                <a:solidFill>
                  <a:srgbClr val="CADCD2"/>
                </a:solidFill>
                <a:latin typeface="Calibri"/>
              </a:rPr>
              <a:t>$61.5M in food investment by FY2027-28   -   $34M to keep residents enrolled   -   $885K in new RFP 100 food grants</a:t>
            </a:r>
          </a:p>
        </p:txBody>
      </p:sp>
      <p:sp>
        <p:nvSpPr>
          <p:cNvPr id="5" name="TextBox 4"/>
          <p:cNvSpPr txBox="1"/>
          <p:nvPr/>
        </p:nvSpPr>
        <p:spPr>
          <a:xfrm>
            <a:off x="914400" y="5806440"/>
            <a:ext cx="10058400" cy="457200"/>
          </a:xfrm>
          <a:prstGeom prst="rect">
            <a:avLst/>
          </a:prstGeom>
          <a:noFill/>
        </p:spPr>
        <p:txBody>
          <a:bodyPr wrap="square" lIns="0" tIns="0" rIns="0" bIns="0" anchor="t">
            <a:spAutoFit/>
          </a:bodyPr>
          <a:lstStyle/>
          <a:p>
            <a:pPr algn="l"/>
            <a:r>
              <a:rPr sz="1300" b="0" i="1">
                <a:solidFill>
                  <a:srgbClr val="9BC4A8"/>
                </a:solidFill>
                <a:latin typeface="Calibri"/>
              </a:rPr>
              <a:t>Mayor's Budget Office  -  Questions and discussion welcome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Box 1"/>
          <p:cNvSpPr txBox="1"/>
          <p:nvPr/>
        </p:nvSpPr>
        <p:spPr>
          <a:xfrm>
            <a:off x="640080" y="457200"/>
            <a:ext cx="10972800" cy="822960"/>
          </a:xfrm>
          <a:prstGeom prst="rect">
            <a:avLst/>
          </a:prstGeom>
          <a:noFill/>
        </p:spPr>
        <p:txBody>
          <a:bodyPr wrap="square" lIns="0" tIns="0" rIns="0" bIns="0" anchor="t">
            <a:spAutoFit/>
          </a:bodyPr>
          <a:lstStyle/>
          <a:p>
            <a:pPr algn="l"/>
            <a:r>
              <a:rPr sz="3000" b="1" i="0">
                <a:solidFill>
                  <a:srgbClr val="15302A"/>
                </a:solidFill>
                <a:latin typeface="Georgia"/>
              </a:rPr>
              <a:t>What this budget does for food security</a:t>
            </a:r>
          </a:p>
        </p:txBody>
      </p:sp>
      <p:sp>
        <p:nvSpPr>
          <p:cNvPr id="3" name="Rounded Rectangle 2"/>
          <p:cNvSpPr/>
          <p:nvPr/>
        </p:nvSpPr>
        <p:spPr>
          <a:xfrm>
            <a:off x="640080" y="1691640"/>
            <a:ext cx="10927080" cy="1371600"/>
          </a:xfrm>
          <a:prstGeom prst="roundRect">
            <a:avLst>
              <a:gd name="adj" fmla="val 8000"/>
            </a:avLst>
          </a:prstGeom>
          <a:solidFill>
            <a:srgbClr val="EAF2E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Rectangle 3"/>
          <p:cNvSpPr/>
          <p:nvPr/>
        </p:nvSpPr>
        <p:spPr>
          <a:xfrm>
            <a:off x="640080" y="1691640"/>
            <a:ext cx="109728" cy="1371600"/>
          </a:xfrm>
          <a:prstGeom prst="rect">
            <a:avLst/>
          </a:prstGeom>
          <a:solidFill>
            <a:srgbClr val="1F6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Oval 4"/>
          <p:cNvSpPr/>
          <p:nvPr/>
        </p:nvSpPr>
        <p:spPr>
          <a:xfrm>
            <a:off x="960120" y="2057400"/>
            <a:ext cx="640080" cy="640080"/>
          </a:xfrm>
          <a:prstGeom prst="ellipse">
            <a:avLst/>
          </a:prstGeom>
          <a:solidFill>
            <a:srgbClr val="1F6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960120" y="2057400"/>
            <a:ext cx="640080" cy="640080"/>
          </a:xfrm>
          <a:prstGeom prst="rect">
            <a:avLst/>
          </a:prstGeom>
          <a:noFill/>
        </p:spPr>
        <p:txBody>
          <a:bodyPr wrap="square" lIns="0" tIns="0" rIns="0" bIns="0" anchor="ctr">
            <a:spAutoFit/>
          </a:bodyPr>
          <a:lstStyle/>
          <a:p>
            <a:pPr algn="ctr"/>
            <a:r>
              <a:rPr sz="2000" b="1" i="0">
                <a:solidFill>
                  <a:srgbClr val="FFFFFF"/>
                </a:solidFill>
                <a:latin typeface="Georgia"/>
              </a:rPr>
              <a:t>1</a:t>
            </a:r>
          </a:p>
        </p:txBody>
      </p:sp>
      <p:sp>
        <p:nvSpPr>
          <p:cNvPr id="7" name="TextBox 6"/>
          <p:cNvSpPr txBox="1"/>
          <p:nvPr/>
        </p:nvSpPr>
        <p:spPr>
          <a:xfrm>
            <a:off x="1874519" y="1874520"/>
            <a:ext cx="9418320" cy="1051560"/>
          </a:xfrm>
          <a:prstGeom prst="rect">
            <a:avLst/>
          </a:prstGeom>
          <a:noFill/>
        </p:spPr>
        <p:txBody>
          <a:bodyPr wrap="square" lIns="0" tIns="0" rIns="0" bIns="0" anchor="ctr">
            <a:spAutoFit/>
          </a:bodyPr>
          <a:lstStyle/>
          <a:p>
            <a:pPr algn="l">
              <a:spcAft>
                <a:spcPts val="400"/>
              </a:spcAft>
            </a:pPr>
            <a:r>
              <a:rPr sz="1900" b="1" i="0">
                <a:solidFill>
                  <a:srgbClr val="1F6B45"/>
                </a:solidFill>
                <a:latin typeface="Georgia"/>
              </a:rPr>
              <a:t>Strengthens the safety net - even amid federal cuts</a:t>
            </a:r>
          </a:p>
          <a:p>
            <a:pPr algn="l">
              <a:lnSpc>
                <a:spcPct val="105000"/>
              </a:lnSpc>
            </a:pPr>
            <a:r>
              <a:rPr sz="1450" b="0" i="0">
                <a:solidFill>
                  <a:srgbClr val="20302A"/>
                </a:solidFill>
                <a:latin typeface="Calibri"/>
              </a:rPr>
              <a:t>The budget we put forward this year invests heavily to strengthen the City's social safety net, even in the face of hundreds of millions of dollars in federal cuts to healthcare.</a:t>
            </a:r>
          </a:p>
        </p:txBody>
      </p:sp>
      <p:sp>
        <p:nvSpPr>
          <p:cNvPr id="8" name="Rounded Rectangle 7"/>
          <p:cNvSpPr/>
          <p:nvPr/>
        </p:nvSpPr>
        <p:spPr>
          <a:xfrm>
            <a:off x="640080" y="3227832"/>
            <a:ext cx="10927080" cy="1371600"/>
          </a:xfrm>
          <a:prstGeom prst="roundRect">
            <a:avLst>
              <a:gd name="adj" fmla="val 8000"/>
            </a:avLst>
          </a:prstGeom>
          <a:solidFill>
            <a:srgbClr val="EAF2E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640080" y="3227832"/>
            <a:ext cx="109728" cy="1371600"/>
          </a:xfrm>
          <a:prstGeom prst="rect">
            <a:avLst/>
          </a:prstGeom>
          <a:solidFill>
            <a:srgbClr val="1F6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Oval 9"/>
          <p:cNvSpPr/>
          <p:nvPr/>
        </p:nvSpPr>
        <p:spPr>
          <a:xfrm>
            <a:off x="960120" y="3593592"/>
            <a:ext cx="640080" cy="640080"/>
          </a:xfrm>
          <a:prstGeom prst="ellipse">
            <a:avLst/>
          </a:prstGeom>
          <a:solidFill>
            <a:srgbClr val="1F6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960120" y="3593592"/>
            <a:ext cx="640080" cy="640080"/>
          </a:xfrm>
          <a:prstGeom prst="rect">
            <a:avLst/>
          </a:prstGeom>
          <a:noFill/>
        </p:spPr>
        <p:txBody>
          <a:bodyPr wrap="square" lIns="0" tIns="0" rIns="0" bIns="0" anchor="ctr">
            <a:spAutoFit/>
          </a:bodyPr>
          <a:lstStyle/>
          <a:p>
            <a:pPr algn="ctr"/>
            <a:r>
              <a:rPr sz="2000" b="1" i="0">
                <a:solidFill>
                  <a:srgbClr val="FFFFFF"/>
                </a:solidFill>
                <a:latin typeface="Georgia"/>
              </a:rPr>
              <a:t>2</a:t>
            </a:r>
          </a:p>
        </p:txBody>
      </p:sp>
      <p:sp>
        <p:nvSpPr>
          <p:cNvPr id="12" name="TextBox 11"/>
          <p:cNvSpPr txBox="1"/>
          <p:nvPr/>
        </p:nvSpPr>
        <p:spPr>
          <a:xfrm>
            <a:off x="1874519" y="3410712"/>
            <a:ext cx="9418320" cy="1051560"/>
          </a:xfrm>
          <a:prstGeom prst="rect">
            <a:avLst/>
          </a:prstGeom>
          <a:noFill/>
        </p:spPr>
        <p:txBody>
          <a:bodyPr wrap="square" lIns="0" tIns="0" rIns="0" bIns="0" anchor="ctr">
            <a:spAutoFit/>
          </a:bodyPr>
          <a:lstStyle/>
          <a:p>
            <a:pPr algn="l">
              <a:spcAft>
                <a:spcPts val="400"/>
              </a:spcAft>
            </a:pPr>
            <a:r>
              <a:rPr sz="1900" b="1" i="0">
                <a:solidFill>
                  <a:srgbClr val="1F6B45"/>
                </a:solidFill>
                <a:latin typeface="Georgia"/>
              </a:rPr>
              <a:t>$34 million to keep residents enrolled in benefits</a:t>
            </a:r>
          </a:p>
          <a:p>
            <a:pPr algn="l">
              <a:lnSpc>
                <a:spcPct val="105000"/>
              </a:lnSpc>
            </a:pPr>
            <a:r>
              <a:rPr sz="1450" b="0" i="0">
                <a:solidFill>
                  <a:srgbClr val="20302A"/>
                </a:solidFill>
                <a:latin typeface="Calibri"/>
              </a:rPr>
              <a:t>This includes a $34 million investment from the City's state and federal emergency reserve to help San Franciscans stay enrolled in Medi-Cal and CalFresh benefits.</a:t>
            </a:r>
          </a:p>
        </p:txBody>
      </p:sp>
      <p:sp>
        <p:nvSpPr>
          <p:cNvPr id="13" name="Rounded Rectangle 12"/>
          <p:cNvSpPr/>
          <p:nvPr/>
        </p:nvSpPr>
        <p:spPr>
          <a:xfrm>
            <a:off x="640080" y="4764024"/>
            <a:ext cx="10927080" cy="1371600"/>
          </a:xfrm>
          <a:prstGeom prst="roundRect">
            <a:avLst>
              <a:gd name="adj" fmla="val 8000"/>
            </a:avLst>
          </a:prstGeom>
          <a:solidFill>
            <a:srgbClr val="EAF2E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ectangle 13"/>
          <p:cNvSpPr/>
          <p:nvPr/>
        </p:nvSpPr>
        <p:spPr>
          <a:xfrm>
            <a:off x="640080" y="4764024"/>
            <a:ext cx="109728" cy="1371600"/>
          </a:xfrm>
          <a:prstGeom prst="rect">
            <a:avLst/>
          </a:prstGeom>
          <a:solidFill>
            <a:srgbClr val="1F6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Oval 14"/>
          <p:cNvSpPr/>
          <p:nvPr/>
        </p:nvSpPr>
        <p:spPr>
          <a:xfrm>
            <a:off x="960120" y="5129784"/>
            <a:ext cx="640080" cy="640080"/>
          </a:xfrm>
          <a:prstGeom prst="ellipse">
            <a:avLst/>
          </a:prstGeom>
          <a:solidFill>
            <a:srgbClr val="1F6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p:cNvSpPr txBox="1"/>
          <p:nvPr/>
        </p:nvSpPr>
        <p:spPr>
          <a:xfrm>
            <a:off x="960120" y="5129784"/>
            <a:ext cx="640080" cy="640080"/>
          </a:xfrm>
          <a:prstGeom prst="rect">
            <a:avLst/>
          </a:prstGeom>
          <a:noFill/>
        </p:spPr>
        <p:txBody>
          <a:bodyPr wrap="square" lIns="0" tIns="0" rIns="0" bIns="0" anchor="ctr">
            <a:spAutoFit/>
          </a:bodyPr>
          <a:lstStyle/>
          <a:p>
            <a:pPr algn="ctr"/>
            <a:r>
              <a:rPr sz="2000" b="1" i="0">
                <a:solidFill>
                  <a:srgbClr val="FFFFFF"/>
                </a:solidFill>
                <a:latin typeface="Georgia"/>
              </a:rPr>
              <a:t>3</a:t>
            </a:r>
          </a:p>
        </p:txBody>
      </p:sp>
      <p:sp>
        <p:nvSpPr>
          <p:cNvPr id="17" name="TextBox 16"/>
          <p:cNvSpPr txBox="1"/>
          <p:nvPr/>
        </p:nvSpPr>
        <p:spPr>
          <a:xfrm>
            <a:off x="1874519" y="4946904"/>
            <a:ext cx="9418320" cy="1051560"/>
          </a:xfrm>
          <a:prstGeom prst="rect">
            <a:avLst/>
          </a:prstGeom>
          <a:noFill/>
        </p:spPr>
        <p:txBody>
          <a:bodyPr wrap="square" lIns="0" tIns="0" rIns="0" bIns="0" anchor="ctr">
            <a:spAutoFit/>
          </a:bodyPr>
          <a:lstStyle/>
          <a:p>
            <a:pPr algn="l">
              <a:spcAft>
                <a:spcPts val="400"/>
              </a:spcAft>
            </a:pPr>
            <a:r>
              <a:rPr sz="1900" b="1" i="0">
                <a:solidFill>
                  <a:srgbClr val="1F6B45"/>
                </a:solidFill>
                <a:latin typeface="Georgia"/>
              </a:rPr>
              <a:t>Further strengthens food access</a:t>
            </a:r>
          </a:p>
          <a:p>
            <a:pPr algn="l">
              <a:lnSpc>
                <a:spcPct val="105000"/>
              </a:lnSpc>
            </a:pPr>
            <a:r>
              <a:rPr sz="1450" b="0" i="0">
                <a:solidFill>
                  <a:srgbClr val="20302A"/>
                </a:solidFill>
                <a:latin typeface="Calibri"/>
              </a:rPr>
              <a:t>We recognize some residents will fall off benefits. That is why - even in this tough budget year - we are further strengthening our efforts to support food access.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Box 1"/>
          <p:cNvSpPr txBox="1"/>
          <p:nvPr/>
        </p:nvSpPr>
        <p:spPr>
          <a:xfrm>
            <a:off x="640080" y="457200"/>
            <a:ext cx="10972800" cy="822960"/>
          </a:xfrm>
          <a:prstGeom prst="rect">
            <a:avLst/>
          </a:prstGeom>
          <a:noFill/>
        </p:spPr>
        <p:txBody>
          <a:bodyPr wrap="square" lIns="0" tIns="0" rIns="0" bIns="0" anchor="t">
            <a:spAutoFit/>
          </a:bodyPr>
          <a:lstStyle/>
          <a:p>
            <a:pPr algn="l"/>
            <a:r>
              <a:rPr sz="3000" b="1" i="0">
                <a:solidFill>
                  <a:srgbClr val="15302A"/>
                </a:solidFill>
                <a:latin typeface="Georgia"/>
              </a:rPr>
              <a:t>Protecting benefits against federal cuts</a:t>
            </a:r>
          </a:p>
        </p:txBody>
      </p:sp>
      <p:sp>
        <p:nvSpPr>
          <p:cNvPr id="3" name="TextBox 2"/>
          <p:cNvSpPr txBox="1"/>
          <p:nvPr/>
        </p:nvSpPr>
        <p:spPr>
          <a:xfrm>
            <a:off x="640080" y="1170432"/>
            <a:ext cx="10972800" cy="457200"/>
          </a:xfrm>
          <a:prstGeom prst="rect">
            <a:avLst/>
          </a:prstGeom>
          <a:noFill/>
        </p:spPr>
        <p:txBody>
          <a:bodyPr wrap="square" lIns="0" tIns="0" rIns="0" bIns="0" anchor="t">
            <a:spAutoFit/>
          </a:bodyPr>
          <a:lstStyle/>
          <a:p>
            <a:pPr algn="l"/>
            <a:r>
              <a:rPr sz="1500" b="0" i="0">
                <a:solidFill>
                  <a:srgbClr val="5E6E64"/>
                </a:solidFill>
                <a:latin typeface="Calibri"/>
              </a:rPr>
              <a:t>The headline investment: keeping San Franciscans enrolled in Medi-Cal and CalFresh</a:t>
            </a:r>
          </a:p>
        </p:txBody>
      </p:sp>
      <p:sp>
        <p:nvSpPr>
          <p:cNvPr id="4" name="Rounded Rectangle 3"/>
          <p:cNvSpPr/>
          <p:nvPr/>
        </p:nvSpPr>
        <p:spPr>
          <a:xfrm>
            <a:off x="640080" y="1783080"/>
            <a:ext cx="4572000" cy="4160520"/>
          </a:xfrm>
          <a:prstGeom prst="roundRect">
            <a:avLst>
              <a:gd name="adj" fmla="val 5000"/>
            </a:avLst>
          </a:prstGeom>
          <a:solidFill>
            <a:srgbClr val="1530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914400" y="2148840"/>
            <a:ext cx="4023360" cy="457200"/>
          </a:xfrm>
          <a:prstGeom prst="rect">
            <a:avLst/>
          </a:prstGeom>
          <a:noFill/>
        </p:spPr>
        <p:txBody>
          <a:bodyPr wrap="square" lIns="0" tIns="0" rIns="0" bIns="0" anchor="t">
            <a:spAutoFit/>
          </a:bodyPr>
          <a:lstStyle/>
          <a:p>
            <a:pPr algn="l"/>
            <a:r>
              <a:rPr sz="1200" b="1" i="0">
                <a:solidFill>
                  <a:srgbClr val="9BC4A8"/>
                </a:solidFill>
                <a:latin typeface="Calibri"/>
              </a:rPr>
              <a:t>INVESTMENT THIS BUDGET</a:t>
            </a:r>
          </a:p>
        </p:txBody>
      </p:sp>
      <p:sp>
        <p:nvSpPr>
          <p:cNvPr id="6" name="TextBox 5"/>
          <p:cNvSpPr txBox="1"/>
          <p:nvPr/>
        </p:nvSpPr>
        <p:spPr>
          <a:xfrm>
            <a:off x="914400" y="2560320"/>
            <a:ext cx="4023360" cy="1371600"/>
          </a:xfrm>
          <a:prstGeom prst="rect">
            <a:avLst/>
          </a:prstGeom>
          <a:noFill/>
        </p:spPr>
        <p:txBody>
          <a:bodyPr wrap="square" lIns="0" tIns="0" rIns="0" bIns="0" anchor="t">
            <a:spAutoFit/>
          </a:bodyPr>
          <a:lstStyle/>
          <a:p>
            <a:pPr algn="l"/>
            <a:r>
              <a:rPr sz="7600" b="1" i="0">
                <a:solidFill>
                  <a:srgbClr val="C8892B"/>
                </a:solidFill>
                <a:latin typeface="Georgia"/>
              </a:rPr>
              <a:t>$34M</a:t>
            </a:r>
          </a:p>
        </p:txBody>
      </p:sp>
      <p:sp>
        <p:nvSpPr>
          <p:cNvPr id="7" name="TextBox 6"/>
          <p:cNvSpPr txBox="1"/>
          <p:nvPr/>
        </p:nvSpPr>
        <p:spPr>
          <a:xfrm>
            <a:off x="914400" y="3886200"/>
            <a:ext cx="4023360" cy="1828800"/>
          </a:xfrm>
          <a:prstGeom prst="rect">
            <a:avLst/>
          </a:prstGeom>
          <a:noFill/>
        </p:spPr>
        <p:txBody>
          <a:bodyPr wrap="square" lIns="0" tIns="0" rIns="0" bIns="0" anchor="t">
            <a:spAutoFit/>
          </a:bodyPr>
          <a:lstStyle/>
          <a:p>
            <a:pPr algn="l">
              <a:lnSpc>
                <a:spcPct val="105000"/>
              </a:lnSpc>
              <a:spcAft>
                <a:spcPts val="1000"/>
              </a:spcAft>
            </a:pPr>
            <a:r>
              <a:rPr sz="1700" b="1" i="0">
                <a:solidFill>
                  <a:srgbClr val="FFFFFF"/>
                </a:solidFill>
                <a:latin typeface="Calibri"/>
              </a:rPr>
              <a:t>from the City's state and federal emergency reserve</a:t>
            </a:r>
          </a:p>
          <a:p>
            <a:pPr algn="l">
              <a:lnSpc>
                <a:spcPct val="110000"/>
              </a:lnSpc>
            </a:pPr>
            <a:r>
              <a:rPr sz="1300" b="0" i="0">
                <a:solidFill>
                  <a:srgbClr val="CADCD2"/>
                </a:solidFill>
                <a:latin typeface="Calibri"/>
              </a:rPr>
              <a:t>The City's reserve commitment toward HSA's staffing package to manage federal Medi-Cal and CalFresh changes and keep residents covered.</a:t>
            </a:r>
          </a:p>
        </p:txBody>
      </p:sp>
      <p:sp>
        <p:nvSpPr>
          <p:cNvPr id="8" name="TextBox 7"/>
          <p:cNvSpPr txBox="1"/>
          <p:nvPr/>
        </p:nvSpPr>
        <p:spPr>
          <a:xfrm>
            <a:off x="5577840" y="1874519"/>
            <a:ext cx="5943600" cy="365760"/>
          </a:xfrm>
          <a:prstGeom prst="rect">
            <a:avLst/>
          </a:prstGeom>
          <a:noFill/>
        </p:spPr>
        <p:txBody>
          <a:bodyPr wrap="square" lIns="0" tIns="0" rIns="0" bIns="0" anchor="t">
            <a:spAutoFit/>
          </a:bodyPr>
          <a:lstStyle/>
          <a:p>
            <a:pPr algn="l"/>
            <a:r>
              <a:rPr sz="1200" b="1" i="0">
                <a:solidFill>
                  <a:srgbClr val="1F6B45"/>
                </a:solidFill>
                <a:latin typeface="Calibri"/>
              </a:rPr>
              <a:t>WHAT THE $34M FUNDS</a:t>
            </a:r>
          </a:p>
        </p:txBody>
      </p:sp>
      <p:sp>
        <p:nvSpPr>
          <p:cNvPr id="9" name="Oval 8"/>
          <p:cNvSpPr/>
          <p:nvPr/>
        </p:nvSpPr>
        <p:spPr>
          <a:xfrm>
            <a:off x="5577840" y="2331720"/>
            <a:ext cx="146304" cy="146304"/>
          </a:xfrm>
          <a:prstGeom prst="ellipse">
            <a:avLst/>
          </a:prstGeom>
          <a:solidFill>
            <a:srgbClr val="C889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TextBox 9"/>
          <p:cNvSpPr txBox="1"/>
          <p:nvPr/>
        </p:nvSpPr>
        <p:spPr>
          <a:xfrm>
            <a:off x="5897879" y="2249424"/>
            <a:ext cx="5669280" cy="914400"/>
          </a:xfrm>
          <a:prstGeom prst="rect">
            <a:avLst/>
          </a:prstGeom>
          <a:noFill/>
        </p:spPr>
        <p:txBody>
          <a:bodyPr wrap="square" lIns="0" tIns="0" rIns="0" bIns="0" anchor="t">
            <a:spAutoFit/>
          </a:bodyPr>
          <a:lstStyle/>
          <a:p>
            <a:pPr algn="l">
              <a:spcAft>
                <a:spcPts val="200"/>
              </a:spcAft>
            </a:pPr>
            <a:r>
              <a:rPr sz="1450" b="1" i="0">
                <a:solidFill>
                  <a:srgbClr val="15302A"/>
                </a:solidFill>
                <a:latin typeface="Calibri"/>
              </a:rPr>
              <a:t>Staffing the response</a:t>
            </a:r>
          </a:p>
          <a:p>
            <a:pPr algn="l">
              <a:lnSpc>
                <a:spcPct val="103000"/>
              </a:lnSpc>
            </a:pPr>
            <a:r>
              <a:rPr sz="1200" b="0" i="0">
                <a:solidFill>
                  <a:srgbClr val="5E6E64"/>
                </a:solidFill>
                <a:latin typeface="Calibri"/>
              </a:rPr>
              <a:t>~116 HSA positions in FY2026-27, rising to ~138 in FY2027-28, across eligibility and workforce teams.</a:t>
            </a:r>
          </a:p>
        </p:txBody>
      </p:sp>
      <p:sp>
        <p:nvSpPr>
          <p:cNvPr id="11" name="Oval 10"/>
          <p:cNvSpPr/>
          <p:nvPr/>
        </p:nvSpPr>
        <p:spPr>
          <a:xfrm>
            <a:off x="5577840" y="3264408"/>
            <a:ext cx="146304" cy="146304"/>
          </a:xfrm>
          <a:prstGeom prst="ellipse">
            <a:avLst/>
          </a:prstGeom>
          <a:solidFill>
            <a:srgbClr val="C889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TextBox 11"/>
          <p:cNvSpPr txBox="1"/>
          <p:nvPr/>
        </p:nvSpPr>
        <p:spPr>
          <a:xfrm>
            <a:off x="5897879" y="3182112"/>
            <a:ext cx="5669280" cy="914400"/>
          </a:xfrm>
          <a:prstGeom prst="rect">
            <a:avLst/>
          </a:prstGeom>
          <a:noFill/>
        </p:spPr>
        <p:txBody>
          <a:bodyPr wrap="square" lIns="0" tIns="0" rIns="0" bIns="0" anchor="t">
            <a:spAutoFit/>
          </a:bodyPr>
          <a:lstStyle/>
          <a:p>
            <a:pPr algn="l">
              <a:spcAft>
                <a:spcPts val="200"/>
              </a:spcAft>
            </a:pPr>
            <a:r>
              <a:rPr sz="1450" b="1" i="0">
                <a:solidFill>
                  <a:srgbClr val="15302A"/>
                </a:solidFill>
                <a:latin typeface="Calibri"/>
              </a:rPr>
              <a:t>Medi-Cal renewals</a:t>
            </a:r>
          </a:p>
          <a:p>
            <a:pPr algn="l">
              <a:lnSpc>
                <a:spcPct val="103000"/>
              </a:lnSpc>
            </a:pPr>
            <a:r>
              <a:rPr sz="1200" b="0" i="0">
                <a:solidFill>
                  <a:srgbClr val="5E6E64"/>
                </a:solidFill>
                <a:latin typeface="Calibri"/>
              </a:rPr>
              <a:t>Eligibility workers for renewals now due every 6 months (doubled) and new work-requirement screening - ~105,000 residents affected.</a:t>
            </a:r>
          </a:p>
        </p:txBody>
      </p:sp>
      <p:sp>
        <p:nvSpPr>
          <p:cNvPr id="13" name="Oval 12"/>
          <p:cNvSpPr/>
          <p:nvPr/>
        </p:nvSpPr>
        <p:spPr>
          <a:xfrm>
            <a:off x="5577840" y="4197096"/>
            <a:ext cx="146304" cy="146304"/>
          </a:xfrm>
          <a:prstGeom prst="ellipse">
            <a:avLst/>
          </a:prstGeom>
          <a:solidFill>
            <a:srgbClr val="C889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TextBox 13"/>
          <p:cNvSpPr txBox="1"/>
          <p:nvPr/>
        </p:nvSpPr>
        <p:spPr>
          <a:xfrm>
            <a:off x="5897879" y="4114800"/>
            <a:ext cx="5669280" cy="914400"/>
          </a:xfrm>
          <a:prstGeom prst="rect">
            <a:avLst/>
          </a:prstGeom>
          <a:noFill/>
        </p:spPr>
        <p:txBody>
          <a:bodyPr wrap="square" lIns="0" tIns="0" rIns="0" bIns="0" anchor="t">
            <a:spAutoFit/>
          </a:bodyPr>
          <a:lstStyle/>
          <a:p>
            <a:pPr algn="l">
              <a:spcAft>
                <a:spcPts val="200"/>
              </a:spcAft>
            </a:pPr>
            <a:r>
              <a:rPr sz="1450" b="1" i="0">
                <a:solidFill>
                  <a:srgbClr val="15302A"/>
                </a:solidFill>
                <a:latin typeface="Calibri"/>
              </a:rPr>
              <a:t>Qualifying work activities</a:t>
            </a:r>
          </a:p>
          <a:p>
            <a:pPr algn="l">
              <a:lnSpc>
                <a:spcPct val="103000"/>
              </a:lnSpc>
            </a:pPr>
            <a:r>
              <a:rPr sz="1200" b="0" i="0">
                <a:solidFill>
                  <a:srgbClr val="5E6E64"/>
                </a:solidFill>
                <a:latin typeface="Calibri"/>
              </a:rPr>
              <a:t>Workforce staff to help residents navigate the new work-requirement rules - about 36,000 are affected.</a:t>
            </a:r>
          </a:p>
        </p:txBody>
      </p:sp>
      <p:sp>
        <p:nvSpPr>
          <p:cNvPr id="15" name="Oval 14"/>
          <p:cNvSpPr/>
          <p:nvPr/>
        </p:nvSpPr>
        <p:spPr>
          <a:xfrm>
            <a:off x="5577840" y="5129784"/>
            <a:ext cx="146304" cy="146304"/>
          </a:xfrm>
          <a:prstGeom prst="ellipse">
            <a:avLst/>
          </a:prstGeom>
          <a:solidFill>
            <a:srgbClr val="C889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p:cNvSpPr txBox="1"/>
          <p:nvPr/>
        </p:nvSpPr>
        <p:spPr>
          <a:xfrm>
            <a:off x="5897879" y="5047488"/>
            <a:ext cx="5669280" cy="914400"/>
          </a:xfrm>
          <a:prstGeom prst="rect">
            <a:avLst/>
          </a:prstGeom>
          <a:noFill/>
        </p:spPr>
        <p:txBody>
          <a:bodyPr wrap="square" lIns="0" tIns="0" rIns="0" bIns="0" anchor="t">
            <a:spAutoFit/>
          </a:bodyPr>
          <a:lstStyle/>
          <a:p>
            <a:pPr algn="l">
              <a:spcAft>
                <a:spcPts val="200"/>
              </a:spcAft>
            </a:pPr>
            <a:r>
              <a:rPr sz="1450" b="1" i="0">
                <a:solidFill>
                  <a:srgbClr val="15302A"/>
                </a:solidFill>
                <a:latin typeface="Calibri"/>
              </a:rPr>
              <a:t>A commitment to coverage</a:t>
            </a:r>
          </a:p>
          <a:p>
            <a:pPr algn="l">
              <a:lnSpc>
                <a:spcPct val="103000"/>
              </a:lnSpc>
            </a:pPr>
            <a:r>
              <a:rPr sz="1200" b="0" i="0">
                <a:solidFill>
                  <a:srgbClr val="5E6E64"/>
                </a:solidFill>
                <a:latin typeface="Calibri"/>
              </a:rPr>
              <a:t>Demonstrates the City's commitment to keeping as many San Franciscans as possible covered by Medi-Cal and CalFresh, and to maintaining federal compliance.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Box 1"/>
          <p:cNvSpPr txBox="1"/>
          <p:nvPr/>
        </p:nvSpPr>
        <p:spPr>
          <a:xfrm>
            <a:off x="640080" y="457200"/>
            <a:ext cx="10972800" cy="822960"/>
          </a:xfrm>
          <a:prstGeom prst="rect">
            <a:avLst/>
          </a:prstGeom>
          <a:noFill/>
        </p:spPr>
        <p:txBody>
          <a:bodyPr wrap="square" lIns="0" tIns="0" rIns="0" bIns="0" anchor="t">
            <a:spAutoFit/>
          </a:bodyPr>
          <a:lstStyle/>
          <a:p>
            <a:pPr algn="l"/>
            <a:r>
              <a:rPr sz="3000" b="1" i="0">
                <a:solidFill>
                  <a:srgbClr val="15302A"/>
                </a:solidFill>
                <a:latin typeface="Georgia"/>
              </a:rPr>
              <a:t>Food investment grows across the budget</a:t>
            </a:r>
          </a:p>
        </p:txBody>
      </p:sp>
      <p:sp>
        <p:nvSpPr>
          <p:cNvPr id="3" name="TextBox 2"/>
          <p:cNvSpPr txBox="1"/>
          <p:nvPr/>
        </p:nvSpPr>
        <p:spPr>
          <a:xfrm>
            <a:off x="640080" y="1170432"/>
            <a:ext cx="10972800" cy="457200"/>
          </a:xfrm>
          <a:prstGeom prst="rect">
            <a:avLst/>
          </a:prstGeom>
          <a:noFill/>
        </p:spPr>
        <p:txBody>
          <a:bodyPr wrap="square" lIns="0" tIns="0" rIns="0" bIns="0" anchor="t">
            <a:spAutoFit/>
          </a:bodyPr>
          <a:lstStyle/>
          <a:p>
            <a:pPr algn="l"/>
            <a:r>
              <a:rPr sz="1500" b="0" i="0">
                <a:solidFill>
                  <a:srgbClr val="5E6E64"/>
                </a:solidFill>
                <a:latin typeface="Calibri"/>
              </a:rPr>
              <a:t>City food-security funding, all departments  ($ millions)</a:t>
            </a:r>
          </a:p>
        </p:txBody>
      </p:sp>
      <p:graphicFrame>
        <p:nvGraphicFramePr>
          <p:cNvPr id="4" name="Chart 3"/>
          <p:cNvGraphicFramePr>
            <a:graphicFrameLocks noGrp="1"/>
          </p:cNvGraphicFramePr>
          <p:nvPr/>
        </p:nvGraphicFramePr>
        <p:xfrm>
          <a:off x="640080" y="1783080"/>
          <a:ext cx="6675120" cy="406908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640080" y="5943600"/>
            <a:ext cx="6675120" cy="548640"/>
          </a:xfrm>
          <a:prstGeom prst="rect">
            <a:avLst/>
          </a:prstGeom>
          <a:noFill/>
        </p:spPr>
        <p:txBody>
          <a:bodyPr wrap="square" lIns="0" tIns="0" rIns="0" bIns="0" anchor="t">
            <a:spAutoFit/>
          </a:bodyPr>
          <a:lstStyle/>
          <a:p>
            <a:pPr algn="l">
              <a:lnSpc>
                <a:spcPct val="100000"/>
              </a:lnSpc>
            </a:pPr>
            <a:r>
              <a:rPr sz="1050" b="0" i="1">
                <a:solidFill>
                  <a:srgbClr val="5E6E64"/>
                </a:solidFill>
                <a:latin typeface="Calibri"/>
              </a:rPr>
              <a:t>FY2025-26 is the current-year base; FY2026-27 and FY2027-28 are proposed.  Total spans Continuing, new RFP 100, and SDDT programs, net of SDDT dollars that fund HSA (no double-counting).</a:t>
            </a:r>
          </a:p>
        </p:txBody>
      </p:sp>
      <p:sp>
        <p:nvSpPr>
          <p:cNvPr id="6" name="Rounded Rectangle 5"/>
          <p:cNvSpPr/>
          <p:nvPr/>
        </p:nvSpPr>
        <p:spPr>
          <a:xfrm>
            <a:off x="7680960" y="1828800"/>
            <a:ext cx="3886200" cy="1280160"/>
          </a:xfrm>
          <a:prstGeom prst="roundRect">
            <a:avLst>
              <a:gd name="adj" fmla="val 8000"/>
            </a:avLst>
          </a:prstGeom>
          <a:solidFill>
            <a:srgbClr val="EAF2E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Rectangle 6"/>
          <p:cNvSpPr/>
          <p:nvPr/>
        </p:nvSpPr>
        <p:spPr>
          <a:xfrm>
            <a:off x="7680960" y="1828800"/>
            <a:ext cx="91440" cy="1280160"/>
          </a:xfrm>
          <a:prstGeom prst="rect">
            <a:avLst/>
          </a:prstGeom>
          <a:solidFill>
            <a:srgbClr val="C889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TextBox 7"/>
          <p:cNvSpPr txBox="1"/>
          <p:nvPr/>
        </p:nvSpPr>
        <p:spPr>
          <a:xfrm>
            <a:off x="8001000" y="1993392"/>
            <a:ext cx="3337560" cy="960120"/>
          </a:xfrm>
          <a:prstGeom prst="rect">
            <a:avLst/>
          </a:prstGeom>
          <a:noFill/>
        </p:spPr>
        <p:txBody>
          <a:bodyPr wrap="square" lIns="0" tIns="0" rIns="0" bIns="0" anchor="ctr">
            <a:spAutoFit/>
          </a:bodyPr>
          <a:lstStyle/>
          <a:p>
            <a:pPr algn="l">
              <a:spcAft>
                <a:spcPts val="200"/>
              </a:spcAft>
            </a:pPr>
            <a:r>
              <a:rPr sz="3300" b="1" i="0">
                <a:solidFill>
                  <a:srgbClr val="1F6B45"/>
                </a:solidFill>
                <a:latin typeface="Georgia"/>
              </a:rPr>
              <a:t>+$3.1M</a:t>
            </a:r>
          </a:p>
          <a:p>
            <a:pPr algn="l">
              <a:lnSpc>
                <a:spcPct val="100000"/>
              </a:lnSpc>
            </a:pPr>
            <a:r>
              <a:rPr sz="1250" b="0" i="0">
                <a:solidFill>
                  <a:srgbClr val="5E6E64"/>
                </a:solidFill>
                <a:latin typeface="Calibri"/>
              </a:rPr>
              <a:t>from FY2025-26 to FY2026-27</a:t>
            </a:r>
          </a:p>
        </p:txBody>
      </p:sp>
      <p:sp>
        <p:nvSpPr>
          <p:cNvPr id="9" name="Rounded Rectangle 8"/>
          <p:cNvSpPr/>
          <p:nvPr/>
        </p:nvSpPr>
        <p:spPr>
          <a:xfrm>
            <a:off x="7680960" y="3246120"/>
            <a:ext cx="3886200" cy="1280160"/>
          </a:xfrm>
          <a:prstGeom prst="roundRect">
            <a:avLst>
              <a:gd name="adj" fmla="val 8000"/>
            </a:avLst>
          </a:prstGeom>
          <a:solidFill>
            <a:srgbClr val="EAF2E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Rectangle 9"/>
          <p:cNvSpPr/>
          <p:nvPr/>
        </p:nvSpPr>
        <p:spPr>
          <a:xfrm>
            <a:off x="7680960" y="3246120"/>
            <a:ext cx="91440" cy="1280160"/>
          </a:xfrm>
          <a:prstGeom prst="rect">
            <a:avLst/>
          </a:prstGeom>
          <a:solidFill>
            <a:srgbClr val="C889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8001000" y="3410712"/>
            <a:ext cx="3337560" cy="960120"/>
          </a:xfrm>
          <a:prstGeom prst="rect">
            <a:avLst/>
          </a:prstGeom>
          <a:noFill/>
        </p:spPr>
        <p:txBody>
          <a:bodyPr wrap="square" lIns="0" tIns="0" rIns="0" bIns="0" anchor="ctr">
            <a:spAutoFit/>
          </a:bodyPr>
          <a:lstStyle/>
          <a:p>
            <a:pPr algn="l">
              <a:spcAft>
                <a:spcPts val="200"/>
              </a:spcAft>
            </a:pPr>
            <a:r>
              <a:rPr sz="3300" b="1" i="0">
                <a:solidFill>
                  <a:srgbClr val="1F6B45"/>
                </a:solidFill>
                <a:latin typeface="Georgia"/>
              </a:rPr>
              <a:t>+$1.5M</a:t>
            </a:r>
          </a:p>
          <a:p>
            <a:pPr algn="l">
              <a:lnSpc>
                <a:spcPct val="100000"/>
              </a:lnSpc>
            </a:pPr>
            <a:r>
              <a:rPr sz="1250" b="0" i="0">
                <a:solidFill>
                  <a:srgbClr val="5E6E64"/>
                </a:solidFill>
                <a:latin typeface="Calibri"/>
              </a:rPr>
              <a:t>from FY2026-27 to FY2027-28</a:t>
            </a:r>
          </a:p>
        </p:txBody>
      </p:sp>
      <p:sp>
        <p:nvSpPr>
          <p:cNvPr id="12" name="Rounded Rectangle 11"/>
          <p:cNvSpPr/>
          <p:nvPr/>
        </p:nvSpPr>
        <p:spPr>
          <a:xfrm>
            <a:off x="7680960" y="4663440"/>
            <a:ext cx="3886200" cy="1280160"/>
          </a:xfrm>
          <a:prstGeom prst="roundRect">
            <a:avLst>
              <a:gd name="adj" fmla="val 8000"/>
            </a:avLst>
          </a:prstGeom>
          <a:solidFill>
            <a:srgbClr val="EAF2E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Rectangle 12"/>
          <p:cNvSpPr/>
          <p:nvPr/>
        </p:nvSpPr>
        <p:spPr>
          <a:xfrm>
            <a:off x="7680960" y="4663440"/>
            <a:ext cx="91440" cy="1280160"/>
          </a:xfrm>
          <a:prstGeom prst="rect">
            <a:avLst/>
          </a:prstGeom>
          <a:solidFill>
            <a:srgbClr val="1F6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TextBox 13"/>
          <p:cNvSpPr txBox="1"/>
          <p:nvPr/>
        </p:nvSpPr>
        <p:spPr>
          <a:xfrm>
            <a:off x="8001000" y="4828031"/>
            <a:ext cx="3337560" cy="960120"/>
          </a:xfrm>
          <a:prstGeom prst="rect">
            <a:avLst/>
          </a:prstGeom>
          <a:noFill/>
        </p:spPr>
        <p:txBody>
          <a:bodyPr wrap="square" lIns="0" tIns="0" rIns="0" bIns="0" anchor="ctr">
            <a:spAutoFit/>
          </a:bodyPr>
          <a:lstStyle/>
          <a:p>
            <a:pPr algn="l">
              <a:spcAft>
                <a:spcPts val="200"/>
              </a:spcAft>
            </a:pPr>
            <a:r>
              <a:rPr sz="3300" b="1" i="0">
                <a:solidFill>
                  <a:srgbClr val="C8892B"/>
                </a:solidFill>
                <a:latin typeface="Georgia"/>
              </a:rPr>
              <a:t>$885K</a:t>
            </a:r>
          </a:p>
          <a:p>
            <a:pPr algn="l">
              <a:lnSpc>
                <a:spcPct val="100000"/>
              </a:lnSpc>
            </a:pPr>
            <a:r>
              <a:rPr sz="1250" b="0" i="0">
                <a:solidFill>
                  <a:srgbClr val="5E6E64"/>
                </a:solidFill>
                <a:latin typeface="Calibri"/>
              </a:rPr>
              <a:t>in new RFP 100 food grants (AHR)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Box 1"/>
          <p:cNvSpPr txBox="1"/>
          <p:nvPr/>
        </p:nvSpPr>
        <p:spPr>
          <a:xfrm>
            <a:off x="640080" y="457200"/>
            <a:ext cx="10972800" cy="822960"/>
          </a:xfrm>
          <a:prstGeom prst="rect">
            <a:avLst/>
          </a:prstGeom>
          <a:noFill/>
        </p:spPr>
        <p:txBody>
          <a:bodyPr wrap="square" lIns="0" tIns="0" rIns="0" bIns="0" anchor="t">
            <a:spAutoFit/>
          </a:bodyPr>
          <a:lstStyle/>
          <a:p>
            <a:pPr algn="l"/>
            <a:r>
              <a:rPr sz="3000" b="1" i="0">
                <a:solidFill>
                  <a:srgbClr val="15302A"/>
                </a:solidFill>
                <a:latin typeface="Georgia"/>
              </a:rPr>
              <a:t>How the investment is organized</a:t>
            </a:r>
          </a:p>
        </p:txBody>
      </p:sp>
      <p:sp>
        <p:nvSpPr>
          <p:cNvPr id="3" name="TextBox 2"/>
          <p:cNvSpPr txBox="1"/>
          <p:nvPr/>
        </p:nvSpPr>
        <p:spPr>
          <a:xfrm>
            <a:off x="640080" y="1170432"/>
            <a:ext cx="10972800" cy="457200"/>
          </a:xfrm>
          <a:prstGeom prst="rect">
            <a:avLst/>
          </a:prstGeom>
          <a:noFill/>
        </p:spPr>
        <p:txBody>
          <a:bodyPr wrap="square" lIns="0" tIns="0" rIns="0" bIns="0" anchor="t">
            <a:spAutoFit/>
          </a:bodyPr>
          <a:lstStyle/>
          <a:p>
            <a:pPr algn="l"/>
            <a:r>
              <a:rPr sz="1500" b="0" i="0">
                <a:solidFill>
                  <a:srgbClr val="5E6E64"/>
                </a:solidFill>
                <a:latin typeface="Calibri"/>
              </a:rPr>
              <a:t>Three funding blocks, reported together</a:t>
            </a:r>
          </a:p>
        </p:txBody>
      </p:sp>
      <p:sp>
        <p:nvSpPr>
          <p:cNvPr id="4" name="Rounded Rectangle 3"/>
          <p:cNvSpPr/>
          <p:nvPr/>
        </p:nvSpPr>
        <p:spPr>
          <a:xfrm>
            <a:off x="640080" y="1783080"/>
            <a:ext cx="3291840" cy="3383280"/>
          </a:xfrm>
          <a:prstGeom prst="roundRect">
            <a:avLst>
              <a:gd name="adj" fmla="val 4000"/>
            </a:avLst>
          </a:prstGeom>
          <a:solidFill>
            <a:srgbClr val="FFFFFF"/>
          </a:solidFill>
          <a:ln w="15875">
            <a:solidFill>
              <a:srgbClr val="C9D8C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Rectangle 4"/>
          <p:cNvSpPr/>
          <p:nvPr/>
        </p:nvSpPr>
        <p:spPr>
          <a:xfrm>
            <a:off x="640080" y="1783080"/>
            <a:ext cx="3291840" cy="128016"/>
          </a:xfrm>
          <a:prstGeom prst="rect">
            <a:avLst/>
          </a:prstGeom>
          <a:solidFill>
            <a:srgbClr val="1F6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914400" y="2103120"/>
            <a:ext cx="2788920" cy="868680"/>
          </a:xfrm>
          <a:prstGeom prst="rect">
            <a:avLst/>
          </a:prstGeom>
          <a:noFill/>
        </p:spPr>
        <p:txBody>
          <a:bodyPr wrap="square" lIns="0" tIns="0" rIns="0" bIns="0" anchor="t">
            <a:spAutoFit/>
          </a:bodyPr>
          <a:lstStyle/>
          <a:p>
            <a:pPr algn="l">
              <a:spcAft>
                <a:spcPts val="200"/>
              </a:spcAft>
            </a:pPr>
            <a:r>
              <a:rPr sz="1800" b="1" i="0">
                <a:solidFill>
                  <a:srgbClr val="15302A"/>
                </a:solidFill>
                <a:latin typeface="Georgia"/>
              </a:rPr>
              <a:t>Continuing Programs</a:t>
            </a:r>
          </a:p>
          <a:p>
            <a:pPr algn="l"/>
            <a:r>
              <a:rPr sz="1250" b="1" i="0">
                <a:solidFill>
                  <a:srgbClr val="1F6B45"/>
                </a:solidFill>
                <a:latin typeface="Calibri"/>
              </a:rPr>
              <a:t>HSA + DPH</a:t>
            </a:r>
          </a:p>
        </p:txBody>
      </p:sp>
      <p:sp>
        <p:nvSpPr>
          <p:cNvPr id="7" name="TextBox 6"/>
          <p:cNvSpPr txBox="1"/>
          <p:nvPr/>
        </p:nvSpPr>
        <p:spPr>
          <a:xfrm>
            <a:off x="914400" y="2971800"/>
            <a:ext cx="2788920" cy="640080"/>
          </a:xfrm>
          <a:prstGeom prst="rect">
            <a:avLst/>
          </a:prstGeom>
          <a:noFill/>
        </p:spPr>
        <p:txBody>
          <a:bodyPr wrap="square" lIns="0" tIns="0" rIns="0" bIns="0" anchor="t">
            <a:spAutoFit/>
          </a:bodyPr>
          <a:lstStyle/>
          <a:p>
            <a:pPr algn="l"/>
            <a:r>
              <a:rPr sz="3300" b="1" i="0">
                <a:solidFill>
                  <a:srgbClr val="1F6B45"/>
                </a:solidFill>
                <a:latin typeface="Georgia"/>
              </a:rPr>
              <a:t>$55.2M</a:t>
            </a:r>
          </a:p>
        </p:txBody>
      </p:sp>
      <p:sp>
        <p:nvSpPr>
          <p:cNvPr id="8" name="TextBox 7"/>
          <p:cNvSpPr txBox="1"/>
          <p:nvPr/>
        </p:nvSpPr>
        <p:spPr>
          <a:xfrm>
            <a:off x="914400" y="3657600"/>
            <a:ext cx="2788920" cy="274320"/>
          </a:xfrm>
          <a:prstGeom prst="rect">
            <a:avLst/>
          </a:prstGeom>
          <a:noFill/>
        </p:spPr>
        <p:txBody>
          <a:bodyPr wrap="square" lIns="0" tIns="0" rIns="0" bIns="0" anchor="t">
            <a:spAutoFit/>
          </a:bodyPr>
          <a:lstStyle/>
          <a:p>
            <a:pPr algn="l"/>
            <a:r>
              <a:rPr sz="1100" b="0" i="1">
                <a:solidFill>
                  <a:srgbClr val="5E6E64"/>
                </a:solidFill>
                <a:latin typeface="Calibri"/>
              </a:rPr>
              <a:t>FY2026-27 proposed</a:t>
            </a:r>
          </a:p>
        </p:txBody>
      </p:sp>
      <p:sp>
        <p:nvSpPr>
          <p:cNvPr id="9" name="TextBox 8"/>
          <p:cNvSpPr txBox="1"/>
          <p:nvPr/>
        </p:nvSpPr>
        <p:spPr>
          <a:xfrm>
            <a:off x="914400" y="4069080"/>
            <a:ext cx="2788920" cy="960120"/>
          </a:xfrm>
          <a:prstGeom prst="rect">
            <a:avLst/>
          </a:prstGeom>
          <a:noFill/>
        </p:spPr>
        <p:txBody>
          <a:bodyPr wrap="square" lIns="0" tIns="0" rIns="0" bIns="0" anchor="t">
            <a:spAutoFit/>
          </a:bodyPr>
          <a:lstStyle/>
          <a:p>
            <a:pPr algn="l">
              <a:lnSpc>
                <a:spcPct val="105000"/>
              </a:lnSpc>
            </a:pPr>
            <a:r>
              <a:rPr sz="1200" b="0" i="0">
                <a:solidFill>
                  <a:srgbClr val="20302A"/>
                </a:solidFill>
                <a:latin typeface="Calibri"/>
              </a:rPr>
              <a:t>Ongoing General Fund food &amp; nutrition services - senior and disability meals, neighborhood grocery access, vouchers, targeted nutrition.</a:t>
            </a:r>
          </a:p>
        </p:txBody>
      </p:sp>
      <p:sp>
        <p:nvSpPr>
          <p:cNvPr id="10" name="Rounded Rectangle 9"/>
          <p:cNvSpPr/>
          <p:nvPr/>
        </p:nvSpPr>
        <p:spPr>
          <a:xfrm>
            <a:off x="4434840" y="1783080"/>
            <a:ext cx="3291840" cy="3383280"/>
          </a:xfrm>
          <a:prstGeom prst="roundRect">
            <a:avLst>
              <a:gd name="adj" fmla="val 4000"/>
            </a:avLst>
          </a:prstGeom>
          <a:solidFill>
            <a:srgbClr val="FFFFFF"/>
          </a:solidFill>
          <a:ln w="15875">
            <a:solidFill>
              <a:srgbClr val="C9D8C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Rectangle 10"/>
          <p:cNvSpPr/>
          <p:nvPr/>
        </p:nvSpPr>
        <p:spPr>
          <a:xfrm>
            <a:off x="4434840" y="1783080"/>
            <a:ext cx="3291840" cy="128016"/>
          </a:xfrm>
          <a:prstGeom prst="rect">
            <a:avLst/>
          </a:prstGeom>
          <a:solidFill>
            <a:srgbClr val="C889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TextBox 11"/>
          <p:cNvSpPr txBox="1"/>
          <p:nvPr/>
        </p:nvSpPr>
        <p:spPr>
          <a:xfrm>
            <a:off x="4709159" y="2103120"/>
            <a:ext cx="2788920" cy="868680"/>
          </a:xfrm>
          <a:prstGeom prst="rect">
            <a:avLst/>
          </a:prstGeom>
          <a:noFill/>
        </p:spPr>
        <p:txBody>
          <a:bodyPr wrap="square" lIns="0" tIns="0" rIns="0" bIns="0" anchor="t">
            <a:spAutoFit/>
          </a:bodyPr>
          <a:lstStyle/>
          <a:p>
            <a:pPr algn="l">
              <a:spcAft>
                <a:spcPts val="200"/>
              </a:spcAft>
            </a:pPr>
            <a:r>
              <a:rPr sz="1800" b="1" i="0">
                <a:solidFill>
                  <a:srgbClr val="15302A"/>
                </a:solidFill>
                <a:latin typeface="Georgia"/>
              </a:rPr>
              <a:t>New - RFP 100 (AHR)</a:t>
            </a:r>
          </a:p>
          <a:p>
            <a:pPr algn="l"/>
            <a:r>
              <a:rPr sz="1250" b="1" i="0">
                <a:solidFill>
                  <a:srgbClr val="C8892B"/>
                </a:solidFill>
                <a:latin typeface="Calibri"/>
              </a:rPr>
              <a:t>New food grants</a:t>
            </a:r>
          </a:p>
        </p:txBody>
      </p:sp>
      <p:sp>
        <p:nvSpPr>
          <p:cNvPr id="13" name="TextBox 12"/>
          <p:cNvSpPr txBox="1"/>
          <p:nvPr/>
        </p:nvSpPr>
        <p:spPr>
          <a:xfrm>
            <a:off x="4709159" y="2971800"/>
            <a:ext cx="2788920" cy="640080"/>
          </a:xfrm>
          <a:prstGeom prst="rect">
            <a:avLst/>
          </a:prstGeom>
          <a:noFill/>
        </p:spPr>
        <p:txBody>
          <a:bodyPr wrap="square" lIns="0" tIns="0" rIns="0" bIns="0" anchor="t">
            <a:spAutoFit/>
          </a:bodyPr>
          <a:lstStyle/>
          <a:p>
            <a:pPr algn="l"/>
            <a:r>
              <a:rPr sz="3300" b="1" i="0">
                <a:solidFill>
                  <a:srgbClr val="C8892B"/>
                </a:solidFill>
                <a:latin typeface="Georgia"/>
              </a:rPr>
              <a:t>$0.9M</a:t>
            </a:r>
          </a:p>
        </p:txBody>
      </p:sp>
      <p:sp>
        <p:nvSpPr>
          <p:cNvPr id="14" name="TextBox 13"/>
          <p:cNvSpPr txBox="1"/>
          <p:nvPr/>
        </p:nvSpPr>
        <p:spPr>
          <a:xfrm>
            <a:off x="4709159" y="3657600"/>
            <a:ext cx="2788920" cy="274320"/>
          </a:xfrm>
          <a:prstGeom prst="rect">
            <a:avLst/>
          </a:prstGeom>
          <a:noFill/>
        </p:spPr>
        <p:txBody>
          <a:bodyPr wrap="square" lIns="0" tIns="0" rIns="0" bIns="0" anchor="t">
            <a:spAutoFit/>
          </a:bodyPr>
          <a:lstStyle/>
          <a:p>
            <a:pPr algn="l"/>
            <a:r>
              <a:rPr sz="1100" b="0" i="1">
                <a:solidFill>
                  <a:srgbClr val="5E6E64"/>
                </a:solidFill>
                <a:latin typeface="Calibri"/>
              </a:rPr>
              <a:t>FY2026-27 proposed</a:t>
            </a:r>
          </a:p>
        </p:txBody>
      </p:sp>
      <p:sp>
        <p:nvSpPr>
          <p:cNvPr id="15" name="TextBox 14"/>
          <p:cNvSpPr txBox="1"/>
          <p:nvPr/>
        </p:nvSpPr>
        <p:spPr>
          <a:xfrm>
            <a:off x="4709159" y="4069080"/>
            <a:ext cx="2788920" cy="960120"/>
          </a:xfrm>
          <a:prstGeom prst="rect">
            <a:avLst/>
          </a:prstGeom>
          <a:noFill/>
        </p:spPr>
        <p:txBody>
          <a:bodyPr wrap="square" lIns="0" tIns="0" rIns="0" bIns="0" anchor="t">
            <a:spAutoFit/>
          </a:bodyPr>
          <a:lstStyle/>
          <a:p>
            <a:pPr algn="l">
              <a:lnSpc>
                <a:spcPct val="105000"/>
              </a:lnSpc>
            </a:pPr>
            <a:r>
              <a:rPr sz="1200" b="0" i="0">
                <a:solidFill>
                  <a:srgbClr val="20302A"/>
                </a:solidFill>
                <a:latin typeface="Calibri"/>
              </a:rPr>
              <a:t>Five new Food Security grants in the proposed budget - community meals, prepared-meal delivery, nutrition, and food-economy support.</a:t>
            </a:r>
          </a:p>
        </p:txBody>
      </p:sp>
      <p:sp>
        <p:nvSpPr>
          <p:cNvPr id="16" name="Rounded Rectangle 15"/>
          <p:cNvSpPr/>
          <p:nvPr/>
        </p:nvSpPr>
        <p:spPr>
          <a:xfrm>
            <a:off x="8229600" y="1783080"/>
            <a:ext cx="3291840" cy="3383280"/>
          </a:xfrm>
          <a:prstGeom prst="roundRect">
            <a:avLst>
              <a:gd name="adj" fmla="val 4000"/>
            </a:avLst>
          </a:prstGeom>
          <a:solidFill>
            <a:srgbClr val="FFFFFF"/>
          </a:solidFill>
          <a:ln w="15875">
            <a:solidFill>
              <a:srgbClr val="C9D8C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Rectangle 16"/>
          <p:cNvSpPr/>
          <p:nvPr/>
        </p:nvSpPr>
        <p:spPr>
          <a:xfrm>
            <a:off x="8229600" y="1783080"/>
            <a:ext cx="3291840" cy="128016"/>
          </a:xfrm>
          <a:prstGeom prst="rect">
            <a:avLst/>
          </a:prstGeom>
          <a:solidFill>
            <a:srgbClr val="1530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TextBox 17"/>
          <p:cNvSpPr txBox="1"/>
          <p:nvPr/>
        </p:nvSpPr>
        <p:spPr>
          <a:xfrm>
            <a:off x="8503920" y="2103120"/>
            <a:ext cx="2788920" cy="868680"/>
          </a:xfrm>
          <a:prstGeom prst="rect">
            <a:avLst/>
          </a:prstGeom>
          <a:noFill/>
        </p:spPr>
        <p:txBody>
          <a:bodyPr wrap="square" lIns="0" tIns="0" rIns="0" bIns="0" anchor="t">
            <a:spAutoFit/>
          </a:bodyPr>
          <a:lstStyle/>
          <a:p>
            <a:pPr algn="l">
              <a:spcAft>
                <a:spcPts val="200"/>
              </a:spcAft>
            </a:pPr>
            <a:r>
              <a:rPr sz="1800" b="1" i="0">
                <a:solidFill>
                  <a:srgbClr val="15302A"/>
                </a:solidFill>
                <a:latin typeface="Georgia"/>
              </a:rPr>
              <a:t>SDDT Programs</a:t>
            </a:r>
          </a:p>
          <a:p>
            <a:pPr algn="l"/>
            <a:r>
              <a:rPr sz="1250" b="1" i="0">
                <a:solidFill>
                  <a:srgbClr val="15302A"/>
                </a:solidFill>
                <a:latin typeface="Calibri"/>
              </a:rPr>
              <a:t>Sugary Drinks Distributor Tax</a:t>
            </a:r>
          </a:p>
        </p:txBody>
      </p:sp>
      <p:sp>
        <p:nvSpPr>
          <p:cNvPr id="19" name="TextBox 18"/>
          <p:cNvSpPr txBox="1"/>
          <p:nvPr/>
        </p:nvSpPr>
        <p:spPr>
          <a:xfrm>
            <a:off x="8503920" y="2971800"/>
            <a:ext cx="2788920" cy="640080"/>
          </a:xfrm>
          <a:prstGeom prst="rect">
            <a:avLst/>
          </a:prstGeom>
          <a:noFill/>
        </p:spPr>
        <p:txBody>
          <a:bodyPr wrap="square" lIns="0" tIns="0" rIns="0" bIns="0" anchor="t">
            <a:spAutoFit/>
          </a:bodyPr>
          <a:lstStyle/>
          <a:p>
            <a:pPr algn="l"/>
            <a:r>
              <a:rPr sz="3300" b="1" i="0">
                <a:solidFill>
                  <a:srgbClr val="15302A"/>
                </a:solidFill>
                <a:latin typeface="Georgia"/>
              </a:rPr>
              <a:t>$11.4M</a:t>
            </a:r>
          </a:p>
        </p:txBody>
      </p:sp>
      <p:sp>
        <p:nvSpPr>
          <p:cNvPr id="20" name="TextBox 19"/>
          <p:cNvSpPr txBox="1"/>
          <p:nvPr/>
        </p:nvSpPr>
        <p:spPr>
          <a:xfrm>
            <a:off x="8503920" y="3657600"/>
            <a:ext cx="2788920" cy="274320"/>
          </a:xfrm>
          <a:prstGeom prst="rect">
            <a:avLst/>
          </a:prstGeom>
          <a:noFill/>
        </p:spPr>
        <p:txBody>
          <a:bodyPr wrap="square" lIns="0" tIns="0" rIns="0" bIns="0" anchor="t">
            <a:spAutoFit/>
          </a:bodyPr>
          <a:lstStyle/>
          <a:p>
            <a:pPr algn="l"/>
            <a:r>
              <a:rPr sz="1100" b="0" i="1">
                <a:solidFill>
                  <a:srgbClr val="5E6E64"/>
                </a:solidFill>
                <a:latin typeface="Calibri"/>
              </a:rPr>
              <a:t>FY2026-27 proposed</a:t>
            </a:r>
          </a:p>
        </p:txBody>
      </p:sp>
      <p:sp>
        <p:nvSpPr>
          <p:cNvPr id="21" name="TextBox 20"/>
          <p:cNvSpPr txBox="1"/>
          <p:nvPr/>
        </p:nvSpPr>
        <p:spPr>
          <a:xfrm>
            <a:off x="8503920" y="4069080"/>
            <a:ext cx="2788920" cy="960120"/>
          </a:xfrm>
          <a:prstGeom prst="rect">
            <a:avLst/>
          </a:prstGeom>
          <a:noFill/>
        </p:spPr>
        <p:txBody>
          <a:bodyPr wrap="square" lIns="0" tIns="0" rIns="0" bIns="0" anchor="t">
            <a:spAutoFit/>
          </a:bodyPr>
          <a:lstStyle/>
          <a:p>
            <a:pPr algn="l">
              <a:lnSpc>
                <a:spcPct val="105000"/>
              </a:lnSpc>
            </a:pPr>
            <a:r>
              <a:rPr sz="1200" b="0" i="0">
                <a:solidFill>
                  <a:srgbClr val="20302A"/>
                </a:solidFill>
                <a:latin typeface="Calibri"/>
              </a:rPr>
              <a:t>Healthy schools and school meals, healthy-food purchasing, oral health, and HSA food security.</a:t>
            </a:r>
          </a:p>
        </p:txBody>
      </p:sp>
      <p:sp>
        <p:nvSpPr>
          <p:cNvPr id="22" name="TextBox 21"/>
          <p:cNvSpPr txBox="1"/>
          <p:nvPr/>
        </p:nvSpPr>
        <p:spPr>
          <a:xfrm>
            <a:off x="640080" y="5349240"/>
            <a:ext cx="10972800" cy="777240"/>
          </a:xfrm>
          <a:prstGeom prst="rect">
            <a:avLst/>
          </a:prstGeom>
          <a:noFill/>
        </p:spPr>
        <p:txBody>
          <a:bodyPr wrap="square" lIns="0" tIns="0" rIns="0" bIns="0" anchor="t">
            <a:spAutoFit/>
          </a:bodyPr>
          <a:lstStyle/>
          <a:p>
            <a:pPr algn="l">
              <a:spcAft>
                <a:spcPts val="300"/>
              </a:spcAft>
            </a:pPr>
            <a:r>
              <a:rPr sz="1200" b="1" i="0">
                <a:solidFill>
                  <a:srgbClr val="1F6B45"/>
                </a:solidFill>
                <a:latin typeface="Calibri"/>
              </a:rPr>
              <a:t>FY2026-27 reconciliation:   </a:t>
            </a:r>
            <a:r>
              <a:rPr sz="1200" b="1" i="0">
                <a:solidFill>
                  <a:srgbClr val="15302A"/>
                </a:solidFill>
                <a:latin typeface="Calibri"/>
              </a:rPr>
              <a:t>$55.2M Continuing  +  $0.9M New (RFP 100)  +  $11.4M SDDT  -  $7.5M CFAT counted in both  ~  $60.0M total</a:t>
            </a:r>
          </a:p>
          <a:p>
            <a:pPr algn="l"/>
            <a:r>
              <a:rPr sz="1050" b="0" i="1">
                <a:solidFill>
                  <a:srgbClr val="5E6E64"/>
                </a:solidFill>
                <a:latin typeface="Calibri"/>
              </a:rPr>
              <a:t>CFAT (the SDDT dollars that fund HSA food programs) sits in both Continuing and SDDT; the total subtracts it once so it is never counted twice.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Box 1"/>
          <p:cNvSpPr txBox="1"/>
          <p:nvPr/>
        </p:nvSpPr>
        <p:spPr>
          <a:xfrm>
            <a:off x="640080" y="457200"/>
            <a:ext cx="10972800" cy="822960"/>
          </a:xfrm>
          <a:prstGeom prst="rect">
            <a:avLst/>
          </a:prstGeom>
          <a:noFill/>
        </p:spPr>
        <p:txBody>
          <a:bodyPr wrap="square" lIns="0" tIns="0" rIns="0" bIns="0" anchor="t">
            <a:spAutoFit/>
          </a:bodyPr>
          <a:lstStyle/>
          <a:p>
            <a:pPr algn="l"/>
            <a:r>
              <a:rPr sz="3000" b="1" i="0">
                <a:solidFill>
                  <a:srgbClr val="15302A"/>
                </a:solidFill>
                <a:latin typeface="Georgia"/>
              </a:rPr>
              <a:t>Continuing Programs at a glance</a:t>
            </a:r>
          </a:p>
        </p:txBody>
      </p:sp>
      <p:sp>
        <p:nvSpPr>
          <p:cNvPr id="3" name="TextBox 2"/>
          <p:cNvSpPr txBox="1"/>
          <p:nvPr/>
        </p:nvSpPr>
        <p:spPr>
          <a:xfrm>
            <a:off x="640080" y="1170432"/>
            <a:ext cx="10972800" cy="457200"/>
          </a:xfrm>
          <a:prstGeom prst="rect">
            <a:avLst/>
          </a:prstGeom>
          <a:noFill/>
        </p:spPr>
        <p:txBody>
          <a:bodyPr wrap="square" lIns="0" tIns="0" rIns="0" bIns="0" anchor="t">
            <a:spAutoFit/>
          </a:bodyPr>
          <a:lstStyle/>
          <a:p>
            <a:pPr algn="l"/>
            <a:r>
              <a:rPr sz="1500" b="0" i="0">
                <a:solidFill>
                  <a:srgbClr val="5E6E64"/>
                </a:solidFill>
                <a:latin typeface="Calibri"/>
              </a:rPr>
              <a:t>~$55.2M in FY2026-27 proposed  -  grouped highlights (full detail in appendix)</a:t>
            </a:r>
          </a:p>
        </p:txBody>
      </p:sp>
      <p:sp>
        <p:nvSpPr>
          <p:cNvPr id="4" name="Rounded Rectangle 3"/>
          <p:cNvSpPr/>
          <p:nvPr/>
        </p:nvSpPr>
        <p:spPr>
          <a:xfrm>
            <a:off x="640080" y="1783080"/>
            <a:ext cx="3611880" cy="4069080"/>
          </a:xfrm>
          <a:prstGeom prst="roundRect">
            <a:avLst>
              <a:gd name="adj" fmla="val 5000"/>
            </a:avLst>
          </a:prstGeom>
          <a:solidFill>
            <a:srgbClr val="EAF2E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Rectangle 4"/>
          <p:cNvSpPr/>
          <p:nvPr/>
        </p:nvSpPr>
        <p:spPr>
          <a:xfrm>
            <a:off x="640080" y="1783080"/>
            <a:ext cx="3611880" cy="109728"/>
          </a:xfrm>
          <a:prstGeom prst="rect">
            <a:avLst/>
          </a:prstGeom>
          <a:solidFill>
            <a:srgbClr val="1F6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914400" y="2057400"/>
            <a:ext cx="3063240" cy="822960"/>
          </a:xfrm>
          <a:prstGeom prst="rect">
            <a:avLst/>
          </a:prstGeom>
          <a:noFill/>
        </p:spPr>
        <p:txBody>
          <a:bodyPr wrap="square" lIns="0" tIns="0" rIns="0" bIns="0" anchor="t">
            <a:spAutoFit/>
          </a:bodyPr>
          <a:lstStyle/>
          <a:p>
            <a:pPr algn="l"/>
            <a:r>
              <a:rPr sz="1650" b="1" i="0">
                <a:solidFill>
                  <a:srgbClr val="15302A"/>
                </a:solidFill>
                <a:latin typeface="Georgia"/>
              </a:rPr>
              <a:t>Senior &amp; disability nutrition</a:t>
            </a:r>
          </a:p>
        </p:txBody>
      </p:sp>
      <p:sp>
        <p:nvSpPr>
          <p:cNvPr id="7" name="TextBox 6"/>
          <p:cNvSpPr txBox="1"/>
          <p:nvPr/>
        </p:nvSpPr>
        <p:spPr>
          <a:xfrm>
            <a:off x="914400" y="2788920"/>
            <a:ext cx="3063240" cy="548640"/>
          </a:xfrm>
          <a:prstGeom prst="rect">
            <a:avLst/>
          </a:prstGeom>
          <a:noFill/>
        </p:spPr>
        <p:txBody>
          <a:bodyPr wrap="square" lIns="0" tIns="0" rIns="0" bIns="0" anchor="t">
            <a:spAutoFit/>
          </a:bodyPr>
          <a:lstStyle/>
          <a:p>
            <a:pPr algn="l"/>
            <a:r>
              <a:rPr sz="2700" b="1" i="0">
                <a:solidFill>
                  <a:srgbClr val="1F6B45"/>
                </a:solidFill>
                <a:latin typeface="Georgia"/>
              </a:rPr>
              <a:t>~$33.6M</a:t>
            </a:r>
          </a:p>
        </p:txBody>
      </p:sp>
      <p:sp>
        <p:nvSpPr>
          <p:cNvPr id="8" name="TextBox 7"/>
          <p:cNvSpPr txBox="1"/>
          <p:nvPr/>
        </p:nvSpPr>
        <p:spPr>
          <a:xfrm>
            <a:off x="914400" y="3429000"/>
            <a:ext cx="3108960" cy="1554480"/>
          </a:xfrm>
          <a:prstGeom prst="rect">
            <a:avLst/>
          </a:prstGeom>
          <a:noFill/>
        </p:spPr>
        <p:txBody>
          <a:bodyPr wrap="square" lIns="0" tIns="0" rIns="0" bIns="0" anchor="t">
            <a:spAutoFit/>
          </a:bodyPr>
          <a:lstStyle/>
          <a:p>
            <a:pPr algn="l">
              <a:lnSpc>
                <a:spcPct val="100000"/>
              </a:lnSpc>
              <a:spcAft>
                <a:spcPts val="600"/>
              </a:spcAft>
            </a:pPr>
            <a:r>
              <a:rPr sz="1250" b="1" i="0">
                <a:solidFill>
                  <a:srgbClr val="C8892B"/>
                </a:solidFill>
                <a:latin typeface="Calibri"/>
              </a:rPr>
              <a:t>-  </a:t>
            </a:r>
            <a:r>
              <a:rPr sz="1250" b="0" i="0">
                <a:solidFill>
                  <a:srgbClr val="20302A"/>
                </a:solidFill>
                <a:latin typeface="Calibri"/>
              </a:rPr>
              <a:t>Congregate meals &amp; home-delivered meals</a:t>
            </a:r>
          </a:p>
          <a:p>
            <a:pPr algn="l">
              <a:lnSpc>
                <a:spcPct val="100000"/>
              </a:lnSpc>
              <a:spcAft>
                <a:spcPts val="600"/>
              </a:spcAft>
            </a:pPr>
            <a:r>
              <a:rPr sz="1250" b="1" i="0">
                <a:solidFill>
                  <a:srgbClr val="C8892B"/>
                </a:solidFill>
                <a:latin typeface="Calibri"/>
              </a:rPr>
              <a:t>-  </a:t>
            </a:r>
            <a:r>
              <a:rPr sz="1250" b="0" i="0">
                <a:solidFill>
                  <a:srgbClr val="20302A"/>
                </a:solidFill>
                <a:latin typeface="Calibri"/>
              </a:rPr>
              <a:t>Home-delivered groceries; weekly grocery pantry</a:t>
            </a:r>
          </a:p>
          <a:p>
            <a:pPr algn="l">
              <a:lnSpc>
                <a:spcPct val="100000"/>
              </a:lnSpc>
              <a:spcAft>
                <a:spcPts val="600"/>
              </a:spcAft>
            </a:pPr>
            <a:r>
              <a:rPr sz="1250" b="1" i="0">
                <a:solidFill>
                  <a:srgbClr val="C8892B"/>
                </a:solidFill>
                <a:latin typeface="Calibri"/>
              </a:rPr>
              <a:t>-  </a:t>
            </a:r>
            <a:r>
              <a:rPr sz="1250" b="0" i="0">
                <a:solidFill>
                  <a:srgbClr val="20302A"/>
                </a:solidFill>
                <a:latin typeface="Calibri"/>
              </a:rPr>
              <a:t>Medically tailored nutrition (Nutrition as Health)</a:t>
            </a:r>
          </a:p>
        </p:txBody>
      </p:sp>
      <p:sp>
        <p:nvSpPr>
          <p:cNvPr id="9" name="TextBox 8"/>
          <p:cNvSpPr txBox="1"/>
          <p:nvPr/>
        </p:nvSpPr>
        <p:spPr>
          <a:xfrm>
            <a:off x="914400" y="5029200"/>
            <a:ext cx="3108960" cy="777240"/>
          </a:xfrm>
          <a:prstGeom prst="rect">
            <a:avLst/>
          </a:prstGeom>
          <a:noFill/>
        </p:spPr>
        <p:txBody>
          <a:bodyPr wrap="square" lIns="0" tIns="0" rIns="0" bIns="0" anchor="t">
            <a:spAutoFit/>
          </a:bodyPr>
          <a:lstStyle/>
          <a:p>
            <a:pPr algn="l">
              <a:spcAft>
                <a:spcPts val="100"/>
              </a:spcAft>
            </a:pPr>
            <a:r>
              <a:rPr sz="1050" b="1" i="0">
                <a:solidFill>
                  <a:srgbClr val="1F6B45"/>
                </a:solidFill>
                <a:latin typeface="Calibri"/>
              </a:rPr>
              <a:t>Grantees: </a:t>
            </a:r>
          </a:p>
          <a:p>
            <a:pPr algn="l">
              <a:lnSpc>
                <a:spcPct val="100000"/>
              </a:lnSpc>
            </a:pPr>
            <a:r>
              <a:rPr sz="1050" b="0" i="1">
                <a:solidFill>
                  <a:srgbClr val="5E6E64"/>
                </a:solidFill>
                <a:latin typeface="Calibri"/>
              </a:rPr>
              <a:t>Meals on Wheels, Project Open Hand, On Lok, Self-Help for the Elderly, SF-Marin Food Bank</a:t>
            </a:r>
          </a:p>
        </p:txBody>
      </p:sp>
      <p:sp>
        <p:nvSpPr>
          <p:cNvPr id="10" name="Rounded Rectangle 9"/>
          <p:cNvSpPr/>
          <p:nvPr/>
        </p:nvSpPr>
        <p:spPr>
          <a:xfrm>
            <a:off x="4590288" y="1783080"/>
            <a:ext cx="3611880" cy="4069080"/>
          </a:xfrm>
          <a:prstGeom prst="roundRect">
            <a:avLst>
              <a:gd name="adj" fmla="val 5000"/>
            </a:avLst>
          </a:prstGeom>
          <a:solidFill>
            <a:srgbClr val="EAF2E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Rectangle 10"/>
          <p:cNvSpPr/>
          <p:nvPr/>
        </p:nvSpPr>
        <p:spPr>
          <a:xfrm>
            <a:off x="4590288" y="1783080"/>
            <a:ext cx="3611880" cy="109728"/>
          </a:xfrm>
          <a:prstGeom prst="rect">
            <a:avLst/>
          </a:prstGeom>
          <a:solidFill>
            <a:srgbClr val="1F6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TextBox 11"/>
          <p:cNvSpPr txBox="1"/>
          <p:nvPr/>
        </p:nvSpPr>
        <p:spPr>
          <a:xfrm>
            <a:off x="4864608" y="2057400"/>
            <a:ext cx="3063240" cy="822960"/>
          </a:xfrm>
          <a:prstGeom prst="rect">
            <a:avLst/>
          </a:prstGeom>
          <a:noFill/>
        </p:spPr>
        <p:txBody>
          <a:bodyPr wrap="square" lIns="0" tIns="0" rIns="0" bIns="0" anchor="t">
            <a:spAutoFit/>
          </a:bodyPr>
          <a:lstStyle/>
          <a:p>
            <a:pPr algn="l"/>
            <a:r>
              <a:rPr sz="1650" b="1" i="0">
                <a:solidFill>
                  <a:srgbClr val="15302A"/>
                </a:solidFill>
                <a:latin typeface="Georgia"/>
              </a:rPr>
              <a:t>Neighborhood grocery &amp; vouchers</a:t>
            </a:r>
          </a:p>
        </p:txBody>
      </p:sp>
      <p:sp>
        <p:nvSpPr>
          <p:cNvPr id="13" name="TextBox 12"/>
          <p:cNvSpPr txBox="1"/>
          <p:nvPr/>
        </p:nvSpPr>
        <p:spPr>
          <a:xfrm>
            <a:off x="4864608" y="2788920"/>
            <a:ext cx="3063240" cy="548640"/>
          </a:xfrm>
          <a:prstGeom prst="rect">
            <a:avLst/>
          </a:prstGeom>
          <a:noFill/>
        </p:spPr>
        <p:txBody>
          <a:bodyPr wrap="square" lIns="0" tIns="0" rIns="0" bIns="0" anchor="t">
            <a:spAutoFit/>
          </a:bodyPr>
          <a:lstStyle/>
          <a:p>
            <a:pPr algn="l"/>
            <a:r>
              <a:rPr sz="2700" b="1" i="0">
                <a:solidFill>
                  <a:srgbClr val="1F6B45"/>
                </a:solidFill>
                <a:latin typeface="Georgia"/>
              </a:rPr>
              <a:t>~$11.4M</a:t>
            </a:r>
          </a:p>
        </p:txBody>
      </p:sp>
      <p:sp>
        <p:nvSpPr>
          <p:cNvPr id="14" name="TextBox 13"/>
          <p:cNvSpPr txBox="1"/>
          <p:nvPr/>
        </p:nvSpPr>
        <p:spPr>
          <a:xfrm>
            <a:off x="4864608" y="3429000"/>
            <a:ext cx="3108960" cy="1554480"/>
          </a:xfrm>
          <a:prstGeom prst="rect">
            <a:avLst/>
          </a:prstGeom>
          <a:noFill/>
        </p:spPr>
        <p:txBody>
          <a:bodyPr wrap="square" lIns="0" tIns="0" rIns="0" bIns="0" anchor="t">
            <a:spAutoFit/>
          </a:bodyPr>
          <a:lstStyle/>
          <a:p>
            <a:pPr algn="l">
              <a:lnSpc>
                <a:spcPct val="100000"/>
              </a:lnSpc>
              <a:spcAft>
                <a:spcPts val="600"/>
              </a:spcAft>
            </a:pPr>
            <a:r>
              <a:rPr sz="1250" b="1" i="0">
                <a:solidFill>
                  <a:srgbClr val="C8892B"/>
                </a:solidFill>
                <a:latin typeface="Calibri"/>
              </a:rPr>
              <a:t>-  </a:t>
            </a:r>
            <a:r>
              <a:rPr sz="1250" b="0" i="0">
                <a:solidFill>
                  <a:srgbClr val="20302A"/>
                </a:solidFill>
                <a:latin typeface="Calibri"/>
              </a:rPr>
              <a:t>Neighborhood-based grocery access (CBOs)</a:t>
            </a:r>
          </a:p>
          <a:p>
            <a:pPr algn="l">
              <a:lnSpc>
                <a:spcPct val="100000"/>
              </a:lnSpc>
              <a:spcAft>
                <a:spcPts val="600"/>
              </a:spcAft>
            </a:pPr>
            <a:r>
              <a:rPr sz="1250" b="1" i="0">
                <a:solidFill>
                  <a:srgbClr val="C8892B"/>
                </a:solidFill>
                <a:latin typeface="Calibri"/>
              </a:rPr>
              <a:t>-  </a:t>
            </a:r>
            <a:r>
              <a:rPr sz="1250" b="0" i="0">
                <a:solidFill>
                  <a:srgbClr val="20302A"/>
                </a:solidFill>
                <a:latin typeface="Calibri"/>
              </a:rPr>
              <a:t>Grocery vouchers / purchasing power (EatSF)</a:t>
            </a:r>
          </a:p>
          <a:p>
            <a:pPr algn="l">
              <a:lnSpc>
                <a:spcPct val="100000"/>
              </a:lnSpc>
              <a:spcAft>
                <a:spcPts val="600"/>
              </a:spcAft>
            </a:pPr>
            <a:r>
              <a:rPr sz="1250" b="1" i="0">
                <a:solidFill>
                  <a:srgbClr val="C8892B"/>
                </a:solidFill>
                <a:latin typeface="Calibri"/>
              </a:rPr>
              <a:t>-  </a:t>
            </a:r>
            <a:r>
              <a:rPr sz="1250" b="0" i="0">
                <a:solidFill>
                  <a:srgbClr val="20302A"/>
                </a:solidFill>
                <a:latin typeface="Calibri"/>
              </a:rPr>
              <a:t>WIC benefits on EBT cards (DPH)</a:t>
            </a:r>
          </a:p>
          <a:p>
            <a:pPr algn="l">
              <a:lnSpc>
                <a:spcPct val="100000"/>
              </a:lnSpc>
              <a:spcAft>
                <a:spcPts val="600"/>
              </a:spcAft>
            </a:pPr>
            <a:r>
              <a:rPr sz="1250" b="1" i="0">
                <a:solidFill>
                  <a:srgbClr val="C8892B"/>
                </a:solidFill>
                <a:latin typeface="Calibri"/>
              </a:rPr>
              <a:t>-  </a:t>
            </a:r>
            <a:r>
              <a:rPr sz="1250" b="0" i="0">
                <a:solidFill>
                  <a:srgbClr val="20302A"/>
                </a:solidFill>
                <a:latin typeface="Calibri"/>
              </a:rPr>
              <a:t>Black Infant Health grocery vouchers</a:t>
            </a:r>
          </a:p>
        </p:txBody>
      </p:sp>
      <p:sp>
        <p:nvSpPr>
          <p:cNvPr id="15" name="TextBox 14"/>
          <p:cNvSpPr txBox="1"/>
          <p:nvPr/>
        </p:nvSpPr>
        <p:spPr>
          <a:xfrm>
            <a:off x="4864608" y="5029200"/>
            <a:ext cx="3108960" cy="777240"/>
          </a:xfrm>
          <a:prstGeom prst="rect">
            <a:avLst/>
          </a:prstGeom>
          <a:noFill/>
        </p:spPr>
        <p:txBody>
          <a:bodyPr wrap="square" lIns="0" tIns="0" rIns="0" bIns="0" anchor="t">
            <a:spAutoFit/>
          </a:bodyPr>
          <a:lstStyle/>
          <a:p>
            <a:pPr algn="l">
              <a:spcAft>
                <a:spcPts val="100"/>
              </a:spcAft>
            </a:pPr>
            <a:r>
              <a:rPr sz="1050" b="1" i="0">
                <a:solidFill>
                  <a:srgbClr val="1F6B45"/>
                </a:solidFill>
                <a:latin typeface="Calibri"/>
              </a:rPr>
              <a:t>Grantees: </a:t>
            </a:r>
          </a:p>
          <a:p>
            <a:pPr algn="l">
              <a:lnSpc>
                <a:spcPct val="100000"/>
              </a:lnSpc>
            </a:pPr>
            <a:r>
              <a:rPr sz="1050" b="0" i="1">
                <a:solidFill>
                  <a:srgbClr val="5E6E64"/>
                </a:solidFill>
                <a:latin typeface="Calibri"/>
              </a:rPr>
              <a:t>Neighborhood CBOs, EatSF / UCSF, SF-Marin Food Bank</a:t>
            </a:r>
          </a:p>
        </p:txBody>
      </p:sp>
      <p:sp>
        <p:nvSpPr>
          <p:cNvPr id="16" name="Rounded Rectangle 15"/>
          <p:cNvSpPr/>
          <p:nvPr/>
        </p:nvSpPr>
        <p:spPr>
          <a:xfrm>
            <a:off x="8540496" y="1783080"/>
            <a:ext cx="3611880" cy="4069080"/>
          </a:xfrm>
          <a:prstGeom prst="roundRect">
            <a:avLst>
              <a:gd name="adj" fmla="val 5000"/>
            </a:avLst>
          </a:prstGeom>
          <a:solidFill>
            <a:srgbClr val="EAF2E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Rectangle 16"/>
          <p:cNvSpPr/>
          <p:nvPr/>
        </p:nvSpPr>
        <p:spPr>
          <a:xfrm>
            <a:off x="8540496" y="1783080"/>
            <a:ext cx="3611880" cy="109728"/>
          </a:xfrm>
          <a:prstGeom prst="rect">
            <a:avLst/>
          </a:prstGeom>
          <a:solidFill>
            <a:srgbClr val="1F6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TextBox 17"/>
          <p:cNvSpPr txBox="1"/>
          <p:nvPr/>
        </p:nvSpPr>
        <p:spPr>
          <a:xfrm>
            <a:off x="8814816" y="2057400"/>
            <a:ext cx="3063240" cy="822960"/>
          </a:xfrm>
          <a:prstGeom prst="rect">
            <a:avLst/>
          </a:prstGeom>
          <a:noFill/>
        </p:spPr>
        <p:txBody>
          <a:bodyPr wrap="square" lIns="0" tIns="0" rIns="0" bIns="0" anchor="t">
            <a:spAutoFit/>
          </a:bodyPr>
          <a:lstStyle/>
          <a:p>
            <a:pPr algn="l"/>
            <a:r>
              <a:rPr sz="1650" b="1" i="0">
                <a:solidFill>
                  <a:srgbClr val="15302A"/>
                </a:solidFill>
                <a:latin typeface="Georgia"/>
              </a:rPr>
              <a:t>Targeted &amp; emergency food</a:t>
            </a:r>
          </a:p>
        </p:txBody>
      </p:sp>
      <p:sp>
        <p:nvSpPr>
          <p:cNvPr id="19" name="TextBox 18"/>
          <p:cNvSpPr txBox="1"/>
          <p:nvPr/>
        </p:nvSpPr>
        <p:spPr>
          <a:xfrm>
            <a:off x="8814816" y="2788920"/>
            <a:ext cx="3063240" cy="548640"/>
          </a:xfrm>
          <a:prstGeom prst="rect">
            <a:avLst/>
          </a:prstGeom>
          <a:noFill/>
        </p:spPr>
        <p:txBody>
          <a:bodyPr wrap="square" lIns="0" tIns="0" rIns="0" bIns="0" anchor="t">
            <a:spAutoFit/>
          </a:bodyPr>
          <a:lstStyle/>
          <a:p>
            <a:pPr algn="l"/>
            <a:r>
              <a:rPr sz="2700" b="1" i="0">
                <a:solidFill>
                  <a:srgbClr val="1F6B45"/>
                </a:solidFill>
                <a:latin typeface="Georgia"/>
              </a:rPr>
              <a:t>~$10.2M</a:t>
            </a:r>
          </a:p>
        </p:txBody>
      </p:sp>
      <p:sp>
        <p:nvSpPr>
          <p:cNvPr id="20" name="TextBox 19"/>
          <p:cNvSpPr txBox="1"/>
          <p:nvPr/>
        </p:nvSpPr>
        <p:spPr>
          <a:xfrm>
            <a:off x="8814816" y="3429000"/>
            <a:ext cx="3108960" cy="1554480"/>
          </a:xfrm>
          <a:prstGeom prst="rect">
            <a:avLst/>
          </a:prstGeom>
          <a:noFill/>
        </p:spPr>
        <p:txBody>
          <a:bodyPr wrap="square" lIns="0" tIns="0" rIns="0" bIns="0" anchor="t">
            <a:spAutoFit/>
          </a:bodyPr>
          <a:lstStyle/>
          <a:p>
            <a:pPr algn="l">
              <a:lnSpc>
                <a:spcPct val="100000"/>
              </a:lnSpc>
              <a:spcAft>
                <a:spcPts val="600"/>
              </a:spcAft>
            </a:pPr>
            <a:r>
              <a:rPr sz="1250" b="1" i="0">
                <a:solidFill>
                  <a:srgbClr val="C8892B"/>
                </a:solidFill>
                <a:latin typeface="Calibri"/>
              </a:rPr>
              <a:t>-  </a:t>
            </a:r>
            <a:r>
              <a:rPr sz="1250" b="0" i="0">
                <a:solidFill>
                  <a:srgbClr val="20302A"/>
                </a:solidFill>
                <a:latin typeface="Calibri"/>
              </a:rPr>
              <a:t>Supplemental meals incl. Glide free meals</a:t>
            </a:r>
          </a:p>
          <a:p>
            <a:pPr algn="l">
              <a:lnSpc>
                <a:spcPct val="100000"/>
              </a:lnSpc>
              <a:spcAft>
                <a:spcPts val="600"/>
              </a:spcAft>
            </a:pPr>
            <a:r>
              <a:rPr sz="1250" b="1" i="0">
                <a:solidFill>
                  <a:srgbClr val="C8892B"/>
                </a:solidFill>
                <a:latin typeface="Calibri"/>
              </a:rPr>
              <a:t>-  </a:t>
            </a:r>
            <a:r>
              <a:rPr sz="1250" b="0" i="0">
                <a:solidFill>
                  <a:srgbClr val="20302A"/>
                </a:solidFill>
                <a:latin typeface="Calibri"/>
              </a:rPr>
              <a:t>Community food production &amp; urban farms</a:t>
            </a:r>
          </a:p>
          <a:p>
            <a:pPr algn="l">
              <a:lnSpc>
                <a:spcPct val="100000"/>
              </a:lnSpc>
              <a:spcAft>
                <a:spcPts val="600"/>
              </a:spcAft>
            </a:pPr>
            <a:r>
              <a:rPr sz="1250" b="1" i="0">
                <a:solidFill>
                  <a:srgbClr val="C8892B"/>
                </a:solidFill>
                <a:latin typeface="Calibri"/>
              </a:rPr>
              <a:t>-  </a:t>
            </a:r>
            <a:r>
              <a:rPr sz="1250" b="0" i="0">
                <a:solidFill>
                  <a:srgbClr val="20302A"/>
                </a:solidFill>
                <a:latin typeface="Calibri"/>
              </a:rPr>
              <a:t>Food support for people living with HIV</a:t>
            </a:r>
          </a:p>
        </p:txBody>
      </p:sp>
      <p:sp>
        <p:nvSpPr>
          <p:cNvPr id="21" name="TextBox 20"/>
          <p:cNvSpPr txBox="1"/>
          <p:nvPr/>
        </p:nvSpPr>
        <p:spPr>
          <a:xfrm>
            <a:off x="8814816" y="5029200"/>
            <a:ext cx="3108960" cy="777240"/>
          </a:xfrm>
          <a:prstGeom prst="rect">
            <a:avLst/>
          </a:prstGeom>
          <a:noFill/>
        </p:spPr>
        <p:txBody>
          <a:bodyPr wrap="square" lIns="0" tIns="0" rIns="0" bIns="0" anchor="t">
            <a:spAutoFit/>
          </a:bodyPr>
          <a:lstStyle/>
          <a:p>
            <a:pPr algn="l">
              <a:spcAft>
                <a:spcPts val="100"/>
              </a:spcAft>
            </a:pPr>
            <a:r>
              <a:rPr sz="1050" b="1" i="0">
                <a:solidFill>
                  <a:srgbClr val="1F6B45"/>
                </a:solidFill>
                <a:latin typeface="Calibri"/>
              </a:rPr>
              <a:t>Grantees: </a:t>
            </a:r>
          </a:p>
          <a:p>
            <a:pPr algn="l">
              <a:lnSpc>
                <a:spcPct val="100000"/>
              </a:lnSpc>
            </a:pPr>
            <a:r>
              <a:rPr sz="1050" b="0" i="1">
                <a:solidFill>
                  <a:srgbClr val="5E6E64"/>
                </a:solidFill>
                <a:latin typeface="Calibri"/>
              </a:rPr>
              <a:t>Glide, SF New Deal, Farming Hope, SF-Marin Food Bank, UCSF</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Box 1"/>
          <p:cNvSpPr txBox="1"/>
          <p:nvPr/>
        </p:nvSpPr>
        <p:spPr>
          <a:xfrm>
            <a:off x="640080" y="457200"/>
            <a:ext cx="10972800" cy="822960"/>
          </a:xfrm>
          <a:prstGeom prst="rect">
            <a:avLst/>
          </a:prstGeom>
          <a:noFill/>
        </p:spPr>
        <p:txBody>
          <a:bodyPr wrap="square" lIns="0" tIns="0" rIns="0" bIns="0" anchor="t">
            <a:spAutoFit/>
          </a:bodyPr>
          <a:lstStyle/>
          <a:p>
            <a:pPr algn="l"/>
            <a:r>
              <a:rPr sz="3000" b="1" i="0">
                <a:solidFill>
                  <a:srgbClr val="15302A"/>
                </a:solidFill>
                <a:latin typeface="Georgia"/>
              </a:rPr>
              <a:t>Sugary Drinks Distributor Tax (SDDT) programs</a:t>
            </a:r>
          </a:p>
        </p:txBody>
      </p:sp>
      <p:sp>
        <p:nvSpPr>
          <p:cNvPr id="3" name="TextBox 2"/>
          <p:cNvSpPr txBox="1"/>
          <p:nvPr/>
        </p:nvSpPr>
        <p:spPr>
          <a:xfrm>
            <a:off x="640080" y="1170432"/>
            <a:ext cx="10972800" cy="457200"/>
          </a:xfrm>
          <a:prstGeom prst="rect">
            <a:avLst/>
          </a:prstGeom>
          <a:noFill/>
        </p:spPr>
        <p:txBody>
          <a:bodyPr wrap="square" lIns="0" tIns="0" rIns="0" bIns="0" anchor="t">
            <a:spAutoFit/>
          </a:bodyPr>
          <a:lstStyle/>
          <a:p>
            <a:pPr algn="l"/>
            <a:r>
              <a:rPr sz="1500" b="0" i="0">
                <a:solidFill>
                  <a:srgbClr val="5E6E64"/>
                </a:solidFill>
                <a:latin typeface="Calibri"/>
              </a:rPr>
              <a:t>~$11.4M in FY2026-27 proposed  -  full detail in the appendix</a:t>
            </a:r>
          </a:p>
        </p:txBody>
      </p:sp>
      <p:sp>
        <p:nvSpPr>
          <p:cNvPr id="4" name="Rounded Rectangle 3"/>
          <p:cNvSpPr/>
          <p:nvPr/>
        </p:nvSpPr>
        <p:spPr>
          <a:xfrm>
            <a:off x="640080" y="1783080"/>
            <a:ext cx="5486400" cy="3429000"/>
          </a:xfrm>
          <a:prstGeom prst="roundRect">
            <a:avLst>
              <a:gd name="adj" fmla="val 6000"/>
            </a:avLst>
          </a:prstGeom>
          <a:solidFill>
            <a:srgbClr val="EAF2E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Rectangle 4"/>
          <p:cNvSpPr/>
          <p:nvPr/>
        </p:nvSpPr>
        <p:spPr>
          <a:xfrm>
            <a:off x="640080" y="1783080"/>
            <a:ext cx="5486400" cy="109728"/>
          </a:xfrm>
          <a:prstGeom prst="rect">
            <a:avLst/>
          </a:prstGeom>
          <a:solidFill>
            <a:srgbClr val="C889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914400" y="2057400"/>
            <a:ext cx="4983480" cy="365760"/>
          </a:xfrm>
          <a:prstGeom prst="rect">
            <a:avLst/>
          </a:prstGeom>
          <a:noFill/>
        </p:spPr>
        <p:txBody>
          <a:bodyPr wrap="square" lIns="0" tIns="0" rIns="0" bIns="0" anchor="t">
            <a:spAutoFit/>
          </a:bodyPr>
          <a:lstStyle/>
          <a:p>
            <a:pPr algn="l"/>
            <a:r>
              <a:rPr sz="1200" b="1" i="0">
                <a:solidFill>
                  <a:srgbClr val="C8892B"/>
                </a:solidFill>
                <a:latin typeface="Calibri"/>
              </a:rPr>
              <a:t>WHAT SDDT FUNDS</a:t>
            </a:r>
          </a:p>
        </p:txBody>
      </p:sp>
      <p:sp>
        <p:nvSpPr>
          <p:cNvPr id="7" name="TextBox 6"/>
          <p:cNvSpPr txBox="1"/>
          <p:nvPr/>
        </p:nvSpPr>
        <p:spPr>
          <a:xfrm>
            <a:off x="914400" y="2560320"/>
            <a:ext cx="4983480" cy="2468880"/>
          </a:xfrm>
          <a:prstGeom prst="rect">
            <a:avLst/>
          </a:prstGeom>
          <a:noFill/>
        </p:spPr>
        <p:txBody>
          <a:bodyPr wrap="square" lIns="0" tIns="0" rIns="0" bIns="0" anchor="t">
            <a:spAutoFit/>
          </a:bodyPr>
          <a:lstStyle/>
          <a:p>
            <a:pPr algn="l">
              <a:lnSpc>
                <a:spcPct val="100000"/>
              </a:lnSpc>
              <a:spcAft>
                <a:spcPts val="800"/>
              </a:spcAft>
            </a:pPr>
            <a:r>
              <a:rPr sz="1300" b="1" i="0">
                <a:solidFill>
                  <a:srgbClr val="1F6B45"/>
                </a:solidFill>
                <a:latin typeface="Calibri"/>
              </a:rPr>
              <a:t>-  </a:t>
            </a:r>
            <a:r>
              <a:rPr sz="1300" b="0" i="0">
                <a:solidFill>
                  <a:srgbClr val="20302A"/>
                </a:solidFill>
                <a:latin typeface="Calibri"/>
              </a:rPr>
              <a:t>HSA food-security programs (~$7.5M)</a:t>
            </a:r>
          </a:p>
          <a:p>
            <a:pPr algn="l">
              <a:lnSpc>
                <a:spcPct val="100000"/>
              </a:lnSpc>
              <a:spcAft>
                <a:spcPts val="800"/>
              </a:spcAft>
            </a:pPr>
            <a:r>
              <a:rPr sz="1300" b="1" i="0">
                <a:solidFill>
                  <a:srgbClr val="1F6B45"/>
                </a:solidFill>
                <a:latin typeface="Calibri"/>
              </a:rPr>
              <a:t>-  </a:t>
            </a:r>
            <a:r>
              <a:rPr sz="1300" b="0" i="0">
                <a:solidFill>
                  <a:srgbClr val="20302A"/>
                </a:solidFill>
                <a:latin typeface="Calibri"/>
              </a:rPr>
              <a:t>Healthy schools &amp; school meals (~$1.8M)</a:t>
            </a:r>
          </a:p>
          <a:p>
            <a:pPr algn="l">
              <a:lnSpc>
                <a:spcPct val="100000"/>
              </a:lnSpc>
              <a:spcAft>
                <a:spcPts val="800"/>
              </a:spcAft>
            </a:pPr>
            <a:r>
              <a:rPr sz="1300" b="1" i="0">
                <a:solidFill>
                  <a:srgbClr val="1F6B45"/>
                </a:solidFill>
                <a:latin typeface="Calibri"/>
              </a:rPr>
              <a:t>-  </a:t>
            </a:r>
            <a:r>
              <a:rPr sz="1300" b="0" i="0">
                <a:solidFill>
                  <a:srgbClr val="20302A"/>
                </a:solidFill>
                <a:latin typeface="Calibri"/>
              </a:rPr>
              <a:t>Healthy Food Purchasing Supplement (~$1.0M)</a:t>
            </a:r>
          </a:p>
          <a:p>
            <a:pPr algn="l">
              <a:lnSpc>
                <a:spcPct val="100000"/>
              </a:lnSpc>
              <a:spcAft>
                <a:spcPts val="800"/>
              </a:spcAft>
            </a:pPr>
            <a:r>
              <a:rPr sz="1300" b="1" i="0">
                <a:solidFill>
                  <a:srgbClr val="1F6B45"/>
                </a:solidFill>
                <a:latin typeface="Calibri"/>
              </a:rPr>
              <a:t>-  </a:t>
            </a:r>
            <a:r>
              <a:rPr sz="1300" b="0" i="0">
                <a:solidFill>
                  <a:srgbClr val="20302A"/>
                </a:solidFill>
                <a:latin typeface="Calibri"/>
              </a:rPr>
              <a:t>Early-childhood nutrition - SDDTAC proposal (~$0.25M)</a:t>
            </a:r>
          </a:p>
          <a:p>
            <a:pPr algn="l">
              <a:lnSpc>
                <a:spcPct val="100000"/>
              </a:lnSpc>
              <a:spcAft>
                <a:spcPts val="800"/>
              </a:spcAft>
            </a:pPr>
            <a:r>
              <a:rPr sz="1300" b="1" i="0">
                <a:solidFill>
                  <a:srgbClr val="1F6B45"/>
                </a:solidFill>
                <a:latin typeface="Calibri"/>
              </a:rPr>
              <a:t>-  </a:t>
            </a:r>
            <a:r>
              <a:rPr sz="1300" b="0" i="0">
                <a:solidFill>
                  <a:srgbClr val="20302A"/>
                </a:solidFill>
                <a:latin typeface="Calibri"/>
              </a:rPr>
              <a:t>Oral health, dental sealants &amp; staffing (~$1.0M)</a:t>
            </a:r>
          </a:p>
        </p:txBody>
      </p:sp>
      <p:sp>
        <p:nvSpPr>
          <p:cNvPr id="8" name="Rounded Rectangle 7"/>
          <p:cNvSpPr/>
          <p:nvPr/>
        </p:nvSpPr>
        <p:spPr>
          <a:xfrm>
            <a:off x="6446520" y="1783080"/>
            <a:ext cx="5120640" cy="3429000"/>
          </a:xfrm>
          <a:prstGeom prst="roundRect">
            <a:avLst>
              <a:gd name="adj" fmla="val 6000"/>
            </a:avLst>
          </a:prstGeom>
          <a:solidFill>
            <a:srgbClr val="FFFFFF"/>
          </a:solidFill>
          <a:ln w="15875">
            <a:solidFill>
              <a:srgbClr val="C9D8C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6446520" y="1783080"/>
            <a:ext cx="109728" cy="3429000"/>
          </a:xfrm>
          <a:prstGeom prst="rect">
            <a:avLst/>
          </a:prstGeom>
          <a:solidFill>
            <a:srgbClr val="1F6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TextBox 9"/>
          <p:cNvSpPr txBox="1"/>
          <p:nvPr/>
        </p:nvSpPr>
        <p:spPr>
          <a:xfrm>
            <a:off x="6812280" y="2057400"/>
            <a:ext cx="4480560" cy="640080"/>
          </a:xfrm>
          <a:prstGeom prst="rect">
            <a:avLst/>
          </a:prstGeom>
          <a:noFill/>
        </p:spPr>
        <p:txBody>
          <a:bodyPr wrap="square" lIns="0" tIns="0" rIns="0" bIns="0" anchor="t">
            <a:spAutoFit/>
          </a:bodyPr>
          <a:lstStyle/>
          <a:p>
            <a:pPr algn="l"/>
            <a:r>
              <a:rPr sz="1200" b="1" i="0">
                <a:solidFill>
                  <a:srgbClr val="1F6B45"/>
                </a:solidFill>
                <a:latin typeface="Calibri"/>
              </a:rPr>
              <a:t>CONSOLIDATING TO PROTECT CORE SERVICES</a:t>
            </a:r>
          </a:p>
        </p:txBody>
      </p:sp>
      <p:sp>
        <p:nvSpPr>
          <p:cNvPr id="11" name="TextBox 10"/>
          <p:cNvSpPr txBox="1"/>
          <p:nvPr/>
        </p:nvSpPr>
        <p:spPr>
          <a:xfrm>
            <a:off x="6812280" y="2697480"/>
            <a:ext cx="4526280" cy="2468880"/>
          </a:xfrm>
          <a:prstGeom prst="rect">
            <a:avLst/>
          </a:prstGeom>
          <a:noFill/>
        </p:spPr>
        <p:txBody>
          <a:bodyPr wrap="square" lIns="0" tIns="0" rIns="0" bIns="0" anchor="t">
            <a:spAutoFit/>
          </a:bodyPr>
          <a:lstStyle/>
          <a:p>
            <a:pPr algn="l">
              <a:lnSpc>
                <a:spcPct val="108000"/>
              </a:lnSpc>
              <a:spcAft>
                <a:spcPts val="900"/>
              </a:spcAft>
            </a:pPr>
            <a:r>
              <a:rPr sz="1350" b="0" i="0">
                <a:solidFill>
                  <a:srgbClr val="20302A"/>
                </a:solidFill>
                <a:latin typeface="Calibri"/>
              </a:rPr>
              <a:t>With SDDT revenue revised down, smaller community-grant lines (Healthy Communities / PSE Grants) sunset after FY2025-26.</a:t>
            </a:r>
          </a:p>
          <a:p>
            <a:pPr algn="l">
              <a:lnSpc>
                <a:spcPct val="108000"/>
              </a:lnSpc>
              <a:spcAft>
                <a:spcPts val="900"/>
              </a:spcAft>
            </a:pPr>
            <a:r>
              <a:rPr sz="1350" b="0" i="0">
                <a:solidFill>
                  <a:srgbClr val="20302A"/>
                </a:solidFill>
                <a:latin typeface="Calibri"/>
              </a:rPr>
              <a:t>Those dollars are redeployed into HSA's larger food-security portfolio - not cut from food security - to shore up the most-used programs against proposed federal cuts.</a:t>
            </a:r>
          </a:p>
          <a:p>
            <a:pPr algn="l">
              <a:lnSpc>
                <a:spcPct val="105000"/>
              </a:lnSpc>
            </a:pPr>
            <a:r>
              <a:rPr sz="1250" b="0" i="1">
                <a:solidFill>
                  <a:srgbClr val="5E6E64"/>
                </a:solidFill>
                <a:latin typeface="Calibri"/>
              </a:rPr>
              <a:t>We'll keep coordinating with departments and the SDDT Advisory Committee on process and timing.</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Box 1"/>
          <p:cNvSpPr txBox="1"/>
          <p:nvPr/>
        </p:nvSpPr>
        <p:spPr>
          <a:xfrm>
            <a:off x="640080" y="457200"/>
            <a:ext cx="10972800" cy="822960"/>
          </a:xfrm>
          <a:prstGeom prst="rect">
            <a:avLst/>
          </a:prstGeom>
          <a:noFill/>
        </p:spPr>
        <p:txBody>
          <a:bodyPr wrap="square" lIns="0" tIns="0" rIns="0" bIns="0" anchor="t">
            <a:spAutoFit/>
          </a:bodyPr>
          <a:lstStyle/>
          <a:p>
            <a:pPr algn="l"/>
            <a:r>
              <a:rPr sz="3000" b="1" i="0">
                <a:solidFill>
                  <a:srgbClr val="15302A"/>
                </a:solidFill>
                <a:latin typeface="Georgia"/>
              </a:rPr>
              <a:t>New food programs - RFP 100 (AHR)</a:t>
            </a:r>
          </a:p>
        </p:txBody>
      </p:sp>
      <p:sp>
        <p:nvSpPr>
          <p:cNvPr id="3" name="TextBox 2"/>
          <p:cNvSpPr txBox="1"/>
          <p:nvPr/>
        </p:nvSpPr>
        <p:spPr>
          <a:xfrm>
            <a:off x="640080" y="1170432"/>
            <a:ext cx="10972800" cy="457200"/>
          </a:xfrm>
          <a:prstGeom prst="rect">
            <a:avLst/>
          </a:prstGeom>
          <a:noFill/>
        </p:spPr>
        <p:txBody>
          <a:bodyPr wrap="square" lIns="0" tIns="0" rIns="0" bIns="0" anchor="t">
            <a:spAutoFit/>
          </a:bodyPr>
          <a:lstStyle/>
          <a:p>
            <a:pPr algn="l"/>
            <a:r>
              <a:rPr sz="1500" b="0" i="0">
                <a:solidFill>
                  <a:srgbClr val="5E6E64"/>
                </a:solidFill>
                <a:latin typeface="Calibri"/>
              </a:rPr>
              <a:t>New Food Security grants in the proposed budget</a:t>
            </a:r>
          </a:p>
        </p:txBody>
      </p:sp>
      <p:sp>
        <p:nvSpPr>
          <p:cNvPr id="4" name="Rounded Rectangle 3"/>
          <p:cNvSpPr/>
          <p:nvPr/>
        </p:nvSpPr>
        <p:spPr>
          <a:xfrm>
            <a:off x="640080" y="1783080"/>
            <a:ext cx="3246120" cy="4023360"/>
          </a:xfrm>
          <a:prstGeom prst="roundRect">
            <a:avLst>
              <a:gd name="adj" fmla="val 5000"/>
            </a:avLst>
          </a:prstGeom>
          <a:solidFill>
            <a:srgbClr val="1530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914400" y="2148840"/>
            <a:ext cx="2697480" cy="365760"/>
          </a:xfrm>
          <a:prstGeom prst="rect">
            <a:avLst/>
          </a:prstGeom>
          <a:noFill/>
        </p:spPr>
        <p:txBody>
          <a:bodyPr wrap="square" lIns="0" tIns="0" rIns="0" bIns="0" anchor="t">
            <a:spAutoFit/>
          </a:bodyPr>
          <a:lstStyle/>
          <a:p>
            <a:pPr algn="l"/>
            <a:r>
              <a:rPr sz="1150" b="1" i="0">
                <a:solidFill>
                  <a:srgbClr val="9BC4A8"/>
                </a:solidFill>
                <a:latin typeface="Calibri"/>
              </a:rPr>
              <a:t>NEW THIS BUDGET</a:t>
            </a:r>
          </a:p>
        </p:txBody>
      </p:sp>
      <p:sp>
        <p:nvSpPr>
          <p:cNvPr id="6" name="TextBox 5"/>
          <p:cNvSpPr txBox="1"/>
          <p:nvPr/>
        </p:nvSpPr>
        <p:spPr>
          <a:xfrm>
            <a:off x="914400" y="2560320"/>
            <a:ext cx="2697480" cy="1097280"/>
          </a:xfrm>
          <a:prstGeom prst="rect">
            <a:avLst/>
          </a:prstGeom>
          <a:noFill/>
        </p:spPr>
        <p:txBody>
          <a:bodyPr wrap="square" lIns="0" tIns="0" rIns="0" bIns="0" anchor="t">
            <a:spAutoFit/>
          </a:bodyPr>
          <a:lstStyle/>
          <a:p>
            <a:pPr algn="l"/>
            <a:r>
              <a:rPr sz="5400" b="1" i="0">
                <a:solidFill>
                  <a:srgbClr val="C8892B"/>
                </a:solidFill>
                <a:latin typeface="Georgia"/>
              </a:rPr>
              <a:t>$885K</a:t>
            </a:r>
          </a:p>
        </p:txBody>
      </p:sp>
      <p:sp>
        <p:nvSpPr>
          <p:cNvPr id="7" name="TextBox 6"/>
          <p:cNvSpPr txBox="1"/>
          <p:nvPr/>
        </p:nvSpPr>
        <p:spPr>
          <a:xfrm>
            <a:off x="914400" y="3611880"/>
            <a:ext cx="2697480" cy="2011680"/>
          </a:xfrm>
          <a:prstGeom prst="rect">
            <a:avLst/>
          </a:prstGeom>
          <a:noFill/>
        </p:spPr>
        <p:txBody>
          <a:bodyPr wrap="square" lIns="0" tIns="0" rIns="0" bIns="0" anchor="t">
            <a:spAutoFit/>
          </a:bodyPr>
          <a:lstStyle/>
          <a:p>
            <a:pPr algn="l">
              <a:lnSpc>
                <a:spcPct val="105000"/>
              </a:lnSpc>
              <a:spcAft>
                <a:spcPts val="800"/>
              </a:spcAft>
            </a:pPr>
            <a:r>
              <a:rPr sz="1500" b="1" i="0">
                <a:solidFill>
                  <a:srgbClr val="FFFFFF"/>
                </a:solidFill>
                <a:latin typeface="Calibri"/>
              </a:rPr>
              <a:t>per year across 5 new grants</a:t>
            </a:r>
          </a:p>
          <a:p>
            <a:pPr algn="l">
              <a:lnSpc>
                <a:spcPct val="110000"/>
              </a:lnSpc>
            </a:pPr>
            <a:r>
              <a:rPr sz="1200" b="0" i="0">
                <a:solidFill>
                  <a:srgbClr val="CADCD2"/>
                </a:solidFill>
                <a:latin typeface="Calibri"/>
              </a:rPr>
              <a:t>Awarded under RFP 100 (AHR) and counted in FY2026-27 and FY2027-28. Separate from AHR's work order to HSA.</a:t>
            </a:r>
          </a:p>
        </p:txBody>
      </p:sp>
      <p:sp>
        <p:nvSpPr>
          <p:cNvPr id="8" name="Rectangle 7"/>
          <p:cNvSpPr/>
          <p:nvPr/>
        </p:nvSpPr>
        <p:spPr>
          <a:xfrm>
            <a:off x="4114800" y="1810512"/>
            <a:ext cx="7452360" cy="786384"/>
          </a:xfrm>
          <a:prstGeom prst="rect">
            <a:avLst/>
          </a:prstGeom>
          <a:solidFill>
            <a:srgbClr val="F4F8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TextBox 8"/>
          <p:cNvSpPr txBox="1"/>
          <p:nvPr/>
        </p:nvSpPr>
        <p:spPr>
          <a:xfrm>
            <a:off x="4343400" y="1920240"/>
            <a:ext cx="5394960" cy="603503"/>
          </a:xfrm>
          <a:prstGeom prst="rect">
            <a:avLst/>
          </a:prstGeom>
          <a:noFill/>
        </p:spPr>
        <p:txBody>
          <a:bodyPr wrap="square" lIns="0" tIns="0" rIns="0" bIns="0" anchor="ctr">
            <a:spAutoFit/>
          </a:bodyPr>
          <a:lstStyle/>
          <a:p>
            <a:pPr algn="l">
              <a:spcAft>
                <a:spcPts val="100"/>
              </a:spcAft>
            </a:pPr>
            <a:r>
              <a:rPr sz="1400" b="1" i="0">
                <a:solidFill>
                  <a:srgbClr val="15302A"/>
                </a:solidFill>
                <a:latin typeface="Georgia"/>
              </a:rPr>
              <a:t>Children's Council of SF</a:t>
            </a:r>
          </a:p>
          <a:p>
            <a:pPr algn="l">
              <a:lnSpc>
                <a:spcPct val="100000"/>
              </a:lnSpc>
            </a:pPr>
            <a:r>
              <a:rPr sz="1150" b="0" i="0">
                <a:solidFill>
                  <a:srgbClr val="5E6E64"/>
                </a:solidFill>
                <a:latin typeface="Calibri"/>
              </a:rPr>
              <a:t>Expands the Healthy Apple Program - nutrition for child care providers &amp; children</a:t>
            </a:r>
          </a:p>
        </p:txBody>
      </p:sp>
      <p:sp>
        <p:nvSpPr>
          <p:cNvPr id="10" name="TextBox 9"/>
          <p:cNvSpPr txBox="1"/>
          <p:nvPr/>
        </p:nvSpPr>
        <p:spPr>
          <a:xfrm>
            <a:off x="9784080" y="1810512"/>
            <a:ext cx="1554480" cy="786384"/>
          </a:xfrm>
          <a:prstGeom prst="rect">
            <a:avLst/>
          </a:prstGeom>
          <a:noFill/>
        </p:spPr>
        <p:txBody>
          <a:bodyPr wrap="square" lIns="0" tIns="0" rIns="0" bIns="0" anchor="ctr">
            <a:spAutoFit/>
          </a:bodyPr>
          <a:lstStyle/>
          <a:p>
            <a:pPr algn="r"/>
            <a:r>
              <a:rPr sz="1800" b="1" i="0">
                <a:solidFill>
                  <a:srgbClr val="1F6B45"/>
                </a:solidFill>
                <a:latin typeface="Georgia"/>
              </a:rPr>
              <a:t>$200K</a:t>
            </a:r>
          </a:p>
        </p:txBody>
      </p:sp>
      <p:sp>
        <p:nvSpPr>
          <p:cNvPr id="11" name="TextBox 10"/>
          <p:cNvSpPr txBox="1"/>
          <p:nvPr/>
        </p:nvSpPr>
        <p:spPr>
          <a:xfrm>
            <a:off x="4343400" y="2706624"/>
            <a:ext cx="5394960" cy="603503"/>
          </a:xfrm>
          <a:prstGeom prst="rect">
            <a:avLst/>
          </a:prstGeom>
          <a:noFill/>
        </p:spPr>
        <p:txBody>
          <a:bodyPr wrap="square" lIns="0" tIns="0" rIns="0" bIns="0" anchor="ctr">
            <a:spAutoFit/>
          </a:bodyPr>
          <a:lstStyle/>
          <a:p>
            <a:pPr algn="l">
              <a:spcAft>
                <a:spcPts val="100"/>
              </a:spcAft>
            </a:pPr>
            <a:r>
              <a:rPr sz="1400" b="1" i="0">
                <a:solidFill>
                  <a:srgbClr val="15302A"/>
                </a:solidFill>
                <a:latin typeface="Georgia"/>
              </a:rPr>
              <a:t>City Hope San Francisco</a:t>
            </a:r>
          </a:p>
          <a:p>
            <a:pPr algn="l">
              <a:lnSpc>
                <a:spcPct val="100000"/>
              </a:lnSpc>
            </a:pPr>
            <a:r>
              <a:rPr sz="1150" b="0" i="0">
                <a:solidFill>
                  <a:srgbClr val="5E6E64"/>
                </a:solidFill>
                <a:latin typeface="Calibri"/>
              </a:rPr>
              <a:t>Sit-down community meals for Tenderloin residents</a:t>
            </a:r>
          </a:p>
        </p:txBody>
      </p:sp>
      <p:sp>
        <p:nvSpPr>
          <p:cNvPr id="12" name="TextBox 11"/>
          <p:cNvSpPr txBox="1"/>
          <p:nvPr/>
        </p:nvSpPr>
        <p:spPr>
          <a:xfrm>
            <a:off x="9784080" y="2596896"/>
            <a:ext cx="1554480" cy="786384"/>
          </a:xfrm>
          <a:prstGeom prst="rect">
            <a:avLst/>
          </a:prstGeom>
          <a:noFill/>
        </p:spPr>
        <p:txBody>
          <a:bodyPr wrap="square" lIns="0" tIns="0" rIns="0" bIns="0" anchor="ctr">
            <a:spAutoFit/>
          </a:bodyPr>
          <a:lstStyle/>
          <a:p>
            <a:pPr algn="r"/>
            <a:r>
              <a:rPr sz="1800" b="1" i="0">
                <a:solidFill>
                  <a:srgbClr val="1F6B45"/>
                </a:solidFill>
                <a:latin typeface="Georgia"/>
              </a:rPr>
              <a:t>$200K</a:t>
            </a:r>
          </a:p>
        </p:txBody>
      </p:sp>
      <p:sp>
        <p:nvSpPr>
          <p:cNvPr id="13" name="Rectangle 12"/>
          <p:cNvSpPr/>
          <p:nvPr/>
        </p:nvSpPr>
        <p:spPr>
          <a:xfrm>
            <a:off x="4114800" y="3383279"/>
            <a:ext cx="7452360" cy="786384"/>
          </a:xfrm>
          <a:prstGeom prst="rect">
            <a:avLst/>
          </a:prstGeom>
          <a:solidFill>
            <a:srgbClr val="F4F8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TextBox 13"/>
          <p:cNvSpPr txBox="1"/>
          <p:nvPr/>
        </p:nvSpPr>
        <p:spPr>
          <a:xfrm>
            <a:off x="4343400" y="3493008"/>
            <a:ext cx="5394960" cy="603503"/>
          </a:xfrm>
          <a:prstGeom prst="rect">
            <a:avLst/>
          </a:prstGeom>
          <a:noFill/>
        </p:spPr>
        <p:txBody>
          <a:bodyPr wrap="square" lIns="0" tIns="0" rIns="0" bIns="0" anchor="ctr">
            <a:spAutoFit/>
          </a:bodyPr>
          <a:lstStyle/>
          <a:p>
            <a:pPr algn="l">
              <a:spcAft>
                <a:spcPts val="100"/>
              </a:spcAft>
            </a:pPr>
            <a:r>
              <a:rPr sz="1400" b="1" i="0">
                <a:solidFill>
                  <a:srgbClr val="15302A"/>
                </a:solidFill>
                <a:latin typeface="Georgia"/>
              </a:rPr>
              <a:t>Farming Hope</a:t>
            </a:r>
          </a:p>
          <a:p>
            <a:pPr algn="l">
              <a:lnSpc>
                <a:spcPct val="100000"/>
              </a:lnSpc>
            </a:pPr>
            <a:r>
              <a:rPr sz="1150" b="0" i="0">
                <a:solidFill>
                  <a:srgbClr val="5E6E64"/>
                </a:solidFill>
                <a:latin typeface="Calibri"/>
              </a:rPr>
              <a:t>Paid culinary apprenticeship &amp; hospitality job training</a:t>
            </a:r>
          </a:p>
        </p:txBody>
      </p:sp>
      <p:sp>
        <p:nvSpPr>
          <p:cNvPr id="15" name="TextBox 14"/>
          <p:cNvSpPr txBox="1"/>
          <p:nvPr/>
        </p:nvSpPr>
        <p:spPr>
          <a:xfrm>
            <a:off x="9784080" y="3383279"/>
            <a:ext cx="1554480" cy="786384"/>
          </a:xfrm>
          <a:prstGeom prst="rect">
            <a:avLst/>
          </a:prstGeom>
          <a:noFill/>
        </p:spPr>
        <p:txBody>
          <a:bodyPr wrap="square" lIns="0" tIns="0" rIns="0" bIns="0" anchor="ctr">
            <a:spAutoFit/>
          </a:bodyPr>
          <a:lstStyle/>
          <a:p>
            <a:pPr algn="r"/>
            <a:r>
              <a:rPr sz="1800" b="1" i="0">
                <a:solidFill>
                  <a:srgbClr val="1F6B45"/>
                </a:solidFill>
                <a:latin typeface="Georgia"/>
              </a:rPr>
              <a:t>$180K</a:t>
            </a:r>
          </a:p>
        </p:txBody>
      </p:sp>
      <p:sp>
        <p:nvSpPr>
          <p:cNvPr id="16" name="TextBox 15"/>
          <p:cNvSpPr txBox="1"/>
          <p:nvPr/>
        </p:nvSpPr>
        <p:spPr>
          <a:xfrm>
            <a:off x="4343400" y="4279392"/>
            <a:ext cx="5394960" cy="603503"/>
          </a:xfrm>
          <a:prstGeom prst="rect">
            <a:avLst/>
          </a:prstGeom>
          <a:noFill/>
        </p:spPr>
        <p:txBody>
          <a:bodyPr wrap="square" lIns="0" tIns="0" rIns="0" bIns="0" anchor="ctr">
            <a:spAutoFit/>
          </a:bodyPr>
          <a:lstStyle/>
          <a:p>
            <a:pPr algn="l">
              <a:spcAft>
                <a:spcPts val="100"/>
              </a:spcAft>
            </a:pPr>
            <a:r>
              <a:rPr sz="1400" b="1" i="0">
                <a:solidFill>
                  <a:srgbClr val="15302A"/>
                </a:solidFill>
                <a:latin typeface="Georgia"/>
              </a:rPr>
              <a:t>Foodwise Community</a:t>
            </a:r>
          </a:p>
          <a:p>
            <a:pPr algn="l">
              <a:lnSpc>
                <a:spcPct val="100000"/>
              </a:lnSpc>
            </a:pPr>
            <a:r>
              <a:rPr sz="1150" b="0" i="0">
                <a:solidFill>
                  <a:srgbClr val="5E6E64"/>
                </a:solidFill>
                <a:latin typeface="Calibri"/>
              </a:rPr>
              <a:t>Market access for early-stage food entrepreneurs</a:t>
            </a:r>
          </a:p>
        </p:txBody>
      </p:sp>
      <p:sp>
        <p:nvSpPr>
          <p:cNvPr id="17" name="TextBox 16"/>
          <p:cNvSpPr txBox="1"/>
          <p:nvPr/>
        </p:nvSpPr>
        <p:spPr>
          <a:xfrm>
            <a:off x="9784080" y="4169663"/>
            <a:ext cx="1554480" cy="786384"/>
          </a:xfrm>
          <a:prstGeom prst="rect">
            <a:avLst/>
          </a:prstGeom>
          <a:noFill/>
        </p:spPr>
        <p:txBody>
          <a:bodyPr wrap="square" lIns="0" tIns="0" rIns="0" bIns="0" anchor="ctr">
            <a:spAutoFit/>
          </a:bodyPr>
          <a:lstStyle/>
          <a:p>
            <a:pPr algn="r"/>
            <a:r>
              <a:rPr sz="1800" b="1" i="0">
                <a:solidFill>
                  <a:srgbClr val="1F6B45"/>
                </a:solidFill>
                <a:latin typeface="Georgia"/>
              </a:rPr>
              <a:t>$105K</a:t>
            </a:r>
          </a:p>
        </p:txBody>
      </p:sp>
      <p:sp>
        <p:nvSpPr>
          <p:cNvPr id="18" name="Rectangle 17"/>
          <p:cNvSpPr/>
          <p:nvPr/>
        </p:nvSpPr>
        <p:spPr>
          <a:xfrm>
            <a:off x="4114800" y="4956048"/>
            <a:ext cx="7452360" cy="786384"/>
          </a:xfrm>
          <a:prstGeom prst="rect">
            <a:avLst/>
          </a:prstGeom>
          <a:solidFill>
            <a:srgbClr val="F4F8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TextBox 18"/>
          <p:cNvSpPr txBox="1"/>
          <p:nvPr/>
        </p:nvSpPr>
        <p:spPr>
          <a:xfrm>
            <a:off x="4343400" y="5065776"/>
            <a:ext cx="5394960" cy="603503"/>
          </a:xfrm>
          <a:prstGeom prst="rect">
            <a:avLst/>
          </a:prstGeom>
          <a:noFill/>
        </p:spPr>
        <p:txBody>
          <a:bodyPr wrap="square" lIns="0" tIns="0" rIns="0" bIns="0" anchor="ctr">
            <a:spAutoFit/>
          </a:bodyPr>
          <a:lstStyle/>
          <a:p>
            <a:pPr algn="l">
              <a:spcAft>
                <a:spcPts val="100"/>
              </a:spcAft>
            </a:pPr>
            <a:r>
              <a:rPr sz="1400" b="1" i="0">
                <a:solidFill>
                  <a:srgbClr val="15302A"/>
                </a:solidFill>
                <a:latin typeface="Georgia"/>
              </a:rPr>
              <a:t>Rafiki Coalition</a:t>
            </a:r>
          </a:p>
          <a:p>
            <a:pPr algn="l">
              <a:lnSpc>
                <a:spcPct val="100000"/>
              </a:lnSpc>
            </a:pPr>
            <a:r>
              <a:rPr sz="1150" b="0" i="0">
                <a:solidFill>
                  <a:srgbClr val="5E6E64"/>
                </a:solidFill>
                <a:latin typeface="Calibri"/>
              </a:rPr>
              <a:t>Culturally appropriate prepared-meal delivery, Bayview-Hunters Point</a:t>
            </a:r>
          </a:p>
        </p:txBody>
      </p:sp>
      <p:sp>
        <p:nvSpPr>
          <p:cNvPr id="20" name="TextBox 19"/>
          <p:cNvSpPr txBox="1"/>
          <p:nvPr/>
        </p:nvSpPr>
        <p:spPr>
          <a:xfrm>
            <a:off x="9784080" y="4956048"/>
            <a:ext cx="1554480" cy="786384"/>
          </a:xfrm>
          <a:prstGeom prst="rect">
            <a:avLst/>
          </a:prstGeom>
          <a:noFill/>
        </p:spPr>
        <p:txBody>
          <a:bodyPr wrap="square" lIns="0" tIns="0" rIns="0" bIns="0" anchor="ctr">
            <a:spAutoFit/>
          </a:bodyPr>
          <a:lstStyle/>
          <a:p>
            <a:pPr algn="r"/>
            <a:r>
              <a:rPr sz="1800" b="1" i="0">
                <a:solidFill>
                  <a:srgbClr val="1F6B45"/>
                </a:solidFill>
                <a:latin typeface="Georgia"/>
              </a:rPr>
              <a:t>$200K</a:t>
            </a:r>
          </a:p>
        </p:txBody>
      </p:sp>
      <p:sp>
        <p:nvSpPr>
          <p:cNvPr id="21" name="TextBox 20"/>
          <p:cNvSpPr txBox="1"/>
          <p:nvPr/>
        </p:nvSpPr>
        <p:spPr>
          <a:xfrm>
            <a:off x="4114800" y="5788152"/>
            <a:ext cx="7452360" cy="365760"/>
          </a:xfrm>
          <a:prstGeom prst="rect">
            <a:avLst/>
          </a:prstGeom>
          <a:noFill/>
        </p:spPr>
        <p:txBody>
          <a:bodyPr wrap="square" lIns="0" tIns="0" rIns="0" bIns="0" anchor="t">
            <a:spAutoFit/>
          </a:bodyPr>
          <a:lstStyle/>
          <a:p>
            <a:pPr algn="l"/>
            <a:r>
              <a:rPr sz="1000" b="0" i="1">
                <a:solidFill>
                  <a:srgbClr val="5E6E64"/>
                </a:solidFill>
                <a:latin typeface="Calibri"/>
              </a:rPr>
              <a:t>Farming Hope and Foodwise are also HSA grantees; these RFP 100 awards are separate grants.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Box 1"/>
          <p:cNvSpPr txBox="1"/>
          <p:nvPr/>
        </p:nvSpPr>
        <p:spPr>
          <a:xfrm>
            <a:off x="640080" y="457200"/>
            <a:ext cx="10972800" cy="822960"/>
          </a:xfrm>
          <a:prstGeom prst="rect">
            <a:avLst/>
          </a:prstGeom>
          <a:noFill/>
        </p:spPr>
        <p:txBody>
          <a:bodyPr wrap="square" lIns="0" tIns="0" rIns="0" bIns="0" anchor="t">
            <a:spAutoFit/>
          </a:bodyPr>
          <a:lstStyle/>
          <a:p>
            <a:pPr algn="l"/>
            <a:r>
              <a:rPr sz="3000" b="1" i="0">
                <a:solidFill>
                  <a:srgbClr val="15302A"/>
                </a:solidFill>
                <a:latin typeface="Georgia"/>
              </a:rPr>
              <a:t>Strengthening food access - key changes</a:t>
            </a:r>
          </a:p>
        </p:txBody>
      </p:sp>
      <p:sp>
        <p:nvSpPr>
          <p:cNvPr id="3" name="TextBox 2"/>
          <p:cNvSpPr txBox="1"/>
          <p:nvPr/>
        </p:nvSpPr>
        <p:spPr>
          <a:xfrm>
            <a:off x="640080" y="1170432"/>
            <a:ext cx="10972800" cy="457200"/>
          </a:xfrm>
          <a:prstGeom prst="rect">
            <a:avLst/>
          </a:prstGeom>
          <a:noFill/>
        </p:spPr>
        <p:txBody>
          <a:bodyPr wrap="square" lIns="0" tIns="0" rIns="0" bIns="0" anchor="t">
            <a:spAutoFit/>
          </a:bodyPr>
          <a:lstStyle/>
          <a:p>
            <a:pPr algn="l"/>
            <a:r>
              <a:rPr sz="1500" b="0" i="0">
                <a:solidFill>
                  <a:srgbClr val="5E6E64"/>
                </a:solidFill>
                <a:latin typeface="Calibri"/>
              </a:rPr>
              <a:t>Core programs growing, plus two programs restored to the summary</a:t>
            </a:r>
          </a:p>
        </p:txBody>
      </p:sp>
      <p:sp>
        <p:nvSpPr>
          <p:cNvPr id="4" name="Rounded Rectangle 3"/>
          <p:cNvSpPr/>
          <p:nvPr/>
        </p:nvSpPr>
        <p:spPr>
          <a:xfrm>
            <a:off x="640080" y="1737360"/>
            <a:ext cx="10927080" cy="2286000"/>
          </a:xfrm>
          <a:prstGeom prst="roundRect">
            <a:avLst>
              <a:gd name="adj" fmla="val 5000"/>
            </a:avLst>
          </a:prstGeom>
          <a:solidFill>
            <a:srgbClr val="EAF2E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Rectangle 4"/>
          <p:cNvSpPr/>
          <p:nvPr/>
        </p:nvSpPr>
        <p:spPr>
          <a:xfrm>
            <a:off x="640080" y="1737360"/>
            <a:ext cx="10927080" cy="128016"/>
          </a:xfrm>
          <a:prstGeom prst="rect">
            <a:avLst/>
          </a:prstGeom>
          <a:solidFill>
            <a:srgbClr val="1F6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914400" y="1965960"/>
            <a:ext cx="10424160" cy="365760"/>
          </a:xfrm>
          <a:prstGeom prst="rect">
            <a:avLst/>
          </a:prstGeom>
          <a:noFill/>
        </p:spPr>
        <p:txBody>
          <a:bodyPr wrap="square" lIns="0" tIns="0" rIns="0" bIns="0" anchor="t">
            <a:spAutoFit/>
          </a:bodyPr>
          <a:lstStyle/>
          <a:p>
            <a:pPr algn="l"/>
            <a:r>
              <a:rPr sz="1300" b="1" i="0">
                <a:solidFill>
                  <a:srgbClr val="1F6B45"/>
                </a:solidFill>
                <a:latin typeface="Calibri"/>
              </a:rPr>
              <a:t>CORE PROGRAMS GROW ACROSS THE TWO PROPOSED YEARS</a:t>
            </a:r>
          </a:p>
        </p:txBody>
      </p:sp>
      <p:sp>
        <p:nvSpPr>
          <p:cNvPr id="7" name="TextBox 6"/>
          <p:cNvSpPr txBox="1"/>
          <p:nvPr/>
        </p:nvSpPr>
        <p:spPr>
          <a:xfrm>
            <a:off x="914400" y="2514600"/>
            <a:ext cx="2560320" cy="1280160"/>
          </a:xfrm>
          <a:prstGeom prst="rect">
            <a:avLst/>
          </a:prstGeom>
          <a:noFill/>
        </p:spPr>
        <p:txBody>
          <a:bodyPr wrap="square" lIns="0" tIns="0" rIns="0" bIns="0" anchor="t">
            <a:spAutoFit/>
          </a:bodyPr>
          <a:lstStyle/>
          <a:p>
            <a:pPr algn="l">
              <a:spcAft>
                <a:spcPts val="400"/>
              </a:spcAft>
            </a:pPr>
            <a:r>
              <a:rPr sz="2000" b="1" i="0">
                <a:solidFill>
                  <a:srgbClr val="15302A"/>
                </a:solidFill>
                <a:latin typeface="Georgia"/>
              </a:rPr>
              <a:t>$8.8M  -&gt;  $9.0M</a:t>
            </a:r>
          </a:p>
          <a:p>
            <a:pPr algn="l">
              <a:lnSpc>
                <a:spcPct val="100000"/>
              </a:lnSpc>
            </a:pPr>
            <a:r>
              <a:rPr sz="1250" b="0" i="0">
                <a:solidFill>
                  <a:srgbClr val="5E6E64"/>
                </a:solidFill>
                <a:latin typeface="Calibri"/>
              </a:rPr>
              <a:t>Neighborhood grocery access</a:t>
            </a:r>
          </a:p>
        </p:txBody>
      </p:sp>
      <p:sp>
        <p:nvSpPr>
          <p:cNvPr id="8" name="TextBox 7"/>
          <p:cNvSpPr txBox="1"/>
          <p:nvPr/>
        </p:nvSpPr>
        <p:spPr>
          <a:xfrm>
            <a:off x="3611880" y="2514600"/>
            <a:ext cx="2560320" cy="1280160"/>
          </a:xfrm>
          <a:prstGeom prst="rect">
            <a:avLst/>
          </a:prstGeom>
          <a:noFill/>
        </p:spPr>
        <p:txBody>
          <a:bodyPr wrap="square" lIns="0" tIns="0" rIns="0" bIns="0" anchor="t">
            <a:spAutoFit/>
          </a:bodyPr>
          <a:lstStyle/>
          <a:p>
            <a:pPr algn="l">
              <a:spcAft>
                <a:spcPts val="400"/>
              </a:spcAft>
            </a:pPr>
            <a:r>
              <a:rPr sz="2000" b="1" i="0">
                <a:solidFill>
                  <a:srgbClr val="15302A"/>
                </a:solidFill>
                <a:latin typeface="Georgia"/>
              </a:rPr>
              <a:t>$6.3M  -&gt;  $6.4M</a:t>
            </a:r>
          </a:p>
          <a:p>
            <a:pPr algn="l">
              <a:lnSpc>
                <a:spcPct val="100000"/>
              </a:lnSpc>
            </a:pPr>
            <a:r>
              <a:rPr sz="1250" b="0" i="0">
                <a:solidFill>
                  <a:srgbClr val="5E6E64"/>
                </a:solidFill>
                <a:latin typeface="Calibri"/>
              </a:rPr>
              <a:t>Supplemental meals (incl. Glide)</a:t>
            </a:r>
          </a:p>
        </p:txBody>
      </p:sp>
      <p:sp>
        <p:nvSpPr>
          <p:cNvPr id="9" name="TextBox 8"/>
          <p:cNvSpPr txBox="1"/>
          <p:nvPr/>
        </p:nvSpPr>
        <p:spPr>
          <a:xfrm>
            <a:off x="6309360" y="2514600"/>
            <a:ext cx="2560320" cy="1280160"/>
          </a:xfrm>
          <a:prstGeom prst="rect">
            <a:avLst/>
          </a:prstGeom>
          <a:noFill/>
        </p:spPr>
        <p:txBody>
          <a:bodyPr wrap="square" lIns="0" tIns="0" rIns="0" bIns="0" anchor="t">
            <a:spAutoFit/>
          </a:bodyPr>
          <a:lstStyle/>
          <a:p>
            <a:pPr algn="l">
              <a:spcAft>
                <a:spcPts val="400"/>
              </a:spcAft>
            </a:pPr>
            <a:r>
              <a:rPr sz="2000" b="1" i="0">
                <a:solidFill>
                  <a:srgbClr val="15302A"/>
                </a:solidFill>
                <a:latin typeface="Georgia"/>
              </a:rPr>
              <a:t>$14.7M  -&gt;  $15.1M</a:t>
            </a:r>
          </a:p>
          <a:p>
            <a:pPr algn="l">
              <a:lnSpc>
                <a:spcPct val="100000"/>
              </a:lnSpc>
            </a:pPr>
            <a:r>
              <a:rPr sz="1250" b="0" i="0">
                <a:solidFill>
                  <a:srgbClr val="5E6E64"/>
                </a:solidFill>
                <a:latin typeface="Calibri"/>
              </a:rPr>
              <a:t>Home-delivered meals</a:t>
            </a:r>
          </a:p>
        </p:txBody>
      </p:sp>
      <p:sp>
        <p:nvSpPr>
          <p:cNvPr id="10" name="TextBox 9"/>
          <p:cNvSpPr txBox="1"/>
          <p:nvPr/>
        </p:nvSpPr>
        <p:spPr>
          <a:xfrm>
            <a:off x="9006840" y="2514600"/>
            <a:ext cx="2560320" cy="1280160"/>
          </a:xfrm>
          <a:prstGeom prst="rect">
            <a:avLst/>
          </a:prstGeom>
          <a:noFill/>
        </p:spPr>
        <p:txBody>
          <a:bodyPr wrap="square" lIns="0" tIns="0" rIns="0" bIns="0" anchor="t">
            <a:spAutoFit/>
          </a:bodyPr>
          <a:lstStyle/>
          <a:p>
            <a:pPr algn="l">
              <a:spcAft>
                <a:spcPts val="400"/>
              </a:spcAft>
            </a:pPr>
            <a:r>
              <a:rPr sz="2000" b="1" i="0">
                <a:solidFill>
                  <a:srgbClr val="15302A"/>
                </a:solidFill>
                <a:latin typeface="Georgia"/>
              </a:rPr>
              <a:t>$2.9M  -&gt;  $3.0M</a:t>
            </a:r>
          </a:p>
          <a:p>
            <a:pPr algn="l">
              <a:lnSpc>
                <a:spcPct val="100000"/>
              </a:lnSpc>
            </a:pPr>
            <a:r>
              <a:rPr sz="1250" b="0" i="0">
                <a:solidFill>
                  <a:srgbClr val="5E6E64"/>
                </a:solidFill>
                <a:latin typeface="Calibri"/>
              </a:rPr>
              <a:t>Grocery pantry</a:t>
            </a:r>
          </a:p>
        </p:txBody>
      </p:sp>
      <p:sp>
        <p:nvSpPr>
          <p:cNvPr id="11" name="TextBox 10"/>
          <p:cNvSpPr txBox="1"/>
          <p:nvPr/>
        </p:nvSpPr>
        <p:spPr>
          <a:xfrm>
            <a:off x="640080" y="4251960"/>
            <a:ext cx="10927080" cy="365760"/>
          </a:xfrm>
          <a:prstGeom prst="rect">
            <a:avLst/>
          </a:prstGeom>
          <a:noFill/>
        </p:spPr>
        <p:txBody>
          <a:bodyPr wrap="square" lIns="0" tIns="0" rIns="0" bIns="0" anchor="t">
            <a:spAutoFit/>
          </a:bodyPr>
          <a:lstStyle/>
          <a:p>
            <a:pPr algn="l"/>
            <a:r>
              <a:rPr sz="1200" b="1" i="0">
                <a:solidFill>
                  <a:srgbClr val="C8892B"/>
                </a:solidFill>
                <a:latin typeface="Calibri"/>
              </a:rPr>
              <a:t>PLUS TWO PROGRAMS RESTORED TO THE SUMMARY</a:t>
            </a:r>
          </a:p>
        </p:txBody>
      </p:sp>
      <p:sp>
        <p:nvSpPr>
          <p:cNvPr id="12" name="Rounded Rectangle 11"/>
          <p:cNvSpPr/>
          <p:nvPr/>
        </p:nvSpPr>
        <p:spPr>
          <a:xfrm>
            <a:off x="640080" y="4663440"/>
            <a:ext cx="5440680" cy="1325880"/>
          </a:xfrm>
          <a:prstGeom prst="roundRect">
            <a:avLst>
              <a:gd name="adj" fmla="val 5000"/>
            </a:avLst>
          </a:prstGeom>
          <a:solidFill>
            <a:srgbClr val="FFFFFF"/>
          </a:solidFill>
          <a:ln w="15875">
            <a:solidFill>
              <a:srgbClr val="C9D8C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Rectangle 12"/>
          <p:cNvSpPr/>
          <p:nvPr/>
        </p:nvSpPr>
        <p:spPr>
          <a:xfrm>
            <a:off x="640080" y="4663440"/>
            <a:ext cx="91440" cy="1325880"/>
          </a:xfrm>
          <a:prstGeom prst="rect">
            <a:avLst/>
          </a:prstGeom>
          <a:solidFill>
            <a:srgbClr val="C889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TextBox 13"/>
          <p:cNvSpPr txBox="1"/>
          <p:nvPr/>
        </p:nvSpPr>
        <p:spPr>
          <a:xfrm>
            <a:off x="932688" y="4800600"/>
            <a:ext cx="5029200" cy="868680"/>
          </a:xfrm>
          <a:prstGeom prst="rect">
            <a:avLst/>
          </a:prstGeom>
          <a:noFill/>
        </p:spPr>
        <p:txBody>
          <a:bodyPr wrap="square" lIns="0" tIns="0" rIns="0" bIns="0" anchor="t">
            <a:spAutoFit/>
          </a:bodyPr>
          <a:lstStyle/>
          <a:p>
            <a:pPr algn="l">
              <a:spcAft>
                <a:spcPts val="200"/>
              </a:spcAft>
            </a:pPr>
            <a:r>
              <a:rPr sz="1350" b="1" i="0">
                <a:solidFill>
                  <a:srgbClr val="15302A"/>
                </a:solidFill>
                <a:latin typeface="Georgia"/>
              </a:rPr>
              <a:t>Immigrant Food Assistance / Pantry   </a:t>
            </a:r>
            <a:r>
              <a:rPr sz="1350" b="1" i="0">
                <a:solidFill>
                  <a:srgbClr val="1F6B45"/>
                </a:solidFill>
                <a:latin typeface="Georgia"/>
              </a:rPr>
              <a:t>~$0.64M</a:t>
            </a:r>
          </a:p>
          <a:p>
            <a:pPr algn="l">
              <a:lnSpc>
                <a:spcPct val="100000"/>
              </a:lnSpc>
            </a:pPr>
            <a:r>
              <a:rPr sz="1100" b="0" i="0">
                <a:solidFill>
                  <a:srgbClr val="5E6E64"/>
                </a:solidFill>
                <a:latin typeface="Calibri"/>
              </a:rPr>
              <a:t>Food for residents - incl. immigrants - unable or unwilling to access CalFresh</a:t>
            </a:r>
          </a:p>
        </p:txBody>
      </p:sp>
      <p:sp>
        <p:nvSpPr>
          <p:cNvPr id="15" name="TextBox 14"/>
          <p:cNvSpPr txBox="1"/>
          <p:nvPr/>
        </p:nvSpPr>
        <p:spPr>
          <a:xfrm>
            <a:off x="932688" y="5596128"/>
            <a:ext cx="5029200" cy="274320"/>
          </a:xfrm>
          <a:prstGeom prst="rect">
            <a:avLst/>
          </a:prstGeom>
          <a:noFill/>
        </p:spPr>
        <p:txBody>
          <a:bodyPr wrap="square" lIns="0" tIns="0" rIns="0" bIns="0" anchor="t">
            <a:spAutoFit/>
          </a:bodyPr>
          <a:lstStyle/>
          <a:p>
            <a:pPr algn="l"/>
            <a:r>
              <a:rPr sz="950" b="0" i="1">
                <a:solidFill>
                  <a:srgbClr val="5E6E64"/>
                </a:solidFill>
                <a:latin typeface="Calibri"/>
              </a:rPr>
              <a:t>Category: Targeted &amp; emergency food (CFAT)</a:t>
            </a:r>
          </a:p>
        </p:txBody>
      </p:sp>
      <p:sp>
        <p:nvSpPr>
          <p:cNvPr id="16" name="Rounded Rectangle 15"/>
          <p:cNvSpPr/>
          <p:nvPr/>
        </p:nvSpPr>
        <p:spPr>
          <a:xfrm>
            <a:off x="6446520" y="4663440"/>
            <a:ext cx="5440680" cy="1325880"/>
          </a:xfrm>
          <a:prstGeom prst="roundRect">
            <a:avLst>
              <a:gd name="adj" fmla="val 5000"/>
            </a:avLst>
          </a:prstGeom>
          <a:solidFill>
            <a:srgbClr val="FFFFFF"/>
          </a:solidFill>
          <a:ln w="15875">
            <a:solidFill>
              <a:srgbClr val="C9D8C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Rectangle 16"/>
          <p:cNvSpPr/>
          <p:nvPr/>
        </p:nvSpPr>
        <p:spPr>
          <a:xfrm>
            <a:off x="6446520" y="4663440"/>
            <a:ext cx="91440" cy="1325880"/>
          </a:xfrm>
          <a:prstGeom prst="rect">
            <a:avLst/>
          </a:prstGeom>
          <a:solidFill>
            <a:srgbClr val="C889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TextBox 17"/>
          <p:cNvSpPr txBox="1"/>
          <p:nvPr/>
        </p:nvSpPr>
        <p:spPr>
          <a:xfrm>
            <a:off x="6739128" y="4800600"/>
            <a:ext cx="5029200" cy="868680"/>
          </a:xfrm>
          <a:prstGeom prst="rect">
            <a:avLst/>
          </a:prstGeom>
          <a:noFill/>
        </p:spPr>
        <p:txBody>
          <a:bodyPr wrap="square" lIns="0" tIns="0" rIns="0" bIns="0" anchor="t">
            <a:spAutoFit/>
          </a:bodyPr>
          <a:lstStyle/>
          <a:p>
            <a:pPr algn="l">
              <a:spcAft>
                <a:spcPts val="200"/>
              </a:spcAft>
            </a:pPr>
            <a:r>
              <a:rPr sz="1350" b="1" i="0">
                <a:solidFill>
                  <a:srgbClr val="15302A"/>
                </a:solidFill>
                <a:latin typeface="Georgia"/>
              </a:rPr>
              <a:t>Emergency Food Box Program   </a:t>
            </a:r>
            <a:r>
              <a:rPr sz="1350" b="1" i="0">
                <a:solidFill>
                  <a:srgbClr val="1F6B45"/>
                </a:solidFill>
                <a:latin typeface="Georgia"/>
              </a:rPr>
              <a:t>~$0.07M</a:t>
            </a:r>
          </a:p>
          <a:p>
            <a:pPr algn="l">
              <a:lnSpc>
                <a:spcPct val="100000"/>
              </a:lnSpc>
            </a:pPr>
            <a:r>
              <a:rPr sz="1100" b="0" i="0">
                <a:solidFill>
                  <a:srgbClr val="5E6E64"/>
                </a:solidFill>
                <a:latin typeface="Calibri"/>
              </a:rPr>
              <a:t>Three-day emergency food for households in crisis</a:t>
            </a:r>
          </a:p>
        </p:txBody>
      </p:sp>
      <p:sp>
        <p:nvSpPr>
          <p:cNvPr id="19" name="TextBox 18"/>
          <p:cNvSpPr txBox="1"/>
          <p:nvPr/>
        </p:nvSpPr>
        <p:spPr>
          <a:xfrm>
            <a:off x="6739128" y="5596128"/>
            <a:ext cx="5029200" cy="274320"/>
          </a:xfrm>
          <a:prstGeom prst="rect">
            <a:avLst/>
          </a:prstGeom>
          <a:noFill/>
        </p:spPr>
        <p:txBody>
          <a:bodyPr wrap="square" lIns="0" tIns="0" rIns="0" bIns="0" anchor="t">
            <a:spAutoFit/>
          </a:bodyPr>
          <a:lstStyle/>
          <a:p>
            <a:pPr algn="l"/>
            <a:r>
              <a:rPr sz="950" b="0" i="1">
                <a:solidFill>
                  <a:srgbClr val="5E6E64"/>
                </a:solidFill>
                <a:latin typeface="Calibri"/>
              </a:rPr>
              <a:t>Category: Targeted &amp; emergency food (CFAT)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1503</Words>
  <Application>Microsoft Office PowerPoint</Application>
  <PresentationFormat>Widescreen</PresentationFormat>
  <Paragraphs>270</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Priscilla Rodriguez</dc:creator>
  <cp:keywords/>
  <dc:description>generated using python-pptx</dc:description>
  <cp:lastModifiedBy>Rodriguez, Priscilla (DPH)</cp:lastModifiedBy>
  <cp:revision>1</cp:revision>
  <dcterms:created xsi:type="dcterms:W3CDTF">2013-01-27T09:14:16Z</dcterms:created>
  <dcterms:modified xsi:type="dcterms:W3CDTF">2026-06-11T00:18:23Z</dcterms:modified>
  <cp:category/>
</cp:coreProperties>
</file>