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56" r:id="rId5"/>
    <p:sldId id="273" r:id="rId6"/>
    <p:sldId id="257" r:id="rId7"/>
    <p:sldId id="275" r:id="rId8"/>
    <p:sldId id="259" r:id="rId9"/>
    <p:sldId id="265" r:id="rId10"/>
    <p:sldId id="267" r:id="rId11"/>
    <p:sldId id="266" r:id="rId12"/>
    <p:sldId id="280" r:id="rId13"/>
    <p:sldId id="281" r:id="rId14"/>
    <p:sldId id="261" r:id="rId15"/>
    <p:sldId id="286" r:id="rId16"/>
    <p:sldId id="284" r:id="rId17"/>
    <p:sldId id="274" r:id="rId18"/>
    <p:sldId id="272" r:id="rId19"/>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05" d="100"/>
          <a:sy n="105"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mnhc-my.sharepoint.com/personal/annar_mnhc_org/Documents/OneDrive%20Documents/Data%20for%20presentatio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nhc-my.sharepoint.com/personal/annar_mnhc_org/Documents/OneDrive%20Documents/Data%20for%20presentatio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MNHC Patients</a:t>
            </a:r>
            <a:r>
              <a:rPr lang="en-US" sz="1600" b="1" baseline="0"/>
              <a:t> by Insurance Status</a:t>
            </a:r>
            <a:endParaRPr lang="en-US" sz="1600" b="1"/>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Sheet1!$E$126</c:f>
              <c:strCache>
                <c:ptCount val="1"/>
                <c:pt idx="0">
                  <c:v>MediCal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(Sheet1!$G$125,Sheet1!$I$125,Sheet1!$K$125,Sheet1!$M$125,Sheet1!$O$125,Sheet1!$Q$125)</c:f>
              <c:numCache>
                <c:formatCode>General</c:formatCode>
                <c:ptCount val="6"/>
                <c:pt idx="0">
                  <c:v>2020</c:v>
                </c:pt>
                <c:pt idx="1">
                  <c:v>2021</c:v>
                </c:pt>
                <c:pt idx="2">
                  <c:v>2022</c:v>
                </c:pt>
                <c:pt idx="3">
                  <c:v>2023</c:v>
                </c:pt>
                <c:pt idx="4">
                  <c:v>2024</c:v>
                </c:pt>
                <c:pt idx="5">
                  <c:v>2025</c:v>
                </c:pt>
              </c:numCache>
            </c:numRef>
          </c:cat>
          <c:val>
            <c:numRef>
              <c:f>(Sheet1!$G$126,Sheet1!$I$126,Sheet1!$K$126,Sheet1!$M$126,Sheet1!$O$126,Sheet1!$Q$126)</c:f>
              <c:numCache>
                <c:formatCode>0%</c:formatCode>
                <c:ptCount val="6"/>
                <c:pt idx="0">
                  <c:v>0.47946685878962536</c:v>
                </c:pt>
                <c:pt idx="1">
                  <c:v>0.62061841929894712</c:v>
                </c:pt>
                <c:pt idx="2">
                  <c:v>0.6211180124223602</c:v>
                </c:pt>
                <c:pt idx="3">
                  <c:v>0.6103921697431518</c:v>
                </c:pt>
                <c:pt idx="4">
                  <c:v>0.71268921475875113</c:v>
                </c:pt>
                <c:pt idx="5">
                  <c:v>0.73481490010939032</c:v>
                </c:pt>
              </c:numCache>
            </c:numRef>
          </c:val>
          <c:extLst>
            <c:ext xmlns:c16="http://schemas.microsoft.com/office/drawing/2014/chart" uri="{C3380CC4-5D6E-409C-BE32-E72D297353CC}">
              <c16:uniqueId val="{00000000-A6E3-4BFA-ACFF-4607E60F6F71}"/>
            </c:ext>
          </c:extLst>
        </c:ser>
        <c:ser>
          <c:idx val="1"/>
          <c:order val="1"/>
          <c:tx>
            <c:strRef>
              <c:f>Sheet1!$E$127</c:f>
              <c:strCache>
                <c:ptCount val="1"/>
                <c:pt idx="0">
                  <c:v>Uninsured/Healthy San Francisco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(Sheet1!$G$125,Sheet1!$I$125,Sheet1!$K$125,Sheet1!$M$125,Sheet1!$O$125,Sheet1!$Q$125)</c:f>
              <c:numCache>
                <c:formatCode>General</c:formatCode>
                <c:ptCount val="6"/>
                <c:pt idx="0">
                  <c:v>2020</c:v>
                </c:pt>
                <c:pt idx="1">
                  <c:v>2021</c:v>
                </c:pt>
                <c:pt idx="2">
                  <c:v>2022</c:v>
                </c:pt>
                <c:pt idx="3">
                  <c:v>2023</c:v>
                </c:pt>
                <c:pt idx="4">
                  <c:v>2024</c:v>
                </c:pt>
                <c:pt idx="5">
                  <c:v>2025</c:v>
                </c:pt>
              </c:numCache>
            </c:numRef>
          </c:cat>
          <c:val>
            <c:numRef>
              <c:f>(Sheet1!$G$127,Sheet1!$I$127,Sheet1!$K$127,Sheet1!$M$127,Sheet1!$O$127,Sheet1!$Q$127)</c:f>
              <c:numCache>
                <c:formatCode>0%</c:formatCode>
                <c:ptCount val="6"/>
                <c:pt idx="0">
                  <c:v>0.44034582132564842</c:v>
                </c:pt>
                <c:pt idx="1">
                  <c:v>0.21977875516460083</c:v>
                </c:pt>
                <c:pt idx="2">
                  <c:v>0.20747984670278843</c:v>
                </c:pt>
                <c:pt idx="3">
                  <c:v>0.17296196544702094</c:v>
                </c:pt>
                <c:pt idx="4">
                  <c:v>8.7511825922421946E-2</c:v>
                </c:pt>
                <c:pt idx="5">
                  <c:v>5.8495019862974264E-2</c:v>
                </c:pt>
              </c:numCache>
            </c:numRef>
          </c:val>
          <c:extLst>
            <c:ext xmlns:c16="http://schemas.microsoft.com/office/drawing/2014/chart" uri="{C3380CC4-5D6E-409C-BE32-E72D297353CC}">
              <c16:uniqueId val="{00000001-A6E3-4BFA-ACFF-4607E60F6F71}"/>
            </c:ext>
          </c:extLst>
        </c:ser>
        <c:ser>
          <c:idx val="2"/>
          <c:order val="2"/>
          <c:tx>
            <c:strRef>
              <c:f>Sheet1!$E$128</c:f>
              <c:strCache>
                <c:ptCount val="1"/>
                <c:pt idx="0">
                  <c:v>Medicare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(Sheet1!$G$125,Sheet1!$I$125,Sheet1!$K$125,Sheet1!$M$125,Sheet1!$O$125,Sheet1!$Q$125)</c:f>
              <c:numCache>
                <c:formatCode>General</c:formatCode>
                <c:ptCount val="6"/>
                <c:pt idx="0">
                  <c:v>2020</c:v>
                </c:pt>
                <c:pt idx="1">
                  <c:v>2021</c:v>
                </c:pt>
                <c:pt idx="2">
                  <c:v>2022</c:v>
                </c:pt>
                <c:pt idx="3">
                  <c:v>2023</c:v>
                </c:pt>
                <c:pt idx="4">
                  <c:v>2024</c:v>
                </c:pt>
                <c:pt idx="5">
                  <c:v>2025</c:v>
                </c:pt>
              </c:numCache>
            </c:numRef>
          </c:cat>
          <c:val>
            <c:numRef>
              <c:f>(Sheet1!$G$128,Sheet1!$I$128,Sheet1!$K$128,Sheet1!$M$128,Sheet1!$O$128,Sheet1!$Q$128)</c:f>
              <c:numCache>
                <c:formatCode>0%</c:formatCode>
                <c:ptCount val="6"/>
                <c:pt idx="0">
                  <c:v>5.0936599423631122E-2</c:v>
                </c:pt>
                <c:pt idx="1">
                  <c:v>6.7706250833000137E-2</c:v>
                </c:pt>
                <c:pt idx="2">
                  <c:v>6.8983745209462141E-2</c:v>
                </c:pt>
                <c:pt idx="3">
                  <c:v>6.8974577941273069E-2</c:v>
                </c:pt>
                <c:pt idx="4">
                  <c:v>6.0903500473036894E-2</c:v>
                </c:pt>
                <c:pt idx="5">
                  <c:v>5.9819218147273881E-2</c:v>
                </c:pt>
              </c:numCache>
            </c:numRef>
          </c:val>
          <c:extLst>
            <c:ext xmlns:c16="http://schemas.microsoft.com/office/drawing/2014/chart" uri="{C3380CC4-5D6E-409C-BE32-E72D297353CC}">
              <c16:uniqueId val="{00000002-A6E3-4BFA-ACFF-4607E60F6F71}"/>
            </c:ext>
          </c:extLst>
        </c:ser>
        <c:ser>
          <c:idx val="3"/>
          <c:order val="3"/>
          <c:tx>
            <c:strRef>
              <c:f>Sheet1!$E$129</c:f>
              <c:strCache>
                <c:ptCount val="1"/>
                <c:pt idx="0">
                  <c:v>Commercial/Private Insurance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(Sheet1!$G$125,Sheet1!$I$125,Sheet1!$K$125,Sheet1!$M$125,Sheet1!$O$125,Sheet1!$Q$125)</c:f>
              <c:numCache>
                <c:formatCode>General</c:formatCode>
                <c:ptCount val="6"/>
                <c:pt idx="0">
                  <c:v>2020</c:v>
                </c:pt>
                <c:pt idx="1">
                  <c:v>2021</c:v>
                </c:pt>
                <c:pt idx="2">
                  <c:v>2022</c:v>
                </c:pt>
                <c:pt idx="3">
                  <c:v>2023</c:v>
                </c:pt>
                <c:pt idx="4">
                  <c:v>2024</c:v>
                </c:pt>
                <c:pt idx="5">
                  <c:v>2025</c:v>
                </c:pt>
              </c:numCache>
            </c:numRef>
          </c:cat>
          <c:val>
            <c:numRef>
              <c:f>(Sheet1!$G$129,Sheet1!$I$129,Sheet1!$K$129,Sheet1!$M$129,Sheet1!$O$129,Sheet1!$Q$129)</c:f>
              <c:numCache>
                <c:formatCode>0%</c:formatCode>
                <c:ptCount val="6"/>
                <c:pt idx="0">
                  <c:v>2.92507204610951E-2</c:v>
                </c:pt>
                <c:pt idx="1">
                  <c:v>9.1896574703451958E-2</c:v>
                </c:pt>
                <c:pt idx="2">
                  <c:v>0.10241839566538918</c:v>
                </c:pt>
                <c:pt idx="3">
                  <c:v>0.14767128686855416</c:v>
                </c:pt>
                <c:pt idx="4">
                  <c:v>0.13889545884578997</c:v>
                </c:pt>
                <c:pt idx="5">
                  <c:v>0.14687086188036155</c:v>
                </c:pt>
              </c:numCache>
            </c:numRef>
          </c:val>
          <c:extLst>
            <c:ext xmlns:c16="http://schemas.microsoft.com/office/drawing/2014/chart" uri="{C3380CC4-5D6E-409C-BE32-E72D297353CC}">
              <c16:uniqueId val="{00000003-A6E3-4BFA-ACFF-4607E60F6F71}"/>
            </c:ext>
          </c:extLst>
        </c:ser>
        <c:dLbls>
          <c:showLegendKey val="0"/>
          <c:showVal val="0"/>
          <c:showCatName val="0"/>
          <c:showSerName val="0"/>
          <c:showPercent val="0"/>
          <c:showBubbleSize val="0"/>
        </c:dLbls>
        <c:gapWidth val="219"/>
        <c:overlap val="-27"/>
        <c:axId val="768321039"/>
        <c:axId val="768323919"/>
      </c:barChart>
      <c:catAx>
        <c:axId val="768321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68323919"/>
        <c:crosses val="autoZero"/>
        <c:auto val="1"/>
        <c:lblAlgn val="ctr"/>
        <c:lblOffset val="100"/>
        <c:noMultiLvlLbl val="0"/>
      </c:catAx>
      <c:valAx>
        <c:axId val="7683239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83210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a:t>MNHC Annual</a:t>
            </a:r>
            <a:r>
              <a:rPr lang="en-US" sz="1800" b="1" baseline="0"/>
              <a:t> </a:t>
            </a:r>
            <a:r>
              <a:rPr lang="en-US" sz="1800" b="1"/>
              <a:t>UDS</a:t>
            </a:r>
            <a:r>
              <a:rPr lang="en-US" sz="1800" b="1" baseline="0"/>
              <a:t> Clinical Quality Metrics, 2021-2025</a:t>
            </a:r>
            <a:endParaRPr lang="en-US" sz="1800" b="1"/>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Sheet1!$G$186</c:f>
              <c:strCache>
                <c:ptCount val="1"/>
                <c:pt idx="0">
                  <c:v>Cervical Cancer Screening</c:v>
                </c:pt>
              </c:strCache>
            </c:strRef>
          </c:tx>
          <c:spPr>
            <a:ln w="38100" cap="rnd">
              <a:solidFill>
                <a:srgbClr val="002060"/>
              </a:solidFill>
              <a:prstDash val="sysDash"/>
              <a:round/>
            </a:ln>
            <a:effectLst/>
          </c:spPr>
          <c:marker>
            <c:symbol val="none"/>
          </c:marker>
          <c:trendline>
            <c:spPr>
              <a:ln w="19050" cap="rnd">
                <a:solidFill>
                  <a:schemeClr val="accent1"/>
                </a:solidFill>
                <a:prstDash val="sysDot"/>
              </a:ln>
              <a:effectLst/>
            </c:spPr>
            <c:trendlineType val="linear"/>
            <c:dispRSqr val="0"/>
            <c:dispEq val="0"/>
          </c:trendline>
          <c:cat>
            <c:numRef>
              <c:f>Sheet1!$H$185:$L$185</c:f>
              <c:numCache>
                <c:formatCode>General</c:formatCode>
                <c:ptCount val="5"/>
                <c:pt idx="0">
                  <c:v>2021</c:v>
                </c:pt>
                <c:pt idx="1">
                  <c:v>2022</c:v>
                </c:pt>
                <c:pt idx="2">
                  <c:v>2023</c:v>
                </c:pt>
                <c:pt idx="3">
                  <c:v>2024</c:v>
                </c:pt>
                <c:pt idx="4">
                  <c:v>2025</c:v>
                </c:pt>
              </c:numCache>
            </c:numRef>
          </c:cat>
          <c:val>
            <c:numRef>
              <c:f>Sheet1!$H$186:$L$186</c:f>
              <c:numCache>
                <c:formatCode>0%</c:formatCode>
                <c:ptCount val="5"/>
                <c:pt idx="0">
                  <c:v>0.57999999999999996</c:v>
                </c:pt>
                <c:pt idx="1">
                  <c:v>0.55700000000000005</c:v>
                </c:pt>
                <c:pt idx="2">
                  <c:v>0.63770000000000004</c:v>
                </c:pt>
                <c:pt idx="3">
                  <c:v>0.85850000000000004</c:v>
                </c:pt>
                <c:pt idx="4">
                  <c:v>0.83120000000000005</c:v>
                </c:pt>
              </c:numCache>
            </c:numRef>
          </c:val>
          <c:smooth val="0"/>
          <c:extLst>
            <c:ext xmlns:c16="http://schemas.microsoft.com/office/drawing/2014/chart" uri="{C3380CC4-5D6E-409C-BE32-E72D297353CC}">
              <c16:uniqueId val="{00000001-5FC2-43DC-9293-9A86E5402A9F}"/>
            </c:ext>
          </c:extLst>
        </c:ser>
        <c:ser>
          <c:idx val="1"/>
          <c:order val="1"/>
          <c:tx>
            <c:strRef>
              <c:f>Sheet1!$G$187</c:f>
              <c:strCache>
                <c:ptCount val="1"/>
                <c:pt idx="0">
                  <c:v>Breast Cancer Screening</c:v>
                </c:pt>
              </c:strCache>
            </c:strRef>
          </c:tx>
          <c:spPr>
            <a:ln w="41275" cap="rnd">
              <a:solidFill>
                <a:schemeClr val="accent2"/>
              </a:solidFill>
              <a:prstDash val="lgDash"/>
              <a:round/>
            </a:ln>
            <a:effectLst/>
          </c:spPr>
          <c:marker>
            <c:symbol val="none"/>
          </c:marker>
          <c:trendline>
            <c:spPr>
              <a:ln w="19050" cap="rnd">
                <a:solidFill>
                  <a:schemeClr val="accent2"/>
                </a:solidFill>
                <a:prstDash val="sysDot"/>
              </a:ln>
              <a:effectLst/>
            </c:spPr>
            <c:trendlineType val="linear"/>
            <c:dispRSqr val="0"/>
            <c:dispEq val="0"/>
          </c:trendline>
          <c:cat>
            <c:numRef>
              <c:f>Sheet1!$H$185:$L$185</c:f>
              <c:numCache>
                <c:formatCode>General</c:formatCode>
                <c:ptCount val="5"/>
                <c:pt idx="0">
                  <c:v>2021</c:v>
                </c:pt>
                <c:pt idx="1">
                  <c:v>2022</c:v>
                </c:pt>
                <c:pt idx="2">
                  <c:v>2023</c:v>
                </c:pt>
                <c:pt idx="3">
                  <c:v>2024</c:v>
                </c:pt>
                <c:pt idx="4">
                  <c:v>2025</c:v>
                </c:pt>
              </c:numCache>
            </c:numRef>
          </c:cat>
          <c:val>
            <c:numRef>
              <c:f>Sheet1!$H$187:$L$187</c:f>
              <c:numCache>
                <c:formatCode>0%</c:formatCode>
                <c:ptCount val="5"/>
                <c:pt idx="0">
                  <c:v>0.48430000000000001</c:v>
                </c:pt>
                <c:pt idx="1">
                  <c:v>0.54679999999999995</c:v>
                </c:pt>
                <c:pt idx="2">
                  <c:v>0.56489999999999996</c:v>
                </c:pt>
                <c:pt idx="3">
                  <c:v>0.58650000000000002</c:v>
                </c:pt>
                <c:pt idx="4">
                  <c:v>0.75109999999999999</c:v>
                </c:pt>
              </c:numCache>
            </c:numRef>
          </c:val>
          <c:smooth val="0"/>
          <c:extLst>
            <c:ext xmlns:c16="http://schemas.microsoft.com/office/drawing/2014/chart" uri="{C3380CC4-5D6E-409C-BE32-E72D297353CC}">
              <c16:uniqueId val="{00000003-5FC2-43DC-9293-9A86E5402A9F}"/>
            </c:ext>
          </c:extLst>
        </c:ser>
        <c:ser>
          <c:idx val="2"/>
          <c:order val="2"/>
          <c:tx>
            <c:strRef>
              <c:f>Sheet1!$G$188</c:f>
              <c:strCache>
                <c:ptCount val="1"/>
                <c:pt idx="0">
                  <c:v>Hypertension Control</c:v>
                </c:pt>
              </c:strCache>
            </c:strRef>
          </c:tx>
          <c:spPr>
            <a:ln w="47625" cap="rnd">
              <a:solidFill>
                <a:srgbClr val="92D050"/>
              </a:solidFill>
              <a:prstDash val="dash"/>
              <a:round/>
            </a:ln>
            <a:effectLst/>
          </c:spPr>
          <c:marker>
            <c:symbol val="none"/>
          </c:marker>
          <c:trendline>
            <c:spPr>
              <a:ln w="19050" cap="rnd">
                <a:solidFill>
                  <a:schemeClr val="accent3"/>
                </a:solidFill>
                <a:prstDash val="sysDot"/>
              </a:ln>
              <a:effectLst/>
            </c:spPr>
            <c:trendlineType val="linear"/>
            <c:dispRSqr val="0"/>
            <c:dispEq val="0"/>
          </c:trendline>
          <c:cat>
            <c:numRef>
              <c:f>Sheet1!$H$185:$L$185</c:f>
              <c:numCache>
                <c:formatCode>General</c:formatCode>
                <c:ptCount val="5"/>
                <c:pt idx="0">
                  <c:v>2021</c:v>
                </c:pt>
                <c:pt idx="1">
                  <c:v>2022</c:v>
                </c:pt>
                <c:pt idx="2">
                  <c:v>2023</c:v>
                </c:pt>
                <c:pt idx="3">
                  <c:v>2024</c:v>
                </c:pt>
                <c:pt idx="4">
                  <c:v>2025</c:v>
                </c:pt>
              </c:numCache>
            </c:numRef>
          </c:cat>
          <c:val>
            <c:numRef>
              <c:f>Sheet1!$H$188:$L$188</c:f>
              <c:numCache>
                <c:formatCode>0%</c:formatCode>
                <c:ptCount val="5"/>
                <c:pt idx="0">
                  <c:v>0.5383</c:v>
                </c:pt>
                <c:pt idx="1">
                  <c:v>0.56740000000000002</c:v>
                </c:pt>
                <c:pt idx="2">
                  <c:v>0.62939999999999996</c:v>
                </c:pt>
                <c:pt idx="3">
                  <c:v>0.67879999999999996</c:v>
                </c:pt>
                <c:pt idx="4">
                  <c:v>0.70609999999999995</c:v>
                </c:pt>
              </c:numCache>
            </c:numRef>
          </c:val>
          <c:smooth val="0"/>
          <c:extLst>
            <c:ext xmlns:c16="http://schemas.microsoft.com/office/drawing/2014/chart" uri="{C3380CC4-5D6E-409C-BE32-E72D297353CC}">
              <c16:uniqueId val="{00000005-5FC2-43DC-9293-9A86E5402A9F}"/>
            </c:ext>
          </c:extLst>
        </c:ser>
        <c:ser>
          <c:idx val="3"/>
          <c:order val="3"/>
          <c:tx>
            <c:strRef>
              <c:f>Sheet1!$G$189</c:f>
              <c:strCache>
                <c:ptCount val="1"/>
                <c:pt idx="0">
                  <c:v>Diabetes POOR control (lower better)</c:v>
                </c:pt>
              </c:strCache>
            </c:strRef>
          </c:tx>
          <c:spPr>
            <a:ln w="47625" cap="rnd">
              <a:solidFill>
                <a:schemeClr val="accent4"/>
              </a:solidFill>
              <a:prstDash val="sysDot"/>
              <a:round/>
            </a:ln>
            <a:effectLst/>
          </c:spPr>
          <c:marker>
            <c:symbol val="none"/>
          </c:marker>
          <c:trendline>
            <c:spPr>
              <a:ln w="19050" cap="rnd">
                <a:solidFill>
                  <a:schemeClr val="accent4"/>
                </a:solidFill>
                <a:prstDash val="sysDot"/>
              </a:ln>
              <a:effectLst/>
            </c:spPr>
            <c:trendlineType val="linear"/>
            <c:dispRSqr val="0"/>
            <c:dispEq val="0"/>
          </c:trendline>
          <c:cat>
            <c:numRef>
              <c:f>Sheet1!$H$185:$L$185</c:f>
              <c:numCache>
                <c:formatCode>General</c:formatCode>
                <c:ptCount val="5"/>
                <c:pt idx="0">
                  <c:v>2021</c:v>
                </c:pt>
                <c:pt idx="1">
                  <c:v>2022</c:v>
                </c:pt>
                <c:pt idx="2">
                  <c:v>2023</c:v>
                </c:pt>
                <c:pt idx="3">
                  <c:v>2024</c:v>
                </c:pt>
                <c:pt idx="4">
                  <c:v>2025</c:v>
                </c:pt>
              </c:numCache>
            </c:numRef>
          </c:cat>
          <c:val>
            <c:numRef>
              <c:f>Sheet1!$H$189:$L$189</c:f>
              <c:numCache>
                <c:formatCode>0%</c:formatCode>
                <c:ptCount val="5"/>
                <c:pt idx="0">
                  <c:v>0.44270000000000004</c:v>
                </c:pt>
                <c:pt idx="1">
                  <c:v>0.50309999999999999</c:v>
                </c:pt>
                <c:pt idx="2">
                  <c:v>0.27500000000000002</c:v>
                </c:pt>
                <c:pt idx="3">
                  <c:v>0.26860000000000001</c:v>
                </c:pt>
                <c:pt idx="4">
                  <c:v>0.2591</c:v>
                </c:pt>
              </c:numCache>
            </c:numRef>
          </c:val>
          <c:smooth val="0"/>
          <c:extLst>
            <c:ext xmlns:c16="http://schemas.microsoft.com/office/drawing/2014/chart" uri="{C3380CC4-5D6E-409C-BE32-E72D297353CC}">
              <c16:uniqueId val="{00000007-5FC2-43DC-9293-9A86E5402A9F}"/>
            </c:ext>
          </c:extLst>
        </c:ser>
        <c:dLbls>
          <c:showLegendKey val="0"/>
          <c:showVal val="0"/>
          <c:showCatName val="0"/>
          <c:showSerName val="0"/>
          <c:showPercent val="0"/>
          <c:showBubbleSize val="0"/>
        </c:dLbls>
        <c:smooth val="0"/>
        <c:axId val="93836064"/>
        <c:axId val="288521008"/>
      </c:lineChart>
      <c:catAx>
        <c:axId val="9383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8521008"/>
        <c:crosses val="autoZero"/>
        <c:auto val="1"/>
        <c:lblAlgn val="ctr"/>
        <c:lblOffset val="100"/>
        <c:noMultiLvlLbl val="0"/>
      </c:catAx>
      <c:valAx>
        <c:axId val="288521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9383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5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600"/>
              <a:t>MNHC/CHC vs. SFDPH —</a:t>
            </a:r>
            <a:br>
              <a:rPr lang="en-US" sz="1600"/>
            </a:br>
            <a:r>
              <a:rPr lang="en-US" sz="1600"/>
              <a:t> 8 hours/ 18 Visits</a:t>
            </a:r>
          </a:p>
        </c:rich>
      </c:tx>
      <c:overlay val="0"/>
    </c:title>
    <c:autoTitleDeleted val="0"/>
    <c:plotArea>
      <c:layout/>
      <c:barChart>
        <c:barDir val="col"/>
        <c:grouping val="clustered"/>
        <c:varyColors val="1"/>
        <c:ser>
          <c:idx val="0"/>
          <c:order val="0"/>
          <c:tx>
            <c:strRef>
              <c:f>Sheet1!$B$1</c:f>
              <c:strCache>
                <c:ptCount val="1"/>
                <c:pt idx="0">
                  <c:v>Direct staffing cost</c:v>
                </c:pt>
              </c:strCache>
            </c:strRef>
          </c:tx>
          <c:spPr>
            <a:solidFill>
              <a:srgbClr val="4F81BD"/>
            </a:solidFill>
            <a:ln>
              <a:solidFill>
                <a:srgbClr val="4F81BD"/>
              </a:solidFill>
            </a:ln>
          </c:spPr>
          <c:invertIfNegative val="1"/>
          <c:cat>
            <c:strRef>
              <c:f>Sheet1!$A$2:$A$3</c:f>
              <c:strCache>
                <c:ptCount val="2"/>
                <c:pt idx="0">
                  <c:v>MNHC</c:v>
                </c:pt>
                <c:pt idx="1">
                  <c:v>SFDPH</c:v>
                </c:pt>
              </c:strCache>
            </c:strRef>
          </c:cat>
          <c:val>
            <c:numRef>
              <c:f>Sheet1!$B$2:$B$3</c:f>
              <c:numCache>
                <c:formatCode>General</c:formatCode>
                <c:ptCount val="2"/>
                <c:pt idx="0">
                  <c:v>1615</c:v>
                </c:pt>
                <c:pt idx="1">
                  <c:v>2908</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4F81BD"/>
                    </a:solidFill>
                  </a:ln>
                </c14:spPr>
              </c14:invertSolidFillFmt>
            </c:ext>
            <c:ext xmlns:c16="http://schemas.microsoft.com/office/drawing/2014/chart" uri="{C3380CC4-5D6E-409C-BE32-E72D297353CC}">
              <c16:uniqueId val="{00000000-BDF4-4ACE-A69E-4873FAF254CD}"/>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pPr>
            <a:endParaRPr lang="en-US"/>
          </a:p>
        </c:txPr>
        <c:crossAx val="-2113994440"/>
        <c:crosses val="autoZero"/>
        <c:auto val="1"/>
        <c:lblAlgn val="ctr"/>
        <c:lblOffset val="100"/>
        <c:noMultiLvlLbl val="0"/>
      </c:catAx>
      <c:valAx>
        <c:axId val="-2113994440"/>
        <c:scaling>
          <c:orientation val="minMax"/>
          <c:max val="3500"/>
          <c:min val="0"/>
        </c:scaling>
        <c:delete val="0"/>
        <c:axPos val="l"/>
        <c:majorGridlines/>
        <c:title>
          <c:tx>
            <c:rich>
              <a:bodyPr/>
              <a:lstStyle/>
              <a:p>
                <a:r>
                  <a:rPr lang="en-US" sz="1100"/>
                  <a:t>Direct staffing cost</a:t>
                </a:r>
              </a:p>
            </c:rich>
          </c:tx>
          <c:overlay val="0"/>
        </c:title>
        <c:numFmt formatCode="General" sourceLinked="1"/>
        <c:majorTickMark val="out"/>
        <c:minorTickMark val="none"/>
        <c:tickLblPos val="nextTo"/>
        <c:txPr>
          <a:bodyPr/>
          <a:lstStyle/>
          <a:p>
            <a:pPr>
              <a:defRPr sz="1000"/>
            </a:pPr>
            <a:endParaRPr lang="en-US"/>
          </a:p>
        </c:txPr>
        <c:crossAx val="-2068027336"/>
        <c:crosses val="autoZero"/>
        <c:crossBetween val="between"/>
        <c:majorUnit val="500"/>
      </c:valAx>
    </c:plotArea>
    <c:plotVisOnly val="1"/>
    <c:dispBlanksAs val="gap"/>
    <c:showDLblsOverMax val="1"/>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008120-96AA-28C3-29AA-EA8A8E0DC43C}"/>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2D21022-870A-CD08-5CD1-C27B06CCA6DE}"/>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D46380F-BAFF-430C-94CE-FAED2D51B2D4}" type="datetimeFigureOut">
              <a:rPr lang="en-US" smtClean="0"/>
              <a:t>9/14/2026</a:t>
            </a:fld>
            <a:endParaRPr lang="en-US"/>
          </a:p>
        </p:txBody>
      </p:sp>
      <p:sp>
        <p:nvSpPr>
          <p:cNvPr id="4" name="Footer Placeholder 3">
            <a:extLst>
              <a:ext uri="{FF2B5EF4-FFF2-40B4-BE49-F238E27FC236}">
                <a16:creationId xmlns:a16="http://schemas.microsoft.com/office/drawing/2014/main" id="{308D7636-47F8-3A22-3117-C7072925F512}"/>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AD1B07-F5A2-49E4-CEFB-C21CFA3EDA7C}"/>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C30E0DE-A729-46E6-AF8D-53ACE25E8C3E}" type="slidenum">
              <a:rPr lang="en-US" smtClean="0"/>
              <a:t>‹#›</a:t>
            </a:fld>
            <a:endParaRPr lang="en-US"/>
          </a:p>
        </p:txBody>
      </p:sp>
    </p:spTree>
    <p:extLst>
      <p:ext uri="{BB962C8B-B14F-4D97-AF65-F5344CB8AC3E}">
        <p14:creationId xmlns:p14="http://schemas.microsoft.com/office/powerpoint/2010/main" val="1829243779"/>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222455"/>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0D6F0-F8DE-A2C8-CD9F-C9C3B47FA3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91489-F441-2385-39BD-065153C2E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9404A4-4669-2C29-0B45-A58F2E82462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5524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D80CE-A5FF-EB17-BBB5-523764A3F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1B218-2BAC-426C-471E-9020205F8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34446-74C9-9D89-5395-C45384DB00D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6374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053DF-17B8-9381-A6DE-8F1B8D7C8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B8483E-833F-48F3-3DEF-E641810CF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4F2D3-BE53-6FE1-46CC-05623B2905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11112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859690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320040"/>
            <a:ext cx="11274552" cy="457200"/>
          </a:xfrm>
          <a:prstGeom prst="rect">
            <a:avLst/>
          </a:prstGeom>
          <a:noFill/>
          <a:ln/>
        </p:spPr>
        <p:txBody>
          <a:bodyPr wrap="square" rtlCol="0" anchor="ctr"/>
          <a:lstStyle/>
          <a:p>
            <a:pPr marL="0" indent="0" algn="ctr">
              <a:buNone/>
            </a:pPr>
            <a:r>
              <a:rPr lang="en-US" sz="2800" b="1">
                <a:solidFill>
                  <a:srgbClr val="800000"/>
                </a:solidFill>
                <a:latin typeface="Arial" pitchFamily="34" charset="0"/>
                <a:ea typeface="Arial" pitchFamily="34" charset="-122"/>
                <a:cs typeface="Arial" pitchFamily="34" charset="-120"/>
              </a:rPr>
              <a:t>Immigrant Rights Commission Special Hearing</a:t>
            </a:r>
            <a:endParaRPr lang="en-US" sz="2800">
              <a:solidFill>
                <a:srgbClr val="800000"/>
              </a:solidFill>
            </a:endParaRPr>
          </a:p>
        </p:txBody>
      </p:sp>
      <p:sp>
        <p:nvSpPr>
          <p:cNvPr id="3" name="Text 1"/>
          <p:cNvSpPr/>
          <p:nvPr/>
        </p:nvSpPr>
        <p:spPr>
          <a:xfrm>
            <a:off x="0" y="785366"/>
            <a:ext cx="12056872" cy="457200"/>
          </a:xfrm>
          <a:prstGeom prst="rect">
            <a:avLst/>
          </a:prstGeom>
          <a:noFill/>
          <a:ln/>
        </p:spPr>
        <p:txBody>
          <a:bodyPr wrap="square" rtlCol="0" anchor="ctr"/>
          <a:lstStyle/>
          <a:p>
            <a:pPr marL="0" indent="0" algn="ctr">
              <a:buNone/>
            </a:pPr>
            <a:r>
              <a:rPr lang="en-US" sz="2800" b="1">
                <a:solidFill>
                  <a:srgbClr val="800000"/>
                </a:solidFill>
                <a:latin typeface="Arial" pitchFamily="34" charset="0"/>
                <a:ea typeface="Arial" pitchFamily="34" charset="-122"/>
                <a:cs typeface="Arial" pitchFamily="34" charset="-120"/>
              </a:rPr>
              <a:t>“Access to Healthcare for Immigrant Communities in San Francisco”</a:t>
            </a:r>
            <a:endParaRPr lang="en-US" sz="2800">
              <a:solidFill>
                <a:srgbClr val="800000"/>
              </a:solidFill>
            </a:endParaRPr>
          </a:p>
        </p:txBody>
      </p:sp>
      <p:sp>
        <p:nvSpPr>
          <p:cNvPr id="4" name="Text 2"/>
          <p:cNvSpPr/>
          <p:nvPr/>
        </p:nvSpPr>
        <p:spPr>
          <a:xfrm>
            <a:off x="457200" y="1234440"/>
            <a:ext cx="11274552" cy="457200"/>
          </a:xfrm>
          <a:prstGeom prst="rect">
            <a:avLst/>
          </a:prstGeom>
          <a:noFill/>
          <a:ln/>
        </p:spPr>
        <p:txBody>
          <a:bodyPr wrap="square" rtlCol="0" anchor="ctr"/>
          <a:lstStyle/>
          <a:p>
            <a:pPr marL="0" indent="0" algn="ctr">
              <a:buNone/>
            </a:pPr>
            <a:r>
              <a:rPr lang="en-US" sz="2800" b="1">
                <a:solidFill>
                  <a:srgbClr val="800000"/>
                </a:solidFill>
                <a:latin typeface="Arial" pitchFamily="34" charset="0"/>
                <a:ea typeface="Arial" pitchFamily="34" charset="-122"/>
                <a:cs typeface="Arial" pitchFamily="34" charset="-120"/>
              </a:rPr>
              <a:t>Mission Neighborhood Health Center (MNHC)</a:t>
            </a:r>
            <a:endParaRPr lang="en-US" sz="2800">
              <a:solidFill>
                <a:srgbClr val="800000"/>
              </a:solidFill>
            </a:endParaRPr>
          </a:p>
        </p:txBody>
      </p:sp>
      <p:sp>
        <p:nvSpPr>
          <p:cNvPr id="5" name="Shape 3"/>
          <p:cNvSpPr/>
          <p:nvPr/>
        </p:nvSpPr>
        <p:spPr>
          <a:xfrm>
            <a:off x="640080" y="1755648"/>
            <a:ext cx="10908792" cy="0"/>
          </a:xfrm>
          <a:prstGeom prst="line">
            <a:avLst/>
          </a:prstGeom>
          <a:noFill/>
          <a:ln w="31750">
            <a:solidFill>
              <a:srgbClr val="BD582C"/>
            </a:solidFill>
            <a:prstDash val="solid"/>
          </a:ln>
        </p:spPr>
        <p:txBody>
          <a:bodyPr/>
          <a:lstStyle/>
          <a:p>
            <a:endParaRPr lang="en-US"/>
          </a:p>
        </p:txBody>
      </p:sp>
      <p:sp>
        <p:nvSpPr>
          <p:cNvPr id="6" name="Text 4"/>
          <p:cNvSpPr/>
          <p:nvPr/>
        </p:nvSpPr>
        <p:spPr>
          <a:xfrm>
            <a:off x="640080" y="1965960"/>
            <a:ext cx="3474720" cy="914400"/>
          </a:xfrm>
          <a:prstGeom prst="rect">
            <a:avLst/>
          </a:prstGeom>
          <a:noFill/>
          <a:ln/>
        </p:spPr>
        <p:txBody>
          <a:bodyPr wrap="square" rtlCol="0" anchor="t"/>
          <a:lstStyle/>
          <a:p>
            <a:pPr marL="0" indent="0" algn="l">
              <a:buNone/>
            </a:pPr>
            <a:endParaRPr lang="en-US"/>
          </a:p>
        </p:txBody>
      </p:sp>
      <p:sp>
        <p:nvSpPr>
          <p:cNvPr id="9" name="Text 7"/>
          <p:cNvSpPr/>
          <p:nvPr/>
        </p:nvSpPr>
        <p:spPr>
          <a:xfrm>
            <a:off x="7027672" y="4182362"/>
            <a:ext cx="5486400" cy="320040"/>
          </a:xfrm>
          <a:prstGeom prst="rect">
            <a:avLst/>
          </a:prstGeom>
          <a:noFill/>
          <a:ln/>
        </p:spPr>
        <p:txBody>
          <a:bodyPr wrap="square" rtlCol="0" anchor="ctr"/>
          <a:lstStyle/>
          <a:p>
            <a:pPr marL="0" indent="0">
              <a:buNone/>
            </a:pPr>
            <a:r>
              <a:rPr lang="en-US">
                <a:solidFill>
                  <a:srgbClr val="800000"/>
                </a:solidFill>
                <a:latin typeface="Arial" pitchFamily="34" charset="0"/>
                <a:ea typeface="Arial" pitchFamily="34" charset="-122"/>
                <a:cs typeface="Arial" pitchFamily="34" charset="-120"/>
              </a:rPr>
              <a:t>Presenters</a:t>
            </a:r>
            <a:r>
              <a:rPr lang="en-US">
                <a:solidFill>
                  <a:srgbClr val="333333"/>
                </a:solidFill>
                <a:latin typeface="Arial" pitchFamily="34" charset="0"/>
                <a:ea typeface="Arial" pitchFamily="34" charset="-122"/>
                <a:cs typeface="Arial" pitchFamily="34" charset="-120"/>
              </a:rPr>
              <a:t>:</a:t>
            </a:r>
            <a:endParaRPr lang="en-US"/>
          </a:p>
        </p:txBody>
      </p:sp>
      <p:sp>
        <p:nvSpPr>
          <p:cNvPr id="10" name="Text 8"/>
          <p:cNvSpPr/>
          <p:nvPr/>
        </p:nvSpPr>
        <p:spPr>
          <a:xfrm>
            <a:off x="7027672" y="4526281"/>
            <a:ext cx="7315200" cy="1005840"/>
          </a:xfrm>
          <a:prstGeom prst="rect">
            <a:avLst/>
          </a:prstGeom>
          <a:noFill/>
          <a:ln/>
        </p:spPr>
        <p:txBody>
          <a:bodyPr wrap="square" rtlCol="0" anchor="t"/>
          <a:lstStyle/>
          <a:p>
            <a:pPr marL="0" indent="0">
              <a:buNone/>
            </a:pPr>
            <a:r>
              <a:rPr lang="en-US">
                <a:solidFill>
                  <a:srgbClr val="800000"/>
                </a:solidFill>
                <a:latin typeface="Arial" panose="020B0604020202020204" pitchFamily="34" charset="0"/>
                <a:ea typeface="Arial" pitchFamily="34" charset="-122"/>
                <a:cs typeface="Arial" panose="020B0604020202020204" pitchFamily="34" charset="0"/>
              </a:rPr>
              <a:t>Chief Executive Officer,  Anna Robert</a:t>
            </a:r>
            <a:endParaRPr lang="en-US">
              <a:solidFill>
                <a:srgbClr val="800000"/>
              </a:solidFill>
              <a:latin typeface="Arial" panose="020B0604020202020204" pitchFamily="34" charset="0"/>
              <a:cs typeface="Arial" panose="020B0604020202020204" pitchFamily="34" charset="0"/>
            </a:endParaRPr>
          </a:p>
          <a:p>
            <a:pPr marL="0" indent="0">
              <a:buNone/>
            </a:pPr>
            <a:r>
              <a:rPr lang="en-US">
                <a:solidFill>
                  <a:srgbClr val="800000"/>
                </a:solidFill>
                <a:latin typeface="Arial" panose="020B0604020202020204" pitchFamily="34" charset="0"/>
                <a:ea typeface="Arial" pitchFamily="34" charset="-122"/>
                <a:cs typeface="Arial" panose="020B0604020202020204" pitchFamily="34" charset="0"/>
              </a:rPr>
              <a:t>Chief Clinical Operations Officer, Denisse Porter</a:t>
            </a:r>
            <a:endParaRPr lang="en-US">
              <a:solidFill>
                <a:srgbClr val="800000"/>
              </a:solidFill>
              <a:latin typeface="Arial" panose="020B0604020202020204" pitchFamily="34" charset="0"/>
              <a:cs typeface="Arial" panose="020B0604020202020204" pitchFamily="34" charset="0"/>
            </a:endParaRPr>
          </a:p>
          <a:p>
            <a:pPr marL="0" indent="0">
              <a:buNone/>
            </a:pPr>
            <a:r>
              <a:rPr lang="en-US">
                <a:solidFill>
                  <a:srgbClr val="800000"/>
                </a:solidFill>
                <a:latin typeface="Arial" panose="020B0604020202020204" pitchFamily="34" charset="0"/>
                <a:ea typeface="Arial" pitchFamily="34" charset="-122"/>
                <a:cs typeface="Arial" panose="020B0604020202020204" pitchFamily="34" charset="0"/>
              </a:rPr>
              <a:t>Chief Strategy Officer, Willie Ramirez</a:t>
            </a:r>
            <a:endParaRPr lang="en-US">
              <a:solidFill>
                <a:srgbClr val="800000"/>
              </a:solidFill>
              <a:latin typeface="Arial" panose="020B0604020202020204" pitchFamily="34" charset="0"/>
              <a:cs typeface="Arial" panose="020B0604020202020204" pitchFamily="34" charset="0"/>
            </a:endParaRPr>
          </a:p>
        </p:txBody>
      </p:sp>
      <p:sp>
        <p:nvSpPr>
          <p:cNvPr id="12" name="Shape 9"/>
          <p:cNvSpPr/>
          <p:nvPr/>
        </p:nvSpPr>
        <p:spPr>
          <a:xfrm>
            <a:off x="0" y="6656832"/>
            <a:ext cx="12188952" cy="201168"/>
          </a:xfrm>
          <a:prstGeom prst="rect">
            <a:avLst/>
          </a:prstGeom>
          <a:solidFill>
            <a:srgbClr val="BD582C"/>
          </a:solidFill>
          <a:ln/>
        </p:spPr>
        <p:txBody>
          <a:bodyPr/>
          <a:lstStyle/>
          <a:p>
            <a:endParaRPr lang="en-US"/>
          </a:p>
        </p:txBody>
      </p:sp>
      <p:pic>
        <p:nvPicPr>
          <p:cNvPr id="14" name="Picture 13" descr="A sign with flowers and a sun&#10;&#10;AI-generated content may be incorrect.">
            <a:extLst>
              <a:ext uri="{FF2B5EF4-FFF2-40B4-BE49-F238E27FC236}">
                <a16:creationId xmlns:a16="http://schemas.microsoft.com/office/drawing/2014/main" id="{3092DAE7-F9CE-8B13-33C9-E74A0DE6FE56}"/>
              </a:ext>
            </a:extLst>
          </p:cNvPr>
          <p:cNvPicPr>
            <a:picLocks noChangeAspect="1"/>
          </p:cNvPicPr>
          <p:nvPr/>
        </p:nvPicPr>
        <p:blipFill>
          <a:blip r:embed="rId3"/>
          <a:stretch>
            <a:fillRect/>
          </a:stretch>
        </p:blipFill>
        <p:spPr>
          <a:xfrm>
            <a:off x="640080" y="2273831"/>
            <a:ext cx="6387592" cy="3374091"/>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DD8DDEB-3AE3-C903-5D74-C4E1C856628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D415598-3B24-E579-7A5C-5BEB2C19B308}"/>
              </a:ext>
            </a:extLst>
          </p:cNvPr>
          <p:cNvSpPr/>
          <p:nvPr/>
        </p:nvSpPr>
        <p:spPr>
          <a:xfrm>
            <a:off x="457200" y="320040"/>
            <a:ext cx="11274552" cy="457200"/>
          </a:xfrm>
          <a:prstGeom prst="rect">
            <a:avLst/>
          </a:prstGeom>
          <a:noFill/>
          <a:ln/>
        </p:spPr>
        <p:txBody>
          <a:bodyPr wrap="square" rtlCol="0" anchor="ctr"/>
          <a:lstStyle/>
          <a:p>
            <a:pPr marL="0" indent="0" algn="ctr">
              <a:buNone/>
            </a:pPr>
            <a:r>
              <a:rPr lang="en-US" sz="2800" b="1">
                <a:solidFill>
                  <a:srgbClr val="800000"/>
                </a:solidFill>
                <a:latin typeface="Arial" pitchFamily="34" charset="0"/>
                <a:ea typeface="Arial" pitchFamily="34" charset="-122"/>
                <a:cs typeface="Arial" pitchFamily="34" charset="-120"/>
              </a:rPr>
              <a:t>Presentation Outline</a:t>
            </a:r>
            <a:endParaRPr lang="en-US" sz="2800">
              <a:solidFill>
                <a:srgbClr val="800000"/>
              </a:solidFill>
            </a:endParaRPr>
          </a:p>
        </p:txBody>
      </p:sp>
      <p:sp>
        <p:nvSpPr>
          <p:cNvPr id="5" name="Shape 3">
            <a:extLst>
              <a:ext uri="{FF2B5EF4-FFF2-40B4-BE49-F238E27FC236}">
                <a16:creationId xmlns:a16="http://schemas.microsoft.com/office/drawing/2014/main" id="{DE1F42D3-1D3C-1C76-140F-7744186B77A0}"/>
              </a:ext>
            </a:extLst>
          </p:cNvPr>
          <p:cNvSpPr/>
          <p:nvPr/>
        </p:nvSpPr>
        <p:spPr>
          <a:xfrm>
            <a:off x="641604" y="908542"/>
            <a:ext cx="10908792" cy="0"/>
          </a:xfrm>
          <a:prstGeom prst="line">
            <a:avLst/>
          </a:prstGeom>
          <a:noFill/>
          <a:ln w="31750">
            <a:solidFill>
              <a:srgbClr val="BD582C"/>
            </a:solidFill>
            <a:prstDash val="solid"/>
          </a:ln>
        </p:spPr>
        <p:txBody>
          <a:bodyPr/>
          <a:lstStyle/>
          <a:p>
            <a:endParaRPr lang="en-US"/>
          </a:p>
        </p:txBody>
      </p:sp>
      <p:sp>
        <p:nvSpPr>
          <p:cNvPr id="6" name="Text 4">
            <a:extLst>
              <a:ext uri="{FF2B5EF4-FFF2-40B4-BE49-F238E27FC236}">
                <a16:creationId xmlns:a16="http://schemas.microsoft.com/office/drawing/2014/main" id="{DF266BBE-91AA-E968-B596-5E6B2758DDF5}"/>
              </a:ext>
            </a:extLst>
          </p:cNvPr>
          <p:cNvSpPr/>
          <p:nvPr/>
        </p:nvSpPr>
        <p:spPr>
          <a:xfrm>
            <a:off x="584662" y="1380703"/>
            <a:ext cx="10908792" cy="914400"/>
          </a:xfrm>
          <a:prstGeom prst="rect">
            <a:avLst/>
          </a:prstGeom>
          <a:noFill/>
          <a:ln/>
        </p:spPr>
        <p:txBody>
          <a:bodyPr wrap="square" rtlCol="0" anchor="t"/>
          <a:lstStyle/>
          <a:p>
            <a:pPr marL="0" indent="0" algn="l">
              <a:buNone/>
            </a:pPr>
            <a:r>
              <a:rPr lang="en-US">
                <a:solidFill>
                  <a:srgbClr val="333333"/>
                </a:solidFill>
                <a:latin typeface="Arial" pitchFamily="34" charset="0"/>
                <a:ea typeface="Arial" pitchFamily="34" charset="-122"/>
                <a:cs typeface="Arial" pitchFamily="34" charset="-120"/>
              </a:rPr>
              <a:t>MNHC will demonstrate what is at stake, what inaction will cost San Francisco, and why immediate investment in trusted community health centers is essential to protect access to care and prevent greater human and financial cost to San Francisco.</a:t>
            </a:r>
            <a:endParaRPr lang="en-US"/>
          </a:p>
        </p:txBody>
      </p:sp>
      <p:sp>
        <p:nvSpPr>
          <p:cNvPr id="8" name="Text 6">
            <a:extLst>
              <a:ext uri="{FF2B5EF4-FFF2-40B4-BE49-F238E27FC236}">
                <a16:creationId xmlns:a16="http://schemas.microsoft.com/office/drawing/2014/main" id="{1CF091D1-81DA-A18E-0410-1F6E88FA2154}"/>
              </a:ext>
            </a:extLst>
          </p:cNvPr>
          <p:cNvSpPr/>
          <p:nvPr/>
        </p:nvSpPr>
        <p:spPr>
          <a:xfrm>
            <a:off x="767542" y="2952496"/>
            <a:ext cx="10543032" cy="1554480"/>
          </a:xfrm>
          <a:prstGeom prst="rect">
            <a:avLst/>
          </a:prstGeom>
          <a:noFill/>
          <a:ln/>
        </p:spPr>
        <p:txBody>
          <a:bodyPr wrap="square" rtlCol="0" anchor="t"/>
          <a:lstStyle/>
          <a:p>
            <a:pPr marL="342900" indent="-342900">
              <a:spcAft>
                <a:spcPts val="800"/>
              </a:spcAft>
              <a:buSzPct val="100000"/>
              <a:buChar char="•"/>
            </a:pPr>
            <a:r>
              <a:rPr lang="en-US">
                <a:solidFill>
                  <a:srgbClr val="333333"/>
                </a:solidFill>
                <a:latin typeface="Arial" panose="020B0604020202020204" pitchFamily="34" charset="0"/>
                <a:ea typeface="Arial" pitchFamily="34" charset="-122"/>
                <a:cs typeface="Arial" panose="020B0604020202020204" pitchFamily="34" charset="0"/>
              </a:rPr>
              <a:t>Who is Mission Neighborhood Health Center?</a:t>
            </a:r>
            <a:endParaRPr lang="en-US">
              <a:latin typeface="Arial" panose="020B0604020202020204" pitchFamily="34" charset="0"/>
              <a:cs typeface="Arial" panose="020B0604020202020204" pitchFamily="34" charset="0"/>
            </a:endParaRPr>
          </a:p>
          <a:p>
            <a:pPr marL="342900" indent="-342900">
              <a:spcAft>
                <a:spcPts val="800"/>
              </a:spcAft>
              <a:buSzPct val="100000"/>
              <a:buChar char="•"/>
            </a:pPr>
            <a:r>
              <a:rPr lang="en-US">
                <a:solidFill>
                  <a:srgbClr val="333333"/>
                </a:solidFill>
                <a:latin typeface="Arial" panose="020B0604020202020204" pitchFamily="34" charset="0"/>
                <a:ea typeface="Arial" pitchFamily="34" charset="-122"/>
                <a:cs typeface="Arial" panose="020B0604020202020204" pitchFamily="34" charset="0"/>
              </a:rPr>
              <a:t>The Emerging Health Care Crisis: Barriers to Care</a:t>
            </a:r>
            <a:endParaRPr lang="en-US">
              <a:latin typeface="Arial" panose="020B0604020202020204" pitchFamily="34" charset="0"/>
              <a:cs typeface="Arial" panose="020B0604020202020204" pitchFamily="34" charset="0"/>
            </a:endParaRPr>
          </a:p>
          <a:p>
            <a:pPr marL="342900" indent="-342900">
              <a:spcAft>
                <a:spcPts val="800"/>
              </a:spcAft>
              <a:buSzPct val="100000"/>
              <a:buChar char="•"/>
            </a:pPr>
            <a:r>
              <a:rPr lang="en-US">
                <a:solidFill>
                  <a:srgbClr val="333333"/>
                </a:solidFill>
                <a:latin typeface="Arial" panose="020B0604020202020204" pitchFamily="34" charset="0"/>
                <a:ea typeface="Arial" pitchFamily="34" charset="-122"/>
                <a:cs typeface="Arial" panose="020B0604020202020204" pitchFamily="34" charset="0"/>
              </a:rPr>
              <a:t>Patient, Family, and Community Impacts</a:t>
            </a:r>
            <a:endParaRPr lang="en-US">
              <a:latin typeface="Arial" panose="020B0604020202020204" pitchFamily="34" charset="0"/>
              <a:cs typeface="Arial" panose="020B0604020202020204" pitchFamily="34" charset="0"/>
            </a:endParaRPr>
          </a:p>
          <a:p>
            <a:pPr marL="342900" indent="-342900">
              <a:spcAft>
                <a:spcPts val="800"/>
              </a:spcAft>
              <a:buSzPct val="100000"/>
              <a:buChar char="•"/>
            </a:pPr>
            <a:r>
              <a:rPr lang="en-US">
                <a:solidFill>
                  <a:srgbClr val="333333"/>
                </a:solidFill>
                <a:latin typeface="Arial" panose="020B0604020202020204" pitchFamily="34" charset="0"/>
                <a:ea typeface="Arial" pitchFamily="34" charset="-122"/>
                <a:cs typeface="Arial" panose="020B0604020202020204" pitchFamily="34" charset="0"/>
              </a:rPr>
              <a:t>Maintaining Trusted, Accessible, and Affordable Care in Community Health Centers</a:t>
            </a:r>
            <a:endParaRPr lang="en-US">
              <a:latin typeface="Arial" panose="020B0604020202020204" pitchFamily="34" charset="0"/>
              <a:cs typeface="Arial" panose="020B0604020202020204" pitchFamily="34" charset="0"/>
            </a:endParaRPr>
          </a:p>
          <a:p>
            <a:pPr marL="342900" indent="-342900">
              <a:spcAft>
                <a:spcPts val="800"/>
              </a:spcAft>
              <a:buSzPct val="100000"/>
              <a:buChar char="•"/>
            </a:pPr>
            <a:r>
              <a:rPr lang="en-US">
                <a:solidFill>
                  <a:srgbClr val="333333"/>
                </a:solidFill>
                <a:latin typeface="Arial" panose="020B0604020202020204" pitchFamily="34" charset="0"/>
                <a:ea typeface="Arial" pitchFamily="34" charset="-122"/>
                <a:cs typeface="Arial" panose="020B0604020202020204" pitchFamily="34" charset="0"/>
              </a:rPr>
              <a:t>Government Leaders Securing the Financial Investment Needed to Maintain Access to Care</a:t>
            </a:r>
            <a:endParaRPr lang="en-US">
              <a:latin typeface="Arial" panose="020B0604020202020204" pitchFamily="34" charset="0"/>
              <a:cs typeface="Arial" panose="020B0604020202020204" pitchFamily="34" charset="0"/>
            </a:endParaRPr>
          </a:p>
        </p:txBody>
      </p:sp>
      <p:sp>
        <p:nvSpPr>
          <p:cNvPr id="12" name="Shape 9">
            <a:extLst>
              <a:ext uri="{FF2B5EF4-FFF2-40B4-BE49-F238E27FC236}">
                <a16:creationId xmlns:a16="http://schemas.microsoft.com/office/drawing/2014/main" id="{F8760B89-1F8F-F963-67A0-A9E256D87B84}"/>
              </a:ext>
            </a:extLst>
          </p:cNvPr>
          <p:cNvSpPr/>
          <p:nvPr/>
        </p:nvSpPr>
        <p:spPr>
          <a:xfrm>
            <a:off x="0" y="6656832"/>
            <a:ext cx="12188952" cy="201168"/>
          </a:xfrm>
          <a:prstGeom prst="rect">
            <a:avLst/>
          </a:prstGeom>
          <a:solidFill>
            <a:srgbClr val="BD582C"/>
          </a:solidFill>
          <a:ln/>
        </p:spPr>
        <p:txBody>
          <a:bodyPr/>
          <a:lstStyle/>
          <a:p>
            <a:endParaRPr lang="en-US"/>
          </a:p>
        </p:txBody>
      </p:sp>
      <p:pic>
        <p:nvPicPr>
          <p:cNvPr id="15" name="Image 1" descr="logo_horizontal.png">
            <a:extLst>
              <a:ext uri="{FF2B5EF4-FFF2-40B4-BE49-F238E27FC236}">
                <a16:creationId xmlns:a16="http://schemas.microsoft.com/office/drawing/2014/main" id="{F0ADD0F5-CD1F-9692-A927-42BB101A9E20}"/>
              </a:ext>
            </a:extLst>
          </p:cNvPr>
          <p:cNvPicPr>
            <a:picLocks noChangeAspect="1"/>
          </p:cNvPicPr>
          <p:nvPr/>
        </p:nvPicPr>
        <p:blipFill>
          <a:blip r:embed="rId3"/>
          <a:stretch>
            <a:fillRect/>
          </a:stretch>
        </p:blipFill>
        <p:spPr>
          <a:xfrm>
            <a:off x="9745566" y="5477297"/>
            <a:ext cx="2123346" cy="707782"/>
          </a:xfrm>
          <a:prstGeom prst="rect">
            <a:avLst/>
          </a:prstGeom>
        </p:spPr>
      </p:pic>
    </p:spTree>
    <p:extLst>
      <p:ext uri="{BB962C8B-B14F-4D97-AF65-F5344CB8AC3E}">
        <p14:creationId xmlns:p14="http://schemas.microsoft.com/office/powerpoint/2010/main" val="477575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opening_day.jpg"/>
          <p:cNvPicPr>
            <a:picLocks noChangeAspect="1"/>
          </p:cNvPicPr>
          <p:nvPr/>
        </p:nvPicPr>
        <p:blipFill>
          <a:blip r:embed="rId3"/>
          <a:stretch>
            <a:fillRect/>
          </a:stretch>
        </p:blipFill>
        <p:spPr>
          <a:xfrm>
            <a:off x="457200" y="617662"/>
            <a:ext cx="5120640" cy="5245028"/>
          </a:xfrm>
          <a:prstGeom prst="rect">
            <a:avLst/>
          </a:prstGeom>
        </p:spPr>
      </p:pic>
      <p:sp>
        <p:nvSpPr>
          <p:cNvPr id="3" name="Text 0"/>
          <p:cNvSpPr/>
          <p:nvPr/>
        </p:nvSpPr>
        <p:spPr>
          <a:xfrm>
            <a:off x="5943600" y="457200"/>
            <a:ext cx="5760720" cy="1188720"/>
          </a:xfrm>
          <a:prstGeom prst="rect">
            <a:avLst/>
          </a:prstGeom>
          <a:noFill/>
          <a:ln/>
        </p:spPr>
        <p:txBody>
          <a:bodyPr wrap="square" rtlCol="0" anchor="t"/>
          <a:lstStyle/>
          <a:p>
            <a:pPr marL="0" indent="0" algn="l">
              <a:buNone/>
            </a:pPr>
            <a:r>
              <a:rPr lang="en-US" sz="2800" b="1">
                <a:solidFill>
                  <a:srgbClr val="990000"/>
                </a:solidFill>
                <a:latin typeface="Arial" pitchFamily="34" charset="0"/>
                <a:ea typeface="Arial" pitchFamily="34" charset="-122"/>
                <a:cs typeface="Arial" pitchFamily="34" charset="-120"/>
              </a:rPr>
              <a:t>Our story</a:t>
            </a:r>
            <a:endParaRPr lang="en-US" sz="2800"/>
          </a:p>
        </p:txBody>
      </p:sp>
      <p:sp>
        <p:nvSpPr>
          <p:cNvPr id="4" name="Shape 1"/>
          <p:cNvSpPr/>
          <p:nvPr/>
        </p:nvSpPr>
        <p:spPr>
          <a:xfrm>
            <a:off x="6050478" y="1079982"/>
            <a:ext cx="3200400" cy="0"/>
          </a:xfrm>
          <a:prstGeom prst="line">
            <a:avLst/>
          </a:prstGeom>
          <a:noFill/>
          <a:ln w="25400">
            <a:solidFill>
              <a:srgbClr val="BD582C"/>
            </a:solidFill>
            <a:prstDash val="solid"/>
          </a:ln>
        </p:spPr>
        <p:txBody>
          <a:bodyPr/>
          <a:lstStyle/>
          <a:p>
            <a:endParaRPr lang="en-US"/>
          </a:p>
        </p:txBody>
      </p:sp>
      <p:sp>
        <p:nvSpPr>
          <p:cNvPr id="5" name="Text 2"/>
          <p:cNvSpPr/>
          <p:nvPr/>
        </p:nvSpPr>
        <p:spPr>
          <a:xfrm>
            <a:off x="333756" y="5844032"/>
            <a:ext cx="5760720" cy="457200"/>
          </a:xfrm>
          <a:prstGeom prst="rect">
            <a:avLst/>
          </a:prstGeom>
          <a:noFill/>
          <a:ln/>
        </p:spPr>
        <p:txBody>
          <a:bodyPr wrap="square" rtlCol="0" anchor="ctr"/>
          <a:lstStyle/>
          <a:p>
            <a:pPr marL="0" indent="0">
              <a:buNone/>
            </a:pPr>
            <a:r>
              <a:rPr lang="en-US" sz="1600" i="1">
                <a:solidFill>
                  <a:srgbClr val="666666"/>
                </a:solidFill>
                <a:latin typeface="Arial" pitchFamily="34" charset="0"/>
                <a:ea typeface="Arial" pitchFamily="34" charset="-122"/>
                <a:cs typeface="Arial" pitchFamily="34" charset="-120"/>
              </a:rPr>
              <a:t>Opening Day, 1967</a:t>
            </a:r>
            <a:endParaRPr lang="en-US" sz="1600"/>
          </a:p>
        </p:txBody>
      </p:sp>
      <p:pic>
        <p:nvPicPr>
          <p:cNvPr id="6" name="Image 1" descr="logo_horizontal.png"/>
          <p:cNvPicPr>
            <a:picLocks noChangeAspect="1"/>
          </p:cNvPicPr>
          <p:nvPr/>
        </p:nvPicPr>
        <p:blipFill>
          <a:blip r:embed="rId4"/>
          <a:stretch>
            <a:fillRect/>
          </a:stretch>
        </p:blipFill>
        <p:spPr>
          <a:xfrm>
            <a:off x="9745566" y="247258"/>
            <a:ext cx="2123346" cy="707782"/>
          </a:xfrm>
          <a:prstGeom prst="rect">
            <a:avLst/>
          </a:prstGeom>
        </p:spPr>
      </p:pic>
      <p:sp>
        <p:nvSpPr>
          <p:cNvPr id="7" name="Text 3"/>
          <p:cNvSpPr/>
          <p:nvPr/>
        </p:nvSpPr>
        <p:spPr>
          <a:xfrm>
            <a:off x="5943600" y="1354302"/>
            <a:ext cx="5760720" cy="1828800"/>
          </a:xfrm>
          <a:prstGeom prst="rect">
            <a:avLst/>
          </a:prstGeom>
          <a:noFill/>
          <a:ln/>
        </p:spPr>
        <p:txBody>
          <a:bodyPr wrap="square" rtlCol="0" anchor="t"/>
          <a:lstStyle/>
          <a:p>
            <a:pPr>
              <a:lnSpc>
                <a:spcPct val="115000"/>
              </a:lnSpc>
            </a:pPr>
            <a:r>
              <a:rPr lang="en-US" sz="1700" b="1">
                <a:solidFill>
                  <a:srgbClr val="333333"/>
                </a:solidFill>
                <a:latin typeface="Arial" panose="020B0604020202020204" pitchFamily="34" charset="0"/>
                <a:ea typeface="Arial" pitchFamily="34" charset="-122"/>
                <a:cs typeface="Arial" panose="020B0604020202020204" pitchFamily="34" charset="0"/>
              </a:rPr>
              <a:t>Founded in 1967 by community activists</a:t>
            </a:r>
            <a:r>
              <a:rPr lang="en-US" sz="1700">
                <a:solidFill>
                  <a:srgbClr val="333333"/>
                </a:solidFill>
                <a:latin typeface="Arial" panose="020B0604020202020204" pitchFamily="34" charset="0"/>
                <a:ea typeface="Arial" pitchFamily="34" charset="-122"/>
                <a:cs typeface="Arial" panose="020B0604020202020204" pitchFamily="34" charset="0"/>
              </a:rPr>
              <a:t>, Mission Neighborhood Health Center is an independent Federally Qualified Community Health Center that offers low-cost and free healthcare services to the community. MNHC is part of the SF Community Clinic Consortium. We are not part of the DPH/SFHN clinic system. </a:t>
            </a:r>
            <a:endParaRPr lang="en-US" sz="1700">
              <a:latin typeface="Arial" panose="020B0604020202020204" pitchFamily="34" charset="0"/>
              <a:cs typeface="Arial" panose="020B0604020202020204" pitchFamily="34" charset="0"/>
            </a:endParaRPr>
          </a:p>
          <a:p>
            <a:pPr marL="0" indent="0">
              <a:lnSpc>
                <a:spcPct val="115000"/>
              </a:lnSpc>
              <a:buNone/>
            </a:pPr>
            <a:endParaRPr lang="en-US" sz="1500"/>
          </a:p>
        </p:txBody>
      </p:sp>
      <p:sp>
        <p:nvSpPr>
          <p:cNvPr id="8" name="Text 4"/>
          <p:cNvSpPr/>
          <p:nvPr/>
        </p:nvSpPr>
        <p:spPr>
          <a:xfrm>
            <a:off x="5943600" y="4023360"/>
            <a:ext cx="5760720" cy="2011680"/>
          </a:xfrm>
          <a:prstGeom prst="rect">
            <a:avLst/>
          </a:prstGeom>
          <a:noFill/>
          <a:ln/>
        </p:spPr>
        <p:txBody>
          <a:bodyPr wrap="square" rtlCol="0" anchor="t"/>
          <a:lstStyle/>
          <a:p>
            <a:pPr marL="0" indent="0">
              <a:lnSpc>
                <a:spcPct val="115000"/>
              </a:lnSpc>
              <a:buNone/>
            </a:pPr>
            <a:endParaRPr lang="en-US" sz="1500"/>
          </a:p>
        </p:txBody>
      </p:sp>
      <p:sp>
        <p:nvSpPr>
          <p:cNvPr id="9" name="Shape 5"/>
          <p:cNvSpPr/>
          <p:nvPr/>
        </p:nvSpPr>
        <p:spPr>
          <a:xfrm>
            <a:off x="0" y="6656832"/>
            <a:ext cx="12188952" cy="201168"/>
          </a:xfrm>
          <a:prstGeom prst="rect">
            <a:avLst/>
          </a:prstGeom>
          <a:solidFill>
            <a:srgbClr val="BD582C"/>
          </a:solidFill>
          <a:ln/>
        </p:spPr>
        <p:txBody>
          <a:bodyPr/>
          <a:lstStyle/>
          <a:p>
            <a:endParaRPr lang="en-US"/>
          </a:p>
        </p:txBody>
      </p:sp>
      <p:sp>
        <p:nvSpPr>
          <p:cNvPr id="11" name="Text 0">
            <a:extLst>
              <a:ext uri="{FF2B5EF4-FFF2-40B4-BE49-F238E27FC236}">
                <a16:creationId xmlns:a16="http://schemas.microsoft.com/office/drawing/2014/main" id="{36C24EF0-9321-9DE8-65CE-49B447162673}"/>
              </a:ext>
            </a:extLst>
          </p:cNvPr>
          <p:cNvSpPr/>
          <p:nvPr/>
        </p:nvSpPr>
        <p:spPr>
          <a:xfrm>
            <a:off x="6428232" y="3811545"/>
            <a:ext cx="5760720" cy="1188720"/>
          </a:xfrm>
          <a:prstGeom prst="rect">
            <a:avLst/>
          </a:prstGeom>
          <a:noFill/>
          <a:ln/>
        </p:spPr>
        <p:txBody>
          <a:bodyPr wrap="square" rtlCol="0" anchor="t"/>
          <a:lstStyle/>
          <a:p>
            <a:pPr marL="0" indent="0" algn="l">
              <a:buNone/>
            </a:pPr>
            <a:r>
              <a:rPr lang="en-US" sz="2800" b="1">
                <a:solidFill>
                  <a:srgbClr val="990000"/>
                </a:solidFill>
                <a:latin typeface="Arial" pitchFamily="34" charset="0"/>
                <a:ea typeface="Arial" pitchFamily="34" charset="-122"/>
                <a:cs typeface="Arial" pitchFamily="34" charset="-120"/>
              </a:rPr>
              <a:t>                               Our Mission</a:t>
            </a:r>
            <a:endParaRPr lang="en-US" sz="2800"/>
          </a:p>
        </p:txBody>
      </p:sp>
      <p:sp>
        <p:nvSpPr>
          <p:cNvPr id="13" name="Shape 1">
            <a:extLst>
              <a:ext uri="{FF2B5EF4-FFF2-40B4-BE49-F238E27FC236}">
                <a16:creationId xmlns:a16="http://schemas.microsoft.com/office/drawing/2014/main" id="{756F8A5D-667D-1AE4-A81C-E5690C2E5C69}"/>
              </a:ext>
            </a:extLst>
          </p:cNvPr>
          <p:cNvSpPr/>
          <p:nvPr/>
        </p:nvSpPr>
        <p:spPr>
          <a:xfrm>
            <a:off x="8407598" y="4379213"/>
            <a:ext cx="3200400" cy="0"/>
          </a:xfrm>
          <a:prstGeom prst="line">
            <a:avLst/>
          </a:prstGeom>
          <a:noFill/>
          <a:ln w="25400">
            <a:solidFill>
              <a:srgbClr val="BD582C"/>
            </a:solidFill>
            <a:prstDash val="solid"/>
          </a:ln>
        </p:spPr>
        <p:txBody>
          <a:bodyPr/>
          <a:lstStyle/>
          <a:p>
            <a:endParaRPr lang="en-US"/>
          </a:p>
        </p:txBody>
      </p:sp>
      <p:sp>
        <p:nvSpPr>
          <p:cNvPr id="15" name="TextBox 14">
            <a:extLst>
              <a:ext uri="{FF2B5EF4-FFF2-40B4-BE49-F238E27FC236}">
                <a16:creationId xmlns:a16="http://schemas.microsoft.com/office/drawing/2014/main" id="{7212120A-4788-2FB5-124F-CFA1FC1B91BF}"/>
              </a:ext>
            </a:extLst>
          </p:cNvPr>
          <p:cNvSpPr txBox="1"/>
          <p:nvPr/>
        </p:nvSpPr>
        <p:spPr>
          <a:xfrm>
            <a:off x="5852160" y="4518617"/>
            <a:ext cx="6096000" cy="1639423"/>
          </a:xfrm>
          <a:prstGeom prst="rect">
            <a:avLst/>
          </a:prstGeom>
          <a:noFill/>
        </p:spPr>
        <p:txBody>
          <a:bodyPr wrap="square">
            <a:spAutoFit/>
          </a:bodyPr>
          <a:lstStyle/>
          <a:p>
            <a:pPr marL="0" indent="0">
              <a:lnSpc>
                <a:spcPct val="120000"/>
              </a:lnSpc>
              <a:buNone/>
            </a:pPr>
            <a:r>
              <a:rPr lang="en-US" sz="1700">
                <a:solidFill>
                  <a:srgbClr val="333333"/>
                </a:solidFill>
                <a:latin typeface="Arial" pitchFamily="34" charset="0"/>
                <a:ea typeface="Arial" pitchFamily="34" charset="-122"/>
                <a:cs typeface="Arial" pitchFamily="34" charset="-120"/>
              </a:rPr>
              <a:t>Mission Neighborhood Health Center honors our Latino roots with a tradition of providing compassionate, patient-centered care. We advocate for health equity and deliver innovative, high-quality services responsive to the neighborhoods and diverse communities we serve.</a:t>
            </a:r>
            <a:endParaRPr lang="en-US" sz="1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74422-92DA-791F-4438-90AE4A4C5E2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59072AC-D513-F8BC-8684-C8E798F858CD}"/>
              </a:ext>
            </a:extLst>
          </p:cNvPr>
          <p:cNvSpPr/>
          <p:nvPr/>
        </p:nvSpPr>
        <p:spPr>
          <a:xfrm>
            <a:off x="457200" y="274320"/>
            <a:ext cx="11274552" cy="731520"/>
          </a:xfrm>
          <a:prstGeom prst="rect">
            <a:avLst/>
          </a:prstGeom>
          <a:noFill/>
          <a:ln/>
        </p:spPr>
        <p:txBody>
          <a:bodyPr wrap="square" rtlCol="0" anchor="t"/>
          <a:lstStyle/>
          <a:p>
            <a:pPr marL="0" indent="0" algn="l">
              <a:buNone/>
            </a:pPr>
            <a:r>
              <a:rPr lang="en-US" sz="2800" b="1">
                <a:solidFill>
                  <a:srgbClr val="990000"/>
                </a:solidFill>
                <a:latin typeface="Arial" pitchFamily="34" charset="0"/>
                <a:ea typeface="Arial" pitchFamily="34" charset="-122"/>
                <a:cs typeface="Arial" pitchFamily="34" charset="-120"/>
              </a:rPr>
              <a:t>Our Services and Locations</a:t>
            </a:r>
            <a:endParaRPr lang="en-US" sz="2800"/>
          </a:p>
        </p:txBody>
      </p:sp>
      <p:sp>
        <p:nvSpPr>
          <p:cNvPr id="3" name="Shape 1">
            <a:extLst>
              <a:ext uri="{FF2B5EF4-FFF2-40B4-BE49-F238E27FC236}">
                <a16:creationId xmlns:a16="http://schemas.microsoft.com/office/drawing/2014/main" id="{BAC2765E-4F2D-04E3-D5EA-5B1AE2F1209C}"/>
              </a:ext>
            </a:extLst>
          </p:cNvPr>
          <p:cNvSpPr/>
          <p:nvPr/>
        </p:nvSpPr>
        <p:spPr>
          <a:xfrm flipV="1">
            <a:off x="502920" y="924339"/>
            <a:ext cx="4820920" cy="35781"/>
          </a:xfrm>
          <a:prstGeom prst="line">
            <a:avLst/>
          </a:prstGeom>
          <a:noFill/>
          <a:ln w="31750">
            <a:solidFill>
              <a:srgbClr val="BD582C"/>
            </a:solidFill>
            <a:prstDash val="solid"/>
          </a:ln>
        </p:spPr>
        <p:txBody>
          <a:bodyPr/>
          <a:lstStyle/>
          <a:p>
            <a:endParaRPr lang="en-US"/>
          </a:p>
        </p:txBody>
      </p:sp>
      <p:sp>
        <p:nvSpPr>
          <p:cNvPr id="4" name="Text 2">
            <a:extLst>
              <a:ext uri="{FF2B5EF4-FFF2-40B4-BE49-F238E27FC236}">
                <a16:creationId xmlns:a16="http://schemas.microsoft.com/office/drawing/2014/main" id="{951D5FD9-0541-3F97-6608-B4A62AEDB06E}"/>
              </a:ext>
            </a:extLst>
          </p:cNvPr>
          <p:cNvSpPr/>
          <p:nvPr/>
        </p:nvSpPr>
        <p:spPr>
          <a:xfrm>
            <a:off x="469790" y="1234440"/>
            <a:ext cx="11260415" cy="4719099"/>
          </a:xfrm>
          <a:prstGeom prst="rect">
            <a:avLst/>
          </a:prstGeom>
          <a:noFill/>
          <a:ln/>
        </p:spPr>
        <p:txBody>
          <a:bodyPr wrap="square" lIns="91440" tIns="45720" rIns="91440" bIns="45720" rtlCol="0" anchor="t"/>
          <a:lstStyle/>
          <a:p>
            <a:pPr marL="342900" indent="-342900">
              <a:spcAft>
                <a:spcPts val="400"/>
              </a:spcAft>
              <a:buFont typeface="Arial" panose="020B0604020202020204" pitchFamily="34" charset="0"/>
              <a:buChar char="•"/>
            </a:pPr>
            <a:endParaRPr lang="en-US" sz="1700">
              <a:solidFill>
                <a:srgbClr val="333333"/>
              </a:solidFill>
              <a:latin typeface="Arial"/>
              <a:cs typeface="Arial"/>
            </a:endParaRPr>
          </a:p>
          <a:p>
            <a:pPr marL="342900" indent="-342900">
              <a:spcAft>
                <a:spcPts val="400"/>
              </a:spcAft>
              <a:buFont typeface="Arial" panose="020B0604020202020204" pitchFamily="34" charset="0"/>
              <a:buChar char="•"/>
            </a:pPr>
            <a:endParaRPr lang="en-US" sz="2000">
              <a:solidFill>
                <a:srgbClr val="333333"/>
              </a:solidFill>
              <a:latin typeface="Arial"/>
              <a:cs typeface="Arial"/>
            </a:endParaRPr>
          </a:p>
          <a:p>
            <a:pPr marL="342900" indent="-342900">
              <a:spcAft>
                <a:spcPts val="400"/>
              </a:spcAft>
              <a:buFont typeface="Arial" panose="020B0604020202020204" pitchFamily="34" charset="0"/>
              <a:buChar char="•"/>
            </a:pPr>
            <a:endParaRPr lang="en-US" sz="2000">
              <a:solidFill>
                <a:srgbClr val="333333"/>
              </a:solidFill>
              <a:latin typeface="Arial"/>
              <a:cs typeface="Arial"/>
            </a:endParaRPr>
          </a:p>
        </p:txBody>
      </p:sp>
      <p:sp>
        <p:nvSpPr>
          <p:cNvPr id="6" name="Text 4">
            <a:extLst>
              <a:ext uri="{FF2B5EF4-FFF2-40B4-BE49-F238E27FC236}">
                <a16:creationId xmlns:a16="http://schemas.microsoft.com/office/drawing/2014/main" id="{FED30875-5264-0754-57F6-49BE3B47A83B}"/>
              </a:ext>
            </a:extLst>
          </p:cNvPr>
          <p:cNvSpPr/>
          <p:nvPr/>
        </p:nvSpPr>
        <p:spPr>
          <a:xfrm>
            <a:off x="685800" y="3611880"/>
            <a:ext cx="10817352" cy="2651760"/>
          </a:xfrm>
          <a:prstGeom prst="rect">
            <a:avLst/>
          </a:prstGeom>
          <a:noFill/>
          <a:ln/>
        </p:spPr>
        <p:txBody>
          <a:bodyPr wrap="square" lIns="91440" tIns="45720" rIns="91440" bIns="45720" rtlCol="0" anchor="t"/>
          <a:lstStyle/>
          <a:p>
            <a:pPr marL="342900" indent="-342900">
              <a:spcAft>
                <a:spcPts val="600"/>
              </a:spcAft>
              <a:buSzPct val="100000"/>
              <a:buChar char="•"/>
            </a:pPr>
            <a:endParaRPr lang="en-US" sz="1400">
              <a:solidFill>
                <a:srgbClr val="333333"/>
              </a:solidFill>
              <a:latin typeface="Arial"/>
              <a:cs typeface="Arial"/>
            </a:endParaRPr>
          </a:p>
        </p:txBody>
      </p:sp>
      <p:pic>
        <p:nvPicPr>
          <p:cNvPr id="7" name="Image 0" descr="logo_horizontal.png">
            <a:extLst>
              <a:ext uri="{FF2B5EF4-FFF2-40B4-BE49-F238E27FC236}">
                <a16:creationId xmlns:a16="http://schemas.microsoft.com/office/drawing/2014/main" id="{2AD72482-12B7-8C50-1AA7-022BE9BBBA98}"/>
              </a:ext>
            </a:extLst>
          </p:cNvPr>
          <p:cNvPicPr>
            <a:picLocks noChangeAspect="1"/>
          </p:cNvPicPr>
          <p:nvPr/>
        </p:nvPicPr>
        <p:blipFill>
          <a:blip r:embed="rId3"/>
          <a:stretch>
            <a:fillRect/>
          </a:stretch>
        </p:blipFill>
        <p:spPr>
          <a:xfrm>
            <a:off x="9784080" y="91800"/>
            <a:ext cx="2084832" cy="749448"/>
          </a:xfrm>
          <a:prstGeom prst="rect">
            <a:avLst/>
          </a:prstGeom>
        </p:spPr>
      </p:pic>
      <p:sp>
        <p:nvSpPr>
          <p:cNvPr id="8" name="Shape 5">
            <a:extLst>
              <a:ext uri="{FF2B5EF4-FFF2-40B4-BE49-F238E27FC236}">
                <a16:creationId xmlns:a16="http://schemas.microsoft.com/office/drawing/2014/main" id="{778E8889-328E-24E7-7680-87E772CC39C4}"/>
              </a:ext>
            </a:extLst>
          </p:cNvPr>
          <p:cNvSpPr/>
          <p:nvPr/>
        </p:nvSpPr>
        <p:spPr>
          <a:xfrm>
            <a:off x="0" y="6656832"/>
            <a:ext cx="12188952" cy="201168"/>
          </a:xfrm>
          <a:prstGeom prst="rect">
            <a:avLst/>
          </a:prstGeom>
          <a:solidFill>
            <a:srgbClr val="BD582C"/>
          </a:solidFill>
          <a:ln/>
        </p:spPr>
        <p:txBody>
          <a:bodyPr/>
          <a:lstStyle/>
          <a:p>
            <a:endParaRPr lang="en-US"/>
          </a:p>
        </p:txBody>
      </p:sp>
      <p:sp>
        <p:nvSpPr>
          <p:cNvPr id="10" name="Text 2">
            <a:extLst>
              <a:ext uri="{FF2B5EF4-FFF2-40B4-BE49-F238E27FC236}">
                <a16:creationId xmlns:a16="http://schemas.microsoft.com/office/drawing/2014/main" id="{6FEC05F7-380A-81E2-073D-C51898FC0C94}"/>
              </a:ext>
            </a:extLst>
          </p:cNvPr>
          <p:cNvSpPr/>
          <p:nvPr/>
        </p:nvSpPr>
        <p:spPr>
          <a:xfrm>
            <a:off x="608497" y="1353313"/>
            <a:ext cx="4918543" cy="4719099"/>
          </a:xfrm>
          <a:prstGeom prst="rect">
            <a:avLst/>
          </a:prstGeom>
          <a:noFill/>
          <a:ln/>
        </p:spPr>
        <p:txBody>
          <a:bodyPr wrap="square" lIns="91440" tIns="45720" rIns="91440" bIns="45720" rtlCol="0" anchor="t"/>
          <a:lstStyle/>
          <a:p>
            <a:pPr marL="342900"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Comprehensive Medical/Primary Care</a:t>
            </a:r>
          </a:p>
          <a:p>
            <a:pPr marL="800100" lvl="1"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Pediatric</a:t>
            </a:r>
          </a:p>
          <a:p>
            <a:pPr marL="800100" lvl="1"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Adult</a:t>
            </a:r>
          </a:p>
          <a:p>
            <a:pPr marL="800100" lvl="1"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Women’s Health</a:t>
            </a:r>
          </a:p>
          <a:p>
            <a:pPr marL="800100" lvl="1"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Prenatal Care</a:t>
            </a:r>
          </a:p>
          <a:p>
            <a:pPr marL="800100" lvl="1"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Podiatry</a:t>
            </a:r>
          </a:p>
          <a:p>
            <a:pPr marL="342900"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In house Pharmacy</a:t>
            </a:r>
          </a:p>
          <a:p>
            <a:pPr marL="342900"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Dental</a:t>
            </a:r>
          </a:p>
          <a:p>
            <a:pPr marL="342900"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Optometry</a:t>
            </a:r>
          </a:p>
          <a:p>
            <a:pPr marL="342900"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Acupuncture</a:t>
            </a:r>
          </a:p>
          <a:p>
            <a:pPr marL="342900" indent="-342900">
              <a:spcAft>
                <a:spcPts val="400"/>
              </a:spcAft>
              <a:buFont typeface="Arial" panose="020B0604020202020204" pitchFamily="34" charset="0"/>
              <a:buChar char="•"/>
            </a:pPr>
            <a:r>
              <a:rPr lang="en-US">
                <a:latin typeface="Arial" pitchFamily="34" charset="0"/>
                <a:ea typeface="Arial" pitchFamily="34" charset="-122"/>
                <a:cs typeface="Arial" pitchFamily="34" charset="-120"/>
              </a:rPr>
              <a:t>HIV Care and Prevention Services</a:t>
            </a:r>
            <a:endParaRPr lang="en-US">
              <a:latin typeface="Arial"/>
              <a:ea typeface="Arial" pitchFamily="34" charset="-122"/>
              <a:cs typeface="Arial"/>
            </a:endParaRPr>
          </a:p>
          <a:p>
            <a:pPr marL="342900" indent="-342900">
              <a:spcAft>
                <a:spcPts val="400"/>
              </a:spcAft>
              <a:buFont typeface="Arial" panose="020B0604020202020204" pitchFamily="34" charset="0"/>
              <a:buChar char="•"/>
            </a:pPr>
            <a:endParaRPr lang="en-US" sz="1700">
              <a:solidFill>
                <a:srgbClr val="333333"/>
              </a:solidFill>
              <a:latin typeface="Arial"/>
              <a:cs typeface="Arial"/>
            </a:endParaRPr>
          </a:p>
          <a:p>
            <a:pPr marL="342900" indent="-342900">
              <a:spcAft>
                <a:spcPts val="400"/>
              </a:spcAft>
              <a:buFont typeface="Arial" panose="020B0604020202020204" pitchFamily="34" charset="0"/>
              <a:buChar char="•"/>
            </a:pPr>
            <a:endParaRPr lang="en-US" sz="2000">
              <a:solidFill>
                <a:srgbClr val="333333"/>
              </a:solidFill>
              <a:latin typeface="Arial"/>
              <a:cs typeface="Arial"/>
            </a:endParaRPr>
          </a:p>
          <a:p>
            <a:pPr marL="342900" indent="-342900">
              <a:spcAft>
                <a:spcPts val="400"/>
              </a:spcAft>
              <a:buFont typeface="Arial" panose="020B0604020202020204" pitchFamily="34" charset="0"/>
              <a:buChar char="•"/>
            </a:pPr>
            <a:endParaRPr lang="en-US" sz="2000">
              <a:solidFill>
                <a:srgbClr val="333333"/>
              </a:solidFill>
              <a:latin typeface="Arial"/>
              <a:cs typeface="Arial"/>
            </a:endParaRPr>
          </a:p>
        </p:txBody>
      </p:sp>
      <p:pic>
        <p:nvPicPr>
          <p:cNvPr id="9" name="Picture 8">
            <a:extLst>
              <a:ext uri="{FF2B5EF4-FFF2-40B4-BE49-F238E27FC236}">
                <a16:creationId xmlns:a16="http://schemas.microsoft.com/office/drawing/2014/main" id="{36E9012E-54C8-1314-C4FE-069193C95F17}"/>
              </a:ext>
            </a:extLst>
          </p:cNvPr>
          <p:cNvPicPr>
            <a:picLocks noChangeAspect="1"/>
          </p:cNvPicPr>
          <p:nvPr/>
        </p:nvPicPr>
        <p:blipFill>
          <a:blip r:embed="rId4"/>
          <a:stretch>
            <a:fillRect/>
          </a:stretch>
        </p:blipFill>
        <p:spPr>
          <a:xfrm>
            <a:off x="5568650" y="931178"/>
            <a:ext cx="5990277" cy="5215622"/>
          </a:xfrm>
          <a:prstGeom prst="rect">
            <a:avLst/>
          </a:prstGeom>
          <a:ln>
            <a:solidFill>
              <a:schemeClr val="accent1"/>
            </a:solidFill>
          </a:ln>
        </p:spPr>
      </p:pic>
    </p:spTree>
    <p:extLst>
      <p:ext uri="{BB962C8B-B14F-4D97-AF65-F5344CB8AC3E}">
        <p14:creationId xmlns:p14="http://schemas.microsoft.com/office/powerpoint/2010/main" val="424984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771549" cy="731520"/>
          </a:xfrm>
          <a:prstGeom prst="rect">
            <a:avLst/>
          </a:prstGeom>
          <a:noFill/>
          <a:ln/>
        </p:spPr>
        <p:txBody>
          <a:bodyPr wrap="square" lIns="91440" tIns="45720" rIns="91440" bIns="45720" rtlCol="0" anchor="t"/>
          <a:lstStyle/>
          <a:p>
            <a:pPr marL="0" indent="0" algn="l">
              <a:buNone/>
            </a:pPr>
            <a:r>
              <a:rPr lang="en-US" sz="2800" b="1" dirty="0">
                <a:solidFill>
                  <a:srgbClr val="990000"/>
                </a:solidFill>
                <a:latin typeface="Arial"/>
                <a:ea typeface="Arial" pitchFamily="34" charset="-122"/>
                <a:cs typeface="Arial"/>
              </a:rPr>
              <a:t>Our Patients </a:t>
            </a:r>
            <a:endParaRPr lang="en-US" sz="2800" b="1" dirty="0">
              <a:solidFill>
                <a:srgbClr val="990000"/>
              </a:solidFill>
              <a:latin typeface="Arial"/>
              <a:cs typeface="Arial"/>
            </a:endParaRPr>
          </a:p>
        </p:txBody>
      </p:sp>
      <p:sp>
        <p:nvSpPr>
          <p:cNvPr id="3" name="Shape 1"/>
          <p:cNvSpPr/>
          <p:nvPr/>
        </p:nvSpPr>
        <p:spPr>
          <a:xfrm>
            <a:off x="464268" y="933357"/>
            <a:ext cx="2926080" cy="0"/>
          </a:xfrm>
          <a:prstGeom prst="line">
            <a:avLst/>
          </a:prstGeom>
          <a:noFill/>
          <a:ln w="31750">
            <a:solidFill>
              <a:srgbClr val="BD582C"/>
            </a:solidFill>
            <a:prstDash val="solid"/>
          </a:ln>
        </p:spPr>
        <p:txBody>
          <a:bodyPr/>
          <a:lstStyle/>
          <a:p>
            <a:endParaRPr lang="en-US"/>
          </a:p>
        </p:txBody>
      </p:sp>
      <p:sp>
        <p:nvSpPr>
          <p:cNvPr id="4" name="Text 2"/>
          <p:cNvSpPr/>
          <p:nvPr/>
        </p:nvSpPr>
        <p:spPr>
          <a:xfrm>
            <a:off x="464268" y="1335024"/>
            <a:ext cx="11260415" cy="5422392"/>
          </a:xfrm>
          <a:prstGeom prst="rect">
            <a:avLst/>
          </a:prstGeom>
          <a:noFill/>
          <a:ln/>
        </p:spPr>
        <p:txBody>
          <a:bodyPr wrap="square" lIns="91440" tIns="45720" rIns="91440" bIns="45720" rtlCol="0" anchor="t"/>
          <a:lstStyle/>
          <a:p>
            <a:pPr>
              <a:spcAft>
                <a:spcPts val="400"/>
              </a:spcAft>
            </a:pPr>
            <a:r>
              <a:rPr lang="en-US" dirty="0">
                <a:solidFill>
                  <a:srgbClr val="333333"/>
                </a:solidFill>
                <a:latin typeface="Arial"/>
                <a:ea typeface="Arial" pitchFamily="34" charset="-122"/>
                <a:cs typeface="Arial"/>
              </a:rPr>
              <a:t>Beyond demographics, our patients live, work, attend schools, and contribute to the City and County of San Francisco well beyond the Mission District. They are the foundation that keeps this city thriving and many were frontline workers throughout the COVID pandemic. </a:t>
            </a:r>
            <a:endParaRPr lang="en-US" sz="2000" dirty="0">
              <a:latin typeface="Arial"/>
              <a:ea typeface="Arial" pitchFamily="34" charset="-122"/>
              <a:cs typeface="Arial"/>
            </a:endParaRPr>
          </a:p>
          <a:p>
            <a:pPr marL="342900" indent="-342900">
              <a:lnSpc>
                <a:spcPct val="150000"/>
              </a:lnSpc>
              <a:spcAft>
                <a:spcPts val="400"/>
              </a:spcAft>
              <a:buFont typeface="Arial" panose="020B0604020202020204" pitchFamily="34" charset="0"/>
              <a:buChar char="•"/>
            </a:pPr>
            <a:r>
              <a:rPr lang="en-US" dirty="0">
                <a:solidFill>
                  <a:srgbClr val="333333"/>
                </a:solidFill>
                <a:latin typeface="Arial"/>
                <a:ea typeface="Arial" pitchFamily="34" charset="-122"/>
                <a:cs typeface="Arial"/>
              </a:rPr>
              <a:t>18,000 unduplicated patients</a:t>
            </a:r>
          </a:p>
          <a:p>
            <a:pPr marL="342900" indent="-342900">
              <a:lnSpc>
                <a:spcPct val="150000"/>
              </a:lnSpc>
              <a:spcAft>
                <a:spcPts val="400"/>
              </a:spcAft>
              <a:buFont typeface="Arial" panose="020B0604020202020204" pitchFamily="34" charset="0"/>
              <a:buChar char="•"/>
            </a:pPr>
            <a:r>
              <a:rPr lang="en-US" dirty="0">
                <a:solidFill>
                  <a:srgbClr val="333333"/>
                </a:solidFill>
                <a:latin typeface="Arial"/>
                <a:ea typeface="Arial" pitchFamily="34" charset="-122"/>
                <a:cs typeface="Arial"/>
              </a:rPr>
              <a:t>75% prefer to receive care in Spanish</a:t>
            </a:r>
            <a:endParaRPr lang="en-US" dirty="0">
              <a:latin typeface="Arial"/>
              <a:cs typeface="Arial"/>
            </a:endParaRPr>
          </a:p>
          <a:p>
            <a:pPr marL="342900" indent="-342900">
              <a:lnSpc>
                <a:spcPct val="150000"/>
              </a:lnSpc>
              <a:spcAft>
                <a:spcPts val="400"/>
              </a:spcAft>
              <a:buFont typeface="Arial" panose="020B0604020202020204" pitchFamily="34" charset="0"/>
              <a:buChar char="•"/>
            </a:pPr>
            <a:r>
              <a:rPr lang="en-US" dirty="0">
                <a:solidFill>
                  <a:srgbClr val="333333"/>
                </a:solidFill>
                <a:latin typeface="Arial"/>
                <a:ea typeface="Arial" pitchFamily="34" charset="-122"/>
                <a:cs typeface="Arial"/>
              </a:rPr>
              <a:t>51% are less than 30 years old</a:t>
            </a:r>
            <a:endParaRPr lang="en-US" dirty="0">
              <a:latin typeface="Arial"/>
              <a:cs typeface="Arial"/>
            </a:endParaRPr>
          </a:p>
          <a:p>
            <a:pPr marL="342900" indent="-342900">
              <a:lnSpc>
                <a:spcPct val="150000"/>
              </a:lnSpc>
              <a:spcAft>
                <a:spcPts val="400"/>
              </a:spcAft>
              <a:buFont typeface="Arial" panose="020B0604020202020204" pitchFamily="34" charset="0"/>
              <a:buChar char="•"/>
            </a:pPr>
            <a:r>
              <a:rPr lang="en-US" dirty="0">
                <a:solidFill>
                  <a:srgbClr val="333333"/>
                </a:solidFill>
                <a:latin typeface="Arial"/>
                <a:ea typeface="Arial" pitchFamily="34" charset="-122"/>
                <a:cs typeface="Arial"/>
              </a:rPr>
              <a:t>76% live &lt;100% FPL</a:t>
            </a:r>
          </a:p>
          <a:p>
            <a:pPr marL="342900" indent="-342900">
              <a:lnSpc>
                <a:spcPct val="150000"/>
              </a:lnSpc>
              <a:spcAft>
                <a:spcPts val="400"/>
              </a:spcAft>
              <a:buFont typeface="Arial" panose="020B0604020202020204" pitchFamily="34" charset="0"/>
              <a:buChar char="•"/>
            </a:pPr>
            <a:r>
              <a:rPr lang="en-US" dirty="0">
                <a:solidFill>
                  <a:srgbClr val="333333"/>
                </a:solidFill>
                <a:latin typeface="Arial"/>
                <a:ea typeface="Arial" pitchFamily="34" charset="-122"/>
                <a:cs typeface="Arial"/>
              </a:rPr>
              <a:t>90% consistently rate their provider a 9 or 10 ☺</a:t>
            </a:r>
            <a:endParaRPr lang="en-US" dirty="0">
              <a:solidFill>
                <a:srgbClr val="333333"/>
              </a:solidFill>
              <a:latin typeface="Arial"/>
              <a:cs typeface="Arial"/>
            </a:endParaRPr>
          </a:p>
          <a:p>
            <a:pPr marL="342900" indent="-342900">
              <a:lnSpc>
                <a:spcPct val="150000"/>
              </a:lnSpc>
              <a:spcAft>
                <a:spcPts val="400"/>
              </a:spcAft>
              <a:buFont typeface="Arial" panose="020B0604020202020204" pitchFamily="34" charset="0"/>
              <a:buChar char="•"/>
            </a:pPr>
            <a:r>
              <a:rPr lang="en-US" dirty="0">
                <a:solidFill>
                  <a:srgbClr val="333333"/>
                </a:solidFill>
                <a:latin typeface="Arial"/>
                <a:cs typeface="Arial"/>
              </a:rPr>
              <a:t>Most common diagnoses and healthcare needs:</a:t>
            </a:r>
            <a:r>
              <a:rPr lang="en-US" dirty="0">
                <a:solidFill>
                  <a:srgbClr val="000000"/>
                </a:solidFill>
                <a:latin typeface="Arial"/>
                <a:cs typeface="Arial"/>
              </a:rPr>
              <a:t> </a:t>
            </a:r>
            <a:r>
              <a:rPr lang="en-US" dirty="0">
                <a:solidFill>
                  <a:srgbClr val="333333"/>
                </a:solidFill>
                <a:latin typeface="Arial"/>
                <a:cs typeface="Arial"/>
              </a:rPr>
              <a:t>hypertension</a:t>
            </a:r>
            <a:r>
              <a:rPr lang="en-US" dirty="0">
                <a:solidFill>
                  <a:srgbClr val="000000"/>
                </a:solidFill>
                <a:latin typeface="Arial"/>
                <a:cs typeface="Arial"/>
              </a:rPr>
              <a:t>, </a:t>
            </a:r>
            <a:r>
              <a:rPr lang="en-US" dirty="0">
                <a:solidFill>
                  <a:srgbClr val="333333"/>
                </a:solidFill>
                <a:latin typeface="Arial"/>
                <a:cs typeface="Arial"/>
              </a:rPr>
              <a:t>diabetes</a:t>
            </a:r>
            <a:r>
              <a:rPr lang="en-US" dirty="0">
                <a:solidFill>
                  <a:srgbClr val="000000"/>
                </a:solidFill>
                <a:latin typeface="Arial"/>
                <a:cs typeface="Arial"/>
              </a:rPr>
              <a:t>,</a:t>
            </a:r>
            <a:br>
              <a:rPr lang="en-US" dirty="0">
                <a:solidFill>
                  <a:srgbClr val="000000"/>
                </a:solidFill>
                <a:latin typeface="Arial"/>
                <a:cs typeface="Arial"/>
              </a:rPr>
            </a:br>
            <a:r>
              <a:rPr lang="en-US" dirty="0">
                <a:solidFill>
                  <a:srgbClr val="333333"/>
                </a:solidFill>
                <a:latin typeface="Arial"/>
                <a:cs typeface="Arial"/>
              </a:rPr>
              <a:t>oral caries and gum disease</a:t>
            </a:r>
            <a:r>
              <a:rPr lang="en-US" dirty="0">
                <a:solidFill>
                  <a:srgbClr val="000000"/>
                </a:solidFill>
                <a:latin typeface="Arial"/>
                <a:cs typeface="Arial"/>
              </a:rPr>
              <a:t>, </a:t>
            </a:r>
            <a:r>
              <a:rPr lang="en-US" dirty="0">
                <a:solidFill>
                  <a:srgbClr val="333333"/>
                </a:solidFill>
                <a:latin typeface="Arial"/>
                <a:cs typeface="Arial"/>
              </a:rPr>
              <a:t>depression/anxiety/trauma</a:t>
            </a:r>
          </a:p>
          <a:p>
            <a:pPr marL="342900" indent="-342900">
              <a:lnSpc>
                <a:spcPct val="150000"/>
              </a:lnSpc>
              <a:spcAft>
                <a:spcPts val="400"/>
              </a:spcAft>
              <a:buFont typeface="Arial" panose="020B0604020202020204" pitchFamily="34" charset="0"/>
              <a:buChar char="•"/>
            </a:pPr>
            <a:r>
              <a:rPr lang="en-US" dirty="0">
                <a:solidFill>
                  <a:srgbClr val="333333"/>
                </a:solidFill>
                <a:latin typeface="Arial"/>
                <a:cs typeface="Arial"/>
              </a:rPr>
              <a:t>Social drivers of health needs consistent with underinsured populations: </a:t>
            </a:r>
            <a:br>
              <a:rPr lang="en-US" dirty="0">
                <a:solidFill>
                  <a:srgbClr val="333333"/>
                </a:solidFill>
                <a:latin typeface="Arial"/>
                <a:cs typeface="Arial"/>
              </a:rPr>
            </a:br>
            <a:r>
              <a:rPr lang="en-US" dirty="0">
                <a:solidFill>
                  <a:srgbClr val="333333"/>
                </a:solidFill>
                <a:latin typeface="Arial"/>
                <a:cs typeface="Arial"/>
              </a:rPr>
              <a:t>Food, transportation, housing, utilities, etc.</a:t>
            </a:r>
          </a:p>
          <a:p>
            <a:pPr marL="342900" indent="-342900">
              <a:spcAft>
                <a:spcPts val="400"/>
              </a:spcAft>
              <a:buFont typeface="Arial" panose="020B0604020202020204" pitchFamily="34" charset="0"/>
              <a:buChar char="•"/>
            </a:pPr>
            <a:endParaRPr lang="en-US" dirty="0">
              <a:solidFill>
                <a:srgbClr val="000000"/>
              </a:solidFill>
              <a:latin typeface="Arial"/>
              <a:cs typeface="Arial"/>
            </a:endParaRPr>
          </a:p>
          <a:p>
            <a:pPr marL="342900" indent="-342900">
              <a:spcAft>
                <a:spcPts val="400"/>
              </a:spcAft>
              <a:buFont typeface="Arial" panose="020B0604020202020204" pitchFamily="34" charset="0"/>
              <a:buChar char="•"/>
            </a:pPr>
            <a:endParaRPr lang="en-US" sz="1700" dirty="0">
              <a:solidFill>
                <a:srgbClr val="333333"/>
              </a:solidFill>
              <a:latin typeface="Arial"/>
              <a:cs typeface="Arial"/>
            </a:endParaRPr>
          </a:p>
          <a:p>
            <a:pPr marL="342900" indent="-342900">
              <a:spcAft>
                <a:spcPts val="400"/>
              </a:spcAft>
              <a:buFont typeface="Arial" panose="020B0604020202020204" pitchFamily="34" charset="0"/>
              <a:buChar char="•"/>
            </a:pPr>
            <a:endParaRPr lang="en-US" sz="2000" dirty="0">
              <a:solidFill>
                <a:srgbClr val="333333"/>
              </a:solidFill>
              <a:latin typeface="Arial"/>
              <a:cs typeface="Arial"/>
            </a:endParaRPr>
          </a:p>
          <a:p>
            <a:pPr marL="342900" indent="-342900">
              <a:spcAft>
                <a:spcPts val="400"/>
              </a:spcAft>
              <a:buFont typeface="Arial" panose="020B0604020202020204" pitchFamily="34" charset="0"/>
              <a:buChar char="•"/>
            </a:pPr>
            <a:endParaRPr lang="en-US" sz="2000" dirty="0">
              <a:solidFill>
                <a:srgbClr val="333333"/>
              </a:solidFill>
              <a:latin typeface="Arial"/>
              <a:cs typeface="Arial"/>
            </a:endParaRPr>
          </a:p>
        </p:txBody>
      </p:sp>
      <p:sp>
        <p:nvSpPr>
          <p:cNvPr id="6" name="Text 4"/>
          <p:cNvSpPr/>
          <p:nvPr/>
        </p:nvSpPr>
        <p:spPr>
          <a:xfrm>
            <a:off x="685800" y="3611880"/>
            <a:ext cx="10817352" cy="2651760"/>
          </a:xfrm>
          <a:prstGeom prst="rect">
            <a:avLst/>
          </a:prstGeom>
          <a:noFill/>
          <a:ln/>
        </p:spPr>
        <p:txBody>
          <a:bodyPr wrap="square" lIns="91440" tIns="45720" rIns="91440" bIns="45720" rtlCol="0" anchor="t"/>
          <a:lstStyle/>
          <a:p>
            <a:pPr marL="342900" indent="-342900">
              <a:spcAft>
                <a:spcPts val="600"/>
              </a:spcAft>
              <a:buSzPct val="100000"/>
              <a:buChar char="•"/>
            </a:pPr>
            <a:endParaRPr lang="en-US" sz="1400">
              <a:solidFill>
                <a:srgbClr val="333333"/>
              </a:solidFill>
              <a:latin typeface="Arial"/>
              <a:cs typeface="Arial"/>
            </a:endParaRPr>
          </a:p>
        </p:txBody>
      </p:sp>
      <p:pic>
        <p:nvPicPr>
          <p:cNvPr id="7" name="Image 0" descr="logo_horizontal.png"/>
          <p:cNvPicPr>
            <a:picLocks noChangeAspect="1"/>
          </p:cNvPicPr>
          <p:nvPr/>
        </p:nvPicPr>
        <p:blipFill>
          <a:blip r:embed="rId3"/>
          <a:stretch>
            <a:fillRect/>
          </a:stretch>
        </p:blipFill>
        <p:spPr>
          <a:xfrm>
            <a:off x="9421990" y="274320"/>
            <a:ext cx="2180728" cy="787759"/>
          </a:xfrm>
          <a:prstGeom prst="rect">
            <a:avLst/>
          </a:prstGeom>
        </p:spPr>
      </p:pic>
      <p:sp>
        <p:nvSpPr>
          <p:cNvPr id="8" name="Shape 5"/>
          <p:cNvSpPr/>
          <p:nvPr/>
        </p:nvSpPr>
        <p:spPr>
          <a:xfrm>
            <a:off x="0" y="6656832"/>
            <a:ext cx="12188952" cy="201168"/>
          </a:xfrm>
          <a:prstGeom prst="rect">
            <a:avLst/>
          </a:prstGeom>
          <a:solidFill>
            <a:srgbClr val="BD582C"/>
          </a:solidFill>
          <a:ln/>
        </p:spPr>
        <p:txBody>
          <a:bodyPr/>
          <a:lstStyle/>
          <a:p>
            <a:endParaRPr lang="en-US"/>
          </a:p>
        </p:txBody>
      </p:sp>
      <p:pic>
        <p:nvPicPr>
          <p:cNvPr id="10" name="Picture 9" descr="Mission Neighborhood Health Center | Blue Shield of California Foundation">
            <a:extLst>
              <a:ext uri="{FF2B5EF4-FFF2-40B4-BE49-F238E27FC236}">
                <a16:creationId xmlns:a16="http://schemas.microsoft.com/office/drawing/2014/main" id="{2E593EB6-5792-1A41-D914-0F98F133811E}"/>
              </a:ext>
            </a:extLst>
          </p:cNvPr>
          <p:cNvPicPr>
            <a:picLocks noChangeAspect="1"/>
          </p:cNvPicPr>
          <p:nvPr/>
        </p:nvPicPr>
        <p:blipFill>
          <a:blip r:embed="rId4"/>
          <a:stretch>
            <a:fillRect/>
          </a:stretch>
        </p:blipFill>
        <p:spPr>
          <a:xfrm>
            <a:off x="7835678" y="2508535"/>
            <a:ext cx="1987827" cy="1555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0927401A-33EA-8A7D-4C50-7C02A4BC15CB}"/>
              </a:ext>
            </a:extLst>
          </p:cNvPr>
          <p:cNvPicPr>
            <a:picLocks noChangeAspect="1"/>
          </p:cNvPicPr>
          <p:nvPr/>
        </p:nvPicPr>
        <p:blipFill>
          <a:blip r:embed="rId5"/>
          <a:stretch>
            <a:fillRect/>
          </a:stretch>
        </p:blipFill>
        <p:spPr>
          <a:xfrm>
            <a:off x="10001637" y="1980764"/>
            <a:ext cx="1785331" cy="2101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5E3F67E9-9C52-7792-4B0F-EF4DCBABB9AC}"/>
              </a:ext>
            </a:extLst>
          </p:cNvPr>
          <p:cNvPicPr>
            <a:picLocks noChangeAspect="1"/>
          </p:cNvPicPr>
          <p:nvPr/>
        </p:nvPicPr>
        <p:blipFill>
          <a:blip r:embed="rId6"/>
          <a:srcRect l="10778" t="15486" r="5555" b="6934"/>
          <a:stretch>
            <a:fillRect/>
          </a:stretch>
        </p:blipFill>
        <p:spPr>
          <a:xfrm>
            <a:off x="8834591" y="4311029"/>
            <a:ext cx="2952377" cy="2053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686800" cy="548640"/>
          </a:xfrm>
          <a:prstGeom prst="rect">
            <a:avLst/>
          </a:prstGeom>
          <a:noFill/>
          <a:ln/>
        </p:spPr>
        <p:txBody>
          <a:bodyPr wrap="square" rtlCol="0" anchor="ctr"/>
          <a:lstStyle/>
          <a:p>
            <a:pPr marL="0" indent="0">
              <a:buNone/>
            </a:pPr>
            <a:r>
              <a:rPr lang="en-US" sz="2800" b="1" dirty="0">
                <a:solidFill>
                  <a:srgbClr val="990000"/>
                </a:solidFill>
                <a:latin typeface="Arial" pitchFamily="34" charset="0"/>
                <a:ea typeface="Arial" pitchFamily="34" charset="-122"/>
                <a:cs typeface="Arial" pitchFamily="34" charset="-120"/>
              </a:rPr>
              <a:t>Our Secret </a:t>
            </a:r>
            <a:r>
              <a:rPr lang="en-US" sz="2800" b="1" dirty="0" err="1">
                <a:solidFill>
                  <a:srgbClr val="990000"/>
                </a:solidFill>
                <a:latin typeface="Arial" pitchFamily="34" charset="0"/>
                <a:ea typeface="Arial" pitchFamily="34" charset="-122"/>
                <a:cs typeface="Arial" pitchFamily="34" charset="-120"/>
              </a:rPr>
              <a:t>Saz</a:t>
            </a:r>
            <a:r>
              <a:rPr lang="el-GR" sz="2800" b="1" dirty="0">
                <a:solidFill>
                  <a:srgbClr val="990000"/>
                </a:solidFill>
                <a:latin typeface="Arial" pitchFamily="34" charset="0"/>
                <a:ea typeface="Arial" pitchFamily="34" charset="-122"/>
                <a:cs typeface="Arial" pitchFamily="34" charset="-120"/>
              </a:rPr>
              <a:t>ό</a:t>
            </a:r>
            <a:r>
              <a:rPr lang="en-US" sz="2800" b="1" dirty="0">
                <a:solidFill>
                  <a:srgbClr val="990000"/>
                </a:solidFill>
                <a:latin typeface="Arial" pitchFamily="34" charset="0"/>
                <a:ea typeface="Arial" pitchFamily="34" charset="-122"/>
                <a:cs typeface="Arial" pitchFamily="34" charset="-120"/>
              </a:rPr>
              <a:t>n (Sauce) </a:t>
            </a:r>
            <a:endParaRPr lang="en-US" sz="2800" dirty="0"/>
          </a:p>
        </p:txBody>
      </p:sp>
      <p:sp>
        <p:nvSpPr>
          <p:cNvPr id="3" name="Shape 1"/>
          <p:cNvSpPr/>
          <p:nvPr/>
        </p:nvSpPr>
        <p:spPr>
          <a:xfrm flipV="1">
            <a:off x="502920" y="822960"/>
            <a:ext cx="3093720" cy="0"/>
          </a:xfrm>
          <a:prstGeom prst="line">
            <a:avLst/>
          </a:prstGeom>
          <a:noFill/>
          <a:ln w="31750">
            <a:solidFill>
              <a:srgbClr val="BD582C"/>
            </a:solidFill>
            <a:prstDash val="solid"/>
          </a:ln>
        </p:spPr>
        <p:txBody>
          <a:bodyPr/>
          <a:lstStyle/>
          <a:p>
            <a:endParaRPr lang="en-US"/>
          </a:p>
        </p:txBody>
      </p:sp>
      <p:pic>
        <p:nvPicPr>
          <p:cNvPr id="4" name="Image 0" descr="logo_horizontal.png"/>
          <p:cNvPicPr>
            <a:picLocks noChangeAspect="1"/>
          </p:cNvPicPr>
          <p:nvPr/>
        </p:nvPicPr>
        <p:blipFill>
          <a:blip r:embed="rId3"/>
          <a:stretch>
            <a:fillRect/>
          </a:stretch>
        </p:blipFill>
        <p:spPr>
          <a:xfrm>
            <a:off x="9777977" y="274320"/>
            <a:ext cx="2090935" cy="586025"/>
          </a:xfrm>
          <a:prstGeom prst="rect">
            <a:avLst/>
          </a:prstGeom>
        </p:spPr>
      </p:pic>
      <p:sp>
        <p:nvSpPr>
          <p:cNvPr id="5" name="Text 2"/>
          <p:cNvSpPr/>
          <p:nvPr/>
        </p:nvSpPr>
        <p:spPr>
          <a:xfrm>
            <a:off x="457200" y="1005840"/>
            <a:ext cx="11247120" cy="1005840"/>
          </a:xfrm>
          <a:prstGeom prst="rect">
            <a:avLst/>
          </a:prstGeom>
          <a:noFill/>
          <a:ln/>
        </p:spPr>
        <p:txBody>
          <a:bodyPr wrap="square" rtlCol="0" anchor="t"/>
          <a:lstStyle/>
          <a:p>
            <a:pPr marL="0" indent="0">
              <a:buNone/>
            </a:pPr>
            <a:r>
              <a:rPr lang="en-US">
                <a:solidFill>
                  <a:srgbClr val="333333"/>
                </a:solidFill>
                <a:latin typeface="Arial" pitchFamily="34" charset="0"/>
                <a:ea typeface="Arial" pitchFamily="34" charset="-122"/>
                <a:cs typeface="Arial" pitchFamily="34" charset="-120"/>
              </a:rPr>
              <a:t>Cultural congruence and competency, longevity of invested team members (&gt;15% have worked at MNHC for more than 20 years), community trust, strong </a:t>
            </a:r>
            <a:r>
              <a:rPr lang="en-US" err="1">
                <a:solidFill>
                  <a:srgbClr val="333333"/>
                </a:solidFill>
                <a:latin typeface="Arial" pitchFamily="34" charset="0"/>
                <a:ea typeface="Arial" pitchFamily="34" charset="-122"/>
                <a:cs typeface="Arial" pitchFamily="34" charset="-120"/>
              </a:rPr>
              <a:t>promotora</a:t>
            </a:r>
            <a:r>
              <a:rPr lang="en-US">
                <a:solidFill>
                  <a:srgbClr val="333333"/>
                </a:solidFill>
                <a:latin typeface="Arial" pitchFamily="34" charset="0"/>
                <a:ea typeface="Arial" pitchFamily="34" charset="-122"/>
                <a:cs typeface="Arial" pitchFamily="34" charset="-120"/>
              </a:rPr>
              <a:t> presence, robust QI infrastructure and culture of patient centered, high-quality care. Our team responds to community needs.</a:t>
            </a:r>
            <a:endParaRPr lang="en-US"/>
          </a:p>
        </p:txBody>
      </p:sp>
      <p:sp>
        <p:nvSpPr>
          <p:cNvPr id="8" name="Text 4"/>
          <p:cNvSpPr/>
          <p:nvPr/>
        </p:nvSpPr>
        <p:spPr>
          <a:xfrm>
            <a:off x="607654" y="2183446"/>
            <a:ext cx="6187440" cy="3566160"/>
          </a:xfrm>
          <a:prstGeom prst="rect">
            <a:avLst/>
          </a:prstGeom>
          <a:noFill/>
          <a:ln/>
        </p:spPr>
        <p:txBody>
          <a:bodyPr wrap="square" lIns="91440" tIns="45720" rIns="91440" bIns="45720" rtlCol="0" anchor="t"/>
          <a:lstStyle/>
          <a:p>
            <a:pPr marL="342900" indent="-342900">
              <a:spcAft>
                <a:spcPts val="1400"/>
              </a:spcAft>
              <a:buSzPct val="100000"/>
              <a:buChar char="•"/>
            </a:pPr>
            <a:r>
              <a:rPr lang="en-US">
                <a:solidFill>
                  <a:srgbClr val="333333"/>
                </a:solidFill>
                <a:latin typeface="Arial"/>
                <a:ea typeface="Arial" pitchFamily="34" charset="-122"/>
                <a:cs typeface="Arial"/>
              </a:rPr>
              <a:t>When many of the Walgreen's closed, our pharmacy expanded – we are on track to fill over 30K prescriptions in 2026 – a 50% increase over 2024.</a:t>
            </a:r>
          </a:p>
          <a:p>
            <a:pPr marL="342900" indent="-342900">
              <a:spcAft>
                <a:spcPts val="1400"/>
              </a:spcAft>
              <a:buSzPct val="100000"/>
              <a:buChar char="•"/>
            </a:pPr>
            <a:r>
              <a:rPr lang="en-US">
                <a:solidFill>
                  <a:srgbClr val="333333"/>
                </a:solidFill>
                <a:latin typeface="Arial"/>
                <a:ea typeface="Arial" pitchFamily="34" charset="-122"/>
                <a:cs typeface="Arial"/>
              </a:rPr>
              <a:t>Our BOD has pushed us to be open weekday evening and Saturday hours to accommodate patients who cannot take time off of work.</a:t>
            </a:r>
            <a:endParaRPr lang="en-US">
              <a:latin typeface="Arial"/>
              <a:ea typeface="Calibri"/>
              <a:cs typeface="Arial"/>
            </a:endParaRPr>
          </a:p>
          <a:p>
            <a:pPr marL="342900" indent="-342900">
              <a:spcAft>
                <a:spcPts val="1400"/>
              </a:spcAft>
              <a:buSzPct val="100000"/>
              <a:buChar char="•"/>
            </a:pPr>
            <a:r>
              <a:rPr lang="en-US">
                <a:solidFill>
                  <a:srgbClr val="333333"/>
                </a:solidFill>
                <a:latin typeface="Arial"/>
                <a:ea typeface="Arial" pitchFamily="34" charset="-122"/>
                <a:cs typeface="Arial"/>
              </a:rPr>
              <a:t>A Tuesday meeting at Everett Middle School resulted in 24 students getting sports physicals 4 days later, on a Saturday.</a:t>
            </a:r>
          </a:p>
          <a:p>
            <a:pPr marL="342900" indent="-342900">
              <a:spcAft>
                <a:spcPts val="1400"/>
              </a:spcAft>
              <a:buSzPct val="100000"/>
              <a:buChar char="•"/>
            </a:pPr>
            <a:r>
              <a:rPr lang="en-US">
                <a:solidFill>
                  <a:srgbClr val="333333"/>
                </a:solidFill>
                <a:latin typeface="Arial"/>
                <a:cs typeface="Arial"/>
              </a:rPr>
              <a:t> At our first HSA pop-up event last week, 4 of the 7 enrollment workers did not speak Spanish. A rotation of team members were happy to fill in the gap when they typically had administration time throughout the day.</a:t>
            </a:r>
          </a:p>
        </p:txBody>
      </p:sp>
      <p:sp>
        <p:nvSpPr>
          <p:cNvPr id="9" name="Shape 5"/>
          <p:cNvSpPr/>
          <p:nvPr/>
        </p:nvSpPr>
        <p:spPr>
          <a:xfrm>
            <a:off x="0" y="6656832"/>
            <a:ext cx="12188952" cy="201168"/>
          </a:xfrm>
          <a:prstGeom prst="rect">
            <a:avLst/>
          </a:prstGeom>
          <a:solidFill>
            <a:srgbClr val="BD582C"/>
          </a:solidFill>
          <a:ln/>
        </p:spPr>
        <p:txBody>
          <a:bodyPr/>
          <a:lstStyle/>
          <a:p>
            <a:endParaRPr lang="en-US"/>
          </a:p>
        </p:txBody>
      </p:sp>
      <p:pic>
        <p:nvPicPr>
          <p:cNvPr id="12" name="Image 0" descr="team_photo.jpg">
            <a:extLst>
              <a:ext uri="{FF2B5EF4-FFF2-40B4-BE49-F238E27FC236}">
                <a16:creationId xmlns:a16="http://schemas.microsoft.com/office/drawing/2014/main" id="{7F63AD2E-C00D-739A-9E21-D55293550F1A}"/>
              </a:ext>
            </a:extLst>
          </p:cNvPr>
          <p:cNvPicPr>
            <a:picLocks noChangeAspect="1"/>
          </p:cNvPicPr>
          <p:nvPr/>
        </p:nvPicPr>
        <p:blipFill>
          <a:blip r:embed="rId4"/>
          <a:stretch>
            <a:fillRect/>
          </a:stretch>
        </p:blipFill>
        <p:spPr>
          <a:xfrm>
            <a:off x="7335465" y="2521355"/>
            <a:ext cx="4677242" cy="32278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816860"/>
            <a:ext cx="9583358" cy="914400"/>
          </a:xfrm>
          <a:prstGeom prst="rect">
            <a:avLst/>
          </a:prstGeom>
          <a:noFill/>
          <a:ln/>
        </p:spPr>
        <p:txBody>
          <a:bodyPr wrap="square" rtlCol="0" anchor="t"/>
          <a:lstStyle/>
          <a:p>
            <a:pPr marL="0" indent="0">
              <a:buNone/>
            </a:pPr>
            <a:r>
              <a:rPr lang="en-US" dirty="0">
                <a:solidFill>
                  <a:srgbClr val="333333"/>
                </a:solidFill>
                <a:latin typeface="Arial" pitchFamily="34" charset="0"/>
                <a:ea typeface="Arial" pitchFamily="34" charset="-122"/>
                <a:cs typeface="Arial" pitchFamily="34" charset="-120"/>
              </a:rPr>
              <a:t>Mission Neighborhood Health Center growth and improved health of our community is directly related to Medi-Cal expansion – it allowed the community to increase access to medical, dental and behavioral health. We saw 13,800 pts in 2020 and over 18,000 in 2025.</a:t>
            </a:r>
            <a:endParaRPr lang="en-US" dirty="0"/>
          </a:p>
        </p:txBody>
      </p:sp>
      <p:sp>
        <p:nvSpPr>
          <p:cNvPr id="3" name="Shape 1"/>
          <p:cNvSpPr/>
          <p:nvPr/>
        </p:nvSpPr>
        <p:spPr>
          <a:xfrm>
            <a:off x="609600" y="709993"/>
            <a:ext cx="3769360" cy="0"/>
          </a:xfrm>
          <a:prstGeom prst="line">
            <a:avLst/>
          </a:prstGeom>
          <a:noFill/>
          <a:ln w="31750">
            <a:solidFill>
              <a:srgbClr val="BD582C"/>
            </a:solidFill>
            <a:prstDash val="solid"/>
          </a:ln>
        </p:spPr>
        <p:txBody>
          <a:bodyPr/>
          <a:lstStyle/>
          <a:p>
            <a:endParaRPr lang="en-US"/>
          </a:p>
        </p:txBody>
      </p:sp>
      <p:pic>
        <p:nvPicPr>
          <p:cNvPr id="4" name="Image 0" descr="logo_horizontal.png"/>
          <p:cNvPicPr>
            <a:picLocks noChangeAspect="1"/>
          </p:cNvPicPr>
          <p:nvPr/>
        </p:nvPicPr>
        <p:blipFill>
          <a:blip r:embed="rId3"/>
          <a:stretch>
            <a:fillRect/>
          </a:stretch>
        </p:blipFill>
        <p:spPr>
          <a:xfrm>
            <a:off x="9621359" y="274319"/>
            <a:ext cx="2247553" cy="782315"/>
          </a:xfrm>
          <a:prstGeom prst="rect">
            <a:avLst/>
          </a:prstGeom>
        </p:spPr>
      </p:pic>
      <p:sp>
        <p:nvSpPr>
          <p:cNvPr id="6" name="Shape 2"/>
          <p:cNvSpPr/>
          <p:nvPr/>
        </p:nvSpPr>
        <p:spPr>
          <a:xfrm>
            <a:off x="0" y="6656832"/>
            <a:ext cx="12188952" cy="201168"/>
          </a:xfrm>
          <a:prstGeom prst="rect">
            <a:avLst/>
          </a:prstGeom>
          <a:solidFill>
            <a:srgbClr val="BD582C"/>
          </a:solidFill>
          <a:ln/>
        </p:spPr>
        <p:txBody>
          <a:bodyPr/>
          <a:lstStyle/>
          <a:p>
            <a:endParaRPr lang="en-US"/>
          </a:p>
        </p:txBody>
      </p:sp>
      <p:graphicFrame>
        <p:nvGraphicFramePr>
          <p:cNvPr id="7" name="Chart 6">
            <a:extLst>
              <a:ext uri="{FF2B5EF4-FFF2-40B4-BE49-F238E27FC236}">
                <a16:creationId xmlns:a16="http://schemas.microsoft.com/office/drawing/2014/main" id="{FA2448EE-398A-2A2B-1871-34CA850F0E62}"/>
              </a:ext>
              <a:ext uri="{147F2762-F138-4A5C-976F-8EAC2B608ADB}">
                <a16:predDERef xmlns:a16="http://schemas.microsoft.com/office/drawing/2014/main" pred="{5F58EC62-C492-EBC4-D211-404A9A06F668}"/>
              </a:ext>
            </a:extLst>
          </p:cNvPr>
          <p:cNvGraphicFramePr>
            <a:graphicFrameLocks/>
          </p:cNvGraphicFramePr>
          <p:nvPr>
            <p:extLst>
              <p:ext uri="{D42A27DB-BD31-4B8C-83A1-F6EECF244321}">
                <p14:modId xmlns:p14="http://schemas.microsoft.com/office/powerpoint/2010/main" val="3040405718"/>
              </p:ext>
            </p:extLst>
          </p:nvPr>
        </p:nvGraphicFramePr>
        <p:xfrm>
          <a:off x="1353312" y="1683875"/>
          <a:ext cx="8961120" cy="5020342"/>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0">
            <a:extLst>
              <a:ext uri="{FF2B5EF4-FFF2-40B4-BE49-F238E27FC236}">
                <a16:creationId xmlns:a16="http://schemas.microsoft.com/office/drawing/2014/main" id="{374A52BA-8AE5-9DC7-1E9B-05661E6F9980}"/>
              </a:ext>
            </a:extLst>
          </p:cNvPr>
          <p:cNvSpPr/>
          <p:nvPr/>
        </p:nvSpPr>
        <p:spPr>
          <a:xfrm>
            <a:off x="457200" y="258615"/>
            <a:ext cx="9418320" cy="548640"/>
          </a:xfrm>
          <a:prstGeom prst="rect">
            <a:avLst/>
          </a:prstGeom>
          <a:noFill/>
          <a:ln/>
        </p:spPr>
        <p:txBody>
          <a:bodyPr wrap="square" rtlCol="0" anchor="t"/>
          <a:lstStyle/>
          <a:p>
            <a:pPr marL="0" indent="0">
              <a:buNone/>
            </a:pPr>
            <a:r>
              <a:rPr lang="en-US" sz="2600" b="1">
                <a:solidFill>
                  <a:srgbClr val="990000"/>
                </a:solidFill>
                <a:latin typeface="Arial" pitchFamily="34" charset="0"/>
                <a:ea typeface="Arial" pitchFamily="34" charset="-122"/>
                <a:cs typeface="Arial" pitchFamily="34" charset="-120"/>
              </a:rPr>
              <a:t>Our Growth and </a:t>
            </a:r>
            <a:r>
              <a:rPr lang="en-US" sz="2600" b="1" err="1">
                <a:solidFill>
                  <a:srgbClr val="990000"/>
                </a:solidFill>
                <a:latin typeface="Arial" pitchFamily="34" charset="0"/>
                <a:ea typeface="Arial" pitchFamily="34" charset="-122"/>
                <a:cs typeface="Arial" pitchFamily="34" charset="-120"/>
              </a:rPr>
              <a:t>MediCal</a:t>
            </a:r>
            <a:endParaRPr lang="en-US" sz="2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686800" cy="548640"/>
          </a:xfrm>
          <a:prstGeom prst="rect">
            <a:avLst/>
          </a:prstGeom>
          <a:noFill/>
          <a:ln/>
        </p:spPr>
        <p:txBody>
          <a:bodyPr wrap="square" lIns="91440" tIns="45720" rIns="91440" bIns="45720" rtlCol="0" anchor="ctr"/>
          <a:lstStyle/>
          <a:p>
            <a:r>
              <a:rPr lang="en-US" sz="2600" b="1">
                <a:solidFill>
                  <a:srgbClr val="990000"/>
                </a:solidFill>
                <a:latin typeface="Arial"/>
                <a:ea typeface="Arial" pitchFamily="34" charset="-122"/>
                <a:cs typeface="Arial"/>
              </a:rPr>
              <a:t>Our Health Impact – we are healthier!</a:t>
            </a:r>
            <a:endParaRPr lang="en-US" sz="2600"/>
          </a:p>
        </p:txBody>
      </p:sp>
      <p:sp>
        <p:nvSpPr>
          <p:cNvPr id="3" name="Shape 1"/>
          <p:cNvSpPr/>
          <p:nvPr/>
        </p:nvSpPr>
        <p:spPr>
          <a:xfrm>
            <a:off x="502920" y="822960"/>
            <a:ext cx="5836920" cy="0"/>
          </a:xfrm>
          <a:prstGeom prst="line">
            <a:avLst/>
          </a:prstGeom>
          <a:noFill/>
          <a:ln w="31750">
            <a:solidFill>
              <a:srgbClr val="BD582C"/>
            </a:solidFill>
            <a:prstDash val="solid"/>
          </a:ln>
        </p:spPr>
        <p:txBody>
          <a:bodyPr/>
          <a:lstStyle/>
          <a:p>
            <a:endParaRPr lang="en-US"/>
          </a:p>
        </p:txBody>
      </p:sp>
      <p:pic>
        <p:nvPicPr>
          <p:cNvPr id="4" name="Image 0" descr="logo_horizontal.png"/>
          <p:cNvPicPr>
            <a:picLocks noChangeAspect="1"/>
          </p:cNvPicPr>
          <p:nvPr/>
        </p:nvPicPr>
        <p:blipFill>
          <a:blip r:embed="rId3"/>
          <a:stretch>
            <a:fillRect/>
          </a:stretch>
        </p:blipFill>
        <p:spPr>
          <a:xfrm>
            <a:off x="9855200" y="274320"/>
            <a:ext cx="2013712" cy="852975"/>
          </a:xfrm>
          <a:prstGeom prst="rect">
            <a:avLst/>
          </a:prstGeom>
        </p:spPr>
      </p:pic>
      <p:sp>
        <p:nvSpPr>
          <p:cNvPr id="6" name="Shape 2"/>
          <p:cNvSpPr/>
          <p:nvPr/>
        </p:nvSpPr>
        <p:spPr>
          <a:xfrm>
            <a:off x="0" y="6656832"/>
            <a:ext cx="12188952" cy="201168"/>
          </a:xfrm>
          <a:prstGeom prst="rect">
            <a:avLst/>
          </a:prstGeom>
          <a:solidFill>
            <a:srgbClr val="BD582C"/>
          </a:solidFill>
          <a:ln/>
        </p:spPr>
        <p:txBody>
          <a:bodyPr/>
          <a:lstStyle/>
          <a:p>
            <a:endParaRPr lang="en-US"/>
          </a:p>
        </p:txBody>
      </p:sp>
      <p:graphicFrame>
        <p:nvGraphicFramePr>
          <p:cNvPr id="5" name="Chart 4">
            <a:extLst>
              <a:ext uri="{FF2B5EF4-FFF2-40B4-BE49-F238E27FC236}">
                <a16:creationId xmlns:a16="http://schemas.microsoft.com/office/drawing/2014/main" id="{D562DD46-6ED4-0C39-174E-0E4D81AB6A14}"/>
              </a:ext>
            </a:extLst>
          </p:cNvPr>
          <p:cNvGraphicFramePr>
            <a:graphicFrameLocks/>
          </p:cNvGraphicFramePr>
          <p:nvPr>
            <p:extLst>
              <p:ext uri="{D42A27DB-BD31-4B8C-83A1-F6EECF244321}">
                <p14:modId xmlns:p14="http://schemas.microsoft.com/office/powerpoint/2010/main" val="1688323468"/>
              </p:ext>
            </p:extLst>
          </p:nvPr>
        </p:nvGraphicFramePr>
        <p:xfrm>
          <a:off x="1761331" y="963467"/>
          <a:ext cx="8426423" cy="533255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3880" y="471365"/>
            <a:ext cx="8008603" cy="430887"/>
          </a:xfrm>
          <a:prstGeom prst="rect">
            <a:avLst/>
          </a:prstGeom>
          <a:noFill/>
        </p:spPr>
        <p:txBody>
          <a:bodyPr wrap="none" lIns="0" tIns="0" rIns="0" bIns="0">
            <a:spAutoFit/>
          </a:bodyPr>
          <a:lstStyle/>
          <a:p>
            <a:r>
              <a:rPr lang="en-US" sz="2800" b="1">
                <a:solidFill>
                  <a:srgbClr val="970000"/>
                </a:solidFill>
                <a:latin typeface="Arial" panose="020B0604020202020204" pitchFamily="34" charset="0"/>
                <a:cs typeface="Arial" panose="020B0604020202020204" pitchFamily="34" charset="0"/>
              </a:rPr>
              <a:t>Medi-Cal Changes: Community &amp; Clinic Impact</a:t>
            </a:r>
          </a:p>
        </p:txBody>
      </p:sp>
      <p:sp>
        <p:nvSpPr>
          <p:cNvPr id="3" name="Rectangle 2"/>
          <p:cNvSpPr/>
          <p:nvPr/>
        </p:nvSpPr>
        <p:spPr>
          <a:xfrm>
            <a:off x="582168" y="987551"/>
            <a:ext cx="7953058" cy="45719"/>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675120"/>
            <a:ext cx="12192000" cy="182880"/>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620239" y="1588312"/>
            <a:ext cx="6635150" cy="369332"/>
          </a:xfrm>
          <a:prstGeom prst="rect">
            <a:avLst/>
          </a:prstGeom>
          <a:noFill/>
        </p:spPr>
        <p:txBody>
          <a:bodyPr wrap="none">
            <a:spAutoFit/>
          </a:bodyPr>
          <a:lstStyle/>
          <a:p>
            <a:r>
              <a:rPr lang="en-US" b="1">
                <a:latin typeface="Arial" panose="020B0604020202020204" pitchFamily="34" charset="0"/>
                <a:cs typeface="Arial" panose="020B0604020202020204" pitchFamily="34" charset="0"/>
              </a:rPr>
              <a:t>The crisis is already here — and greater impacts are ahead</a:t>
            </a:r>
          </a:p>
        </p:txBody>
      </p:sp>
      <p:sp>
        <p:nvSpPr>
          <p:cNvPr id="7" name="TextBox 6"/>
          <p:cNvSpPr txBox="1"/>
          <p:nvPr/>
        </p:nvSpPr>
        <p:spPr>
          <a:xfrm>
            <a:off x="1999488" y="2304288"/>
            <a:ext cx="1346522" cy="553998"/>
          </a:xfrm>
          <a:prstGeom prst="rect">
            <a:avLst/>
          </a:prstGeom>
          <a:noFill/>
        </p:spPr>
        <p:txBody>
          <a:bodyPr wrap="none" lIns="0" rIns="0">
            <a:spAutoFit/>
          </a:bodyPr>
          <a:lstStyle/>
          <a:p>
            <a:pPr algn="l"/>
            <a:r>
              <a:rPr sz="3000" b="1">
                <a:solidFill>
                  <a:srgbClr val="970000"/>
                </a:solidFill>
                <a:latin typeface="Aptos"/>
              </a:rPr>
              <a:t>~18,000</a:t>
            </a:r>
          </a:p>
        </p:txBody>
      </p:sp>
      <p:sp>
        <p:nvSpPr>
          <p:cNvPr id="8" name="TextBox 7"/>
          <p:cNvSpPr txBox="1"/>
          <p:nvPr/>
        </p:nvSpPr>
        <p:spPr>
          <a:xfrm>
            <a:off x="1999488" y="2898649"/>
            <a:ext cx="1737360" cy="1200329"/>
          </a:xfrm>
          <a:prstGeom prst="rect">
            <a:avLst/>
          </a:prstGeom>
          <a:noFill/>
        </p:spPr>
        <p:txBody>
          <a:bodyPr wrap="square" lIns="0" rIns="0">
            <a:spAutoFit/>
          </a:bodyPr>
          <a:lstStyle/>
          <a:p>
            <a:r>
              <a:rPr lang="en-US">
                <a:solidFill>
                  <a:srgbClr val="353535"/>
                </a:solidFill>
                <a:latin typeface="Arial" panose="020B0604020202020204" pitchFamily="34" charset="0"/>
                <a:cs typeface="Arial" panose="020B0604020202020204" pitchFamily="34" charset="0"/>
              </a:rPr>
              <a:t>San Franciscans have fallen off Medi-Cal since December 2025</a:t>
            </a:r>
          </a:p>
        </p:txBody>
      </p:sp>
      <p:sp>
        <p:nvSpPr>
          <p:cNvPr id="9" name="TextBox 8"/>
          <p:cNvSpPr txBox="1"/>
          <p:nvPr/>
        </p:nvSpPr>
        <p:spPr>
          <a:xfrm>
            <a:off x="4861560" y="2304288"/>
            <a:ext cx="1141338" cy="553998"/>
          </a:xfrm>
          <a:prstGeom prst="rect">
            <a:avLst/>
          </a:prstGeom>
          <a:noFill/>
        </p:spPr>
        <p:txBody>
          <a:bodyPr wrap="none" lIns="0" rIns="0">
            <a:spAutoFit/>
          </a:bodyPr>
          <a:lstStyle/>
          <a:p>
            <a:pPr algn="l"/>
            <a:r>
              <a:rPr sz="3000" b="1">
                <a:solidFill>
                  <a:srgbClr val="970000"/>
                </a:solidFill>
                <a:latin typeface="Aptos"/>
              </a:rPr>
              <a:t>~1,300</a:t>
            </a:r>
          </a:p>
        </p:txBody>
      </p:sp>
      <p:sp>
        <p:nvSpPr>
          <p:cNvPr id="10" name="TextBox 9"/>
          <p:cNvSpPr txBox="1"/>
          <p:nvPr/>
        </p:nvSpPr>
        <p:spPr>
          <a:xfrm>
            <a:off x="4861559" y="2807422"/>
            <a:ext cx="2462091" cy="1200329"/>
          </a:xfrm>
          <a:prstGeom prst="rect">
            <a:avLst/>
          </a:prstGeom>
          <a:noFill/>
        </p:spPr>
        <p:txBody>
          <a:bodyPr wrap="square" lIns="0" rIns="0">
            <a:spAutoFit/>
          </a:bodyPr>
          <a:lstStyle/>
          <a:p>
            <a:r>
              <a:rPr lang="en-US">
                <a:solidFill>
                  <a:srgbClr val="353535"/>
                </a:solidFill>
                <a:latin typeface="Arial" panose="020B0604020202020204" pitchFamily="34" charset="0"/>
                <a:cs typeface="Arial" panose="020B0604020202020204" pitchFamily="34" charset="0"/>
              </a:rPr>
              <a:t>Additional San Franciscans enrolled in Healthy San Francisco in the same period</a:t>
            </a:r>
          </a:p>
        </p:txBody>
      </p:sp>
      <p:sp>
        <p:nvSpPr>
          <p:cNvPr id="11" name="TextBox 10"/>
          <p:cNvSpPr txBox="1"/>
          <p:nvPr/>
        </p:nvSpPr>
        <p:spPr>
          <a:xfrm>
            <a:off x="7714488" y="2304288"/>
            <a:ext cx="820738" cy="553998"/>
          </a:xfrm>
          <a:prstGeom prst="rect">
            <a:avLst/>
          </a:prstGeom>
          <a:noFill/>
        </p:spPr>
        <p:txBody>
          <a:bodyPr wrap="none" lIns="0" rIns="0">
            <a:spAutoFit/>
          </a:bodyPr>
          <a:lstStyle/>
          <a:p>
            <a:pPr algn="l"/>
            <a:r>
              <a:rPr sz="3000" b="1">
                <a:solidFill>
                  <a:srgbClr val="970000"/>
                </a:solidFill>
                <a:latin typeface="Aptos"/>
              </a:rPr>
              <a:t>500+</a:t>
            </a:r>
          </a:p>
        </p:txBody>
      </p:sp>
      <p:sp>
        <p:nvSpPr>
          <p:cNvPr id="12" name="TextBox 11"/>
          <p:cNvSpPr txBox="1"/>
          <p:nvPr/>
        </p:nvSpPr>
        <p:spPr>
          <a:xfrm>
            <a:off x="7714487" y="2898649"/>
            <a:ext cx="2462091" cy="923330"/>
          </a:xfrm>
          <a:prstGeom prst="rect">
            <a:avLst/>
          </a:prstGeom>
          <a:noFill/>
        </p:spPr>
        <p:txBody>
          <a:bodyPr wrap="square" lIns="0" rIns="0">
            <a:spAutoFit/>
          </a:bodyPr>
          <a:lstStyle/>
          <a:p>
            <a:r>
              <a:rPr lang="en-US">
                <a:solidFill>
                  <a:srgbClr val="353535"/>
                </a:solidFill>
                <a:latin typeface="Arial" panose="020B0604020202020204" pitchFamily="34" charset="0"/>
                <a:cs typeface="Arial" panose="020B0604020202020204" pitchFamily="34" charset="0"/>
              </a:rPr>
              <a:t>MNHC patients each month already need help renewing Medi-Cal</a:t>
            </a:r>
          </a:p>
        </p:txBody>
      </p:sp>
      <p:sp>
        <p:nvSpPr>
          <p:cNvPr id="13" name="Rectangle 12"/>
          <p:cNvSpPr/>
          <p:nvPr/>
        </p:nvSpPr>
        <p:spPr>
          <a:xfrm>
            <a:off x="1999488" y="4113339"/>
            <a:ext cx="8001000" cy="16459"/>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887729" y="4395864"/>
            <a:ext cx="3403432" cy="369332"/>
          </a:xfrm>
          <a:prstGeom prst="rect">
            <a:avLst/>
          </a:prstGeom>
          <a:noFill/>
        </p:spPr>
        <p:txBody>
          <a:bodyPr wrap="none">
            <a:spAutoFit/>
          </a:bodyPr>
          <a:lstStyle/>
          <a:p>
            <a:r>
              <a:rPr lang="en-US" b="1">
                <a:solidFill>
                  <a:srgbClr val="970000"/>
                </a:solidFill>
                <a:latin typeface="Arial" panose="020B0604020202020204" pitchFamily="34" charset="0"/>
                <a:cs typeface="Arial" panose="020B0604020202020204" pitchFamily="34" charset="0"/>
              </a:rPr>
              <a:t>WHAT WE ARE SEEING NOW</a:t>
            </a:r>
          </a:p>
        </p:txBody>
      </p:sp>
      <p:sp>
        <p:nvSpPr>
          <p:cNvPr id="15" name="TextBox 14"/>
          <p:cNvSpPr txBox="1"/>
          <p:nvPr/>
        </p:nvSpPr>
        <p:spPr>
          <a:xfrm>
            <a:off x="2002398" y="4832851"/>
            <a:ext cx="8001000" cy="753027"/>
          </a:xfrm>
          <a:prstGeom prst="rect">
            <a:avLst/>
          </a:prstGeom>
          <a:noFill/>
        </p:spPr>
        <p:txBody>
          <a:bodyPr wrap="square" lIns="25400" tIns="25400" rIns="25400" bIns="25400">
            <a:spAutoFit/>
          </a:bodyPr>
          <a:lstStyle/>
          <a:p>
            <a:pPr>
              <a:spcAft>
                <a:spcPts val="800"/>
              </a:spcAft>
              <a:defRPr sz="1520">
                <a:solidFill>
                  <a:srgbClr val="353535"/>
                </a:solidFill>
                <a:latin typeface="Aptos"/>
              </a:defRPr>
            </a:pPr>
            <a:r>
              <a:rPr lang="en-US">
                <a:latin typeface="Arial" panose="020B0604020202020204" pitchFamily="34" charset="0"/>
                <a:cs typeface="Arial" panose="020B0604020202020204" pitchFamily="34" charset="0"/>
              </a:rPr>
              <a:t>MNHC’s </a:t>
            </a:r>
            <a:r>
              <a:rPr lang="en-US" err="1">
                <a:latin typeface="Arial" panose="020B0604020202020204" pitchFamily="34" charset="0"/>
                <a:cs typeface="Arial" panose="020B0604020202020204" pitchFamily="34" charset="0"/>
              </a:rPr>
              <a:t>MediCal</a:t>
            </a:r>
            <a:r>
              <a:rPr lang="en-US">
                <a:latin typeface="Arial" panose="020B0604020202020204" pitchFamily="34" charset="0"/>
                <a:cs typeface="Arial" panose="020B0604020202020204" pitchFamily="34" charset="0"/>
              </a:rPr>
              <a:t> enrollment numbers have decreased by 2k since January 2026. More patients are arriving at MNHC without coverage after losing Medi-Cal or becoming ineligible to enroll.  Not all patients want to sign up for Healthy San Francisco.</a:t>
            </a:r>
          </a:p>
        </p:txBody>
      </p:sp>
      <p:pic>
        <p:nvPicPr>
          <p:cNvPr id="17" name="Image 0" descr="logo_horizontal.png">
            <a:extLst>
              <a:ext uri="{FF2B5EF4-FFF2-40B4-BE49-F238E27FC236}">
                <a16:creationId xmlns:a16="http://schemas.microsoft.com/office/drawing/2014/main" id="{E733540A-F5D3-E533-8557-F868E79CC940}"/>
              </a:ext>
            </a:extLst>
          </p:cNvPr>
          <p:cNvPicPr>
            <a:picLocks noChangeAspect="1"/>
          </p:cNvPicPr>
          <p:nvPr/>
        </p:nvPicPr>
        <p:blipFill>
          <a:blip r:embed="rId2"/>
          <a:stretch>
            <a:fillRect/>
          </a:stretch>
        </p:blipFill>
        <p:spPr>
          <a:xfrm>
            <a:off x="9855200" y="274320"/>
            <a:ext cx="2013712" cy="8529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440" y="256033"/>
            <a:ext cx="6613990" cy="430887"/>
          </a:xfrm>
          <a:prstGeom prst="rect">
            <a:avLst/>
          </a:prstGeom>
          <a:noFill/>
        </p:spPr>
        <p:txBody>
          <a:bodyPr wrap="none" lIns="0" tIns="0" rIns="0" bIns="0">
            <a:spAutoFit/>
          </a:bodyPr>
          <a:lstStyle/>
          <a:p>
            <a:r>
              <a:rPr lang="en-US" sz="2800" b="1">
                <a:solidFill>
                  <a:srgbClr val="970000"/>
                </a:solidFill>
                <a:latin typeface="Arial" panose="020B0604020202020204" pitchFamily="34" charset="0"/>
                <a:cs typeface="Arial" panose="020B0604020202020204" pitchFamily="34" charset="0"/>
              </a:rPr>
              <a:t>Healthy SF Does Not Replace Medi-Cal</a:t>
            </a:r>
          </a:p>
        </p:txBody>
      </p:sp>
      <p:sp>
        <p:nvSpPr>
          <p:cNvPr id="3" name="Rectangle 2"/>
          <p:cNvSpPr/>
          <p:nvPr/>
        </p:nvSpPr>
        <p:spPr>
          <a:xfrm flipV="1">
            <a:off x="435864" y="751386"/>
            <a:ext cx="6493256" cy="53285"/>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675120"/>
            <a:ext cx="12192000" cy="182880"/>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219114" y="1341271"/>
            <a:ext cx="7498079" cy="646331"/>
          </a:xfrm>
          <a:prstGeom prst="rect">
            <a:avLst/>
          </a:prstGeom>
          <a:noFill/>
        </p:spPr>
        <p:txBody>
          <a:bodyPr wrap="square">
            <a:spAutoFit/>
          </a:bodyPr>
          <a:lstStyle/>
          <a:p>
            <a:pPr algn="ctr"/>
            <a:r>
              <a:rPr lang="en-US" b="1">
                <a:latin typeface="Arial" panose="020B0604020202020204" pitchFamily="34" charset="0"/>
                <a:cs typeface="Arial" panose="020B0604020202020204" pitchFamily="34" charset="0"/>
              </a:rPr>
              <a:t>Patients face narrower benefits and more costs</a:t>
            </a:r>
          </a:p>
          <a:p>
            <a:pPr algn="ctr"/>
            <a:r>
              <a:rPr lang="en-US" b="1">
                <a:latin typeface="Arial" panose="020B0604020202020204" pitchFamily="34" charset="0"/>
                <a:cs typeface="Arial" panose="020B0604020202020204" pitchFamily="34" charset="0"/>
              </a:rPr>
              <a:t>while clinics receive less support for comprehensive care</a:t>
            </a:r>
          </a:p>
        </p:txBody>
      </p:sp>
      <p:sp>
        <p:nvSpPr>
          <p:cNvPr id="7" name="TextBox 6"/>
          <p:cNvSpPr txBox="1"/>
          <p:nvPr/>
        </p:nvSpPr>
        <p:spPr>
          <a:xfrm>
            <a:off x="1652078" y="2378092"/>
            <a:ext cx="1843197" cy="369332"/>
          </a:xfrm>
          <a:prstGeom prst="rect">
            <a:avLst/>
          </a:prstGeom>
          <a:noFill/>
        </p:spPr>
        <p:txBody>
          <a:bodyPr wrap="none">
            <a:spAutoFit/>
          </a:bodyPr>
          <a:lstStyle/>
          <a:p>
            <a:r>
              <a:rPr lang="en-US" b="1">
                <a:solidFill>
                  <a:srgbClr val="970000"/>
                </a:solidFill>
                <a:latin typeface="Arial" panose="020B0604020202020204" pitchFamily="34" charset="0"/>
                <a:cs typeface="Arial" panose="020B0604020202020204" pitchFamily="34" charset="0"/>
              </a:rPr>
              <a:t>FOR PATIENTS</a:t>
            </a:r>
          </a:p>
        </p:txBody>
      </p:sp>
      <p:sp>
        <p:nvSpPr>
          <p:cNvPr id="8" name="TextBox 7"/>
          <p:cNvSpPr txBox="1"/>
          <p:nvPr/>
        </p:nvSpPr>
        <p:spPr>
          <a:xfrm>
            <a:off x="711267" y="2839106"/>
            <a:ext cx="4648133" cy="2575064"/>
          </a:xfrm>
          <a:prstGeom prst="rect">
            <a:avLst/>
          </a:prstGeom>
          <a:noFill/>
        </p:spPr>
        <p:txBody>
          <a:bodyPr wrap="square" lIns="25400" tIns="25400" rIns="25400" bIns="25400">
            <a:spAutoFit/>
          </a:bodyPr>
          <a:lstStyle/>
          <a:p>
            <a:pPr>
              <a:spcAft>
                <a:spcPts val="800"/>
              </a:spcAft>
              <a:defRPr sz="1410">
                <a:solidFill>
                  <a:srgbClr val="353535"/>
                </a:solidFill>
                <a:latin typeface="Aptos"/>
              </a:defRPr>
            </a:pPr>
            <a:r>
              <a:rPr lang="en-US" sz="1600" dirty="0">
                <a:latin typeface="Arial" panose="020B0604020202020204" pitchFamily="34" charset="0"/>
                <a:cs typeface="Arial" panose="020B0604020202020204" pitchFamily="34" charset="0"/>
              </a:rPr>
              <a:t>•   Quarterly dues for anyone above 101% FPL, plus point-of-service fees at the clinic.</a:t>
            </a:r>
          </a:p>
          <a:p>
            <a:pPr>
              <a:spcAft>
                <a:spcPts val="800"/>
              </a:spcAft>
              <a:defRPr sz="1410">
                <a:solidFill>
                  <a:srgbClr val="353535"/>
                </a:solidFill>
                <a:latin typeface="Aptos"/>
              </a:defRPr>
            </a:pPr>
            <a:r>
              <a:rPr lang="en-US" sz="1600" dirty="0">
                <a:latin typeface="Arial" panose="020B0604020202020204" pitchFamily="34" charset="0"/>
                <a:cs typeface="Arial" panose="020B0604020202020204" pitchFamily="34" charset="0"/>
              </a:rPr>
              <a:t>•   Adults only and medical services in San Francisco only.</a:t>
            </a:r>
          </a:p>
          <a:p>
            <a:pPr>
              <a:spcAft>
                <a:spcPts val="800"/>
              </a:spcAft>
              <a:defRPr sz="1410">
                <a:solidFill>
                  <a:srgbClr val="353535"/>
                </a:solidFill>
                <a:latin typeface="Aptos"/>
              </a:defRPr>
            </a:pPr>
            <a:r>
              <a:rPr lang="en-US" sz="1600" dirty="0">
                <a:latin typeface="Arial" panose="020B0604020202020204" pitchFamily="34" charset="0"/>
                <a:cs typeface="Arial" panose="020B0604020202020204" pitchFamily="34" charset="0"/>
              </a:rPr>
              <a:t>•   Does not cover dental, behavioral health or acupuncture.</a:t>
            </a:r>
          </a:p>
          <a:p>
            <a:pPr>
              <a:spcAft>
                <a:spcPts val="800"/>
              </a:spcAft>
              <a:defRPr sz="1410">
                <a:solidFill>
                  <a:srgbClr val="353535"/>
                </a:solidFill>
                <a:latin typeface="Aptos"/>
              </a:defRPr>
            </a:pPr>
            <a:r>
              <a:rPr lang="en-US" sz="1600" dirty="0">
                <a:latin typeface="Arial" panose="020B0604020202020204" pitchFamily="34" charset="0"/>
                <a:cs typeface="Arial" panose="020B0604020202020204" pitchFamily="34" charset="0"/>
              </a:rPr>
              <a:t>•   Fear and public charge confusion may also increase the number of uninsured children, who are not eligible for Healthy SF.</a:t>
            </a:r>
          </a:p>
        </p:txBody>
      </p:sp>
      <p:sp>
        <p:nvSpPr>
          <p:cNvPr id="9" name="Rectangle 8"/>
          <p:cNvSpPr/>
          <p:nvPr/>
        </p:nvSpPr>
        <p:spPr>
          <a:xfrm>
            <a:off x="5922435" y="2362086"/>
            <a:ext cx="45719" cy="2931233"/>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255076" y="2413689"/>
            <a:ext cx="3142848" cy="369332"/>
          </a:xfrm>
          <a:prstGeom prst="rect">
            <a:avLst/>
          </a:prstGeom>
          <a:noFill/>
        </p:spPr>
        <p:txBody>
          <a:bodyPr wrap="none">
            <a:spAutoFit/>
          </a:bodyPr>
          <a:lstStyle/>
          <a:p>
            <a:r>
              <a:rPr lang="en-US" b="1">
                <a:solidFill>
                  <a:srgbClr val="970000"/>
                </a:solidFill>
                <a:latin typeface="Arial" panose="020B0604020202020204" pitchFamily="34" charset="0"/>
                <a:cs typeface="Arial" panose="020B0604020202020204" pitchFamily="34" charset="0"/>
              </a:rPr>
              <a:t>FOR COMMUNITY CLINICS</a:t>
            </a:r>
          </a:p>
        </p:txBody>
      </p:sp>
      <p:sp>
        <p:nvSpPr>
          <p:cNvPr id="11" name="TextBox 10"/>
          <p:cNvSpPr txBox="1"/>
          <p:nvPr/>
        </p:nvSpPr>
        <p:spPr>
          <a:xfrm>
            <a:off x="6654800" y="2853723"/>
            <a:ext cx="4939792" cy="1631216"/>
          </a:xfrm>
          <a:prstGeom prst="rect">
            <a:avLst/>
          </a:prstGeom>
          <a:noFill/>
        </p:spPr>
        <p:txBody>
          <a:bodyPr wrap="square" lIns="25400" tIns="25400" rIns="25400" bIns="25400">
            <a:spAutoFit/>
          </a:bodyPr>
          <a:lstStyle/>
          <a:p>
            <a:pPr>
              <a:spcAft>
                <a:spcPts val="800"/>
              </a:spcAft>
              <a:defRPr sz="1410">
                <a:solidFill>
                  <a:srgbClr val="353535"/>
                </a:solidFill>
                <a:latin typeface="Aptos"/>
              </a:defRPr>
            </a:pPr>
            <a:r>
              <a:rPr lang="en-US" sz="1600" dirty="0">
                <a:latin typeface="Arial" panose="020B0604020202020204" pitchFamily="34" charset="0"/>
                <a:cs typeface="Arial" panose="020B0604020202020204" pitchFamily="34" charset="0"/>
              </a:rPr>
              <a:t>•   Healthy SF reimbursement does not come close to covering the comprehensive cost of care our community needs and </a:t>
            </a:r>
            <a:r>
              <a:rPr lang="en-US" sz="1600">
                <a:latin typeface="Arial" panose="020B0604020202020204" pitchFamily="34" charset="0"/>
                <a:cs typeface="Arial" panose="020B0604020202020204" pitchFamily="34" charset="0"/>
              </a:rPr>
              <a:t>we provide</a:t>
            </a:r>
          </a:p>
          <a:p>
            <a:pPr>
              <a:spcAft>
                <a:spcPts val="800"/>
              </a:spcAft>
              <a:defRPr sz="1410">
                <a:solidFill>
                  <a:srgbClr val="353535"/>
                </a:solidFill>
                <a:latin typeface="Aptos"/>
              </a:defRPr>
            </a:pPr>
            <a:r>
              <a:rPr lang="en-US" sz="160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2027 six-month renewals, work requirements and monthly fees for some immigrants will increase the risk of coverage loss -&gt; more HSF and uninsured.</a:t>
            </a:r>
          </a:p>
        </p:txBody>
      </p:sp>
      <p:sp>
        <p:nvSpPr>
          <p:cNvPr id="12" name="TextBox 11"/>
          <p:cNvSpPr txBox="1"/>
          <p:nvPr/>
        </p:nvSpPr>
        <p:spPr>
          <a:xfrm>
            <a:off x="1236660" y="5555325"/>
            <a:ext cx="9161264" cy="1015663"/>
          </a:xfrm>
          <a:prstGeom prst="rect">
            <a:avLst/>
          </a:prstGeom>
          <a:noFill/>
        </p:spPr>
        <p:txBody>
          <a:bodyPr wrap="square" anchor="ctr">
            <a:spAutoFit/>
          </a:bodyPr>
          <a:lstStyle/>
          <a:p>
            <a:pPr algn="ctr"/>
            <a:r>
              <a:rPr lang="en-US" sz="2000" b="1">
                <a:solidFill>
                  <a:srgbClr val="970000"/>
                </a:solidFill>
                <a:latin typeface="Arial" panose="020B0604020202020204" pitchFamily="34" charset="0"/>
                <a:cs typeface="Arial" panose="020B0604020202020204" pitchFamily="34" charset="0"/>
              </a:rPr>
              <a:t>Healthy SF is an important safety net program, but it cannot replace the coverage, services or funding that Medi-Cal provides, and community clinics need to care for patients.</a:t>
            </a:r>
          </a:p>
        </p:txBody>
      </p:sp>
      <p:pic>
        <p:nvPicPr>
          <p:cNvPr id="14" name="Image 0" descr="logo_horizontal.png">
            <a:extLst>
              <a:ext uri="{FF2B5EF4-FFF2-40B4-BE49-F238E27FC236}">
                <a16:creationId xmlns:a16="http://schemas.microsoft.com/office/drawing/2014/main" id="{66A2BCF8-89B6-1B88-68B1-36EF0B6D4A4F}"/>
              </a:ext>
            </a:extLst>
          </p:cNvPr>
          <p:cNvPicPr>
            <a:picLocks noChangeAspect="1"/>
          </p:cNvPicPr>
          <p:nvPr/>
        </p:nvPicPr>
        <p:blipFill>
          <a:blip r:embed="rId2"/>
          <a:stretch>
            <a:fillRect/>
          </a:stretch>
        </p:blipFill>
        <p:spPr>
          <a:xfrm>
            <a:off x="9855200" y="274320"/>
            <a:ext cx="2013712" cy="8529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356888" y="550098"/>
            <a:ext cx="10259296" cy="410370"/>
          </a:xfrm>
          <a:prstGeom prst="rect">
            <a:avLst/>
          </a:prstGeom>
          <a:noFill/>
          <a:ln/>
        </p:spPr>
        <p:txBody>
          <a:bodyPr wrap="square" lIns="91440" tIns="45720" rIns="91440" bIns="45720" rtlCol="0" anchor="ctr"/>
          <a:lstStyle/>
          <a:p>
            <a:r>
              <a:rPr lang="en-US" sz="2800" b="1">
                <a:solidFill>
                  <a:srgbClr val="990000"/>
                </a:solidFill>
                <a:latin typeface="Arial" pitchFamily="34" charset="0"/>
                <a:cs typeface="Arial" pitchFamily="34" charset="-120"/>
              </a:rPr>
              <a:t>San Francisco Health Care Workforce at Risk</a:t>
            </a:r>
            <a:endParaRPr lang="en-US" sz="2800">
              <a:latin typeface="Arial"/>
              <a:ea typeface="Calibri"/>
              <a:cs typeface="Arial"/>
            </a:endParaRPr>
          </a:p>
        </p:txBody>
      </p:sp>
      <p:sp>
        <p:nvSpPr>
          <p:cNvPr id="3" name="Text 1"/>
          <p:cNvSpPr/>
          <p:nvPr/>
        </p:nvSpPr>
        <p:spPr>
          <a:xfrm>
            <a:off x="457200" y="631437"/>
            <a:ext cx="11098578" cy="399327"/>
          </a:xfrm>
          <a:prstGeom prst="rect">
            <a:avLst/>
          </a:prstGeom>
          <a:noFill/>
          <a:ln/>
        </p:spPr>
        <p:txBody>
          <a:bodyPr wrap="square" lIns="91440" tIns="45720" rIns="91440" bIns="45720" rtlCol="0" anchor="ctr"/>
          <a:lstStyle/>
          <a:p>
            <a:endParaRPr lang="en-US" sz="2400" b="1">
              <a:solidFill>
                <a:srgbClr val="990000"/>
              </a:solidFill>
              <a:latin typeface="Arial"/>
              <a:ea typeface="Calibri" panose="020F0502020204030204"/>
              <a:cs typeface="Arial"/>
            </a:endParaRPr>
          </a:p>
        </p:txBody>
      </p:sp>
      <p:sp>
        <p:nvSpPr>
          <p:cNvPr id="4" name="Shape 2"/>
          <p:cNvSpPr/>
          <p:nvPr/>
        </p:nvSpPr>
        <p:spPr>
          <a:xfrm>
            <a:off x="553784" y="1112103"/>
            <a:ext cx="8966136" cy="0"/>
          </a:xfrm>
          <a:prstGeom prst="line">
            <a:avLst/>
          </a:prstGeom>
          <a:noFill/>
          <a:ln w="31750">
            <a:solidFill>
              <a:srgbClr val="BD582C"/>
            </a:solidFill>
            <a:prstDash val="solid"/>
          </a:ln>
        </p:spPr>
        <p:txBody>
          <a:bodyPr/>
          <a:lstStyle/>
          <a:p>
            <a:endParaRPr lang="en-US"/>
          </a:p>
        </p:txBody>
      </p:sp>
      <p:pic>
        <p:nvPicPr>
          <p:cNvPr id="5" name="Image 0" descr="logo_horizontal.png"/>
          <p:cNvPicPr>
            <a:picLocks noChangeAspect="1"/>
          </p:cNvPicPr>
          <p:nvPr/>
        </p:nvPicPr>
        <p:blipFill>
          <a:blip r:embed="rId3"/>
          <a:stretch>
            <a:fillRect/>
          </a:stretch>
        </p:blipFill>
        <p:spPr>
          <a:xfrm>
            <a:off x="9643872" y="228600"/>
            <a:ext cx="2225040" cy="785965"/>
          </a:xfrm>
          <a:prstGeom prst="rect">
            <a:avLst/>
          </a:prstGeom>
        </p:spPr>
      </p:pic>
      <p:sp>
        <p:nvSpPr>
          <p:cNvPr id="7" name="Text 3"/>
          <p:cNvSpPr/>
          <p:nvPr/>
        </p:nvSpPr>
        <p:spPr>
          <a:xfrm>
            <a:off x="5852160" y="1371600"/>
            <a:ext cx="5852160" cy="822960"/>
          </a:xfrm>
          <a:prstGeom prst="rect">
            <a:avLst/>
          </a:prstGeom>
          <a:noFill/>
          <a:ln/>
        </p:spPr>
        <p:txBody>
          <a:bodyPr wrap="square" lIns="91440" tIns="45720" rIns="91440" bIns="45720" rtlCol="0" anchor="t"/>
          <a:lstStyle/>
          <a:p>
            <a:pPr marL="0" indent="0">
              <a:buNone/>
            </a:pPr>
            <a:endParaRPr lang="en-US" sz="1300">
              <a:solidFill>
                <a:srgbClr val="333333"/>
              </a:solidFill>
              <a:latin typeface="Arial"/>
              <a:cs typeface="Arial"/>
            </a:endParaRPr>
          </a:p>
        </p:txBody>
      </p:sp>
      <p:sp>
        <p:nvSpPr>
          <p:cNvPr id="11" name="Text 7"/>
          <p:cNvSpPr/>
          <p:nvPr/>
        </p:nvSpPr>
        <p:spPr>
          <a:xfrm>
            <a:off x="8823960" y="2258568"/>
            <a:ext cx="2743200" cy="274320"/>
          </a:xfrm>
          <a:prstGeom prst="rect">
            <a:avLst/>
          </a:prstGeom>
          <a:noFill/>
          <a:ln/>
        </p:spPr>
        <p:txBody>
          <a:bodyPr wrap="square" lIns="91440" tIns="45720" rIns="91440" bIns="45720" rtlCol="0" anchor="ctr"/>
          <a:lstStyle/>
          <a:p>
            <a:pPr marL="0" indent="0">
              <a:buNone/>
            </a:pPr>
            <a:endParaRPr lang="en-US" sz="1200">
              <a:solidFill>
                <a:srgbClr val="333333"/>
              </a:solidFill>
              <a:latin typeface="Arial"/>
              <a:cs typeface="Arial"/>
            </a:endParaRPr>
          </a:p>
        </p:txBody>
      </p:sp>
      <p:sp>
        <p:nvSpPr>
          <p:cNvPr id="13" name="Text 9"/>
          <p:cNvSpPr/>
          <p:nvPr/>
        </p:nvSpPr>
        <p:spPr>
          <a:xfrm>
            <a:off x="6080760" y="2624328"/>
            <a:ext cx="2103120" cy="274320"/>
          </a:xfrm>
          <a:prstGeom prst="rect">
            <a:avLst/>
          </a:prstGeom>
          <a:noFill/>
          <a:ln/>
        </p:spPr>
        <p:txBody>
          <a:bodyPr wrap="square" lIns="91440" tIns="45720" rIns="91440" bIns="45720" rtlCol="0" anchor="ctr"/>
          <a:lstStyle/>
          <a:p>
            <a:pPr marL="0" indent="0">
              <a:buNone/>
            </a:pPr>
            <a:endParaRPr lang="en-US" sz="1200">
              <a:solidFill>
                <a:srgbClr val="333333"/>
              </a:solidFill>
              <a:latin typeface="Arial"/>
              <a:cs typeface="Arial"/>
            </a:endParaRPr>
          </a:p>
        </p:txBody>
      </p:sp>
      <p:sp>
        <p:nvSpPr>
          <p:cNvPr id="17" name="Text 13"/>
          <p:cNvSpPr/>
          <p:nvPr/>
        </p:nvSpPr>
        <p:spPr>
          <a:xfrm>
            <a:off x="6080760" y="2990088"/>
            <a:ext cx="2103120" cy="274320"/>
          </a:xfrm>
          <a:prstGeom prst="rect">
            <a:avLst/>
          </a:prstGeom>
          <a:noFill/>
          <a:ln/>
        </p:spPr>
        <p:txBody>
          <a:bodyPr wrap="square" lIns="91440" tIns="45720" rIns="91440" bIns="45720" rtlCol="0" anchor="ctr"/>
          <a:lstStyle/>
          <a:p>
            <a:pPr marL="0" indent="0">
              <a:buNone/>
            </a:pPr>
            <a:endParaRPr lang="en-US" sz="1200">
              <a:solidFill>
                <a:srgbClr val="333333"/>
              </a:solidFill>
              <a:latin typeface="Arial"/>
              <a:cs typeface="Arial"/>
            </a:endParaRPr>
          </a:p>
        </p:txBody>
      </p:sp>
      <p:sp>
        <p:nvSpPr>
          <p:cNvPr id="22" name="Text 18"/>
          <p:cNvSpPr/>
          <p:nvPr/>
        </p:nvSpPr>
        <p:spPr>
          <a:xfrm>
            <a:off x="5582084" y="4738097"/>
            <a:ext cx="5852160" cy="1097280"/>
          </a:xfrm>
          <a:prstGeom prst="rect">
            <a:avLst/>
          </a:prstGeom>
          <a:noFill/>
          <a:ln/>
        </p:spPr>
        <p:txBody>
          <a:bodyPr wrap="square" lIns="91440" tIns="45720" rIns="91440" bIns="45720" rtlCol="0" anchor="t"/>
          <a:lstStyle/>
          <a:p>
            <a:pPr marL="0" indent="0">
              <a:buNone/>
            </a:pPr>
            <a:endParaRPr lang="en-US" sz="1200" i="1">
              <a:solidFill>
                <a:srgbClr val="555555"/>
              </a:solidFill>
              <a:latin typeface="Arial"/>
              <a:cs typeface="Arial"/>
            </a:endParaRPr>
          </a:p>
        </p:txBody>
      </p:sp>
      <p:sp>
        <p:nvSpPr>
          <p:cNvPr id="24" name="Shape 20"/>
          <p:cNvSpPr/>
          <p:nvPr/>
        </p:nvSpPr>
        <p:spPr>
          <a:xfrm>
            <a:off x="0" y="6656832"/>
            <a:ext cx="12188952" cy="201168"/>
          </a:xfrm>
          <a:prstGeom prst="rect">
            <a:avLst/>
          </a:prstGeom>
          <a:solidFill>
            <a:srgbClr val="BD582C"/>
          </a:solidFill>
          <a:ln/>
        </p:spPr>
        <p:txBody>
          <a:bodyPr/>
          <a:lstStyle/>
          <a:p>
            <a:endParaRPr lang="en-US"/>
          </a:p>
        </p:txBody>
      </p:sp>
      <p:sp>
        <p:nvSpPr>
          <p:cNvPr id="6" name="TextBox 5">
            <a:extLst>
              <a:ext uri="{FF2B5EF4-FFF2-40B4-BE49-F238E27FC236}">
                <a16:creationId xmlns:a16="http://schemas.microsoft.com/office/drawing/2014/main" id="{C7395A92-9FA0-E219-EAD6-6F7BA275A9EA}"/>
              </a:ext>
            </a:extLst>
          </p:cNvPr>
          <p:cNvSpPr txBox="1"/>
          <p:nvPr/>
        </p:nvSpPr>
        <p:spPr>
          <a:xfrm>
            <a:off x="356888" y="1690993"/>
            <a:ext cx="1025929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Visa restrictions, DACA delays and work-authorization uncertainty can make it harder for community providers to recruit and retain the people who provide that care.</a:t>
            </a: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Losing these experienced health care workers reduces staffing capacity, disrupts continuity of care, and further limits access for the communities to language capacity, cultural understanding, trusted relationships and years of connection to the communities we serve.</a:t>
            </a: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This is a healthcare infrastructure issue that impacts all of San Francisco’s health centers and entities that provide medical, behavioral health, and dental services – including those run by SFDPH.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01752"/>
            <a:ext cx="5495094" cy="523220"/>
          </a:xfrm>
          <a:prstGeom prst="rect">
            <a:avLst/>
          </a:prstGeom>
          <a:noFill/>
        </p:spPr>
        <p:txBody>
          <a:bodyPr wrap="none" lIns="0" rIns="0">
            <a:spAutoFit/>
          </a:bodyPr>
          <a:lstStyle/>
          <a:p>
            <a:r>
              <a:rPr lang="en-US" sz="2800" b="1">
                <a:solidFill>
                  <a:srgbClr val="9B0000"/>
                </a:solidFill>
                <a:latin typeface="Arial" panose="020B0604020202020204" pitchFamily="34" charset="0"/>
                <a:cs typeface="Arial" panose="020B0604020202020204" pitchFamily="34" charset="0"/>
              </a:rPr>
              <a:t>Where Care Is Delivered Matters</a:t>
            </a:r>
          </a:p>
        </p:txBody>
      </p:sp>
      <p:sp>
        <p:nvSpPr>
          <p:cNvPr id="3" name="Rectangle 2"/>
          <p:cNvSpPr/>
          <p:nvPr/>
        </p:nvSpPr>
        <p:spPr>
          <a:xfrm flipV="1">
            <a:off x="457200" y="758952"/>
            <a:ext cx="5540814" cy="45719"/>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 name="TextBox 3"/>
          <p:cNvSpPr txBox="1"/>
          <p:nvPr/>
        </p:nvSpPr>
        <p:spPr>
          <a:xfrm>
            <a:off x="912490" y="1121495"/>
            <a:ext cx="5341910" cy="1077218"/>
          </a:xfrm>
          <a:prstGeom prst="rect">
            <a:avLst/>
          </a:prstGeom>
          <a:noFill/>
        </p:spPr>
        <p:txBody>
          <a:bodyPr wrap="square" lIns="0">
            <a:spAutoFit/>
          </a:bodyPr>
          <a:lstStyle/>
          <a:p>
            <a:r>
              <a:rPr lang="en-US" sz="1600" dirty="0">
                <a:solidFill>
                  <a:srgbClr val="373737"/>
                </a:solidFill>
                <a:latin typeface="Arial" panose="020B0604020202020204" pitchFamily="34" charset="0"/>
                <a:cs typeface="Arial" panose="020B0604020202020204" pitchFamily="34" charset="0"/>
              </a:rPr>
              <a:t>Illustrative direct staffing cost to provide 18 primary care visits with care team of nurse practitioner, nurse, medical assistant and front desk team members – 80% more expensive in SFDPH clinics.</a:t>
            </a:r>
          </a:p>
        </p:txBody>
      </p:sp>
      <p:sp>
        <p:nvSpPr>
          <p:cNvPr id="6" name="Rectangle 5"/>
          <p:cNvSpPr/>
          <p:nvPr/>
        </p:nvSpPr>
        <p:spPr>
          <a:xfrm>
            <a:off x="0" y="6656832"/>
            <a:ext cx="12191695" cy="201168"/>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7" name="Chart 6"/>
          <p:cNvGraphicFramePr>
            <a:graphicFrameLocks noGrp="1"/>
          </p:cNvGraphicFramePr>
          <p:nvPr>
            <p:extLst>
              <p:ext uri="{D42A27DB-BD31-4B8C-83A1-F6EECF244321}">
                <p14:modId xmlns:p14="http://schemas.microsoft.com/office/powerpoint/2010/main" val="2949871516"/>
              </p:ext>
            </p:extLst>
          </p:nvPr>
        </p:nvGraphicFramePr>
        <p:xfrm>
          <a:off x="1139581" y="2262129"/>
          <a:ext cx="4576832" cy="314016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1506005" y="5848533"/>
            <a:ext cx="9179684" cy="646331"/>
          </a:xfrm>
          <a:prstGeom prst="rect">
            <a:avLst/>
          </a:prstGeom>
          <a:noFill/>
        </p:spPr>
        <p:txBody>
          <a:bodyPr wrap="square" lIns="0">
            <a:spAutoFit/>
          </a:bodyPr>
          <a:lstStyle/>
          <a:p>
            <a:pPr algn="ctr"/>
            <a:r>
              <a:rPr lang="en-US" b="1" dirty="0">
                <a:solidFill>
                  <a:srgbClr val="9B0000"/>
                </a:solidFill>
                <a:latin typeface="Arial" panose="020B0604020202020204" pitchFamily="34" charset="0"/>
                <a:cs typeface="Arial" panose="020B0604020202020204" pitchFamily="34" charset="0"/>
              </a:rPr>
              <a:t>In order to prevent uninsured patients seeking care in higher-cost settings, we need to understand the true cost and capacity of care across the entire safety net.</a:t>
            </a:r>
          </a:p>
        </p:txBody>
      </p:sp>
      <p:pic>
        <p:nvPicPr>
          <p:cNvPr id="12" name="Image 0" descr="logo_horizontal.png">
            <a:extLst>
              <a:ext uri="{FF2B5EF4-FFF2-40B4-BE49-F238E27FC236}">
                <a16:creationId xmlns:a16="http://schemas.microsoft.com/office/drawing/2014/main" id="{AADE49E5-7467-00B6-57C8-78376F60A1B4}"/>
              </a:ext>
            </a:extLst>
          </p:cNvPr>
          <p:cNvPicPr>
            <a:picLocks noChangeAspect="1"/>
          </p:cNvPicPr>
          <p:nvPr/>
        </p:nvPicPr>
        <p:blipFill>
          <a:blip r:embed="rId3"/>
          <a:stretch>
            <a:fillRect/>
          </a:stretch>
        </p:blipFill>
        <p:spPr>
          <a:xfrm>
            <a:off x="9855200" y="274320"/>
            <a:ext cx="2013712" cy="852975"/>
          </a:xfrm>
          <a:prstGeom prst="rect">
            <a:avLst/>
          </a:prstGeom>
        </p:spPr>
      </p:pic>
      <p:sp>
        <p:nvSpPr>
          <p:cNvPr id="11" name="Rounded Rectangle 12">
            <a:extLst>
              <a:ext uri="{FF2B5EF4-FFF2-40B4-BE49-F238E27FC236}">
                <a16:creationId xmlns:a16="http://schemas.microsoft.com/office/drawing/2014/main" id="{B90E127E-8837-011C-5702-B8DF20A06AED}"/>
              </a:ext>
            </a:extLst>
          </p:cNvPr>
          <p:cNvSpPr/>
          <p:nvPr/>
        </p:nvSpPr>
        <p:spPr>
          <a:xfrm>
            <a:off x="7728911" y="2399953"/>
            <a:ext cx="3168060" cy="2613448"/>
          </a:xfrm>
          <a:prstGeom prst="roundRect">
            <a:avLst/>
          </a:prstGeom>
          <a:solidFill>
            <a:srgbClr val="FAF8F5"/>
          </a:solidFill>
          <a:ln>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3000" b="1">
                <a:solidFill>
                  <a:srgbClr val="9B0000"/>
                </a:solidFill>
                <a:latin typeface="Arial" panose="020B0604020202020204" pitchFamily="34" charset="0"/>
                <a:cs typeface="Arial" panose="020B0604020202020204" pitchFamily="34" charset="0"/>
              </a:rPr>
              <a:t>$5,000–$7,000</a:t>
            </a:r>
            <a:endParaRPr lang="en-US" sz="3000" b="1">
              <a:solidFill>
                <a:srgbClr val="9B0000"/>
              </a:solidFill>
              <a:latin typeface="Arial" panose="020B0604020202020204" pitchFamily="34" charset="0"/>
              <a:cs typeface="Arial" panose="020B0604020202020204" pitchFamily="34" charset="0"/>
            </a:endParaRPr>
          </a:p>
          <a:p>
            <a:pPr algn="ctr"/>
            <a:r>
              <a:rPr lang="en-US" sz="1600" b="1">
                <a:solidFill>
                  <a:srgbClr val="9B0000"/>
                </a:solidFill>
                <a:latin typeface="Arial" panose="020B0604020202020204" pitchFamily="34" charset="0"/>
                <a:cs typeface="Arial" panose="020B0604020202020204" pitchFamily="34" charset="0"/>
              </a:rPr>
              <a:t>+ hours of patient time</a:t>
            </a:r>
            <a:endParaRPr sz="1600" b="1">
              <a:solidFill>
                <a:srgbClr val="9B0000"/>
              </a:solidFill>
              <a:latin typeface="Arial" panose="020B0604020202020204" pitchFamily="34" charset="0"/>
              <a:cs typeface="Arial" panose="020B0604020202020204" pitchFamily="34" charset="0"/>
            </a:endParaRPr>
          </a:p>
          <a:p>
            <a:pPr algn="ctr">
              <a:spcBef>
                <a:spcPts val="800"/>
              </a:spcBef>
            </a:pPr>
            <a:r>
              <a:rPr lang="en-US" b="1">
                <a:solidFill>
                  <a:srgbClr val="373737"/>
                </a:solidFill>
                <a:latin typeface="Arial" panose="020B0604020202020204" pitchFamily="34" charset="0"/>
                <a:cs typeface="Arial" panose="020B0604020202020204" pitchFamily="34" charset="0"/>
              </a:rPr>
              <a:t>for an avoidable ED visit</a:t>
            </a:r>
          </a:p>
          <a:p>
            <a:pPr algn="ctr">
              <a:spcBef>
                <a:spcPts val="500"/>
              </a:spcBef>
            </a:pPr>
            <a:r>
              <a:rPr lang="en-US" sz="1600">
                <a:solidFill>
                  <a:srgbClr val="373737"/>
                </a:solidFill>
                <a:latin typeface="Arial" panose="020B0604020202020204" pitchFamily="34" charset="0"/>
                <a:cs typeface="Arial" panose="020B0604020202020204" pitchFamily="34" charset="0"/>
              </a:rPr>
              <a:t>that could have been treated in an outpatient primary care setting – no one wants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10896"/>
            <a:ext cx="5480603" cy="523220"/>
          </a:xfrm>
          <a:prstGeom prst="rect">
            <a:avLst/>
          </a:prstGeom>
          <a:noFill/>
        </p:spPr>
        <p:txBody>
          <a:bodyPr wrap="none" lIns="0">
            <a:spAutoFit/>
          </a:bodyPr>
          <a:lstStyle/>
          <a:p>
            <a:r>
              <a:rPr lang="en-US" sz="2800" b="1" dirty="0">
                <a:solidFill>
                  <a:srgbClr val="9B0000"/>
                </a:solidFill>
                <a:latin typeface="Arial" panose="020B0604020202020204" pitchFamily="34" charset="0"/>
                <a:cs typeface="Arial" panose="020B0604020202020204" pitchFamily="34" charset="0"/>
              </a:rPr>
              <a:t>A Different Approach Is Needed</a:t>
            </a:r>
          </a:p>
        </p:txBody>
      </p:sp>
      <p:sp>
        <p:nvSpPr>
          <p:cNvPr id="3" name="Rectangle 2"/>
          <p:cNvSpPr/>
          <p:nvPr/>
        </p:nvSpPr>
        <p:spPr>
          <a:xfrm flipV="1">
            <a:off x="457200" y="795528"/>
            <a:ext cx="8270240" cy="45719"/>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 name="TextBox 4"/>
          <p:cNvSpPr txBox="1"/>
          <p:nvPr/>
        </p:nvSpPr>
        <p:spPr>
          <a:xfrm>
            <a:off x="502920" y="1051560"/>
            <a:ext cx="9281160" cy="646331"/>
          </a:xfrm>
          <a:prstGeom prst="rect">
            <a:avLst/>
          </a:prstGeom>
          <a:noFill/>
        </p:spPr>
        <p:txBody>
          <a:bodyPr wrap="square" lIns="0">
            <a:spAutoFit/>
          </a:bodyPr>
          <a:lstStyle/>
          <a:p>
            <a:r>
              <a:rPr lang="en-US">
                <a:solidFill>
                  <a:srgbClr val="373737"/>
                </a:solidFill>
                <a:latin typeface="Arial" panose="020B0604020202020204" pitchFamily="34" charset="0"/>
                <a:cs typeface="Arial" panose="020B0604020202020204" pitchFamily="34" charset="0"/>
              </a:rPr>
              <a:t>We believe there is a solution that can meet the needs of patients and communities, while addressing the financial pressures facing San Francisco’s health care system.</a:t>
            </a:r>
          </a:p>
        </p:txBody>
      </p:sp>
      <p:sp>
        <p:nvSpPr>
          <p:cNvPr id="6" name="TextBox 5"/>
          <p:cNvSpPr txBox="1"/>
          <p:nvPr/>
        </p:nvSpPr>
        <p:spPr>
          <a:xfrm>
            <a:off x="658368" y="1856231"/>
            <a:ext cx="9022213" cy="646331"/>
          </a:xfrm>
          <a:prstGeom prst="rect">
            <a:avLst/>
          </a:prstGeom>
          <a:noFill/>
        </p:spPr>
        <p:txBody>
          <a:bodyPr wrap="none" lIns="0">
            <a:spAutoFit/>
          </a:bodyPr>
          <a:lstStyle/>
          <a:p>
            <a:r>
              <a:rPr lang="en-US" b="1" dirty="0">
                <a:solidFill>
                  <a:srgbClr val="9B0000"/>
                </a:solidFill>
                <a:latin typeface="Arial" panose="020B0604020202020204" pitchFamily="34" charset="0"/>
                <a:cs typeface="Arial" panose="020B0604020202020204" pitchFamily="34" charset="0"/>
              </a:rPr>
              <a:t>REQUIRES TRUE PARTNERSHIP IN PLANNING, RETHINK THE CURRENT MODEL</a:t>
            </a:r>
          </a:p>
          <a:p>
            <a:endParaRPr lang="en-US" b="1" dirty="0">
              <a:solidFill>
                <a:srgbClr val="9B0000"/>
              </a:solidFill>
              <a:latin typeface="Arial" panose="020B0604020202020204" pitchFamily="34" charset="0"/>
              <a:cs typeface="Arial" panose="020B0604020202020204" pitchFamily="34" charset="0"/>
            </a:endParaRPr>
          </a:p>
        </p:txBody>
      </p:sp>
      <p:sp>
        <p:nvSpPr>
          <p:cNvPr id="7" name="TextBox 6"/>
          <p:cNvSpPr txBox="1"/>
          <p:nvPr/>
        </p:nvSpPr>
        <p:spPr>
          <a:xfrm>
            <a:off x="658368" y="2167127"/>
            <a:ext cx="10744200" cy="1477328"/>
          </a:xfrm>
          <a:prstGeom prst="rect">
            <a:avLst/>
          </a:prstGeom>
          <a:noFill/>
        </p:spPr>
        <p:txBody>
          <a:bodyPr wrap="square" lIns="0">
            <a:spAutoFit/>
          </a:bodyPr>
          <a:lstStyle/>
          <a:p>
            <a:r>
              <a:rPr lang="en-US" dirty="0">
                <a:solidFill>
                  <a:srgbClr val="373737"/>
                </a:solidFill>
                <a:latin typeface="Arial" panose="020B0604020202020204" pitchFamily="34" charset="0"/>
                <a:cs typeface="Arial" panose="020B0604020202020204" pitchFamily="34" charset="0"/>
              </a:rPr>
              <a:t>No single community health center, health system, or SFDPH can absorb all of the patients who may lose coverage. Not relying on a healthcare coverage and delivery system for the uninsured that has not fundamentally changed in more than 20 years – the system needs to adapt to current realities</a:t>
            </a:r>
          </a:p>
          <a:p>
            <a:br>
              <a:rPr lang="en-US" dirty="0">
                <a:solidFill>
                  <a:srgbClr val="373737"/>
                </a:solidFill>
                <a:latin typeface="Arial" panose="020B0604020202020204" pitchFamily="34" charset="0"/>
                <a:cs typeface="Arial" panose="020B0604020202020204" pitchFamily="34" charset="0"/>
              </a:rPr>
            </a:br>
            <a:endParaRPr lang="en-US" dirty="0">
              <a:solidFill>
                <a:srgbClr val="373737"/>
              </a:solidFill>
              <a:latin typeface="Arial" panose="020B0604020202020204" pitchFamily="34" charset="0"/>
              <a:cs typeface="Arial" panose="020B0604020202020204" pitchFamily="34" charset="0"/>
            </a:endParaRPr>
          </a:p>
        </p:txBody>
      </p:sp>
      <p:sp>
        <p:nvSpPr>
          <p:cNvPr id="8" name="TextBox 7"/>
          <p:cNvSpPr txBox="1"/>
          <p:nvPr/>
        </p:nvSpPr>
        <p:spPr>
          <a:xfrm>
            <a:off x="658368" y="3111632"/>
            <a:ext cx="5021246" cy="369332"/>
          </a:xfrm>
          <a:prstGeom prst="rect">
            <a:avLst/>
          </a:prstGeom>
          <a:noFill/>
        </p:spPr>
        <p:txBody>
          <a:bodyPr wrap="none" lIns="0">
            <a:spAutoFit/>
          </a:bodyPr>
          <a:lstStyle/>
          <a:p>
            <a:r>
              <a:rPr lang="en-US" b="1" dirty="0">
                <a:solidFill>
                  <a:srgbClr val="9B0000"/>
                </a:solidFill>
                <a:latin typeface="Arial" panose="020B0604020202020204" pitchFamily="34" charset="0"/>
                <a:cs typeface="Arial" panose="020B0604020202020204" pitchFamily="34" charset="0"/>
              </a:rPr>
              <a:t>WE NEED TO USE THE ENTIRE SAFETY NET</a:t>
            </a:r>
          </a:p>
        </p:txBody>
      </p:sp>
      <p:sp>
        <p:nvSpPr>
          <p:cNvPr id="9" name="TextBox 8"/>
          <p:cNvSpPr txBox="1"/>
          <p:nvPr/>
        </p:nvSpPr>
        <p:spPr>
          <a:xfrm>
            <a:off x="658368" y="3422528"/>
            <a:ext cx="10744200" cy="923330"/>
          </a:xfrm>
          <a:prstGeom prst="rect">
            <a:avLst/>
          </a:prstGeom>
          <a:noFill/>
        </p:spPr>
        <p:txBody>
          <a:bodyPr wrap="square" lIns="0">
            <a:spAutoFit/>
          </a:bodyPr>
          <a:lstStyle/>
          <a:p>
            <a:r>
              <a:rPr lang="en-US">
                <a:solidFill>
                  <a:srgbClr val="373737"/>
                </a:solidFill>
                <a:latin typeface="Arial" panose="020B0604020202020204" pitchFamily="34" charset="0"/>
                <a:cs typeface="Arial" panose="020B0604020202020204" pitchFamily="34" charset="0"/>
              </a:rPr>
              <a:t>Community health centers, behavioral health clinics, SFDPH and other providers each have different capacity, services, geography and community relationships.</a:t>
            </a:r>
            <a:br>
              <a:rPr lang="en-US">
                <a:solidFill>
                  <a:srgbClr val="373737"/>
                </a:solidFill>
                <a:latin typeface="Arial" panose="020B0604020202020204" pitchFamily="34" charset="0"/>
                <a:cs typeface="Arial" panose="020B0604020202020204" pitchFamily="34" charset="0"/>
              </a:rPr>
            </a:br>
            <a:endParaRPr lang="en-US">
              <a:solidFill>
                <a:srgbClr val="373737"/>
              </a:solidFill>
              <a:latin typeface="Arial" panose="020B0604020202020204" pitchFamily="34" charset="0"/>
              <a:cs typeface="Arial" panose="020B0604020202020204" pitchFamily="34" charset="0"/>
            </a:endParaRPr>
          </a:p>
        </p:txBody>
      </p:sp>
      <p:sp>
        <p:nvSpPr>
          <p:cNvPr id="10" name="TextBox 9"/>
          <p:cNvSpPr txBox="1"/>
          <p:nvPr/>
        </p:nvSpPr>
        <p:spPr>
          <a:xfrm>
            <a:off x="658368" y="4108328"/>
            <a:ext cx="7098675" cy="369332"/>
          </a:xfrm>
          <a:prstGeom prst="rect">
            <a:avLst/>
          </a:prstGeom>
          <a:noFill/>
        </p:spPr>
        <p:txBody>
          <a:bodyPr wrap="none" lIns="0">
            <a:spAutoFit/>
          </a:bodyPr>
          <a:lstStyle/>
          <a:p>
            <a:r>
              <a:rPr lang="en-US" b="1">
                <a:solidFill>
                  <a:srgbClr val="9B0000"/>
                </a:solidFill>
                <a:latin typeface="Arial" panose="020B0604020202020204" pitchFamily="34" charset="0"/>
                <a:cs typeface="Arial" panose="020B0604020202020204" pitchFamily="34" charset="0"/>
              </a:rPr>
              <a:t>WE ALSO NEED TO PLAN FOR MORE FEDERAL UNCERTAINTY</a:t>
            </a:r>
          </a:p>
        </p:txBody>
      </p:sp>
      <p:sp>
        <p:nvSpPr>
          <p:cNvPr id="11" name="TextBox 10"/>
          <p:cNvSpPr txBox="1"/>
          <p:nvPr/>
        </p:nvSpPr>
        <p:spPr>
          <a:xfrm>
            <a:off x="658368" y="4419224"/>
            <a:ext cx="10744200" cy="646331"/>
          </a:xfrm>
          <a:prstGeom prst="rect">
            <a:avLst/>
          </a:prstGeom>
          <a:noFill/>
        </p:spPr>
        <p:txBody>
          <a:bodyPr wrap="square" lIns="0">
            <a:spAutoFit/>
          </a:bodyPr>
          <a:lstStyle/>
          <a:p>
            <a:r>
              <a:rPr lang="en-US" dirty="0">
                <a:solidFill>
                  <a:srgbClr val="373737"/>
                </a:solidFill>
                <a:latin typeface="Arial" panose="020B0604020202020204" pitchFamily="34" charset="0"/>
                <a:cs typeface="Arial" panose="020B0604020202020204" pitchFamily="34" charset="0"/>
              </a:rPr>
              <a:t>Pending litigation over PRWORA could further restrict which federally funded providers are permitted to serve some immigrant patients.</a:t>
            </a:r>
          </a:p>
        </p:txBody>
      </p:sp>
      <p:sp>
        <p:nvSpPr>
          <p:cNvPr id="12" name="Rounded Rectangle 11"/>
          <p:cNvSpPr/>
          <p:nvPr/>
        </p:nvSpPr>
        <p:spPr>
          <a:xfrm>
            <a:off x="658368" y="5425070"/>
            <a:ext cx="10835640" cy="1024128"/>
          </a:xfrm>
          <a:prstGeom prst="roundRect">
            <a:avLst/>
          </a:prstGeom>
          <a:solidFill>
            <a:srgbClr val="FAF8F5"/>
          </a:solidFill>
          <a:ln>
            <a:solidFill>
              <a:srgbClr val="E0E0E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9B0000"/>
                </a:solidFill>
                <a:latin typeface="Arial" panose="020B0604020202020204" pitchFamily="34" charset="0"/>
                <a:cs typeface="Arial" panose="020B0604020202020204" pitchFamily="34" charset="0"/>
              </a:rPr>
              <a:t>We cannot wait for patients to lose coverage and then figure out where they can go.
We need a citywide plan now.</a:t>
            </a:r>
          </a:p>
        </p:txBody>
      </p:sp>
      <p:sp>
        <p:nvSpPr>
          <p:cNvPr id="13" name="Rectangle 12"/>
          <p:cNvSpPr/>
          <p:nvPr/>
        </p:nvSpPr>
        <p:spPr>
          <a:xfrm>
            <a:off x="0" y="6656832"/>
            <a:ext cx="12191695" cy="201168"/>
          </a:xfrm>
          <a:prstGeom prst="rect">
            <a:avLst/>
          </a:prstGeom>
          <a:solidFill>
            <a:srgbClr val="C44E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Image 0" descr="logo_horizontal.png">
            <a:extLst>
              <a:ext uri="{FF2B5EF4-FFF2-40B4-BE49-F238E27FC236}">
                <a16:creationId xmlns:a16="http://schemas.microsoft.com/office/drawing/2014/main" id="{B2D6F525-A6D0-3687-E8E8-08B48E1A2B2E}"/>
              </a:ext>
            </a:extLst>
          </p:cNvPr>
          <p:cNvPicPr>
            <a:picLocks noChangeAspect="1"/>
          </p:cNvPicPr>
          <p:nvPr/>
        </p:nvPicPr>
        <p:blipFill>
          <a:blip r:embed="rId2"/>
          <a:stretch>
            <a:fillRect/>
          </a:stretch>
        </p:blipFill>
        <p:spPr>
          <a:xfrm>
            <a:off x="9855200" y="274320"/>
            <a:ext cx="2013712" cy="8529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A646307-8242-5E3D-C900-E55D0A96A61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B74A3A1-06BE-752A-1D91-D40AC433A835}"/>
              </a:ext>
            </a:extLst>
          </p:cNvPr>
          <p:cNvSpPr/>
          <p:nvPr/>
        </p:nvSpPr>
        <p:spPr>
          <a:xfrm>
            <a:off x="457200" y="274320"/>
            <a:ext cx="11274552" cy="1051560"/>
          </a:xfrm>
          <a:prstGeom prst="rect">
            <a:avLst/>
          </a:prstGeom>
          <a:noFill/>
          <a:ln/>
        </p:spPr>
        <p:txBody>
          <a:bodyPr wrap="square" rtlCol="0" anchor="t"/>
          <a:lstStyle/>
          <a:p>
            <a:pPr marL="0" indent="0" algn="ctr">
              <a:buNone/>
            </a:pPr>
            <a:r>
              <a:rPr lang="en-US" sz="2800" b="1">
                <a:solidFill>
                  <a:srgbClr val="990000"/>
                </a:solidFill>
                <a:latin typeface="Arial" pitchFamily="34" charset="0"/>
                <a:cs typeface="Arial" pitchFamily="34" charset="-120"/>
              </a:rPr>
              <a:t>Solution in Partnerships</a:t>
            </a:r>
            <a:endParaRPr lang="en-US" sz="2800"/>
          </a:p>
        </p:txBody>
      </p:sp>
      <p:sp>
        <p:nvSpPr>
          <p:cNvPr id="3" name="Shape 1">
            <a:extLst>
              <a:ext uri="{FF2B5EF4-FFF2-40B4-BE49-F238E27FC236}">
                <a16:creationId xmlns:a16="http://schemas.microsoft.com/office/drawing/2014/main" id="{CBF9C992-4C46-DE4D-E614-6894190D4F99}"/>
              </a:ext>
            </a:extLst>
          </p:cNvPr>
          <p:cNvSpPr/>
          <p:nvPr/>
        </p:nvSpPr>
        <p:spPr>
          <a:xfrm>
            <a:off x="640080" y="886770"/>
            <a:ext cx="11091672" cy="0"/>
          </a:xfrm>
          <a:prstGeom prst="line">
            <a:avLst/>
          </a:prstGeom>
          <a:noFill/>
          <a:ln w="25400">
            <a:solidFill>
              <a:srgbClr val="BD582C"/>
            </a:solidFill>
            <a:prstDash val="solid"/>
          </a:ln>
        </p:spPr>
        <p:txBody>
          <a:bodyPr/>
          <a:lstStyle/>
          <a:p>
            <a:endParaRPr lang="en-US"/>
          </a:p>
        </p:txBody>
      </p:sp>
      <p:sp>
        <p:nvSpPr>
          <p:cNvPr id="4" name="Text 2">
            <a:extLst>
              <a:ext uri="{FF2B5EF4-FFF2-40B4-BE49-F238E27FC236}">
                <a16:creationId xmlns:a16="http://schemas.microsoft.com/office/drawing/2014/main" id="{019847A6-BF1E-131C-45C7-ED171C6DFA54}"/>
              </a:ext>
            </a:extLst>
          </p:cNvPr>
          <p:cNvSpPr/>
          <p:nvPr/>
        </p:nvSpPr>
        <p:spPr>
          <a:xfrm>
            <a:off x="548640" y="1417320"/>
            <a:ext cx="11091672" cy="4846320"/>
          </a:xfrm>
          <a:prstGeom prst="rect">
            <a:avLst/>
          </a:prstGeom>
          <a:noFill/>
          <a:ln/>
        </p:spPr>
        <p:txBody>
          <a:bodyPr wrap="square" rtlCol="0" anchor="t"/>
          <a:lstStyle/>
          <a:p>
            <a:pPr marL="342900" indent="-342900">
              <a:spcAft>
                <a:spcPts val="300"/>
              </a:spcAft>
              <a:buSzPct val="100000"/>
              <a:buChar char="•"/>
            </a:pPr>
            <a:endParaRPr lang="en-US" sz="1150"/>
          </a:p>
        </p:txBody>
      </p:sp>
      <p:sp>
        <p:nvSpPr>
          <p:cNvPr id="6" name="Shape 3">
            <a:extLst>
              <a:ext uri="{FF2B5EF4-FFF2-40B4-BE49-F238E27FC236}">
                <a16:creationId xmlns:a16="http://schemas.microsoft.com/office/drawing/2014/main" id="{784A4392-0318-166A-7359-51B70867FEDD}"/>
              </a:ext>
            </a:extLst>
          </p:cNvPr>
          <p:cNvSpPr/>
          <p:nvPr/>
        </p:nvSpPr>
        <p:spPr>
          <a:xfrm>
            <a:off x="0" y="6656832"/>
            <a:ext cx="12188952" cy="201168"/>
          </a:xfrm>
          <a:prstGeom prst="rect">
            <a:avLst/>
          </a:prstGeom>
          <a:solidFill>
            <a:srgbClr val="BD582C"/>
          </a:solidFill>
          <a:ln/>
        </p:spPr>
        <p:txBody>
          <a:bodyPr/>
          <a:lstStyle/>
          <a:p>
            <a:endParaRPr lang="en-US"/>
          </a:p>
        </p:txBody>
      </p:sp>
      <p:sp>
        <p:nvSpPr>
          <p:cNvPr id="7" name="TextBox 6">
            <a:extLst>
              <a:ext uri="{FF2B5EF4-FFF2-40B4-BE49-F238E27FC236}">
                <a16:creationId xmlns:a16="http://schemas.microsoft.com/office/drawing/2014/main" id="{6A2CF826-5AEC-4818-581D-FBB27328DCB3}"/>
              </a:ext>
            </a:extLst>
          </p:cNvPr>
          <p:cNvSpPr txBox="1"/>
          <p:nvPr/>
        </p:nvSpPr>
        <p:spPr>
          <a:xfrm>
            <a:off x="548640" y="2011680"/>
            <a:ext cx="11274552" cy="4401205"/>
          </a:xfrm>
          <a:prstGeom prst="rect">
            <a:avLst/>
          </a:prstGeom>
          <a:noFill/>
        </p:spPr>
        <p:txBody>
          <a:bodyPr wrap="square" rtlCol="0">
            <a:spAutoFit/>
          </a:bodyPr>
          <a:lstStyle/>
          <a:p>
            <a:endParaRPr lang="en-US" sz="1400" dirty="0"/>
          </a:p>
          <a:p>
            <a:r>
              <a:rPr lang="en-US" sz="1400" dirty="0"/>
              <a:t>HARRT should develop within 60 days a coordinated funding and implementation plan that protects access to care and stabilizes the community health care workforce.</a:t>
            </a:r>
            <a:br>
              <a:rPr lang="en-US" sz="1400" dirty="0"/>
            </a:br>
            <a:endParaRPr lang="en-US" sz="1400" dirty="0"/>
          </a:p>
          <a:p>
            <a:pPr marL="171450" lvl="0" indent="-171450">
              <a:buFont typeface="Arial" panose="020B0604020202020204" pitchFamily="34" charset="0"/>
              <a:buChar char="•"/>
            </a:pPr>
            <a:r>
              <a:rPr lang="en-US" sz="1400" b="1" dirty="0"/>
              <a:t>Sustainably fund community-based care. </a:t>
            </a:r>
            <a:r>
              <a:rPr lang="en-US" sz="1400" dirty="0"/>
              <a:t>For patients who are uninsured or choose not to enroll in HSF, community health clinics must be sustainably funded to provide affordable, trusted health, dental, and behavioral health services through existing community-based infrastructure and funding mechanisms.</a:t>
            </a:r>
            <a:br>
              <a:rPr lang="en-US" sz="1400" dirty="0"/>
            </a:br>
            <a:endParaRPr lang="en-US" sz="1400" dirty="0"/>
          </a:p>
          <a:p>
            <a:pPr marL="171450" lvl="0" indent="-171450">
              <a:buFont typeface="Arial" panose="020B0604020202020204" pitchFamily="34" charset="0"/>
              <a:buChar char="•"/>
            </a:pPr>
            <a:r>
              <a:rPr lang="en-US" sz="1400" b="1" dirty="0"/>
              <a:t>Close the Healthy San Francisco reimbursement gap. </a:t>
            </a:r>
            <a:r>
              <a:rPr lang="en-US" sz="1400" dirty="0"/>
              <a:t>While Healthy San Francisco is not health insurance, community health centers are providing essential care to enrolled and uninsured patients. HSF reimbursement must adequately and equitably reflect the actual cost of providing this care and address the financial gap currently being absorbed by community clinics.</a:t>
            </a:r>
            <a:br>
              <a:rPr lang="en-US" sz="1400" dirty="0"/>
            </a:br>
            <a:endParaRPr lang="en-US" sz="1400" dirty="0"/>
          </a:p>
          <a:p>
            <a:pPr marL="171450" lvl="0" indent="-171450">
              <a:buFont typeface="Arial" panose="020B0604020202020204" pitchFamily="34" charset="0"/>
              <a:buChar char="•"/>
            </a:pPr>
            <a:r>
              <a:rPr lang="en-US" sz="1400" b="1" dirty="0"/>
              <a:t>Embed Medi-Cal and CalFresh enrollment services at community health centers. </a:t>
            </a:r>
            <a:r>
              <a:rPr lang="en-US" sz="1400" dirty="0"/>
              <a:t>The Human Services Agency should provide full-scale, on-site enrollment and renewal assistance at trusted community health centers to prevent eligible patients and families from unnecessarily losing health coverage and food assistance.</a:t>
            </a:r>
            <a:br>
              <a:rPr lang="en-US" sz="1400" dirty="0"/>
            </a:br>
            <a:endParaRPr lang="en-US" sz="1400" dirty="0"/>
          </a:p>
          <a:p>
            <a:pPr marL="171450" indent="-171450">
              <a:buFont typeface="Arial" panose="020B0604020202020204" pitchFamily="34" charset="0"/>
              <a:buChar char="•"/>
            </a:pPr>
            <a:r>
              <a:rPr lang="en-US" sz="1400" b="1" dirty="0"/>
              <a:t>Protect the health care workforce</a:t>
            </a:r>
            <a:r>
              <a:rPr lang="en-US" sz="1400" dirty="0"/>
              <a:t>. Provide or reimburse legal assistance for health care workers affected by changes in immigration status or work authorization. </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r>
              <a:rPr lang="en-US" sz="1400" b="1" dirty="0"/>
              <a:t>Report back to the Immigrant Rights Commission within 30 days.</a:t>
            </a:r>
            <a:r>
              <a:rPr lang="en-US" sz="1400" dirty="0"/>
              <a:t> To gauge progress on the HARRT implementation.</a:t>
            </a:r>
            <a:endParaRPr lang="en-US" sz="1400" b="1" dirty="0"/>
          </a:p>
        </p:txBody>
      </p:sp>
      <p:pic>
        <p:nvPicPr>
          <p:cNvPr id="13" name="Graphic 12" descr="Heart organ outline">
            <a:extLst>
              <a:ext uri="{FF2B5EF4-FFF2-40B4-BE49-F238E27FC236}">
                <a16:creationId xmlns:a16="http://schemas.microsoft.com/office/drawing/2014/main" id="{1D1C20B7-6F44-58D6-4255-A6BB14A6A1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7200" y="960120"/>
            <a:ext cx="914400" cy="914400"/>
          </a:xfrm>
          <a:prstGeom prst="rect">
            <a:avLst/>
          </a:prstGeom>
        </p:spPr>
      </p:pic>
      <p:sp>
        <p:nvSpPr>
          <p:cNvPr id="14" name="TextBox 13">
            <a:extLst>
              <a:ext uri="{FF2B5EF4-FFF2-40B4-BE49-F238E27FC236}">
                <a16:creationId xmlns:a16="http://schemas.microsoft.com/office/drawing/2014/main" id="{6360FA2F-3DED-0C4B-C222-4B08AA601D91}"/>
              </a:ext>
            </a:extLst>
          </p:cNvPr>
          <p:cNvSpPr txBox="1"/>
          <p:nvPr/>
        </p:nvSpPr>
        <p:spPr>
          <a:xfrm>
            <a:off x="1371600" y="989313"/>
            <a:ext cx="10627360" cy="1446550"/>
          </a:xfrm>
          <a:prstGeom prst="rect">
            <a:avLst/>
          </a:prstGeom>
          <a:noFill/>
        </p:spPr>
        <p:txBody>
          <a:bodyPr wrap="square" rtlCol="0">
            <a:spAutoFit/>
          </a:bodyPr>
          <a:lstStyle/>
          <a:p>
            <a:r>
              <a:rPr lang="en-US" sz="1400" dirty="0"/>
              <a:t>In response to the urgent need to maintain and expand affordable, trusted, and culturally responsive health, dental, and behavioral health services for immigrant families and other underserved and vulnerable communities, we ask the San Francisco Immigrant Rights Commission to call for the creation of a Healthcare Access Rapid Response Team (HARRT) or Corazon, led by the Mayor’s office, with representatives from the San Francisco Health Commission, Department of Public Health, Human Services Agency, San Francisco Community Clinic Consortium and at least two CBO’s who provide specialty behavioral health services.</a:t>
            </a:r>
          </a:p>
          <a:p>
            <a:endParaRPr lang="en-US" dirty="0"/>
          </a:p>
        </p:txBody>
      </p:sp>
    </p:spTree>
    <p:extLst>
      <p:ext uri="{BB962C8B-B14F-4D97-AF65-F5344CB8AC3E}">
        <p14:creationId xmlns:p14="http://schemas.microsoft.com/office/powerpoint/2010/main" val="644109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0" y="822960"/>
            <a:ext cx="12188952" cy="914400"/>
          </a:xfrm>
          <a:prstGeom prst="rect">
            <a:avLst/>
          </a:prstGeom>
          <a:noFill/>
          <a:ln/>
        </p:spPr>
        <p:txBody>
          <a:bodyPr wrap="square" rtlCol="0" anchor="ctr"/>
          <a:lstStyle/>
          <a:p>
            <a:pPr marL="0" indent="0" algn="ctr">
              <a:buNone/>
            </a:pPr>
            <a:r>
              <a:rPr lang="en-US" sz="4000" b="1">
                <a:solidFill>
                  <a:srgbClr val="990000"/>
                </a:solidFill>
                <a:latin typeface="Arial" pitchFamily="34" charset="0"/>
                <a:cs typeface="Arial" pitchFamily="34" charset="-120"/>
              </a:rPr>
              <a:t>Questions</a:t>
            </a:r>
            <a:endParaRPr lang="en-US" sz="4000"/>
          </a:p>
        </p:txBody>
      </p:sp>
      <p:pic>
        <p:nvPicPr>
          <p:cNvPr id="3" name="Image 0" descr="logo_horizontal.png"/>
          <p:cNvPicPr>
            <a:picLocks noChangeAspect="1"/>
          </p:cNvPicPr>
          <p:nvPr/>
        </p:nvPicPr>
        <p:blipFill>
          <a:blip r:embed="rId3"/>
          <a:stretch>
            <a:fillRect/>
          </a:stretch>
        </p:blipFill>
        <p:spPr>
          <a:xfrm>
            <a:off x="2657860" y="2025132"/>
            <a:ext cx="6518651" cy="2273809"/>
          </a:xfrm>
          <a:prstGeom prst="rect">
            <a:avLst/>
          </a:prstGeom>
        </p:spPr>
      </p:pic>
      <p:sp>
        <p:nvSpPr>
          <p:cNvPr id="5" name="Shape 1"/>
          <p:cNvSpPr/>
          <p:nvPr/>
        </p:nvSpPr>
        <p:spPr>
          <a:xfrm>
            <a:off x="915924" y="5801360"/>
            <a:ext cx="10360152" cy="0"/>
          </a:xfrm>
          <a:prstGeom prst="line">
            <a:avLst/>
          </a:prstGeom>
          <a:noFill/>
          <a:ln w="12700">
            <a:solidFill>
              <a:srgbClr val="CCCCCC"/>
            </a:solidFill>
            <a:prstDash val="solid"/>
          </a:ln>
        </p:spPr>
        <p:txBody>
          <a:bodyPr/>
          <a:lstStyle/>
          <a:p>
            <a:endParaRPr lang="en-US"/>
          </a:p>
        </p:txBody>
      </p:sp>
      <p:sp>
        <p:nvSpPr>
          <p:cNvPr id="6" name="Shape 2"/>
          <p:cNvSpPr/>
          <p:nvPr/>
        </p:nvSpPr>
        <p:spPr>
          <a:xfrm>
            <a:off x="0" y="6656832"/>
            <a:ext cx="12188952" cy="201168"/>
          </a:xfrm>
          <a:prstGeom prst="rect">
            <a:avLst/>
          </a:prstGeom>
          <a:solidFill>
            <a:srgbClr val="BD582C"/>
          </a:solidFill>
          <a:ln/>
        </p:spPr>
        <p:txBody>
          <a:bodyPr/>
          <a:lstStyle/>
          <a:p>
            <a:endParaRPr lang="en-US"/>
          </a:p>
        </p:txBody>
      </p:sp>
      <p:sp>
        <p:nvSpPr>
          <p:cNvPr id="8" name="Text 0">
            <a:extLst>
              <a:ext uri="{FF2B5EF4-FFF2-40B4-BE49-F238E27FC236}">
                <a16:creationId xmlns:a16="http://schemas.microsoft.com/office/drawing/2014/main" id="{E9E8EC86-F44C-1C46-80D5-6F7A0BAB10D6}"/>
              </a:ext>
            </a:extLst>
          </p:cNvPr>
          <p:cNvSpPr/>
          <p:nvPr/>
        </p:nvSpPr>
        <p:spPr>
          <a:xfrm>
            <a:off x="0" y="5000822"/>
            <a:ext cx="12188952" cy="914400"/>
          </a:xfrm>
          <a:prstGeom prst="rect">
            <a:avLst/>
          </a:prstGeom>
          <a:noFill/>
          <a:ln/>
        </p:spPr>
        <p:txBody>
          <a:bodyPr wrap="square" rtlCol="0" anchor="ctr"/>
          <a:lstStyle/>
          <a:p>
            <a:pPr marL="0" indent="0" algn="ctr">
              <a:buNone/>
            </a:pPr>
            <a:r>
              <a:rPr lang="en-US" sz="4000" b="1">
                <a:solidFill>
                  <a:srgbClr val="990000"/>
                </a:solidFill>
                <a:latin typeface="Arial" pitchFamily="34" charset="0"/>
                <a:cs typeface="Arial" pitchFamily="34" charset="-120"/>
              </a:rPr>
              <a:t>Thank you – Gracias!</a:t>
            </a:r>
            <a:endParaRPr lang="en-US" sz="40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d360d3b-d4c4-40f6-ab53-60aedf5ebe2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FEEB9F26F01949B53E8AB7BA1D488A" ma:contentTypeVersion="19" ma:contentTypeDescription="Create a new document." ma:contentTypeScope="" ma:versionID="1f86b0db2d9896627995f7c93f24ba85">
  <xsd:schema xmlns:xsd="http://www.w3.org/2001/XMLSchema" xmlns:xs="http://www.w3.org/2001/XMLSchema" xmlns:p="http://schemas.microsoft.com/office/2006/metadata/properties" xmlns:ns3="cd360d3b-d4c4-40f6-ab53-60aedf5ebe25" xmlns:ns4="17d445ea-3450-470d-9658-87ed248503ec" targetNamespace="http://schemas.microsoft.com/office/2006/metadata/properties" ma:root="true" ma:fieldsID="f9d6d846ef11f923481404fa9e323548" ns3:_="" ns4:_="">
    <xsd:import namespace="cd360d3b-d4c4-40f6-ab53-60aedf5ebe25"/>
    <xsd:import namespace="17d445ea-3450-470d-9658-87ed248503e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MediaServiceSearchProperties" minOccurs="0"/>
                <xsd:element ref="ns3:MediaServiceDateTaken" minOccurs="0"/>
                <xsd:element ref="ns3:MediaServiceSystemTags" minOccurs="0"/>
                <xsd:element ref="ns3:MediaServiceLocation"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360d3b-d4c4-40f6-ab53-60aedf5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d445ea-3450-470d-9658-87ed248503e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E72EE6-DB09-4D6A-8F69-026ACD738E69}">
  <ds:schemaRefs>
    <ds:schemaRef ds:uri="http://schemas.microsoft.com/office/2006/metadata/properties"/>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http://purl.org/dc/terms/"/>
    <ds:schemaRef ds:uri="17d445ea-3450-470d-9658-87ed248503ec"/>
    <ds:schemaRef ds:uri="cd360d3b-d4c4-40f6-ab53-60aedf5ebe25"/>
    <ds:schemaRef ds:uri="http://www.w3.org/XML/1998/namespace"/>
  </ds:schemaRefs>
</ds:datastoreItem>
</file>

<file path=customXml/itemProps2.xml><?xml version="1.0" encoding="utf-8"?>
<ds:datastoreItem xmlns:ds="http://schemas.openxmlformats.org/officeDocument/2006/customXml" ds:itemID="{92C50CC0-7881-45B7-8DB0-54062BC59836}">
  <ds:schemaRefs>
    <ds:schemaRef ds:uri="http://schemas.microsoft.com/sharepoint/v3/contenttype/forms"/>
  </ds:schemaRefs>
</ds:datastoreItem>
</file>

<file path=customXml/itemProps3.xml><?xml version="1.0" encoding="utf-8"?>
<ds:datastoreItem xmlns:ds="http://schemas.openxmlformats.org/officeDocument/2006/customXml" ds:itemID="{8EB63286-227D-4783-86D4-9C6E284DD0CD}">
  <ds:schemaRefs>
    <ds:schemaRef ds:uri="17d445ea-3450-470d-9658-87ed248503ec"/>
    <ds:schemaRef ds:uri="cd360d3b-d4c4-40f6-ab53-60aedf5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25</TotalTime>
  <Words>1643</Words>
  <Application>Microsoft Office PowerPoint</Application>
  <PresentationFormat>Widescreen</PresentationFormat>
  <Paragraphs>112</Paragraphs>
  <Slides>15</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Robert</cp:lastModifiedBy>
  <cp:revision>1</cp:revision>
  <cp:lastPrinted>2026-09-14T18:33:29Z</cp:lastPrinted>
  <dcterms:created xsi:type="dcterms:W3CDTF">2026-09-11T21:21:28Z</dcterms:created>
  <dcterms:modified xsi:type="dcterms:W3CDTF">2026-09-14T21:59:44Z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0x010100C1FEEB9F26F01949B53E8AB7BA1D488A</vt:lpwstr>
  </property>
</Properties>
</file>