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5"/>
  </p:notesMasterIdLst>
  <p:sldIdLst>
    <p:sldId id="257" r:id="rId5"/>
    <p:sldId id="327" r:id="rId6"/>
    <p:sldId id="258" r:id="rId7"/>
    <p:sldId id="330" r:id="rId8"/>
    <p:sldId id="915" r:id="rId9"/>
    <p:sldId id="924" r:id="rId10"/>
    <p:sldId id="927" r:id="rId11"/>
    <p:sldId id="925" r:id="rId12"/>
    <p:sldId id="926" r:id="rId13"/>
    <p:sldId id="928" r:id="rId14"/>
    <p:sldId id="929" r:id="rId15"/>
    <p:sldId id="938" r:id="rId16"/>
    <p:sldId id="939" r:id="rId17"/>
    <p:sldId id="916" r:id="rId18"/>
    <p:sldId id="937" r:id="rId19"/>
    <p:sldId id="917" r:id="rId20"/>
    <p:sldId id="923" r:id="rId21"/>
    <p:sldId id="919" r:id="rId22"/>
    <p:sldId id="922" r:id="rId23"/>
    <p:sldId id="326"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FFD6522-8003-4D7F-90A0-16139A9609E6}">
          <p14:sldIdLst>
            <p14:sldId id="257"/>
            <p14:sldId id="327"/>
            <p14:sldId id="258"/>
            <p14:sldId id="330"/>
            <p14:sldId id="915"/>
            <p14:sldId id="924"/>
            <p14:sldId id="927"/>
            <p14:sldId id="925"/>
            <p14:sldId id="926"/>
            <p14:sldId id="928"/>
            <p14:sldId id="929"/>
            <p14:sldId id="938"/>
            <p14:sldId id="939"/>
            <p14:sldId id="916"/>
            <p14:sldId id="937"/>
            <p14:sldId id="917"/>
            <p14:sldId id="923"/>
            <p14:sldId id="919"/>
            <p14:sldId id="922"/>
            <p14:sldId id="326"/>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1CD1D1C-3226-2C93-8CA5-223D599A491F}" name="Chu, Jennifer (ART)" initials="CJ(" userId="S::jennifer.chu@sfgov.org::ff7df2c7-d44e-4e22-a6d0-f612d56cc730" providerId="AD"/>
  <p188:author id="{D3A77927-446C-C2CC-4469-E015F6FBF09F}" name="Blaska, Jax (ART)" initials="JB" userId="S::jax.blaska@sfgov.org::4a127601-aa0a-4ed6-8584-0834de766305" providerId="AD"/>
  <p188:author id="{D9DBB52E-1FA8-CCBB-0157-C1A073EA4381}" name="Sun, Kingsley (ART)" initials="KS" userId="S::kingsley.sun@sfgov.org::46fe1990-e223-4e72-a16a-6c29c23c9225" providerId="AD"/>
  <p188:author id="{965C5A66-485A-8C7E-98F7-ECAC55E725F2}" name="Atwood, Jennifer (ART)" initials="" userId="S::jennifer.atwood@sfgov.org::d41d5928-aaf9-47c5-ae11-4f2113c0ba8d" providerId="AD"/>
  <p188:author id="{9BD42C91-24A6-3BDF-67C8-59B5ED67AE11}" name="Molina, Jonell (ART)" initials="M(" userId="S::jonell.molina@sfgov.org::b03b625e-5a5f-4f53-879f-c2d0ac0113ee" providerId="AD"/>
  <p188:author id="{FAAA5995-63A8-5E43-7801-80C8BB0A0714}" name="Vazquez, Arianna (ART)" initials="V(" userId="S::arianna.vazquez@sfgov.org::12db23d5-c390-4e64-b2e6-c34957d6a23b" providerId="AD"/>
  <p188:author id="{4374D1A4-DF5E-07B2-AA9E-1E8AF5D48186}" name="Perez, Natalia (ART)" initials="NP" userId="S::natalia.perez@sfgov.org::ba248327-b1a3-42cb-859d-34dbe82f5825" providerId="AD"/>
  <p188:author id="{F8D5A8AD-617C-7316-A0EC-C8ABFE8BCAB6}" name="Ng, Debbie (ART)" initials="N(" userId="S::debbie.h.ng@sfgov.org::6d14c5be-b9fb-4451-b4a0-ea928c7be2ad" providerId="AD"/>
  <p188:author id="{3D20CAC3-3E46-6491-F94B-111B42233898}" name="Trickey, Anne (ART)" initials="T(" userId="S::anne.trickey@sfgov.org::3d7f602f-0ff9-48c1-9135-57328d3a0eed" providerId="AD"/>
  <p188:author id="{853B9BCD-800E-140A-FDA8-83A3D05A1D11}" name="Lee, Joanne (ART)" initials="L(" userId="S::joanne.lee1@sfgov.org::49660bc6-b211-4cc6-9742-744b4123b2d7" providerId="AD"/>
  <p188:author id="{D5E2CBDA-794A-C1A3-EBDE-6CCC37352C5A}" name="Dhaliwal, Manraj (ART)" initials="" userId="S::manraj.dhaliwal@sfgov.org::caeea9fd-4d2b-4a00-90e9-f6874f4d5137" providerId="AD"/>
  <p188:author id="{46C7C0EA-2F6B-3216-0AE5-DA630D7A253C}" name="Vazquez, Arianna (ART)" initials="VA(" userId="S::Arianna.Vazquez@sfgov.org::12db23d5-c390-4e64-b2e6-c34957d6a23b" providerId="AD"/>
  <p188:author id="{A88E39F7-E4FC-19ED-DF78-BDDC1C8FBB04}" name="Barrons, Molly (ART)" initials="" userId="S::molly.barrons@sfgov.org::8df5e05f-acdc-400a-bb63-e300f95998e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95B5"/>
    <a:srgbClr val="DD7500"/>
    <a:srgbClr val="EFB22D"/>
    <a:srgbClr val="EFB264"/>
    <a:srgbClr val="9595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8AB605F-D756-C852-509F-4A0DE1907209}" v="47" dt="2026-07-22T21:02:08.87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1" d="100"/>
          <a:sy n="91" d="100"/>
        </p:scale>
        <p:origin x="68"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azwaz, Maysoun (ART)" userId="S::maysoun.wazwaz@sfgov.org::d2faef6c-d963-4ad7-8abb-13c526ab0ff4" providerId="AD" clId="Web-{C8AB605F-D756-C852-509F-4A0DE1907209}"/>
    <pc:docChg chg="modSld">
      <pc:chgData name="Wazwaz, Maysoun (ART)" userId="S::maysoun.wazwaz@sfgov.org::d2faef6c-d963-4ad7-8abb-13c526ab0ff4" providerId="AD" clId="Web-{C8AB605F-D756-C852-509F-4A0DE1907209}" dt="2026-07-22T21:02:08.876" v="42" actId="1076"/>
      <pc:docMkLst>
        <pc:docMk/>
      </pc:docMkLst>
      <pc:sldChg chg="delSp modSp">
        <pc:chgData name="Wazwaz, Maysoun (ART)" userId="S::maysoun.wazwaz@sfgov.org::d2faef6c-d963-4ad7-8abb-13c526ab0ff4" providerId="AD" clId="Web-{C8AB605F-D756-C852-509F-4A0DE1907209}" dt="2026-07-22T21:02:08.876" v="42" actId="1076"/>
        <pc:sldMkLst>
          <pc:docMk/>
          <pc:sldMk cId="2894117275" sldId="937"/>
        </pc:sldMkLst>
        <pc:spChg chg="mod">
          <ac:chgData name="Wazwaz, Maysoun (ART)" userId="S::maysoun.wazwaz@sfgov.org::d2faef6c-d963-4ad7-8abb-13c526ab0ff4" providerId="AD" clId="Web-{C8AB605F-D756-C852-509F-4A0DE1907209}" dt="2026-07-22T21:01:04.671" v="28" actId="1076"/>
          <ac:spMkLst>
            <pc:docMk/>
            <pc:sldMk cId="2894117275" sldId="937"/>
            <ac:spMk id="3" creationId="{AC074F12-E852-AB63-68D7-CD421253E776}"/>
          </ac:spMkLst>
        </pc:spChg>
        <pc:spChg chg="mod">
          <ac:chgData name="Wazwaz, Maysoun (ART)" userId="S::maysoun.wazwaz@sfgov.org::d2faef6c-d963-4ad7-8abb-13c526ab0ff4" providerId="AD" clId="Web-{C8AB605F-D756-C852-509F-4A0DE1907209}" dt="2026-07-22T21:02:08.876" v="42" actId="1076"/>
          <ac:spMkLst>
            <pc:docMk/>
            <pc:sldMk cId="2894117275" sldId="937"/>
            <ac:spMk id="13" creationId="{538530D2-6CA0-8683-BF63-40F236BEDFC2}"/>
          </ac:spMkLst>
        </pc:spChg>
        <pc:spChg chg="del">
          <ac:chgData name="Wazwaz, Maysoun (ART)" userId="S::maysoun.wazwaz@sfgov.org::d2faef6c-d963-4ad7-8abb-13c526ab0ff4" providerId="AD" clId="Web-{C8AB605F-D756-C852-509F-4A0DE1907209}" dt="2026-07-22T20:58:45.840" v="2"/>
          <ac:spMkLst>
            <pc:docMk/>
            <pc:sldMk cId="2894117275" sldId="937"/>
            <ac:spMk id="14" creationId="{71DA034E-9DE4-897A-DE4D-CB8233CCFE40}"/>
          </ac:spMkLst>
        </pc:spChg>
        <pc:spChg chg="del">
          <ac:chgData name="Wazwaz, Maysoun (ART)" userId="S::maysoun.wazwaz@sfgov.org::d2faef6c-d963-4ad7-8abb-13c526ab0ff4" providerId="AD" clId="Web-{C8AB605F-D756-C852-509F-4A0DE1907209}" dt="2026-07-22T20:58:45.840" v="0"/>
          <ac:spMkLst>
            <pc:docMk/>
            <pc:sldMk cId="2894117275" sldId="937"/>
            <ac:spMk id="16" creationId="{35D7740C-9460-A034-68C9-112BB0BC9D81}"/>
          </ac:spMkLst>
        </pc:spChg>
        <pc:spChg chg="mod">
          <ac:chgData name="Wazwaz, Maysoun (ART)" userId="S::maysoun.wazwaz@sfgov.org::d2faef6c-d963-4ad7-8abb-13c526ab0ff4" providerId="AD" clId="Web-{C8AB605F-D756-C852-509F-4A0DE1907209}" dt="2026-07-22T21:01:20.093" v="33" actId="1076"/>
          <ac:spMkLst>
            <pc:docMk/>
            <pc:sldMk cId="2894117275" sldId="937"/>
            <ac:spMk id="17" creationId="{0CD5FC6E-F469-DC5F-E1E3-09F9C0008A1D}"/>
          </ac:spMkLst>
        </pc:spChg>
        <pc:picChg chg="mod">
          <ac:chgData name="Wazwaz, Maysoun (ART)" userId="S::maysoun.wazwaz@sfgov.org::d2faef6c-d963-4ad7-8abb-13c526ab0ff4" providerId="AD" clId="Web-{C8AB605F-D756-C852-509F-4A0DE1907209}" dt="2026-07-22T21:02:08.860" v="41" actId="1076"/>
          <ac:picMkLst>
            <pc:docMk/>
            <pc:sldMk cId="2894117275" sldId="937"/>
            <ac:picMk id="6" creationId="{D2289FC3-4AA8-3FA0-4173-4F12AB64AF4B}"/>
          </ac:picMkLst>
        </pc:picChg>
        <pc:picChg chg="del">
          <ac:chgData name="Wazwaz, Maysoun (ART)" userId="S::maysoun.wazwaz@sfgov.org::d2faef6c-d963-4ad7-8abb-13c526ab0ff4" providerId="AD" clId="Web-{C8AB605F-D756-C852-509F-4A0DE1907209}" dt="2026-07-22T20:58:45.840" v="3"/>
          <ac:picMkLst>
            <pc:docMk/>
            <pc:sldMk cId="2894117275" sldId="937"/>
            <ac:picMk id="8" creationId="{9C9EA066-AD38-D7D1-05B4-D5B5B9A6FC8C}"/>
          </ac:picMkLst>
        </pc:picChg>
        <pc:picChg chg="mod">
          <ac:chgData name="Wazwaz, Maysoun (ART)" userId="S::maysoun.wazwaz@sfgov.org::d2faef6c-d963-4ad7-8abb-13c526ab0ff4" providerId="AD" clId="Web-{C8AB605F-D756-C852-509F-4A0DE1907209}" dt="2026-07-22T21:01:20.078" v="32" actId="1076"/>
          <ac:picMkLst>
            <pc:docMk/>
            <pc:sldMk cId="2894117275" sldId="937"/>
            <ac:picMk id="10" creationId="{BAF1B5E7-77BA-69CE-F86F-840A6B5CB05B}"/>
          </ac:picMkLst>
        </pc:picChg>
        <pc:picChg chg="del">
          <ac:chgData name="Wazwaz, Maysoun (ART)" userId="S::maysoun.wazwaz@sfgov.org::d2faef6c-d963-4ad7-8abb-13c526ab0ff4" providerId="AD" clId="Web-{C8AB605F-D756-C852-509F-4A0DE1907209}" dt="2026-07-22T20:58:45.840" v="1"/>
          <ac:picMkLst>
            <pc:docMk/>
            <pc:sldMk cId="2894117275" sldId="937"/>
            <ac:picMk id="15" creationId="{2033EA58-4979-C412-E67B-7EA8BE7B9786}"/>
          </ac:picMkLst>
        </pc:picChg>
        <pc:cxnChg chg="mod">
          <ac:chgData name="Wazwaz, Maysoun (ART)" userId="S::maysoun.wazwaz@sfgov.org::d2faef6c-d963-4ad7-8abb-13c526ab0ff4" providerId="AD" clId="Web-{C8AB605F-D756-C852-509F-4A0DE1907209}" dt="2026-07-22T21:01:10.312" v="29" actId="1076"/>
          <ac:cxnSpMkLst>
            <pc:docMk/>
            <pc:sldMk cId="2894117275" sldId="937"/>
            <ac:cxnSpMk id="12" creationId="{984AD868-D107-E952-3931-8B09FECF8A84}"/>
          </ac:cxnSpMkLst>
        </pc:cxnChg>
      </pc:sldChg>
    </pc:docChg>
  </pc:docChgLst>
  <pc:docChgLst>
    <pc:chgData name="Trickey, Anne (ART)" userId="3d7f602f-0ff9-48c1-9135-57328d3a0eed" providerId="ADAL" clId="{D1322900-2966-45AD-AE1E-7F64672A1DFA}"/>
    <pc:docChg chg="delSld modSld modSection">
      <pc:chgData name="Trickey, Anne (ART)" userId="3d7f602f-0ff9-48c1-9135-57328d3a0eed" providerId="ADAL" clId="{D1322900-2966-45AD-AE1E-7F64672A1DFA}" dt="2026-07-20T18:08:01.202" v="79" actId="1076"/>
      <pc:docMkLst>
        <pc:docMk/>
      </pc:docMkLst>
      <pc:sldChg chg="modSp mod">
        <pc:chgData name="Trickey, Anne (ART)" userId="3d7f602f-0ff9-48c1-9135-57328d3a0eed" providerId="ADAL" clId="{D1322900-2966-45AD-AE1E-7F64672A1DFA}" dt="2026-07-02T17:47:40.248" v="5" actId="20577"/>
        <pc:sldMkLst>
          <pc:docMk/>
          <pc:sldMk cId="2574644191" sldId="257"/>
        </pc:sldMkLst>
        <pc:spChg chg="mod">
          <ac:chgData name="Trickey, Anne (ART)" userId="3d7f602f-0ff9-48c1-9135-57328d3a0eed" providerId="ADAL" clId="{D1322900-2966-45AD-AE1E-7F64672A1DFA}" dt="2026-07-02T17:47:40.248" v="5" actId="20577"/>
          <ac:spMkLst>
            <pc:docMk/>
            <pc:sldMk cId="2574644191" sldId="257"/>
            <ac:spMk id="7" creationId="{AF1985B8-DB68-47A0-7825-80898006EBA5}"/>
          </ac:spMkLst>
        </pc:spChg>
      </pc:sldChg>
      <pc:sldChg chg="modSp mod">
        <pc:chgData name="Trickey, Anne (ART)" userId="3d7f602f-0ff9-48c1-9135-57328d3a0eed" providerId="ADAL" clId="{D1322900-2966-45AD-AE1E-7F64672A1DFA}" dt="2026-07-02T20:39:27.012" v="20" actId="20577"/>
        <pc:sldMkLst>
          <pc:docMk/>
          <pc:sldMk cId="1375047387" sldId="326"/>
        </pc:sldMkLst>
        <pc:spChg chg="mod">
          <ac:chgData name="Trickey, Anne (ART)" userId="3d7f602f-0ff9-48c1-9135-57328d3a0eed" providerId="ADAL" clId="{D1322900-2966-45AD-AE1E-7F64672A1DFA}" dt="2026-07-02T20:39:27.012" v="20" actId="20577"/>
          <ac:spMkLst>
            <pc:docMk/>
            <pc:sldMk cId="1375047387" sldId="326"/>
            <ac:spMk id="3" creationId="{00000000-0000-0000-0000-000000000000}"/>
          </ac:spMkLst>
        </pc:spChg>
      </pc:sldChg>
      <pc:sldChg chg="modSp mod">
        <pc:chgData name="Trickey, Anne (ART)" userId="3d7f602f-0ff9-48c1-9135-57328d3a0eed" providerId="ADAL" clId="{D1322900-2966-45AD-AE1E-7F64672A1DFA}" dt="2026-07-06T22:53:18.825" v="76" actId="6549"/>
        <pc:sldMkLst>
          <pc:docMk/>
          <pc:sldMk cId="20837951" sldId="916"/>
        </pc:sldMkLst>
        <pc:spChg chg="mod">
          <ac:chgData name="Trickey, Anne (ART)" userId="3d7f602f-0ff9-48c1-9135-57328d3a0eed" providerId="ADAL" clId="{D1322900-2966-45AD-AE1E-7F64672A1DFA}" dt="2026-07-06T22:53:18.825" v="76" actId="6549"/>
          <ac:spMkLst>
            <pc:docMk/>
            <pc:sldMk cId="20837951" sldId="916"/>
            <ac:spMk id="3" creationId="{A9E76306-0C0F-E074-84D6-668914EA5B0F}"/>
          </ac:spMkLst>
        </pc:spChg>
      </pc:sldChg>
      <pc:sldChg chg="modSp mod">
        <pc:chgData name="Trickey, Anne (ART)" userId="3d7f602f-0ff9-48c1-9135-57328d3a0eed" providerId="ADAL" clId="{D1322900-2966-45AD-AE1E-7F64672A1DFA}" dt="2026-07-02T17:48:36.900" v="10" actId="20577"/>
        <pc:sldMkLst>
          <pc:docMk/>
          <pc:sldMk cId="3861601774" sldId="917"/>
        </pc:sldMkLst>
        <pc:spChg chg="mod">
          <ac:chgData name="Trickey, Anne (ART)" userId="3d7f602f-0ff9-48c1-9135-57328d3a0eed" providerId="ADAL" clId="{D1322900-2966-45AD-AE1E-7F64672A1DFA}" dt="2026-07-02T17:48:36.900" v="10" actId="20577"/>
          <ac:spMkLst>
            <pc:docMk/>
            <pc:sldMk cId="3861601774" sldId="917"/>
            <ac:spMk id="5" creationId="{E1AB7567-6F7A-DE95-BFBA-8F1E9D83652C}"/>
          </ac:spMkLst>
        </pc:spChg>
      </pc:sldChg>
      <pc:sldChg chg="modSp mod">
        <pc:chgData name="Trickey, Anne (ART)" userId="3d7f602f-0ff9-48c1-9135-57328d3a0eed" providerId="ADAL" clId="{D1322900-2966-45AD-AE1E-7F64672A1DFA}" dt="2026-07-02T20:39:19.345" v="16" actId="20577"/>
        <pc:sldMkLst>
          <pc:docMk/>
          <pc:sldMk cId="121994797" sldId="919"/>
        </pc:sldMkLst>
        <pc:spChg chg="mod">
          <ac:chgData name="Trickey, Anne (ART)" userId="3d7f602f-0ff9-48c1-9135-57328d3a0eed" providerId="ADAL" clId="{D1322900-2966-45AD-AE1E-7F64672A1DFA}" dt="2026-07-02T20:39:19.345" v="16" actId="20577"/>
          <ac:spMkLst>
            <pc:docMk/>
            <pc:sldMk cId="121994797" sldId="919"/>
            <ac:spMk id="3" creationId="{418C4253-0852-7BBF-68FB-3F652914AF68}"/>
          </ac:spMkLst>
        </pc:spChg>
      </pc:sldChg>
      <pc:sldChg chg="modSp mod">
        <pc:chgData name="Trickey, Anne (ART)" userId="3d7f602f-0ff9-48c1-9135-57328d3a0eed" providerId="ADAL" clId="{D1322900-2966-45AD-AE1E-7F64672A1DFA}" dt="2026-07-02T20:39:23.658" v="18" actId="20577"/>
        <pc:sldMkLst>
          <pc:docMk/>
          <pc:sldMk cId="2737743998" sldId="922"/>
        </pc:sldMkLst>
        <pc:spChg chg="mod">
          <ac:chgData name="Trickey, Anne (ART)" userId="3d7f602f-0ff9-48c1-9135-57328d3a0eed" providerId="ADAL" clId="{D1322900-2966-45AD-AE1E-7F64672A1DFA}" dt="2026-07-02T20:39:23.658" v="18" actId="20577"/>
          <ac:spMkLst>
            <pc:docMk/>
            <pc:sldMk cId="2737743998" sldId="922"/>
            <ac:spMk id="5" creationId="{71263220-B113-4542-0B6E-8C8C22916440}"/>
          </ac:spMkLst>
        </pc:spChg>
      </pc:sldChg>
      <pc:sldChg chg="modSp mod">
        <pc:chgData name="Trickey, Anne (ART)" userId="3d7f602f-0ff9-48c1-9135-57328d3a0eed" providerId="ADAL" clId="{D1322900-2966-45AD-AE1E-7F64672A1DFA}" dt="2026-07-02T20:39:16.263" v="14" actId="20577"/>
        <pc:sldMkLst>
          <pc:docMk/>
          <pc:sldMk cId="1956166576" sldId="923"/>
        </pc:sldMkLst>
        <pc:spChg chg="mod">
          <ac:chgData name="Trickey, Anne (ART)" userId="3d7f602f-0ff9-48c1-9135-57328d3a0eed" providerId="ADAL" clId="{D1322900-2966-45AD-AE1E-7F64672A1DFA}" dt="2026-07-02T20:39:14.211" v="12" actId="20577"/>
          <ac:spMkLst>
            <pc:docMk/>
            <pc:sldMk cId="1956166576" sldId="923"/>
            <ac:spMk id="5" creationId="{2F5F7987-5D51-4CF9-C687-EDF4EE01E62A}"/>
          </ac:spMkLst>
        </pc:spChg>
        <pc:spChg chg="mod">
          <ac:chgData name="Trickey, Anne (ART)" userId="3d7f602f-0ff9-48c1-9135-57328d3a0eed" providerId="ADAL" clId="{D1322900-2966-45AD-AE1E-7F64672A1DFA}" dt="2026-07-02T20:39:16.263" v="14" actId="20577"/>
          <ac:spMkLst>
            <pc:docMk/>
            <pc:sldMk cId="1956166576" sldId="923"/>
            <ac:spMk id="9" creationId="{F565CCE2-5931-06F6-AE6F-FF3D4D3FFD64}"/>
          </ac:spMkLst>
        </pc:spChg>
      </pc:sldChg>
      <pc:sldChg chg="modSp mod">
        <pc:chgData name="Trickey, Anne (ART)" userId="3d7f602f-0ff9-48c1-9135-57328d3a0eed" providerId="ADAL" clId="{D1322900-2966-45AD-AE1E-7F64672A1DFA}" dt="2026-07-20T18:08:01.202" v="79" actId="1076"/>
        <pc:sldMkLst>
          <pc:docMk/>
          <pc:sldMk cId="903388122" sldId="928"/>
        </pc:sldMkLst>
        <pc:spChg chg="mod">
          <ac:chgData name="Trickey, Anne (ART)" userId="3d7f602f-0ff9-48c1-9135-57328d3a0eed" providerId="ADAL" clId="{D1322900-2966-45AD-AE1E-7F64672A1DFA}" dt="2026-07-20T18:07:54.961" v="78" actId="2711"/>
          <ac:spMkLst>
            <pc:docMk/>
            <pc:sldMk cId="903388122" sldId="928"/>
            <ac:spMk id="3" creationId="{6F6FDB23-B52E-FD5B-D08B-5186A6C99FC5}"/>
          </ac:spMkLst>
        </pc:spChg>
        <pc:spChg chg="mod">
          <ac:chgData name="Trickey, Anne (ART)" userId="3d7f602f-0ff9-48c1-9135-57328d3a0eed" providerId="ADAL" clId="{D1322900-2966-45AD-AE1E-7F64672A1DFA}" dt="2026-07-20T18:08:01.202" v="79" actId="1076"/>
          <ac:spMkLst>
            <pc:docMk/>
            <pc:sldMk cId="903388122" sldId="928"/>
            <ac:spMk id="6" creationId="{40350567-8F59-C99F-FB44-0C985603937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447421-CA18-4072-B71B-3E9124D4E72E}" type="datetimeFigureOut">
              <a:rPr lang="en-US" smtClean="0"/>
              <a:t>7/22/2026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5F18E0-B8F1-47CE-BCD5-38E1BF603196}" type="slidenum">
              <a:rPr lang="en-US" smtClean="0"/>
              <a:t>‹#›</a:t>
            </a:fld>
            <a:endParaRPr lang="en-US"/>
          </a:p>
        </p:txBody>
      </p:sp>
    </p:spTree>
    <p:extLst>
      <p:ext uri="{BB962C8B-B14F-4D97-AF65-F5344CB8AC3E}">
        <p14:creationId xmlns:p14="http://schemas.microsoft.com/office/powerpoint/2010/main" val="13375429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defTabSz="914350">
              <a:defRPr/>
            </a:pPr>
            <a:endParaRPr lang="en-US" sz="1200" kern="1200" baseline="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E714607-BF81-4F5A-B673-7030FB281F7A}" type="slidenum">
              <a:rPr lang="en-US" smtClean="0"/>
              <a:t>1</a:t>
            </a:fld>
            <a:endParaRPr lang="en-US"/>
          </a:p>
        </p:txBody>
      </p:sp>
    </p:spTree>
    <p:extLst>
      <p:ext uri="{BB962C8B-B14F-4D97-AF65-F5344CB8AC3E}">
        <p14:creationId xmlns:p14="http://schemas.microsoft.com/office/powerpoint/2010/main" val="7841204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1C24F-FB94-B3BA-B319-5B53FD6E68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A1A6B1-3588-4EE3-9F02-FD3F4987247A}"/>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C6ECEFC7-19AD-AA0B-8DE6-0A4BC57041B9}"/>
              </a:ext>
            </a:extLst>
          </p:cNvPr>
          <p:cNvSpPr>
            <a:spLocks noGrp="1"/>
          </p:cNvSpPr>
          <p:nvPr>
            <p:ph type="body" idx="1"/>
          </p:nvPr>
        </p:nvSpPr>
        <p:spPr/>
        <p:txBody>
          <a:bodyPr/>
          <a:lstStyle/>
          <a:p>
            <a:pPr defTabSz="914350">
              <a:defRPr/>
            </a:pPr>
            <a:endParaRPr lang="en-US" sz="1200" b="1" kern="1200" baseline="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6CC92A28-96FE-702F-3A19-8C73A688E71D}"/>
              </a:ext>
            </a:extLst>
          </p:cNvPr>
          <p:cNvSpPr>
            <a:spLocks noGrp="1"/>
          </p:cNvSpPr>
          <p:nvPr>
            <p:ph type="sldNum" sz="quarter" idx="10"/>
          </p:nvPr>
        </p:nvSpPr>
        <p:spPr/>
        <p:txBody>
          <a:bodyPr/>
          <a:lstStyle/>
          <a:p>
            <a:fld id="{CE714607-BF81-4F5A-B673-7030FB281F7A}" type="slidenum">
              <a:rPr lang="en-US" smtClean="0"/>
              <a:t>10</a:t>
            </a:fld>
            <a:endParaRPr lang="en-US"/>
          </a:p>
        </p:txBody>
      </p:sp>
    </p:spTree>
    <p:extLst>
      <p:ext uri="{BB962C8B-B14F-4D97-AF65-F5344CB8AC3E}">
        <p14:creationId xmlns:p14="http://schemas.microsoft.com/office/powerpoint/2010/main" val="29057245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defTabSz="914350">
              <a:defRPr/>
            </a:pPr>
            <a:endParaRPr lang="en-US" sz="1200" kern="1200" baseline="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E714607-BF81-4F5A-B673-7030FB281F7A}" type="slidenum">
              <a:rPr lang="en-US" smtClean="0"/>
              <a:t>11</a:t>
            </a:fld>
            <a:endParaRPr lang="en-US"/>
          </a:p>
        </p:txBody>
      </p:sp>
    </p:spTree>
    <p:extLst>
      <p:ext uri="{BB962C8B-B14F-4D97-AF65-F5344CB8AC3E}">
        <p14:creationId xmlns:p14="http://schemas.microsoft.com/office/powerpoint/2010/main" val="20573473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6F3041-6FF1-8C80-B393-D8D72B9E2D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2558DD-02AB-0117-9610-B3002B397805}"/>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501E9323-0ADD-BE3C-FA28-1D6F0D0E0EE7}"/>
              </a:ext>
            </a:extLst>
          </p:cNvPr>
          <p:cNvSpPr>
            <a:spLocks noGrp="1"/>
          </p:cNvSpPr>
          <p:nvPr>
            <p:ph type="body" idx="1"/>
          </p:nvPr>
        </p:nvSpPr>
        <p:spPr/>
        <p:txBody>
          <a:bodyPr/>
          <a:lstStyle/>
          <a:p>
            <a:pPr defTabSz="914350">
              <a:defRPr/>
            </a:pPr>
            <a:endParaRPr lang="en-US" sz="1200" b="1" kern="1200" baseline="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03319DA1-27A7-A240-1CEC-E69E0C1A86B4}"/>
              </a:ext>
            </a:extLst>
          </p:cNvPr>
          <p:cNvSpPr>
            <a:spLocks noGrp="1"/>
          </p:cNvSpPr>
          <p:nvPr>
            <p:ph type="sldNum" sz="quarter" idx="10"/>
          </p:nvPr>
        </p:nvSpPr>
        <p:spPr/>
        <p:txBody>
          <a:bodyPr/>
          <a:lstStyle/>
          <a:p>
            <a:fld id="{CE714607-BF81-4F5A-B673-7030FB281F7A}" type="slidenum">
              <a:rPr lang="en-US" smtClean="0"/>
              <a:t>12</a:t>
            </a:fld>
            <a:endParaRPr lang="en-US"/>
          </a:p>
        </p:txBody>
      </p:sp>
    </p:spTree>
    <p:extLst>
      <p:ext uri="{BB962C8B-B14F-4D97-AF65-F5344CB8AC3E}">
        <p14:creationId xmlns:p14="http://schemas.microsoft.com/office/powerpoint/2010/main" val="12005716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53E640-7D31-0248-9838-83A3CEA258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DC96EF-A986-674A-DCBC-D156E7779E65}"/>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07DE11CC-8E75-D785-7FEA-A33E2CE01B45}"/>
              </a:ext>
            </a:extLst>
          </p:cNvPr>
          <p:cNvSpPr>
            <a:spLocks noGrp="1"/>
          </p:cNvSpPr>
          <p:nvPr>
            <p:ph type="body" idx="1"/>
          </p:nvPr>
        </p:nvSpPr>
        <p:spPr/>
        <p:txBody>
          <a:bodyPr/>
          <a:lstStyle/>
          <a:p>
            <a:pPr defTabSz="914350">
              <a:defRPr/>
            </a:pPr>
            <a:endParaRPr lang="en-US" sz="1200" kern="1200" baseline="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BA780A7F-A21E-F29F-1A9A-2C23833AB58F}"/>
              </a:ext>
            </a:extLst>
          </p:cNvPr>
          <p:cNvSpPr>
            <a:spLocks noGrp="1"/>
          </p:cNvSpPr>
          <p:nvPr>
            <p:ph type="sldNum" sz="quarter" idx="10"/>
          </p:nvPr>
        </p:nvSpPr>
        <p:spPr/>
        <p:txBody>
          <a:bodyPr/>
          <a:lstStyle/>
          <a:p>
            <a:fld id="{CE714607-BF81-4F5A-B673-7030FB281F7A}" type="slidenum">
              <a:rPr lang="en-US" smtClean="0"/>
              <a:t>13</a:t>
            </a:fld>
            <a:endParaRPr lang="en-US"/>
          </a:p>
        </p:txBody>
      </p:sp>
    </p:spTree>
    <p:extLst>
      <p:ext uri="{BB962C8B-B14F-4D97-AF65-F5344CB8AC3E}">
        <p14:creationId xmlns:p14="http://schemas.microsoft.com/office/powerpoint/2010/main" val="28296499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18D42-5C8F-32A7-AC5B-B70974D9F6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40372D-6DC1-34BA-A7CE-E0A8A5B7DE88}"/>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5A0329A7-6E47-7FCE-CEC2-E0D78A3DE805}"/>
              </a:ext>
            </a:extLst>
          </p:cNvPr>
          <p:cNvSpPr>
            <a:spLocks noGrp="1"/>
          </p:cNvSpPr>
          <p:nvPr>
            <p:ph type="body" idx="1"/>
          </p:nvPr>
        </p:nvSpPr>
        <p:spPr/>
        <p:txBody>
          <a:bodyPr/>
          <a:lstStyle/>
          <a:p>
            <a:pPr defTabSz="914350">
              <a:defRPr/>
            </a:pPr>
            <a:endParaRPr lang="en-US" sz="1200" kern="1200" baseline="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98BE8607-BFF8-D114-F5D7-521ED95DAE60}"/>
              </a:ext>
            </a:extLst>
          </p:cNvPr>
          <p:cNvSpPr>
            <a:spLocks noGrp="1"/>
          </p:cNvSpPr>
          <p:nvPr>
            <p:ph type="sldNum" sz="quarter" idx="10"/>
          </p:nvPr>
        </p:nvSpPr>
        <p:spPr/>
        <p:txBody>
          <a:bodyPr/>
          <a:lstStyle/>
          <a:p>
            <a:fld id="{CE714607-BF81-4F5A-B673-7030FB281F7A}" type="slidenum">
              <a:rPr lang="en-US" smtClean="0"/>
              <a:t>14</a:t>
            </a:fld>
            <a:endParaRPr lang="en-US"/>
          </a:p>
        </p:txBody>
      </p:sp>
    </p:spTree>
    <p:extLst>
      <p:ext uri="{BB962C8B-B14F-4D97-AF65-F5344CB8AC3E}">
        <p14:creationId xmlns:p14="http://schemas.microsoft.com/office/powerpoint/2010/main" val="24870533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34E32-DE39-5425-8E16-01A88BF048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037657-F83A-92DE-7581-3D7BAB708433}"/>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9417972-ADED-2D7C-9AA2-5A0F0A6A1107}"/>
              </a:ext>
            </a:extLst>
          </p:cNvPr>
          <p:cNvSpPr>
            <a:spLocks noGrp="1"/>
          </p:cNvSpPr>
          <p:nvPr>
            <p:ph type="body" idx="1"/>
          </p:nvPr>
        </p:nvSpPr>
        <p:spPr/>
        <p:txBody>
          <a:bodyPr/>
          <a:lstStyle/>
          <a:p>
            <a:pPr defTabSz="914350">
              <a:defRPr/>
            </a:pPr>
            <a:endParaRPr lang="en-US" sz="1200" kern="1200" baseline="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1C32F3A0-1CD3-9C37-FD61-CC2008C5769C}"/>
              </a:ext>
            </a:extLst>
          </p:cNvPr>
          <p:cNvSpPr>
            <a:spLocks noGrp="1"/>
          </p:cNvSpPr>
          <p:nvPr>
            <p:ph type="sldNum" sz="quarter" idx="10"/>
          </p:nvPr>
        </p:nvSpPr>
        <p:spPr/>
        <p:txBody>
          <a:bodyPr/>
          <a:lstStyle/>
          <a:p>
            <a:fld id="{CE714607-BF81-4F5A-B673-7030FB281F7A}" type="slidenum">
              <a:rPr lang="en-US" smtClean="0"/>
              <a:t>15</a:t>
            </a:fld>
            <a:endParaRPr lang="en-US"/>
          </a:p>
        </p:txBody>
      </p:sp>
    </p:spTree>
    <p:extLst>
      <p:ext uri="{BB962C8B-B14F-4D97-AF65-F5344CB8AC3E}">
        <p14:creationId xmlns:p14="http://schemas.microsoft.com/office/powerpoint/2010/main" val="32823410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971E9B-BA8C-0476-6DC4-7933CAAB3A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020A47-4E24-E90B-AC69-C11CCA98DFA5}"/>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91818279-E419-7A20-8937-4431396FDCB1}"/>
              </a:ext>
            </a:extLst>
          </p:cNvPr>
          <p:cNvSpPr>
            <a:spLocks noGrp="1"/>
          </p:cNvSpPr>
          <p:nvPr>
            <p:ph type="body" idx="1"/>
          </p:nvPr>
        </p:nvSpPr>
        <p:spPr/>
        <p:txBody>
          <a:bodyPr/>
          <a:lstStyle/>
          <a:p>
            <a:pPr defTabSz="914350">
              <a:defRPr/>
            </a:pPr>
            <a:r>
              <a:rPr lang="en-US" sz="1200" b="1" kern="1200" baseline="0">
                <a:solidFill>
                  <a:schemeClr val="tx1"/>
                </a:solidFill>
                <a:effectLst/>
                <a:latin typeface="+mn-lt"/>
                <a:ea typeface="+mn-ea"/>
                <a:cs typeface="+mn-cs"/>
              </a:rPr>
              <a:t>Jonell</a:t>
            </a:r>
          </a:p>
        </p:txBody>
      </p:sp>
      <p:sp>
        <p:nvSpPr>
          <p:cNvPr id="4" name="Slide Number Placeholder 3">
            <a:extLst>
              <a:ext uri="{FF2B5EF4-FFF2-40B4-BE49-F238E27FC236}">
                <a16:creationId xmlns:a16="http://schemas.microsoft.com/office/drawing/2014/main" id="{01264524-0243-9DFD-E4BF-766D9AD79FFF}"/>
              </a:ext>
            </a:extLst>
          </p:cNvPr>
          <p:cNvSpPr>
            <a:spLocks noGrp="1"/>
          </p:cNvSpPr>
          <p:nvPr>
            <p:ph type="sldNum" sz="quarter" idx="10"/>
          </p:nvPr>
        </p:nvSpPr>
        <p:spPr/>
        <p:txBody>
          <a:bodyPr/>
          <a:lstStyle/>
          <a:p>
            <a:fld id="{CE714607-BF81-4F5A-B673-7030FB281F7A}" type="slidenum">
              <a:rPr lang="en-US" smtClean="0"/>
              <a:t>16</a:t>
            </a:fld>
            <a:endParaRPr lang="en-US"/>
          </a:p>
        </p:txBody>
      </p:sp>
    </p:spTree>
    <p:extLst>
      <p:ext uri="{BB962C8B-B14F-4D97-AF65-F5344CB8AC3E}">
        <p14:creationId xmlns:p14="http://schemas.microsoft.com/office/powerpoint/2010/main" val="31344248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E2D525-11B5-22E8-4A54-06D6AE1A91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B59460-23FD-856B-E0D2-2B963C33E1F3}"/>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9AC2C339-3F56-3BF9-449B-996E0DCE94A7}"/>
              </a:ext>
            </a:extLst>
          </p:cNvPr>
          <p:cNvSpPr>
            <a:spLocks noGrp="1"/>
          </p:cNvSpPr>
          <p:nvPr>
            <p:ph type="body" idx="1"/>
          </p:nvPr>
        </p:nvSpPr>
        <p:spPr/>
        <p:txBody>
          <a:bodyPr/>
          <a:lstStyle/>
          <a:p>
            <a:pPr defTabSz="914350">
              <a:defRPr/>
            </a:pPr>
            <a:endParaRPr lang="en-US" sz="1200" b="1" kern="1200" baseline="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A166C16B-769F-FBCB-856C-D6EF2A9E8F23}"/>
              </a:ext>
            </a:extLst>
          </p:cNvPr>
          <p:cNvSpPr>
            <a:spLocks noGrp="1"/>
          </p:cNvSpPr>
          <p:nvPr>
            <p:ph type="sldNum" sz="quarter" idx="10"/>
          </p:nvPr>
        </p:nvSpPr>
        <p:spPr/>
        <p:txBody>
          <a:bodyPr/>
          <a:lstStyle/>
          <a:p>
            <a:fld id="{CE714607-BF81-4F5A-B673-7030FB281F7A}" type="slidenum">
              <a:rPr lang="en-US" smtClean="0"/>
              <a:t>17</a:t>
            </a:fld>
            <a:endParaRPr lang="en-US"/>
          </a:p>
        </p:txBody>
      </p:sp>
    </p:spTree>
    <p:extLst>
      <p:ext uri="{BB962C8B-B14F-4D97-AF65-F5344CB8AC3E}">
        <p14:creationId xmlns:p14="http://schemas.microsoft.com/office/powerpoint/2010/main" val="38968181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D0A19-E71F-14B0-4577-6544652A51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C085BB-EB72-0FAA-CCBE-54768A1C1014}"/>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F05ADFE-0EBE-2A24-40E4-8BC5B16FC0F7}"/>
              </a:ext>
            </a:extLst>
          </p:cNvPr>
          <p:cNvSpPr>
            <a:spLocks noGrp="1"/>
          </p:cNvSpPr>
          <p:nvPr>
            <p:ph type="body" idx="1"/>
          </p:nvPr>
        </p:nvSpPr>
        <p:spPr/>
        <p:txBody>
          <a:bodyPr/>
          <a:lstStyle/>
          <a:p>
            <a:pPr defTabSz="914350">
              <a:defRPr/>
            </a:pPr>
            <a:endParaRPr lang="en-US" sz="1200" kern="1200" baseline="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05E97AA8-22D1-72B0-C9AC-5A5F7620E73C}"/>
              </a:ext>
            </a:extLst>
          </p:cNvPr>
          <p:cNvSpPr>
            <a:spLocks noGrp="1"/>
          </p:cNvSpPr>
          <p:nvPr>
            <p:ph type="sldNum" sz="quarter" idx="10"/>
          </p:nvPr>
        </p:nvSpPr>
        <p:spPr/>
        <p:txBody>
          <a:bodyPr/>
          <a:lstStyle/>
          <a:p>
            <a:fld id="{CE714607-BF81-4F5A-B673-7030FB281F7A}" type="slidenum">
              <a:rPr lang="en-US" smtClean="0"/>
              <a:t>18</a:t>
            </a:fld>
            <a:endParaRPr lang="en-US"/>
          </a:p>
        </p:txBody>
      </p:sp>
    </p:spTree>
    <p:extLst>
      <p:ext uri="{BB962C8B-B14F-4D97-AF65-F5344CB8AC3E}">
        <p14:creationId xmlns:p14="http://schemas.microsoft.com/office/powerpoint/2010/main" val="27173507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B45151-4AAE-F8D0-794F-B2D4BF2DB5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38D498-B576-094B-AE64-EEC84634558B}"/>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304FEE1E-B556-65A4-D0CB-19729D060195}"/>
              </a:ext>
            </a:extLst>
          </p:cNvPr>
          <p:cNvSpPr>
            <a:spLocks noGrp="1"/>
          </p:cNvSpPr>
          <p:nvPr>
            <p:ph type="body" idx="1"/>
          </p:nvPr>
        </p:nvSpPr>
        <p:spPr/>
        <p:txBody>
          <a:bodyPr/>
          <a:lstStyle/>
          <a:p>
            <a:pPr defTabSz="914350">
              <a:defRPr/>
            </a:pPr>
            <a:r>
              <a:rPr lang="en-US" sz="1200" b="1" kern="1200" baseline="0">
                <a:solidFill>
                  <a:schemeClr val="tx1"/>
                </a:solidFill>
                <a:effectLst/>
                <a:latin typeface="+mn-lt"/>
                <a:ea typeface="+mn-ea"/>
                <a:cs typeface="+mn-cs"/>
              </a:rPr>
              <a:t>Jonell</a:t>
            </a:r>
          </a:p>
        </p:txBody>
      </p:sp>
      <p:sp>
        <p:nvSpPr>
          <p:cNvPr id="4" name="Slide Number Placeholder 3">
            <a:extLst>
              <a:ext uri="{FF2B5EF4-FFF2-40B4-BE49-F238E27FC236}">
                <a16:creationId xmlns:a16="http://schemas.microsoft.com/office/drawing/2014/main" id="{7FCDEF39-1160-18D0-9946-04C4BCEB56EC}"/>
              </a:ext>
            </a:extLst>
          </p:cNvPr>
          <p:cNvSpPr>
            <a:spLocks noGrp="1"/>
          </p:cNvSpPr>
          <p:nvPr>
            <p:ph type="sldNum" sz="quarter" idx="10"/>
          </p:nvPr>
        </p:nvSpPr>
        <p:spPr/>
        <p:txBody>
          <a:bodyPr/>
          <a:lstStyle/>
          <a:p>
            <a:fld id="{CE714607-BF81-4F5A-B673-7030FB281F7A}" type="slidenum">
              <a:rPr lang="en-US" smtClean="0"/>
              <a:t>19</a:t>
            </a:fld>
            <a:endParaRPr lang="en-US"/>
          </a:p>
        </p:txBody>
      </p:sp>
    </p:spTree>
    <p:extLst>
      <p:ext uri="{BB962C8B-B14F-4D97-AF65-F5344CB8AC3E}">
        <p14:creationId xmlns:p14="http://schemas.microsoft.com/office/powerpoint/2010/main" val="1965896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defTabSz="914350">
              <a:defRPr/>
            </a:pPr>
            <a:endParaRPr lang="en-US" sz="1200" kern="1200" baseline="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E714607-BF81-4F5A-B673-7030FB281F7A}" type="slidenum">
              <a:rPr lang="en-US" smtClean="0"/>
              <a:t>2</a:t>
            </a:fld>
            <a:endParaRPr lang="en-US"/>
          </a:p>
        </p:txBody>
      </p:sp>
    </p:spTree>
    <p:extLst>
      <p:ext uri="{BB962C8B-B14F-4D97-AF65-F5344CB8AC3E}">
        <p14:creationId xmlns:p14="http://schemas.microsoft.com/office/powerpoint/2010/main" val="40105279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defTabSz="914350">
              <a:defRPr/>
            </a:pPr>
            <a:endParaRPr lang="en-US" sz="1200" kern="1200" baseline="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E714607-BF81-4F5A-B673-7030FB281F7A}" type="slidenum">
              <a:rPr lang="en-US" smtClean="0"/>
              <a:t>20</a:t>
            </a:fld>
            <a:endParaRPr lang="en-US"/>
          </a:p>
        </p:txBody>
      </p:sp>
    </p:spTree>
    <p:extLst>
      <p:ext uri="{BB962C8B-B14F-4D97-AF65-F5344CB8AC3E}">
        <p14:creationId xmlns:p14="http://schemas.microsoft.com/office/powerpoint/2010/main" val="20573473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300306-3C21-4C65-AE10-9264D2F9AB5D}" type="slidenum">
              <a:rPr lang="en-US" smtClean="0"/>
              <a:t>3</a:t>
            </a:fld>
            <a:endParaRPr lang="en-US"/>
          </a:p>
        </p:txBody>
      </p:sp>
    </p:spTree>
    <p:extLst>
      <p:ext uri="{BB962C8B-B14F-4D97-AF65-F5344CB8AC3E}">
        <p14:creationId xmlns:p14="http://schemas.microsoft.com/office/powerpoint/2010/main" val="1175192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defTabSz="914350">
              <a:defRPr/>
            </a:pPr>
            <a:endParaRPr lang="en-US" sz="1200" kern="1200" baseline="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E714607-BF81-4F5A-B673-7030FB281F7A}" type="slidenum">
              <a:rPr lang="en-US" smtClean="0"/>
              <a:t>4</a:t>
            </a:fld>
            <a:endParaRPr lang="en-US"/>
          </a:p>
        </p:txBody>
      </p:sp>
    </p:spTree>
    <p:extLst>
      <p:ext uri="{BB962C8B-B14F-4D97-AF65-F5344CB8AC3E}">
        <p14:creationId xmlns:p14="http://schemas.microsoft.com/office/powerpoint/2010/main" val="1948232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02566-EB1C-597F-B1BB-7721E60EF8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293368-5DEA-9B8D-0E5C-89C36922F39C}"/>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E1BA2C61-D7DC-0B6E-910A-E029728F39A0}"/>
              </a:ext>
            </a:extLst>
          </p:cNvPr>
          <p:cNvSpPr>
            <a:spLocks noGrp="1"/>
          </p:cNvSpPr>
          <p:nvPr>
            <p:ph type="body" idx="1"/>
          </p:nvPr>
        </p:nvSpPr>
        <p:spPr/>
        <p:txBody>
          <a:bodyPr/>
          <a:lstStyle/>
          <a:p>
            <a:pPr defTabSz="914350">
              <a:defRPr/>
            </a:pPr>
            <a:endParaRPr lang="en-US" sz="1200" kern="1200" baseline="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C51E9F84-DE67-5DF5-3E1B-958B761E73D4}"/>
              </a:ext>
            </a:extLst>
          </p:cNvPr>
          <p:cNvSpPr>
            <a:spLocks noGrp="1"/>
          </p:cNvSpPr>
          <p:nvPr>
            <p:ph type="sldNum" sz="quarter" idx="10"/>
          </p:nvPr>
        </p:nvSpPr>
        <p:spPr/>
        <p:txBody>
          <a:bodyPr/>
          <a:lstStyle/>
          <a:p>
            <a:fld id="{CE714607-BF81-4F5A-B673-7030FB281F7A}" type="slidenum">
              <a:rPr lang="en-US" smtClean="0"/>
              <a:t>5</a:t>
            </a:fld>
            <a:endParaRPr lang="en-US"/>
          </a:p>
        </p:txBody>
      </p:sp>
    </p:spTree>
    <p:extLst>
      <p:ext uri="{BB962C8B-B14F-4D97-AF65-F5344CB8AC3E}">
        <p14:creationId xmlns:p14="http://schemas.microsoft.com/office/powerpoint/2010/main" val="11684748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C4AED7-26EE-9003-FDC8-B714DF157E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859CDC-19C6-D283-4F63-337AEB58F4F3}"/>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0E97F442-BADD-46A7-95DD-60B19C9FE9B5}"/>
              </a:ext>
            </a:extLst>
          </p:cNvPr>
          <p:cNvSpPr>
            <a:spLocks noGrp="1"/>
          </p:cNvSpPr>
          <p:nvPr>
            <p:ph type="body" idx="1"/>
          </p:nvPr>
        </p:nvSpPr>
        <p:spPr/>
        <p:txBody>
          <a:bodyPr/>
          <a:lstStyle/>
          <a:p>
            <a:pPr defTabSz="914350">
              <a:defRPr/>
            </a:pPr>
            <a:endParaRPr lang="en-US" sz="1200" b="1" kern="1200" baseline="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4EB88DA5-BD23-EBD3-F58C-EC70504320BB}"/>
              </a:ext>
            </a:extLst>
          </p:cNvPr>
          <p:cNvSpPr>
            <a:spLocks noGrp="1"/>
          </p:cNvSpPr>
          <p:nvPr>
            <p:ph type="sldNum" sz="quarter" idx="10"/>
          </p:nvPr>
        </p:nvSpPr>
        <p:spPr/>
        <p:txBody>
          <a:bodyPr/>
          <a:lstStyle/>
          <a:p>
            <a:fld id="{CE714607-BF81-4F5A-B673-7030FB281F7A}" type="slidenum">
              <a:rPr lang="en-US" smtClean="0"/>
              <a:t>6</a:t>
            </a:fld>
            <a:endParaRPr lang="en-US"/>
          </a:p>
        </p:txBody>
      </p:sp>
    </p:spTree>
    <p:extLst>
      <p:ext uri="{BB962C8B-B14F-4D97-AF65-F5344CB8AC3E}">
        <p14:creationId xmlns:p14="http://schemas.microsoft.com/office/powerpoint/2010/main" val="1844249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E4D95F-DB30-91C0-CF60-25994BA232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28EAFB-FC5B-EE23-E180-C8D0E3C35BD0}"/>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E949608E-C73E-C395-2E48-FD5674256F83}"/>
              </a:ext>
            </a:extLst>
          </p:cNvPr>
          <p:cNvSpPr>
            <a:spLocks noGrp="1"/>
          </p:cNvSpPr>
          <p:nvPr>
            <p:ph type="body" idx="1"/>
          </p:nvPr>
        </p:nvSpPr>
        <p:spPr/>
        <p:txBody>
          <a:bodyPr/>
          <a:lstStyle/>
          <a:p>
            <a:pPr defTabSz="914350">
              <a:defRPr/>
            </a:pPr>
            <a:endParaRPr lang="en-US" sz="1200" b="1" kern="1200" baseline="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9D2A7303-8762-8C42-9E6F-925AAE4FADEC}"/>
              </a:ext>
            </a:extLst>
          </p:cNvPr>
          <p:cNvSpPr>
            <a:spLocks noGrp="1"/>
          </p:cNvSpPr>
          <p:nvPr>
            <p:ph type="sldNum" sz="quarter" idx="10"/>
          </p:nvPr>
        </p:nvSpPr>
        <p:spPr/>
        <p:txBody>
          <a:bodyPr/>
          <a:lstStyle/>
          <a:p>
            <a:fld id="{CE714607-BF81-4F5A-B673-7030FB281F7A}" type="slidenum">
              <a:rPr lang="en-US" smtClean="0"/>
              <a:t>7</a:t>
            </a:fld>
            <a:endParaRPr lang="en-US"/>
          </a:p>
        </p:txBody>
      </p:sp>
    </p:spTree>
    <p:extLst>
      <p:ext uri="{BB962C8B-B14F-4D97-AF65-F5344CB8AC3E}">
        <p14:creationId xmlns:p14="http://schemas.microsoft.com/office/powerpoint/2010/main" val="6765403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D7C169-8537-0A3A-A963-3F9076F455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A8D6B0-571A-88F6-5C83-72344EB7EA3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371EA04B-C05E-3BAF-293F-D9D033CB9C8A}"/>
              </a:ext>
            </a:extLst>
          </p:cNvPr>
          <p:cNvSpPr>
            <a:spLocks noGrp="1"/>
          </p:cNvSpPr>
          <p:nvPr>
            <p:ph type="body" idx="1"/>
          </p:nvPr>
        </p:nvSpPr>
        <p:spPr/>
        <p:txBody>
          <a:bodyPr/>
          <a:lstStyle/>
          <a:p>
            <a:pPr defTabSz="914350">
              <a:defRPr/>
            </a:pPr>
            <a:endParaRPr lang="en-US" sz="1200" b="1" kern="1200" baseline="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55507078-5BB3-EC2A-539F-D311F46368B1}"/>
              </a:ext>
            </a:extLst>
          </p:cNvPr>
          <p:cNvSpPr>
            <a:spLocks noGrp="1"/>
          </p:cNvSpPr>
          <p:nvPr>
            <p:ph type="sldNum" sz="quarter" idx="10"/>
          </p:nvPr>
        </p:nvSpPr>
        <p:spPr/>
        <p:txBody>
          <a:bodyPr/>
          <a:lstStyle/>
          <a:p>
            <a:fld id="{CE714607-BF81-4F5A-B673-7030FB281F7A}" type="slidenum">
              <a:rPr lang="en-US" smtClean="0"/>
              <a:t>8</a:t>
            </a:fld>
            <a:endParaRPr lang="en-US"/>
          </a:p>
        </p:txBody>
      </p:sp>
    </p:spTree>
    <p:extLst>
      <p:ext uri="{BB962C8B-B14F-4D97-AF65-F5344CB8AC3E}">
        <p14:creationId xmlns:p14="http://schemas.microsoft.com/office/powerpoint/2010/main" val="6111060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0BF0A-8AC7-6BA3-11C2-65B5801C6C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A7034C-04EE-4164-2FAB-872971C70EB2}"/>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65B12BA-D3FC-AE46-BAB7-02BC0AF93363}"/>
              </a:ext>
            </a:extLst>
          </p:cNvPr>
          <p:cNvSpPr>
            <a:spLocks noGrp="1"/>
          </p:cNvSpPr>
          <p:nvPr>
            <p:ph type="body" idx="1"/>
          </p:nvPr>
        </p:nvSpPr>
        <p:spPr/>
        <p:txBody>
          <a:bodyPr/>
          <a:lstStyle/>
          <a:p>
            <a:pPr defTabSz="914350">
              <a:defRPr/>
            </a:pPr>
            <a:endParaRPr lang="en-US" sz="1200" b="1" kern="1200" baseline="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9999EE03-BF8A-23FA-65F0-166467F238AE}"/>
              </a:ext>
            </a:extLst>
          </p:cNvPr>
          <p:cNvSpPr>
            <a:spLocks noGrp="1"/>
          </p:cNvSpPr>
          <p:nvPr>
            <p:ph type="sldNum" sz="quarter" idx="10"/>
          </p:nvPr>
        </p:nvSpPr>
        <p:spPr/>
        <p:txBody>
          <a:bodyPr/>
          <a:lstStyle/>
          <a:p>
            <a:fld id="{CE714607-BF81-4F5A-B673-7030FB281F7A}" type="slidenum">
              <a:rPr lang="en-US" smtClean="0"/>
              <a:t>9</a:t>
            </a:fld>
            <a:endParaRPr lang="en-US"/>
          </a:p>
        </p:txBody>
      </p:sp>
    </p:spTree>
    <p:extLst>
      <p:ext uri="{BB962C8B-B14F-4D97-AF65-F5344CB8AC3E}">
        <p14:creationId xmlns:p14="http://schemas.microsoft.com/office/powerpoint/2010/main" val="2902437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C04627A-2F13-4435-898B-AF1C3CCFB26C}"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891C3F-ACC8-40C0-8F91-F7B55A2D59BE}" type="slidenum">
              <a:rPr lang="en-US" smtClean="0"/>
              <a:t>‹#›</a:t>
            </a:fld>
            <a:endParaRPr lang="en-US"/>
          </a:p>
        </p:txBody>
      </p:sp>
    </p:spTree>
    <p:extLst>
      <p:ext uri="{BB962C8B-B14F-4D97-AF65-F5344CB8AC3E}">
        <p14:creationId xmlns:p14="http://schemas.microsoft.com/office/powerpoint/2010/main" val="22849662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04627A-2F13-4435-898B-AF1C3CCFB26C}"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891C3F-ACC8-40C0-8F91-F7B55A2D59BE}" type="slidenum">
              <a:rPr lang="en-US" smtClean="0"/>
              <a:t>‹#›</a:t>
            </a:fld>
            <a:endParaRPr lang="en-US"/>
          </a:p>
        </p:txBody>
      </p:sp>
    </p:spTree>
    <p:extLst>
      <p:ext uri="{BB962C8B-B14F-4D97-AF65-F5344CB8AC3E}">
        <p14:creationId xmlns:p14="http://schemas.microsoft.com/office/powerpoint/2010/main" val="1304790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04627A-2F13-4435-898B-AF1C3CCFB26C}"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891C3F-ACC8-40C0-8F91-F7B55A2D59BE}" type="slidenum">
              <a:rPr lang="en-US" smtClean="0"/>
              <a:t>‹#›</a:t>
            </a:fld>
            <a:endParaRPr lang="en-US"/>
          </a:p>
        </p:txBody>
      </p:sp>
    </p:spTree>
    <p:extLst>
      <p:ext uri="{BB962C8B-B14F-4D97-AF65-F5344CB8AC3E}">
        <p14:creationId xmlns:p14="http://schemas.microsoft.com/office/powerpoint/2010/main" val="144422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04627A-2F13-4435-898B-AF1C3CCFB26C}"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891C3F-ACC8-40C0-8F91-F7B55A2D59BE}" type="slidenum">
              <a:rPr lang="en-US" smtClean="0"/>
              <a:t>‹#›</a:t>
            </a:fld>
            <a:endParaRPr lang="en-US"/>
          </a:p>
        </p:txBody>
      </p:sp>
    </p:spTree>
    <p:extLst>
      <p:ext uri="{BB962C8B-B14F-4D97-AF65-F5344CB8AC3E}">
        <p14:creationId xmlns:p14="http://schemas.microsoft.com/office/powerpoint/2010/main" val="1998871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C04627A-2F13-4435-898B-AF1C3CCFB26C}"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891C3F-ACC8-40C0-8F91-F7B55A2D59BE}" type="slidenum">
              <a:rPr lang="en-US" smtClean="0"/>
              <a:t>‹#›</a:t>
            </a:fld>
            <a:endParaRPr lang="en-US"/>
          </a:p>
        </p:txBody>
      </p:sp>
    </p:spTree>
    <p:extLst>
      <p:ext uri="{BB962C8B-B14F-4D97-AF65-F5344CB8AC3E}">
        <p14:creationId xmlns:p14="http://schemas.microsoft.com/office/powerpoint/2010/main" val="1049852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C04627A-2F13-4435-898B-AF1C3CCFB26C}" type="datetimeFigureOut">
              <a:rPr lang="en-US" smtClean="0"/>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891C3F-ACC8-40C0-8F91-F7B55A2D59BE}" type="slidenum">
              <a:rPr lang="en-US" smtClean="0"/>
              <a:t>‹#›</a:t>
            </a:fld>
            <a:endParaRPr lang="en-US"/>
          </a:p>
        </p:txBody>
      </p:sp>
    </p:spTree>
    <p:extLst>
      <p:ext uri="{BB962C8B-B14F-4D97-AF65-F5344CB8AC3E}">
        <p14:creationId xmlns:p14="http://schemas.microsoft.com/office/powerpoint/2010/main" val="34044436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C04627A-2F13-4435-898B-AF1C3CCFB26C}" type="datetimeFigureOut">
              <a:rPr lang="en-US" smtClean="0"/>
              <a:t>7/22/2026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E891C3F-ACC8-40C0-8F91-F7B55A2D59BE}" type="slidenum">
              <a:rPr lang="en-US" smtClean="0"/>
              <a:t>‹#›</a:t>
            </a:fld>
            <a:endParaRPr lang="en-US"/>
          </a:p>
        </p:txBody>
      </p:sp>
    </p:spTree>
    <p:extLst>
      <p:ext uri="{BB962C8B-B14F-4D97-AF65-F5344CB8AC3E}">
        <p14:creationId xmlns:p14="http://schemas.microsoft.com/office/powerpoint/2010/main" val="2699584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C04627A-2F13-4435-898B-AF1C3CCFB26C}" type="datetimeFigureOut">
              <a:rPr lang="en-US" smtClean="0"/>
              <a:t>7/22/2026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E891C3F-ACC8-40C0-8F91-F7B55A2D59BE}" type="slidenum">
              <a:rPr lang="en-US" smtClean="0"/>
              <a:t>‹#›</a:t>
            </a:fld>
            <a:endParaRPr lang="en-US"/>
          </a:p>
        </p:txBody>
      </p:sp>
    </p:spTree>
    <p:extLst>
      <p:ext uri="{BB962C8B-B14F-4D97-AF65-F5344CB8AC3E}">
        <p14:creationId xmlns:p14="http://schemas.microsoft.com/office/powerpoint/2010/main" val="2881780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04627A-2F13-4435-898B-AF1C3CCFB26C}" type="datetimeFigureOut">
              <a:rPr lang="en-US" smtClean="0"/>
              <a:t>7/22/2026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E891C3F-ACC8-40C0-8F91-F7B55A2D59BE}" type="slidenum">
              <a:rPr lang="en-US" smtClean="0"/>
              <a:t>‹#›</a:t>
            </a:fld>
            <a:endParaRPr lang="en-US"/>
          </a:p>
        </p:txBody>
      </p:sp>
    </p:spTree>
    <p:extLst>
      <p:ext uri="{BB962C8B-B14F-4D97-AF65-F5344CB8AC3E}">
        <p14:creationId xmlns:p14="http://schemas.microsoft.com/office/powerpoint/2010/main" val="23143798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C04627A-2F13-4435-898B-AF1C3CCFB26C}" type="datetimeFigureOut">
              <a:rPr lang="en-US" smtClean="0"/>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891C3F-ACC8-40C0-8F91-F7B55A2D59BE}" type="slidenum">
              <a:rPr lang="en-US" smtClean="0"/>
              <a:t>‹#›</a:t>
            </a:fld>
            <a:endParaRPr lang="en-US"/>
          </a:p>
        </p:txBody>
      </p:sp>
    </p:spTree>
    <p:extLst>
      <p:ext uri="{BB962C8B-B14F-4D97-AF65-F5344CB8AC3E}">
        <p14:creationId xmlns:p14="http://schemas.microsoft.com/office/powerpoint/2010/main" val="4002416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C04627A-2F13-4435-898B-AF1C3CCFB26C}" type="datetimeFigureOut">
              <a:rPr lang="en-US" smtClean="0"/>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891C3F-ACC8-40C0-8F91-F7B55A2D59BE}" type="slidenum">
              <a:rPr lang="en-US" smtClean="0"/>
              <a:t>‹#›</a:t>
            </a:fld>
            <a:endParaRPr lang="en-US"/>
          </a:p>
        </p:txBody>
      </p:sp>
    </p:spTree>
    <p:extLst>
      <p:ext uri="{BB962C8B-B14F-4D97-AF65-F5344CB8AC3E}">
        <p14:creationId xmlns:p14="http://schemas.microsoft.com/office/powerpoint/2010/main" val="8926741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04627A-2F13-4435-898B-AF1C3CCFB26C}" type="datetimeFigureOut">
              <a:rPr lang="en-US" smtClean="0"/>
              <a:t>7/22/2026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891C3F-ACC8-40C0-8F91-F7B55A2D59BE}" type="slidenum">
              <a:rPr lang="en-US" smtClean="0"/>
              <a:t>‹#›</a:t>
            </a:fld>
            <a:endParaRPr lang="en-US"/>
          </a:p>
        </p:txBody>
      </p:sp>
    </p:spTree>
    <p:extLst>
      <p:ext uri="{BB962C8B-B14F-4D97-AF65-F5344CB8AC3E}">
        <p14:creationId xmlns:p14="http://schemas.microsoft.com/office/powerpoint/2010/main" val="25768044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sfartscommission.org/sites/default/files/Artist%20Code%20of%20Conduct_all.pdf" TargetMode="External"/><Relationship Id="rId7" Type="http://schemas.openxmlformats.org/officeDocument/2006/relationships/hyperlink" Target="https://sfgov.org/bdappeal/sites/default/files/Special%20Instructions%20for%20Parties%20%283-15%29.pdf"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hyperlink" Target="https://www.sfartscommission.org/sites/default/files/Street_Artist_Bluebook.pdf" TargetMode="External"/><Relationship Id="rId5" Type="http://schemas.openxmlformats.org/officeDocument/2006/relationships/hyperlink" Target="http://library.amlegal.com/nxt/gateway.dll/California/police/article24regulatingstreetartists*?f=templates$fn=default.htm$3.0$vid=amlegal:sanfrancisco_ca$anc=JD_2408" TargetMode="External"/><Relationship Id="rId4" Type="http://schemas.openxmlformats.org/officeDocument/2006/relationships/hyperlink" Target="http://library.amlegal.com/nxt/gateway.dll/California/police/article24regulatingstreetartists*?f=templates$fn=default.htm$3.0$vid=amlegal:sanfrancisco_ca$anc=JD_Article24"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97D2C00-F4E2-151C-3C43-601C5827893D}"/>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2"/>
          </p:nvPr>
        </p:nvSpPr>
        <p:spPr/>
        <p:txBody>
          <a:bodyPr/>
          <a:lstStyle/>
          <a:p>
            <a:fld id="{222FE637-81C6-4D41-9994-76F16F08D1AD}" type="slidenum">
              <a:rPr lang="en-US" smtClean="0"/>
              <a:t>1</a:t>
            </a:fld>
            <a:endParaRPr lang="en-US"/>
          </a:p>
        </p:txBody>
      </p:sp>
      <p:cxnSp>
        <p:nvCxnSpPr>
          <p:cNvPr id="5" name="Straight Connector 4"/>
          <p:cNvCxnSpPr/>
          <p:nvPr/>
        </p:nvCxnSpPr>
        <p:spPr>
          <a:xfrm>
            <a:off x="4416880" y="3101068"/>
            <a:ext cx="7391400" cy="0"/>
          </a:xfrm>
          <a:prstGeom prst="line">
            <a:avLst/>
          </a:prstGeom>
        </p:spPr>
        <p:style>
          <a:lnRef idx="1">
            <a:schemeClr val="dk1"/>
          </a:lnRef>
          <a:fillRef idx="0">
            <a:schemeClr val="dk1"/>
          </a:fillRef>
          <a:effectRef idx="0">
            <a:schemeClr val="dk1"/>
          </a:effectRef>
          <a:fontRef idx="minor">
            <a:schemeClr val="tx1"/>
          </a:fontRef>
        </p:style>
      </p:cxnSp>
      <p:sp>
        <p:nvSpPr>
          <p:cNvPr id="4" name="Rectangle 3">
            <a:extLst>
              <a:ext uri="{FF2B5EF4-FFF2-40B4-BE49-F238E27FC236}">
                <a16:creationId xmlns:a16="http://schemas.microsoft.com/office/drawing/2014/main" id="{31E60EE8-4151-E8FB-46AF-18A6C846344F}"/>
              </a:ext>
            </a:extLst>
          </p:cNvPr>
          <p:cNvSpPr/>
          <p:nvPr/>
        </p:nvSpPr>
        <p:spPr>
          <a:xfrm>
            <a:off x="0" y="5860596"/>
            <a:ext cx="12192000" cy="99150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Logo, company name&#10;&#10;Description automatically generated">
            <a:extLst>
              <a:ext uri="{FF2B5EF4-FFF2-40B4-BE49-F238E27FC236}">
                <a16:creationId xmlns:a16="http://schemas.microsoft.com/office/drawing/2014/main" id="{9EF99B11-B19C-45A0-E420-C3763954A9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3720" y="1272268"/>
            <a:ext cx="3657600" cy="3657600"/>
          </a:xfrm>
          <a:prstGeom prst="rect">
            <a:avLst/>
          </a:prstGeom>
        </p:spPr>
      </p:pic>
      <p:sp>
        <p:nvSpPr>
          <p:cNvPr id="7" name="TextBox 6">
            <a:extLst>
              <a:ext uri="{FF2B5EF4-FFF2-40B4-BE49-F238E27FC236}">
                <a16:creationId xmlns:a16="http://schemas.microsoft.com/office/drawing/2014/main" id="{AF1985B8-DB68-47A0-7825-80898006EBA5}"/>
              </a:ext>
            </a:extLst>
          </p:cNvPr>
          <p:cNvSpPr txBox="1"/>
          <p:nvPr/>
        </p:nvSpPr>
        <p:spPr>
          <a:xfrm>
            <a:off x="4454633" y="2022361"/>
            <a:ext cx="7696897" cy="2492990"/>
          </a:xfrm>
          <a:prstGeom prst="rect">
            <a:avLst/>
          </a:prstGeom>
          <a:noFill/>
        </p:spPr>
        <p:txBody>
          <a:bodyPr wrap="square" lIns="91440" tIns="45720" rIns="91440" bIns="45720" rtlCol="0" anchor="t">
            <a:spAutoFit/>
          </a:bodyPr>
          <a:lstStyle/>
          <a:p>
            <a:r>
              <a:rPr lang="en-US" sz="3200" dirty="0">
                <a:solidFill>
                  <a:srgbClr val="C00000"/>
                </a:solidFill>
                <a:latin typeface="Arial" panose="020B0604020202020204" pitchFamily="34" charset="0"/>
                <a:cs typeface="Arial" panose="020B0604020202020204" pitchFamily="34" charset="0"/>
              </a:rPr>
              <a:t>Street Artist Committee</a:t>
            </a:r>
            <a:br>
              <a:rPr lang="en-US" sz="3200" dirty="0">
                <a:latin typeface="Arial" panose="020B0604020202020204" pitchFamily="34" charset="0"/>
                <a:cs typeface="Arial" panose="020B0604020202020204" pitchFamily="34" charset="0"/>
              </a:rPr>
            </a:br>
            <a:r>
              <a:rPr lang="en-US" sz="3200" dirty="0">
                <a:solidFill>
                  <a:srgbClr val="C00000"/>
                </a:solidFill>
                <a:latin typeface="Arial" panose="020B0604020202020204" pitchFamily="34" charset="0"/>
                <a:cs typeface="Arial" panose="020B0604020202020204" pitchFamily="34" charset="0"/>
              </a:rPr>
              <a:t>Meeting</a:t>
            </a:r>
          </a:p>
          <a:p>
            <a:br>
              <a:rPr lang="en-US" sz="2400" dirty="0">
                <a:highlight>
                  <a:srgbClr val="FFFF00"/>
                </a:highlight>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July 27, 2026</a:t>
            </a:r>
          </a:p>
          <a:p>
            <a:endParaRPr lang="en-US" sz="2200" dirty="0">
              <a:latin typeface="Gotham book"/>
              <a:cs typeface="Gotham Book" pitchFamily="50" charset="0"/>
            </a:endParaRPr>
          </a:p>
          <a:p>
            <a:endParaRPr lang="en-US" sz="2200" dirty="0">
              <a:latin typeface="Gotham book"/>
              <a:cs typeface="Gotham Book" pitchFamily="50" charset="0"/>
            </a:endParaRPr>
          </a:p>
        </p:txBody>
      </p:sp>
    </p:spTree>
    <p:extLst>
      <p:ext uri="{BB962C8B-B14F-4D97-AF65-F5344CB8AC3E}">
        <p14:creationId xmlns:p14="http://schemas.microsoft.com/office/powerpoint/2010/main" val="25746441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5C3E1-A814-D100-6173-B6979A0B608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F6FDB23-B52E-FD5B-D08B-5186A6C99FC5}"/>
              </a:ext>
            </a:extLst>
          </p:cNvPr>
          <p:cNvSpPr txBox="1"/>
          <p:nvPr/>
        </p:nvSpPr>
        <p:spPr>
          <a:xfrm>
            <a:off x="517895" y="806695"/>
            <a:ext cx="10520271" cy="3693319"/>
          </a:xfrm>
          <a:prstGeom prst="rect">
            <a:avLst/>
          </a:prstGeom>
          <a:noFill/>
        </p:spPr>
        <p:txBody>
          <a:bodyPr wrap="square" lIns="91440" tIns="45720" rIns="91440" bIns="45720" rtlCol="0" anchor="t">
            <a:spAutoFit/>
          </a:bodyPr>
          <a:lstStyle/>
          <a:p>
            <a:r>
              <a:rPr lang="en-US" b="1" dirty="0">
                <a:latin typeface="Arial" panose="020B0604020202020204" pitchFamily="34" charset="0"/>
                <a:cs typeface="Arial" panose="020B0604020202020204" pitchFamily="34" charset="0"/>
              </a:rPr>
              <a:t>Step 5: Rehearing Process</a:t>
            </a:r>
          </a:p>
          <a:p>
            <a:r>
              <a:rPr lang="en-US" dirty="0">
                <a:latin typeface="Arial" panose="020B0604020202020204" pitchFamily="34" charset="0"/>
                <a:cs typeface="Arial" panose="020B0604020202020204" pitchFamily="34" charset="0"/>
              </a:rPr>
              <a:t>If new evidence becomes available that was not possible to present at the time of the hearing or if the artist was unable to attend for good cause shown, they may be granted a rehearing if they make the request within (5) five days of the Committee meeting. After (5) five days, the Program Director issues a formal notice of decision not appealable to any level of the Arts Commission.</a:t>
            </a: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Step 6: Formal Notice of Decision</a:t>
            </a:r>
          </a:p>
          <a:p>
            <a:r>
              <a:rPr lang="en-US" dirty="0">
                <a:latin typeface="Arial" panose="020B0604020202020204" pitchFamily="34" charset="0"/>
                <a:cs typeface="Arial" panose="020B0604020202020204" pitchFamily="34" charset="0"/>
              </a:rPr>
              <a:t>The Program Director’s formal notice of decision is sent no later than (15) fifteen days after the disciplinary hearing. Because this program specifies the validity of a license or permit, the Board of Appeals is the final arbitration body of the decision. An artist may file an appeal with the Board of Appeals up to (15) fifteen days from the notice of decision. Arts Commission staff then present their case at the Board of Appeals according to their process. </a:t>
            </a:r>
          </a:p>
          <a:p>
            <a:endParaRPr lang="en-US" b="1"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E09AA7F0-E3AC-9411-36BA-1F7C87885415}"/>
              </a:ext>
            </a:extLst>
          </p:cNvPr>
          <p:cNvSpPr>
            <a:spLocks noGrp="1"/>
          </p:cNvSpPr>
          <p:nvPr>
            <p:ph type="sldNum" sz="quarter" idx="12"/>
          </p:nvPr>
        </p:nvSpPr>
        <p:spPr/>
        <p:txBody>
          <a:bodyPr/>
          <a:lstStyle/>
          <a:p>
            <a:fld id="{222FE637-81C6-4D41-9994-76F16F08D1AD}" type="slidenum">
              <a:rPr lang="en-US" smtClean="0"/>
              <a:t>10</a:t>
            </a:fld>
            <a:endParaRPr lang="en-US"/>
          </a:p>
        </p:txBody>
      </p:sp>
      <p:sp>
        <p:nvSpPr>
          <p:cNvPr id="5" name="TextBox 4">
            <a:extLst>
              <a:ext uri="{FF2B5EF4-FFF2-40B4-BE49-F238E27FC236}">
                <a16:creationId xmlns:a16="http://schemas.microsoft.com/office/drawing/2014/main" id="{C31C75C3-59F3-6579-A41C-382144B97D39}"/>
              </a:ext>
            </a:extLst>
          </p:cNvPr>
          <p:cNvSpPr txBox="1"/>
          <p:nvPr/>
        </p:nvSpPr>
        <p:spPr>
          <a:xfrm>
            <a:off x="524850" y="136525"/>
            <a:ext cx="11009748" cy="584775"/>
          </a:xfrm>
          <a:prstGeom prst="rect">
            <a:avLst/>
          </a:prstGeom>
          <a:noFill/>
        </p:spPr>
        <p:txBody>
          <a:bodyPr wrap="square" lIns="91440" tIns="45720" rIns="91440" bIns="45720" rtlCol="0" anchor="t">
            <a:spAutoFit/>
          </a:bodyPr>
          <a:lstStyle/>
          <a:p>
            <a:r>
              <a:rPr lang="en-US" sz="3200" b="1">
                <a:solidFill>
                  <a:srgbClr val="C00000"/>
                </a:solidFill>
                <a:latin typeface="Arial" panose="020B0604020202020204" pitchFamily="34" charset="0"/>
                <a:cs typeface="Arial" panose="020B0604020202020204" pitchFamily="34" charset="0"/>
              </a:rPr>
              <a:t>Item 3</a:t>
            </a:r>
            <a:endParaRPr lang="en-US" sz="3200" b="1">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A09250DB-E4DA-98D5-27EE-C157EFCF7CFA}"/>
              </a:ext>
            </a:extLst>
          </p:cNvPr>
          <p:cNvCxnSpPr>
            <a:cxnSpLocks/>
          </p:cNvCxnSpPr>
          <p:nvPr/>
        </p:nvCxnSpPr>
        <p:spPr>
          <a:xfrm flipV="1">
            <a:off x="607976" y="718484"/>
            <a:ext cx="10340110" cy="5632"/>
          </a:xfrm>
          <a:prstGeom prst="line">
            <a:avLst/>
          </a:prstGeom>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40350567-8F59-C99F-FB44-0C9856039373}"/>
              </a:ext>
            </a:extLst>
          </p:cNvPr>
          <p:cNvSpPr txBox="1"/>
          <p:nvPr/>
        </p:nvSpPr>
        <p:spPr>
          <a:xfrm>
            <a:off x="6029724" y="4185485"/>
            <a:ext cx="4801314" cy="286232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Sources:</a:t>
            </a:r>
          </a:p>
          <a:p>
            <a:pPr lvl="0"/>
            <a:r>
              <a:rPr lang="en-US" dirty="0">
                <a:latin typeface="Arial" panose="020B0604020202020204" pitchFamily="34" charset="0"/>
                <a:cs typeface="Arial" panose="020B0604020202020204" pitchFamily="34" charset="0"/>
              </a:rPr>
              <a:t>Notice to Artists</a:t>
            </a:r>
          </a:p>
          <a:p>
            <a:pPr lvl="0"/>
            <a:r>
              <a:rPr lang="en-US" u="sng" dirty="0">
                <a:latin typeface="Arial" panose="020B0604020202020204" pitchFamily="34" charset="0"/>
                <a:cs typeface="Arial" panose="020B0604020202020204" pitchFamily="34" charset="0"/>
                <a:hlinkClick r:id="rId3"/>
              </a:rPr>
              <a:t>Code of Conduct</a:t>
            </a:r>
            <a:endParaRPr lang="en-US" dirty="0">
              <a:latin typeface="Arial" panose="020B0604020202020204" pitchFamily="34" charset="0"/>
              <a:cs typeface="Arial" panose="020B0604020202020204" pitchFamily="34" charset="0"/>
            </a:endParaRPr>
          </a:p>
          <a:p>
            <a:pPr lvl="0"/>
            <a:r>
              <a:rPr lang="en-US" u="sng" dirty="0">
                <a:latin typeface="Arial" panose="020B0604020202020204" pitchFamily="34" charset="0"/>
                <a:cs typeface="Arial" panose="020B0604020202020204" pitchFamily="34" charset="0"/>
                <a:hlinkClick r:id="rId4"/>
              </a:rPr>
              <a:t>Article 24 of the Police Code</a:t>
            </a:r>
            <a:endParaRPr lang="en-US" dirty="0">
              <a:latin typeface="Arial" panose="020B0604020202020204" pitchFamily="34" charset="0"/>
              <a:cs typeface="Arial" panose="020B0604020202020204" pitchFamily="34" charset="0"/>
            </a:endParaRPr>
          </a:p>
          <a:p>
            <a:pPr lvl="1"/>
            <a:r>
              <a:rPr lang="en-US" u="sng" dirty="0">
                <a:latin typeface="Arial" panose="020B0604020202020204" pitchFamily="34" charset="0"/>
                <a:cs typeface="Arial" panose="020B0604020202020204" pitchFamily="34" charset="0"/>
                <a:hlinkClick r:id="rId5"/>
              </a:rPr>
              <a:t>Hearing procedures start in section 2408</a:t>
            </a:r>
            <a:endParaRPr lang="en-US" dirty="0">
              <a:latin typeface="Arial" panose="020B0604020202020204" pitchFamily="34" charset="0"/>
              <a:cs typeface="Arial" panose="020B0604020202020204" pitchFamily="34" charset="0"/>
            </a:endParaRPr>
          </a:p>
          <a:p>
            <a:pPr lvl="0"/>
            <a:r>
              <a:rPr lang="en-US" u="sng" dirty="0">
                <a:latin typeface="Arial" panose="020B0604020202020204" pitchFamily="34" charset="0"/>
                <a:cs typeface="Arial" panose="020B0604020202020204" pitchFamily="34" charset="0"/>
                <a:hlinkClick r:id="rId6"/>
              </a:rPr>
              <a:t>The Program Manual aka “Blue Book”</a:t>
            </a:r>
            <a:r>
              <a:rPr lang="en-US" dirty="0">
                <a:latin typeface="Arial" panose="020B0604020202020204" pitchFamily="34" charset="0"/>
                <a:cs typeface="Arial" panose="020B0604020202020204" pitchFamily="34" charset="0"/>
              </a:rPr>
              <a:t> </a:t>
            </a:r>
          </a:p>
          <a:p>
            <a:pPr lvl="1"/>
            <a:r>
              <a:rPr lang="en-US" dirty="0">
                <a:latin typeface="Arial" panose="020B0604020202020204" pitchFamily="34" charset="0"/>
                <a:cs typeface="Arial" panose="020B0604020202020204" pitchFamily="34" charset="0"/>
              </a:rPr>
              <a:t>Hearing Procedures start on page 104</a:t>
            </a:r>
          </a:p>
          <a:p>
            <a:pPr lvl="0"/>
            <a:r>
              <a:rPr lang="en-US" u="sng" dirty="0">
                <a:latin typeface="Arial" panose="020B0604020202020204" pitchFamily="34" charset="0"/>
                <a:cs typeface="Arial" panose="020B0604020202020204" pitchFamily="34" charset="0"/>
                <a:hlinkClick r:id="rId7"/>
              </a:rPr>
              <a:t>The Board of Appeals Process</a:t>
            </a:r>
            <a:r>
              <a:rPr lang="en-US" dirty="0">
                <a:latin typeface="Arial" panose="020B0604020202020204" pitchFamily="34" charset="0"/>
                <a:cs typeface="Arial" panose="020B0604020202020204" pitchFamily="34" charset="0"/>
              </a:rPr>
              <a:t> </a:t>
            </a:r>
          </a:p>
          <a:p>
            <a:pPr lvl="1"/>
            <a:r>
              <a:rPr lang="en-US" dirty="0">
                <a:latin typeface="Arial" panose="020B0604020202020204" pitchFamily="34" charset="0"/>
                <a:cs typeface="Arial" panose="020B0604020202020204" pitchFamily="34" charset="0"/>
              </a:rPr>
              <a:t>Hearing Procedures start on page 3</a:t>
            </a:r>
          </a:p>
          <a:p>
            <a:endParaRPr lang="en-US" dirty="0"/>
          </a:p>
        </p:txBody>
      </p:sp>
    </p:spTree>
    <p:extLst>
      <p:ext uri="{BB962C8B-B14F-4D97-AF65-F5344CB8AC3E}">
        <p14:creationId xmlns:p14="http://schemas.microsoft.com/office/powerpoint/2010/main" val="9033881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99312" y="136525"/>
            <a:ext cx="10353675" cy="1846659"/>
          </a:xfrm>
          <a:prstGeom prst="rect">
            <a:avLst/>
          </a:prstGeom>
          <a:noFill/>
        </p:spPr>
        <p:txBody>
          <a:bodyPr wrap="square" lIns="91440" tIns="45720" rIns="91440" bIns="45720" rtlCol="0" anchor="t">
            <a:spAutoFit/>
          </a:bodyPr>
          <a:lstStyle/>
          <a:p>
            <a:pPr algn="ctr"/>
            <a:r>
              <a:rPr lang="en-US" sz="3200">
                <a:latin typeface="Arial" panose="020B0604020202020204" pitchFamily="34" charset="0"/>
                <a:cs typeface="Arial" panose="020B0604020202020204" pitchFamily="34" charset="0"/>
              </a:rPr>
              <a:t>Parties and Actions Confirmed by Witnesses:</a:t>
            </a:r>
            <a:endParaRPr lang="en-US" sz="3200">
              <a:solidFill>
                <a:srgbClr val="C00000"/>
              </a:solidFill>
              <a:latin typeface="Arial" panose="020B0604020202020204" pitchFamily="34" charset="0"/>
              <a:cs typeface="Arial" panose="020B0604020202020204" pitchFamily="34" charset="0"/>
            </a:endParaRPr>
          </a:p>
          <a:p>
            <a:endParaRPr lang="en-US" sz="2200" i="1">
              <a:latin typeface="Arial" panose="020B0604020202020204" pitchFamily="34" charset="0"/>
              <a:cs typeface="Arial" panose="020B0604020202020204" pitchFamily="34" charset="0"/>
            </a:endParaRPr>
          </a:p>
          <a:p>
            <a:endParaRPr lang="en-US" sz="1600">
              <a:latin typeface="Gotham book"/>
              <a:cs typeface="Gotham Book" pitchFamily="50" charset="0"/>
            </a:endParaRPr>
          </a:p>
          <a:p>
            <a:pPr algn="ctr"/>
            <a:endParaRPr lang="en-US" sz="2200">
              <a:latin typeface="Gotham book"/>
              <a:cs typeface="Gotham Book" pitchFamily="50" charset="0"/>
            </a:endParaRPr>
          </a:p>
          <a:p>
            <a:pPr algn="ctr"/>
            <a:endParaRPr lang="en-US" sz="2200">
              <a:latin typeface="Gotham book"/>
              <a:cs typeface="Gotham Book" pitchFamily="50" charset="0"/>
            </a:endParaRPr>
          </a:p>
        </p:txBody>
      </p:sp>
      <p:sp>
        <p:nvSpPr>
          <p:cNvPr id="2" name="Slide Number Placeholder 1"/>
          <p:cNvSpPr>
            <a:spLocks noGrp="1"/>
          </p:cNvSpPr>
          <p:nvPr>
            <p:ph type="sldNum" sz="quarter" idx="12"/>
          </p:nvPr>
        </p:nvSpPr>
        <p:spPr/>
        <p:txBody>
          <a:bodyPr/>
          <a:lstStyle/>
          <a:p>
            <a:fld id="{222FE637-81C6-4D41-9994-76F16F08D1AD}" type="slidenum">
              <a:rPr lang="en-US" smtClean="0"/>
              <a:t>11</a:t>
            </a:fld>
            <a:endParaRPr lang="en-US"/>
          </a:p>
        </p:txBody>
      </p:sp>
      <p:sp>
        <p:nvSpPr>
          <p:cNvPr id="4" name="Rectangle 3">
            <a:extLst>
              <a:ext uri="{FF2B5EF4-FFF2-40B4-BE49-F238E27FC236}">
                <a16:creationId xmlns:a16="http://schemas.microsoft.com/office/drawing/2014/main" id="{31E60EE8-4151-E8FB-46AF-18A6C846344F}"/>
              </a:ext>
            </a:extLst>
          </p:cNvPr>
          <p:cNvSpPr/>
          <p:nvPr/>
        </p:nvSpPr>
        <p:spPr>
          <a:xfrm>
            <a:off x="0" y="5860596"/>
            <a:ext cx="12192000" cy="99150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graphical user interface&#10;&#10;Description automatically generated">
            <a:extLst>
              <a:ext uri="{FF2B5EF4-FFF2-40B4-BE49-F238E27FC236}">
                <a16:creationId xmlns:a16="http://schemas.microsoft.com/office/drawing/2014/main" id="{06511F2F-4B71-C3F4-1D50-A7258EEF08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23" y="5993253"/>
            <a:ext cx="3779848" cy="670618"/>
          </a:xfrm>
          <a:prstGeom prst="rect">
            <a:avLst/>
          </a:prstGeom>
        </p:spPr>
      </p:pic>
      <p:pic>
        <p:nvPicPr>
          <p:cNvPr id="6" name="Picture 5" descr="A picture containing graphical user interface&#10;&#10;AI-generated content may be incorrect.">
            <a:extLst>
              <a:ext uri="{FF2B5EF4-FFF2-40B4-BE49-F238E27FC236}">
                <a16:creationId xmlns:a16="http://schemas.microsoft.com/office/drawing/2014/main" id="{967A4DB0-EFFB-7ABF-85D3-350F1A9C95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04211" y="2410893"/>
            <a:ext cx="2882718" cy="2001110"/>
          </a:xfrm>
          <a:prstGeom prst="rect">
            <a:avLst/>
          </a:prstGeom>
        </p:spPr>
      </p:pic>
      <p:pic>
        <p:nvPicPr>
          <p:cNvPr id="8" name="Picture 7" descr="Graphical user interface, application&#10;&#10;AI-generated content may be incorrect.">
            <a:extLst>
              <a:ext uri="{FF2B5EF4-FFF2-40B4-BE49-F238E27FC236}">
                <a16:creationId xmlns:a16="http://schemas.microsoft.com/office/drawing/2014/main" id="{C414AECB-77BF-B938-2DE4-7EEEA5034621}"/>
              </a:ext>
            </a:extLst>
          </p:cNvPr>
          <p:cNvPicPr>
            <a:picLocks noChangeAspect="1"/>
          </p:cNvPicPr>
          <p:nvPr/>
        </p:nvPicPr>
        <p:blipFill>
          <a:blip r:embed="rId5"/>
          <a:stretch>
            <a:fillRect/>
          </a:stretch>
        </p:blipFill>
        <p:spPr>
          <a:xfrm>
            <a:off x="3986189" y="754442"/>
            <a:ext cx="2815847" cy="2001110"/>
          </a:xfrm>
          <a:prstGeom prst="rect">
            <a:avLst/>
          </a:prstGeom>
        </p:spPr>
      </p:pic>
      <p:pic>
        <p:nvPicPr>
          <p:cNvPr id="10" name="Picture 9" descr="Graphical user interface, application&#10;&#10;AI-generated content may be incorrect.">
            <a:extLst>
              <a:ext uri="{FF2B5EF4-FFF2-40B4-BE49-F238E27FC236}">
                <a16:creationId xmlns:a16="http://schemas.microsoft.com/office/drawing/2014/main" id="{EBA40885-D314-7AD7-74C0-C075BF2937B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9996" y="1815882"/>
            <a:ext cx="2634425" cy="1982901"/>
          </a:xfrm>
          <a:prstGeom prst="rect">
            <a:avLst/>
          </a:prstGeom>
        </p:spPr>
      </p:pic>
      <p:cxnSp>
        <p:nvCxnSpPr>
          <p:cNvPr id="12" name="Straight Connector 11">
            <a:extLst>
              <a:ext uri="{FF2B5EF4-FFF2-40B4-BE49-F238E27FC236}">
                <a16:creationId xmlns:a16="http://schemas.microsoft.com/office/drawing/2014/main" id="{13A31D8F-CF32-5DEB-3A72-7850E0EC8223}"/>
              </a:ext>
            </a:extLst>
          </p:cNvPr>
          <p:cNvCxnSpPr/>
          <p:nvPr/>
        </p:nvCxnSpPr>
        <p:spPr>
          <a:xfrm>
            <a:off x="8094182" y="1137775"/>
            <a:ext cx="0" cy="407125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 Box 2">
            <a:extLst>
              <a:ext uri="{FF2B5EF4-FFF2-40B4-BE49-F238E27FC236}">
                <a16:creationId xmlns:a16="http://schemas.microsoft.com/office/drawing/2014/main" id="{E1EFD066-0D06-867D-8F5F-539A88BA18BE}"/>
              </a:ext>
            </a:extLst>
          </p:cNvPr>
          <p:cNvSpPr txBox="1">
            <a:spLocks noChangeArrowheads="1"/>
          </p:cNvSpPr>
          <p:nvPr/>
        </p:nvSpPr>
        <p:spPr bwMode="auto">
          <a:xfrm>
            <a:off x="8404211" y="4440669"/>
            <a:ext cx="3289444" cy="936278"/>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nSpc>
                <a:spcPct val="115000"/>
              </a:lnSpc>
              <a:spcAft>
                <a:spcPts val="800"/>
              </a:spcAft>
              <a:buNone/>
            </a:pPr>
            <a:r>
              <a:rPr lang="en-US" sz="2000" kern="100">
                <a:effectLst/>
                <a:latin typeface="Arial" panose="020B0604020202020204" pitchFamily="34" charset="0"/>
                <a:ea typeface="Aptos" panose="020B0004020202020204" pitchFamily="34" charset="0"/>
                <a:cs typeface="Arial" panose="020B0604020202020204" pitchFamily="34" charset="0"/>
              </a:rPr>
              <a:t>Submitted Incident Report</a:t>
            </a:r>
          </a:p>
          <a:p>
            <a:pPr marL="0" marR="0">
              <a:lnSpc>
                <a:spcPct val="115000"/>
              </a:lnSpc>
              <a:spcAft>
                <a:spcPts val="800"/>
              </a:spcAft>
              <a:buNone/>
            </a:pPr>
            <a:r>
              <a:rPr lang="en-US" sz="2000" kern="100">
                <a:latin typeface="Arial" panose="020B0604020202020204" pitchFamily="34" charset="0"/>
                <a:ea typeface="Aptos" panose="020B0004020202020204" pitchFamily="34" charset="0"/>
                <a:cs typeface="Arial" panose="020B0604020202020204" pitchFamily="34" charset="0"/>
              </a:rPr>
              <a:t>Threatened Wei on video</a:t>
            </a:r>
            <a:endParaRPr lang="en-US" sz="2000" kern="100">
              <a:effectLst/>
              <a:latin typeface="Arial" panose="020B0604020202020204" pitchFamily="34" charset="0"/>
              <a:ea typeface="Aptos" panose="020B0004020202020204" pitchFamily="34" charset="0"/>
              <a:cs typeface="Arial" panose="020B0604020202020204" pitchFamily="34" charset="0"/>
            </a:endParaRPr>
          </a:p>
        </p:txBody>
      </p:sp>
      <p:sp>
        <p:nvSpPr>
          <p:cNvPr id="14" name="Text Box 2">
            <a:extLst>
              <a:ext uri="{FF2B5EF4-FFF2-40B4-BE49-F238E27FC236}">
                <a16:creationId xmlns:a16="http://schemas.microsoft.com/office/drawing/2014/main" id="{92366CB7-3AD4-9D4B-878C-06619007F609}"/>
              </a:ext>
            </a:extLst>
          </p:cNvPr>
          <p:cNvSpPr txBox="1">
            <a:spLocks noChangeArrowheads="1"/>
          </p:cNvSpPr>
          <p:nvPr/>
        </p:nvSpPr>
        <p:spPr bwMode="auto">
          <a:xfrm>
            <a:off x="3986189" y="2662179"/>
            <a:ext cx="3575900" cy="711289"/>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nSpc>
                <a:spcPct val="115000"/>
              </a:lnSpc>
              <a:spcAft>
                <a:spcPts val="800"/>
              </a:spcAft>
              <a:buNone/>
            </a:pPr>
            <a:r>
              <a:rPr lang="en-US" sz="2000" kern="100">
                <a:effectLst/>
                <a:latin typeface="Arial" panose="020B0604020202020204" pitchFamily="34" charset="0"/>
                <a:ea typeface="Aptos" panose="020B0004020202020204" pitchFamily="34" charset="0"/>
                <a:cs typeface="Arial" panose="020B0604020202020204" pitchFamily="34" charset="0"/>
              </a:rPr>
              <a:t>Committed violence against Wang</a:t>
            </a:r>
          </a:p>
        </p:txBody>
      </p:sp>
      <p:pic>
        <p:nvPicPr>
          <p:cNvPr id="15" name="Picture 14" descr="Graphical user interface&#10;&#10;AI-generated content may be incorrect.">
            <a:extLst>
              <a:ext uri="{FF2B5EF4-FFF2-40B4-BE49-F238E27FC236}">
                <a16:creationId xmlns:a16="http://schemas.microsoft.com/office/drawing/2014/main" id="{06BAA8BD-163C-0EB2-E40E-5EF84E03BD1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05671" y="3394046"/>
            <a:ext cx="2432921" cy="1982901"/>
          </a:xfrm>
          <a:prstGeom prst="rect">
            <a:avLst/>
          </a:prstGeom>
        </p:spPr>
      </p:pic>
      <p:sp>
        <p:nvSpPr>
          <p:cNvPr id="16" name="Text Box 2">
            <a:extLst>
              <a:ext uri="{FF2B5EF4-FFF2-40B4-BE49-F238E27FC236}">
                <a16:creationId xmlns:a16="http://schemas.microsoft.com/office/drawing/2014/main" id="{36228113-A9A3-1AF1-1066-A5BC13BB040F}"/>
              </a:ext>
            </a:extLst>
          </p:cNvPr>
          <p:cNvSpPr txBox="1">
            <a:spLocks noChangeArrowheads="1"/>
          </p:cNvSpPr>
          <p:nvPr/>
        </p:nvSpPr>
        <p:spPr bwMode="auto">
          <a:xfrm>
            <a:off x="3905671" y="5130279"/>
            <a:ext cx="3656418" cy="711289"/>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nSpc>
                <a:spcPct val="115000"/>
              </a:lnSpc>
              <a:spcAft>
                <a:spcPts val="800"/>
              </a:spcAft>
              <a:buNone/>
            </a:pPr>
            <a:r>
              <a:rPr lang="en-US" sz="2000" kern="100">
                <a:effectLst/>
                <a:latin typeface="Arial" panose="020B0604020202020204" pitchFamily="34" charset="0"/>
                <a:ea typeface="Aptos" panose="020B0004020202020204" pitchFamily="34" charset="0"/>
                <a:cs typeface="Arial" panose="020B0604020202020204" pitchFamily="34" charset="0"/>
              </a:rPr>
              <a:t>Attempted violence against Wang</a:t>
            </a:r>
          </a:p>
        </p:txBody>
      </p:sp>
      <p:sp>
        <p:nvSpPr>
          <p:cNvPr id="17" name="Text Box 2">
            <a:extLst>
              <a:ext uri="{FF2B5EF4-FFF2-40B4-BE49-F238E27FC236}">
                <a16:creationId xmlns:a16="http://schemas.microsoft.com/office/drawing/2014/main" id="{A95D3813-99D9-4F10-5E75-4B0F25CFF5D9}"/>
              </a:ext>
            </a:extLst>
          </p:cNvPr>
          <p:cNvSpPr txBox="1">
            <a:spLocks noChangeArrowheads="1"/>
          </p:cNvSpPr>
          <p:nvPr/>
        </p:nvSpPr>
        <p:spPr bwMode="auto">
          <a:xfrm>
            <a:off x="289996" y="3662541"/>
            <a:ext cx="3575900" cy="419372"/>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nSpc>
                <a:spcPct val="115000"/>
              </a:lnSpc>
              <a:spcAft>
                <a:spcPts val="800"/>
              </a:spcAft>
              <a:buNone/>
            </a:pPr>
            <a:r>
              <a:rPr lang="en-US" sz="2000" kern="100">
                <a:latin typeface="Arial" panose="020B0604020202020204" pitchFamily="34" charset="0"/>
                <a:ea typeface="Aptos" panose="020B0004020202020204" pitchFamily="34" charset="0"/>
                <a:cs typeface="Arial" panose="020B0604020202020204" pitchFamily="34" charset="0"/>
              </a:rPr>
              <a:t>Physically restrained Wang</a:t>
            </a:r>
            <a:endParaRPr lang="en-US" sz="2000" kern="100">
              <a:effectLst/>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1002685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FA2017-81A9-0519-8E6D-570FD149504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3C44A9A-7FE7-6184-F9E4-79552C3ECEAA}"/>
              </a:ext>
            </a:extLst>
          </p:cNvPr>
          <p:cNvSpPr>
            <a:spLocks noGrp="1"/>
          </p:cNvSpPr>
          <p:nvPr>
            <p:ph type="sldNum" sz="quarter" idx="12"/>
          </p:nvPr>
        </p:nvSpPr>
        <p:spPr/>
        <p:txBody>
          <a:bodyPr/>
          <a:lstStyle/>
          <a:p>
            <a:fld id="{222FE637-81C6-4D41-9994-76F16F08D1AD}" type="slidenum">
              <a:rPr lang="en-US" smtClean="0"/>
              <a:t>12</a:t>
            </a:fld>
            <a:endParaRPr lang="en-US"/>
          </a:p>
        </p:txBody>
      </p:sp>
      <p:sp>
        <p:nvSpPr>
          <p:cNvPr id="4" name="Rectangle 3">
            <a:extLst>
              <a:ext uri="{FF2B5EF4-FFF2-40B4-BE49-F238E27FC236}">
                <a16:creationId xmlns:a16="http://schemas.microsoft.com/office/drawing/2014/main" id="{174E5AF2-8D4F-150C-2176-EBF43FA34E44}"/>
              </a:ext>
            </a:extLst>
          </p:cNvPr>
          <p:cNvSpPr/>
          <p:nvPr/>
        </p:nvSpPr>
        <p:spPr>
          <a:xfrm>
            <a:off x="0" y="5860596"/>
            <a:ext cx="12192000" cy="99150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graphical user interface&#10;&#10;Description automatically generated">
            <a:extLst>
              <a:ext uri="{FF2B5EF4-FFF2-40B4-BE49-F238E27FC236}">
                <a16:creationId xmlns:a16="http://schemas.microsoft.com/office/drawing/2014/main" id="{5B965EE4-103B-58BC-F07B-1C911BD3A1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23" y="5993253"/>
            <a:ext cx="3779848" cy="670618"/>
          </a:xfrm>
          <a:prstGeom prst="rect">
            <a:avLst/>
          </a:prstGeom>
        </p:spPr>
      </p:pic>
      <p:sp>
        <p:nvSpPr>
          <p:cNvPr id="5" name="TextBox 4">
            <a:extLst>
              <a:ext uri="{FF2B5EF4-FFF2-40B4-BE49-F238E27FC236}">
                <a16:creationId xmlns:a16="http://schemas.microsoft.com/office/drawing/2014/main" id="{198816F0-2CA4-CCC5-7E90-28D8440DE749}"/>
              </a:ext>
            </a:extLst>
          </p:cNvPr>
          <p:cNvSpPr txBox="1"/>
          <p:nvPr/>
        </p:nvSpPr>
        <p:spPr>
          <a:xfrm>
            <a:off x="524850" y="136525"/>
            <a:ext cx="11009748" cy="584775"/>
          </a:xfrm>
          <a:prstGeom prst="rect">
            <a:avLst/>
          </a:prstGeom>
          <a:noFill/>
        </p:spPr>
        <p:txBody>
          <a:bodyPr wrap="square" lIns="91440" tIns="45720" rIns="91440" bIns="45720" rtlCol="0" anchor="t">
            <a:spAutoFit/>
          </a:bodyPr>
          <a:lstStyle/>
          <a:p>
            <a:r>
              <a:rPr lang="en-US" sz="3200" b="1">
                <a:solidFill>
                  <a:srgbClr val="C00000"/>
                </a:solidFill>
                <a:latin typeface="Arial" panose="020B0604020202020204" pitchFamily="34" charset="0"/>
                <a:cs typeface="Arial" panose="020B0604020202020204" pitchFamily="34" charset="0"/>
              </a:rPr>
              <a:t>Item 3</a:t>
            </a:r>
            <a:endParaRPr lang="en-US" sz="3200" b="1">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D46D641F-6A92-7D75-83E3-A8B3BAB6EF2D}"/>
              </a:ext>
            </a:extLst>
          </p:cNvPr>
          <p:cNvCxnSpPr>
            <a:cxnSpLocks/>
          </p:cNvCxnSpPr>
          <p:nvPr/>
        </p:nvCxnSpPr>
        <p:spPr>
          <a:xfrm flipV="1">
            <a:off x="607976" y="718484"/>
            <a:ext cx="10340110" cy="5632"/>
          </a:xfrm>
          <a:prstGeom prst="line">
            <a:avLst/>
          </a:prstGeom>
        </p:spPr>
        <p:style>
          <a:lnRef idx="1">
            <a:schemeClr val="dk1"/>
          </a:lnRef>
          <a:fillRef idx="0">
            <a:schemeClr val="dk1"/>
          </a:fillRef>
          <a:effectRef idx="0">
            <a:schemeClr val="dk1"/>
          </a:effectRef>
          <a:fontRef idx="minor">
            <a:schemeClr val="tx1"/>
          </a:fontRef>
        </p:style>
      </p:cxnSp>
      <p:sp>
        <p:nvSpPr>
          <p:cNvPr id="9" name="TextBox 8">
            <a:extLst>
              <a:ext uri="{FF2B5EF4-FFF2-40B4-BE49-F238E27FC236}">
                <a16:creationId xmlns:a16="http://schemas.microsoft.com/office/drawing/2014/main" id="{57F4DBDA-FDAC-4A0B-3239-D8E459CDD00B}"/>
              </a:ext>
            </a:extLst>
          </p:cNvPr>
          <p:cNvSpPr txBox="1"/>
          <p:nvPr/>
        </p:nvSpPr>
        <p:spPr>
          <a:xfrm>
            <a:off x="535895" y="894602"/>
            <a:ext cx="10817905" cy="1200329"/>
          </a:xfrm>
          <a:prstGeom prst="rect">
            <a:avLst/>
          </a:prstGeom>
          <a:noFill/>
        </p:spPr>
        <p:txBody>
          <a:bodyPr wrap="square" lIns="91440" tIns="45720" rIns="91440" bIns="45720" rtlCol="0" anchor="t">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Discussion</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lvl="0" fontAlgn="base">
              <a:defRPr/>
            </a:pPr>
            <a:r>
              <a:rPr lang="en-US" sz="2400">
                <a:latin typeface="Arial" panose="020B0604020202020204" pitchFamily="34" charset="0"/>
                <a:cs typeface="Arial" panose="020B0604020202020204" pitchFamily="34" charset="0"/>
              </a:rPr>
              <a:t>Item 3: Overview of Art Vendor Disciplinary Procedures</a:t>
            </a:r>
            <a:endParaRPr kumimoji="0" lang="en-US" sz="2400"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924420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69305-FDD6-2B9A-54E3-21296A1A120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F3E98BA-A318-90A8-C261-D7EA753F83BC}"/>
              </a:ext>
            </a:extLst>
          </p:cNvPr>
          <p:cNvSpPr txBox="1"/>
          <p:nvPr/>
        </p:nvSpPr>
        <p:spPr>
          <a:xfrm>
            <a:off x="919161" y="1580846"/>
            <a:ext cx="10353675" cy="1661993"/>
          </a:xfrm>
          <a:prstGeom prst="rect">
            <a:avLst/>
          </a:prstGeom>
          <a:noFill/>
        </p:spPr>
        <p:txBody>
          <a:bodyPr wrap="square" lIns="91440" tIns="45720" rIns="91440" bIns="45720" rtlCol="0" anchor="t">
            <a:spAutoFit/>
          </a:bodyPr>
          <a:lstStyle/>
          <a:p>
            <a:pPr algn="ctr"/>
            <a:r>
              <a:rPr lang="en-US" sz="3200">
                <a:solidFill>
                  <a:srgbClr val="C00000"/>
                </a:solidFill>
                <a:latin typeface="Arial" panose="020B0604020202020204" pitchFamily="34" charset="0"/>
                <a:cs typeface="Arial" panose="020B0604020202020204" pitchFamily="34" charset="0"/>
              </a:rPr>
              <a:t>Public Comment</a:t>
            </a:r>
            <a:endParaRPr lang="en-US">
              <a:latin typeface="Arial" panose="020B0604020202020204" pitchFamily="34" charset="0"/>
              <a:cs typeface="Arial" panose="020B0604020202020204" pitchFamily="34" charset="0"/>
            </a:endParaRPr>
          </a:p>
          <a:p>
            <a:endParaRPr lang="en-US" sz="1600">
              <a:latin typeface="Arial" panose="020B0604020202020204" pitchFamily="34" charset="0"/>
              <a:cs typeface="Arial" panose="020B0604020202020204" pitchFamily="34" charset="0"/>
            </a:endParaRPr>
          </a:p>
          <a:p>
            <a:pPr algn="ctr"/>
            <a:endParaRPr lang="en-US" sz="2200">
              <a:latin typeface="Arial" panose="020B0604020202020204" pitchFamily="34" charset="0"/>
              <a:cs typeface="Arial" panose="020B0604020202020204" pitchFamily="34" charset="0"/>
            </a:endParaRPr>
          </a:p>
          <a:p>
            <a:pPr algn="ctr"/>
            <a:r>
              <a:rPr lang="en-US" sz="2800">
                <a:solidFill>
                  <a:srgbClr val="C00000"/>
                </a:solidFill>
                <a:latin typeface="Arial" panose="020B0604020202020204" pitchFamily="34" charset="0"/>
                <a:ea typeface="+mn-lt"/>
                <a:cs typeface="Arial" panose="020B0604020202020204" pitchFamily="34" charset="0"/>
              </a:rPr>
              <a:t>Item 3: </a:t>
            </a:r>
            <a:r>
              <a:rPr lang="en-US" sz="2800">
                <a:latin typeface="Arial" panose="020B0604020202020204" pitchFamily="34" charset="0"/>
                <a:cs typeface="Arial" panose="020B0604020202020204" pitchFamily="34" charset="0"/>
              </a:rPr>
              <a:t>Overview of Art Vendor Disciplinary Procedures</a:t>
            </a:r>
            <a:endParaRPr lang="en-US" sz="3200"/>
          </a:p>
        </p:txBody>
      </p:sp>
      <p:sp>
        <p:nvSpPr>
          <p:cNvPr id="2" name="Slide Number Placeholder 1">
            <a:extLst>
              <a:ext uri="{FF2B5EF4-FFF2-40B4-BE49-F238E27FC236}">
                <a16:creationId xmlns:a16="http://schemas.microsoft.com/office/drawing/2014/main" id="{A9CDA5E0-E9C0-AC1D-E40B-CC63DA7116B5}"/>
              </a:ext>
            </a:extLst>
          </p:cNvPr>
          <p:cNvSpPr>
            <a:spLocks noGrp="1"/>
          </p:cNvSpPr>
          <p:nvPr>
            <p:ph type="sldNum" sz="quarter" idx="12"/>
          </p:nvPr>
        </p:nvSpPr>
        <p:spPr/>
        <p:txBody>
          <a:bodyPr/>
          <a:lstStyle/>
          <a:p>
            <a:fld id="{222FE637-81C6-4D41-9994-76F16F08D1AD}" type="slidenum">
              <a:rPr lang="en-US" dirty="0" smtClean="0"/>
              <a:t>13</a:t>
            </a:fld>
            <a:endParaRPr lang="en-US"/>
          </a:p>
        </p:txBody>
      </p:sp>
      <p:cxnSp>
        <p:nvCxnSpPr>
          <p:cNvPr id="5" name="Straight Connector 4">
            <a:extLst>
              <a:ext uri="{FF2B5EF4-FFF2-40B4-BE49-F238E27FC236}">
                <a16:creationId xmlns:a16="http://schemas.microsoft.com/office/drawing/2014/main" id="{D89A78D3-F3E3-CDC5-EBB9-66655546E1F3}"/>
              </a:ext>
            </a:extLst>
          </p:cNvPr>
          <p:cNvCxnSpPr/>
          <p:nvPr/>
        </p:nvCxnSpPr>
        <p:spPr>
          <a:xfrm>
            <a:off x="2357966" y="2226885"/>
            <a:ext cx="7391400" cy="0"/>
          </a:xfrm>
          <a:prstGeom prst="line">
            <a:avLst/>
          </a:prstGeom>
        </p:spPr>
        <p:style>
          <a:lnRef idx="1">
            <a:schemeClr val="dk1"/>
          </a:lnRef>
          <a:fillRef idx="0">
            <a:schemeClr val="dk1"/>
          </a:fillRef>
          <a:effectRef idx="0">
            <a:schemeClr val="dk1"/>
          </a:effectRef>
          <a:fontRef idx="minor">
            <a:schemeClr val="tx1"/>
          </a:fontRef>
        </p:style>
      </p:cxnSp>
      <p:sp>
        <p:nvSpPr>
          <p:cNvPr id="4" name="Rectangle 3">
            <a:extLst>
              <a:ext uri="{FF2B5EF4-FFF2-40B4-BE49-F238E27FC236}">
                <a16:creationId xmlns:a16="http://schemas.microsoft.com/office/drawing/2014/main" id="{592FF4E6-BEE4-6621-936B-1BE1E924D7D8}"/>
              </a:ext>
            </a:extLst>
          </p:cNvPr>
          <p:cNvSpPr/>
          <p:nvPr/>
        </p:nvSpPr>
        <p:spPr>
          <a:xfrm>
            <a:off x="0" y="5860596"/>
            <a:ext cx="12192000" cy="99150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graphical user interface&#10;&#10;Description automatically generated">
            <a:extLst>
              <a:ext uri="{FF2B5EF4-FFF2-40B4-BE49-F238E27FC236}">
                <a16:creationId xmlns:a16="http://schemas.microsoft.com/office/drawing/2014/main" id="{C84C62FB-9534-17A6-460D-2695534B1C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23" y="5993253"/>
            <a:ext cx="3779848" cy="670618"/>
          </a:xfrm>
          <a:prstGeom prst="rect">
            <a:avLst/>
          </a:prstGeom>
        </p:spPr>
      </p:pic>
    </p:spTree>
    <p:extLst>
      <p:ext uri="{BB962C8B-B14F-4D97-AF65-F5344CB8AC3E}">
        <p14:creationId xmlns:p14="http://schemas.microsoft.com/office/powerpoint/2010/main" val="33084889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D305C-BB74-DE44-5424-EC44C537839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9E76306-0C0F-E074-84D6-668914EA5B0F}"/>
              </a:ext>
            </a:extLst>
          </p:cNvPr>
          <p:cNvSpPr txBox="1"/>
          <p:nvPr/>
        </p:nvSpPr>
        <p:spPr>
          <a:xfrm>
            <a:off x="302794" y="1258189"/>
            <a:ext cx="11586411" cy="5539978"/>
          </a:xfrm>
          <a:prstGeom prst="rect">
            <a:avLst/>
          </a:prstGeom>
          <a:noFill/>
        </p:spPr>
        <p:txBody>
          <a:bodyPr wrap="square" lIns="91440" tIns="45720" rIns="91440" bIns="45720" rtlCol="0" anchor="t">
            <a:spAutoFit/>
          </a:bodyPr>
          <a:lstStyle/>
          <a:p>
            <a:pPr algn="ctr"/>
            <a:r>
              <a:rPr lang="en-US" sz="3200" dirty="0">
                <a:solidFill>
                  <a:srgbClr val="C00000"/>
                </a:solidFill>
                <a:latin typeface="Arial" panose="020B0604020202020204" pitchFamily="34" charset="0"/>
                <a:cs typeface="Arial" panose="020B0604020202020204" pitchFamily="34" charset="0"/>
              </a:rPr>
              <a:t>Item 4: </a:t>
            </a:r>
            <a:r>
              <a:rPr lang="en-US" sz="3200" dirty="0">
                <a:latin typeface="Arial" panose="020B0604020202020204" pitchFamily="34" charset="0"/>
                <a:ea typeface="+mn-lt"/>
                <a:cs typeface="Arial" panose="020B0604020202020204" pitchFamily="34" charset="0"/>
              </a:rPr>
              <a:t>Hearing and possible motion to approve revocation of art vendor license for art vendor </a:t>
            </a:r>
            <a:r>
              <a:rPr lang="en-US" sz="3200" dirty="0" err="1">
                <a:latin typeface="Arial" panose="020B0604020202020204" pitchFamily="34" charset="0"/>
                <a:ea typeface="+mn-lt"/>
                <a:cs typeface="Arial" panose="020B0604020202020204" pitchFamily="34" charset="0"/>
              </a:rPr>
              <a:t>ZhongYu</a:t>
            </a:r>
            <a:r>
              <a:rPr lang="en-US" sz="3200" dirty="0">
                <a:latin typeface="Arial" panose="020B0604020202020204" pitchFamily="34" charset="0"/>
                <a:ea typeface="+mn-lt"/>
                <a:cs typeface="Arial" panose="020B0604020202020204" pitchFamily="34" charset="0"/>
              </a:rPr>
              <a:t> Wang (9021): </a:t>
            </a:r>
          </a:p>
          <a:p>
            <a:pPr algn="ctr"/>
            <a:r>
              <a:rPr lang="en-US" sz="3200" dirty="0">
                <a:latin typeface="Arial" panose="020B0604020202020204" pitchFamily="34" charset="0"/>
                <a:ea typeface="+mn-lt"/>
                <a:cs typeface="Arial" panose="020B0604020202020204" pitchFamily="34" charset="0"/>
              </a:rPr>
              <a:t>• Participating in a violent altercation, threats against art vendor </a:t>
            </a:r>
            <a:r>
              <a:rPr lang="en-US" sz="3200" dirty="0" err="1">
                <a:latin typeface="Arial" panose="020B0604020202020204" pitchFamily="34" charset="0"/>
                <a:ea typeface="+mn-lt"/>
                <a:cs typeface="Arial" panose="020B0604020202020204" pitchFamily="34" charset="0"/>
              </a:rPr>
              <a:t>Jianfu</a:t>
            </a:r>
            <a:r>
              <a:rPr lang="en-US" sz="3200" dirty="0">
                <a:latin typeface="Arial" panose="020B0604020202020204" pitchFamily="34" charset="0"/>
                <a:ea typeface="+mn-lt"/>
                <a:cs typeface="Arial" panose="020B0604020202020204" pitchFamily="34" charset="0"/>
              </a:rPr>
              <a:t> Wei (8970) and disrupting the business of the market.</a:t>
            </a:r>
          </a:p>
          <a:p>
            <a:pPr algn="ctr"/>
            <a:br>
              <a:rPr lang="en-US" sz="2200" dirty="0">
                <a:latin typeface="Arial" panose="020B0604020202020204" pitchFamily="34" charset="0"/>
                <a:cs typeface="Arial" panose="020B0604020202020204" pitchFamily="34" charset="0"/>
              </a:rPr>
            </a:br>
            <a:r>
              <a:rPr lang="en-US" sz="2400" b="1" i="1" dirty="0">
                <a:latin typeface="Arial" panose="020B0604020202020204" pitchFamily="34" charset="0"/>
                <a:cs typeface="Arial" panose="020B0604020202020204" pitchFamily="34" charset="0"/>
              </a:rPr>
              <a:t>Discussion and Possible Action</a:t>
            </a:r>
          </a:p>
          <a:p>
            <a:pPr algn="ctr"/>
            <a:endParaRPr lang="en-US" sz="2400" i="1" dirty="0">
              <a:latin typeface="Arial" panose="020B0604020202020204" pitchFamily="34" charset="0"/>
              <a:cs typeface="Arial" panose="020B0604020202020204" pitchFamily="34" charset="0"/>
            </a:endParaRPr>
          </a:p>
          <a:p>
            <a:pPr algn="ctr"/>
            <a:r>
              <a:rPr lang="en-US" sz="2400" b="1" dirty="0">
                <a:latin typeface="Arial" panose="020B0604020202020204" pitchFamily="34" charset="0"/>
                <a:ea typeface="ＭＳ Ｐゴシック"/>
                <a:cs typeface="Arial" panose="020B0604020202020204" pitchFamily="34" charset="0"/>
              </a:rPr>
              <a:t>Staff Presenter: </a:t>
            </a:r>
            <a:r>
              <a:rPr lang="en-US" sz="2400" dirty="0">
                <a:latin typeface="Arial" panose="020B0604020202020204" pitchFamily="34" charset="0"/>
                <a:ea typeface="ＭＳ Ｐゴシック"/>
                <a:cs typeface="Arial" panose="020B0604020202020204" pitchFamily="34" charset="0"/>
              </a:rPr>
              <a:t>Senior Program Officer, Anne Trickey</a:t>
            </a:r>
            <a:br>
              <a:rPr lang="en-US" sz="2400" dirty="0">
                <a:latin typeface="Arial" panose="020B0604020202020204" pitchFamily="34" charset="0"/>
                <a:ea typeface="ＭＳ Ｐゴシック"/>
                <a:cs typeface="Arial" panose="020B0604020202020204" pitchFamily="34" charset="0"/>
              </a:rPr>
            </a:br>
            <a:br>
              <a:rPr lang="en-US" sz="2400" dirty="0">
                <a:latin typeface="Arial" panose="020B0604020202020204" pitchFamily="34" charset="0"/>
                <a:ea typeface="ＭＳ Ｐゴシック"/>
                <a:cs typeface="Arial" panose="020B0604020202020204" pitchFamily="34" charset="0"/>
              </a:rPr>
            </a:br>
            <a:r>
              <a:rPr lang="en-US" sz="2400" b="1" dirty="0">
                <a:latin typeface="Arial" panose="020B0604020202020204" pitchFamily="34" charset="0"/>
                <a:ea typeface="ＭＳ Ｐゴシック"/>
                <a:cs typeface="Arial" panose="020B0604020202020204" pitchFamily="34" charset="0"/>
              </a:rPr>
              <a:t>Presentation Time: </a:t>
            </a:r>
            <a:r>
              <a:rPr lang="en-US" sz="2400" dirty="0">
                <a:latin typeface="Arial" panose="020B0604020202020204" pitchFamily="34" charset="0"/>
                <a:ea typeface="ＭＳ Ｐゴシック"/>
                <a:cs typeface="Arial" panose="020B0604020202020204" pitchFamily="34" charset="0"/>
              </a:rPr>
              <a:t>Approximately 5 minutes </a:t>
            </a:r>
          </a:p>
          <a:p>
            <a:endParaRPr lang="en-US" sz="2400" i="1" dirty="0">
              <a:latin typeface="Gotham Medium"/>
              <a:cs typeface="Gotham Medium" pitchFamily="50" charset="0"/>
            </a:endParaRPr>
          </a:p>
          <a:p>
            <a:endParaRPr lang="en-US" sz="1600" dirty="0">
              <a:latin typeface="Gotham book"/>
              <a:cs typeface="Gotham Book" pitchFamily="50" charset="0"/>
            </a:endParaRPr>
          </a:p>
          <a:p>
            <a:pPr algn="ctr"/>
            <a:endParaRPr lang="en-US" sz="2200" dirty="0">
              <a:latin typeface="Gotham book"/>
              <a:cs typeface="Gotham Book" pitchFamily="50" charset="0"/>
            </a:endParaRPr>
          </a:p>
          <a:p>
            <a:pPr algn="ctr"/>
            <a:endParaRPr lang="en-US" sz="2200" dirty="0">
              <a:latin typeface="Gotham book"/>
              <a:cs typeface="Gotham Book" pitchFamily="50" charset="0"/>
            </a:endParaRPr>
          </a:p>
        </p:txBody>
      </p:sp>
      <p:sp>
        <p:nvSpPr>
          <p:cNvPr id="2" name="Slide Number Placeholder 1">
            <a:extLst>
              <a:ext uri="{FF2B5EF4-FFF2-40B4-BE49-F238E27FC236}">
                <a16:creationId xmlns:a16="http://schemas.microsoft.com/office/drawing/2014/main" id="{687F2135-ECC5-1365-973E-213DB38B4EB8}"/>
              </a:ext>
            </a:extLst>
          </p:cNvPr>
          <p:cNvSpPr>
            <a:spLocks noGrp="1"/>
          </p:cNvSpPr>
          <p:nvPr>
            <p:ph type="sldNum" sz="quarter" idx="12"/>
          </p:nvPr>
        </p:nvSpPr>
        <p:spPr/>
        <p:txBody>
          <a:bodyPr/>
          <a:lstStyle/>
          <a:p>
            <a:fld id="{222FE637-81C6-4D41-9994-76F16F08D1AD}" type="slidenum">
              <a:rPr lang="en-US" smtClean="0"/>
              <a:t>14</a:t>
            </a:fld>
            <a:endParaRPr lang="en-US"/>
          </a:p>
        </p:txBody>
      </p:sp>
      <p:cxnSp>
        <p:nvCxnSpPr>
          <p:cNvPr id="5" name="Straight Connector 4">
            <a:extLst>
              <a:ext uri="{FF2B5EF4-FFF2-40B4-BE49-F238E27FC236}">
                <a16:creationId xmlns:a16="http://schemas.microsoft.com/office/drawing/2014/main" id="{8E5CAE54-E5F8-0A15-18C3-C162A8C7DF24}"/>
              </a:ext>
            </a:extLst>
          </p:cNvPr>
          <p:cNvCxnSpPr/>
          <p:nvPr/>
        </p:nvCxnSpPr>
        <p:spPr>
          <a:xfrm>
            <a:off x="2581345" y="4199770"/>
            <a:ext cx="7391400" cy="0"/>
          </a:xfrm>
          <a:prstGeom prst="line">
            <a:avLst/>
          </a:prstGeom>
        </p:spPr>
        <p:style>
          <a:lnRef idx="1">
            <a:schemeClr val="dk1"/>
          </a:lnRef>
          <a:fillRef idx="0">
            <a:schemeClr val="dk1"/>
          </a:fillRef>
          <a:effectRef idx="0">
            <a:schemeClr val="dk1"/>
          </a:effectRef>
          <a:fontRef idx="minor">
            <a:schemeClr val="tx1"/>
          </a:fontRef>
        </p:style>
      </p:cxnSp>
      <p:sp>
        <p:nvSpPr>
          <p:cNvPr id="4" name="Rectangle 3">
            <a:extLst>
              <a:ext uri="{FF2B5EF4-FFF2-40B4-BE49-F238E27FC236}">
                <a16:creationId xmlns:a16="http://schemas.microsoft.com/office/drawing/2014/main" id="{9248613D-7B88-0AAD-9F65-87061309A11A}"/>
              </a:ext>
            </a:extLst>
          </p:cNvPr>
          <p:cNvSpPr/>
          <p:nvPr/>
        </p:nvSpPr>
        <p:spPr>
          <a:xfrm>
            <a:off x="0" y="5860596"/>
            <a:ext cx="12192000" cy="99150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graphical user interface&#10;&#10;Description automatically generated">
            <a:extLst>
              <a:ext uri="{FF2B5EF4-FFF2-40B4-BE49-F238E27FC236}">
                <a16:creationId xmlns:a16="http://schemas.microsoft.com/office/drawing/2014/main" id="{8A1FA5C9-B7A2-0DBF-9D81-F217390F02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23" y="5993253"/>
            <a:ext cx="3779848" cy="670618"/>
          </a:xfrm>
          <a:prstGeom prst="rect">
            <a:avLst/>
          </a:prstGeom>
        </p:spPr>
      </p:pic>
    </p:spTree>
    <p:extLst>
      <p:ext uri="{BB962C8B-B14F-4D97-AF65-F5344CB8AC3E}">
        <p14:creationId xmlns:p14="http://schemas.microsoft.com/office/powerpoint/2010/main" val="208379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47209-FF71-C5CC-5BAB-3C43DC7A4BA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C074F12-E852-AB63-68D7-CD421253E776}"/>
              </a:ext>
            </a:extLst>
          </p:cNvPr>
          <p:cNvSpPr txBox="1"/>
          <p:nvPr/>
        </p:nvSpPr>
        <p:spPr>
          <a:xfrm>
            <a:off x="599312" y="475192"/>
            <a:ext cx="10353675" cy="584775"/>
          </a:xfrm>
          <a:prstGeom prst="rect">
            <a:avLst/>
          </a:prstGeom>
          <a:noFill/>
        </p:spPr>
        <p:txBody>
          <a:bodyPr wrap="square" lIns="91440" tIns="45720" rIns="91440" bIns="45720" rtlCol="0" anchor="t">
            <a:spAutoFit/>
          </a:bodyPr>
          <a:lstStyle/>
          <a:p>
            <a:pPr algn="ctr"/>
            <a:r>
              <a:rPr lang="en-US" sz="3200">
                <a:latin typeface="Arial"/>
                <a:cs typeface="Arial"/>
              </a:rPr>
              <a:t>Parties and Actions Confirmed by Witnesses</a:t>
            </a:r>
            <a:endParaRPr lang="en-US" sz="3200">
              <a:solidFill>
                <a:srgbClr val="C00000"/>
              </a:solidFill>
              <a:latin typeface="Arial"/>
              <a:cs typeface="Arial"/>
            </a:endParaRPr>
          </a:p>
        </p:txBody>
      </p:sp>
      <p:sp>
        <p:nvSpPr>
          <p:cNvPr id="2" name="Slide Number Placeholder 1">
            <a:extLst>
              <a:ext uri="{FF2B5EF4-FFF2-40B4-BE49-F238E27FC236}">
                <a16:creationId xmlns:a16="http://schemas.microsoft.com/office/drawing/2014/main" id="{48FBFEDE-36F4-95EF-561B-8E4E3D741784}"/>
              </a:ext>
            </a:extLst>
          </p:cNvPr>
          <p:cNvSpPr>
            <a:spLocks noGrp="1"/>
          </p:cNvSpPr>
          <p:nvPr>
            <p:ph type="sldNum" sz="quarter" idx="12"/>
          </p:nvPr>
        </p:nvSpPr>
        <p:spPr/>
        <p:txBody>
          <a:bodyPr/>
          <a:lstStyle/>
          <a:p>
            <a:fld id="{222FE637-81C6-4D41-9994-76F16F08D1AD}" type="slidenum">
              <a:rPr lang="en-US" smtClean="0"/>
              <a:t>15</a:t>
            </a:fld>
            <a:endParaRPr lang="en-US"/>
          </a:p>
        </p:txBody>
      </p:sp>
      <p:sp>
        <p:nvSpPr>
          <p:cNvPr id="4" name="Rectangle 3">
            <a:extLst>
              <a:ext uri="{FF2B5EF4-FFF2-40B4-BE49-F238E27FC236}">
                <a16:creationId xmlns:a16="http://schemas.microsoft.com/office/drawing/2014/main" id="{753AE6F5-1094-B0B2-174F-575619D2D2A7}"/>
              </a:ext>
            </a:extLst>
          </p:cNvPr>
          <p:cNvSpPr/>
          <p:nvPr/>
        </p:nvSpPr>
        <p:spPr>
          <a:xfrm>
            <a:off x="0" y="5860596"/>
            <a:ext cx="12192000" cy="99150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graphical user interface&#10;&#10;Description automatically generated">
            <a:extLst>
              <a:ext uri="{FF2B5EF4-FFF2-40B4-BE49-F238E27FC236}">
                <a16:creationId xmlns:a16="http://schemas.microsoft.com/office/drawing/2014/main" id="{44605A83-AD8B-D023-83BB-C21680DD3F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23" y="5993253"/>
            <a:ext cx="3779848" cy="670618"/>
          </a:xfrm>
          <a:prstGeom prst="rect">
            <a:avLst/>
          </a:prstGeom>
        </p:spPr>
      </p:pic>
      <p:pic>
        <p:nvPicPr>
          <p:cNvPr id="6" name="Picture 5" descr="A picture containing graphical user interface&#10;&#10;AI-generated content may be incorrect.">
            <a:extLst>
              <a:ext uri="{FF2B5EF4-FFF2-40B4-BE49-F238E27FC236}">
                <a16:creationId xmlns:a16="http://schemas.microsoft.com/office/drawing/2014/main" id="{D2289FC3-4AA8-3FA0-4173-4F12AB64AF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16496" y="1902893"/>
            <a:ext cx="2882718" cy="2001110"/>
          </a:xfrm>
          <a:prstGeom prst="rect">
            <a:avLst/>
          </a:prstGeom>
        </p:spPr>
      </p:pic>
      <p:pic>
        <p:nvPicPr>
          <p:cNvPr id="10" name="Picture 9" descr="Graphical user interface, application&#10;&#10;AI-generated content may be incorrect.">
            <a:extLst>
              <a:ext uri="{FF2B5EF4-FFF2-40B4-BE49-F238E27FC236}">
                <a16:creationId xmlns:a16="http://schemas.microsoft.com/office/drawing/2014/main" id="{BAF1B5E7-77BA-69CE-F86F-840A6B5CB0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41425" y="1900549"/>
            <a:ext cx="2634425" cy="1982901"/>
          </a:xfrm>
          <a:prstGeom prst="rect">
            <a:avLst/>
          </a:prstGeom>
        </p:spPr>
      </p:pic>
      <p:cxnSp>
        <p:nvCxnSpPr>
          <p:cNvPr id="12" name="Straight Connector 11">
            <a:extLst>
              <a:ext uri="{FF2B5EF4-FFF2-40B4-BE49-F238E27FC236}">
                <a16:creationId xmlns:a16="http://schemas.microsoft.com/office/drawing/2014/main" id="{984AD868-D107-E952-3931-8B09FECF8A84}"/>
              </a:ext>
            </a:extLst>
          </p:cNvPr>
          <p:cNvCxnSpPr/>
          <p:nvPr/>
        </p:nvCxnSpPr>
        <p:spPr>
          <a:xfrm>
            <a:off x="5711420" y="1391775"/>
            <a:ext cx="0" cy="407125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 Box 2">
            <a:extLst>
              <a:ext uri="{FF2B5EF4-FFF2-40B4-BE49-F238E27FC236}">
                <a16:creationId xmlns:a16="http://schemas.microsoft.com/office/drawing/2014/main" id="{538530D2-6CA0-8683-BF63-40F236BEDFC2}"/>
              </a:ext>
            </a:extLst>
          </p:cNvPr>
          <p:cNvSpPr txBox="1">
            <a:spLocks noChangeArrowheads="1"/>
          </p:cNvSpPr>
          <p:nvPr/>
        </p:nvSpPr>
        <p:spPr bwMode="auto">
          <a:xfrm>
            <a:off x="6916496" y="3981050"/>
            <a:ext cx="3289444" cy="936278"/>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nSpc>
                <a:spcPct val="115000"/>
              </a:lnSpc>
              <a:spcAft>
                <a:spcPts val="800"/>
              </a:spcAft>
              <a:buNone/>
            </a:pPr>
            <a:r>
              <a:rPr lang="en-US" sz="2000" kern="100">
                <a:effectLst/>
                <a:latin typeface="Arial" panose="020B0604020202020204" pitchFamily="34" charset="0"/>
                <a:ea typeface="Aptos" panose="020B0004020202020204" pitchFamily="34" charset="0"/>
                <a:cs typeface="Arial" panose="020B0604020202020204" pitchFamily="34" charset="0"/>
              </a:rPr>
              <a:t>Submitted Incident Report</a:t>
            </a:r>
          </a:p>
          <a:p>
            <a:pPr marL="0" marR="0">
              <a:lnSpc>
                <a:spcPct val="115000"/>
              </a:lnSpc>
              <a:spcAft>
                <a:spcPts val="800"/>
              </a:spcAft>
              <a:buNone/>
            </a:pPr>
            <a:r>
              <a:rPr lang="en-US" sz="2000" kern="100">
                <a:latin typeface="Arial" panose="020B0604020202020204" pitchFamily="34" charset="0"/>
                <a:ea typeface="Aptos" panose="020B0004020202020204" pitchFamily="34" charset="0"/>
                <a:cs typeface="Arial" panose="020B0604020202020204" pitchFamily="34" charset="0"/>
              </a:rPr>
              <a:t>Threatened Wei on video</a:t>
            </a:r>
            <a:endParaRPr lang="en-US" sz="2000" kern="100">
              <a:effectLst/>
              <a:latin typeface="Arial" panose="020B0604020202020204" pitchFamily="34" charset="0"/>
              <a:ea typeface="Aptos" panose="020B0004020202020204" pitchFamily="34" charset="0"/>
              <a:cs typeface="Arial" panose="020B0604020202020204" pitchFamily="34" charset="0"/>
            </a:endParaRPr>
          </a:p>
        </p:txBody>
      </p:sp>
      <p:sp>
        <p:nvSpPr>
          <p:cNvPr id="17" name="Text Box 2">
            <a:extLst>
              <a:ext uri="{FF2B5EF4-FFF2-40B4-BE49-F238E27FC236}">
                <a16:creationId xmlns:a16="http://schemas.microsoft.com/office/drawing/2014/main" id="{0CD5FC6E-F469-DC5F-E1E3-09F9C0008A1D}"/>
              </a:ext>
            </a:extLst>
          </p:cNvPr>
          <p:cNvSpPr txBox="1">
            <a:spLocks noChangeArrowheads="1"/>
          </p:cNvSpPr>
          <p:nvPr/>
        </p:nvSpPr>
        <p:spPr bwMode="auto">
          <a:xfrm>
            <a:off x="1741425" y="3928636"/>
            <a:ext cx="3575900" cy="419372"/>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nSpc>
                <a:spcPct val="115000"/>
              </a:lnSpc>
              <a:spcAft>
                <a:spcPts val="800"/>
              </a:spcAft>
              <a:buNone/>
            </a:pPr>
            <a:r>
              <a:rPr lang="en-US" sz="2000" kern="100">
                <a:latin typeface="Arial" panose="020B0604020202020204" pitchFamily="34" charset="0"/>
                <a:ea typeface="Aptos" panose="020B0004020202020204" pitchFamily="34" charset="0"/>
                <a:cs typeface="Arial" panose="020B0604020202020204" pitchFamily="34" charset="0"/>
              </a:rPr>
              <a:t>Physically restrained Wang</a:t>
            </a:r>
            <a:endParaRPr lang="en-US" sz="2000" kern="100">
              <a:effectLst/>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28941172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16381-110F-A605-C01F-2D142C06600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FCAC35B-214A-8C3F-8D20-D1360E453673}"/>
              </a:ext>
            </a:extLst>
          </p:cNvPr>
          <p:cNvSpPr>
            <a:spLocks noGrp="1"/>
          </p:cNvSpPr>
          <p:nvPr>
            <p:ph type="sldNum" sz="quarter" idx="12"/>
          </p:nvPr>
        </p:nvSpPr>
        <p:spPr/>
        <p:txBody>
          <a:bodyPr/>
          <a:lstStyle/>
          <a:p>
            <a:fld id="{222FE637-81C6-4D41-9994-76F16F08D1AD}" type="slidenum">
              <a:rPr lang="en-US" smtClean="0"/>
              <a:t>16</a:t>
            </a:fld>
            <a:endParaRPr lang="en-US"/>
          </a:p>
        </p:txBody>
      </p:sp>
      <p:sp>
        <p:nvSpPr>
          <p:cNvPr id="4" name="Rectangle 3">
            <a:extLst>
              <a:ext uri="{FF2B5EF4-FFF2-40B4-BE49-F238E27FC236}">
                <a16:creationId xmlns:a16="http://schemas.microsoft.com/office/drawing/2014/main" id="{7C483A1B-1A69-7DA0-B703-F72073364940}"/>
              </a:ext>
            </a:extLst>
          </p:cNvPr>
          <p:cNvSpPr/>
          <p:nvPr/>
        </p:nvSpPr>
        <p:spPr>
          <a:xfrm>
            <a:off x="0" y="5860596"/>
            <a:ext cx="12192000" cy="99150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graphical user interface&#10;&#10;Description automatically generated">
            <a:extLst>
              <a:ext uri="{FF2B5EF4-FFF2-40B4-BE49-F238E27FC236}">
                <a16:creationId xmlns:a16="http://schemas.microsoft.com/office/drawing/2014/main" id="{789E9AA5-E417-F757-A06F-FC004CEE4E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23" y="5993253"/>
            <a:ext cx="3779848" cy="670618"/>
          </a:xfrm>
          <a:prstGeom prst="rect">
            <a:avLst/>
          </a:prstGeom>
        </p:spPr>
      </p:pic>
      <p:sp>
        <p:nvSpPr>
          <p:cNvPr id="5" name="TextBox 4">
            <a:extLst>
              <a:ext uri="{FF2B5EF4-FFF2-40B4-BE49-F238E27FC236}">
                <a16:creationId xmlns:a16="http://schemas.microsoft.com/office/drawing/2014/main" id="{E1AB7567-6F7A-DE95-BFBA-8F1E9D83652C}"/>
              </a:ext>
            </a:extLst>
          </p:cNvPr>
          <p:cNvSpPr txBox="1"/>
          <p:nvPr/>
        </p:nvSpPr>
        <p:spPr>
          <a:xfrm>
            <a:off x="524850" y="136525"/>
            <a:ext cx="11009748" cy="584775"/>
          </a:xfrm>
          <a:prstGeom prst="rect">
            <a:avLst/>
          </a:prstGeom>
          <a:noFill/>
        </p:spPr>
        <p:txBody>
          <a:bodyPr wrap="square" lIns="91440" tIns="45720" rIns="91440" bIns="45720" rtlCol="0" anchor="t">
            <a:spAutoFit/>
          </a:bodyPr>
          <a:lstStyle/>
          <a:p>
            <a:r>
              <a:rPr lang="en-US" sz="3200" b="1" dirty="0">
                <a:solidFill>
                  <a:srgbClr val="C00000"/>
                </a:solidFill>
                <a:latin typeface="Arial" panose="020B0604020202020204" pitchFamily="34" charset="0"/>
                <a:cs typeface="Arial" panose="020B0604020202020204" pitchFamily="34" charset="0"/>
              </a:rPr>
              <a:t>Item 4</a:t>
            </a:r>
            <a:endParaRPr lang="en-US" sz="3200" b="1" dirty="0">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4DFB1F51-BC66-8A55-2CA9-4555BBB00E50}"/>
              </a:ext>
            </a:extLst>
          </p:cNvPr>
          <p:cNvCxnSpPr>
            <a:cxnSpLocks/>
          </p:cNvCxnSpPr>
          <p:nvPr/>
        </p:nvCxnSpPr>
        <p:spPr>
          <a:xfrm flipV="1">
            <a:off x="607976" y="718484"/>
            <a:ext cx="10340110" cy="5632"/>
          </a:xfrm>
          <a:prstGeom prst="line">
            <a:avLst/>
          </a:prstGeom>
        </p:spPr>
        <p:style>
          <a:lnRef idx="1">
            <a:schemeClr val="dk1"/>
          </a:lnRef>
          <a:fillRef idx="0">
            <a:schemeClr val="dk1"/>
          </a:fillRef>
          <a:effectRef idx="0">
            <a:schemeClr val="dk1"/>
          </a:effectRef>
          <a:fontRef idx="minor">
            <a:schemeClr val="tx1"/>
          </a:fontRef>
        </p:style>
      </p:cxnSp>
      <p:sp>
        <p:nvSpPr>
          <p:cNvPr id="9" name="TextBox 8">
            <a:extLst>
              <a:ext uri="{FF2B5EF4-FFF2-40B4-BE49-F238E27FC236}">
                <a16:creationId xmlns:a16="http://schemas.microsoft.com/office/drawing/2014/main" id="{23DA4C8A-E3B5-4F8A-8275-244D72F15A1D}"/>
              </a:ext>
            </a:extLst>
          </p:cNvPr>
          <p:cNvSpPr txBox="1"/>
          <p:nvPr/>
        </p:nvSpPr>
        <p:spPr>
          <a:xfrm>
            <a:off x="524850" y="969177"/>
            <a:ext cx="10551116" cy="923330"/>
          </a:xfrm>
          <a:prstGeom prst="rect">
            <a:avLst/>
          </a:prstGeom>
          <a:noFill/>
        </p:spPr>
        <p:txBody>
          <a:bodyPr wrap="square" lIns="91440" tIns="45720" rIns="91440" bIns="45720" rtlCol="0" anchor="t">
            <a:spAutoFit/>
          </a:bodyPr>
          <a:lstStyle/>
          <a:p>
            <a:r>
              <a:rPr lang="en-US" b="1">
                <a:latin typeface="Arial" panose="020B0604020202020204" pitchFamily="34" charset="0"/>
                <a:cs typeface="Arial" panose="020B0604020202020204" pitchFamily="34" charset="0"/>
              </a:rPr>
              <a:t>TOPIC: </a:t>
            </a:r>
            <a:r>
              <a:rPr lang="en-US">
                <a:latin typeface="Arial" panose="020B0604020202020204" pitchFamily="34" charset="0"/>
                <a:cs typeface="Arial" panose="020B0604020202020204" pitchFamily="34" charset="0"/>
              </a:rPr>
              <a:t>Revocation of art vendor license for Art Vendor </a:t>
            </a:r>
            <a:r>
              <a:rPr lang="en-US" err="1">
                <a:latin typeface="Arial" panose="020B0604020202020204" pitchFamily="34" charset="0"/>
                <a:cs typeface="Arial" panose="020B0604020202020204" pitchFamily="34" charset="0"/>
              </a:rPr>
              <a:t>ZhongYu</a:t>
            </a:r>
            <a:r>
              <a:rPr lang="en-US">
                <a:latin typeface="Arial" panose="020B0604020202020204" pitchFamily="34" charset="0"/>
                <a:cs typeface="Arial" panose="020B0604020202020204" pitchFamily="34" charset="0"/>
              </a:rPr>
              <a:t> Wang</a:t>
            </a:r>
            <a:r>
              <a:rPr lang="en-US"/>
              <a:t>, </a:t>
            </a:r>
            <a:r>
              <a:rPr lang="en-US">
                <a:latin typeface="Arial" panose="020B0604020202020204" pitchFamily="34" charset="0"/>
                <a:cs typeface="Arial" panose="020B0604020202020204" pitchFamily="34" charset="0"/>
              </a:rPr>
              <a:t>License Number 9021:</a:t>
            </a:r>
          </a:p>
          <a:p>
            <a:r>
              <a:rPr lang="en-US">
                <a:latin typeface="Arial" panose="020B0604020202020204" pitchFamily="34" charset="0"/>
                <a:cs typeface="Arial" panose="020B0604020202020204" pitchFamily="34" charset="0"/>
              </a:rPr>
              <a:t>•  Participating in a violent altercation, threats against art vendor </a:t>
            </a:r>
            <a:r>
              <a:rPr lang="en-US" err="1">
                <a:latin typeface="Arial" panose="020B0604020202020204" pitchFamily="34" charset="0"/>
                <a:cs typeface="Arial" panose="020B0604020202020204" pitchFamily="34" charset="0"/>
              </a:rPr>
              <a:t>Jianfu</a:t>
            </a:r>
            <a:r>
              <a:rPr lang="en-US">
                <a:latin typeface="Arial" panose="020B0604020202020204" pitchFamily="34" charset="0"/>
                <a:cs typeface="Arial" panose="020B0604020202020204" pitchFamily="34" charset="0"/>
              </a:rPr>
              <a:t> Wei Number 8907 and disrupting the business of the market.</a:t>
            </a:r>
            <a:endParaRPr lang="en-US">
              <a:solidFill>
                <a:schemeClr val="bg2">
                  <a:lumMod val="25000"/>
                </a:schemeClr>
              </a:solidFill>
              <a:latin typeface="Arial" panose="020B0604020202020204" pitchFamily="34" charset="0"/>
              <a:ea typeface="+mn-lt"/>
              <a:cs typeface="Arial" panose="020B0604020202020204" pitchFamily="34" charset="0"/>
            </a:endParaRPr>
          </a:p>
        </p:txBody>
      </p:sp>
      <p:sp>
        <p:nvSpPr>
          <p:cNvPr id="11" name="TextBox 10">
            <a:extLst>
              <a:ext uri="{FF2B5EF4-FFF2-40B4-BE49-F238E27FC236}">
                <a16:creationId xmlns:a16="http://schemas.microsoft.com/office/drawing/2014/main" id="{4D66E142-99C5-DA15-7B23-8CBD95B9BB9D}"/>
              </a:ext>
            </a:extLst>
          </p:cNvPr>
          <p:cNvSpPr txBox="1"/>
          <p:nvPr/>
        </p:nvSpPr>
        <p:spPr>
          <a:xfrm>
            <a:off x="524850" y="2237239"/>
            <a:ext cx="11009748" cy="3139321"/>
          </a:xfrm>
          <a:prstGeom prst="rect">
            <a:avLst/>
          </a:prstGeom>
          <a:noFill/>
        </p:spPr>
        <p:txBody>
          <a:bodyPr wrap="square">
            <a:spAutoFit/>
          </a:bodyPr>
          <a:lstStyle/>
          <a:p>
            <a:r>
              <a:rPr lang="en-US" b="1">
                <a:latin typeface="Arial" panose="020B0604020202020204" pitchFamily="34" charset="0"/>
                <a:cs typeface="Arial" panose="020B0604020202020204" pitchFamily="34" charset="0"/>
              </a:rPr>
              <a:t>I. </a:t>
            </a:r>
            <a:r>
              <a:rPr lang="en-US" b="1" err="1">
                <a:latin typeface="Arial" panose="020B0604020202020204" pitchFamily="34" charset="0"/>
                <a:cs typeface="Arial" panose="020B0604020202020204" pitchFamily="34" charset="0"/>
              </a:rPr>
              <a:t>ZhongYu</a:t>
            </a:r>
            <a:r>
              <a:rPr lang="en-US" b="1">
                <a:latin typeface="Arial" panose="020B0604020202020204" pitchFamily="34" charset="0"/>
                <a:cs typeface="Arial" panose="020B0604020202020204" pitchFamily="34" charset="0"/>
              </a:rPr>
              <a:t> Wang, Number 9021</a:t>
            </a:r>
            <a:r>
              <a:rPr lang="en-US" b="1">
                <a:latin typeface="Arial" panose="020B0604020202020204" pitchFamily="34" charset="0"/>
                <a:ea typeface="ＭＳ Ｐゴシック"/>
                <a:cs typeface="Arial" panose="020B0604020202020204" pitchFamily="34" charset="0"/>
              </a:rPr>
              <a:t>: </a:t>
            </a:r>
            <a:r>
              <a:rPr lang="en-US">
                <a:latin typeface="Arial" panose="020B0604020202020204" pitchFamily="34" charset="0"/>
                <a:ea typeface="ＭＳ Ｐゴシック"/>
                <a:cs typeface="Arial" panose="020B0604020202020204" pitchFamily="34" charset="0"/>
              </a:rPr>
              <a:t>Approximately 5 minutes, additional 5 minutes for interpretation for total 10 minutes.</a:t>
            </a:r>
          </a:p>
          <a:p>
            <a:endParaRPr lang="en-US">
              <a:latin typeface="Arial" panose="020B0604020202020204" pitchFamily="34" charset="0"/>
              <a:ea typeface="ＭＳ Ｐゴシック"/>
              <a:cs typeface="Arial" panose="020B0604020202020204" pitchFamily="34" charset="0"/>
            </a:endParaRPr>
          </a:p>
          <a:p>
            <a:r>
              <a:rPr lang="en-US" b="1">
                <a:latin typeface="Arial" panose="020B0604020202020204" pitchFamily="34" charset="0"/>
                <a:ea typeface="ＭＳ Ｐゴシック"/>
                <a:cs typeface="Arial" panose="020B0604020202020204" pitchFamily="34" charset="0"/>
              </a:rPr>
              <a:t>II. Statement by </a:t>
            </a:r>
            <a:r>
              <a:rPr lang="en-US" b="1" err="1">
                <a:latin typeface="Arial" panose="020B0604020202020204" pitchFamily="34" charset="0"/>
                <a:cs typeface="Arial" panose="020B0604020202020204" pitchFamily="34" charset="0"/>
              </a:rPr>
              <a:t>Jianfu</a:t>
            </a:r>
            <a:r>
              <a:rPr lang="en-US" b="1">
                <a:latin typeface="Arial" panose="020B0604020202020204" pitchFamily="34" charset="0"/>
                <a:cs typeface="Arial" panose="020B0604020202020204" pitchFamily="34" charset="0"/>
              </a:rPr>
              <a:t> Wei, Number 8907 </a:t>
            </a:r>
            <a:r>
              <a:rPr lang="en-US" b="1">
                <a:latin typeface="Arial" panose="020B0604020202020204" pitchFamily="34" charset="0"/>
                <a:ea typeface="ＭＳ Ｐゴシック"/>
                <a:cs typeface="Arial" panose="020B0604020202020204" pitchFamily="34" charset="0"/>
              </a:rPr>
              <a:t>: </a:t>
            </a:r>
            <a:r>
              <a:rPr lang="en-US">
                <a:latin typeface="Arial" panose="020B0604020202020204" pitchFamily="34" charset="0"/>
                <a:ea typeface="ＭＳ Ｐゴシック"/>
                <a:cs typeface="Arial" panose="020B0604020202020204" pitchFamily="34" charset="0"/>
              </a:rPr>
              <a:t>Approximately 5 minutes, additional 5 minutes for interpretation for total 10 minutes.</a:t>
            </a:r>
          </a:p>
          <a:p>
            <a:endParaRPr lang="en-US"/>
          </a:p>
          <a:p>
            <a:r>
              <a:rPr lang="en-US" b="1">
                <a:latin typeface="Arial" panose="020B0604020202020204" pitchFamily="34" charset="0"/>
                <a:ea typeface="ＭＳ Ｐゴシック"/>
                <a:cs typeface="Arial" panose="020B0604020202020204" pitchFamily="34" charset="0"/>
              </a:rPr>
              <a:t>III. Rebuttal by </a:t>
            </a:r>
            <a:r>
              <a:rPr lang="en-US" b="1" err="1">
                <a:latin typeface="Arial" panose="020B0604020202020204" pitchFamily="34" charset="0"/>
                <a:cs typeface="Arial" panose="020B0604020202020204" pitchFamily="34" charset="0"/>
              </a:rPr>
              <a:t>ZhongYu</a:t>
            </a:r>
            <a:r>
              <a:rPr lang="en-US" b="1">
                <a:latin typeface="Arial" panose="020B0604020202020204" pitchFamily="34" charset="0"/>
                <a:cs typeface="Arial" panose="020B0604020202020204" pitchFamily="34" charset="0"/>
              </a:rPr>
              <a:t> Wang, Number 9021</a:t>
            </a:r>
            <a:r>
              <a:rPr lang="en-US" b="1">
                <a:latin typeface="Arial" panose="020B0604020202020204" pitchFamily="34" charset="0"/>
                <a:ea typeface="ＭＳ Ｐゴシック"/>
                <a:cs typeface="Arial" panose="020B0604020202020204" pitchFamily="34" charset="0"/>
              </a:rPr>
              <a:t>: </a:t>
            </a:r>
            <a:r>
              <a:rPr lang="en-US">
                <a:latin typeface="Arial" panose="020B0604020202020204" pitchFamily="34" charset="0"/>
                <a:ea typeface="ＭＳ Ｐゴシック"/>
                <a:cs typeface="Arial" panose="020B0604020202020204" pitchFamily="34" charset="0"/>
              </a:rPr>
              <a:t>Approximately 2 minutes, additional 2 minutes for interpretation for total of 4 minutes</a:t>
            </a:r>
          </a:p>
          <a:p>
            <a:endParaRPr lang="en-US" b="1">
              <a:latin typeface="Arial" panose="020B0604020202020204" pitchFamily="34" charset="0"/>
              <a:ea typeface="+mn-lt"/>
              <a:cs typeface="Arial" panose="020B0604020202020204" pitchFamily="34" charset="0"/>
            </a:endParaRPr>
          </a:p>
          <a:p>
            <a:r>
              <a:rPr lang="en-US" b="1">
                <a:latin typeface="Arial" panose="020B0604020202020204" pitchFamily="34" charset="0"/>
                <a:ea typeface="ＭＳ Ｐゴシック"/>
                <a:cs typeface="Arial" panose="020B0604020202020204" pitchFamily="34" charset="0"/>
              </a:rPr>
              <a:t>IV. Counter-Rebuttal by </a:t>
            </a:r>
            <a:r>
              <a:rPr lang="en-US" b="1" err="1">
                <a:latin typeface="Arial" panose="020B0604020202020204" pitchFamily="34" charset="0"/>
                <a:cs typeface="Arial" panose="020B0604020202020204" pitchFamily="34" charset="0"/>
              </a:rPr>
              <a:t>Jianfu</a:t>
            </a:r>
            <a:r>
              <a:rPr lang="en-US" b="1">
                <a:latin typeface="Arial" panose="020B0604020202020204" pitchFamily="34" charset="0"/>
                <a:cs typeface="Arial" panose="020B0604020202020204" pitchFamily="34" charset="0"/>
              </a:rPr>
              <a:t> Wei, Number 8907</a:t>
            </a:r>
            <a:r>
              <a:rPr lang="en-US" b="1">
                <a:latin typeface="Arial" panose="020B0604020202020204" pitchFamily="34" charset="0"/>
                <a:ea typeface="+mn-lt"/>
                <a:cs typeface="Arial" panose="020B0604020202020204" pitchFamily="34" charset="0"/>
              </a:rPr>
              <a:t> </a:t>
            </a:r>
            <a:r>
              <a:rPr lang="en-US" b="1">
                <a:latin typeface="Arial" panose="020B0604020202020204" pitchFamily="34" charset="0"/>
                <a:ea typeface="ＭＳ Ｐゴシック"/>
                <a:cs typeface="Arial" panose="020B0604020202020204" pitchFamily="34" charset="0"/>
              </a:rPr>
              <a:t>: </a:t>
            </a:r>
            <a:r>
              <a:rPr lang="en-US">
                <a:latin typeface="Arial" panose="020B0604020202020204" pitchFamily="34" charset="0"/>
                <a:ea typeface="ＭＳ Ｐゴシック"/>
                <a:cs typeface="Arial" panose="020B0604020202020204" pitchFamily="34" charset="0"/>
              </a:rPr>
              <a:t>Approximately 2 minutes, additional 2 minutes for interpretation for total of 4 minutes</a:t>
            </a:r>
          </a:p>
        </p:txBody>
      </p:sp>
    </p:spTree>
    <p:extLst>
      <p:ext uri="{BB962C8B-B14F-4D97-AF65-F5344CB8AC3E}">
        <p14:creationId xmlns:p14="http://schemas.microsoft.com/office/powerpoint/2010/main" val="38616017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BFF9EF-FBE9-C07E-716E-69AD125FEF6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671FDE1-CF50-7123-FB68-CC6AE981EA9A}"/>
              </a:ext>
            </a:extLst>
          </p:cNvPr>
          <p:cNvSpPr txBox="1"/>
          <p:nvPr/>
        </p:nvSpPr>
        <p:spPr>
          <a:xfrm>
            <a:off x="607976" y="3975444"/>
            <a:ext cx="10022629" cy="830997"/>
          </a:xfrm>
          <a:prstGeom prst="rect">
            <a:avLst/>
          </a:prstGeom>
          <a:noFill/>
        </p:spPr>
        <p:txBody>
          <a:bodyPr wrap="square" lIns="91440" tIns="45720" rIns="91440" bIns="45720" rtlCol="0" anchor="t">
            <a:spAutoFit/>
          </a:bodyPr>
          <a:lstStyle/>
          <a:p>
            <a:r>
              <a:rPr lang="en-US" sz="2400" b="1">
                <a:latin typeface="Arial" panose="020B0604020202020204" pitchFamily="34" charset="0"/>
                <a:cs typeface="Arial" panose="020B0604020202020204" pitchFamily="34" charset="0"/>
              </a:rPr>
              <a:t>Possible action </a:t>
            </a:r>
            <a:r>
              <a:rPr lang="en-US" sz="2400">
                <a:latin typeface="Arial" panose="020B0604020202020204" pitchFamily="34" charset="0"/>
                <a:cs typeface="Arial" panose="020B0604020202020204" pitchFamily="34" charset="0"/>
              </a:rPr>
              <a:t>to </a:t>
            </a:r>
            <a:r>
              <a:rPr lang="en-US" sz="2400">
                <a:solidFill>
                  <a:prstClr val="black"/>
                </a:solidFill>
                <a:latin typeface="Arial" panose="020B0604020202020204" pitchFamily="34" charset="0"/>
                <a:cs typeface="Arial" panose="020B0604020202020204" pitchFamily="34" charset="0"/>
              </a:rPr>
              <a:t>revoke the art vendor license for  </a:t>
            </a:r>
            <a:r>
              <a:rPr lang="en-US" sz="2400" err="1">
                <a:latin typeface="Arial" panose="020B0604020202020204" pitchFamily="34" charset="0"/>
                <a:ea typeface="+mn-lt"/>
                <a:cs typeface="Arial" panose="020B0604020202020204" pitchFamily="34" charset="0"/>
              </a:rPr>
              <a:t>ZhongYu</a:t>
            </a:r>
            <a:r>
              <a:rPr lang="en-US" sz="2400">
                <a:latin typeface="Arial" panose="020B0604020202020204" pitchFamily="34" charset="0"/>
                <a:ea typeface="+mn-lt"/>
                <a:cs typeface="Arial" panose="020B0604020202020204" pitchFamily="34" charset="0"/>
              </a:rPr>
              <a:t> Wang, License Number 9021.</a:t>
            </a:r>
            <a:endParaRPr lang="en-US" sz="2400"/>
          </a:p>
        </p:txBody>
      </p:sp>
      <p:sp>
        <p:nvSpPr>
          <p:cNvPr id="2" name="Slide Number Placeholder 1">
            <a:extLst>
              <a:ext uri="{FF2B5EF4-FFF2-40B4-BE49-F238E27FC236}">
                <a16:creationId xmlns:a16="http://schemas.microsoft.com/office/drawing/2014/main" id="{5A4E9BC1-7AA4-3469-1B34-E3D276FB83E1}"/>
              </a:ext>
            </a:extLst>
          </p:cNvPr>
          <p:cNvSpPr>
            <a:spLocks noGrp="1"/>
          </p:cNvSpPr>
          <p:nvPr>
            <p:ph type="sldNum" sz="quarter" idx="12"/>
          </p:nvPr>
        </p:nvSpPr>
        <p:spPr/>
        <p:txBody>
          <a:bodyPr/>
          <a:lstStyle/>
          <a:p>
            <a:fld id="{222FE637-81C6-4D41-9994-76F16F08D1AD}" type="slidenum">
              <a:rPr lang="en-US" smtClean="0"/>
              <a:t>17</a:t>
            </a:fld>
            <a:endParaRPr lang="en-US"/>
          </a:p>
        </p:txBody>
      </p:sp>
      <p:sp>
        <p:nvSpPr>
          <p:cNvPr id="4" name="Rectangle 3">
            <a:extLst>
              <a:ext uri="{FF2B5EF4-FFF2-40B4-BE49-F238E27FC236}">
                <a16:creationId xmlns:a16="http://schemas.microsoft.com/office/drawing/2014/main" id="{554AE095-8065-0720-A7B1-33B1BFCFFC84}"/>
              </a:ext>
            </a:extLst>
          </p:cNvPr>
          <p:cNvSpPr/>
          <p:nvPr/>
        </p:nvSpPr>
        <p:spPr>
          <a:xfrm>
            <a:off x="0" y="5860596"/>
            <a:ext cx="12192000" cy="99150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graphical user interface&#10;&#10;Description automatically generated">
            <a:extLst>
              <a:ext uri="{FF2B5EF4-FFF2-40B4-BE49-F238E27FC236}">
                <a16:creationId xmlns:a16="http://schemas.microsoft.com/office/drawing/2014/main" id="{66099F1E-D2DE-ABAD-10C5-9C067B5E13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23" y="5993253"/>
            <a:ext cx="3779848" cy="670618"/>
          </a:xfrm>
          <a:prstGeom prst="rect">
            <a:avLst/>
          </a:prstGeom>
        </p:spPr>
      </p:pic>
      <p:sp>
        <p:nvSpPr>
          <p:cNvPr id="5" name="TextBox 4">
            <a:extLst>
              <a:ext uri="{FF2B5EF4-FFF2-40B4-BE49-F238E27FC236}">
                <a16:creationId xmlns:a16="http://schemas.microsoft.com/office/drawing/2014/main" id="{2F5F7987-5D51-4CF9-C687-EDF4EE01E62A}"/>
              </a:ext>
            </a:extLst>
          </p:cNvPr>
          <p:cNvSpPr txBox="1"/>
          <p:nvPr/>
        </p:nvSpPr>
        <p:spPr>
          <a:xfrm>
            <a:off x="524850" y="136525"/>
            <a:ext cx="11009748" cy="584775"/>
          </a:xfrm>
          <a:prstGeom prst="rect">
            <a:avLst/>
          </a:prstGeom>
          <a:noFill/>
        </p:spPr>
        <p:txBody>
          <a:bodyPr wrap="square" lIns="91440" tIns="45720" rIns="91440" bIns="45720" rtlCol="0" anchor="t">
            <a:spAutoFit/>
          </a:bodyPr>
          <a:lstStyle/>
          <a:p>
            <a:r>
              <a:rPr lang="en-US" sz="3200" b="1" dirty="0">
                <a:solidFill>
                  <a:srgbClr val="C00000"/>
                </a:solidFill>
                <a:latin typeface="Arial" panose="020B0604020202020204" pitchFamily="34" charset="0"/>
                <a:cs typeface="Arial" panose="020B0604020202020204" pitchFamily="34" charset="0"/>
              </a:rPr>
              <a:t>Item 4</a:t>
            </a:r>
            <a:endParaRPr lang="en-US" sz="3200" b="1" dirty="0">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BA58A5D2-F191-7960-D8AA-4DA9A2017DD5}"/>
              </a:ext>
            </a:extLst>
          </p:cNvPr>
          <p:cNvCxnSpPr>
            <a:cxnSpLocks/>
          </p:cNvCxnSpPr>
          <p:nvPr/>
        </p:nvCxnSpPr>
        <p:spPr>
          <a:xfrm flipV="1">
            <a:off x="607976" y="718484"/>
            <a:ext cx="10340110" cy="5632"/>
          </a:xfrm>
          <a:prstGeom prst="line">
            <a:avLst/>
          </a:prstGeom>
        </p:spPr>
        <p:style>
          <a:lnRef idx="1">
            <a:schemeClr val="dk1"/>
          </a:lnRef>
          <a:fillRef idx="0">
            <a:schemeClr val="dk1"/>
          </a:fillRef>
          <a:effectRef idx="0">
            <a:schemeClr val="dk1"/>
          </a:effectRef>
          <a:fontRef idx="minor">
            <a:schemeClr val="tx1"/>
          </a:fontRef>
        </p:style>
      </p:cxnSp>
      <p:sp>
        <p:nvSpPr>
          <p:cNvPr id="9" name="TextBox 8">
            <a:extLst>
              <a:ext uri="{FF2B5EF4-FFF2-40B4-BE49-F238E27FC236}">
                <a16:creationId xmlns:a16="http://schemas.microsoft.com/office/drawing/2014/main" id="{F565CCE2-5931-06F6-AE6F-FF3D4D3FFD64}"/>
              </a:ext>
            </a:extLst>
          </p:cNvPr>
          <p:cNvSpPr txBox="1"/>
          <p:nvPr/>
        </p:nvSpPr>
        <p:spPr>
          <a:xfrm>
            <a:off x="535895" y="894602"/>
            <a:ext cx="10817905" cy="2308324"/>
          </a:xfrm>
          <a:prstGeom prst="rect">
            <a:avLst/>
          </a:prstGeom>
          <a:noFill/>
        </p:spPr>
        <p:txBody>
          <a:bodyPr wrap="square" lIns="91440" tIns="45720" rIns="91440" bIns="45720" rtlCol="0" anchor="t">
            <a:spAutoFit/>
          </a:bodyPr>
          <a:lstStyle/>
          <a:p>
            <a:pPr lvl="0" fontAlgn="base">
              <a:defRPr/>
            </a:pPr>
            <a:r>
              <a:rPr kumimoji="0" lang="en-US" sz="24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Discussion</a:t>
            </a:r>
          </a:p>
          <a:p>
            <a:pPr lvl="0" fontAlgn="base">
              <a:defRPr/>
            </a:pPr>
            <a:endParaRPr lang="en-US" sz="2400" b="1" noProof="0" dirty="0">
              <a:solidFill>
                <a:prstClr val="black"/>
              </a:solidFill>
              <a:latin typeface="Arial" panose="020B0604020202020204" pitchFamily="34" charset="0"/>
              <a:cs typeface="Arial" panose="020B0604020202020204" pitchFamily="34" charset="0"/>
            </a:endParaRPr>
          </a:p>
          <a:p>
            <a:pPr lvl="0" fontAlgn="base">
              <a:defRPr/>
            </a:pPr>
            <a:r>
              <a:rPr kumimoji="0" lang="en-US" sz="2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Item 4: </a:t>
            </a:r>
            <a:r>
              <a:rPr lang="en-US" sz="2400" dirty="0">
                <a:latin typeface="Arial" panose="020B0604020202020204" pitchFamily="34" charset="0"/>
                <a:cs typeface="Arial" panose="020B0604020202020204" pitchFamily="34" charset="0"/>
              </a:rPr>
              <a:t>Hearing and possible motion to approve revocation of art vendor license for art vendor </a:t>
            </a:r>
            <a:r>
              <a:rPr lang="en-US" sz="2400" dirty="0" err="1">
                <a:latin typeface="Arial" panose="020B0604020202020204" pitchFamily="34" charset="0"/>
                <a:cs typeface="Arial" panose="020B0604020202020204" pitchFamily="34" charset="0"/>
              </a:rPr>
              <a:t>ZhongYu</a:t>
            </a:r>
            <a:r>
              <a:rPr lang="en-US" sz="2400" dirty="0">
                <a:latin typeface="Arial" panose="020B0604020202020204" pitchFamily="34" charset="0"/>
                <a:cs typeface="Arial" panose="020B0604020202020204" pitchFamily="34" charset="0"/>
              </a:rPr>
              <a:t> Wang (9021): </a:t>
            </a:r>
          </a:p>
          <a:p>
            <a:pPr lvl="0" fontAlgn="base">
              <a:defRPr/>
            </a:pPr>
            <a:r>
              <a:rPr lang="en-US" sz="2400" dirty="0">
                <a:latin typeface="Arial" panose="020B0604020202020204" pitchFamily="34" charset="0"/>
                <a:cs typeface="Arial" panose="020B0604020202020204" pitchFamily="34" charset="0"/>
              </a:rPr>
              <a:t>• Participating in a violent altercation, threats against art vendor </a:t>
            </a:r>
            <a:r>
              <a:rPr lang="en-US" sz="2400" dirty="0" err="1">
                <a:latin typeface="Arial" panose="020B0604020202020204" pitchFamily="34" charset="0"/>
                <a:cs typeface="Arial" panose="020B0604020202020204" pitchFamily="34" charset="0"/>
              </a:rPr>
              <a:t>Jianfu</a:t>
            </a:r>
            <a:r>
              <a:rPr lang="en-US" sz="2400" dirty="0">
                <a:latin typeface="Arial" panose="020B0604020202020204" pitchFamily="34" charset="0"/>
                <a:cs typeface="Arial" panose="020B0604020202020204" pitchFamily="34" charset="0"/>
              </a:rPr>
              <a:t> Wei (8970) and disrupting the business of the market. </a:t>
            </a:r>
            <a:endParaRPr kumimoji="0" lang="en-US" sz="2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9561665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D2882-6518-913E-1C1A-532A3B694D7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18C4253-0852-7BBF-68FB-3F652914AF68}"/>
              </a:ext>
            </a:extLst>
          </p:cNvPr>
          <p:cNvSpPr txBox="1"/>
          <p:nvPr/>
        </p:nvSpPr>
        <p:spPr>
          <a:xfrm>
            <a:off x="919161" y="1580846"/>
            <a:ext cx="10353675" cy="2893100"/>
          </a:xfrm>
          <a:prstGeom prst="rect">
            <a:avLst/>
          </a:prstGeom>
          <a:noFill/>
        </p:spPr>
        <p:txBody>
          <a:bodyPr wrap="square" lIns="91440" tIns="45720" rIns="91440" bIns="45720" rtlCol="0" anchor="t">
            <a:spAutoFit/>
          </a:bodyPr>
          <a:lstStyle/>
          <a:p>
            <a:pPr algn="ctr"/>
            <a:r>
              <a:rPr lang="en-US" sz="3200" dirty="0">
                <a:solidFill>
                  <a:srgbClr val="C00000"/>
                </a:solidFill>
                <a:latin typeface="Arial" panose="020B0604020202020204" pitchFamily="34" charset="0"/>
                <a:cs typeface="Arial" panose="020B0604020202020204" pitchFamily="34" charset="0"/>
              </a:rPr>
              <a:t>Public Comment</a:t>
            </a:r>
            <a:endParaRPr lang="en-US"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pPr algn="ctr"/>
            <a:endParaRPr lang="en-US" sz="2200" dirty="0">
              <a:latin typeface="Arial" panose="020B0604020202020204" pitchFamily="34" charset="0"/>
              <a:cs typeface="Arial" panose="020B0604020202020204" pitchFamily="34" charset="0"/>
            </a:endParaRPr>
          </a:p>
          <a:p>
            <a:pPr algn="ctr"/>
            <a:r>
              <a:rPr lang="en-US" sz="2800" dirty="0">
                <a:solidFill>
                  <a:srgbClr val="C00000"/>
                </a:solidFill>
                <a:latin typeface="Arial" panose="020B0604020202020204" pitchFamily="34" charset="0"/>
                <a:ea typeface="+mn-lt"/>
                <a:cs typeface="Arial" panose="020B0604020202020204" pitchFamily="34" charset="0"/>
              </a:rPr>
              <a:t>Item 4: </a:t>
            </a:r>
            <a:r>
              <a:rPr lang="en-US" sz="2800" dirty="0">
                <a:latin typeface="Arial" panose="020B0604020202020204" pitchFamily="34" charset="0"/>
                <a:cs typeface="Arial" panose="020B0604020202020204" pitchFamily="34" charset="0"/>
              </a:rPr>
              <a:t> Hearing and possible motion to approve revocation of art vendor license for art vendor </a:t>
            </a:r>
            <a:r>
              <a:rPr lang="en-US" sz="2800" dirty="0" err="1">
                <a:latin typeface="Arial" panose="020B0604020202020204" pitchFamily="34" charset="0"/>
                <a:cs typeface="Arial" panose="020B0604020202020204" pitchFamily="34" charset="0"/>
              </a:rPr>
              <a:t>ZhongYu</a:t>
            </a:r>
            <a:r>
              <a:rPr lang="en-US" sz="2800" dirty="0">
                <a:latin typeface="Arial" panose="020B0604020202020204" pitchFamily="34" charset="0"/>
                <a:cs typeface="Arial" panose="020B0604020202020204" pitchFamily="34" charset="0"/>
              </a:rPr>
              <a:t> Wang (9021): </a:t>
            </a:r>
          </a:p>
          <a:p>
            <a:pPr algn="ctr"/>
            <a:r>
              <a:rPr lang="en-US" sz="2800" dirty="0">
                <a:latin typeface="Arial" panose="020B0604020202020204" pitchFamily="34" charset="0"/>
                <a:cs typeface="Arial" panose="020B0604020202020204" pitchFamily="34" charset="0"/>
              </a:rPr>
              <a:t>• Participating in a violent altercation, threats against art vendor </a:t>
            </a:r>
            <a:r>
              <a:rPr lang="en-US" sz="2800" dirty="0" err="1">
                <a:latin typeface="Arial" panose="020B0604020202020204" pitchFamily="34" charset="0"/>
                <a:cs typeface="Arial" panose="020B0604020202020204" pitchFamily="34" charset="0"/>
              </a:rPr>
              <a:t>Jianfu</a:t>
            </a:r>
            <a:r>
              <a:rPr lang="en-US" sz="2800" dirty="0">
                <a:latin typeface="Arial" panose="020B0604020202020204" pitchFamily="34" charset="0"/>
                <a:cs typeface="Arial" panose="020B0604020202020204" pitchFamily="34" charset="0"/>
              </a:rPr>
              <a:t> Wei (8970) and disrupting the business of the market.</a:t>
            </a:r>
          </a:p>
        </p:txBody>
      </p:sp>
      <p:sp>
        <p:nvSpPr>
          <p:cNvPr id="2" name="Slide Number Placeholder 1">
            <a:extLst>
              <a:ext uri="{FF2B5EF4-FFF2-40B4-BE49-F238E27FC236}">
                <a16:creationId xmlns:a16="http://schemas.microsoft.com/office/drawing/2014/main" id="{3F7256F4-5A0B-294A-7F73-5BC8B57E07AB}"/>
              </a:ext>
            </a:extLst>
          </p:cNvPr>
          <p:cNvSpPr>
            <a:spLocks noGrp="1"/>
          </p:cNvSpPr>
          <p:nvPr>
            <p:ph type="sldNum" sz="quarter" idx="12"/>
          </p:nvPr>
        </p:nvSpPr>
        <p:spPr/>
        <p:txBody>
          <a:bodyPr/>
          <a:lstStyle/>
          <a:p>
            <a:fld id="{222FE637-81C6-4D41-9994-76F16F08D1AD}" type="slidenum">
              <a:rPr lang="en-US" dirty="0" smtClean="0"/>
              <a:t>18</a:t>
            </a:fld>
            <a:endParaRPr lang="en-US"/>
          </a:p>
        </p:txBody>
      </p:sp>
      <p:cxnSp>
        <p:nvCxnSpPr>
          <p:cNvPr id="5" name="Straight Connector 4">
            <a:extLst>
              <a:ext uri="{FF2B5EF4-FFF2-40B4-BE49-F238E27FC236}">
                <a16:creationId xmlns:a16="http://schemas.microsoft.com/office/drawing/2014/main" id="{C5B6CAC4-40E2-FBF8-17DC-070C50121492}"/>
              </a:ext>
            </a:extLst>
          </p:cNvPr>
          <p:cNvCxnSpPr/>
          <p:nvPr/>
        </p:nvCxnSpPr>
        <p:spPr>
          <a:xfrm>
            <a:off x="2357966" y="2335173"/>
            <a:ext cx="7391400" cy="0"/>
          </a:xfrm>
          <a:prstGeom prst="line">
            <a:avLst/>
          </a:prstGeom>
        </p:spPr>
        <p:style>
          <a:lnRef idx="1">
            <a:schemeClr val="dk1"/>
          </a:lnRef>
          <a:fillRef idx="0">
            <a:schemeClr val="dk1"/>
          </a:fillRef>
          <a:effectRef idx="0">
            <a:schemeClr val="dk1"/>
          </a:effectRef>
          <a:fontRef idx="minor">
            <a:schemeClr val="tx1"/>
          </a:fontRef>
        </p:style>
      </p:cxnSp>
      <p:sp>
        <p:nvSpPr>
          <p:cNvPr id="4" name="Rectangle 3">
            <a:extLst>
              <a:ext uri="{FF2B5EF4-FFF2-40B4-BE49-F238E27FC236}">
                <a16:creationId xmlns:a16="http://schemas.microsoft.com/office/drawing/2014/main" id="{8A84B7DA-73FB-67FE-21F0-5581D59A270C}"/>
              </a:ext>
            </a:extLst>
          </p:cNvPr>
          <p:cNvSpPr/>
          <p:nvPr/>
        </p:nvSpPr>
        <p:spPr>
          <a:xfrm>
            <a:off x="0" y="5860596"/>
            <a:ext cx="12192000" cy="99150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graphical user interface&#10;&#10;Description automatically generated">
            <a:extLst>
              <a:ext uri="{FF2B5EF4-FFF2-40B4-BE49-F238E27FC236}">
                <a16:creationId xmlns:a16="http://schemas.microsoft.com/office/drawing/2014/main" id="{80982C47-D806-56A3-3911-B564612106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23" y="5993253"/>
            <a:ext cx="3779848" cy="670618"/>
          </a:xfrm>
          <a:prstGeom prst="rect">
            <a:avLst/>
          </a:prstGeom>
        </p:spPr>
      </p:pic>
    </p:spTree>
    <p:extLst>
      <p:ext uri="{BB962C8B-B14F-4D97-AF65-F5344CB8AC3E}">
        <p14:creationId xmlns:p14="http://schemas.microsoft.com/office/powerpoint/2010/main" val="1219947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B3ADED-45E1-B91A-81F2-6A782A42E91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CDFF40B-E88B-E714-BF0F-F7CC312C2C2D}"/>
              </a:ext>
            </a:extLst>
          </p:cNvPr>
          <p:cNvSpPr txBox="1"/>
          <p:nvPr/>
        </p:nvSpPr>
        <p:spPr>
          <a:xfrm>
            <a:off x="607976" y="2875449"/>
            <a:ext cx="10022629" cy="830997"/>
          </a:xfrm>
          <a:prstGeom prst="rect">
            <a:avLst/>
          </a:prstGeom>
          <a:noFill/>
        </p:spPr>
        <p:txBody>
          <a:bodyPr wrap="square" lIns="91440" tIns="45720" rIns="91440" bIns="45720" rtlCol="0" anchor="t">
            <a:spAutoFit/>
          </a:bodyPr>
          <a:lstStyle/>
          <a:p>
            <a:r>
              <a:rPr lang="en-US" sz="2400" b="1">
                <a:latin typeface="Arial" panose="020B0604020202020204" pitchFamily="34" charset="0"/>
                <a:cs typeface="Arial" panose="020B0604020202020204" pitchFamily="34" charset="0"/>
              </a:rPr>
              <a:t>MOTION to approve </a:t>
            </a:r>
            <a:r>
              <a:rPr lang="en-US" sz="2400">
                <a:latin typeface="Arial" panose="020B0604020202020204" pitchFamily="34" charset="0"/>
                <a:cs typeface="Arial" panose="020B0604020202020204" pitchFamily="34" charset="0"/>
              </a:rPr>
              <a:t>revocation of</a:t>
            </a:r>
            <a:r>
              <a:rPr lang="en-US" sz="2400">
                <a:latin typeface="Arial" panose="020B0604020202020204" pitchFamily="34" charset="0"/>
                <a:ea typeface="+mn-lt"/>
                <a:cs typeface="Arial" panose="020B0604020202020204" pitchFamily="34" charset="0"/>
              </a:rPr>
              <a:t> art vendor license for </a:t>
            </a:r>
            <a:r>
              <a:rPr lang="en-US" sz="2400" err="1">
                <a:latin typeface="Arial" panose="020B0604020202020204" pitchFamily="34" charset="0"/>
                <a:cs typeface="Arial" panose="020B0604020202020204" pitchFamily="34" charset="0"/>
              </a:rPr>
              <a:t>ZhongYu</a:t>
            </a:r>
            <a:r>
              <a:rPr lang="en-US" sz="2400">
                <a:latin typeface="Arial" panose="020B0604020202020204" pitchFamily="34" charset="0"/>
                <a:cs typeface="Arial" panose="020B0604020202020204" pitchFamily="34" charset="0"/>
              </a:rPr>
              <a:t> Wang, License Number 9021.</a:t>
            </a:r>
            <a:endParaRPr lang="en-US" sz="2400"/>
          </a:p>
        </p:txBody>
      </p:sp>
      <p:sp>
        <p:nvSpPr>
          <p:cNvPr id="2" name="Slide Number Placeholder 1">
            <a:extLst>
              <a:ext uri="{FF2B5EF4-FFF2-40B4-BE49-F238E27FC236}">
                <a16:creationId xmlns:a16="http://schemas.microsoft.com/office/drawing/2014/main" id="{0E91C102-9CBA-2EC3-C572-77A99423F70C}"/>
              </a:ext>
            </a:extLst>
          </p:cNvPr>
          <p:cNvSpPr>
            <a:spLocks noGrp="1"/>
          </p:cNvSpPr>
          <p:nvPr>
            <p:ph type="sldNum" sz="quarter" idx="12"/>
          </p:nvPr>
        </p:nvSpPr>
        <p:spPr/>
        <p:txBody>
          <a:bodyPr/>
          <a:lstStyle/>
          <a:p>
            <a:fld id="{222FE637-81C6-4D41-9994-76F16F08D1AD}" type="slidenum">
              <a:rPr lang="en-US" smtClean="0"/>
              <a:t>19</a:t>
            </a:fld>
            <a:endParaRPr lang="en-US"/>
          </a:p>
        </p:txBody>
      </p:sp>
      <p:sp>
        <p:nvSpPr>
          <p:cNvPr id="4" name="Rectangle 3">
            <a:extLst>
              <a:ext uri="{FF2B5EF4-FFF2-40B4-BE49-F238E27FC236}">
                <a16:creationId xmlns:a16="http://schemas.microsoft.com/office/drawing/2014/main" id="{890A3174-B80A-B4E4-E613-E7D6B5C19589}"/>
              </a:ext>
            </a:extLst>
          </p:cNvPr>
          <p:cNvSpPr/>
          <p:nvPr/>
        </p:nvSpPr>
        <p:spPr>
          <a:xfrm>
            <a:off x="0" y="5860596"/>
            <a:ext cx="12192000" cy="99150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graphical user interface&#10;&#10;Description automatically generated">
            <a:extLst>
              <a:ext uri="{FF2B5EF4-FFF2-40B4-BE49-F238E27FC236}">
                <a16:creationId xmlns:a16="http://schemas.microsoft.com/office/drawing/2014/main" id="{BDBD364F-B29F-2B1A-FD54-A263D9B50C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23" y="5993253"/>
            <a:ext cx="3779848" cy="670618"/>
          </a:xfrm>
          <a:prstGeom prst="rect">
            <a:avLst/>
          </a:prstGeom>
        </p:spPr>
      </p:pic>
      <p:sp>
        <p:nvSpPr>
          <p:cNvPr id="5" name="TextBox 4">
            <a:extLst>
              <a:ext uri="{FF2B5EF4-FFF2-40B4-BE49-F238E27FC236}">
                <a16:creationId xmlns:a16="http://schemas.microsoft.com/office/drawing/2014/main" id="{71263220-B113-4542-0B6E-8C8C22916440}"/>
              </a:ext>
            </a:extLst>
          </p:cNvPr>
          <p:cNvSpPr txBox="1"/>
          <p:nvPr/>
        </p:nvSpPr>
        <p:spPr>
          <a:xfrm>
            <a:off x="524850" y="136525"/>
            <a:ext cx="11009748" cy="584775"/>
          </a:xfrm>
          <a:prstGeom prst="rect">
            <a:avLst/>
          </a:prstGeom>
          <a:noFill/>
        </p:spPr>
        <p:txBody>
          <a:bodyPr wrap="square" lIns="91440" tIns="45720" rIns="91440" bIns="45720" rtlCol="0" anchor="t">
            <a:spAutoFit/>
          </a:bodyPr>
          <a:lstStyle/>
          <a:p>
            <a:r>
              <a:rPr lang="en-US" sz="3200" b="1" dirty="0">
                <a:solidFill>
                  <a:srgbClr val="C00000"/>
                </a:solidFill>
                <a:latin typeface="Arial" panose="020B0604020202020204" pitchFamily="34" charset="0"/>
                <a:cs typeface="Arial" panose="020B0604020202020204" pitchFamily="34" charset="0"/>
              </a:rPr>
              <a:t>Item 4</a:t>
            </a:r>
            <a:endParaRPr lang="en-US" sz="3200" b="1" dirty="0">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E16C97FE-2A55-087F-C97C-C654B5C9EB04}"/>
              </a:ext>
            </a:extLst>
          </p:cNvPr>
          <p:cNvCxnSpPr>
            <a:cxnSpLocks/>
          </p:cNvCxnSpPr>
          <p:nvPr/>
        </p:nvCxnSpPr>
        <p:spPr>
          <a:xfrm flipV="1">
            <a:off x="607976" y="718484"/>
            <a:ext cx="10340110" cy="5632"/>
          </a:xfrm>
          <a:prstGeom prst="line">
            <a:avLst/>
          </a:prstGeom>
        </p:spPr>
        <p:style>
          <a:lnRef idx="1">
            <a:schemeClr val="dk1"/>
          </a:lnRef>
          <a:fillRef idx="0">
            <a:schemeClr val="dk1"/>
          </a:fillRef>
          <a:effectRef idx="0">
            <a:schemeClr val="dk1"/>
          </a:effectRef>
          <a:fontRef idx="minor">
            <a:schemeClr val="tx1"/>
          </a:fontRef>
        </p:style>
      </p:cxnSp>
      <p:sp>
        <p:nvSpPr>
          <p:cNvPr id="9" name="TextBox 8">
            <a:extLst>
              <a:ext uri="{FF2B5EF4-FFF2-40B4-BE49-F238E27FC236}">
                <a16:creationId xmlns:a16="http://schemas.microsoft.com/office/drawing/2014/main" id="{EE263B54-C7C4-EEBE-8AF6-567C5CD5395A}"/>
              </a:ext>
            </a:extLst>
          </p:cNvPr>
          <p:cNvSpPr txBox="1"/>
          <p:nvPr/>
        </p:nvSpPr>
        <p:spPr>
          <a:xfrm>
            <a:off x="524850" y="893888"/>
            <a:ext cx="10817905" cy="830997"/>
          </a:xfrm>
          <a:prstGeom prst="rect">
            <a:avLst/>
          </a:prstGeom>
          <a:noFill/>
        </p:spPr>
        <p:txBody>
          <a:bodyPr wrap="square" lIns="91440" tIns="45720" rIns="91440" bIns="45720" rtlCol="0" anchor="t">
            <a:spAutoFit/>
          </a:bodyPr>
          <a:lstStyle/>
          <a:p>
            <a:pPr lvl="0" fontAlgn="base">
              <a:defRPr/>
            </a:pPr>
            <a:r>
              <a:rPr kumimoji="0" lang="en-US"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TOPIC: </a:t>
            </a:r>
            <a:r>
              <a:rPr lang="en-US" sz="2400">
                <a:latin typeface="Arial" panose="020B0604020202020204" pitchFamily="34" charset="0"/>
                <a:cs typeface="Arial" panose="020B0604020202020204" pitchFamily="34" charset="0"/>
              </a:rPr>
              <a:t>Revocation of art vendor license for Art Vendor </a:t>
            </a:r>
            <a:r>
              <a:rPr lang="en-US" sz="2400" err="1">
                <a:latin typeface="Arial" panose="020B0604020202020204" pitchFamily="34" charset="0"/>
                <a:cs typeface="Arial" panose="020B0604020202020204" pitchFamily="34" charset="0"/>
              </a:rPr>
              <a:t>ZhongYu</a:t>
            </a:r>
            <a:r>
              <a:rPr lang="en-US" sz="2400">
                <a:latin typeface="Arial" panose="020B0604020202020204" pitchFamily="34" charset="0"/>
                <a:cs typeface="Arial" panose="020B0604020202020204" pitchFamily="34" charset="0"/>
              </a:rPr>
              <a:t> Wang, License Number 9021. </a:t>
            </a:r>
            <a:endParaRPr kumimoji="0" lang="en-US"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737743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D40578D1-F427-7E85-E5C6-80BF0DE1E5FF}"/>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919161" y="1580846"/>
            <a:ext cx="10353675" cy="4370427"/>
          </a:xfrm>
          <a:prstGeom prst="rect">
            <a:avLst/>
          </a:prstGeom>
          <a:noFill/>
        </p:spPr>
        <p:txBody>
          <a:bodyPr wrap="square" rtlCol="0">
            <a:spAutoFit/>
          </a:bodyPr>
          <a:lstStyle/>
          <a:p>
            <a:pPr algn="ctr"/>
            <a:r>
              <a:rPr lang="en-US" sz="3200">
                <a:solidFill>
                  <a:srgbClr val="C00000"/>
                </a:solidFill>
                <a:latin typeface="Arial" panose="020B0604020202020204" pitchFamily="34" charset="0"/>
                <a:cs typeface="Arial" panose="020B0604020202020204" pitchFamily="34" charset="0"/>
              </a:rPr>
              <a:t>Item 1: </a:t>
            </a:r>
            <a:r>
              <a:rPr lang="en-US" sz="3200">
                <a:latin typeface="Arial" panose="020B0604020202020204" pitchFamily="34" charset="0"/>
                <a:cs typeface="Arial" panose="020B0604020202020204" pitchFamily="34" charset="0"/>
              </a:rPr>
              <a:t>Call to Order, Roll Call, Agenda Changes, </a:t>
            </a:r>
          </a:p>
          <a:p>
            <a:pPr algn="ctr"/>
            <a:r>
              <a:rPr lang="en-US" sz="3200">
                <a:latin typeface="Arial" panose="020B0604020202020204" pitchFamily="34" charset="0"/>
                <a:cs typeface="Arial" panose="020B0604020202020204" pitchFamily="34" charset="0"/>
              </a:rPr>
              <a:t>Land Acknowledgement</a:t>
            </a:r>
            <a:endParaRPr lang="en-US" sz="3200">
              <a:solidFill>
                <a:srgbClr val="C00000"/>
              </a:solidFill>
              <a:latin typeface="Arial" panose="020B0604020202020204" pitchFamily="34" charset="0"/>
              <a:cs typeface="Arial" panose="020B0604020202020204" pitchFamily="34" charset="0"/>
            </a:endParaRPr>
          </a:p>
          <a:p>
            <a:br>
              <a:rPr lang="en-US" sz="2200">
                <a:latin typeface="Gotham Bold" pitchFamily="50" charset="0"/>
                <a:cs typeface="Gotham Bold" pitchFamily="50" charset="0"/>
              </a:rPr>
            </a:br>
            <a:endParaRPr lang="en-US" sz="2200">
              <a:latin typeface="Gotham Bold" pitchFamily="50" charset="0"/>
              <a:cs typeface="Gotham Bold" pitchFamily="50" charset="0"/>
            </a:endParaRPr>
          </a:p>
          <a:p>
            <a:pPr marL="1657350" lvl="3" indent="-285750" fontAlgn="base">
              <a:buFont typeface="Arial" panose="020B0604020202020204" pitchFamily="34" charset="0"/>
              <a:buChar char="•"/>
            </a:pPr>
            <a:r>
              <a:rPr lang="en-US" sz="2400" b="0" i="0" u="none" strike="noStrike">
                <a:solidFill>
                  <a:srgbClr val="000000"/>
                </a:solidFill>
                <a:effectLst/>
                <a:latin typeface="Arial" panose="020B0604020202020204" pitchFamily="34" charset="0"/>
                <a:cs typeface="Arial" panose="020B0604020202020204" pitchFamily="34" charset="0"/>
              </a:rPr>
              <a:t>Call to order</a:t>
            </a:r>
            <a:r>
              <a:rPr lang="en-US" sz="2400" b="0" i="0">
                <a:solidFill>
                  <a:srgbClr val="FFFFFF"/>
                </a:solidFill>
                <a:effectLst/>
                <a:latin typeface="Arial" panose="020B0604020202020204" pitchFamily="34" charset="0"/>
                <a:cs typeface="Arial" panose="020B0604020202020204" pitchFamily="34" charset="0"/>
              </a:rPr>
              <a:t>​</a:t>
            </a:r>
          </a:p>
          <a:p>
            <a:pPr marL="1657350" lvl="3" indent="-285750" fontAlgn="base">
              <a:buFont typeface="Arial" panose="020B0604020202020204" pitchFamily="34" charset="0"/>
              <a:buChar char="•"/>
            </a:pPr>
            <a:r>
              <a:rPr lang="en-US" sz="2400" b="0" i="0" u="none" strike="noStrike">
                <a:solidFill>
                  <a:srgbClr val="000000"/>
                </a:solidFill>
                <a:effectLst/>
                <a:latin typeface="Arial" panose="020B0604020202020204" pitchFamily="34" charset="0"/>
                <a:cs typeface="Arial" panose="020B0604020202020204" pitchFamily="34" charset="0"/>
              </a:rPr>
              <a:t>Roll call / Confirmation of quorum</a:t>
            </a:r>
            <a:r>
              <a:rPr lang="en-US" sz="2400" b="0" i="0">
                <a:solidFill>
                  <a:srgbClr val="FFFFFF"/>
                </a:solidFill>
                <a:effectLst/>
                <a:latin typeface="Arial" panose="020B0604020202020204" pitchFamily="34" charset="0"/>
                <a:cs typeface="Arial" panose="020B0604020202020204" pitchFamily="34" charset="0"/>
              </a:rPr>
              <a:t>​</a:t>
            </a:r>
          </a:p>
          <a:p>
            <a:pPr marL="1657350" lvl="3" indent="-285750" fontAlgn="base">
              <a:buFont typeface="Arial" panose="020B0604020202020204" pitchFamily="34" charset="0"/>
              <a:buChar char="•"/>
            </a:pPr>
            <a:r>
              <a:rPr lang="en-US" sz="2400" b="0" i="0" u="none" strike="noStrike">
                <a:solidFill>
                  <a:srgbClr val="000000"/>
                </a:solidFill>
                <a:effectLst/>
                <a:latin typeface="Arial" panose="020B0604020202020204" pitchFamily="34" charset="0"/>
                <a:cs typeface="Arial" panose="020B0604020202020204" pitchFamily="34" charset="0"/>
              </a:rPr>
              <a:t>Agenda Changes</a:t>
            </a:r>
            <a:r>
              <a:rPr lang="en-US" sz="2400" b="0" i="0">
                <a:solidFill>
                  <a:srgbClr val="FFFFFF"/>
                </a:solidFill>
                <a:effectLst/>
                <a:latin typeface="Arial" panose="020B0604020202020204" pitchFamily="34" charset="0"/>
                <a:cs typeface="Arial" panose="020B0604020202020204" pitchFamily="34" charset="0"/>
              </a:rPr>
              <a:t>​</a:t>
            </a:r>
          </a:p>
          <a:p>
            <a:pPr marL="1657350" lvl="3" indent="-285750" fontAlgn="base">
              <a:buFont typeface="Arial" panose="020B0604020202020204" pitchFamily="34" charset="0"/>
              <a:buChar char="•"/>
            </a:pPr>
            <a:r>
              <a:rPr lang="en-US" sz="2400" b="0" i="0" u="none" strike="noStrike">
                <a:solidFill>
                  <a:srgbClr val="000000"/>
                </a:solidFill>
                <a:effectLst/>
                <a:latin typeface="Arial" panose="020B0604020202020204" pitchFamily="34" charset="0"/>
                <a:cs typeface="Arial" panose="020B0604020202020204" pitchFamily="34" charset="0"/>
              </a:rPr>
              <a:t>Ramaytush Ohlone Land Acknowledgement</a:t>
            </a:r>
            <a:endParaRPr lang="en-US" sz="2400" b="0" i="0">
              <a:solidFill>
                <a:srgbClr val="FFFFFF"/>
              </a:solidFill>
              <a:effectLst/>
              <a:latin typeface="Arial" panose="020B0604020202020204" pitchFamily="34" charset="0"/>
              <a:cs typeface="Arial" panose="020B0604020202020204" pitchFamily="34" charset="0"/>
            </a:endParaRPr>
          </a:p>
          <a:p>
            <a:pPr algn="ctr"/>
            <a:endParaRPr lang="en-US" sz="1400" i="1">
              <a:latin typeface="Gotham Medium" pitchFamily="50" charset="0"/>
              <a:cs typeface="Gotham Medium" pitchFamily="50" charset="0"/>
            </a:endParaRPr>
          </a:p>
          <a:p>
            <a:endParaRPr lang="en-US" sz="1600">
              <a:latin typeface="Gotham book"/>
              <a:cs typeface="Gotham Book" pitchFamily="50" charset="0"/>
            </a:endParaRPr>
          </a:p>
          <a:p>
            <a:pPr algn="ctr"/>
            <a:endParaRPr lang="en-US" sz="2200">
              <a:latin typeface="Gotham book"/>
              <a:cs typeface="Gotham Book" pitchFamily="50" charset="0"/>
            </a:endParaRPr>
          </a:p>
          <a:p>
            <a:pPr algn="ctr"/>
            <a:endParaRPr lang="en-US" sz="2200">
              <a:latin typeface="Gotham book"/>
              <a:cs typeface="Gotham Book" pitchFamily="50" charset="0"/>
            </a:endParaRPr>
          </a:p>
        </p:txBody>
      </p:sp>
      <p:sp>
        <p:nvSpPr>
          <p:cNvPr id="2" name="Slide Number Placeholder 1"/>
          <p:cNvSpPr>
            <a:spLocks noGrp="1"/>
          </p:cNvSpPr>
          <p:nvPr>
            <p:ph type="sldNum" sz="quarter" idx="12"/>
          </p:nvPr>
        </p:nvSpPr>
        <p:spPr/>
        <p:txBody>
          <a:bodyPr/>
          <a:lstStyle/>
          <a:p>
            <a:fld id="{222FE637-81C6-4D41-9994-76F16F08D1AD}" type="slidenum">
              <a:rPr lang="en-US" smtClean="0"/>
              <a:t>2</a:t>
            </a:fld>
            <a:endParaRPr lang="en-US"/>
          </a:p>
        </p:txBody>
      </p:sp>
      <p:cxnSp>
        <p:nvCxnSpPr>
          <p:cNvPr id="5" name="Straight Connector 4"/>
          <p:cNvCxnSpPr/>
          <p:nvPr/>
        </p:nvCxnSpPr>
        <p:spPr>
          <a:xfrm>
            <a:off x="2400299" y="2777218"/>
            <a:ext cx="7391400" cy="0"/>
          </a:xfrm>
          <a:prstGeom prst="line">
            <a:avLst/>
          </a:prstGeom>
        </p:spPr>
        <p:style>
          <a:lnRef idx="1">
            <a:schemeClr val="dk1"/>
          </a:lnRef>
          <a:fillRef idx="0">
            <a:schemeClr val="dk1"/>
          </a:fillRef>
          <a:effectRef idx="0">
            <a:schemeClr val="dk1"/>
          </a:effectRef>
          <a:fontRef idx="minor">
            <a:schemeClr val="tx1"/>
          </a:fontRef>
        </p:style>
      </p:cxnSp>
      <p:sp>
        <p:nvSpPr>
          <p:cNvPr id="4" name="Rectangle 3">
            <a:extLst>
              <a:ext uri="{FF2B5EF4-FFF2-40B4-BE49-F238E27FC236}">
                <a16:creationId xmlns:a16="http://schemas.microsoft.com/office/drawing/2014/main" id="{31E60EE8-4151-E8FB-46AF-18A6C846344F}"/>
              </a:ext>
            </a:extLst>
          </p:cNvPr>
          <p:cNvSpPr/>
          <p:nvPr/>
        </p:nvSpPr>
        <p:spPr>
          <a:xfrm>
            <a:off x="0" y="5860596"/>
            <a:ext cx="12192000" cy="99150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graphical user interface&#10;&#10;Description automatically generated">
            <a:extLst>
              <a:ext uri="{FF2B5EF4-FFF2-40B4-BE49-F238E27FC236}">
                <a16:creationId xmlns:a16="http://schemas.microsoft.com/office/drawing/2014/main" id="{06511F2F-4B71-C3F4-1D50-A7258EEF08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23" y="5993253"/>
            <a:ext cx="3779848" cy="670618"/>
          </a:xfrm>
          <a:prstGeom prst="rect">
            <a:avLst/>
          </a:prstGeom>
        </p:spPr>
      </p:pic>
    </p:spTree>
    <p:extLst>
      <p:ext uri="{BB962C8B-B14F-4D97-AF65-F5344CB8AC3E}">
        <p14:creationId xmlns:p14="http://schemas.microsoft.com/office/powerpoint/2010/main" val="25563486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19162" y="1620034"/>
            <a:ext cx="10353675" cy="2769989"/>
          </a:xfrm>
          <a:prstGeom prst="rect">
            <a:avLst/>
          </a:prstGeom>
          <a:noFill/>
        </p:spPr>
        <p:txBody>
          <a:bodyPr wrap="square" lIns="91440" tIns="45720" rIns="91440" bIns="45720" rtlCol="0" anchor="t">
            <a:spAutoFit/>
          </a:bodyPr>
          <a:lstStyle/>
          <a:p>
            <a:pPr algn="ctr"/>
            <a:r>
              <a:rPr lang="en-US" sz="3200" dirty="0">
                <a:solidFill>
                  <a:srgbClr val="C00000"/>
                </a:solidFill>
                <a:latin typeface="Arial" panose="020B0604020202020204" pitchFamily="34" charset="0"/>
                <a:cs typeface="Arial" panose="020B0604020202020204" pitchFamily="34" charset="0"/>
              </a:rPr>
              <a:t>Item 5: </a:t>
            </a:r>
            <a:r>
              <a:rPr lang="en-US" sz="3200" dirty="0">
                <a:latin typeface="Arial" panose="020B0604020202020204" pitchFamily="34" charset="0"/>
                <a:cs typeface="Arial" panose="020B0604020202020204" pitchFamily="34" charset="0"/>
              </a:rPr>
              <a:t>Adjournment</a:t>
            </a:r>
          </a:p>
          <a:p>
            <a:endParaRPr lang="en-US" sz="3200" dirty="0">
              <a:solidFill>
                <a:srgbClr val="C00000"/>
              </a:solidFill>
              <a:latin typeface="Arial" panose="020B0604020202020204" pitchFamily="34" charset="0"/>
              <a:cs typeface="Arial" panose="020B0604020202020204" pitchFamily="34" charset="0"/>
            </a:endParaRPr>
          </a:p>
          <a:p>
            <a:endParaRPr lang="en-US" sz="2200" i="1" dirty="0">
              <a:latin typeface="Arial" panose="020B0604020202020204" pitchFamily="34" charset="0"/>
              <a:cs typeface="Arial" panose="020B0604020202020204" pitchFamily="34" charset="0"/>
            </a:endParaRPr>
          </a:p>
          <a:p>
            <a:pPr algn="ctr"/>
            <a:r>
              <a:rPr lang="en-US" sz="2800" b="1" i="1" dirty="0">
                <a:latin typeface="Arial" panose="020B0604020202020204" pitchFamily="34" charset="0"/>
                <a:cs typeface="Arial" panose="020B0604020202020204" pitchFamily="34" charset="0"/>
              </a:rPr>
              <a:t>Action</a:t>
            </a:r>
            <a:r>
              <a:rPr lang="en-US" sz="2400" i="1" dirty="0">
                <a:latin typeface="Arial" panose="020B0604020202020204" pitchFamily="34" charset="0"/>
                <a:cs typeface="Arial" panose="020B0604020202020204" pitchFamily="34" charset="0"/>
              </a:rPr>
              <a:t> </a:t>
            </a:r>
          </a:p>
          <a:p>
            <a:endParaRPr lang="en-US" sz="1600" dirty="0">
              <a:latin typeface="Gotham book"/>
              <a:cs typeface="Gotham Book" pitchFamily="50" charset="0"/>
            </a:endParaRPr>
          </a:p>
          <a:p>
            <a:pPr algn="ctr"/>
            <a:endParaRPr lang="en-US" sz="2200" dirty="0">
              <a:latin typeface="Gotham book"/>
              <a:cs typeface="Gotham Book" pitchFamily="50" charset="0"/>
            </a:endParaRPr>
          </a:p>
          <a:p>
            <a:pPr algn="ctr"/>
            <a:endParaRPr lang="en-US" sz="2200" dirty="0">
              <a:latin typeface="Gotham book"/>
              <a:cs typeface="Gotham Book" pitchFamily="50" charset="0"/>
            </a:endParaRPr>
          </a:p>
        </p:txBody>
      </p:sp>
      <p:sp>
        <p:nvSpPr>
          <p:cNvPr id="2" name="Slide Number Placeholder 1"/>
          <p:cNvSpPr>
            <a:spLocks noGrp="1"/>
          </p:cNvSpPr>
          <p:nvPr>
            <p:ph type="sldNum" sz="quarter" idx="12"/>
          </p:nvPr>
        </p:nvSpPr>
        <p:spPr/>
        <p:txBody>
          <a:bodyPr/>
          <a:lstStyle/>
          <a:p>
            <a:fld id="{222FE637-81C6-4D41-9994-76F16F08D1AD}" type="slidenum">
              <a:rPr lang="en-US" smtClean="0"/>
              <a:t>20</a:t>
            </a:fld>
            <a:endParaRPr lang="en-US"/>
          </a:p>
        </p:txBody>
      </p:sp>
      <p:cxnSp>
        <p:nvCxnSpPr>
          <p:cNvPr id="5" name="Straight Connector 4"/>
          <p:cNvCxnSpPr/>
          <p:nvPr/>
        </p:nvCxnSpPr>
        <p:spPr>
          <a:xfrm>
            <a:off x="2400299" y="2568210"/>
            <a:ext cx="7391400" cy="0"/>
          </a:xfrm>
          <a:prstGeom prst="line">
            <a:avLst/>
          </a:prstGeom>
        </p:spPr>
        <p:style>
          <a:lnRef idx="1">
            <a:schemeClr val="dk1"/>
          </a:lnRef>
          <a:fillRef idx="0">
            <a:schemeClr val="dk1"/>
          </a:fillRef>
          <a:effectRef idx="0">
            <a:schemeClr val="dk1"/>
          </a:effectRef>
          <a:fontRef idx="minor">
            <a:schemeClr val="tx1"/>
          </a:fontRef>
        </p:style>
      </p:cxnSp>
      <p:sp>
        <p:nvSpPr>
          <p:cNvPr id="4" name="Rectangle 3">
            <a:extLst>
              <a:ext uri="{FF2B5EF4-FFF2-40B4-BE49-F238E27FC236}">
                <a16:creationId xmlns:a16="http://schemas.microsoft.com/office/drawing/2014/main" id="{31E60EE8-4151-E8FB-46AF-18A6C846344F}"/>
              </a:ext>
            </a:extLst>
          </p:cNvPr>
          <p:cNvSpPr/>
          <p:nvPr/>
        </p:nvSpPr>
        <p:spPr>
          <a:xfrm>
            <a:off x="0" y="5860596"/>
            <a:ext cx="12192000" cy="99150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graphical user interface&#10;&#10;Description automatically generated">
            <a:extLst>
              <a:ext uri="{FF2B5EF4-FFF2-40B4-BE49-F238E27FC236}">
                <a16:creationId xmlns:a16="http://schemas.microsoft.com/office/drawing/2014/main" id="{06511F2F-4B71-C3F4-1D50-A7258EEF08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23" y="5993253"/>
            <a:ext cx="3779848" cy="670618"/>
          </a:xfrm>
          <a:prstGeom prst="rect">
            <a:avLst/>
          </a:prstGeom>
        </p:spPr>
      </p:pic>
    </p:spTree>
    <p:extLst>
      <p:ext uri="{BB962C8B-B14F-4D97-AF65-F5344CB8AC3E}">
        <p14:creationId xmlns:p14="http://schemas.microsoft.com/office/powerpoint/2010/main" val="13750473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0E64CCC9-B03B-2594-CE39-6649E8651622}"/>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222FE637-81C6-4D41-9994-76F16F08D1AD}" type="slidenum">
              <a:rPr lang="en-US" smtClean="0"/>
              <a:t>3</a:t>
            </a:fld>
            <a:endParaRPr lang="en-US"/>
          </a:p>
        </p:txBody>
      </p:sp>
      <p:sp>
        <p:nvSpPr>
          <p:cNvPr id="6" name="TextBox 5"/>
          <p:cNvSpPr txBox="1"/>
          <p:nvPr/>
        </p:nvSpPr>
        <p:spPr>
          <a:xfrm>
            <a:off x="549563" y="255889"/>
            <a:ext cx="7924800" cy="584775"/>
          </a:xfrm>
          <a:prstGeom prst="rect">
            <a:avLst/>
          </a:prstGeom>
          <a:noFill/>
        </p:spPr>
        <p:txBody>
          <a:bodyPr wrap="square" rtlCol="0">
            <a:spAutoFit/>
          </a:bodyPr>
          <a:lstStyle/>
          <a:p>
            <a:r>
              <a:rPr lang="en-US" sz="3200">
                <a:solidFill>
                  <a:srgbClr val="C00000"/>
                </a:solidFill>
                <a:latin typeface="Gotham Medium" pitchFamily="50" charset="0"/>
                <a:cs typeface="Gotham Medium" pitchFamily="50" charset="0"/>
              </a:rPr>
              <a:t>Land Acknowledgement</a:t>
            </a:r>
          </a:p>
        </p:txBody>
      </p:sp>
      <p:cxnSp>
        <p:nvCxnSpPr>
          <p:cNvPr id="7" name="Straight Connector 6"/>
          <p:cNvCxnSpPr>
            <a:cxnSpLocks/>
          </p:cNvCxnSpPr>
          <p:nvPr/>
        </p:nvCxnSpPr>
        <p:spPr>
          <a:xfrm flipV="1">
            <a:off x="632689" y="953275"/>
            <a:ext cx="10340110" cy="5632"/>
          </a:xfrm>
          <a:prstGeom prst="line">
            <a:avLst/>
          </a:prstGeom>
        </p:spPr>
        <p:style>
          <a:lnRef idx="1">
            <a:schemeClr val="dk1"/>
          </a:lnRef>
          <a:fillRef idx="0">
            <a:schemeClr val="dk1"/>
          </a:fillRef>
          <a:effectRef idx="0">
            <a:schemeClr val="dk1"/>
          </a:effectRef>
          <a:fontRef idx="minor">
            <a:schemeClr val="tx1"/>
          </a:fontRef>
        </p:style>
      </p:cxnSp>
      <p:sp>
        <p:nvSpPr>
          <p:cNvPr id="8" name="TextBox 7"/>
          <p:cNvSpPr txBox="1"/>
          <p:nvPr/>
        </p:nvSpPr>
        <p:spPr>
          <a:xfrm>
            <a:off x="632689" y="1218784"/>
            <a:ext cx="6704747" cy="4093428"/>
          </a:xfrm>
          <a:prstGeom prst="rect">
            <a:avLst/>
          </a:prstGeom>
          <a:noFill/>
        </p:spPr>
        <p:txBody>
          <a:bodyPr wrap="square" rtlCol="0">
            <a:spAutoFit/>
          </a:bodyPr>
          <a:lstStyle/>
          <a:p>
            <a:pPr algn="just">
              <a:spcBef>
                <a:spcPts val="1200"/>
              </a:spcBef>
            </a:pPr>
            <a:r>
              <a:rPr lang="en-US" sz="1600" b="0" i="0" u="none" strike="noStrike">
                <a:solidFill>
                  <a:srgbClr val="000000"/>
                </a:solidFill>
                <a:effectLst/>
                <a:latin typeface="Gotham Book" pitchFamily="50" charset="0"/>
              </a:rPr>
              <a:t>The San Francisco Arts Commission acknowledges that we are on the unceded ancestral homeland of the Ramaytush Ohlone who are the original inhabitants of the San Francisco Peninsula. As the indigenous stewards of this land and in accordance with their traditions, the Ramaytush Ohlone have never ceded, lost nor forgotten their responsibilities as the caretakers of this place, as well as for all peoples who reside in their traditional territory. As guests, we recognize that we benefit from living and working on their traditional homeland. We wish to pay our respects by acknowledging the ancestors, elders and relatives of the Ramaytush Community and by affirming their sovereign rights as First Peoples. As a department dedicated to promoting a diverse and equitable Arts and Culture environment in San Francisco, we are committed to supporting the traditional and contemporary evolution of the American Indian community.</a:t>
            </a:r>
            <a:r>
              <a:rPr lang="en-US" sz="1600" b="0" i="0">
                <a:solidFill>
                  <a:srgbClr val="000000"/>
                </a:solidFill>
                <a:effectLst/>
                <a:latin typeface="Gotham Book" pitchFamily="50" charset="0"/>
              </a:rPr>
              <a:t>​</a:t>
            </a:r>
          </a:p>
          <a:p>
            <a:pPr algn="just">
              <a:spcBef>
                <a:spcPts val="1200"/>
              </a:spcBef>
            </a:pPr>
            <a:endParaRPr lang="en-US" sz="1600">
              <a:solidFill>
                <a:srgbClr val="000000"/>
              </a:solidFill>
              <a:latin typeface="Gotham Book" pitchFamily="50" charset="0"/>
              <a:cs typeface="Gotham Book" pitchFamily="50" charset="0"/>
            </a:endParaRPr>
          </a:p>
          <a:p>
            <a:pPr algn="just">
              <a:spcBef>
                <a:spcPts val="1200"/>
              </a:spcBef>
            </a:pPr>
            <a:endParaRPr lang="en-US" sz="1600">
              <a:latin typeface="Gotham book"/>
              <a:cs typeface="Gotham Book" pitchFamily="50" charset="0"/>
            </a:endParaRPr>
          </a:p>
        </p:txBody>
      </p:sp>
      <p:sp>
        <p:nvSpPr>
          <p:cNvPr id="10" name="Rectangle 9">
            <a:extLst>
              <a:ext uri="{FF2B5EF4-FFF2-40B4-BE49-F238E27FC236}">
                <a16:creationId xmlns:a16="http://schemas.microsoft.com/office/drawing/2014/main" id="{2D686A18-832D-2BD1-BE13-7717E9D2FEA9}"/>
              </a:ext>
            </a:extLst>
          </p:cNvPr>
          <p:cNvSpPr/>
          <p:nvPr/>
        </p:nvSpPr>
        <p:spPr>
          <a:xfrm>
            <a:off x="0" y="5860596"/>
            <a:ext cx="12192000" cy="99150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group of people posing for a photo on a statue&#10;&#10;Description automatically generated with low confidence">
            <a:extLst>
              <a:ext uri="{FF2B5EF4-FFF2-40B4-BE49-F238E27FC236}">
                <a16:creationId xmlns:a16="http://schemas.microsoft.com/office/drawing/2014/main" id="{66171310-D71D-0D10-BB8F-1CD68F86187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7652" r="9141"/>
          <a:stretch/>
        </p:blipFill>
        <p:spPr>
          <a:xfrm>
            <a:off x="7542948" y="1282810"/>
            <a:ext cx="4016363" cy="3657600"/>
          </a:xfrm>
          <a:prstGeom prst="rect">
            <a:avLst/>
          </a:prstGeom>
        </p:spPr>
      </p:pic>
      <p:sp>
        <p:nvSpPr>
          <p:cNvPr id="12" name="TextBox 11">
            <a:extLst>
              <a:ext uri="{FF2B5EF4-FFF2-40B4-BE49-F238E27FC236}">
                <a16:creationId xmlns:a16="http://schemas.microsoft.com/office/drawing/2014/main" id="{53CBBB3F-9500-E536-6CC1-346B8C253DE3}"/>
              </a:ext>
            </a:extLst>
          </p:cNvPr>
          <p:cNvSpPr txBox="1"/>
          <p:nvPr/>
        </p:nvSpPr>
        <p:spPr>
          <a:xfrm>
            <a:off x="7542948" y="4944672"/>
            <a:ext cx="4649052" cy="954107"/>
          </a:xfrm>
          <a:prstGeom prst="rect">
            <a:avLst/>
          </a:prstGeom>
          <a:noFill/>
        </p:spPr>
        <p:txBody>
          <a:bodyPr wrap="square" rtlCol="0">
            <a:spAutoFit/>
          </a:bodyPr>
          <a:lstStyle/>
          <a:p>
            <a:r>
              <a:rPr lang="en-US" sz="1400" b="0" i="1">
                <a:solidFill>
                  <a:srgbClr val="000000"/>
                </a:solidFill>
                <a:effectLst/>
                <a:latin typeface="Segoe UI Web (West European)"/>
              </a:rPr>
              <a:t>Antone Family (Tohono O'odham)</a:t>
            </a:r>
            <a:r>
              <a:rPr lang="en-US" sz="1400" b="0">
                <a:solidFill>
                  <a:srgbClr val="000000"/>
                </a:solidFill>
                <a:effectLst/>
                <a:latin typeface="Segoe UI Web (West European)"/>
              </a:rPr>
              <a:t>, 2019, </a:t>
            </a:r>
            <a:r>
              <a:rPr lang="en-US" sz="1400" b="0" i="0">
                <a:solidFill>
                  <a:srgbClr val="000000"/>
                </a:solidFill>
                <a:effectLst/>
                <a:latin typeface="Segoe UI Web (West European)"/>
              </a:rPr>
              <a:t>Photo by Hulleah Tsinhnahjinnie </a:t>
            </a:r>
          </a:p>
          <a:p>
            <a:r>
              <a:rPr lang="en-US" sz="1400" b="0" i="0">
                <a:solidFill>
                  <a:srgbClr val="000000"/>
                </a:solidFill>
                <a:effectLst/>
                <a:latin typeface="Segoe UI Web (West European)"/>
              </a:rPr>
              <a:t>Left to right: Christine [seated], Melanie, Michelle and Arianna</a:t>
            </a:r>
            <a:endParaRPr lang="en-US" sz="1400" i="1">
              <a:latin typeface="Gotham Book" pitchFamily="50" charset="0"/>
              <a:cs typeface="Gotham Book" pitchFamily="50" charset="0"/>
            </a:endParaRPr>
          </a:p>
        </p:txBody>
      </p:sp>
      <p:pic>
        <p:nvPicPr>
          <p:cNvPr id="2" name="Picture 1" descr="A picture containing graphical user interface&#10;&#10;Description automatically generated">
            <a:extLst>
              <a:ext uri="{FF2B5EF4-FFF2-40B4-BE49-F238E27FC236}">
                <a16:creationId xmlns:a16="http://schemas.microsoft.com/office/drawing/2014/main" id="{7BCAFDA6-6C2D-12F6-C84D-A93206CD57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823" y="5993253"/>
            <a:ext cx="3779848" cy="670618"/>
          </a:xfrm>
          <a:prstGeom prst="rect">
            <a:avLst/>
          </a:prstGeom>
        </p:spPr>
      </p:pic>
    </p:spTree>
    <p:extLst>
      <p:ext uri="{BB962C8B-B14F-4D97-AF65-F5344CB8AC3E}">
        <p14:creationId xmlns:p14="http://schemas.microsoft.com/office/powerpoint/2010/main" val="15040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96DAEA96-B017-4012-49C1-8776C8A86E6B}"/>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0" y="1578295"/>
            <a:ext cx="12192000" cy="4031873"/>
          </a:xfrm>
          <a:prstGeom prst="rect">
            <a:avLst/>
          </a:prstGeom>
          <a:noFill/>
        </p:spPr>
        <p:txBody>
          <a:bodyPr wrap="square" lIns="91440" tIns="45720" rIns="91440" bIns="45720" rtlCol="0" anchor="t">
            <a:spAutoFit/>
          </a:bodyPr>
          <a:lstStyle/>
          <a:p>
            <a:pPr algn="ctr"/>
            <a:r>
              <a:rPr lang="en-US" sz="3200">
                <a:solidFill>
                  <a:srgbClr val="C00000"/>
                </a:solidFill>
                <a:latin typeface="Arial" panose="020B0604020202020204" pitchFamily="34" charset="0"/>
                <a:cs typeface="Arial" panose="020B0604020202020204" pitchFamily="34" charset="0"/>
              </a:rPr>
              <a:t>Item 2: </a:t>
            </a:r>
            <a:r>
              <a:rPr lang="en-US" sz="3200">
                <a:latin typeface="Arial" panose="020B0604020202020204" pitchFamily="34" charset="0"/>
                <a:cs typeface="Arial" panose="020B0604020202020204" pitchFamily="34" charset="0"/>
              </a:rPr>
              <a:t>General Public Comment</a:t>
            </a:r>
          </a:p>
          <a:p>
            <a:endParaRPr lang="en-US" sz="3200">
              <a:solidFill>
                <a:srgbClr val="C00000"/>
              </a:solidFill>
              <a:latin typeface="Gotham Bold" pitchFamily="50" charset="0"/>
              <a:cs typeface="Gotham Bold" pitchFamily="50" charset="0"/>
            </a:endParaRPr>
          </a:p>
          <a:p>
            <a:br>
              <a:rPr lang="en-US" sz="2200">
                <a:latin typeface="Gotham Bold" pitchFamily="50" charset="0"/>
                <a:cs typeface="Gotham Bold" pitchFamily="50" charset="0"/>
              </a:rPr>
            </a:br>
            <a:endParaRPr lang="en-US" sz="2200">
              <a:latin typeface="Gotham Bold" pitchFamily="50" charset="0"/>
              <a:cs typeface="Gotham Bold" pitchFamily="50" charset="0"/>
            </a:endParaRPr>
          </a:p>
          <a:p>
            <a:pPr algn="ctr"/>
            <a:r>
              <a:rPr lang="en-US" sz="2400" b="1" i="1">
                <a:latin typeface="Arial" panose="020B0604020202020204" pitchFamily="34" charset="0"/>
                <a:cs typeface="Arial" panose="020B0604020202020204" pitchFamily="34" charset="0"/>
              </a:rPr>
              <a:t>Discussion</a:t>
            </a:r>
          </a:p>
          <a:p>
            <a:pPr algn="ctr"/>
            <a:endParaRPr lang="en-US" sz="2400">
              <a:latin typeface="Gotham Medium" pitchFamily="50" charset="0"/>
              <a:cs typeface="Gotham Medium" pitchFamily="50" charset="0"/>
            </a:endParaRPr>
          </a:p>
          <a:p>
            <a:pPr algn="ctr"/>
            <a:r>
              <a:rPr lang="en-US" sz="2000" i="1">
                <a:latin typeface="Arial" panose="020B0604020202020204" pitchFamily="34" charset="0"/>
                <a:cs typeface="Arial" panose="020B0604020202020204" pitchFamily="34" charset="0"/>
              </a:rPr>
              <a:t>(This item is to allow members of the public to comment generally on matters within the Committee’s purview as well as to suggest new agenda items for the committee’s consideration.)</a:t>
            </a:r>
          </a:p>
          <a:p>
            <a:endParaRPr lang="en-US" sz="1600">
              <a:latin typeface="Gotham book"/>
              <a:cs typeface="Gotham Book" pitchFamily="50" charset="0"/>
            </a:endParaRPr>
          </a:p>
          <a:p>
            <a:pPr algn="ctr"/>
            <a:endParaRPr lang="en-US" sz="2200">
              <a:latin typeface="Gotham book"/>
              <a:cs typeface="Gotham Book" pitchFamily="50" charset="0"/>
            </a:endParaRPr>
          </a:p>
          <a:p>
            <a:pPr algn="ctr"/>
            <a:endParaRPr lang="en-US" sz="2200">
              <a:latin typeface="Gotham book"/>
              <a:cs typeface="Gotham Book" pitchFamily="50" charset="0"/>
            </a:endParaRPr>
          </a:p>
        </p:txBody>
      </p:sp>
      <p:sp>
        <p:nvSpPr>
          <p:cNvPr id="2" name="Slide Number Placeholder 1"/>
          <p:cNvSpPr>
            <a:spLocks noGrp="1"/>
          </p:cNvSpPr>
          <p:nvPr>
            <p:ph type="sldNum" sz="quarter" idx="12"/>
          </p:nvPr>
        </p:nvSpPr>
        <p:spPr/>
        <p:txBody>
          <a:bodyPr/>
          <a:lstStyle/>
          <a:p>
            <a:fld id="{222FE637-81C6-4D41-9994-76F16F08D1AD}" type="slidenum">
              <a:rPr lang="en-US" smtClean="0"/>
              <a:t>4</a:t>
            </a:fld>
            <a:endParaRPr lang="en-US"/>
          </a:p>
        </p:txBody>
      </p:sp>
      <p:cxnSp>
        <p:nvCxnSpPr>
          <p:cNvPr id="5" name="Straight Connector 4"/>
          <p:cNvCxnSpPr/>
          <p:nvPr/>
        </p:nvCxnSpPr>
        <p:spPr>
          <a:xfrm>
            <a:off x="2400299" y="2777218"/>
            <a:ext cx="7391400" cy="0"/>
          </a:xfrm>
          <a:prstGeom prst="line">
            <a:avLst/>
          </a:prstGeom>
        </p:spPr>
        <p:style>
          <a:lnRef idx="1">
            <a:schemeClr val="dk1"/>
          </a:lnRef>
          <a:fillRef idx="0">
            <a:schemeClr val="dk1"/>
          </a:fillRef>
          <a:effectRef idx="0">
            <a:schemeClr val="dk1"/>
          </a:effectRef>
          <a:fontRef idx="minor">
            <a:schemeClr val="tx1"/>
          </a:fontRef>
        </p:style>
      </p:cxnSp>
      <p:sp>
        <p:nvSpPr>
          <p:cNvPr id="4" name="Rectangle 3">
            <a:extLst>
              <a:ext uri="{FF2B5EF4-FFF2-40B4-BE49-F238E27FC236}">
                <a16:creationId xmlns:a16="http://schemas.microsoft.com/office/drawing/2014/main" id="{31E60EE8-4151-E8FB-46AF-18A6C846344F}"/>
              </a:ext>
            </a:extLst>
          </p:cNvPr>
          <p:cNvSpPr/>
          <p:nvPr/>
        </p:nvSpPr>
        <p:spPr>
          <a:xfrm>
            <a:off x="0" y="5860596"/>
            <a:ext cx="12192000" cy="99150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graphical user interface&#10;&#10;Description automatically generated">
            <a:extLst>
              <a:ext uri="{FF2B5EF4-FFF2-40B4-BE49-F238E27FC236}">
                <a16:creationId xmlns:a16="http://schemas.microsoft.com/office/drawing/2014/main" id="{06511F2F-4B71-C3F4-1D50-A7258EEF08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23" y="5993253"/>
            <a:ext cx="3779848" cy="670618"/>
          </a:xfrm>
          <a:prstGeom prst="rect">
            <a:avLst/>
          </a:prstGeom>
        </p:spPr>
      </p:pic>
    </p:spTree>
    <p:extLst>
      <p:ext uri="{BB962C8B-B14F-4D97-AF65-F5344CB8AC3E}">
        <p14:creationId xmlns:p14="http://schemas.microsoft.com/office/powerpoint/2010/main" val="1136262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C8CE36-E979-BB5F-950D-5C2E5736E93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3907CFA-A1B6-3241-947F-568578FD69DB}"/>
              </a:ext>
            </a:extLst>
          </p:cNvPr>
          <p:cNvSpPr txBox="1"/>
          <p:nvPr/>
        </p:nvSpPr>
        <p:spPr>
          <a:xfrm>
            <a:off x="302794" y="1258189"/>
            <a:ext cx="11586411" cy="4062651"/>
          </a:xfrm>
          <a:prstGeom prst="rect">
            <a:avLst/>
          </a:prstGeom>
          <a:noFill/>
        </p:spPr>
        <p:txBody>
          <a:bodyPr wrap="square" lIns="91440" tIns="45720" rIns="91440" bIns="45720" rtlCol="0" anchor="t">
            <a:spAutoFit/>
          </a:bodyPr>
          <a:lstStyle/>
          <a:p>
            <a:pPr algn="ctr"/>
            <a:r>
              <a:rPr lang="en-US" sz="3200">
                <a:solidFill>
                  <a:srgbClr val="C00000"/>
                </a:solidFill>
                <a:latin typeface="Arial" panose="020B0604020202020204" pitchFamily="34" charset="0"/>
                <a:cs typeface="Arial" panose="020B0604020202020204" pitchFamily="34" charset="0"/>
              </a:rPr>
              <a:t>Item 3: </a:t>
            </a:r>
            <a:r>
              <a:rPr lang="en-US" sz="3200">
                <a:latin typeface="Arial" panose="020B0604020202020204" pitchFamily="34" charset="0"/>
                <a:cs typeface="Arial" panose="020B0604020202020204" pitchFamily="34" charset="0"/>
              </a:rPr>
              <a:t>Overview of Art Vendor Disciplinary Procedures</a:t>
            </a:r>
            <a:br>
              <a:rPr lang="en-US" sz="2200">
                <a:latin typeface="Arial" panose="020B0604020202020204" pitchFamily="34" charset="0"/>
                <a:cs typeface="Arial" panose="020B0604020202020204" pitchFamily="34" charset="0"/>
              </a:rPr>
            </a:br>
            <a:endParaRPr lang="en-US" sz="2200">
              <a:latin typeface="Arial" panose="020B0604020202020204" pitchFamily="34" charset="0"/>
              <a:cs typeface="Arial" panose="020B0604020202020204" pitchFamily="34" charset="0"/>
            </a:endParaRPr>
          </a:p>
          <a:p>
            <a:pPr algn="ctr"/>
            <a:r>
              <a:rPr lang="en-US" sz="2400" b="1" i="1">
                <a:latin typeface="Arial" panose="020B0604020202020204" pitchFamily="34" charset="0"/>
                <a:cs typeface="Arial" panose="020B0604020202020204" pitchFamily="34" charset="0"/>
              </a:rPr>
              <a:t>Discussion</a:t>
            </a:r>
          </a:p>
          <a:p>
            <a:pPr algn="ctr"/>
            <a:endParaRPr lang="en-US" sz="2400" i="1">
              <a:latin typeface="Arial" panose="020B0604020202020204" pitchFamily="34" charset="0"/>
              <a:cs typeface="Arial" panose="020B0604020202020204" pitchFamily="34" charset="0"/>
            </a:endParaRPr>
          </a:p>
          <a:p>
            <a:pPr algn="ctr"/>
            <a:r>
              <a:rPr lang="en-US" sz="2400" b="1">
                <a:latin typeface="Arial" panose="020B0604020202020204" pitchFamily="34" charset="0"/>
                <a:ea typeface="ＭＳ Ｐゴシック"/>
                <a:cs typeface="Arial" panose="020B0604020202020204" pitchFamily="34" charset="0"/>
              </a:rPr>
              <a:t>Staff Presenter: </a:t>
            </a:r>
            <a:r>
              <a:rPr lang="en-US" sz="2400">
                <a:latin typeface="Arial" panose="020B0604020202020204" pitchFamily="34" charset="0"/>
                <a:ea typeface="ＭＳ Ｐゴシック"/>
                <a:cs typeface="Arial" panose="020B0604020202020204" pitchFamily="34" charset="0"/>
              </a:rPr>
              <a:t>Senior</a:t>
            </a:r>
            <a:r>
              <a:rPr lang="en-US" sz="2400" b="1">
                <a:latin typeface="Arial" panose="020B0604020202020204" pitchFamily="34" charset="0"/>
                <a:ea typeface="ＭＳ Ｐゴシック"/>
                <a:cs typeface="Arial" panose="020B0604020202020204" pitchFamily="34" charset="0"/>
              </a:rPr>
              <a:t> </a:t>
            </a:r>
            <a:r>
              <a:rPr lang="en-US" sz="2400">
                <a:latin typeface="Arial" panose="020B0604020202020204" pitchFamily="34" charset="0"/>
                <a:ea typeface="ＭＳ Ｐゴシック"/>
                <a:cs typeface="Arial" panose="020B0604020202020204" pitchFamily="34" charset="0"/>
              </a:rPr>
              <a:t>Program Officer, Anne Trickey</a:t>
            </a:r>
            <a:br>
              <a:rPr lang="en-US" sz="2400">
                <a:latin typeface="Arial" panose="020B0604020202020204" pitchFamily="34" charset="0"/>
                <a:ea typeface="ＭＳ Ｐゴシック"/>
                <a:cs typeface="Arial" panose="020B0604020202020204" pitchFamily="34" charset="0"/>
              </a:rPr>
            </a:br>
            <a:br>
              <a:rPr lang="en-US" sz="2400">
                <a:latin typeface="Arial" panose="020B0604020202020204" pitchFamily="34" charset="0"/>
                <a:ea typeface="ＭＳ Ｐゴシック"/>
                <a:cs typeface="Arial" panose="020B0604020202020204" pitchFamily="34" charset="0"/>
              </a:rPr>
            </a:br>
            <a:r>
              <a:rPr lang="en-US" sz="2400" b="1">
                <a:latin typeface="Arial" panose="020B0604020202020204" pitchFamily="34" charset="0"/>
                <a:ea typeface="ＭＳ Ｐゴシック"/>
                <a:cs typeface="Arial" panose="020B0604020202020204" pitchFamily="34" charset="0"/>
              </a:rPr>
              <a:t>Presentation Time: </a:t>
            </a:r>
            <a:r>
              <a:rPr lang="en-US" sz="2400">
                <a:latin typeface="Arial" panose="020B0604020202020204" pitchFamily="34" charset="0"/>
                <a:ea typeface="ＭＳ Ｐゴシック"/>
                <a:cs typeface="Arial" panose="020B0604020202020204" pitchFamily="34" charset="0"/>
              </a:rPr>
              <a:t>Approximately 5 minutes </a:t>
            </a:r>
          </a:p>
          <a:p>
            <a:endParaRPr lang="en-US" sz="2400" i="1">
              <a:latin typeface="Gotham Medium"/>
              <a:cs typeface="Gotham Medium" pitchFamily="50" charset="0"/>
            </a:endParaRPr>
          </a:p>
          <a:p>
            <a:endParaRPr lang="en-US" sz="1600">
              <a:latin typeface="Gotham book"/>
              <a:cs typeface="Gotham Book" pitchFamily="50" charset="0"/>
            </a:endParaRPr>
          </a:p>
          <a:p>
            <a:pPr algn="ctr"/>
            <a:endParaRPr lang="en-US" sz="2200">
              <a:latin typeface="Gotham book"/>
              <a:cs typeface="Gotham Book" pitchFamily="50" charset="0"/>
            </a:endParaRPr>
          </a:p>
          <a:p>
            <a:pPr algn="ctr"/>
            <a:endParaRPr lang="en-US" sz="2200">
              <a:latin typeface="Gotham book"/>
              <a:cs typeface="Gotham Book" pitchFamily="50" charset="0"/>
            </a:endParaRPr>
          </a:p>
        </p:txBody>
      </p:sp>
      <p:sp>
        <p:nvSpPr>
          <p:cNvPr id="2" name="Slide Number Placeholder 1">
            <a:extLst>
              <a:ext uri="{FF2B5EF4-FFF2-40B4-BE49-F238E27FC236}">
                <a16:creationId xmlns:a16="http://schemas.microsoft.com/office/drawing/2014/main" id="{E84B5D26-F719-C7CD-E6FA-0152399CA08B}"/>
              </a:ext>
            </a:extLst>
          </p:cNvPr>
          <p:cNvSpPr>
            <a:spLocks noGrp="1"/>
          </p:cNvSpPr>
          <p:nvPr>
            <p:ph type="sldNum" sz="quarter" idx="12"/>
          </p:nvPr>
        </p:nvSpPr>
        <p:spPr/>
        <p:txBody>
          <a:bodyPr/>
          <a:lstStyle/>
          <a:p>
            <a:fld id="{222FE637-81C6-4D41-9994-76F16F08D1AD}" type="slidenum">
              <a:rPr lang="en-US" smtClean="0"/>
              <a:t>5</a:t>
            </a:fld>
            <a:endParaRPr lang="en-US"/>
          </a:p>
        </p:txBody>
      </p:sp>
      <p:cxnSp>
        <p:nvCxnSpPr>
          <p:cNvPr id="5" name="Straight Connector 4">
            <a:extLst>
              <a:ext uri="{FF2B5EF4-FFF2-40B4-BE49-F238E27FC236}">
                <a16:creationId xmlns:a16="http://schemas.microsoft.com/office/drawing/2014/main" id="{26C287D1-EFF0-6931-B0C3-CE5847B85223}"/>
              </a:ext>
            </a:extLst>
          </p:cNvPr>
          <p:cNvCxnSpPr/>
          <p:nvPr/>
        </p:nvCxnSpPr>
        <p:spPr>
          <a:xfrm>
            <a:off x="2543593" y="2667854"/>
            <a:ext cx="7391400" cy="0"/>
          </a:xfrm>
          <a:prstGeom prst="line">
            <a:avLst/>
          </a:prstGeom>
        </p:spPr>
        <p:style>
          <a:lnRef idx="1">
            <a:schemeClr val="dk1"/>
          </a:lnRef>
          <a:fillRef idx="0">
            <a:schemeClr val="dk1"/>
          </a:fillRef>
          <a:effectRef idx="0">
            <a:schemeClr val="dk1"/>
          </a:effectRef>
          <a:fontRef idx="minor">
            <a:schemeClr val="tx1"/>
          </a:fontRef>
        </p:style>
      </p:cxnSp>
      <p:sp>
        <p:nvSpPr>
          <p:cNvPr id="4" name="Rectangle 3">
            <a:extLst>
              <a:ext uri="{FF2B5EF4-FFF2-40B4-BE49-F238E27FC236}">
                <a16:creationId xmlns:a16="http://schemas.microsoft.com/office/drawing/2014/main" id="{D1BFEC7E-B590-7511-DD3D-6CC9817F1578}"/>
              </a:ext>
            </a:extLst>
          </p:cNvPr>
          <p:cNvSpPr/>
          <p:nvPr/>
        </p:nvSpPr>
        <p:spPr>
          <a:xfrm>
            <a:off x="0" y="5860596"/>
            <a:ext cx="12192000" cy="99150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graphical user interface&#10;&#10;Description automatically generated">
            <a:extLst>
              <a:ext uri="{FF2B5EF4-FFF2-40B4-BE49-F238E27FC236}">
                <a16:creationId xmlns:a16="http://schemas.microsoft.com/office/drawing/2014/main" id="{BF38FA69-A5E4-E802-0F44-A2FB079632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23" y="5993253"/>
            <a:ext cx="3779848" cy="670618"/>
          </a:xfrm>
          <a:prstGeom prst="rect">
            <a:avLst/>
          </a:prstGeom>
        </p:spPr>
      </p:pic>
    </p:spTree>
    <p:extLst>
      <p:ext uri="{BB962C8B-B14F-4D97-AF65-F5344CB8AC3E}">
        <p14:creationId xmlns:p14="http://schemas.microsoft.com/office/powerpoint/2010/main" val="3570421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F5C55-B357-DD02-73E9-01E49E1BA85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F72CE52-3C00-6226-0BC2-79126D69703C}"/>
              </a:ext>
            </a:extLst>
          </p:cNvPr>
          <p:cNvSpPr txBox="1"/>
          <p:nvPr/>
        </p:nvSpPr>
        <p:spPr>
          <a:xfrm>
            <a:off x="607976" y="1721095"/>
            <a:ext cx="10520271" cy="3970318"/>
          </a:xfrm>
          <a:prstGeom prst="rect">
            <a:avLst/>
          </a:prstGeom>
          <a:noFill/>
        </p:spPr>
        <p:txBody>
          <a:bodyPr wrap="square" lIns="91440" tIns="45720" rIns="91440" bIns="45720" rtlCol="0" anchor="t">
            <a:spAutoFit/>
          </a:bodyPr>
          <a:lstStyle/>
          <a:p>
            <a:r>
              <a:rPr lang="en-US" b="1">
                <a:latin typeface="Arial" panose="020B0604020202020204" pitchFamily="34" charset="0"/>
                <a:cs typeface="Arial" panose="020B0604020202020204" pitchFamily="34" charset="0"/>
              </a:rPr>
              <a:t>Step 1: The Report</a:t>
            </a:r>
          </a:p>
          <a:p>
            <a:r>
              <a:rPr lang="en-US">
                <a:latin typeface="Arial" panose="020B0604020202020204" pitchFamily="34" charset="0"/>
                <a:cs typeface="Arial" panose="020B0604020202020204" pitchFamily="34" charset="0"/>
              </a:rPr>
              <a:t>Arts Commission staff receive a verbal or written report of a program violation.</a:t>
            </a:r>
          </a:p>
          <a:p>
            <a:endParaRPr lang="en-US" b="1">
              <a:latin typeface="Arial" panose="020B0604020202020204" pitchFamily="34" charset="0"/>
              <a:cs typeface="Arial" panose="020B0604020202020204" pitchFamily="34" charset="0"/>
            </a:endParaRPr>
          </a:p>
          <a:p>
            <a:r>
              <a:rPr lang="en-US" b="1">
                <a:latin typeface="Arial" panose="020B0604020202020204" pitchFamily="34" charset="0"/>
                <a:cs typeface="Arial" panose="020B0604020202020204" pitchFamily="34" charset="0"/>
              </a:rPr>
              <a:t>Step 2: The Investigation</a:t>
            </a:r>
          </a:p>
          <a:p>
            <a:r>
              <a:rPr lang="en-US">
                <a:latin typeface="Arial" panose="020B0604020202020204" pitchFamily="34" charset="0"/>
                <a:cs typeface="Arial" panose="020B0604020202020204" pitchFamily="34" charset="0"/>
              </a:rPr>
              <a:t>Arts Commission staff investigate the report and gather evidence in support of or contesting the complaint.</a:t>
            </a:r>
          </a:p>
          <a:p>
            <a:endParaRPr lang="en-US" b="1">
              <a:latin typeface="Arial" panose="020B0604020202020204" pitchFamily="34" charset="0"/>
              <a:cs typeface="Arial" panose="020B0604020202020204" pitchFamily="34" charset="0"/>
            </a:endParaRPr>
          </a:p>
          <a:p>
            <a:r>
              <a:rPr lang="en-US" b="1">
                <a:latin typeface="Arial" panose="020B0604020202020204" pitchFamily="34" charset="0"/>
                <a:cs typeface="Arial" panose="020B0604020202020204" pitchFamily="34" charset="0"/>
              </a:rPr>
              <a:t>Step 3: Issuance of Notice</a:t>
            </a:r>
          </a:p>
          <a:p>
            <a:r>
              <a:rPr lang="en-US">
                <a:latin typeface="Arial" panose="020B0604020202020204" pitchFamily="34" charset="0"/>
                <a:cs typeface="Arial" panose="020B0604020202020204" pitchFamily="34" charset="0"/>
              </a:rPr>
              <a:t>If a violation is found, Arts Commission staff issue a Notice of Warning.</a:t>
            </a:r>
          </a:p>
          <a:p>
            <a:r>
              <a:rPr lang="en-US">
                <a:latin typeface="Arial" panose="020B0604020202020204" pitchFamily="34" charset="0"/>
                <a:cs typeface="Arial" panose="020B0604020202020204" pitchFamily="34" charset="0"/>
              </a:rPr>
              <a:t>Program violations are divided into Minor and Serious categories. Minor violations are “non-violent/non-threatening.” Serious violations are “violations of a violent or threatening nature and violations that significantly threaten the integrity,” of the program. Two subsequent minor violations trigger a disciplinary hearing. A serious violation immediately goes to a disciplinary hearing. Disciplinary hearings are heard at the Street Artists Committee.</a:t>
            </a:r>
          </a:p>
        </p:txBody>
      </p:sp>
      <p:sp>
        <p:nvSpPr>
          <p:cNvPr id="2" name="Slide Number Placeholder 1">
            <a:extLst>
              <a:ext uri="{FF2B5EF4-FFF2-40B4-BE49-F238E27FC236}">
                <a16:creationId xmlns:a16="http://schemas.microsoft.com/office/drawing/2014/main" id="{5A029F88-36DD-A2B5-3E70-67DEF6FC5C0F}"/>
              </a:ext>
            </a:extLst>
          </p:cNvPr>
          <p:cNvSpPr>
            <a:spLocks noGrp="1"/>
          </p:cNvSpPr>
          <p:nvPr>
            <p:ph type="sldNum" sz="quarter" idx="12"/>
          </p:nvPr>
        </p:nvSpPr>
        <p:spPr/>
        <p:txBody>
          <a:bodyPr/>
          <a:lstStyle/>
          <a:p>
            <a:fld id="{222FE637-81C6-4D41-9994-76F16F08D1AD}" type="slidenum">
              <a:rPr lang="en-US" smtClean="0"/>
              <a:t>6</a:t>
            </a:fld>
            <a:endParaRPr lang="en-US"/>
          </a:p>
        </p:txBody>
      </p:sp>
      <p:sp>
        <p:nvSpPr>
          <p:cNvPr id="4" name="Rectangle 3">
            <a:extLst>
              <a:ext uri="{FF2B5EF4-FFF2-40B4-BE49-F238E27FC236}">
                <a16:creationId xmlns:a16="http://schemas.microsoft.com/office/drawing/2014/main" id="{CA7917A7-87A6-FDB3-6E53-160A80EB9438}"/>
              </a:ext>
            </a:extLst>
          </p:cNvPr>
          <p:cNvSpPr/>
          <p:nvPr/>
        </p:nvSpPr>
        <p:spPr>
          <a:xfrm>
            <a:off x="0" y="5860596"/>
            <a:ext cx="12192000" cy="99150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graphical user interface&#10;&#10;Description automatically generated">
            <a:extLst>
              <a:ext uri="{FF2B5EF4-FFF2-40B4-BE49-F238E27FC236}">
                <a16:creationId xmlns:a16="http://schemas.microsoft.com/office/drawing/2014/main" id="{9DC90B42-EDF1-7A2D-4FBD-BEC8E2E6F4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23" y="5993253"/>
            <a:ext cx="3779848" cy="670618"/>
          </a:xfrm>
          <a:prstGeom prst="rect">
            <a:avLst/>
          </a:prstGeom>
        </p:spPr>
      </p:pic>
      <p:sp>
        <p:nvSpPr>
          <p:cNvPr id="5" name="TextBox 4">
            <a:extLst>
              <a:ext uri="{FF2B5EF4-FFF2-40B4-BE49-F238E27FC236}">
                <a16:creationId xmlns:a16="http://schemas.microsoft.com/office/drawing/2014/main" id="{D57200B1-213F-CB68-5904-39E65CCE4D2F}"/>
              </a:ext>
            </a:extLst>
          </p:cNvPr>
          <p:cNvSpPr txBox="1"/>
          <p:nvPr/>
        </p:nvSpPr>
        <p:spPr>
          <a:xfrm>
            <a:off x="524850" y="136525"/>
            <a:ext cx="11009748" cy="584775"/>
          </a:xfrm>
          <a:prstGeom prst="rect">
            <a:avLst/>
          </a:prstGeom>
          <a:noFill/>
        </p:spPr>
        <p:txBody>
          <a:bodyPr wrap="square" lIns="91440" tIns="45720" rIns="91440" bIns="45720" rtlCol="0" anchor="t">
            <a:spAutoFit/>
          </a:bodyPr>
          <a:lstStyle/>
          <a:p>
            <a:r>
              <a:rPr lang="en-US" sz="3200" b="1">
                <a:solidFill>
                  <a:srgbClr val="C00000"/>
                </a:solidFill>
                <a:latin typeface="Arial" panose="020B0604020202020204" pitchFamily="34" charset="0"/>
                <a:cs typeface="Arial" panose="020B0604020202020204" pitchFamily="34" charset="0"/>
              </a:rPr>
              <a:t>Item 3</a:t>
            </a:r>
            <a:endParaRPr lang="en-US" sz="3200" b="1">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14AA887E-1410-FE0D-B40A-4CDD749CE163}"/>
              </a:ext>
            </a:extLst>
          </p:cNvPr>
          <p:cNvCxnSpPr>
            <a:cxnSpLocks/>
          </p:cNvCxnSpPr>
          <p:nvPr/>
        </p:nvCxnSpPr>
        <p:spPr>
          <a:xfrm flipV="1">
            <a:off x="607976" y="718484"/>
            <a:ext cx="10340110" cy="5632"/>
          </a:xfrm>
          <a:prstGeom prst="line">
            <a:avLst/>
          </a:prstGeom>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19B44B15-8019-E67B-C6D4-EE15B22A6877}"/>
              </a:ext>
            </a:extLst>
          </p:cNvPr>
          <p:cNvSpPr txBox="1"/>
          <p:nvPr/>
        </p:nvSpPr>
        <p:spPr>
          <a:xfrm>
            <a:off x="607976" y="853957"/>
            <a:ext cx="10340110" cy="1107996"/>
          </a:xfrm>
          <a:prstGeom prst="rect">
            <a:avLst/>
          </a:prstGeom>
          <a:noFill/>
        </p:spPr>
        <p:txBody>
          <a:bodyPr wrap="square" rtlCol="0">
            <a:spAutoFit/>
          </a:bodyPr>
          <a:lstStyle/>
          <a:p>
            <a:r>
              <a:rPr lang="en-US" sz="2400" b="1">
                <a:latin typeface="Arial" panose="020B0604020202020204" pitchFamily="34" charset="0"/>
                <a:cs typeface="Arial" panose="020B0604020202020204" pitchFamily="34" charset="0"/>
              </a:rPr>
              <a:t>Art Vendor Disciplinary Procedures and the Role of the Street Artists Committee/Community Investments Committee</a:t>
            </a:r>
          </a:p>
          <a:p>
            <a:endParaRPr lang="en-US"/>
          </a:p>
        </p:txBody>
      </p:sp>
    </p:spTree>
    <p:extLst>
      <p:ext uri="{BB962C8B-B14F-4D97-AF65-F5344CB8AC3E}">
        <p14:creationId xmlns:p14="http://schemas.microsoft.com/office/powerpoint/2010/main" val="41871214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72C80-2014-7521-5BDD-157D0A5C2B2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A95E5CF-1F28-A87C-B176-A48A1864A182}"/>
              </a:ext>
            </a:extLst>
          </p:cNvPr>
          <p:cNvSpPr>
            <a:spLocks noGrp="1"/>
          </p:cNvSpPr>
          <p:nvPr>
            <p:ph type="sldNum" sz="quarter" idx="12"/>
          </p:nvPr>
        </p:nvSpPr>
        <p:spPr>
          <a:xfrm>
            <a:off x="2872740" y="6299369"/>
            <a:ext cx="2743200" cy="365125"/>
          </a:xfrm>
        </p:spPr>
        <p:txBody>
          <a:bodyPr/>
          <a:lstStyle/>
          <a:p>
            <a:fld id="{222FE637-81C6-4D41-9994-76F16F08D1AD}" type="slidenum">
              <a:rPr lang="en-US" smtClean="0"/>
              <a:t>7</a:t>
            </a:fld>
            <a:endParaRPr lang="en-US"/>
          </a:p>
        </p:txBody>
      </p:sp>
      <p:pic>
        <p:nvPicPr>
          <p:cNvPr id="10" name="Picture 9">
            <a:extLst>
              <a:ext uri="{FF2B5EF4-FFF2-40B4-BE49-F238E27FC236}">
                <a16:creationId xmlns:a16="http://schemas.microsoft.com/office/drawing/2014/main" id="{31771349-5FD2-A5A9-DD11-BE38DC326C89}"/>
              </a:ext>
            </a:extLst>
          </p:cNvPr>
          <p:cNvPicPr>
            <a:picLocks noChangeAspect="1"/>
          </p:cNvPicPr>
          <p:nvPr/>
        </p:nvPicPr>
        <p:blipFill>
          <a:blip r:embed="rId3"/>
          <a:stretch>
            <a:fillRect/>
          </a:stretch>
        </p:blipFill>
        <p:spPr>
          <a:xfrm>
            <a:off x="1445202" y="0"/>
            <a:ext cx="4170738" cy="5486400"/>
          </a:xfrm>
          <a:prstGeom prst="rect">
            <a:avLst/>
          </a:prstGeom>
        </p:spPr>
      </p:pic>
      <p:pic>
        <p:nvPicPr>
          <p:cNvPr id="12" name="Picture 11">
            <a:extLst>
              <a:ext uri="{FF2B5EF4-FFF2-40B4-BE49-F238E27FC236}">
                <a16:creationId xmlns:a16="http://schemas.microsoft.com/office/drawing/2014/main" id="{BCC892E9-FCD8-092E-8343-F3CB85907799}"/>
              </a:ext>
            </a:extLst>
          </p:cNvPr>
          <p:cNvPicPr>
            <a:picLocks noChangeAspect="1"/>
          </p:cNvPicPr>
          <p:nvPr/>
        </p:nvPicPr>
        <p:blipFill>
          <a:blip r:embed="rId4"/>
          <a:stretch>
            <a:fillRect/>
          </a:stretch>
        </p:blipFill>
        <p:spPr>
          <a:xfrm>
            <a:off x="1445202" y="5486400"/>
            <a:ext cx="4370351" cy="1178094"/>
          </a:xfrm>
          <a:prstGeom prst="rect">
            <a:avLst/>
          </a:prstGeom>
        </p:spPr>
      </p:pic>
      <p:sp>
        <p:nvSpPr>
          <p:cNvPr id="13" name="Arrow: Right 12">
            <a:extLst>
              <a:ext uri="{FF2B5EF4-FFF2-40B4-BE49-F238E27FC236}">
                <a16:creationId xmlns:a16="http://schemas.microsoft.com/office/drawing/2014/main" id="{8EA4976D-6F34-C546-9CD5-3F745C49D31D}"/>
              </a:ext>
            </a:extLst>
          </p:cNvPr>
          <p:cNvSpPr/>
          <p:nvPr/>
        </p:nvSpPr>
        <p:spPr>
          <a:xfrm>
            <a:off x="150918" y="5132472"/>
            <a:ext cx="1167061" cy="62865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DD34B20F-F212-E610-42F1-128EB96F03B7}"/>
              </a:ext>
            </a:extLst>
          </p:cNvPr>
          <p:cNvPicPr>
            <a:picLocks noChangeAspect="1"/>
          </p:cNvPicPr>
          <p:nvPr/>
        </p:nvPicPr>
        <p:blipFill>
          <a:blip r:embed="rId5"/>
          <a:stretch>
            <a:fillRect/>
          </a:stretch>
        </p:blipFill>
        <p:spPr>
          <a:xfrm>
            <a:off x="7058679" y="250083"/>
            <a:ext cx="4170738" cy="5761274"/>
          </a:xfrm>
          <a:prstGeom prst="rect">
            <a:avLst/>
          </a:prstGeom>
        </p:spPr>
      </p:pic>
      <p:pic>
        <p:nvPicPr>
          <p:cNvPr id="17" name="Picture 16">
            <a:extLst>
              <a:ext uri="{FF2B5EF4-FFF2-40B4-BE49-F238E27FC236}">
                <a16:creationId xmlns:a16="http://schemas.microsoft.com/office/drawing/2014/main" id="{1D4C2551-4F02-88D7-867B-9A6641B277B0}"/>
              </a:ext>
            </a:extLst>
          </p:cNvPr>
          <p:cNvPicPr>
            <a:picLocks noChangeAspect="1"/>
          </p:cNvPicPr>
          <p:nvPr/>
        </p:nvPicPr>
        <p:blipFill>
          <a:blip r:embed="rId6"/>
          <a:srcRect t="4936" b="71898"/>
          <a:stretch>
            <a:fillRect/>
          </a:stretch>
        </p:blipFill>
        <p:spPr>
          <a:xfrm>
            <a:off x="7077768" y="5965637"/>
            <a:ext cx="4059843" cy="423733"/>
          </a:xfrm>
          <a:prstGeom prst="rect">
            <a:avLst/>
          </a:prstGeom>
        </p:spPr>
      </p:pic>
      <p:sp>
        <p:nvSpPr>
          <p:cNvPr id="18" name="Arrow: Right 17">
            <a:extLst>
              <a:ext uri="{FF2B5EF4-FFF2-40B4-BE49-F238E27FC236}">
                <a16:creationId xmlns:a16="http://schemas.microsoft.com/office/drawing/2014/main" id="{DFF38E21-3179-F609-8073-07CEA11804F9}"/>
              </a:ext>
            </a:extLst>
          </p:cNvPr>
          <p:cNvSpPr/>
          <p:nvPr/>
        </p:nvSpPr>
        <p:spPr>
          <a:xfrm>
            <a:off x="5884017" y="5697032"/>
            <a:ext cx="1167061" cy="62865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49913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0CBB5-22E0-C865-7894-04C6A60BC05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5B37455-123B-A893-AAF2-2BE32A464419}"/>
              </a:ext>
            </a:extLst>
          </p:cNvPr>
          <p:cNvSpPr txBox="1"/>
          <p:nvPr/>
        </p:nvSpPr>
        <p:spPr>
          <a:xfrm>
            <a:off x="517895" y="806695"/>
            <a:ext cx="10520271" cy="4801314"/>
          </a:xfrm>
          <a:prstGeom prst="rect">
            <a:avLst/>
          </a:prstGeom>
          <a:noFill/>
        </p:spPr>
        <p:txBody>
          <a:bodyPr wrap="square" lIns="91440" tIns="45720" rIns="91440" bIns="45720" rtlCol="0" anchor="t">
            <a:spAutoFit/>
          </a:bodyPr>
          <a:lstStyle/>
          <a:p>
            <a:r>
              <a:rPr lang="en-US" b="1">
                <a:latin typeface="Arial" panose="020B0604020202020204" pitchFamily="34" charset="0"/>
                <a:cs typeface="Arial" panose="020B0604020202020204" pitchFamily="34" charset="0"/>
              </a:rPr>
              <a:t>Step 4: Public Hearing</a:t>
            </a:r>
          </a:p>
          <a:p>
            <a:r>
              <a:rPr lang="en-US">
                <a:latin typeface="Arial" panose="020B0604020202020204" pitchFamily="34" charset="0"/>
                <a:cs typeface="Arial" panose="020B0604020202020204" pitchFamily="34" charset="0"/>
              </a:rPr>
              <a:t>Arts Commission staff only bring disciplinary cases with clear evidence of violation to the Committee, as the Street Artists Committee is the body empowered to deny, suspend, or revoke a license. The Street Artists Committee is held on the same date and time as the Community Investments Committee and is made up of the same Commissioners. These meetings are agendized separately. Evidence gathered during the investigation is posted as supporting documentation with the agenda and may be redacted to protect individuals’ personal information and to impede retaliation. </a:t>
            </a:r>
          </a:p>
          <a:p>
            <a:endParaRPr lang="en-US">
              <a:latin typeface="Arial" panose="020B0604020202020204" pitchFamily="34" charset="0"/>
              <a:cs typeface="Arial" panose="020B0604020202020204" pitchFamily="34" charset="0"/>
            </a:endParaRPr>
          </a:p>
          <a:p>
            <a:r>
              <a:rPr lang="en-US">
                <a:latin typeface="Arial" panose="020B0604020202020204" pitchFamily="34" charset="0"/>
                <a:cs typeface="Arial" panose="020B0604020202020204" pitchFamily="34" charset="0"/>
              </a:rPr>
              <a:t>At the Committee meeting, the disciplinary hearing proceeds as follows:</a:t>
            </a:r>
          </a:p>
          <a:p>
            <a:endParaRPr lang="en-US" b="1">
              <a:latin typeface="Arial" panose="020B0604020202020204" pitchFamily="34" charset="0"/>
              <a:cs typeface="Arial" panose="020B0604020202020204" pitchFamily="34" charset="0"/>
            </a:endParaRPr>
          </a:p>
          <a:p>
            <a:r>
              <a:rPr lang="en-US" b="1">
                <a:latin typeface="Arial" panose="020B0604020202020204" pitchFamily="34" charset="0"/>
                <a:cs typeface="Arial" panose="020B0604020202020204" pitchFamily="34" charset="0"/>
              </a:rPr>
              <a:t>4(a): Open with Public Comment</a:t>
            </a:r>
          </a:p>
          <a:p>
            <a:r>
              <a:rPr lang="en-US">
                <a:latin typeface="Arial" panose="020B0604020202020204" pitchFamily="34" charset="0"/>
                <a:cs typeface="Arial" panose="020B0604020202020204" pitchFamily="34" charset="0"/>
              </a:rPr>
              <a:t>The public is provided a time limit to speak on the agendized motion.</a:t>
            </a:r>
          </a:p>
          <a:p>
            <a:endParaRPr lang="en-US" b="1">
              <a:latin typeface="Arial" panose="020B0604020202020204" pitchFamily="34" charset="0"/>
              <a:cs typeface="Arial" panose="020B0604020202020204" pitchFamily="34" charset="0"/>
            </a:endParaRPr>
          </a:p>
          <a:p>
            <a:r>
              <a:rPr lang="en-US" b="1">
                <a:latin typeface="Arial" panose="020B0604020202020204" pitchFamily="34" charset="0"/>
                <a:cs typeface="Arial" panose="020B0604020202020204" pitchFamily="34" charset="0"/>
              </a:rPr>
              <a:t>4(b): Presenting the Case</a:t>
            </a:r>
          </a:p>
          <a:p>
            <a:r>
              <a:rPr lang="en-US">
                <a:latin typeface="Arial" panose="020B0604020202020204" pitchFamily="34" charset="0"/>
                <a:cs typeface="Arial" panose="020B0604020202020204" pitchFamily="34" charset="0"/>
              </a:rPr>
              <a:t>The Arts Commission staff member that investigated the violation presents the case, referring to the written report included in the meeting’s supplementary documents. The Director of the Program makes the recommended disciplinary action as agendized to the Committee.</a:t>
            </a:r>
          </a:p>
        </p:txBody>
      </p:sp>
      <p:sp>
        <p:nvSpPr>
          <p:cNvPr id="2" name="Slide Number Placeholder 1">
            <a:extLst>
              <a:ext uri="{FF2B5EF4-FFF2-40B4-BE49-F238E27FC236}">
                <a16:creationId xmlns:a16="http://schemas.microsoft.com/office/drawing/2014/main" id="{177E3D44-9CAD-E0A3-75F1-83F00F13FB87}"/>
              </a:ext>
            </a:extLst>
          </p:cNvPr>
          <p:cNvSpPr>
            <a:spLocks noGrp="1"/>
          </p:cNvSpPr>
          <p:nvPr>
            <p:ph type="sldNum" sz="quarter" idx="12"/>
          </p:nvPr>
        </p:nvSpPr>
        <p:spPr/>
        <p:txBody>
          <a:bodyPr/>
          <a:lstStyle/>
          <a:p>
            <a:fld id="{222FE637-81C6-4D41-9994-76F16F08D1AD}" type="slidenum">
              <a:rPr lang="en-US" smtClean="0"/>
              <a:t>8</a:t>
            </a:fld>
            <a:endParaRPr lang="en-US"/>
          </a:p>
        </p:txBody>
      </p:sp>
      <p:sp>
        <p:nvSpPr>
          <p:cNvPr id="4" name="Rectangle 3">
            <a:extLst>
              <a:ext uri="{FF2B5EF4-FFF2-40B4-BE49-F238E27FC236}">
                <a16:creationId xmlns:a16="http://schemas.microsoft.com/office/drawing/2014/main" id="{88DFB644-28BB-0D46-0B74-A7C5202FFD5F}"/>
              </a:ext>
            </a:extLst>
          </p:cNvPr>
          <p:cNvSpPr/>
          <p:nvPr/>
        </p:nvSpPr>
        <p:spPr>
          <a:xfrm>
            <a:off x="0" y="5860596"/>
            <a:ext cx="12192000" cy="99150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graphical user interface&#10;&#10;Description automatically generated">
            <a:extLst>
              <a:ext uri="{FF2B5EF4-FFF2-40B4-BE49-F238E27FC236}">
                <a16:creationId xmlns:a16="http://schemas.microsoft.com/office/drawing/2014/main" id="{47325617-8059-A5A8-10D9-0CBD2F111D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23" y="5993253"/>
            <a:ext cx="3779848" cy="670618"/>
          </a:xfrm>
          <a:prstGeom prst="rect">
            <a:avLst/>
          </a:prstGeom>
        </p:spPr>
      </p:pic>
      <p:sp>
        <p:nvSpPr>
          <p:cNvPr id="5" name="TextBox 4">
            <a:extLst>
              <a:ext uri="{FF2B5EF4-FFF2-40B4-BE49-F238E27FC236}">
                <a16:creationId xmlns:a16="http://schemas.microsoft.com/office/drawing/2014/main" id="{731D4E96-06A3-72DE-201D-7159D147E0D4}"/>
              </a:ext>
            </a:extLst>
          </p:cNvPr>
          <p:cNvSpPr txBox="1"/>
          <p:nvPr/>
        </p:nvSpPr>
        <p:spPr>
          <a:xfrm>
            <a:off x="524850" y="136525"/>
            <a:ext cx="11009748" cy="584775"/>
          </a:xfrm>
          <a:prstGeom prst="rect">
            <a:avLst/>
          </a:prstGeom>
          <a:noFill/>
        </p:spPr>
        <p:txBody>
          <a:bodyPr wrap="square" lIns="91440" tIns="45720" rIns="91440" bIns="45720" rtlCol="0" anchor="t">
            <a:spAutoFit/>
          </a:bodyPr>
          <a:lstStyle/>
          <a:p>
            <a:r>
              <a:rPr lang="en-US" sz="3200" b="1">
                <a:solidFill>
                  <a:srgbClr val="C00000"/>
                </a:solidFill>
                <a:latin typeface="Arial" panose="020B0604020202020204" pitchFamily="34" charset="0"/>
                <a:cs typeface="Arial" panose="020B0604020202020204" pitchFamily="34" charset="0"/>
              </a:rPr>
              <a:t>Item 3</a:t>
            </a:r>
            <a:endParaRPr lang="en-US" sz="3200" b="1">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D6A65A74-FB7D-3B82-BF9D-4B461412AE42}"/>
              </a:ext>
            </a:extLst>
          </p:cNvPr>
          <p:cNvCxnSpPr>
            <a:cxnSpLocks/>
          </p:cNvCxnSpPr>
          <p:nvPr/>
        </p:nvCxnSpPr>
        <p:spPr>
          <a:xfrm flipV="1">
            <a:off x="607976" y="718484"/>
            <a:ext cx="10340110" cy="5632"/>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8380114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576FD0-B8EE-D88B-96E8-50DB6BAA070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F4AED51-8C04-CB7E-55C2-D9027A4F7023}"/>
              </a:ext>
            </a:extLst>
          </p:cNvPr>
          <p:cNvSpPr txBox="1"/>
          <p:nvPr/>
        </p:nvSpPr>
        <p:spPr>
          <a:xfrm>
            <a:off x="517895" y="806695"/>
            <a:ext cx="10520271" cy="4247317"/>
          </a:xfrm>
          <a:prstGeom prst="rect">
            <a:avLst/>
          </a:prstGeom>
          <a:noFill/>
        </p:spPr>
        <p:txBody>
          <a:bodyPr wrap="square" lIns="91440" tIns="45720" rIns="91440" bIns="45720" rtlCol="0" anchor="t">
            <a:spAutoFit/>
          </a:bodyPr>
          <a:lstStyle/>
          <a:p>
            <a:r>
              <a:rPr lang="en-US" b="1">
                <a:latin typeface="Arial" panose="020B0604020202020204" pitchFamily="34" charset="0"/>
                <a:cs typeface="Arial" panose="020B0604020202020204" pitchFamily="34" charset="0"/>
              </a:rPr>
              <a:t>4(c): Artists Speak</a:t>
            </a:r>
          </a:p>
          <a:p>
            <a:r>
              <a:rPr lang="en-US">
                <a:latin typeface="Arial" panose="020B0604020202020204" pitchFamily="34" charset="0"/>
                <a:cs typeface="Arial" panose="020B0604020202020204" pitchFamily="34" charset="0"/>
              </a:rPr>
              <a:t>The parties involved are given five (5) minutes to speak on their behalf and a two (2) minute rebuttal. If there is only one party they are given five (5) minutes. Artists in need of language assistance are provided interpreters.</a:t>
            </a:r>
          </a:p>
          <a:p>
            <a:endParaRPr lang="en-US" b="1">
              <a:latin typeface="Arial" panose="020B0604020202020204" pitchFamily="34" charset="0"/>
              <a:cs typeface="Arial" panose="020B0604020202020204" pitchFamily="34" charset="0"/>
            </a:endParaRPr>
          </a:p>
          <a:p>
            <a:r>
              <a:rPr lang="en-US" b="1">
                <a:latin typeface="Arial" panose="020B0604020202020204" pitchFamily="34" charset="0"/>
                <a:cs typeface="Arial" panose="020B0604020202020204" pitchFamily="34" charset="0"/>
              </a:rPr>
              <a:t>4(d): Deliberation</a:t>
            </a:r>
          </a:p>
          <a:p>
            <a:r>
              <a:rPr lang="en-US">
                <a:latin typeface="Arial" panose="020B0604020202020204" pitchFamily="34" charset="0"/>
                <a:cs typeface="Arial" panose="020B0604020202020204" pitchFamily="34" charset="0"/>
              </a:rPr>
              <a:t>During deliberation, Committee members may ask any questions of the artists, of staff, or of any other member of the public present. It is best practice that Committee members keep their questions to staff and the artists involved in the case so as not to privilege certain members of the public over others. This process should take no more than ten (10) minutes.</a:t>
            </a:r>
          </a:p>
          <a:p>
            <a:endParaRPr lang="en-US" b="1">
              <a:latin typeface="Arial" panose="020B0604020202020204" pitchFamily="34" charset="0"/>
              <a:cs typeface="Arial" panose="020B0604020202020204" pitchFamily="34" charset="0"/>
            </a:endParaRPr>
          </a:p>
          <a:p>
            <a:r>
              <a:rPr lang="en-US" b="1">
                <a:latin typeface="Arial" panose="020B0604020202020204" pitchFamily="34" charset="0"/>
                <a:cs typeface="Arial" panose="020B0604020202020204" pitchFamily="34" charset="0"/>
              </a:rPr>
              <a:t>4(e): The Vote</a:t>
            </a:r>
          </a:p>
          <a:p>
            <a:r>
              <a:rPr lang="en-US">
                <a:latin typeface="Arial" panose="020B0604020202020204" pitchFamily="34" charset="0"/>
                <a:cs typeface="Arial" panose="020B0604020202020204" pitchFamily="34" charset="0"/>
              </a:rPr>
              <a:t>The Committee may decide to take the action as recommended by staff, or they may amend the recommend action. The action as listed on the agenda is what staff believe to be the most appropriate response to the investigated violation.</a:t>
            </a:r>
          </a:p>
        </p:txBody>
      </p:sp>
      <p:sp>
        <p:nvSpPr>
          <p:cNvPr id="2" name="Slide Number Placeholder 1">
            <a:extLst>
              <a:ext uri="{FF2B5EF4-FFF2-40B4-BE49-F238E27FC236}">
                <a16:creationId xmlns:a16="http://schemas.microsoft.com/office/drawing/2014/main" id="{F90421A9-A726-FC84-5592-97823A35C530}"/>
              </a:ext>
            </a:extLst>
          </p:cNvPr>
          <p:cNvSpPr>
            <a:spLocks noGrp="1"/>
          </p:cNvSpPr>
          <p:nvPr>
            <p:ph type="sldNum" sz="quarter" idx="12"/>
          </p:nvPr>
        </p:nvSpPr>
        <p:spPr/>
        <p:txBody>
          <a:bodyPr/>
          <a:lstStyle/>
          <a:p>
            <a:fld id="{222FE637-81C6-4D41-9994-76F16F08D1AD}" type="slidenum">
              <a:rPr lang="en-US" smtClean="0"/>
              <a:t>9</a:t>
            </a:fld>
            <a:endParaRPr lang="en-US"/>
          </a:p>
        </p:txBody>
      </p:sp>
      <p:sp>
        <p:nvSpPr>
          <p:cNvPr id="4" name="Rectangle 3">
            <a:extLst>
              <a:ext uri="{FF2B5EF4-FFF2-40B4-BE49-F238E27FC236}">
                <a16:creationId xmlns:a16="http://schemas.microsoft.com/office/drawing/2014/main" id="{2D6258D2-C0C9-D97F-E6A0-621FC4866B5F}"/>
              </a:ext>
            </a:extLst>
          </p:cNvPr>
          <p:cNvSpPr/>
          <p:nvPr/>
        </p:nvSpPr>
        <p:spPr>
          <a:xfrm>
            <a:off x="0" y="5860596"/>
            <a:ext cx="12192000" cy="99150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graphical user interface&#10;&#10;Description automatically generated">
            <a:extLst>
              <a:ext uri="{FF2B5EF4-FFF2-40B4-BE49-F238E27FC236}">
                <a16:creationId xmlns:a16="http://schemas.microsoft.com/office/drawing/2014/main" id="{FB36EB74-1EDB-A69D-9BCC-7FA47B1F0E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23" y="5993253"/>
            <a:ext cx="3779848" cy="670618"/>
          </a:xfrm>
          <a:prstGeom prst="rect">
            <a:avLst/>
          </a:prstGeom>
        </p:spPr>
      </p:pic>
      <p:sp>
        <p:nvSpPr>
          <p:cNvPr id="5" name="TextBox 4">
            <a:extLst>
              <a:ext uri="{FF2B5EF4-FFF2-40B4-BE49-F238E27FC236}">
                <a16:creationId xmlns:a16="http://schemas.microsoft.com/office/drawing/2014/main" id="{2D98904E-48A6-F724-C2B1-2F1B09DE5A66}"/>
              </a:ext>
            </a:extLst>
          </p:cNvPr>
          <p:cNvSpPr txBox="1"/>
          <p:nvPr/>
        </p:nvSpPr>
        <p:spPr>
          <a:xfrm>
            <a:off x="524850" y="136525"/>
            <a:ext cx="11009748" cy="584775"/>
          </a:xfrm>
          <a:prstGeom prst="rect">
            <a:avLst/>
          </a:prstGeom>
          <a:noFill/>
        </p:spPr>
        <p:txBody>
          <a:bodyPr wrap="square" lIns="91440" tIns="45720" rIns="91440" bIns="45720" rtlCol="0" anchor="t">
            <a:spAutoFit/>
          </a:bodyPr>
          <a:lstStyle/>
          <a:p>
            <a:r>
              <a:rPr lang="en-US" sz="3200" b="1">
                <a:solidFill>
                  <a:srgbClr val="C00000"/>
                </a:solidFill>
                <a:latin typeface="Arial" panose="020B0604020202020204" pitchFamily="34" charset="0"/>
                <a:cs typeface="Arial" panose="020B0604020202020204" pitchFamily="34" charset="0"/>
              </a:rPr>
              <a:t>Item 3</a:t>
            </a:r>
            <a:endParaRPr lang="en-US" sz="3200" b="1">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4FFDF0EB-FD86-4BA7-1F76-8E3375BCC7C1}"/>
              </a:ext>
            </a:extLst>
          </p:cNvPr>
          <p:cNvCxnSpPr>
            <a:cxnSpLocks/>
          </p:cNvCxnSpPr>
          <p:nvPr/>
        </p:nvCxnSpPr>
        <p:spPr>
          <a:xfrm flipV="1">
            <a:off x="607976" y="718484"/>
            <a:ext cx="10340110" cy="5632"/>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57700255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85286bc3-0212-4aa4-a74a-4315d215b648">
      <UserInfo>
        <DisplayName>ART-CIP Teams Owners</DisplayName>
        <AccountId>8</AccountId>
        <AccountType/>
      </UserInfo>
      <UserInfo>
        <DisplayName>Leifheit, Lex (ART)</DisplayName>
        <AccountId>680</AccountId>
        <AccountType/>
      </UserInfo>
      <UserInfo>
        <DisplayName>Pate, Denise (ART)</DisplayName>
        <AccountId>171</AccountId>
        <AccountType/>
      </UserInfo>
    </SharedWithUsers>
    <lcf76f155ced4ddcb4097134ff3c332f xmlns="4c545533-5cd8-418a-9ed6-fb7fd4e1827b">
      <Terms xmlns="http://schemas.microsoft.com/office/infopath/2007/PartnerControls"/>
    </lcf76f155ced4ddcb4097134ff3c332f>
    <TaxCatchAll xmlns="85286bc3-0212-4aa4-a74a-4315d215b648" xsi:nil="true"/>
    <Picture xmlns="4c545533-5cd8-418a-9ed6-fb7fd4e1827b">
      <Url xsi:nil="true"/>
      <Description xsi:nil="true"/>
    </Pictur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90D14FF92087B4B875F3F0B84B75DE3" ma:contentTypeVersion="17" ma:contentTypeDescription="Create a new document." ma:contentTypeScope="" ma:versionID="cef96a1a3e4139a92dfa936ce2fd070b">
  <xsd:schema xmlns:xsd="http://www.w3.org/2001/XMLSchema" xmlns:xs="http://www.w3.org/2001/XMLSchema" xmlns:p="http://schemas.microsoft.com/office/2006/metadata/properties" xmlns:ns2="4c545533-5cd8-418a-9ed6-fb7fd4e1827b" xmlns:ns3="85286bc3-0212-4aa4-a74a-4315d215b648" targetNamespace="http://schemas.microsoft.com/office/2006/metadata/properties" ma:root="true" ma:fieldsID="7595ed72f46c90860429d624a67fd23c" ns2:_="" ns3:_="">
    <xsd:import namespace="4c545533-5cd8-418a-9ed6-fb7fd4e1827b"/>
    <xsd:import namespace="85286bc3-0212-4aa4-a74a-4315d215b648"/>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lcf76f155ced4ddcb4097134ff3c332f" minOccurs="0"/>
                <xsd:element ref="ns3:TaxCatchAll" minOccurs="0"/>
                <xsd:element ref="ns2:MediaLengthInSeconds" minOccurs="0"/>
                <xsd:element ref="ns2:MediaServiceObjectDetectorVersions" minOccurs="0"/>
                <xsd:element ref="ns2:MediaServiceSearchProperties" minOccurs="0"/>
                <xsd:element ref="ns2:Pictur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545533-5cd8-418a-9ed6-fb7fd4e1827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6b278eec-cad9-4ec1-bf87-f68f02c44eba" ma:termSetId="09814cd3-568e-fe90-9814-8d621ff8fb84" ma:anchorId="fba54fb3-c3e1-fe81-a776-ca4b69148c4d" ma:open="true" ma:isKeyword="false">
      <xsd:complexType>
        <xsd:sequence>
          <xsd:element ref="pc:Terms" minOccurs="0" maxOccurs="1"/>
        </xsd:sequence>
      </xsd:complex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Picture" ma:index="23" nillable="true" ma:displayName="Picture" ma:format="Image" ma:internalName="Pictur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5286bc3-0212-4aa4-a74a-4315d215b648"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c205314d-1cf7-4ac6-8e5d-2886c0696c06}" ma:internalName="TaxCatchAll" ma:showField="CatchAllData" ma:web="85286bc3-0212-4aa4-a74a-4315d215b64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D8F4E36-8B9A-41B3-A7BC-85D8D485AB9E}">
  <ds:schemaRefs>
    <ds:schemaRef ds:uri="4c545533-5cd8-418a-9ed6-fb7fd4e1827b"/>
    <ds:schemaRef ds:uri="85286bc3-0212-4aa4-a74a-4315d215b64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38831CBD-2BA8-4161-9326-56610CDC05BD}">
  <ds:schemaRefs>
    <ds:schemaRef ds:uri="4c545533-5cd8-418a-9ed6-fb7fd4e1827b"/>
    <ds:schemaRef ds:uri="85286bc3-0212-4aa4-a74a-4315d215b64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EA8E9D4-48D5-4321-B028-35423F0F376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4</TotalTime>
  <Words>1507</Words>
  <Application>Microsoft Office PowerPoint</Application>
  <PresentationFormat>Widescreen</PresentationFormat>
  <Paragraphs>176</Paragraphs>
  <Slides>20</Slides>
  <Notes>20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HP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Asif Majid</dc:creator>
  <cp:lastModifiedBy>Trickey, Anne (ART)</cp:lastModifiedBy>
  <cp:revision>19</cp:revision>
  <dcterms:created xsi:type="dcterms:W3CDTF">2021-05-14T20:32:21Z</dcterms:created>
  <dcterms:modified xsi:type="dcterms:W3CDTF">2026-07-22T21:02:09Z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0x010100E90D14FF92087B4B875F3F0B84B75DE3</vt:lpwstr>
  </property>
  <property fmtid="{D5CDD505-2E9C-101B-9397-08002B2CF9AE}" pid="3" name="MediaServiceImageTags">
    <vt:lpwstr/>
  </property>
</Properties>
</file>