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57" r:id="rId5"/>
    <p:sldId id="327" r:id="rId6"/>
    <p:sldId id="340" r:id="rId7"/>
    <p:sldId id="258" r:id="rId8"/>
    <p:sldId id="330" r:id="rId9"/>
    <p:sldId id="442" r:id="rId10"/>
    <p:sldId id="349" r:id="rId11"/>
    <p:sldId id="443" r:id="rId12"/>
    <p:sldId id="332" r:id="rId13"/>
    <p:sldId id="444" r:id="rId14"/>
    <p:sldId id="445" r:id="rId15"/>
    <p:sldId id="446" r:id="rId16"/>
    <p:sldId id="447" r:id="rId17"/>
    <p:sldId id="449" r:id="rId18"/>
    <p:sldId id="450" r:id="rId19"/>
    <p:sldId id="324" r:id="rId20"/>
    <p:sldId id="452" r:id="rId21"/>
    <p:sldId id="32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803C14-196D-1933-26E9-80240B87B645}" name="Ventre, Alyssa (ART)" initials="VA(" userId="S::alyssa.ventre@sfgov.org::9d2d6f05-8593-45f2-ae3a-9487710f54b6" providerId="AD"/>
  <p188:author id="{A88E39F7-E4FC-19ED-DF78-BDDC1C8FBB04}" name="Barrons, Molly (ART)" initials="B(" userId="S::molly.barrons@sfgov.org::8df5e05f-acdc-400a-bb63-e300f95998e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59595"/>
    <a:srgbClr val="2C95B5"/>
    <a:srgbClr val="DD7500"/>
    <a:srgbClr val="EFB2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688F8F-4DC8-4F0A-7892-61402DA4A687}" v="10" dt="2023-01-12T17:27:28.615"/>
    <p1510:client id="{45E24229-7A31-4C05-A744-9E9CF24FF3AB}" v="8" dt="2023-01-12T17:26:23.541"/>
    <p1510:client id="{5B6BD616-C9BF-4C9F-8D2B-DFD40F3A8DCE}" v="430" dt="2023-01-12T00:01:52.646"/>
    <p1510:client id="{8A0372DC-C423-C70F-3A48-2E04B97DC61D}" v="693" dt="2023-01-19T22:19:23.479"/>
    <p1510:client id="{968EFE13-9D56-4B96-9970-284D37CA3FAD}" v="163" dt="2023-01-20T17:37:34.371"/>
    <p1510:client id="{D9A09800-F7F6-37B3-C9B4-209BB7F6E980}" v="485" dt="2023-01-12T00:24:05.1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47421-CA18-4072-B71B-3E9124D4E72E}" type="datetimeFigureOut">
              <a:rPr lang="en-US" smtClean="0"/>
              <a:t>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5F18E0-B8F1-47CE-BCD5-38E1BF603196}" type="slidenum">
              <a:rPr lang="en-US" smtClean="0"/>
              <a:t>‹#›</a:t>
            </a:fld>
            <a:endParaRPr lang="en-US"/>
          </a:p>
        </p:txBody>
      </p:sp>
    </p:spTree>
    <p:extLst>
      <p:ext uri="{BB962C8B-B14F-4D97-AF65-F5344CB8AC3E}">
        <p14:creationId xmlns:p14="http://schemas.microsoft.com/office/powerpoint/2010/main" val="1337542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a:t>
            </a:fld>
            <a:endParaRPr lang="en-US"/>
          </a:p>
        </p:txBody>
      </p:sp>
    </p:spTree>
    <p:extLst>
      <p:ext uri="{BB962C8B-B14F-4D97-AF65-F5344CB8AC3E}">
        <p14:creationId xmlns:p14="http://schemas.microsoft.com/office/powerpoint/2010/main" val="7841204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10</a:t>
            </a:fld>
            <a:endParaRPr lang="en-US"/>
          </a:p>
        </p:txBody>
      </p:sp>
    </p:spTree>
    <p:extLst>
      <p:ext uri="{BB962C8B-B14F-4D97-AF65-F5344CB8AC3E}">
        <p14:creationId xmlns:p14="http://schemas.microsoft.com/office/powerpoint/2010/main" val="3543307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11</a:t>
            </a:fld>
            <a:endParaRPr lang="en-US"/>
          </a:p>
        </p:txBody>
      </p:sp>
    </p:spTree>
    <p:extLst>
      <p:ext uri="{BB962C8B-B14F-4D97-AF65-F5344CB8AC3E}">
        <p14:creationId xmlns:p14="http://schemas.microsoft.com/office/powerpoint/2010/main" val="3813915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12</a:t>
            </a:fld>
            <a:endParaRPr lang="en-US"/>
          </a:p>
        </p:txBody>
      </p:sp>
    </p:spTree>
    <p:extLst>
      <p:ext uri="{BB962C8B-B14F-4D97-AF65-F5344CB8AC3E}">
        <p14:creationId xmlns:p14="http://schemas.microsoft.com/office/powerpoint/2010/main" val="1136990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13</a:t>
            </a:fld>
            <a:endParaRPr lang="en-US"/>
          </a:p>
        </p:txBody>
      </p:sp>
    </p:spTree>
    <p:extLst>
      <p:ext uri="{BB962C8B-B14F-4D97-AF65-F5344CB8AC3E}">
        <p14:creationId xmlns:p14="http://schemas.microsoft.com/office/powerpoint/2010/main" val="1114349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14</a:t>
            </a:fld>
            <a:endParaRPr lang="en-US"/>
          </a:p>
        </p:txBody>
      </p:sp>
    </p:spTree>
    <p:extLst>
      <p:ext uri="{BB962C8B-B14F-4D97-AF65-F5344CB8AC3E}">
        <p14:creationId xmlns:p14="http://schemas.microsoft.com/office/powerpoint/2010/main" val="1700940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15</a:t>
            </a:fld>
            <a:endParaRPr lang="en-US"/>
          </a:p>
        </p:txBody>
      </p:sp>
    </p:spTree>
    <p:extLst>
      <p:ext uri="{BB962C8B-B14F-4D97-AF65-F5344CB8AC3E}">
        <p14:creationId xmlns:p14="http://schemas.microsoft.com/office/powerpoint/2010/main" val="955346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16</a:t>
            </a:fld>
            <a:endParaRPr lang="en-US"/>
          </a:p>
        </p:txBody>
      </p:sp>
    </p:spTree>
    <p:extLst>
      <p:ext uri="{BB962C8B-B14F-4D97-AF65-F5344CB8AC3E}">
        <p14:creationId xmlns:p14="http://schemas.microsoft.com/office/powerpoint/2010/main" val="9828947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17</a:t>
            </a:fld>
            <a:endParaRPr lang="en-US"/>
          </a:p>
        </p:txBody>
      </p:sp>
    </p:spTree>
    <p:extLst>
      <p:ext uri="{BB962C8B-B14F-4D97-AF65-F5344CB8AC3E}">
        <p14:creationId xmlns:p14="http://schemas.microsoft.com/office/powerpoint/2010/main" val="10799211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18</a:t>
            </a:fld>
            <a:endParaRPr lang="en-US"/>
          </a:p>
        </p:txBody>
      </p:sp>
    </p:spTree>
    <p:extLst>
      <p:ext uri="{BB962C8B-B14F-4D97-AF65-F5344CB8AC3E}">
        <p14:creationId xmlns:p14="http://schemas.microsoft.com/office/powerpoint/2010/main" val="2057347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2</a:t>
            </a:fld>
            <a:endParaRPr lang="en-US"/>
          </a:p>
        </p:txBody>
      </p:sp>
    </p:spTree>
    <p:extLst>
      <p:ext uri="{BB962C8B-B14F-4D97-AF65-F5344CB8AC3E}">
        <p14:creationId xmlns:p14="http://schemas.microsoft.com/office/powerpoint/2010/main" val="4010527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3</a:t>
            </a:fld>
            <a:endParaRPr lang="en-US"/>
          </a:p>
        </p:txBody>
      </p:sp>
    </p:spTree>
    <p:extLst>
      <p:ext uri="{BB962C8B-B14F-4D97-AF65-F5344CB8AC3E}">
        <p14:creationId xmlns:p14="http://schemas.microsoft.com/office/powerpoint/2010/main" val="3154520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4</a:t>
            </a:fld>
            <a:endParaRPr lang="en-US"/>
          </a:p>
        </p:txBody>
      </p:sp>
    </p:spTree>
    <p:extLst>
      <p:ext uri="{BB962C8B-B14F-4D97-AF65-F5344CB8AC3E}">
        <p14:creationId xmlns:p14="http://schemas.microsoft.com/office/powerpoint/2010/main" val="11751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5</a:t>
            </a:fld>
            <a:endParaRPr lang="en-US"/>
          </a:p>
        </p:txBody>
      </p:sp>
    </p:spTree>
    <p:extLst>
      <p:ext uri="{BB962C8B-B14F-4D97-AF65-F5344CB8AC3E}">
        <p14:creationId xmlns:p14="http://schemas.microsoft.com/office/powerpoint/2010/main" val="1948232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6</a:t>
            </a:fld>
            <a:endParaRPr lang="en-US"/>
          </a:p>
        </p:txBody>
      </p:sp>
    </p:spTree>
    <p:extLst>
      <p:ext uri="{BB962C8B-B14F-4D97-AF65-F5344CB8AC3E}">
        <p14:creationId xmlns:p14="http://schemas.microsoft.com/office/powerpoint/2010/main" val="3514811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7</a:t>
            </a:fld>
            <a:endParaRPr lang="en-US"/>
          </a:p>
        </p:txBody>
      </p:sp>
    </p:spTree>
    <p:extLst>
      <p:ext uri="{BB962C8B-B14F-4D97-AF65-F5344CB8AC3E}">
        <p14:creationId xmlns:p14="http://schemas.microsoft.com/office/powerpoint/2010/main" val="34252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00306-3C21-4C65-AE10-9264D2F9AB5D}" type="slidenum">
              <a:rPr lang="en-US" smtClean="0"/>
              <a:t>8</a:t>
            </a:fld>
            <a:endParaRPr lang="en-US"/>
          </a:p>
        </p:txBody>
      </p:sp>
    </p:spTree>
    <p:extLst>
      <p:ext uri="{BB962C8B-B14F-4D97-AF65-F5344CB8AC3E}">
        <p14:creationId xmlns:p14="http://schemas.microsoft.com/office/powerpoint/2010/main" val="1584451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defTabSz="914350">
              <a:defRPr/>
            </a:pPr>
            <a:endParaRPr lang="en-US" sz="1200" kern="1200" baseline="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E714607-BF81-4F5A-B673-7030FB281F7A}" type="slidenum">
              <a:rPr lang="en-US" smtClean="0"/>
              <a:t>9</a:t>
            </a:fld>
            <a:endParaRPr lang="en-US"/>
          </a:p>
        </p:txBody>
      </p:sp>
    </p:spTree>
    <p:extLst>
      <p:ext uri="{BB962C8B-B14F-4D97-AF65-F5344CB8AC3E}">
        <p14:creationId xmlns:p14="http://schemas.microsoft.com/office/powerpoint/2010/main" val="2770210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C04627A-2F13-4435-898B-AF1C3CCFB26C}"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2284966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04627A-2F13-4435-898B-AF1C3CCFB26C}"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1304790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04627A-2F13-4435-898B-AF1C3CCFB26C}"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144422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04627A-2F13-4435-898B-AF1C3CCFB26C}"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1998871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04627A-2F13-4435-898B-AF1C3CCFB26C}"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1049852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04627A-2F13-4435-898B-AF1C3CCFB26C}"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3404443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04627A-2F13-4435-898B-AF1C3CCFB26C}" type="datetimeFigureOut">
              <a:rPr lang="en-US" smtClean="0"/>
              <a:t>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2699584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04627A-2F13-4435-898B-AF1C3CCFB26C}" type="datetimeFigureOut">
              <a:rPr lang="en-US" smtClean="0"/>
              <a:t>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288178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04627A-2F13-4435-898B-AF1C3CCFB26C}" type="datetimeFigureOut">
              <a:rPr lang="en-US" smtClean="0"/>
              <a:t>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2314379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04627A-2F13-4435-898B-AF1C3CCFB26C}"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4002416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04627A-2F13-4435-898B-AF1C3CCFB26C}"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91C3F-ACC8-40C0-8F91-F7B55A2D59BE}" type="slidenum">
              <a:rPr lang="en-US" smtClean="0"/>
              <a:t>‹#›</a:t>
            </a:fld>
            <a:endParaRPr lang="en-US"/>
          </a:p>
        </p:txBody>
      </p:sp>
    </p:spTree>
    <p:extLst>
      <p:ext uri="{BB962C8B-B14F-4D97-AF65-F5344CB8AC3E}">
        <p14:creationId xmlns:p14="http://schemas.microsoft.com/office/powerpoint/2010/main" val="892674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04627A-2F13-4435-898B-AF1C3CCFB26C}" type="datetimeFigureOut">
              <a:rPr lang="en-US" smtClean="0"/>
              <a:t>1/20/2023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91C3F-ACC8-40C0-8F91-F7B55A2D59BE}" type="slidenum">
              <a:rPr lang="en-US" smtClean="0"/>
              <a:t>‹#›</a:t>
            </a:fld>
            <a:endParaRPr lang="en-US"/>
          </a:p>
        </p:txBody>
      </p:sp>
    </p:spTree>
    <p:extLst>
      <p:ext uri="{BB962C8B-B14F-4D97-AF65-F5344CB8AC3E}">
        <p14:creationId xmlns:p14="http://schemas.microsoft.com/office/powerpoint/2010/main" val="2576804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17.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art-info@sfgov.org"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66660" y="1779484"/>
            <a:ext cx="7041620" cy="2800767"/>
          </a:xfrm>
          <a:prstGeom prst="rect">
            <a:avLst/>
          </a:prstGeom>
          <a:noFill/>
        </p:spPr>
        <p:txBody>
          <a:bodyPr wrap="square" lIns="91440" tIns="45720" rIns="91440" bIns="45720" rtlCol="0" anchor="t">
            <a:spAutoFit/>
          </a:bodyPr>
          <a:lstStyle/>
          <a:p>
            <a:r>
              <a:rPr lang="en-US" sz="3200" dirty="0">
                <a:solidFill>
                  <a:srgbClr val="C00000"/>
                </a:solidFill>
                <a:latin typeface="Gotham Bold"/>
                <a:cs typeface="Gotham Bold" pitchFamily="50" charset="0"/>
              </a:rPr>
              <a:t>San Francisco Arts Commission  Executive Committee Meeting </a:t>
            </a:r>
          </a:p>
          <a:p>
            <a:br>
              <a:rPr lang="en-US" sz="2200" dirty="0">
                <a:latin typeface="Gotham Bold" pitchFamily="50" charset="0"/>
                <a:cs typeface="Gotham Bold" pitchFamily="50" charset="0"/>
              </a:rPr>
            </a:br>
            <a:endParaRPr lang="en-US" sz="2200">
              <a:latin typeface="Gotham Bold"/>
              <a:cs typeface="Gotham Bold" pitchFamily="50" charset="0"/>
            </a:endParaRPr>
          </a:p>
          <a:p>
            <a:r>
              <a:rPr lang="en-US" sz="2400" dirty="0">
                <a:latin typeface="Gotham Bold"/>
                <a:cs typeface="Gotham Bold" pitchFamily="50" charset="0"/>
              </a:rPr>
              <a:t>January 20, 2023</a:t>
            </a:r>
            <a:endParaRPr lang="en-US" sz="2400" dirty="0">
              <a:latin typeface="Gotham Bold"/>
              <a:cs typeface="Gotham Book" pitchFamily="50" charset="0"/>
            </a:endParaRPr>
          </a:p>
          <a:p>
            <a:endParaRPr lang="en-US" sz="2200" dirty="0">
              <a:latin typeface="Gotham book"/>
              <a:cs typeface="Gotham Book" pitchFamily="50" charset="0"/>
            </a:endParaRPr>
          </a:p>
          <a:p>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a:t>
            </a:fld>
            <a:endParaRPr lang="en-US"/>
          </a:p>
        </p:txBody>
      </p:sp>
      <p:cxnSp>
        <p:nvCxnSpPr>
          <p:cNvPr id="5" name="Straight Connector 4"/>
          <p:cNvCxnSpPr/>
          <p:nvPr/>
        </p:nvCxnSpPr>
        <p:spPr>
          <a:xfrm>
            <a:off x="4416880" y="310106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 company name&#10;&#10;Description automatically generated">
            <a:extLst>
              <a:ext uri="{FF2B5EF4-FFF2-40B4-BE49-F238E27FC236}">
                <a16:creationId xmlns:a16="http://schemas.microsoft.com/office/drawing/2014/main" id="{9EF99B11-B19C-45A0-E420-C3763954A96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720" y="1272268"/>
            <a:ext cx="3657600" cy="3657600"/>
          </a:xfrm>
          <a:prstGeom prst="rect">
            <a:avLst/>
          </a:prstGeom>
        </p:spPr>
      </p:pic>
    </p:spTree>
    <p:extLst>
      <p:ext uri="{BB962C8B-B14F-4D97-AF65-F5344CB8AC3E}">
        <p14:creationId xmlns:p14="http://schemas.microsoft.com/office/powerpoint/2010/main" val="2574644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1" i="0" u="none" strike="noStrike" dirty="0">
                <a:solidFill>
                  <a:srgbClr val="000000"/>
                </a:solidFill>
                <a:effectLst/>
                <a:latin typeface="Gotham Book"/>
              </a:rPr>
              <a:t>#</a:t>
            </a:r>
            <a:r>
              <a:rPr lang="en-US" b="0" i="0" u="none" strike="noStrike" dirty="0">
                <a:solidFill>
                  <a:srgbClr val="000000"/>
                </a:solidFill>
                <a:effectLst/>
                <a:latin typeface="Gotham Book"/>
              </a:rPr>
              <a:t>.</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10</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83291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548" y="1477645"/>
            <a:ext cx="8724901" cy="4370427"/>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5: </a:t>
            </a:r>
            <a:r>
              <a:rPr lang="en-US" sz="3200" dirty="0">
                <a:latin typeface="Gotham Bold"/>
                <a:cs typeface="Calibri"/>
              </a:rPr>
              <a:t>Amendment</a:t>
            </a:r>
            <a:r>
              <a:rPr lang="en-US" sz="3200" dirty="0">
                <a:latin typeface="Gotham Bold"/>
                <a:ea typeface="+mn-lt"/>
                <a:cs typeface="+mn-lt"/>
              </a:rPr>
              <a:t> to SF Symphony Contract</a:t>
            </a:r>
            <a:endParaRPr lang="en-US" dirty="0">
              <a:latin typeface="Calibri" panose="020F0502020204030204"/>
              <a:ea typeface="+mn-lt"/>
              <a:cs typeface="+mn-lt"/>
            </a:endParaRPr>
          </a:p>
          <a:p>
            <a:pPr algn="ctr"/>
            <a:endParaRPr lang="en-US" sz="3200" dirty="0">
              <a:latin typeface="Gotham Bold" pitchFamily="50" charset="0"/>
              <a:ea typeface="+mn-lt"/>
              <a:cs typeface="+mn-lt"/>
            </a:endParaRPr>
          </a:p>
          <a:p>
            <a:pPr algn="ctr"/>
            <a:br>
              <a:rPr lang="en-US" sz="2200" dirty="0">
                <a:latin typeface="Gotham Bold" pitchFamily="50" charset="0"/>
                <a:cs typeface="Gotham Bold" pitchFamily="50" charset="0"/>
              </a:rPr>
            </a:br>
            <a:r>
              <a:rPr lang="en-US" sz="2400" i="1" dirty="0">
                <a:latin typeface="Gotham Medium"/>
                <a:cs typeface="Gotham Medium" pitchFamily="50" charset="0"/>
              </a:rPr>
              <a:t>Discussion and Possible Action</a:t>
            </a:r>
            <a:endParaRPr lang="en-US" sz="2400" i="1" dirty="0">
              <a:latin typeface="Gotham Medium" pitchFamily="50" charset="0"/>
              <a:cs typeface="Gotham Medium" pitchFamily="50" charset="0"/>
            </a:endParaRPr>
          </a:p>
          <a:p>
            <a:pPr algn="ctr"/>
            <a:endParaRPr lang="en-US" sz="2400" i="1" dirty="0">
              <a:latin typeface="Gotham Medium"/>
              <a:cs typeface="Gotham Book" pitchFamily="50" charset="0"/>
            </a:endParaRPr>
          </a:p>
          <a:p>
            <a:pPr algn="ctr"/>
            <a:r>
              <a:rPr lang="en-US" sz="2000" dirty="0">
                <a:latin typeface="Gotham Medium"/>
                <a:cs typeface="+mn-lt"/>
              </a:rPr>
              <a:t>Staff Presenter: Deputy Director of Programs, Joanne Lee </a:t>
            </a:r>
          </a:p>
          <a:p>
            <a:pPr algn="ctr"/>
            <a:endParaRPr lang="en-US" sz="2000" dirty="0">
              <a:latin typeface="Gotham Medium"/>
              <a:cs typeface="+mn-lt"/>
            </a:endParaRPr>
          </a:p>
          <a:p>
            <a:pPr algn="ctr"/>
            <a:r>
              <a:rPr lang="en-US" sz="2000" dirty="0">
                <a:latin typeface="Gotham Medium"/>
                <a:cs typeface="+mn-lt"/>
              </a:rPr>
              <a:t>Presentation Time: Approximately </a:t>
            </a:r>
            <a:r>
              <a:rPr lang="en-US" sz="2000" dirty="0">
                <a:latin typeface="Gotham Medium"/>
                <a:cs typeface="Calibri"/>
              </a:rPr>
              <a:t>10</a:t>
            </a:r>
            <a:r>
              <a:rPr lang="en-US" sz="2000" dirty="0">
                <a:latin typeface="Gotham Medium"/>
                <a:cs typeface="+mn-lt"/>
              </a:rPr>
              <a:t> minutes</a:t>
            </a:r>
            <a:endParaRPr lang="en-US" sz="2000" dirty="0">
              <a:ea typeface="+mn-lt"/>
              <a:cs typeface="+mn-lt"/>
            </a:endParaRPr>
          </a:p>
          <a:p>
            <a:pPr algn="ctr"/>
            <a:endParaRPr lang="en-US" sz="2400" i="1" dirty="0">
              <a:latin typeface="Gotham Medium"/>
              <a:cs typeface="Gotham Book" pitchFamily="50" charset="0"/>
            </a:endParaRPr>
          </a:p>
          <a:p>
            <a:endParaRPr lang="en-US" sz="1600" dirty="0">
              <a:latin typeface="Gotham book"/>
              <a:cs typeface="Gotham Book" pitchFamily="50" charset="0"/>
            </a:endParaRPr>
          </a:p>
          <a:p>
            <a:pPr algn="ctr"/>
            <a:endParaRPr lang="en-US" sz="2200" dirty="0">
              <a:latin typeface="Gotham book"/>
              <a:cs typeface="Gotham Book" pitchFamily="50" charset="0"/>
            </a:endParaRPr>
          </a:p>
          <a:p>
            <a:pPr algn="ctr"/>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11</a:t>
            </a:fld>
            <a:endParaRPr lang="en-US"/>
          </a:p>
        </p:txBody>
      </p:sp>
      <p:cxnSp>
        <p:nvCxnSpPr>
          <p:cNvPr id="5" name="Straight Connector 4"/>
          <p:cNvCxnSpPr/>
          <p:nvPr/>
        </p:nvCxnSpPr>
        <p:spPr>
          <a:xfrm>
            <a:off x="2400299" y="2454489"/>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4190982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1" i="0" u="none" strike="noStrike" dirty="0">
                <a:solidFill>
                  <a:srgbClr val="000000"/>
                </a:solidFill>
                <a:effectLst/>
                <a:latin typeface="Gotham Book"/>
              </a:rPr>
              <a:t>#</a:t>
            </a:r>
            <a:r>
              <a:rPr lang="en-US" b="0" i="0" u="none" strike="noStrike" dirty="0">
                <a:solidFill>
                  <a:srgbClr val="000000"/>
                </a:solidFill>
                <a:effectLst/>
                <a:latin typeface="Gotham Book"/>
              </a:rPr>
              <a:t>.</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12</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2216634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548" y="1477645"/>
            <a:ext cx="8724901" cy="3785652"/>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6: </a:t>
            </a:r>
            <a:r>
              <a:rPr lang="en-US" sz="3200" dirty="0">
                <a:latin typeface="Gotham Bold"/>
                <a:cs typeface="Gotham Bold" pitchFamily="50" charset="0"/>
              </a:rPr>
              <a:t>Racial Equity Update</a:t>
            </a:r>
            <a:endParaRPr lang="en-US" sz="3200" dirty="0">
              <a:latin typeface="Gotham Bold"/>
              <a:ea typeface="+mn-lt"/>
              <a:cs typeface="+mn-lt"/>
            </a:endParaRPr>
          </a:p>
          <a:p>
            <a:pPr algn="ctr"/>
            <a:endParaRPr lang="en-US" sz="3200" dirty="0">
              <a:latin typeface="Gotham Bold" pitchFamily="50" charset="0"/>
              <a:ea typeface="+mn-lt"/>
              <a:cs typeface="+mn-lt"/>
            </a:endParaRPr>
          </a:p>
          <a:p>
            <a:pPr algn="ctr"/>
            <a:br>
              <a:rPr lang="en-US" sz="2200" dirty="0">
                <a:latin typeface="Gotham Bold" pitchFamily="50" charset="0"/>
                <a:cs typeface="Gotham Bold" pitchFamily="50" charset="0"/>
              </a:rPr>
            </a:br>
            <a:r>
              <a:rPr lang="en-US" sz="2400" i="1" dirty="0">
                <a:latin typeface="Gotham Medium"/>
                <a:cs typeface="Gotham Medium" pitchFamily="50" charset="0"/>
              </a:rPr>
              <a:t>Discussion</a:t>
            </a:r>
            <a:endParaRPr lang="en-US" sz="2400" i="1" dirty="0">
              <a:latin typeface="Gotham Medium" pitchFamily="50" charset="0"/>
              <a:cs typeface="Gotham Medium" pitchFamily="50" charset="0"/>
            </a:endParaRPr>
          </a:p>
          <a:p>
            <a:pPr algn="ctr"/>
            <a:endParaRPr lang="en-US" sz="2400" i="1" dirty="0">
              <a:latin typeface="Gotham Medium"/>
              <a:cs typeface="Gotham Book" pitchFamily="50" charset="0"/>
            </a:endParaRPr>
          </a:p>
          <a:p>
            <a:pPr algn="ctr"/>
            <a:r>
              <a:rPr lang="en-US" sz="2000" dirty="0">
                <a:latin typeface="Gotham Medium"/>
                <a:cs typeface="+mn-lt"/>
              </a:rPr>
              <a:t>Staff Presenter: </a:t>
            </a:r>
            <a:r>
              <a:rPr lang="en-US" sz="2000" dirty="0">
                <a:latin typeface="Gotham Medium"/>
                <a:ea typeface="+mn-lt"/>
                <a:cs typeface="+mn-lt"/>
              </a:rPr>
              <a:t>Senior Racial Equity &amp; Policy Analyst</a:t>
            </a:r>
            <a:r>
              <a:rPr lang="en-US" sz="2000" dirty="0">
                <a:latin typeface="Gotham Medium"/>
                <a:cs typeface="+mn-lt"/>
              </a:rPr>
              <a:t>, Sandra Panopio </a:t>
            </a:r>
          </a:p>
          <a:p>
            <a:pPr algn="ctr"/>
            <a:endParaRPr lang="en-US" sz="2000" dirty="0">
              <a:latin typeface="Gotham Medium"/>
              <a:cs typeface="+mn-lt"/>
            </a:endParaRPr>
          </a:p>
          <a:p>
            <a:pPr algn="ctr"/>
            <a:r>
              <a:rPr lang="en-US" sz="2000" dirty="0">
                <a:latin typeface="Gotham Medium"/>
                <a:cs typeface="+mn-lt"/>
              </a:rPr>
              <a:t>Presentation Time: Approximately </a:t>
            </a:r>
            <a:r>
              <a:rPr lang="en-US" sz="2000" dirty="0">
                <a:latin typeface="Gotham Medium"/>
                <a:cs typeface="Calibri"/>
              </a:rPr>
              <a:t>5</a:t>
            </a:r>
            <a:r>
              <a:rPr lang="en-US" sz="2000" dirty="0">
                <a:latin typeface="Gotham Medium"/>
                <a:cs typeface="+mn-lt"/>
              </a:rPr>
              <a:t> minutes</a:t>
            </a:r>
            <a:endParaRPr lang="en-US" sz="2000" dirty="0">
              <a:ea typeface="+mn-lt"/>
              <a:cs typeface="+mn-lt"/>
            </a:endParaRPr>
          </a:p>
          <a:p>
            <a:pPr algn="ctr"/>
            <a:endParaRPr lang="en-US" sz="2400" i="1" dirty="0">
              <a:latin typeface="Gotham Medium"/>
              <a:cs typeface="Gotham Book" pitchFamily="50" charset="0"/>
            </a:endParaRPr>
          </a:p>
          <a:p>
            <a:pPr algn="ctr"/>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13</a:t>
            </a:fld>
            <a:endParaRPr lang="en-US"/>
          </a:p>
        </p:txBody>
      </p:sp>
      <p:cxnSp>
        <p:nvCxnSpPr>
          <p:cNvPr id="5" name="Straight Connector 4"/>
          <p:cNvCxnSpPr/>
          <p:nvPr/>
        </p:nvCxnSpPr>
        <p:spPr>
          <a:xfrm>
            <a:off x="2400299" y="2454489"/>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3804192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0679" y="1477645"/>
            <a:ext cx="9707770" cy="4493538"/>
          </a:xfrm>
          <a:prstGeom prst="rect">
            <a:avLst/>
          </a:prstGeom>
          <a:noFill/>
        </p:spPr>
        <p:txBody>
          <a:bodyPr wrap="square" lIns="91440" tIns="45720" rIns="91440" bIns="45720" rtlCol="0" anchor="t">
            <a:spAutoFit/>
          </a:bodyPr>
          <a:lstStyle/>
          <a:p>
            <a:r>
              <a:rPr lang="en-US" sz="2400" dirty="0">
                <a:latin typeface="Gotham Medium"/>
              </a:rPr>
              <a:t>2023 Priorities</a:t>
            </a:r>
          </a:p>
          <a:p>
            <a:endParaRPr lang="en-US" sz="2400" dirty="0">
              <a:latin typeface="Gotham Medium"/>
              <a:cs typeface="Gotham Book" pitchFamily="50" charset="0"/>
            </a:endParaRPr>
          </a:p>
          <a:p>
            <a:pPr marL="342900" indent="-342900">
              <a:buFont typeface="Arial"/>
              <a:buChar char="•"/>
            </a:pPr>
            <a:r>
              <a:rPr lang="en-US" sz="2400" dirty="0">
                <a:latin typeface="Gotham Medium"/>
                <a:cs typeface="Gotham Book" pitchFamily="50" charset="0"/>
              </a:rPr>
              <a:t>Ensuring an Equity-centered Strategic Planning process</a:t>
            </a:r>
          </a:p>
          <a:p>
            <a:pPr marL="342900" indent="-342900">
              <a:buFont typeface="Arial"/>
              <a:buChar char="•"/>
            </a:pPr>
            <a:endParaRPr lang="en-US" sz="2400" dirty="0">
              <a:latin typeface="Gotham Medium"/>
              <a:cs typeface="Gotham Book" pitchFamily="50" charset="0"/>
            </a:endParaRPr>
          </a:p>
          <a:p>
            <a:pPr marL="342900" indent="-342900">
              <a:buFont typeface="Arial"/>
              <a:buChar char="•"/>
            </a:pPr>
            <a:r>
              <a:rPr lang="en-US" sz="2400" dirty="0">
                <a:latin typeface="Gotham Medium"/>
                <a:cs typeface="Gotham Book" pitchFamily="50" charset="0"/>
              </a:rPr>
              <a:t>Continuation of internal Racial Equity Action Plan</a:t>
            </a:r>
          </a:p>
          <a:p>
            <a:pPr marL="342900" indent="-342900">
              <a:buFont typeface="Arial"/>
              <a:buChar char="•"/>
            </a:pPr>
            <a:endParaRPr lang="en-US" sz="2400" dirty="0">
              <a:latin typeface="Gotham Medium"/>
              <a:cs typeface="Gotham Book" pitchFamily="50" charset="0"/>
            </a:endParaRPr>
          </a:p>
          <a:p>
            <a:pPr marL="342900" indent="-342900">
              <a:buFont typeface="Arial"/>
              <a:buChar char="•"/>
            </a:pPr>
            <a:r>
              <a:rPr lang="en-US" sz="2400" dirty="0">
                <a:latin typeface="Gotham Medium"/>
                <a:cs typeface="Gotham Book" pitchFamily="50" charset="0"/>
              </a:rPr>
              <a:t>Creating meaningful Community Engagement process</a:t>
            </a:r>
          </a:p>
          <a:p>
            <a:pPr marL="342900" indent="-342900">
              <a:buFont typeface="Arial"/>
              <a:buChar char="•"/>
            </a:pPr>
            <a:endParaRPr lang="en-US" sz="2400" dirty="0">
              <a:latin typeface="Gotham Medium"/>
              <a:cs typeface="Gotham Book" pitchFamily="50" charset="0"/>
            </a:endParaRPr>
          </a:p>
          <a:p>
            <a:pPr marL="342900" indent="-342900">
              <a:buFont typeface="Arial"/>
              <a:buChar char="•"/>
            </a:pPr>
            <a:r>
              <a:rPr lang="en-US" sz="2400" dirty="0">
                <a:latin typeface="Gotham Medium"/>
                <a:cs typeface="Gotham Book" pitchFamily="50" charset="0"/>
              </a:rPr>
              <a:t>Exploring phase II of the Monuments &amp; Memorials work</a:t>
            </a:r>
          </a:p>
          <a:p>
            <a:endParaRPr lang="en-US" sz="2400" dirty="0">
              <a:latin typeface="Gotham Medium"/>
              <a:cs typeface="Gotham Book" pitchFamily="50" charset="0"/>
            </a:endParaRPr>
          </a:p>
          <a:p>
            <a:pPr marL="342900" indent="-342900">
              <a:buFont typeface="Arial"/>
              <a:buChar char="•"/>
            </a:pPr>
            <a:endParaRPr lang="en-US" sz="2400" dirty="0">
              <a:latin typeface="Gotham Medium"/>
              <a:cs typeface="Gotham Book" pitchFamily="50" charset="0"/>
            </a:endParaRPr>
          </a:p>
          <a:p>
            <a:pPr algn="ctr"/>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14</a:t>
            </a:fld>
            <a:endParaRPr lang="en-US"/>
          </a:p>
        </p:txBody>
      </p: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542021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1" i="0" u="none" strike="noStrike" dirty="0">
                <a:solidFill>
                  <a:srgbClr val="000000"/>
                </a:solidFill>
                <a:effectLst/>
                <a:latin typeface="Gotham Book"/>
              </a:rPr>
              <a:t>#</a:t>
            </a:r>
            <a:r>
              <a:rPr lang="en-US" b="0" i="0" u="none" strike="noStrike" dirty="0">
                <a:solidFill>
                  <a:srgbClr val="000000"/>
                </a:solidFill>
                <a:effectLst/>
                <a:latin typeface="Gotham Book"/>
              </a:rPr>
              <a:t>.</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15</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882088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32082" y="1580846"/>
            <a:ext cx="8538912" cy="4339650"/>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7: </a:t>
            </a:r>
            <a:r>
              <a:rPr lang="en-US" sz="3200" dirty="0">
                <a:latin typeface="Gotham Bold"/>
                <a:cs typeface="Gotham Bold" pitchFamily="50" charset="0"/>
              </a:rPr>
              <a:t>New Business and Announcements</a:t>
            </a:r>
          </a:p>
          <a:p>
            <a:endParaRPr lang="en-US" sz="3200" dirty="0">
              <a:solidFill>
                <a:srgbClr val="C00000"/>
              </a:solidFill>
              <a:latin typeface="Gotham Bold" pitchFamily="50" charset="0"/>
              <a:cs typeface="Gotham Bold" pitchFamily="50" charset="0"/>
            </a:endParaRPr>
          </a:p>
          <a:p>
            <a:br>
              <a:rPr lang="en-US" sz="2200" dirty="0">
                <a:latin typeface="Gotham Bold" pitchFamily="50" charset="0"/>
                <a:cs typeface="Gotham Bold" pitchFamily="50" charset="0"/>
              </a:rPr>
            </a:br>
            <a:endParaRPr lang="en-US" sz="2200" dirty="0">
              <a:latin typeface="Gotham Bold" pitchFamily="50" charset="0"/>
              <a:cs typeface="Gotham Bold" pitchFamily="50" charset="0"/>
            </a:endParaRPr>
          </a:p>
          <a:p>
            <a:pPr algn="ctr"/>
            <a:r>
              <a:rPr lang="en-US" sz="2400" i="1" dirty="0">
                <a:latin typeface="Gotham Medium" pitchFamily="50" charset="0"/>
                <a:cs typeface="Gotham Medium" pitchFamily="50" charset="0"/>
              </a:rPr>
              <a:t>Discussion</a:t>
            </a:r>
          </a:p>
          <a:p>
            <a:pPr algn="ctr"/>
            <a:endParaRPr lang="en-US" sz="2400" dirty="0">
              <a:latin typeface="Gotham book"/>
              <a:cs typeface="Gotham Medium" pitchFamily="50" charset="0"/>
            </a:endParaRPr>
          </a:p>
          <a:p>
            <a:pPr algn="ctr"/>
            <a:r>
              <a:rPr lang="en-US" sz="2000" i="1" dirty="0">
                <a:latin typeface="Arial"/>
                <a:cs typeface="Gotham Medium" pitchFamily="50" charset="0"/>
              </a:rPr>
              <a:t>( This item is to allow Commissioners to introduce new agenda items for consideration; to report on recent arts related activities and to make announcements. )</a:t>
            </a:r>
            <a:endParaRPr lang="en-US" sz="1400" i="1" dirty="0">
              <a:latin typeface="Arial"/>
              <a:cs typeface="Gotham Medium" pitchFamily="50" charset="0"/>
            </a:endParaRPr>
          </a:p>
          <a:p>
            <a:endParaRPr lang="en-US" sz="1600" dirty="0">
              <a:latin typeface="Gotham book"/>
              <a:cs typeface="Gotham Book" pitchFamily="50" charset="0"/>
            </a:endParaRPr>
          </a:p>
          <a:p>
            <a:pPr algn="ctr"/>
            <a:endParaRPr lang="en-US" sz="2200" dirty="0">
              <a:latin typeface="Gotham book"/>
              <a:cs typeface="Gotham Book" pitchFamily="50" charset="0"/>
            </a:endParaRPr>
          </a:p>
          <a:p>
            <a:pPr algn="ctr"/>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16</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3079983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1" i="0" u="none" strike="noStrike" dirty="0">
                <a:solidFill>
                  <a:srgbClr val="000000"/>
                </a:solidFill>
                <a:effectLst/>
                <a:latin typeface="Gotham Book"/>
              </a:rPr>
              <a:t>#</a:t>
            </a:r>
            <a:r>
              <a:rPr lang="en-US" b="0" i="0" u="none" strike="noStrike" dirty="0">
                <a:solidFill>
                  <a:srgbClr val="000000"/>
                </a:solidFill>
                <a:effectLst/>
                <a:latin typeface="Gotham Book"/>
              </a:rPr>
              <a:t>.</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17</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2235052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9161" y="1580846"/>
            <a:ext cx="10353675" cy="2677656"/>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8: </a:t>
            </a:r>
            <a:r>
              <a:rPr lang="en-US" sz="3200" dirty="0">
                <a:latin typeface="Gotham Bold"/>
                <a:cs typeface="Gotham Bold" pitchFamily="50" charset="0"/>
              </a:rPr>
              <a:t>Adjournment</a:t>
            </a:r>
          </a:p>
          <a:p>
            <a:endParaRPr lang="en-US" sz="3200">
              <a:solidFill>
                <a:srgbClr val="C00000"/>
              </a:solidFill>
              <a:latin typeface="Gotham Bold" pitchFamily="50" charset="0"/>
              <a:cs typeface="Gotham Bold" pitchFamily="50" charset="0"/>
            </a:endParaRPr>
          </a:p>
          <a:p>
            <a:br>
              <a:rPr lang="en-US" sz="2200" dirty="0">
                <a:latin typeface="Gotham Bold" pitchFamily="50" charset="0"/>
                <a:cs typeface="Gotham Bold" pitchFamily="50" charset="0"/>
              </a:rPr>
            </a:br>
            <a:endParaRPr lang="en-US" sz="2200">
              <a:latin typeface="Gotham Bold" pitchFamily="50" charset="0"/>
              <a:cs typeface="Gotham Bold" pitchFamily="50" charset="0"/>
            </a:endParaRPr>
          </a:p>
          <a:p>
            <a:endParaRPr lang="en-US" sz="1600">
              <a:latin typeface="Gotham book"/>
              <a:cs typeface="Gotham Book" pitchFamily="50" charset="0"/>
            </a:endParaRPr>
          </a:p>
          <a:p>
            <a:pPr algn="ctr"/>
            <a:endParaRPr lang="en-US" sz="2200">
              <a:latin typeface="Gotham book"/>
              <a:cs typeface="Gotham Book" pitchFamily="50" charset="0"/>
            </a:endParaRPr>
          </a:p>
          <a:p>
            <a:pPr algn="ctr"/>
            <a:endParaRPr lang="en-US" sz="220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18</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1375047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9161" y="1580846"/>
            <a:ext cx="10353675" cy="4370427"/>
          </a:xfrm>
          <a:prstGeom prst="rect">
            <a:avLst/>
          </a:prstGeom>
          <a:noFill/>
        </p:spPr>
        <p:txBody>
          <a:bodyPr wrap="square" rtlCol="0">
            <a:spAutoFit/>
          </a:bodyPr>
          <a:lstStyle/>
          <a:p>
            <a:pPr algn="ctr"/>
            <a:r>
              <a:rPr lang="en-US" sz="3200">
                <a:solidFill>
                  <a:srgbClr val="C00000"/>
                </a:solidFill>
                <a:latin typeface="Gotham Bold" pitchFamily="50" charset="0"/>
                <a:cs typeface="Gotham Bold" pitchFamily="50" charset="0"/>
              </a:rPr>
              <a:t>Item 1: </a:t>
            </a:r>
            <a:r>
              <a:rPr lang="en-US" sz="3200">
                <a:latin typeface="Gotham Bold" pitchFamily="50" charset="0"/>
                <a:cs typeface="Gotham Bold" pitchFamily="50" charset="0"/>
              </a:rPr>
              <a:t>Call to Order, Roll Call, Agenda Changes, </a:t>
            </a:r>
          </a:p>
          <a:p>
            <a:pPr algn="ctr"/>
            <a:r>
              <a:rPr lang="en-US" sz="3200">
                <a:latin typeface="Gotham Bold" pitchFamily="50" charset="0"/>
                <a:cs typeface="Gotham Bold" pitchFamily="50" charset="0"/>
              </a:rPr>
              <a:t>Land Acknowledgement</a:t>
            </a:r>
            <a:endParaRPr lang="en-US" sz="3200">
              <a:solidFill>
                <a:srgbClr val="C00000"/>
              </a:solidFill>
              <a:latin typeface="Gotham Bold" pitchFamily="50" charset="0"/>
              <a:cs typeface="Gotham Bold" pitchFamily="50" charset="0"/>
            </a:endParaRPr>
          </a:p>
          <a:p>
            <a:br>
              <a:rPr lang="en-US" sz="2200">
                <a:latin typeface="Gotham Bold" pitchFamily="50" charset="0"/>
                <a:cs typeface="Gotham Bold" pitchFamily="50" charset="0"/>
              </a:rPr>
            </a:br>
            <a:endParaRPr lang="en-US" sz="2200">
              <a:latin typeface="Gotham Bold" pitchFamily="50" charset="0"/>
              <a:cs typeface="Gotham Bold" pitchFamily="50" charset="0"/>
            </a:endParaRPr>
          </a:p>
          <a:p>
            <a:pPr marL="1657350" lvl="3" indent="-285750" fontAlgn="base">
              <a:buFont typeface="Arial" panose="020B0604020202020204" pitchFamily="34" charset="0"/>
              <a:buChar char="•"/>
            </a:pPr>
            <a:r>
              <a:rPr lang="en-US" sz="2400" b="0" i="0" u="none" strike="noStrike">
                <a:solidFill>
                  <a:srgbClr val="000000"/>
                </a:solidFill>
                <a:effectLst/>
                <a:latin typeface="Gotham Book" pitchFamily="50" charset="0"/>
              </a:rPr>
              <a:t>Call to order</a:t>
            </a:r>
            <a:r>
              <a:rPr lang="en-US" sz="2400" b="0" i="0">
                <a:solidFill>
                  <a:srgbClr val="FFFFFF"/>
                </a:solidFill>
                <a:effectLst/>
                <a:latin typeface="Gotham Book" pitchFamily="50" charset="0"/>
              </a:rPr>
              <a:t>​</a:t>
            </a:r>
            <a:endParaRPr lang="en-US" sz="2400" b="0" i="0">
              <a:solidFill>
                <a:srgbClr val="FFFFFF"/>
              </a:solidFill>
              <a:effectLst/>
              <a:latin typeface="Arial" panose="020B0604020202020204" pitchFamily="34" charset="0"/>
            </a:endParaRPr>
          </a:p>
          <a:p>
            <a:pPr marL="1657350" lvl="3" indent="-285750" fontAlgn="base">
              <a:buFont typeface="Arial" panose="020B0604020202020204" pitchFamily="34" charset="0"/>
              <a:buChar char="•"/>
            </a:pPr>
            <a:r>
              <a:rPr lang="en-US" sz="2400" b="0" i="0" u="none" strike="noStrike">
                <a:solidFill>
                  <a:srgbClr val="000000"/>
                </a:solidFill>
                <a:effectLst/>
                <a:latin typeface="Gotham Book" pitchFamily="50" charset="0"/>
              </a:rPr>
              <a:t>Roll call / Confirmation of quorum</a:t>
            </a:r>
            <a:r>
              <a:rPr lang="en-US" sz="2400" b="0" i="0">
                <a:solidFill>
                  <a:srgbClr val="FFFFFF"/>
                </a:solidFill>
                <a:effectLst/>
                <a:latin typeface="Gotham Book" pitchFamily="50" charset="0"/>
              </a:rPr>
              <a:t>​</a:t>
            </a:r>
            <a:endParaRPr lang="en-US" sz="2400" b="0" i="0">
              <a:solidFill>
                <a:srgbClr val="FFFFFF"/>
              </a:solidFill>
              <a:effectLst/>
              <a:latin typeface="Arial" panose="020B0604020202020204" pitchFamily="34" charset="0"/>
            </a:endParaRPr>
          </a:p>
          <a:p>
            <a:pPr marL="1657350" lvl="3" indent="-285750" fontAlgn="base">
              <a:buFont typeface="Arial" panose="020B0604020202020204" pitchFamily="34" charset="0"/>
              <a:buChar char="•"/>
            </a:pPr>
            <a:r>
              <a:rPr lang="en-US" sz="2400" b="0" i="0" u="none" strike="noStrike">
                <a:solidFill>
                  <a:srgbClr val="000000"/>
                </a:solidFill>
                <a:effectLst/>
                <a:latin typeface="Gotham Book" pitchFamily="50" charset="0"/>
              </a:rPr>
              <a:t>Agenda Changes</a:t>
            </a:r>
            <a:r>
              <a:rPr lang="en-US" sz="2400" b="0" i="0">
                <a:solidFill>
                  <a:srgbClr val="FFFFFF"/>
                </a:solidFill>
                <a:effectLst/>
                <a:latin typeface="Gotham Book" pitchFamily="50" charset="0"/>
              </a:rPr>
              <a:t>​</a:t>
            </a:r>
            <a:endParaRPr lang="en-US" sz="2400" b="0" i="0">
              <a:solidFill>
                <a:srgbClr val="FFFFFF"/>
              </a:solidFill>
              <a:effectLst/>
              <a:latin typeface="Arial" panose="020B0604020202020204" pitchFamily="34" charset="0"/>
            </a:endParaRPr>
          </a:p>
          <a:p>
            <a:pPr marL="1657350" lvl="3" indent="-285750" fontAlgn="base">
              <a:buFont typeface="Arial" panose="020B0604020202020204" pitchFamily="34" charset="0"/>
              <a:buChar char="•"/>
            </a:pPr>
            <a:r>
              <a:rPr lang="en-US" sz="2400" b="0" i="0" u="none" strike="noStrike">
                <a:solidFill>
                  <a:srgbClr val="000000"/>
                </a:solidFill>
                <a:effectLst/>
                <a:latin typeface="Gotham Book" pitchFamily="50" charset="0"/>
              </a:rPr>
              <a:t>Ramaytush Ohlone Land Acknowledgement</a:t>
            </a:r>
            <a:endParaRPr lang="en-US" sz="2400" b="0" i="0">
              <a:solidFill>
                <a:srgbClr val="FFFFFF"/>
              </a:solidFill>
              <a:effectLst/>
              <a:latin typeface="Arial" panose="020B0604020202020204" pitchFamily="34" charset="0"/>
            </a:endParaRPr>
          </a:p>
          <a:p>
            <a:pPr algn="ctr"/>
            <a:endParaRPr lang="en-US" sz="1400" i="1">
              <a:latin typeface="Gotham Medium" pitchFamily="50" charset="0"/>
              <a:cs typeface="Gotham Medium" pitchFamily="50" charset="0"/>
            </a:endParaRPr>
          </a:p>
          <a:p>
            <a:endParaRPr lang="en-US" sz="1600">
              <a:latin typeface="Gotham book"/>
              <a:cs typeface="Gotham Book" pitchFamily="50" charset="0"/>
            </a:endParaRPr>
          </a:p>
          <a:p>
            <a:pPr algn="ctr"/>
            <a:endParaRPr lang="en-US" sz="2200">
              <a:latin typeface="Gotham book"/>
              <a:cs typeface="Gotham Book" pitchFamily="50" charset="0"/>
            </a:endParaRPr>
          </a:p>
          <a:p>
            <a:pPr algn="ctr"/>
            <a:endParaRPr lang="en-US" sz="220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2</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255634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3</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1956797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222FE637-81C6-4D41-9994-76F16F08D1AD}" type="slidenum">
              <a:rPr lang="en-US" smtClean="0"/>
              <a:t>4</a:t>
            </a:fld>
            <a:endParaRPr lang="en-US"/>
          </a:p>
        </p:txBody>
      </p:sp>
      <p:sp>
        <p:nvSpPr>
          <p:cNvPr id="6" name="TextBox 5"/>
          <p:cNvSpPr txBox="1"/>
          <p:nvPr/>
        </p:nvSpPr>
        <p:spPr>
          <a:xfrm>
            <a:off x="549563" y="255889"/>
            <a:ext cx="7924800" cy="584775"/>
          </a:xfrm>
          <a:prstGeom prst="rect">
            <a:avLst/>
          </a:prstGeom>
          <a:noFill/>
        </p:spPr>
        <p:txBody>
          <a:bodyPr wrap="square" rtlCol="0">
            <a:spAutoFit/>
          </a:bodyPr>
          <a:lstStyle/>
          <a:p>
            <a:r>
              <a:rPr lang="en-US" sz="3200" dirty="0">
                <a:solidFill>
                  <a:srgbClr val="C00000"/>
                </a:solidFill>
                <a:latin typeface="Gotham Medium" pitchFamily="50" charset="0"/>
                <a:cs typeface="Gotham Medium" pitchFamily="50" charset="0"/>
              </a:rPr>
              <a:t>Land Acknowledgement</a:t>
            </a:r>
          </a:p>
        </p:txBody>
      </p:sp>
      <p:cxnSp>
        <p:nvCxnSpPr>
          <p:cNvPr id="7" name="Straight Connector 6"/>
          <p:cNvCxnSpPr>
            <a:cxnSpLocks/>
          </p:cNvCxnSpPr>
          <p:nvPr/>
        </p:nvCxnSpPr>
        <p:spPr>
          <a:xfrm flipV="1">
            <a:off x="632689" y="953275"/>
            <a:ext cx="10340110" cy="5632"/>
          </a:xfrm>
          <a:prstGeom prst="line">
            <a:avLst/>
          </a:prstGeom>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632689" y="1218784"/>
            <a:ext cx="6704747" cy="3785652"/>
          </a:xfrm>
          <a:prstGeom prst="rect">
            <a:avLst/>
          </a:prstGeom>
          <a:noFill/>
        </p:spPr>
        <p:txBody>
          <a:bodyPr wrap="square" rtlCol="0">
            <a:spAutoFit/>
          </a:bodyPr>
          <a:lstStyle/>
          <a:p>
            <a:pPr algn="just">
              <a:spcBef>
                <a:spcPts val="1200"/>
              </a:spcBef>
            </a:pPr>
            <a:r>
              <a:rPr lang="en-US" sz="1600" b="0" i="0" u="none" strike="noStrike">
                <a:solidFill>
                  <a:srgbClr val="000000"/>
                </a:solidFill>
                <a:effectLst/>
                <a:latin typeface="Gotham Book" pitchFamily="50" charset="0"/>
              </a:rPr>
              <a:t>The San Francisco Arts Commission acknowledges that we are on the unceded ancestral homeland of the Ramaytush Ohlone who are the original inhabitants of the San Francisco Peninsula. As the indigenous stewards of this land and in accordance with their traditions, the Ramaytush Ohlone have never ceded, lost nor forgotten their responsibilities as the caretakers of this place, as well as for all peoples who reside in their traditional territory. As guests, we recognize that we benefit from living and working on their traditional homeland. We wish to pay our respects by acknowledging the ancestors, elders and relatives of the Ramaytush Community and by affirming their sovereign rights as First Peoples. As a department dedicated to promoting a diverse and equitable Arts and Culture environment in San Francisco, we are committed to supporting the traditional and contemporary evolution of the American Indian community.</a:t>
            </a:r>
            <a:r>
              <a:rPr lang="en-US" sz="1600" b="0" i="0">
                <a:solidFill>
                  <a:srgbClr val="000000"/>
                </a:solidFill>
                <a:effectLst/>
                <a:latin typeface="Gotham Book" pitchFamily="50" charset="0"/>
              </a:rPr>
              <a:t>​</a:t>
            </a:r>
            <a:endParaRPr lang="en-US" sz="1600">
              <a:latin typeface="Gotham book"/>
              <a:cs typeface="Gotham Book" pitchFamily="50" charset="0"/>
            </a:endParaRPr>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oup of people posing for a photo on a statue&#10;&#10;Description automatically generated with low confidence">
            <a:extLst>
              <a:ext uri="{FF2B5EF4-FFF2-40B4-BE49-F238E27FC236}">
                <a16:creationId xmlns:a16="http://schemas.microsoft.com/office/drawing/2014/main" id="{66171310-D71D-0D10-BB8F-1CD68F86187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652" r="9141"/>
          <a:stretch/>
        </p:blipFill>
        <p:spPr>
          <a:xfrm>
            <a:off x="7542948" y="1282810"/>
            <a:ext cx="4016363" cy="3657600"/>
          </a:xfrm>
          <a:prstGeom prst="rect">
            <a:avLst/>
          </a:prstGeom>
        </p:spPr>
      </p:pic>
      <p:sp>
        <p:nvSpPr>
          <p:cNvPr id="12" name="TextBox 11">
            <a:extLst>
              <a:ext uri="{FF2B5EF4-FFF2-40B4-BE49-F238E27FC236}">
                <a16:creationId xmlns:a16="http://schemas.microsoft.com/office/drawing/2014/main" id="{53CBBB3F-9500-E536-6CC1-346B8C253DE3}"/>
              </a:ext>
            </a:extLst>
          </p:cNvPr>
          <p:cNvSpPr txBox="1"/>
          <p:nvPr/>
        </p:nvSpPr>
        <p:spPr>
          <a:xfrm>
            <a:off x="7542948" y="5031171"/>
            <a:ext cx="4016363" cy="369332"/>
          </a:xfrm>
          <a:prstGeom prst="rect">
            <a:avLst/>
          </a:prstGeom>
          <a:noFill/>
        </p:spPr>
        <p:txBody>
          <a:bodyPr wrap="square" rtlCol="0">
            <a:spAutoFit/>
          </a:bodyPr>
          <a:lstStyle/>
          <a:p>
            <a:r>
              <a:rPr lang="en-US" sz="900" b="0" i="1" err="1">
                <a:solidFill>
                  <a:srgbClr val="000000"/>
                </a:solidFill>
                <a:effectLst/>
                <a:latin typeface="Segoe UI Web (West European)"/>
              </a:rPr>
              <a:t>Antone</a:t>
            </a:r>
            <a:r>
              <a:rPr lang="en-US" sz="900" b="0" i="1">
                <a:solidFill>
                  <a:srgbClr val="000000"/>
                </a:solidFill>
                <a:effectLst/>
                <a:latin typeface="Segoe UI Web (West European)"/>
              </a:rPr>
              <a:t> Family (Tohono O'odham)</a:t>
            </a:r>
            <a:r>
              <a:rPr lang="en-US" sz="900" b="0">
                <a:solidFill>
                  <a:srgbClr val="000000"/>
                </a:solidFill>
                <a:effectLst/>
                <a:latin typeface="Segoe UI Web (West European)"/>
              </a:rPr>
              <a:t>, 2019, </a:t>
            </a:r>
            <a:r>
              <a:rPr lang="en-US" sz="900" b="0" i="0">
                <a:solidFill>
                  <a:srgbClr val="000000"/>
                </a:solidFill>
                <a:effectLst/>
                <a:latin typeface="Segoe UI Web (West European)"/>
              </a:rPr>
              <a:t>Photo by </a:t>
            </a:r>
            <a:r>
              <a:rPr lang="en-US" sz="900" b="0" i="0" err="1">
                <a:solidFill>
                  <a:srgbClr val="000000"/>
                </a:solidFill>
                <a:effectLst/>
                <a:latin typeface="Segoe UI Web (West European)"/>
              </a:rPr>
              <a:t>Hulleah</a:t>
            </a:r>
            <a:r>
              <a:rPr lang="en-US" sz="900" b="0" i="0">
                <a:solidFill>
                  <a:srgbClr val="000000"/>
                </a:solidFill>
                <a:effectLst/>
                <a:latin typeface="Segoe UI Web (West European)"/>
              </a:rPr>
              <a:t> </a:t>
            </a:r>
            <a:r>
              <a:rPr lang="en-US" sz="900" b="0" i="0" err="1">
                <a:solidFill>
                  <a:srgbClr val="000000"/>
                </a:solidFill>
                <a:effectLst/>
                <a:latin typeface="Segoe UI Web (West European)"/>
              </a:rPr>
              <a:t>Tsinhnahjinnie</a:t>
            </a:r>
            <a:r>
              <a:rPr lang="en-US" sz="900" b="0" i="0">
                <a:solidFill>
                  <a:srgbClr val="000000"/>
                </a:solidFill>
                <a:effectLst/>
                <a:latin typeface="Segoe UI Web (West European)"/>
              </a:rPr>
              <a:t> </a:t>
            </a:r>
          </a:p>
          <a:p>
            <a:r>
              <a:rPr lang="en-US" sz="900" b="0" i="0">
                <a:solidFill>
                  <a:srgbClr val="000000"/>
                </a:solidFill>
                <a:effectLst/>
                <a:latin typeface="Segoe UI Web (West European)"/>
              </a:rPr>
              <a:t>Left to right: Christine [seated], Melanie, Michelle and Arianna</a:t>
            </a:r>
            <a:endParaRPr lang="en-US" sz="900" i="1">
              <a:latin typeface="Gotham Book" pitchFamily="50" charset="0"/>
              <a:cs typeface="Gotham Book" pitchFamily="50" charset="0"/>
            </a:endParaRPr>
          </a:p>
        </p:txBody>
      </p:sp>
      <p:pic>
        <p:nvPicPr>
          <p:cNvPr id="2" name="Picture 1" descr="A picture containing graphical user interface&#10;&#10;Description automatically generated">
            <a:extLst>
              <a:ext uri="{FF2B5EF4-FFF2-40B4-BE49-F238E27FC236}">
                <a16:creationId xmlns:a16="http://schemas.microsoft.com/office/drawing/2014/main" id="{7BCAFDA6-6C2D-12F6-C84D-A93206CD57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15040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7010" y="1578295"/>
            <a:ext cx="9867899" cy="4339650"/>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2: </a:t>
            </a:r>
            <a:r>
              <a:rPr lang="en-US" sz="3200" dirty="0">
                <a:latin typeface="Gotham Bold"/>
                <a:cs typeface="Gotham Bold" pitchFamily="50" charset="0"/>
              </a:rPr>
              <a:t>General Public Comment</a:t>
            </a:r>
          </a:p>
          <a:p>
            <a:endParaRPr lang="en-US" sz="3200">
              <a:solidFill>
                <a:srgbClr val="C00000"/>
              </a:solidFill>
              <a:latin typeface="Gotham Bold" pitchFamily="50" charset="0"/>
              <a:cs typeface="Gotham Bold" pitchFamily="50" charset="0"/>
            </a:endParaRPr>
          </a:p>
          <a:p>
            <a:br>
              <a:rPr lang="en-US" sz="2200" dirty="0">
                <a:latin typeface="Gotham Bold" pitchFamily="50" charset="0"/>
                <a:cs typeface="Gotham Bold" pitchFamily="50" charset="0"/>
              </a:rPr>
            </a:br>
            <a:endParaRPr lang="en-US" sz="2200">
              <a:latin typeface="Gotham Bold" pitchFamily="50" charset="0"/>
              <a:cs typeface="Gotham Bold" pitchFamily="50" charset="0"/>
            </a:endParaRPr>
          </a:p>
          <a:p>
            <a:pPr algn="ctr"/>
            <a:r>
              <a:rPr lang="en-US" sz="2400" i="1" dirty="0">
                <a:latin typeface="Gotham Medium"/>
                <a:cs typeface="Gotham Medium" pitchFamily="50" charset="0"/>
              </a:rPr>
              <a:t>Discussion</a:t>
            </a:r>
          </a:p>
          <a:p>
            <a:pPr algn="ctr"/>
            <a:endParaRPr lang="en-US" sz="2400">
              <a:latin typeface="Gotham Medium" pitchFamily="50" charset="0"/>
              <a:cs typeface="Gotham Medium" pitchFamily="50" charset="0"/>
            </a:endParaRPr>
          </a:p>
          <a:p>
            <a:pPr algn="ctr"/>
            <a:r>
              <a:rPr lang="en-US" sz="2000" i="1" dirty="0">
                <a:latin typeface="Arial"/>
                <a:cs typeface="Gotham Medium" pitchFamily="50" charset="0"/>
              </a:rPr>
              <a:t>( This item is to allow members of the public to comment generally on matters within the Committee’s purview as well as to suggest new agenda items for the committee’s consideration. )</a:t>
            </a:r>
            <a:endParaRPr lang="en-US" sz="1400" i="1" dirty="0">
              <a:latin typeface="Arial"/>
              <a:cs typeface="Gotham Medium" pitchFamily="50" charset="0"/>
            </a:endParaRPr>
          </a:p>
          <a:p>
            <a:endParaRPr lang="en-US" sz="1600">
              <a:latin typeface="Gotham book"/>
              <a:cs typeface="Gotham Book" pitchFamily="50" charset="0"/>
            </a:endParaRPr>
          </a:p>
          <a:p>
            <a:pPr algn="ctr"/>
            <a:endParaRPr lang="en-US" sz="2200">
              <a:latin typeface="Gotham book"/>
              <a:cs typeface="Gotham Book" pitchFamily="50" charset="0"/>
            </a:endParaRPr>
          </a:p>
          <a:p>
            <a:pPr algn="ctr"/>
            <a:endParaRPr lang="en-US" sz="220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5</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1136262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6</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3502524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9161" y="1580846"/>
            <a:ext cx="10353675" cy="3416320"/>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3: </a:t>
            </a:r>
            <a:r>
              <a:rPr lang="en-US" sz="3200" dirty="0">
                <a:latin typeface="Gotham Bold"/>
                <a:cs typeface="Gotham Bold" pitchFamily="50" charset="0"/>
              </a:rPr>
              <a:t>Director’s Report</a:t>
            </a:r>
          </a:p>
          <a:p>
            <a:endParaRPr lang="en-US" sz="3200">
              <a:solidFill>
                <a:srgbClr val="C00000"/>
              </a:solidFill>
              <a:latin typeface="Gotham Bold" pitchFamily="50" charset="0"/>
              <a:cs typeface="Gotham Bold" pitchFamily="50" charset="0"/>
            </a:endParaRPr>
          </a:p>
          <a:p>
            <a:br>
              <a:rPr lang="en-US" sz="2200" dirty="0">
                <a:latin typeface="Gotham Bold" pitchFamily="50" charset="0"/>
                <a:cs typeface="Gotham Bold" pitchFamily="50" charset="0"/>
              </a:rPr>
            </a:br>
            <a:endParaRPr lang="en-US" sz="2200">
              <a:latin typeface="Gotham Bold" pitchFamily="50" charset="0"/>
              <a:cs typeface="Gotham Bold" pitchFamily="50" charset="0"/>
            </a:endParaRPr>
          </a:p>
          <a:p>
            <a:pPr algn="ctr"/>
            <a:r>
              <a:rPr lang="en-US" sz="2400" i="1" dirty="0">
                <a:latin typeface="Gotham Medium"/>
                <a:cs typeface="Gotham Medium" pitchFamily="50" charset="0"/>
              </a:rPr>
              <a:t>Discussion</a:t>
            </a:r>
          </a:p>
          <a:p>
            <a:pPr algn="ctr"/>
            <a:endParaRPr lang="en-US" sz="2400">
              <a:latin typeface="Gotham Medium" pitchFamily="50" charset="0"/>
              <a:cs typeface="Gotham Medium" pitchFamily="50" charset="0"/>
            </a:endParaRPr>
          </a:p>
          <a:p>
            <a:pPr algn="ctr"/>
            <a:r>
              <a:rPr lang="en-US" sz="2000" dirty="0">
                <a:latin typeface="Gotham Medium"/>
                <a:cs typeface="Gotham Medium" pitchFamily="50" charset="0"/>
              </a:rPr>
              <a:t>Staff Presenter: </a:t>
            </a:r>
            <a:r>
              <a:rPr lang="en-US" sz="2000" dirty="0">
                <a:latin typeface="Gotham Medium"/>
                <a:ea typeface="+mn-lt"/>
                <a:cs typeface="+mn-lt"/>
              </a:rPr>
              <a:t>Director of Cultural Affairs, Ralph Remington</a:t>
            </a:r>
            <a:endParaRPr lang="en-US" sz="2200" dirty="0">
              <a:latin typeface="Gotham Medium"/>
              <a:ea typeface="ＭＳ Ｐゴシック"/>
            </a:endParaRPr>
          </a:p>
          <a:p>
            <a:pPr algn="ctr"/>
            <a:endParaRPr lang="en-US" sz="2000" dirty="0">
              <a:latin typeface="Gotham Medium"/>
              <a:ea typeface="ＭＳ Ｐゴシック"/>
              <a:cs typeface="Calibri"/>
            </a:endParaRPr>
          </a:p>
          <a:p>
            <a:pPr algn="ctr"/>
            <a:r>
              <a:rPr lang="en-US" sz="2000" dirty="0">
                <a:latin typeface="Gotham Medium"/>
                <a:ea typeface="ＭＳ Ｐゴシック"/>
              </a:rPr>
              <a:t>Presentation</a:t>
            </a:r>
            <a:r>
              <a:rPr lang="en-US" sz="2000" dirty="0">
                <a:latin typeface="Gotham Medium"/>
                <a:cs typeface="Gotham Medium" pitchFamily="50" charset="0"/>
              </a:rPr>
              <a:t> Time: Approximately 10 minutes</a:t>
            </a:r>
            <a:endParaRPr lang="en-US" sz="2200" dirty="0">
              <a:latin typeface="Gotham Medium"/>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7</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3624634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563" y="534406"/>
            <a:ext cx="10957918" cy="4862870"/>
          </a:xfrm>
          <a:prstGeom prst="rect">
            <a:avLst/>
          </a:prstGeom>
          <a:noFill/>
        </p:spPr>
        <p:txBody>
          <a:bodyPr wrap="square" lIns="91440" tIns="45720" rIns="91440" bIns="45720" rtlCol="0" anchor="t">
            <a:spAutoFit/>
          </a:bodyPr>
          <a:lstStyle/>
          <a:p>
            <a:pPr algn="l" rtl="0" fontAlgn="base"/>
            <a:r>
              <a:rPr lang="en-US" sz="2000" b="1" i="0" u="none" strike="noStrike" dirty="0">
                <a:solidFill>
                  <a:srgbClr val="000000"/>
                </a:solidFill>
                <a:effectLst/>
                <a:latin typeface="Gotham Medium" pitchFamily="50" charset="0"/>
                <a:cs typeface="Gotham Medium" pitchFamily="50" charset="0"/>
              </a:rPr>
              <a:t>Public Comment via WebEx:</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Hover over your name in the attendee list and click on the hand icon </a:t>
            </a:r>
            <a:r>
              <a:rPr lang="en-US" b="0" i="0" dirty="0">
                <a:solidFill>
                  <a:srgbClr val="FFFFFF"/>
                </a:solidFill>
                <a:effectLst/>
                <a:latin typeface="Gotham Book" pitchFamily="50" charset="0"/>
              </a:rPr>
              <a:t>​</a:t>
            </a:r>
            <a:br>
              <a:rPr lang="en-US" b="0" i="0" dirty="0">
                <a:solidFill>
                  <a:srgbClr val="FFFFFF"/>
                </a:solidFill>
                <a:effectLst/>
                <a:latin typeface="Gotham Book" pitchFamily="50" charset="0"/>
              </a:rPr>
            </a:br>
            <a:r>
              <a:rPr lang="en-US" b="0" i="0" u="none" strike="noStrike" dirty="0">
                <a:solidFill>
                  <a:srgbClr val="000000"/>
                </a:solidFill>
                <a:effectLst/>
                <a:latin typeface="Gotham Book" pitchFamily="50" charset="0"/>
              </a:rPr>
              <a:t>to raise your hand.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You will be placed in the queue once your hand is raised.</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When are unmuted by the host, you will see a request to unmute window pop up. </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pitchFamily="50" charset="0"/>
              </a:rPr>
              <a:t>Click “unmute” and you will be prompted to speak.</a:t>
            </a:r>
            <a:r>
              <a:rPr lang="en-US" b="0" i="0" dirty="0">
                <a:solidFill>
                  <a:srgbClr val="FFFFFF"/>
                </a:solidFill>
                <a:effectLst/>
                <a:latin typeface="Gotham Book" pitchFamily="50" charset="0"/>
              </a:rPr>
              <a:t>​</a:t>
            </a:r>
            <a:endParaRPr lang="en-US" b="0" i="0" dirty="0">
              <a:solidFill>
                <a:srgbClr val="FFFFFF"/>
              </a:solidFill>
              <a:effectLst/>
              <a:latin typeface="Arial" panose="020B0604020202020204" pitchFamily="34" charset="0"/>
            </a:endParaRPr>
          </a:p>
          <a:p>
            <a:pPr algn="l" rtl="0" fontAlgn="base"/>
            <a:r>
              <a:rPr lang="en-US" b="0" i="0" dirty="0">
                <a:solidFill>
                  <a:srgbClr val="FFFFFF"/>
                </a:solidFill>
                <a:effectLst/>
                <a:latin typeface="Gotham Book" pitchFamily="50" charset="0"/>
              </a:rPr>
              <a:t>​</a:t>
            </a:r>
            <a:endParaRPr lang="en-US" b="0" i="0" dirty="0">
              <a:solidFill>
                <a:srgbClr val="FFFFFF"/>
              </a:solidFill>
              <a:effectLst/>
              <a:latin typeface="Segoe UI" panose="020B0502040204020203" pitchFamily="34" charset="0"/>
            </a:endParaRPr>
          </a:p>
          <a:p>
            <a:pPr algn="l" rtl="0" fontAlgn="base"/>
            <a:r>
              <a:rPr lang="en-US" sz="2000" b="1" i="0" u="none" strike="noStrike" dirty="0">
                <a:solidFill>
                  <a:srgbClr val="000000"/>
                </a:solidFill>
                <a:effectLst/>
                <a:latin typeface="Gotham Medium" pitchFamily="50" charset="0"/>
                <a:cs typeface="Gotham Medium" pitchFamily="50" charset="0"/>
              </a:rPr>
              <a:t>Public Comment via Phone:</a:t>
            </a:r>
            <a:r>
              <a:rPr lang="en-US" sz="2000" b="0" i="0" dirty="0">
                <a:solidFill>
                  <a:srgbClr val="FFFFFF"/>
                </a:solidFill>
                <a:effectLst/>
                <a:latin typeface="Gotham Medium" pitchFamily="50" charset="0"/>
                <a:cs typeface="Gotham Medium" pitchFamily="50" charset="0"/>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Dial 415-655-0001. </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dirty="0">
                <a:solidFill>
                  <a:srgbClr val="000000"/>
                </a:solidFill>
                <a:latin typeface="Gotham book"/>
              </a:rPr>
              <a:t>Enter the Access Code:</a:t>
            </a:r>
            <a:r>
              <a:rPr lang="en-US" b="1" dirty="0">
                <a:solidFill>
                  <a:srgbClr val="000000"/>
                </a:solidFill>
                <a:latin typeface="Gotham book"/>
              </a:rPr>
              <a:t> 2486 505 8549</a:t>
            </a:r>
            <a:r>
              <a:rPr lang="en-US" dirty="0">
                <a:solidFill>
                  <a:srgbClr val="000000"/>
                </a:solidFill>
                <a:latin typeface="Gotham book"/>
              </a:rPr>
              <a:t> followed by </a:t>
            </a:r>
            <a:r>
              <a:rPr lang="en-US" b="1" dirty="0">
                <a:solidFill>
                  <a:srgbClr val="000000"/>
                </a:solidFill>
                <a:latin typeface="Gotham book"/>
              </a:rPr>
              <a:t>#</a:t>
            </a:r>
            <a:r>
              <a:rPr lang="en-US" dirty="0">
                <a:solidFill>
                  <a:srgbClr val="000000"/>
                </a:solidFill>
                <a:latin typeface="Gotham book"/>
              </a:rPr>
              <a:t>. </a:t>
            </a:r>
            <a:endParaRPr lang="en-US" dirty="0">
              <a:solidFill>
                <a:srgbClr val="000000"/>
              </a:solidFill>
              <a:latin typeface="Gotham book"/>
              <a:cs typeface="Calibri" panose="020F0502020204030204"/>
            </a:endParaRP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Enter the Numeric Meeting Passcode: </a:t>
            </a:r>
            <a:r>
              <a:rPr lang="en-US" b="1" dirty="0">
                <a:solidFill>
                  <a:srgbClr val="000000"/>
                </a:solidFill>
                <a:latin typeface="Gotham Book"/>
              </a:rPr>
              <a:t>SFAC120 </a:t>
            </a:r>
            <a:r>
              <a:rPr lang="en-US" dirty="0">
                <a:solidFill>
                  <a:srgbClr val="000000"/>
                </a:solidFill>
                <a:latin typeface="Gotham Book"/>
              </a:rPr>
              <a:t>(</a:t>
            </a:r>
            <a:r>
              <a:rPr lang="en-US" b="1" dirty="0">
                <a:solidFill>
                  <a:srgbClr val="000000"/>
                </a:solidFill>
                <a:latin typeface="Gotham Book"/>
              </a:rPr>
              <a:t>7322120</a:t>
            </a:r>
            <a:r>
              <a:rPr lang="en-US" b="1" i="0" u="none" strike="noStrike" dirty="0">
                <a:solidFill>
                  <a:srgbClr val="000000"/>
                </a:solidFill>
                <a:effectLst/>
                <a:latin typeface="Gotham Book"/>
              </a:rPr>
              <a:t> </a:t>
            </a:r>
            <a:r>
              <a:rPr lang="en-US" b="0" i="0" u="none" strike="noStrike" dirty="0">
                <a:solidFill>
                  <a:srgbClr val="000000"/>
                </a:solidFill>
                <a:effectLst/>
                <a:latin typeface="Gotham Book"/>
              </a:rPr>
              <a:t>from phones) then </a:t>
            </a:r>
            <a:r>
              <a:rPr lang="en-US" b="1" i="0" u="none" strike="noStrike" dirty="0">
                <a:solidFill>
                  <a:srgbClr val="000000"/>
                </a:solidFill>
                <a:effectLst/>
                <a:latin typeface="Gotham Book"/>
              </a:rPr>
              <a:t>#</a:t>
            </a:r>
            <a:r>
              <a:rPr lang="en-US" b="0" i="0" u="none" strike="noStrike" dirty="0">
                <a:solidFill>
                  <a:srgbClr val="000000"/>
                </a:solidFill>
                <a:effectLst/>
                <a:latin typeface="Gotham Book"/>
              </a:rPr>
              <a:t>.</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When prompted, dial ‘*’ then ‘3’ to be added to the speaker line.</a:t>
            </a:r>
            <a:r>
              <a:rPr lang="en-US" b="0" i="0" dirty="0">
                <a:solidFill>
                  <a:srgbClr val="FFFFFF"/>
                </a:solidFill>
                <a:effectLst/>
                <a:latin typeface="Gotham Book"/>
              </a:rPr>
              <a:t>​</a:t>
            </a:r>
          </a:p>
          <a:p>
            <a:pPr marL="742950" lvl="1" indent="-285750" fontAlgn="base">
              <a:buFont typeface="Arial" panose="020B0604020202020204" pitchFamily="34" charset="0"/>
              <a:buChar char="•"/>
            </a:pPr>
            <a:r>
              <a:rPr lang="en-US" b="0" i="0" u="none" strike="noStrike" dirty="0">
                <a:solidFill>
                  <a:srgbClr val="000000"/>
                </a:solidFill>
                <a:effectLst/>
                <a:latin typeface="Gotham Book"/>
              </a:rPr>
              <a:t>You will receive a request to unmute yourself. Press "*6" to be unmuted. You will hear, </a:t>
            </a:r>
            <a:r>
              <a:rPr lang="en-US" b="0" i="1" u="none" strike="noStrike" dirty="0">
                <a:solidFill>
                  <a:srgbClr val="000000"/>
                </a:solidFill>
                <a:effectLst/>
                <a:latin typeface="Gotham Book"/>
              </a:rPr>
              <a:t>“Your line has been unmuted.” </a:t>
            </a:r>
            <a:r>
              <a:rPr lang="en-US" b="0" i="0" u="none" strike="noStrike" dirty="0">
                <a:solidFill>
                  <a:srgbClr val="000000"/>
                </a:solidFill>
                <a:effectLst/>
                <a:latin typeface="Gotham Book"/>
              </a:rPr>
              <a:t>This is your time to speak.</a:t>
            </a:r>
            <a:r>
              <a:rPr lang="en-US" b="0" i="0" dirty="0">
                <a:solidFill>
                  <a:srgbClr val="FFFFFF"/>
                </a:solidFill>
                <a:effectLst/>
                <a:latin typeface="Gotham Book"/>
              </a:rPr>
              <a:t>​</a:t>
            </a:r>
          </a:p>
          <a:p>
            <a:pPr algn="l" rtl="0" fontAlgn="base"/>
            <a:r>
              <a:rPr lang="en-US" b="0" i="0" dirty="0">
                <a:solidFill>
                  <a:srgbClr val="FFFFFF"/>
                </a:solidFill>
                <a:effectLst/>
                <a:latin typeface="Gotham Book"/>
              </a:rPr>
              <a:t>​</a:t>
            </a:r>
            <a:br>
              <a:rPr lang="en-US" b="0" i="0" dirty="0">
                <a:effectLst/>
                <a:latin typeface="Gotham Book" pitchFamily="50" charset="0"/>
              </a:rPr>
            </a:br>
            <a:r>
              <a:rPr lang="en-US" b="1" i="0" u="none" strike="noStrike" dirty="0">
                <a:solidFill>
                  <a:srgbClr val="000000"/>
                </a:solidFill>
                <a:effectLst/>
                <a:latin typeface="Gotham Book"/>
              </a:rPr>
              <a:t>Participants who wish to speak on other public comment periods may stay on the line and listen for the next public comment opportunity. For further inquiries, please contact: </a:t>
            </a:r>
            <a:r>
              <a:rPr lang="en-US" b="1" i="0" u="sng" strike="noStrike" dirty="0">
                <a:solidFill>
                  <a:srgbClr val="5F5F5F"/>
                </a:solidFill>
                <a:effectLst/>
                <a:latin typeface="Gotham Book"/>
                <a:hlinkClick r:id="rId3"/>
              </a:rPr>
              <a:t>art-info@sfgov.org</a:t>
            </a:r>
            <a:r>
              <a:rPr lang="en-US" b="1" i="0" u="none" strike="noStrike" dirty="0">
                <a:solidFill>
                  <a:srgbClr val="000000"/>
                </a:solidFill>
                <a:effectLst/>
                <a:latin typeface="Gotham Book"/>
              </a:rPr>
              <a:t>. </a:t>
            </a:r>
            <a:r>
              <a:rPr lang="en-US" b="0" i="0" dirty="0">
                <a:solidFill>
                  <a:srgbClr val="FFFFFF"/>
                </a:solidFill>
                <a:effectLst/>
                <a:latin typeface="Gotham Book"/>
              </a:rPr>
              <a:t>​</a:t>
            </a:r>
          </a:p>
        </p:txBody>
      </p:sp>
      <p:sp>
        <p:nvSpPr>
          <p:cNvPr id="5" name="Slide Number Placeholder 4"/>
          <p:cNvSpPr>
            <a:spLocks noGrp="1"/>
          </p:cNvSpPr>
          <p:nvPr>
            <p:ph type="sldNum" sz="quarter" idx="12"/>
          </p:nvPr>
        </p:nvSpPr>
        <p:spPr/>
        <p:txBody>
          <a:bodyPr/>
          <a:lstStyle/>
          <a:p>
            <a:fld id="{222FE637-81C6-4D41-9994-76F16F08D1AD}" type="slidenum">
              <a:rPr lang="en-US" smtClean="0"/>
              <a:t>8</a:t>
            </a:fld>
            <a:endParaRPr lang="en-US"/>
          </a:p>
        </p:txBody>
      </p:sp>
      <p:sp>
        <p:nvSpPr>
          <p:cNvPr id="10" name="Rectangle 9">
            <a:extLst>
              <a:ext uri="{FF2B5EF4-FFF2-40B4-BE49-F238E27FC236}">
                <a16:creationId xmlns:a16="http://schemas.microsoft.com/office/drawing/2014/main" id="{2D686A18-832D-2BD1-BE13-7717E9D2FEA9}"/>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46F7127-D4CC-357A-F4B8-74F9B98F46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911" y="534406"/>
            <a:ext cx="79157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picture containing graphical user interface&#10;&#10;Description automatically generated">
            <a:extLst>
              <a:ext uri="{FF2B5EF4-FFF2-40B4-BE49-F238E27FC236}">
                <a16:creationId xmlns:a16="http://schemas.microsoft.com/office/drawing/2014/main" id="{C047B838-BE80-DC7D-AF02-62B5A0DD4C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2024202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548" y="1477645"/>
            <a:ext cx="8724901" cy="4862870"/>
          </a:xfrm>
          <a:prstGeom prst="rect">
            <a:avLst/>
          </a:prstGeom>
          <a:noFill/>
        </p:spPr>
        <p:txBody>
          <a:bodyPr wrap="square" lIns="91440" tIns="45720" rIns="91440" bIns="45720" rtlCol="0" anchor="t">
            <a:spAutoFit/>
          </a:bodyPr>
          <a:lstStyle/>
          <a:p>
            <a:pPr algn="ctr"/>
            <a:r>
              <a:rPr lang="en-US" sz="3200" dirty="0">
                <a:solidFill>
                  <a:srgbClr val="C00000"/>
                </a:solidFill>
                <a:latin typeface="Gotham Bold"/>
                <a:cs typeface="Gotham Bold" pitchFamily="50" charset="0"/>
              </a:rPr>
              <a:t>Item 4: </a:t>
            </a:r>
            <a:r>
              <a:rPr lang="en-US" sz="3200" dirty="0">
                <a:latin typeface="Gotham Bold"/>
                <a:cs typeface="Calibri"/>
              </a:rPr>
              <a:t>Arts</a:t>
            </a:r>
            <a:r>
              <a:rPr lang="en-US" sz="3200" dirty="0">
                <a:latin typeface="Gotham Bold"/>
                <a:ea typeface="+mn-lt"/>
                <a:cs typeface="+mn-lt"/>
              </a:rPr>
              <a:t> Commission FY 2023-2024 and </a:t>
            </a:r>
            <a:endParaRPr lang="en-US" dirty="0">
              <a:latin typeface="Calibri" panose="020F0502020204030204"/>
              <a:ea typeface="+mn-lt"/>
              <a:cs typeface="+mn-lt"/>
            </a:endParaRPr>
          </a:p>
          <a:p>
            <a:pPr algn="ctr"/>
            <a:r>
              <a:rPr lang="en-US" sz="3200" dirty="0">
                <a:latin typeface="Gotham Bold"/>
                <a:ea typeface="+mn-lt"/>
                <a:cs typeface="+mn-lt"/>
              </a:rPr>
              <a:t>2024-2025 Draft Budget</a:t>
            </a:r>
            <a:endParaRPr lang="en-US" dirty="0">
              <a:cs typeface="Calibri"/>
            </a:endParaRPr>
          </a:p>
          <a:p>
            <a:endParaRPr lang="en-US" sz="3200" dirty="0">
              <a:solidFill>
                <a:srgbClr val="C00000"/>
              </a:solidFill>
              <a:latin typeface="Gotham Bold" pitchFamily="50" charset="0"/>
              <a:cs typeface="Gotham Bold" pitchFamily="50" charset="0"/>
            </a:endParaRPr>
          </a:p>
          <a:p>
            <a:pPr algn="ctr"/>
            <a:br>
              <a:rPr lang="en-US" sz="2200" dirty="0">
                <a:latin typeface="Gotham Bold" pitchFamily="50" charset="0"/>
                <a:cs typeface="Gotham Bold" pitchFamily="50" charset="0"/>
              </a:rPr>
            </a:br>
            <a:r>
              <a:rPr lang="en-US" sz="2400" i="1" dirty="0">
                <a:latin typeface="Gotham Medium"/>
                <a:cs typeface="Gotham Medium" pitchFamily="50" charset="0"/>
              </a:rPr>
              <a:t>Discussion and Possible Action</a:t>
            </a:r>
            <a:endParaRPr lang="en-US" sz="2400" i="1" dirty="0">
              <a:latin typeface="Gotham Medium" pitchFamily="50" charset="0"/>
              <a:cs typeface="Gotham Medium" pitchFamily="50" charset="0"/>
            </a:endParaRPr>
          </a:p>
          <a:p>
            <a:pPr algn="ctr"/>
            <a:endParaRPr lang="en-US" sz="2400" i="1" dirty="0">
              <a:latin typeface="Gotham Medium"/>
              <a:cs typeface="Gotham Book" pitchFamily="50" charset="0"/>
            </a:endParaRPr>
          </a:p>
          <a:p>
            <a:pPr algn="ctr"/>
            <a:r>
              <a:rPr lang="en-US" sz="2000" dirty="0">
                <a:latin typeface="Gotham Medium"/>
                <a:cs typeface="+mn-lt"/>
              </a:rPr>
              <a:t>Staff Presenter: Deputy Director of Finance and Administration Rally Catapang</a:t>
            </a:r>
            <a:br>
              <a:rPr lang="en-US" sz="2000" dirty="0">
                <a:latin typeface="Gotham Medium"/>
                <a:cs typeface="+mn-lt"/>
              </a:rPr>
            </a:br>
            <a:endParaRPr lang="en-US" sz="2000">
              <a:ea typeface="+mn-lt"/>
              <a:cs typeface="+mn-lt"/>
            </a:endParaRPr>
          </a:p>
          <a:p>
            <a:pPr algn="ctr"/>
            <a:r>
              <a:rPr lang="en-US" sz="2000" dirty="0">
                <a:latin typeface="Gotham Medium"/>
                <a:cs typeface="+mn-lt"/>
              </a:rPr>
              <a:t>Presentation Time: Approximately </a:t>
            </a:r>
            <a:r>
              <a:rPr lang="en-US" sz="2000" dirty="0">
                <a:latin typeface="Gotham Medium"/>
                <a:cs typeface="Calibri"/>
              </a:rPr>
              <a:t>10</a:t>
            </a:r>
            <a:r>
              <a:rPr lang="en-US" sz="2000" dirty="0">
                <a:latin typeface="Gotham Medium"/>
                <a:cs typeface="+mn-lt"/>
              </a:rPr>
              <a:t> minutes</a:t>
            </a:r>
            <a:endParaRPr lang="en-US" sz="2000" dirty="0">
              <a:ea typeface="+mn-lt"/>
              <a:cs typeface="+mn-lt"/>
            </a:endParaRPr>
          </a:p>
          <a:p>
            <a:pPr algn="ctr"/>
            <a:endParaRPr lang="en-US" sz="2400" i="1" dirty="0">
              <a:latin typeface="Gotham Medium"/>
              <a:cs typeface="Gotham Book" pitchFamily="50" charset="0"/>
            </a:endParaRPr>
          </a:p>
          <a:p>
            <a:endParaRPr lang="en-US" sz="1600" dirty="0">
              <a:latin typeface="Gotham book"/>
              <a:cs typeface="Gotham Book" pitchFamily="50" charset="0"/>
            </a:endParaRPr>
          </a:p>
          <a:p>
            <a:pPr algn="ctr"/>
            <a:endParaRPr lang="en-US" sz="2200" dirty="0">
              <a:latin typeface="Gotham book"/>
              <a:cs typeface="Gotham Book" pitchFamily="50" charset="0"/>
            </a:endParaRPr>
          </a:p>
          <a:p>
            <a:pPr algn="ctr"/>
            <a:endParaRPr lang="en-US" sz="2200" dirty="0">
              <a:latin typeface="Gotham book"/>
              <a:cs typeface="Gotham Book" pitchFamily="50" charset="0"/>
            </a:endParaRPr>
          </a:p>
        </p:txBody>
      </p:sp>
      <p:sp>
        <p:nvSpPr>
          <p:cNvPr id="2" name="Slide Number Placeholder 1"/>
          <p:cNvSpPr>
            <a:spLocks noGrp="1"/>
          </p:cNvSpPr>
          <p:nvPr>
            <p:ph type="sldNum" sz="quarter" idx="12"/>
          </p:nvPr>
        </p:nvSpPr>
        <p:spPr/>
        <p:txBody>
          <a:bodyPr/>
          <a:lstStyle/>
          <a:p>
            <a:fld id="{222FE637-81C6-4D41-9994-76F16F08D1AD}" type="slidenum">
              <a:rPr lang="en-US" smtClean="0"/>
              <a:t>9</a:t>
            </a:fld>
            <a:endParaRPr lang="en-US"/>
          </a:p>
        </p:txBody>
      </p:sp>
      <p:cxnSp>
        <p:nvCxnSpPr>
          <p:cNvPr id="5" name="Straight Connector 4"/>
          <p:cNvCxnSpPr/>
          <p:nvPr/>
        </p:nvCxnSpPr>
        <p:spPr>
          <a:xfrm>
            <a:off x="2400299" y="2777218"/>
            <a:ext cx="739140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31E60EE8-4151-E8FB-46AF-18A6C846344F}"/>
              </a:ext>
            </a:extLst>
          </p:cNvPr>
          <p:cNvSpPr/>
          <p:nvPr/>
        </p:nvSpPr>
        <p:spPr>
          <a:xfrm>
            <a:off x="0" y="5860596"/>
            <a:ext cx="12192000" cy="9915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graphical user interface&#10;&#10;Description automatically generated">
            <a:extLst>
              <a:ext uri="{FF2B5EF4-FFF2-40B4-BE49-F238E27FC236}">
                <a16:creationId xmlns:a16="http://schemas.microsoft.com/office/drawing/2014/main" id="{06511F2F-4B71-C3F4-1D50-A7258EEF0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823" y="5993253"/>
            <a:ext cx="3779848" cy="670618"/>
          </a:xfrm>
          <a:prstGeom prst="rect">
            <a:avLst/>
          </a:prstGeom>
        </p:spPr>
      </p:pic>
    </p:spTree>
    <p:extLst>
      <p:ext uri="{BB962C8B-B14F-4D97-AF65-F5344CB8AC3E}">
        <p14:creationId xmlns:p14="http://schemas.microsoft.com/office/powerpoint/2010/main" val="38274179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e29ecd2-53b4-42d3-8a66-8b79098b015a">
      <Terms xmlns="http://schemas.microsoft.com/office/infopath/2007/PartnerControls"/>
    </lcf76f155ced4ddcb4097134ff3c332f>
    <TaxCatchAll xmlns="d658dfb5-4dc5-4b0f-927d-98316d2ec65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FE8E9E2CDC3B42BF5E5F0A80F21578" ma:contentTypeVersion="13" ma:contentTypeDescription="Create a new document." ma:contentTypeScope="" ma:versionID="abb7f15c659c1fdf93e637c1324125bd">
  <xsd:schema xmlns:xsd="http://www.w3.org/2001/XMLSchema" xmlns:xs="http://www.w3.org/2001/XMLSchema" xmlns:p="http://schemas.microsoft.com/office/2006/metadata/properties" xmlns:ns2="de29ecd2-53b4-42d3-8a66-8b79098b015a" xmlns:ns3="d658dfb5-4dc5-4b0f-927d-98316d2ec653" targetNamespace="http://schemas.microsoft.com/office/2006/metadata/properties" ma:root="true" ma:fieldsID="779e742808d68c98a0d35d5462d8d563" ns2:_="" ns3:_="">
    <xsd:import namespace="de29ecd2-53b4-42d3-8a66-8b79098b015a"/>
    <xsd:import namespace="d658dfb5-4dc5-4b0f-927d-98316d2ec65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29ecd2-53b4-42d3-8a66-8b79098b01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b278eec-cad9-4ec1-bf87-f68f02c44eba"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58dfb5-4dc5-4b0f-927d-98316d2ec65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36a5add-00d4-4796-95c4-bed982aaf287}" ma:internalName="TaxCatchAll" ma:showField="CatchAllData" ma:web="d658dfb5-4dc5-4b0f-927d-98316d2ec65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88CE84-3E8A-4714-9CEB-BC0180DFA47C}">
  <ds:schemaRefs>
    <ds:schemaRef ds:uri="http://schemas.microsoft.com/office/2006/metadata/properties"/>
    <ds:schemaRef ds:uri="http://schemas.microsoft.com/office/infopath/2007/PartnerControls"/>
    <ds:schemaRef ds:uri="ea441208-d648-4563-908c-0eca2506a693"/>
    <ds:schemaRef ds:uri="6506af08-3ee4-41e8-8fae-6e3c64df843e"/>
    <ds:schemaRef ds:uri="de29ecd2-53b4-42d3-8a66-8b79098b015a"/>
    <ds:schemaRef ds:uri="d658dfb5-4dc5-4b0f-927d-98316d2ec653"/>
  </ds:schemaRefs>
</ds:datastoreItem>
</file>

<file path=customXml/itemProps2.xml><?xml version="1.0" encoding="utf-8"?>
<ds:datastoreItem xmlns:ds="http://schemas.openxmlformats.org/officeDocument/2006/customXml" ds:itemID="{0D937D02-DF32-44A2-AA4B-2A8A13C3FD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29ecd2-53b4-42d3-8a66-8b79098b015a"/>
    <ds:schemaRef ds:uri="d658dfb5-4dc5-4b0f-927d-98316d2ec6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9B604B-84D4-4BED-B492-9654228D22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597</TotalTime>
  <Words>5113</Words>
  <Application>Microsoft Office PowerPoint</Application>
  <PresentationFormat>Widescreen</PresentationFormat>
  <Paragraphs>637</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Asif Majid</dc:creator>
  <cp:lastModifiedBy>Ventre, Alyssa (ART)</cp:lastModifiedBy>
  <cp:revision>270</cp:revision>
  <dcterms:created xsi:type="dcterms:W3CDTF">2021-05-14T20:32:21Z</dcterms:created>
  <dcterms:modified xsi:type="dcterms:W3CDTF">2023-01-20T23:06:34Z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0x0101007CFE8E9E2CDC3B42BF5E5F0A80F21578</vt:lpwstr>
  </property>
  <property fmtid="{D5CDD505-2E9C-101B-9397-08002B2CF9AE}" pid="3" name="MediaServiceImageTags">
    <vt:lpwstr/>
  </property>
</Properties>
</file>