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70" r:id="rId13"/>
    <p:sldId id="271" r:id="rId14"/>
    <p:sldId id="272" r:id="rId15"/>
    <p:sldId id="273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0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14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7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3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77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39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91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38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9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5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7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4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5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7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9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  <p:sldLayoutId id="2147484125" r:id="rId15"/>
    <p:sldLayoutId id="2147484126" r:id="rId16"/>
    <p:sldLayoutId id="21474841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t>Trump Travel Ban: 2017–2021 and Proposed 2025 Ban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t>An Analysis of Origins, Impact, Legal Challenges, and Future Prospects</a:t>
            </a:r>
          </a:p>
        </p:txBody>
      </p:sp>
      <p:pic>
        <p:nvPicPr>
          <p:cNvPr id="4" name="Picture 3" descr="A_PowerPoint_presentation_cover_slide_features_a_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41" y="2060028"/>
            <a:ext cx="73152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65FE-BB35-9825-DD54-06E2AE83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Proposed Travel Ban (2025)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AA74D-186B-CA5F-C8B8-B30B63B6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GB" sz="2400" b="1" dirty="0"/>
              <a:t>Background:</a:t>
            </a:r>
            <a:r>
              <a:rPr lang="en-GB" sz="2400" dirty="0"/>
              <a:t> Overview of the Trump administration's travel bans initiated in 2017, aimed at enhancing national security.</a:t>
            </a:r>
          </a:p>
          <a:p>
            <a:endParaRPr lang="en-GB" sz="2400" dirty="0"/>
          </a:p>
          <a:p>
            <a:r>
              <a:rPr lang="en-GB" sz="2400" b="1" dirty="0"/>
              <a:t>Objective:</a:t>
            </a:r>
            <a:r>
              <a:rPr lang="en-GB" sz="2400" dirty="0"/>
              <a:t> To categorize affected countries based on the severity of restrictions and associated risk levels.</a:t>
            </a:r>
          </a:p>
        </p:txBody>
      </p:sp>
    </p:spTree>
    <p:extLst>
      <p:ext uri="{BB962C8B-B14F-4D97-AF65-F5344CB8AC3E}">
        <p14:creationId xmlns:p14="http://schemas.microsoft.com/office/powerpoint/2010/main" val="169942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900EC-C662-CD70-342B-8B4EA3E6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Red Category: </a:t>
            </a:r>
            <a:br>
              <a:rPr lang="en-GB" b="1" dirty="0"/>
            </a:br>
            <a:r>
              <a:rPr lang="en-GB" b="1" dirty="0"/>
              <a:t>All Travel Banned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E3236-B2E7-8968-9553-D2CA50902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600" b="1" dirty="0"/>
              <a:t>Afghanistan</a:t>
            </a:r>
          </a:p>
          <a:p>
            <a:r>
              <a:rPr lang="en-GB" sz="2600" b="1" dirty="0"/>
              <a:t>Bhutan</a:t>
            </a:r>
          </a:p>
          <a:p>
            <a:r>
              <a:rPr lang="en-GB" sz="2600" b="1" dirty="0"/>
              <a:t>Cuba</a:t>
            </a:r>
          </a:p>
          <a:p>
            <a:r>
              <a:rPr lang="en-GB" sz="2600" b="1" dirty="0"/>
              <a:t>Iran</a:t>
            </a:r>
          </a:p>
          <a:p>
            <a:r>
              <a:rPr lang="en-GB" sz="2600" b="1" dirty="0"/>
              <a:t>Libya</a:t>
            </a:r>
          </a:p>
          <a:p>
            <a:r>
              <a:rPr lang="en-GB" sz="2600" b="1" dirty="0"/>
              <a:t>North Korea</a:t>
            </a:r>
          </a:p>
          <a:p>
            <a:r>
              <a:rPr lang="en-GB" sz="2600" b="1" dirty="0"/>
              <a:t>Somalia</a:t>
            </a:r>
          </a:p>
          <a:p>
            <a:r>
              <a:rPr lang="en-GB" sz="2600" b="1" dirty="0"/>
              <a:t>Syria</a:t>
            </a:r>
          </a:p>
          <a:p>
            <a:r>
              <a:rPr lang="en-GB" sz="2600" b="1" dirty="0"/>
              <a:t>Venezuela</a:t>
            </a:r>
          </a:p>
          <a:p>
            <a:r>
              <a:rPr lang="en-GB" sz="2600" b="1" dirty="0"/>
              <a:t>Yemen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3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2525-D323-C72C-4CE9-68D08EB1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Orange Category:  </a:t>
            </a:r>
            <a:br>
              <a:rPr lang="en-GB" b="1" dirty="0"/>
            </a:br>
            <a:r>
              <a:rPr lang="en-GB" b="1" dirty="0"/>
              <a:t>Sharply Restricted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55DF5-4FC4-AD7B-B7A8-9541FAF13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000" b="1" dirty="0"/>
              <a:t>Belarus</a:t>
            </a:r>
          </a:p>
          <a:p>
            <a:r>
              <a:rPr lang="en-GB" sz="2000" b="1" dirty="0"/>
              <a:t>Eritrea</a:t>
            </a:r>
          </a:p>
          <a:p>
            <a:r>
              <a:rPr lang="en-GB" sz="2000" b="1" dirty="0"/>
              <a:t>Haiti</a:t>
            </a:r>
          </a:p>
          <a:p>
            <a:r>
              <a:rPr lang="en-GB" sz="2000" b="1" dirty="0"/>
              <a:t>Laos</a:t>
            </a:r>
          </a:p>
          <a:p>
            <a:r>
              <a:rPr lang="en-GB" sz="2000" b="1" dirty="0"/>
              <a:t>Myanmar</a:t>
            </a:r>
          </a:p>
          <a:p>
            <a:r>
              <a:rPr lang="en-GB" sz="2000" b="1" dirty="0"/>
              <a:t>Pakistan</a:t>
            </a:r>
          </a:p>
          <a:p>
            <a:r>
              <a:rPr lang="en-GB" sz="2000" b="1" dirty="0"/>
              <a:t>Russia</a:t>
            </a:r>
          </a:p>
          <a:p>
            <a:r>
              <a:rPr lang="en-GB" sz="2000" b="1" dirty="0"/>
              <a:t>Sierra Leone</a:t>
            </a:r>
          </a:p>
          <a:p>
            <a:r>
              <a:rPr lang="en-GB" sz="2000" b="1" dirty="0"/>
              <a:t>South Sudan</a:t>
            </a:r>
          </a:p>
          <a:p>
            <a:r>
              <a:rPr lang="en-GB" sz="2000" b="1" dirty="0"/>
              <a:t>Turkmenistan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4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EC8A-CF24-A62C-3932-6A37B041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Yellow Category: </a:t>
            </a:r>
            <a:br>
              <a:rPr lang="en-GB" b="1" dirty="0"/>
            </a:br>
            <a:r>
              <a:rPr lang="en-GB" b="1" dirty="0"/>
              <a:t>60 Days to Address Concerns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6F841-7F32-199C-40FE-E612FBACF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Angola</a:t>
            </a:r>
          </a:p>
          <a:p>
            <a:r>
              <a:rPr lang="en-GB" b="1" dirty="0"/>
              <a:t>Antigua and Barbuda</a:t>
            </a:r>
          </a:p>
          <a:p>
            <a:r>
              <a:rPr lang="en-GB" b="1" dirty="0"/>
              <a:t>Benin</a:t>
            </a:r>
          </a:p>
          <a:p>
            <a:r>
              <a:rPr lang="en-GB" b="1" dirty="0"/>
              <a:t>Burkina Faso</a:t>
            </a:r>
          </a:p>
          <a:p>
            <a:r>
              <a:rPr lang="en-GB" b="1" dirty="0"/>
              <a:t>Cambodia</a:t>
            </a:r>
          </a:p>
          <a:p>
            <a:r>
              <a:rPr lang="en-GB" b="1" dirty="0"/>
              <a:t>Cameroon</a:t>
            </a:r>
          </a:p>
          <a:p>
            <a:r>
              <a:rPr lang="en-GB" b="1" dirty="0"/>
              <a:t>Cape Verde</a:t>
            </a:r>
          </a:p>
          <a:p>
            <a:r>
              <a:rPr lang="en-GB" b="1" dirty="0"/>
              <a:t>Chad</a:t>
            </a:r>
          </a:p>
          <a:p>
            <a:r>
              <a:rPr lang="en-US" b="1" dirty="0"/>
              <a:t>Republic of Congo</a:t>
            </a:r>
          </a:p>
        </p:txBody>
      </p:sp>
    </p:spTree>
    <p:extLst>
      <p:ext uri="{BB962C8B-B14F-4D97-AF65-F5344CB8AC3E}">
        <p14:creationId xmlns:p14="http://schemas.microsoft.com/office/powerpoint/2010/main" val="142894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6278-3D26-E75D-AB5E-FCBA03BD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Yellow Category: </a:t>
            </a:r>
            <a:br>
              <a:rPr lang="en-GB" b="1" dirty="0"/>
            </a:br>
            <a:r>
              <a:rPr lang="en-GB" b="1" dirty="0"/>
              <a:t>60 Days to Address Concerns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8A569-7ED2-2FBD-61F5-E982C1515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Dem. Republic of Congo</a:t>
            </a:r>
          </a:p>
          <a:p>
            <a:r>
              <a:rPr lang="en-GB" b="1" dirty="0"/>
              <a:t>Dominica</a:t>
            </a:r>
          </a:p>
          <a:p>
            <a:r>
              <a:rPr lang="en-GB" b="1" dirty="0"/>
              <a:t>Equatorial Guinea</a:t>
            </a:r>
          </a:p>
          <a:p>
            <a:r>
              <a:rPr lang="en-GB" b="1" dirty="0"/>
              <a:t>Gambia</a:t>
            </a:r>
          </a:p>
          <a:p>
            <a:r>
              <a:rPr lang="en-GB" b="1" dirty="0"/>
              <a:t>Liberia</a:t>
            </a:r>
          </a:p>
          <a:p>
            <a:r>
              <a:rPr lang="en-GB" b="1" dirty="0"/>
              <a:t>Malawi</a:t>
            </a:r>
          </a:p>
          <a:p>
            <a:r>
              <a:rPr lang="en-GB" b="1" dirty="0"/>
              <a:t>Mali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9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2EF5-5FE6-06F9-32E5-B5DD8CCA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Yellow Category: </a:t>
            </a:r>
            <a:br>
              <a:rPr lang="en-GB" b="1" dirty="0"/>
            </a:br>
            <a:r>
              <a:rPr lang="en-GB" b="1" dirty="0"/>
              <a:t>60 Days to Address Concerns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39223-1DBB-0A66-54B3-8BF4B061D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Mauritania</a:t>
            </a:r>
          </a:p>
          <a:p>
            <a:r>
              <a:rPr lang="en-GB" b="1" dirty="0"/>
              <a:t>St. Kitts and Nevis</a:t>
            </a:r>
          </a:p>
          <a:p>
            <a:r>
              <a:rPr lang="en-GB" b="1" dirty="0"/>
              <a:t>St. Lucia</a:t>
            </a:r>
          </a:p>
          <a:p>
            <a:r>
              <a:rPr lang="en-GB" b="1" dirty="0"/>
              <a:t>Sao Tome and Principe</a:t>
            </a:r>
          </a:p>
          <a:p>
            <a:r>
              <a:rPr lang="en-GB" b="1" dirty="0"/>
              <a:t>Vanuatu</a:t>
            </a:r>
          </a:p>
          <a:p>
            <a:r>
              <a:rPr lang="en-GB" b="1" dirty="0"/>
              <a:t>Zimbabwe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8745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600" b="1" dirty="0"/>
              <a:t>Conclusion and 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0" y="2489201"/>
            <a:ext cx="6995297" cy="3530599"/>
          </a:xfrm>
        </p:spPr>
        <p:txBody>
          <a:bodyPr>
            <a:normAutofit fontScale="92500" lnSpcReduction="10000"/>
          </a:bodyPr>
          <a:lstStyle/>
          <a:p>
            <a:r>
              <a:rPr sz="2800" dirty="0"/>
              <a:t>The 2017 travel ban led to widespread controversy and human suffering</a:t>
            </a:r>
            <a:endParaRPr lang="en-US" sz="2800" dirty="0"/>
          </a:p>
          <a:p>
            <a:endParaRPr sz="2800" dirty="0"/>
          </a:p>
          <a:p>
            <a:r>
              <a:rPr lang="en-US" sz="2800" dirty="0"/>
              <a:t> </a:t>
            </a:r>
            <a:r>
              <a:rPr sz="2800" dirty="0"/>
              <a:t>The 2025 proposed ban seeks to </a:t>
            </a:r>
            <a:r>
              <a:rPr lang="en-US" sz="2800" dirty="0"/>
              <a:t> </a:t>
            </a:r>
            <a:r>
              <a:rPr sz="2800" dirty="0"/>
              <a:t>expand restrictions significantly</a:t>
            </a:r>
            <a:endParaRPr lang="en-US" sz="2800" dirty="0"/>
          </a:p>
          <a:p>
            <a:endParaRPr sz="2800" dirty="0"/>
          </a:p>
          <a:p>
            <a:r>
              <a:rPr lang="en-US" sz="2800" dirty="0"/>
              <a:t> </a:t>
            </a:r>
            <a:r>
              <a:rPr sz="2800" dirty="0"/>
              <a:t>Balancing security needs with</a:t>
            </a:r>
            <a:r>
              <a:rPr lang="en-US" sz="2800" dirty="0"/>
              <a:t> </a:t>
            </a:r>
            <a:r>
              <a:rPr sz="2800" dirty="0"/>
              <a:t>civil rights remains a contentious issue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/>
              <a:t>Origins of the Muslim Ban (2017)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r>
              <a:rPr sz="2000" b="1" dirty="0"/>
              <a:t>Executive Order 13769: </a:t>
            </a:r>
            <a:endParaRPr lang="en-US" sz="2000" b="1" dirty="0"/>
          </a:p>
          <a:p>
            <a:pPr marL="0" indent="0">
              <a:buNone/>
            </a:pPr>
            <a:r>
              <a:rPr sz="2000" dirty="0"/>
              <a:t>Banned entry from </a:t>
            </a:r>
            <a:r>
              <a:rPr sz="2000" b="1" dirty="0"/>
              <a:t>7</a:t>
            </a:r>
            <a:r>
              <a:rPr sz="2000" dirty="0"/>
              <a:t> </a:t>
            </a:r>
            <a:r>
              <a:rPr sz="2000" b="1" dirty="0"/>
              <a:t>Muslim-majority countries</a:t>
            </a:r>
            <a:endParaRPr lang="en-US" sz="2000" b="1" dirty="0"/>
          </a:p>
          <a:p>
            <a:endParaRPr sz="2000" dirty="0"/>
          </a:p>
          <a:p>
            <a:r>
              <a:rPr sz="2000" b="1" dirty="0"/>
              <a:t>Justification: </a:t>
            </a:r>
            <a:endParaRPr lang="en-US" sz="2000" b="1" dirty="0"/>
          </a:p>
          <a:p>
            <a:pPr marL="0" indent="0">
              <a:buNone/>
            </a:pPr>
            <a:r>
              <a:rPr sz="2000" dirty="0"/>
              <a:t>Terrorism concerns and security vetting</a:t>
            </a:r>
            <a:endParaRPr lang="en-US" sz="2000" dirty="0"/>
          </a:p>
          <a:p>
            <a:endParaRPr sz="2000" dirty="0"/>
          </a:p>
          <a:p>
            <a:r>
              <a:rPr sz="2000" b="1" dirty="0"/>
              <a:t>Chaotic implementation: </a:t>
            </a:r>
            <a:endParaRPr lang="en-US" sz="2000" b="1" dirty="0"/>
          </a:p>
          <a:p>
            <a:pPr marL="0" indent="0">
              <a:buNone/>
            </a:pPr>
            <a:r>
              <a:rPr sz="2000" dirty="0"/>
              <a:t>Detentions at airports, legal challenges</a:t>
            </a:r>
            <a:endParaRPr lang="en-US" sz="2000" dirty="0"/>
          </a:p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b="1" dirty="0"/>
              <a:t>Countries Affected and Changes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sz="3600" b="1" dirty="0"/>
              <a:t>Initial countries</a:t>
            </a:r>
            <a:r>
              <a:rPr sz="3600" dirty="0"/>
              <a:t>: </a:t>
            </a:r>
            <a:endParaRPr lang="en-US" sz="3600" dirty="0"/>
          </a:p>
          <a:p>
            <a:pPr marL="0" indent="0">
              <a:buNone/>
            </a:pPr>
            <a:r>
              <a:rPr sz="3600" dirty="0"/>
              <a:t>Iran, Iraq, Libya, Somalia, Sudan, Syria, Yemen</a:t>
            </a:r>
            <a:endParaRPr lang="en-US" sz="3600" dirty="0"/>
          </a:p>
          <a:p>
            <a:endParaRPr sz="3600" dirty="0"/>
          </a:p>
          <a:p>
            <a:r>
              <a:rPr sz="3600" b="1" dirty="0"/>
              <a:t>Revised list: </a:t>
            </a:r>
            <a:endParaRPr lang="en-US" sz="3600" b="1" dirty="0"/>
          </a:p>
          <a:p>
            <a:pPr marL="0" indent="0">
              <a:buNone/>
            </a:pPr>
            <a:r>
              <a:rPr sz="3600" dirty="0"/>
              <a:t>Removed Iraq, added Chad, North Korea, Venezuela</a:t>
            </a:r>
            <a:endParaRPr lang="en-US" sz="3600" dirty="0"/>
          </a:p>
          <a:p>
            <a:endParaRPr sz="3600" dirty="0"/>
          </a:p>
          <a:p>
            <a:r>
              <a:rPr sz="3600" b="1" dirty="0"/>
              <a:t>2020 expansion</a:t>
            </a:r>
            <a:r>
              <a:rPr sz="3600" dirty="0"/>
              <a:t>: </a:t>
            </a:r>
            <a:endParaRPr lang="en-US" sz="3600" dirty="0"/>
          </a:p>
          <a:p>
            <a:pPr marL="0" indent="0">
              <a:buNone/>
            </a:pPr>
            <a:r>
              <a:rPr sz="3600" dirty="0"/>
              <a:t>Added Nigeria, Sudan, Tanzania, Eritrea, Kyrgyzstan, Myanmar</a:t>
            </a:r>
            <a:endParaRPr lang="en-US" sz="3600" dirty="0"/>
          </a:p>
          <a:p>
            <a:endParaRPr sz="3600" dirty="0"/>
          </a:p>
          <a:p>
            <a:r>
              <a:rPr sz="3600" b="1" dirty="0"/>
              <a:t>Total affected: </a:t>
            </a:r>
            <a:endParaRPr lang="en-US" sz="3600" b="1" dirty="0"/>
          </a:p>
          <a:p>
            <a:pPr marL="0" indent="0">
              <a:buNone/>
            </a:pPr>
            <a:r>
              <a:rPr sz="3600" dirty="0"/>
              <a:t>Up to 13 countries at various points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b="1" dirty="0"/>
              <a:t>Human Impact of the First Travel Ban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sz="2000" b="1" dirty="0"/>
              <a:t>Families separated: </a:t>
            </a:r>
            <a:endParaRPr lang="en-US" sz="2000" b="1" dirty="0"/>
          </a:p>
          <a:p>
            <a:pPr marL="0" indent="0">
              <a:buNone/>
            </a:pPr>
            <a:r>
              <a:rPr sz="2000" dirty="0"/>
              <a:t>Thousands of visa holders </a:t>
            </a:r>
            <a:r>
              <a:rPr lang="en-US" sz="2000" dirty="0"/>
              <a:t>were </a:t>
            </a:r>
            <a:r>
              <a:rPr sz="2000" dirty="0"/>
              <a:t>stranded abroad</a:t>
            </a:r>
          </a:p>
          <a:p>
            <a:r>
              <a:rPr sz="2000" b="1" dirty="0"/>
              <a:t>Personal stories: </a:t>
            </a:r>
            <a:endParaRPr lang="en-US" sz="2000" b="1" dirty="0"/>
          </a:p>
          <a:p>
            <a:pPr marL="0" indent="0">
              <a:buNone/>
            </a:pPr>
            <a:r>
              <a:rPr sz="2000" dirty="0"/>
              <a:t>Yemeni-American families and Iranian students </a:t>
            </a:r>
            <a:r>
              <a:rPr lang="en-US" sz="2000" dirty="0"/>
              <a:t>were </a:t>
            </a:r>
            <a:r>
              <a:rPr sz="2000" dirty="0"/>
              <a:t>unable to enter</a:t>
            </a:r>
          </a:p>
          <a:p>
            <a:r>
              <a:rPr sz="2000" b="1" dirty="0"/>
              <a:t>Legal support:</a:t>
            </a:r>
            <a:endParaRPr lang="en-US" sz="2000" b="1" dirty="0"/>
          </a:p>
          <a:p>
            <a:pPr marL="0" indent="0">
              <a:buNone/>
            </a:pPr>
            <a:r>
              <a:rPr sz="2000" dirty="0"/>
              <a:t>Lawyers stationed at airports to assist detainees</a:t>
            </a:r>
          </a:p>
          <a:p>
            <a:r>
              <a:rPr sz="2000" b="1" dirty="0"/>
              <a:t>Emotional toll:</a:t>
            </a:r>
            <a:endParaRPr lang="en-US" sz="2000" b="1" dirty="0"/>
          </a:p>
          <a:p>
            <a:pPr marL="0" indent="0">
              <a:buNone/>
            </a:pPr>
            <a:r>
              <a:rPr sz="2000" dirty="0"/>
              <a:t>Anxiety and fear among affected communities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b="1" dirty="0"/>
              <a:t>Legal Challenges and Supreme Court Ruling</a:t>
            </a:r>
            <a:r>
              <a:rPr lang="en-US" b="1" dirty="0"/>
              <a:t>s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b="1" dirty="0"/>
          </a:p>
          <a:p>
            <a:r>
              <a:rPr sz="2400" b="1" dirty="0"/>
              <a:t>Immediate legal injunctions: </a:t>
            </a:r>
            <a:r>
              <a:rPr sz="2400" dirty="0"/>
              <a:t>Federal judges blocked the ban</a:t>
            </a:r>
          </a:p>
          <a:p>
            <a:r>
              <a:rPr sz="2400" b="1" dirty="0"/>
              <a:t>Supreme Court ruling (2018): </a:t>
            </a:r>
            <a:r>
              <a:rPr sz="2400" dirty="0"/>
              <a:t>Upheld the ban (5-4 decision)</a:t>
            </a:r>
          </a:p>
          <a:p>
            <a:r>
              <a:rPr sz="2400" b="1" dirty="0"/>
              <a:t>Key arguments</a:t>
            </a:r>
            <a:r>
              <a:rPr sz="2400" dirty="0"/>
              <a:t>: National security vs. religious discrimination</a:t>
            </a:r>
          </a:p>
          <a:p>
            <a:r>
              <a:rPr sz="2400" b="1" dirty="0"/>
              <a:t>Dissent</a:t>
            </a:r>
            <a:r>
              <a:rPr sz="2400" dirty="0"/>
              <a:t>: Risk of religious bias in policy implementation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/>
              <a:t>Political Context and Motivations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2400" b="1" dirty="0"/>
          </a:p>
          <a:p>
            <a:r>
              <a:rPr sz="2400" b="1" dirty="0"/>
              <a:t>Campaign Promise</a:t>
            </a:r>
            <a:r>
              <a:rPr sz="2400" dirty="0"/>
              <a:t>: </a:t>
            </a:r>
            <a:r>
              <a:rPr sz="2400" b="1" dirty="0"/>
              <a:t>'Muslim Ban</a:t>
            </a:r>
            <a:r>
              <a:rPr sz="2400" dirty="0"/>
              <a:t>' rhetoric from 2016</a:t>
            </a:r>
            <a:endParaRPr lang="en-US" sz="2400" dirty="0"/>
          </a:p>
          <a:p>
            <a:endParaRPr sz="2400" dirty="0"/>
          </a:p>
          <a:p>
            <a:r>
              <a:rPr sz="2400" b="1" dirty="0"/>
              <a:t>National security framing</a:t>
            </a:r>
            <a:r>
              <a:rPr sz="2400" dirty="0"/>
              <a:t>: Targeting perceived terror risks</a:t>
            </a:r>
            <a:endParaRPr lang="en-US" sz="2400" dirty="0"/>
          </a:p>
          <a:p>
            <a:endParaRPr sz="2400" dirty="0"/>
          </a:p>
          <a:p>
            <a:r>
              <a:rPr sz="2400" b="1" dirty="0"/>
              <a:t>Support</a:t>
            </a:r>
            <a:r>
              <a:rPr sz="2400" dirty="0"/>
              <a:t>: Conservative base emphasizing strong borders</a:t>
            </a:r>
            <a:endParaRPr lang="en-US" sz="2400" dirty="0"/>
          </a:p>
          <a:p>
            <a:endParaRPr sz="2400" dirty="0"/>
          </a:p>
          <a:p>
            <a:r>
              <a:rPr sz="2400" b="1" dirty="0"/>
              <a:t>Criticism</a:t>
            </a:r>
            <a:r>
              <a:rPr sz="2400" dirty="0"/>
              <a:t>: Perceived as religious discrimination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/>
              <a:t>Public and International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800" b="1" dirty="0"/>
          </a:p>
          <a:p>
            <a:r>
              <a:rPr sz="2800" b="1" dirty="0"/>
              <a:t>Mass protests: </a:t>
            </a:r>
            <a:r>
              <a:rPr sz="2800" dirty="0"/>
              <a:t>Airports and public spaces</a:t>
            </a:r>
          </a:p>
          <a:p>
            <a:r>
              <a:rPr sz="2800" b="1" dirty="0"/>
              <a:t>International condemnation</a:t>
            </a:r>
            <a:r>
              <a:rPr sz="2800" dirty="0"/>
              <a:t>: Allies criticizing the policy</a:t>
            </a:r>
          </a:p>
          <a:p>
            <a:r>
              <a:rPr sz="2800" b="1" dirty="0"/>
              <a:t>Domestic pushback</a:t>
            </a:r>
            <a:r>
              <a:rPr sz="2800" dirty="0"/>
              <a:t>: Civil rights groups, </a:t>
            </a:r>
            <a:r>
              <a:rPr lang="en-US" sz="2800" dirty="0"/>
              <a:t>CAIR, </a:t>
            </a:r>
            <a:r>
              <a:rPr sz="2800" dirty="0"/>
              <a:t>ACLU </a:t>
            </a:r>
            <a:r>
              <a:rPr lang="en-US" sz="2800" dirty="0"/>
              <a:t>and AILA, ABA and many other organizations</a:t>
            </a:r>
            <a:endParaRPr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Travel Ban </a:t>
            </a:r>
            <a:r>
              <a:rPr b="1" dirty="0"/>
              <a:t>Revocation (2021)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2600" b="1" dirty="0"/>
          </a:p>
          <a:p>
            <a:r>
              <a:rPr sz="2600" b="1" dirty="0"/>
              <a:t>President Biden's action</a:t>
            </a:r>
            <a:r>
              <a:rPr sz="2600" dirty="0"/>
              <a:t>: Repeal</a:t>
            </a:r>
            <a:r>
              <a:rPr lang="en-US" sz="2600" dirty="0"/>
              <a:t>ed</a:t>
            </a:r>
            <a:r>
              <a:rPr sz="2600" dirty="0"/>
              <a:t> the travel ban on day one</a:t>
            </a:r>
            <a:r>
              <a:rPr lang="en-US" sz="2600" dirty="0"/>
              <a:t> of his administration</a:t>
            </a:r>
          </a:p>
          <a:p>
            <a:endParaRPr sz="2600" dirty="0"/>
          </a:p>
          <a:p>
            <a:r>
              <a:rPr sz="2600" b="1" dirty="0"/>
              <a:t>Impact</a:t>
            </a:r>
            <a:r>
              <a:rPr sz="2600" dirty="0"/>
              <a:t>: Reinstatement of visa processing and refugee admissions</a:t>
            </a:r>
            <a:endParaRPr lang="en-US" sz="2600" dirty="0"/>
          </a:p>
          <a:p>
            <a:endParaRPr sz="2600" dirty="0"/>
          </a:p>
          <a:p>
            <a:r>
              <a:rPr sz="2600" dirty="0"/>
              <a:t>Restor</a:t>
            </a:r>
            <a:r>
              <a:rPr lang="en-US" sz="2600" dirty="0"/>
              <a:t>ed</a:t>
            </a:r>
            <a:r>
              <a:rPr sz="2600" dirty="0"/>
              <a:t> family reunification and humanitarian support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/>
              <a:t>Proposed Travel Ban (2025)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dirty="0"/>
          </a:p>
          <a:p>
            <a:r>
              <a:rPr sz="2400" dirty="0"/>
              <a:t>Promoted by Donald Trump: Expanding the original ban</a:t>
            </a:r>
            <a:endParaRPr lang="en-US" sz="2400" dirty="0"/>
          </a:p>
          <a:p>
            <a:endParaRPr sz="2400" dirty="0"/>
          </a:p>
          <a:p>
            <a:r>
              <a:rPr sz="2400" dirty="0"/>
              <a:t>Broader scope: Up to 41-43 countries targeted</a:t>
            </a:r>
            <a:endParaRPr lang="en-US" sz="2400" dirty="0"/>
          </a:p>
          <a:p>
            <a:endParaRPr sz="2400" dirty="0"/>
          </a:p>
          <a:p>
            <a:r>
              <a:rPr sz="2400" dirty="0"/>
              <a:t>Tiered restrictions: Full bans, partial bans, conditional bans</a:t>
            </a:r>
          </a:p>
          <a:p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{BDD0EB72-175F-7444-B83B-60FE240BEC34}tf10001076</Template>
  <TotalTime>209</TotalTime>
  <Words>535</Words>
  <Application>Microsoft Macintosh PowerPoint</Application>
  <PresentationFormat>On-screen Show (4:3)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 Boardroom</vt:lpstr>
      <vt:lpstr>Trump Travel Ban: 2017–2021 and Proposed 2025 Ban</vt:lpstr>
      <vt:lpstr>Origins of the Muslim Ban (2017)</vt:lpstr>
      <vt:lpstr>Countries Affected and Changes Over Time</vt:lpstr>
      <vt:lpstr>Human Impact of the First Travel Ban</vt:lpstr>
      <vt:lpstr>Legal Challenges and Supreme Court Rulings</vt:lpstr>
      <vt:lpstr>Political Context and Motivations</vt:lpstr>
      <vt:lpstr>Public and International Responses</vt:lpstr>
      <vt:lpstr>Travel Ban Revocation (2021)</vt:lpstr>
      <vt:lpstr>Proposed Travel Ban (2025)</vt:lpstr>
      <vt:lpstr>Proposed Travel Ban (2025)</vt:lpstr>
      <vt:lpstr>Red Category:  All Travel Banned</vt:lpstr>
      <vt:lpstr>Orange Category:   Sharply Restricted</vt:lpstr>
      <vt:lpstr>Yellow Category:  60 Days to Address Concerns</vt:lpstr>
      <vt:lpstr>Yellow Category:  60 Days to Address Concerns</vt:lpstr>
      <vt:lpstr>Yellow Category:  60 Days to Address Concerns</vt:lpstr>
      <vt:lpstr>Conclusion and Key Takeaways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Trump Travel Ban: 2017–2021 and Proposed 2025 Ban</dc:title>
  <dc:subject/>
  <dc:creator/>
  <cp:keywords/>
  <dc:description>generated using python-pptx</dc:description>
  <cp:lastModifiedBy>elenashore5@gmail.com</cp:lastModifiedBy>
  <cp:revision>13</cp:revision>
  <dcterms:created xsi:type="dcterms:W3CDTF">2013-01-27T09:14:16Z</dcterms:created>
  <dcterms:modified xsi:type="dcterms:W3CDTF">2025-05-13T15:46:58Z</dcterms:modified>
  <cp:category/>
</cp:coreProperties>
</file>