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92" r:id="rId3"/>
    <p:sldId id="263" r:id="rId4"/>
    <p:sldId id="259" r:id="rId5"/>
    <p:sldId id="296" r:id="rId6"/>
    <p:sldId id="264" r:id="rId7"/>
    <p:sldId id="262" r:id="rId8"/>
    <p:sldId id="29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e Barnesmoore" initials="LB" lastIdx="5" clrIdx="0">
    <p:extLst>
      <p:ext uri="{19B8F6BF-5375-455C-9EA6-DF929625EA0E}">
        <p15:presenceInfo xmlns:p15="http://schemas.microsoft.com/office/powerpoint/2012/main" userId="S-1-5-21-662950971-3927000071-2848142573-33654" providerId="AD"/>
      </p:ext>
    </p:extLst>
  </p:cmAuthor>
  <p:cmAuthor id="2" name="Andrea Lazorik" initials="AL" lastIdx="22" clrIdx="1">
    <p:extLst>
      <p:ext uri="{19B8F6BF-5375-455C-9EA6-DF929625EA0E}">
        <p15:presenceInfo xmlns:p15="http://schemas.microsoft.com/office/powerpoint/2012/main" userId="S-1-5-21-662950971-3927000071-2848142573-371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7E86"/>
    <a:srgbClr val="F8EDD2"/>
    <a:srgbClr val="97B9D8"/>
    <a:srgbClr val="D2D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78723" autoAdjust="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5" d="100"/>
          <a:sy n="115" d="100"/>
        </p:scale>
        <p:origin x="241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E5A60-E52C-4A4C-A407-B750CB12CC3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7167C-F12C-C947-A3DC-C7884FE5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167C-F12C-C947-A3DC-C7884FE555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167C-F12C-C947-A3DC-C7884FE555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69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167C-F12C-C947-A3DC-C7884FE555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81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167C-F12C-C947-A3DC-C7884FE555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3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167C-F12C-C947-A3DC-C7884FE555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7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167C-F12C-C947-A3DC-C7884FE555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52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167C-F12C-C947-A3DC-C7884FE555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24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167C-F12C-C947-A3DC-C7884FE555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0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E0512-A22D-8CC1-D7E6-0AF9C7A16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6E988-957E-3DC5-634C-10E600B91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1F3A5-8C66-06C8-7449-C906AE65B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9F16-886D-C149-A197-7BBBD47B30E9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4840C-DB94-72D3-0E57-B781DD07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A814D-B0A4-32C4-A2A9-A8E13057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5698-7DC0-0545-96BC-3F165BCC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1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F144-D240-2EFF-9253-2B164A09D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51749-CA38-50DD-33DC-C4EF41609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C47D4-A3CA-9FC2-EBD2-85A77382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F95-E7A7-FF41-B137-9078F2C3A139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EC24B-C438-1611-F2D3-F7131CF5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D3284-A8D3-E2EF-96DC-599A75BA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5698-7DC0-0545-96BC-3F165BCC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7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320E7-7F01-3C42-96AC-46925508E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14DE4-5488-0BAC-62F9-82DDF1B36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F345B-113D-8447-EB1F-C1CFA4B1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7663E-3C0D-5E47-BA33-BB7864D823DD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4181F-ED75-86AA-3EE3-A1396723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41F9F-E143-896A-2945-8669E2224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5698-7DC0-0545-96BC-3F165BCC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7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9632-2171-41DA-337B-E2379CA8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97CB8-B9E7-DF45-5F29-10F9DF482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B109B-0D83-F701-4F25-B18C96388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AF0D-1651-8D4D-938C-72DFE4F63F81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DA2AC-8905-6FE0-44F4-7F092CF3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B6224-EED0-76F3-384D-4E55803BE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5698-7DC0-0545-96BC-3F165BCC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BAEF-254A-EE51-5F3C-46A752B6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EB25F-5C51-8469-C9B6-9407E9B93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91645-2CC8-E594-0C1B-E852C135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CC7D-18B7-FE4D-ABDE-7B8359497230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56C45-B81A-20D4-62E9-4DA8D7F9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76200-8E9F-A31F-50FE-084865CC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5698-7DC0-0545-96BC-3F165BCC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A6527-C933-9C82-BB85-EB7CC1F1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18E37-0AFA-7AFB-347D-8947E5B87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EBFCA-DAE5-BE96-24C1-47B6D5A15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5D93F-A40B-75D4-352F-0501AD5B6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1DF9-6237-7F4A-9073-551C4DD55BAF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5FC39-BB5B-7431-BD1B-22F00AE55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D5E9A-922E-10DE-2B5F-43D459EA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5698-7DC0-0545-96BC-3F165BCC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7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EE10D-C9C8-7949-7B77-B2C04700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DE63A-CC7B-77F0-CB62-25724D673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B37B7-D88F-140D-104F-1E56ABD8A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A1F9D-1323-5B0A-0A91-AC3858A2D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6B3745-73EC-E1D4-A49A-937972AE6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A864DE-7CB4-15D6-33B6-0F4BC9268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87F5-2642-D144-9A96-6A4761ED54A7}" type="datetime1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D02F63-E3A9-AB52-35DB-B482C25CD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C03AC9-6F5B-F273-20AB-34BBCA0E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5698-7DC0-0545-96BC-3F165BCC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18B9E-7FAF-7423-BEDF-F8B4F4F1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02B5E-E195-B034-1518-AAF9F2805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4DED-E8D4-984B-9D5E-311DC8D0F913}" type="datetime1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D4BC5-CFD7-98C6-C6D2-8932A810E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62CF7-D1C0-2C6B-D11B-C00900FF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5698-7DC0-0545-96BC-3F165BCC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0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75430-B5B0-A590-880D-1CE5D939B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9E-E667-594E-8FF1-CD72445A829F}" type="datetime1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DE32E-03FC-DF2D-55DC-050DB3D38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339B5-2357-4450-19D6-15A68595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5698-7DC0-0545-96BC-3F165BCC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7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545A3-4B31-6734-DD18-3204A66A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DC017-E346-CD96-1ABF-0356E7D31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FB7AD-F808-06FD-A215-D8976B204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15344-C49C-7DA8-4559-F84B64D3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038B-13E2-9640-A956-06C5C25D8810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11859-F51C-F748-A264-A9E25B9B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84F7B-C4F4-198C-BB34-6EF554FA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5698-7DC0-0545-96BC-3F165BCC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96CF3-7A37-554B-243E-6C286257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4A9C56-9821-2E9C-2A0B-E08934A9E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FBF5B-E0E1-F33F-56A9-0C08C4C7F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E3235-5868-902F-5862-28C107B3B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5CBF-985D-A343-A5FE-A48A43B6F4AA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A6E5B-5115-CEFA-22EB-5D1BC3EB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32750-9816-1B30-82E3-2A4B98D1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35698-7DC0-0545-96BC-3F165BCC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0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60853-15AE-79A9-1447-DA60306AA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37327-0F10-50C6-2E8A-4088DBD2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04671-F249-87BE-B4BC-D989C2CD0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D27972F-5DD1-9D40-A917-CA2159D7D3EE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8412B-E81C-D602-462B-64BD3FCDE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53CBD-490F-4A16-A400-07FFB4A17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6135698-7DC0-0545-96BC-3F165BCCA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T America Compressed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1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11F051-434C-B237-52A8-516B7DF00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188174-892F-AFA2-1C1C-B7B8B12523BB}"/>
              </a:ext>
            </a:extLst>
          </p:cNvPr>
          <p:cNvSpPr/>
          <p:nvPr/>
        </p:nvSpPr>
        <p:spPr>
          <a:xfrm>
            <a:off x="0" y="0"/>
            <a:ext cx="12192000" cy="135803"/>
          </a:xfrm>
          <a:prstGeom prst="rect">
            <a:avLst/>
          </a:prstGeom>
          <a:solidFill>
            <a:srgbClr val="93B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A1F18D-82FC-1582-C734-74FD84077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56" y="691701"/>
            <a:ext cx="1963567" cy="9712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B075734-A8F5-4E2F-6E28-20ED348B9459}"/>
              </a:ext>
            </a:extLst>
          </p:cNvPr>
          <p:cNvSpPr txBox="1">
            <a:spLocks/>
          </p:cNvSpPr>
          <p:nvPr/>
        </p:nvSpPr>
        <p:spPr>
          <a:xfrm>
            <a:off x="608868" y="2218826"/>
            <a:ext cx="3836109" cy="308853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6000"/>
              </a:lnSpc>
            </a:pPr>
            <a:r>
              <a:rPr lang="en-US" dirty="0">
                <a:solidFill>
                  <a:srgbClr val="93B5D4"/>
                </a:solidFill>
                <a:latin typeface="GT America Compressed Black" pitchFamily="2" charset="77"/>
              </a:rPr>
              <a:t>SHARED </a:t>
            </a:r>
          </a:p>
          <a:p>
            <a:pPr algn="l">
              <a:lnSpc>
                <a:spcPts val="6000"/>
              </a:lnSpc>
            </a:pPr>
            <a:r>
              <a:rPr lang="en-US" dirty="0">
                <a:solidFill>
                  <a:srgbClr val="93B5D4"/>
                </a:solidFill>
                <a:latin typeface="GT America Compressed Black" pitchFamily="2" charset="77"/>
              </a:rPr>
              <a:t>LIVING</a:t>
            </a:r>
          </a:p>
          <a:p>
            <a:pPr algn="l">
              <a:lnSpc>
                <a:spcPts val="6000"/>
              </a:lnSpc>
            </a:pPr>
            <a:r>
              <a:rPr lang="en-US" dirty="0">
                <a:solidFill>
                  <a:srgbClr val="5C7E86"/>
                </a:solidFill>
                <a:latin typeface="GT America Compressed Black" pitchFamily="2" charset="77"/>
              </a:rPr>
              <a:t>COMMON</a:t>
            </a:r>
          </a:p>
          <a:p>
            <a:pPr algn="l">
              <a:lnSpc>
                <a:spcPts val="6000"/>
              </a:lnSpc>
            </a:pPr>
            <a:r>
              <a:rPr lang="en-US" dirty="0">
                <a:solidFill>
                  <a:srgbClr val="5C7E86"/>
                </a:solidFill>
                <a:latin typeface="GT America Compressed Black" pitchFamily="2" charset="77"/>
              </a:rPr>
              <a:t>GROUND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72491E-4ECB-D186-7117-C11C043D9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261" y="5991008"/>
            <a:ext cx="2326837" cy="498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AE692F-DE1F-44C4-802C-87BF6F590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1" t="5380" r="15345" b="5380"/>
          <a:stretch/>
        </p:blipFill>
        <p:spPr>
          <a:xfrm>
            <a:off x="5021178" y="368940"/>
            <a:ext cx="6891005" cy="53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4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D7E458-8B29-586F-A553-7122197FB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45FDE2-8E3E-E68A-2B21-5BAC3D7E4B75}"/>
              </a:ext>
            </a:extLst>
          </p:cNvPr>
          <p:cNvSpPr/>
          <p:nvPr/>
        </p:nvSpPr>
        <p:spPr>
          <a:xfrm>
            <a:off x="0" y="0"/>
            <a:ext cx="12192000" cy="135803"/>
          </a:xfrm>
          <a:prstGeom prst="rect">
            <a:avLst/>
          </a:prstGeom>
          <a:solidFill>
            <a:srgbClr val="93B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A43740-4F12-DC48-D3DF-A1A60869308B}"/>
              </a:ext>
            </a:extLst>
          </p:cNvPr>
          <p:cNvSpPr txBox="1">
            <a:spLocks/>
          </p:cNvSpPr>
          <p:nvPr/>
        </p:nvSpPr>
        <p:spPr>
          <a:xfrm>
            <a:off x="563356" y="2475604"/>
            <a:ext cx="5474743" cy="196643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000"/>
              </a:lnSpc>
            </a:pPr>
            <a:r>
              <a:rPr lang="en-US" dirty="0">
                <a:solidFill>
                  <a:srgbClr val="93B5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 PORCH</a:t>
            </a:r>
          </a:p>
          <a:p>
            <a:pPr algn="l">
              <a:lnSpc>
                <a:spcPts val="5000"/>
              </a:lnSpc>
            </a:pPr>
            <a:r>
              <a:rPr lang="en-US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COMMUNITIES</a:t>
            </a:r>
          </a:p>
          <a:p>
            <a:pPr algn="l">
              <a:lnSpc>
                <a:spcPts val="5000"/>
              </a:lnSpc>
            </a:pPr>
            <a:r>
              <a:rPr lang="en-US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SERVICES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841771-2183-72C9-CC91-D8CBE1CF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5444" y="6263231"/>
            <a:ext cx="2743200" cy="365125"/>
          </a:xfrm>
        </p:spPr>
        <p:txBody>
          <a:bodyPr/>
          <a:lstStyle/>
          <a:p>
            <a:fld id="{36135698-7DC0-0545-96BC-3F165BCCAF13}" type="slidenum">
              <a:rPr lang="en-US" smtClean="0">
                <a:solidFill>
                  <a:srgbClr val="5C7E86"/>
                </a:solidFill>
              </a:rPr>
              <a:t>2</a:t>
            </a:fld>
            <a:endParaRPr lang="en-US">
              <a:solidFill>
                <a:srgbClr val="5C7E8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B7071-07CC-4E60-D326-C9EF4F3976E1}"/>
              </a:ext>
            </a:extLst>
          </p:cNvPr>
          <p:cNvSpPr txBox="1"/>
          <p:nvPr/>
        </p:nvSpPr>
        <p:spPr>
          <a:xfrm>
            <a:off x="6308279" y="4242018"/>
            <a:ext cx="5154321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97B9D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Well Connected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Well Connected Español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Creative Spark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Ruth’s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Home Match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52793D-1352-B93C-4486-939BF9194A62}"/>
              </a:ext>
            </a:extLst>
          </p:cNvPr>
          <p:cNvCxnSpPr>
            <a:cxnSpLocks/>
          </p:cNvCxnSpPr>
          <p:nvPr/>
        </p:nvCxnSpPr>
        <p:spPr>
          <a:xfrm>
            <a:off x="6308283" y="781252"/>
            <a:ext cx="5389447" cy="0"/>
          </a:xfrm>
          <a:prstGeom prst="line">
            <a:avLst/>
          </a:prstGeom>
          <a:ln w="6350">
            <a:solidFill>
              <a:srgbClr val="93B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BB2227E-AE94-468D-6A27-87BE2717EE6D}"/>
              </a:ext>
            </a:extLst>
          </p:cNvPr>
          <p:cNvSpPr txBox="1"/>
          <p:nvPr/>
        </p:nvSpPr>
        <p:spPr>
          <a:xfrm>
            <a:off x="6308280" y="944484"/>
            <a:ext cx="5154321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97B9D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 Porch Provides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 Market Rate Retirement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35 Affordable Housing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5C7E8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97B9D8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C7E8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97B9D8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C7E8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4E41A-6869-0FCF-A136-0F45829BAAFA}"/>
              </a:ext>
            </a:extLst>
          </p:cNvPr>
          <p:cNvCxnSpPr>
            <a:cxnSpLocks/>
          </p:cNvCxnSpPr>
          <p:nvPr/>
        </p:nvCxnSpPr>
        <p:spPr>
          <a:xfrm>
            <a:off x="6308281" y="2052480"/>
            <a:ext cx="5389447" cy="0"/>
          </a:xfrm>
          <a:prstGeom prst="line">
            <a:avLst/>
          </a:prstGeom>
          <a:ln w="6350">
            <a:solidFill>
              <a:srgbClr val="93B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289E6F8-D61F-09E2-1D99-C9CA7D3085A8}"/>
              </a:ext>
            </a:extLst>
          </p:cNvPr>
          <p:cNvSpPr txBox="1"/>
          <p:nvPr/>
        </p:nvSpPr>
        <p:spPr>
          <a:xfrm>
            <a:off x="6308279" y="2373136"/>
            <a:ext cx="515432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97B9D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Areas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Social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Creative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Housing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BD0155-4C95-D034-A16A-C1E593ABA604}"/>
              </a:ext>
            </a:extLst>
          </p:cNvPr>
          <p:cNvCxnSpPr>
            <a:cxnSpLocks/>
          </p:cNvCxnSpPr>
          <p:nvPr/>
        </p:nvCxnSpPr>
        <p:spPr>
          <a:xfrm>
            <a:off x="6239197" y="4024493"/>
            <a:ext cx="5389447" cy="0"/>
          </a:xfrm>
          <a:prstGeom prst="line">
            <a:avLst/>
          </a:prstGeom>
          <a:ln w="6350">
            <a:solidFill>
              <a:srgbClr val="93B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A41D90F-1711-41D4-B4B8-47069EC5E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56" y="691701"/>
            <a:ext cx="1963567" cy="9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8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F6615F-6D12-949D-B878-1A1934D76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30D31F-91C6-260A-4C58-AD7461935D92}"/>
              </a:ext>
            </a:extLst>
          </p:cNvPr>
          <p:cNvSpPr/>
          <p:nvPr/>
        </p:nvSpPr>
        <p:spPr>
          <a:xfrm>
            <a:off x="0" y="0"/>
            <a:ext cx="12192000" cy="135803"/>
          </a:xfrm>
          <a:prstGeom prst="rect">
            <a:avLst/>
          </a:prstGeom>
          <a:solidFill>
            <a:srgbClr val="93B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70B7DB-26B2-765C-E3A6-FE8D70CC6D91}"/>
              </a:ext>
            </a:extLst>
          </p:cNvPr>
          <p:cNvSpPr txBox="1">
            <a:spLocks/>
          </p:cNvSpPr>
          <p:nvPr/>
        </p:nvSpPr>
        <p:spPr>
          <a:xfrm>
            <a:off x="563354" y="1856769"/>
            <a:ext cx="5821403" cy="13252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000"/>
              </a:lnSpc>
            </a:pPr>
            <a:r>
              <a:rPr lang="en-US" sz="4800" dirty="0">
                <a:solidFill>
                  <a:srgbClr val="93B5D4"/>
                </a:solidFill>
                <a:latin typeface="GT America Compressed Black" pitchFamily="2" charset="77"/>
              </a:rPr>
              <a:t>WHAT IS </a:t>
            </a:r>
            <a:br>
              <a:rPr lang="en-US" sz="4800" dirty="0">
                <a:solidFill>
                  <a:srgbClr val="93B5D4"/>
                </a:solidFill>
                <a:latin typeface="GT America Compressed Black" pitchFamily="2" charset="77"/>
              </a:rPr>
            </a:br>
            <a:r>
              <a:rPr lang="en-US" sz="4800" dirty="0">
                <a:solidFill>
                  <a:srgbClr val="5C7E86"/>
                </a:solidFill>
                <a:latin typeface="GT America Compressed Black" pitchFamily="2" charset="77"/>
              </a:rPr>
              <a:t>HOME SHARING?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5A3BA2-1AD9-F9AF-5DF1-D2196E46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5444" y="6263231"/>
            <a:ext cx="2743200" cy="365125"/>
          </a:xfrm>
        </p:spPr>
        <p:txBody>
          <a:bodyPr/>
          <a:lstStyle/>
          <a:p>
            <a:fld id="{36135698-7DC0-0545-96BC-3F165BCCAF13}" type="slidenum">
              <a:rPr lang="en-US" smtClean="0">
                <a:solidFill>
                  <a:srgbClr val="5C7E86"/>
                </a:solidFill>
              </a:rPr>
              <a:t>3</a:t>
            </a:fld>
            <a:endParaRPr lang="en-US">
              <a:solidFill>
                <a:srgbClr val="5C7E8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43E4BE-4A8A-E1D5-F60E-F532BA76E00F}"/>
              </a:ext>
            </a:extLst>
          </p:cNvPr>
          <p:cNvSpPr txBox="1"/>
          <p:nvPr/>
        </p:nvSpPr>
        <p:spPr>
          <a:xfrm>
            <a:off x="563354" y="3399243"/>
            <a:ext cx="5821403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Home sharing is a living arrangement in which two or more unrelated people share a house, condo, or apartment and oftentimes also share household expenses and responsibilities.</a:t>
            </a:r>
          </a:p>
          <a:p>
            <a:endParaRPr lang="en-US" sz="2400" b="1" dirty="0">
              <a:solidFill>
                <a:srgbClr val="5C7E8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In-law units and ADUs are eligible, too!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35807-FC33-42F2-AB2F-D682E098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568" y="-21372"/>
            <a:ext cx="4571432" cy="690074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A74E1B-C52C-4F5E-8E4D-1A297BE83001}"/>
              </a:ext>
            </a:extLst>
          </p:cNvPr>
          <p:cNvCxnSpPr>
            <a:cxnSpLocks/>
          </p:cNvCxnSpPr>
          <p:nvPr/>
        </p:nvCxnSpPr>
        <p:spPr>
          <a:xfrm>
            <a:off x="563354" y="3182004"/>
            <a:ext cx="5899438" cy="0"/>
          </a:xfrm>
          <a:prstGeom prst="line">
            <a:avLst/>
          </a:prstGeom>
          <a:ln w="6350">
            <a:solidFill>
              <a:srgbClr val="93B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D2E6EFD-2E91-47E7-BE8F-A421100F0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56" y="691701"/>
            <a:ext cx="1963567" cy="9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36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E69D97-3AD0-A349-2259-C81348D1F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074CFD-D30E-FADB-1957-7AB19EFC03E7}"/>
              </a:ext>
            </a:extLst>
          </p:cNvPr>
          <p:cNvSpPr/>
          <p:nvPr/>
        </p:nvSpPr>
        <p:spPr>
          <a:xfrm>
            <a:off x="0" y="0"/>
            <a:ext cx="12192000" cy="135803"/>
          </a:xfrm>
          <a:prstGeom prst="rect">
            <a:avLst/>
          </a:prstGeom>
          <a:solidFill>
            <a:srgbClr val="93B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09E667-2640-D5A2-0F91-5B4AC254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5444" y="6263231"/>
            <a:ext cx="2743200" cy="365125"/>
          </a:xfrm>
        </p:spPr>
        <p:txBody>
          <a:bodyPr/>
          <a:lstStyle/>
          <a:p>
            <a:fld id="{36135698-7DC0-0545-96BC-3F165BCCAF13}" type="slidenum">
              <a:rPr lang="en-US" smtClean="0">
                <a:solidFill>
                  <a:srgbClr val="F8EDD2"/>
                </a:solidFill>
              </a:rPr>
              <a:t>4</a:t>
            </a:fld>
            <a:endParaRPr lang="en-US" dirty="0">
              <a:solidFill>
                <a:srgbClr val="F8EDD2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9492E8-9F29-47AC-93EA-CC43526B869B}"/>
              </a:ext>
            </a:extLst>
          </p:cNvPr>
          <p:cNvCxnSpPr>
            <a:cxnSpLocks/>
          </p:cNvCxnSpPr>
          <p:nvPr/>
        </p:nvCxnSpPr>
        <p:spPr>
          <a:xfrm>
            <a:off x="5686342" y="2565754"/>
            <a:ext cx="5888245" cy="0"/>
          </a:xfrm>
          <a:prstGeom prst="line">
            <a:avLst/>
          </a:prstGeom>
          <a:ln w="6350">
            <a:solidFill>
              <a:srgbClr val="93B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8C6E2761-3A74-46D2-96B2-B04E1DDDABF7}"/>
              </a:ext>
            </a:extLst>
          </p:cNvPr>
          <p:cNvSpPr txBox="1">
            <a:spLocks/>
          </p:cNvSpPr>
          <p:nvPr/>
        </p:nvSpPr>
        <p:spPr>
          <a:xfrm>
            <a:off x="5686342" y="1167761"/>
            <a:ext cx="5639737" cy="12824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000"/>
              </a:lnSpc>
            </a:pPr>
            <a:r>
              <a:rPr lang="en-US" sz="4800" dirty="0">
                <a:solidFill>
                  <a:srgbClr val="93B5D4"/>
                </a:solidFill>
                <a:latin typeface="GT America Compressed Black" pitchFamily="2" charset="77"/>
              </a:rPr>
              <a:t>WHY </a:t>
            </a:r>
          </a:p>
          <a:p>
            <a:pPr algn="l">
              <a:lnSpc>
                <a:spcPts val="5000"/>
              </a:lnSpc>
            </a:pPr>
            <a:r>
              <a:rPr lang="en-US" sz="4800" dirty="0">
                <a:solidFill>
                  <a:srgbClr val="5C7E86"/>
                </a:solidFill>
                <a:latin typeface="GT America Compressed Black" pitchFamily="2" charset="77"/>
              </a:rPr>
              <a:t>HOME SHARING?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BED2B-C9E4-4FF5-8D07-1EA256C29964}"/>
              </a:ext>
            </a:extLst>
          </p:cNvPr>
          <p:cNvSpPr txBox="1"/>
          <p:nvPr/>
        </p:nvSpPr>
        <p:spPr>
          <a:xfrm>
            <a:off x="5685923" y="2661030"/>
            <a:ext cx="61051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“Given the significant health consequences of loneliness and isolation, we must </a:t>
            </a:r>
            <a:r>
              <a:rPr lang="en-US" sz="2000" b="1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prioritize building social connection</a:t>
            </a:r>
            <a:r>
              <a:rPr lang="en-US" sz="2000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the same way we have prioritized other critical public health issues.” </a:t>
            </a:r>
          </a:p>
          <a:p>
            <a:r>
              <a:rPr lang="en-US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19</a:t>
            </a:r>
            <a:r>
              <a:rPr lang="en-US" baseline="30000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21</a:t>
            </a:r>
            <a:r>
              <a:rPr lang="en-US" baseline="30000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en-US" dirty="0">
                <a:solidFill>
                  <a:srgbClr val="5C7E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U.S. Surgeon General, Dr. Vivek Murthy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54CD4-5431-475B-944A-2B0C40E62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4" r="17352"/>
          <a:stretch/>
        </p:blipFill>
        <p:spPr>
          <a:xfrm>
            <a:off x="0" y="131537"/>
            <a:ext cx="5214257" cy="6726463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3B642F5A-60E4-46C2-B0A0-FF510F9A1EBD}"/>
              </a:ext>
            </a:extLst>
          </p:cNvPr>
          <p:cNvSpPr/>
          <p:nvPr/>
        </p:nvSpPr>
        <p:spPr>
          <a:xfrm>
            <a:off x="6309014" y="4456231"/>
            <a:ext cx="1354297" cy="906042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Significant</a:t>
            </a:r>
          </a:p>
          <a:p>
            <a:pPr algn="ctr"/>
            <a:r>
              <a:rPr lang="en-US" dirty="0"/>
              <a:t>Cost Savings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65F34118-8DF6-445C-9D5D-C7C19AAFA6B1}"/>
              </a:ext>
            </a:extLst>
          </p:cNvPr>
          <p:cNvSpPr/>
          <p:nvPr/>
        </p:nvSpPr>
        <p:spPr>
          <a:xfrm>
            <a:off x="8025980" y="4456231"/>
            <a:ext cx="1354297" cy="906042"/>
          </a:xfrm>
          <a:prstGeom prst="flowChartAlternateProcess">
            <a:avLst/>
          </a:prstGeom>
          <a:solidFill>
            <a:srgbClr val="5C7E8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Housing Shortage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72B64543-2D90-4D76-BE0E-8D99F3FD22ED}"/>
              </a:ext>
            </a:extLst>
          </p:cNvPr>
          <p:cNvSpPr/>
          <p:nvPr/>
        </p:nvSpPr>
        <p:spPr>
          <a:xfrm>
            <a:off x="9722893" y="4466598"/>
            <a:ext cx="1354297" cy="906042"/>
          </a:xfrm>
          <a:prstGeom prst="flowChartAlternateProcess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Combat</a:t>
            </a:r>
          </a:p>
          <a:p>
            <a:pPr algn="ctr"/>
            <a:r>
              <a:rPr lang="en-US" dirty="0"/>
              <a:t>Social</a:t>
            </a:r>
          </a:p>
          <a:p>
            <a:pPr algn="ctr"/>
            <a:r>
              <a:rPr lang="en-US" dirty="0"/>
              <a:t>Isolation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74A38A19-6822-4877-B90D-E0286EB6424B}"/>
              </a:ext>
            </a:extLst>
          </p:cNvPr>
          <p:cNvSpPr/>
          <p:nvPr/>
        </p:nvSpPr>
        <p:spPr>
          <a:xfrm>
            <a:off x="8885444" y="5536625"/>
            <a:ext cx="1354297" cy="906042"/>
          </a:xfrm>
          <a:prstGeom prst="flowChartAlternateProcess">
            <a:avLst/>
          </a:prstGeom>
          <a:solidFill>
            <a:schemeClr val="tx2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Live Where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You Work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835D7835-6D68-4666-BBF8-430D0052AFEB}"/>
              </a:ext>
            </a:extLst>
          </p:cNvPr>
          <p:cNvSpPr/>
          <p:nvPr/>
        </p:nvSpPr>
        <p:spPr>
          <a:xfrm>
            <a:off x="7151913" y="5536625"/>
            <a:ext cx="1354297" cy="906042"/>
          </a:xfrm>
          <a:prstGeom prst="flowChartAlternateProcess">
            <a:avLst/>
          </a:prstGeom>
          <a:solidFill>
            <a:schemeClr val="tx2">
              <a:lumMod val="10000"/>
              <a:lumOff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Age</a:t>
            </a:r>
          </a:p>
          <a:p>
            <a:pPr algn="ctr"/>
            <a:r>
              <a:rPr lang="en-US" dirty="0"/>
              <a:t>In</a:t>
            </a:r>
          </a:p>
          <a:p>
            <a:pPr algn="ctr"/>
            <a:r>
              <a:rPr lang="en-US" dirty="0"/>
              <a:t>Place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91B311-EF30-4ECF-9F6C-B376719CF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093" y="350149"/>
            <a:ext cx="1718849" cy="8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2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E69D97-3AD0-A349-2259-C81348D1F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4497E2-C7E4-89BD-EDB7-72DD6A57EE7A}"/>
              </a:ext>
            </a:extLst>
          </p:cNvPr>
          <p:cNvCxnSpPr>
            <a:cxnSpLocks/>
          </p:cNvCxnSpPr>
          <p:nvPr/>
        </p:nvCxnSpPr>
        <p:spPr>
          <a:xfrm>
            <a:off x="563355" y="2827439"/>
            <a:ext cx="5899438" cy="0"/>
          </a:xfrm>
          <a:prstGeom prst="line">
            <a:avLst/>
          </a:prstGeom>
          <a:ln w="6350">
            <a:solidFill>
              <a:srgbClr val="93B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2074CFD-D30E-FADB-1957-7AB19EFC03E7}"/>
              </a:ext>
            </a:extLst>
          </p:cNvPr>
          <p:cNvSpPr/>
          <p:nvPr/>
        </p:nvSpPr>
        <p:spPr>
          <a:xfrm>
            <a:off x="0" y="0"/>
            <a:ext cx="12192000" cy="135803"/>
          </a:xfrm>
          <a:prstGeom prst="rect">
            <a:avLst/>
          </a:prstGeom>
          <a:solidFill>
            <a:srgbClr val="93B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09E667-2640-D5A2-0F91-5B4AC254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5444" y="6263231"/>
            <a:ext cx="2743200" cy="365125"/>
          </a:xfrm>
        </p:spPr>
        <p:txBody>
          <a:bodyPr/>
          <a:lstStyle/>
          <a:p>
            <a:fld id="{36135698-7DC0-0545-96BC-3F165BCCAF13}" type="slidenum">
              <a:rPr lang="en-US" smtClean="0">
                <a:solidFill>
                  <a:srgbClr val="F8EDD2"/>
                </a:solidFill>
              </a:rPr>
              <a:t>5</a:t>
            </a:fld>
            <a:endParaRPr lang="en-US" dirty="0">
              <a:solidFill>
                <a:srgbClr val="F8EDD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9810F1-D2E7-B568-25E0-10964B320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55" y="525273"/>
            <a:ext cx="1467463" cy="72584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E38B7F-E051-FF44-BC2E-2A50A51F05FC}"/>
              </a:ext>
            </a:extLst>
          </p:cNvPr>
          <p:cNvSpPr txBox="1">
            <a:spLocks/>
          </p:cNvSpPr>
          <p:nvPr/>
        </p:nvSpPr>
        <p:spPr>
          <a:xfrm>
            <a:off x="563355" y="1502204"/>
            <a:ext cx="5639737" cy="13252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000"/>
              </a:lnSpc>
            </a:pPr>
            <a:r>
              <a:rPr lang="en-US" sz="4800" dirty="0">
                <a:solidFill>
                  <a:srgbClr val="93B5D4"/>
                </a:solidFill>
                <a:latin typeface="GT America Compressed Black" pitchFamily="2" charset="77"/>
              </a:rPr>
              <a:t>WHAT IS A</a:t>
            </a:r>
          </a:p>
          <a:p>
            <a:pPr algn="l">
              <a:lnSpc>
                <a:spcPts val="5000"/>
              </a:lnSpc>
            </a:pPr>
            <a:r>
              <a:rPr lang="en-US" sz="4800" dirty="0">
                <a:solidFill>
                  <a:srgbClr val="5C7E86"/>
                </a:solidFill>
                <a:latin typeface="GT America Compressed Black" pitchFamily="2" charset="77"/>
              </a:rPr>
              <a:t>TASK EXCHANGE?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07812-0C06-4782-BAE2-5A69A5DC2979}"/>
              </a:ext>
            </a:extLst>
          </p:cNvPr>
          <p:cNvSpPr txBox="1"/>
          <p:nvPr/>
        </p:nvSpPr>
        <p:spPr>
          <a:xfrm>
            <a:off x="478867" y="3216910"/>
            <a:ext cx="59839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C7E86"/>
                </a:solidFill>
              </a:rPr>
              <a:t>Some home providers may request support with household tasks, errands, and/or companionship </a:t>
            </a:r>
          </a:p>
          <a:p>
            <a:r>
              <a:rPr lang="en-US" sz="2000" dirty="0">
                <a:solidFill>
                  <a:srgbClr val="5C7E86"/>
                </a:solidFill>
              </a:rPr>
              <a:t>     (No caregiving related tasks)</a:t>
            </a:r>
          </a:p>
          <a:p>
            <a:endParaRPr lang="en-US" sz="2000" dirty="0">
              <a:solidFill>
                <a:srgbClr val="5C7E8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C7E86"/>
                </a:solidFill>
              </a:rPr>
              <a:t>Home seekers can benefit from reduced rent in exchange for these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C7E8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C7E86"/>
                </a:solidFill>
              </a:rPr>
              <a:t>Task exchange hours cannot exceed 10 hours/week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C7E8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C7E86"/>
                </a:solidFill>
              </a:rPr>
              <a:t>Small portion of listings request task exchanges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189E2-680B-4E96-80C2-099C8C745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06" r="25414"/>
          <a:stretch/>
        </p:blipFill>
        <p:spPr>
          <a:xfrm>
            <a:off x="6789747" y="0"/>
            <a:ext cx="5402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0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3E2B2F-B18D-00FC-EBED-0C485922A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944319-03B5-304C-2E98-AD204A2DB169}"/>
              </a:ext>
            </a:extLst>
          </p:cNvPr>
          <p:cNvSpPr/>
          <p:nvPr/>
        </p:nvSpPr>
        <p:spPr>
          <a:xfrm>
            <a:off x="0" y="0"/>
            <a:ext cx="12192000" cy="135803"/>
          </a:xfrm>
          <a:prstGeom prst="rect">
            <a:avLst/>
          </a:prstGeom>
          <a:solidFill>
            <a:srgbClr val="93B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55F977-E3C4-7C09-8C7D-E3ACD8CE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5444" y="6263231"/>
            <a:ext cx="2743200" cy="365125"/>
          </a:xfrm>
        </p:spPr>
        <p:txBody>
          <a:bodyPr/>
          <a:lstStyle/>
          <a:p>
            <a:fld id="{36135698-7DC0-0545-96BC-3F165BCCAF13}" type="slidenum">
              <a:rPr lang="en-US" smtClean="0">
                <a:solidFill>
                  <a:srgbClr val="5C7E86"/>
                </a:solidFill>
              </a:rPr>
              <a:t>6</a:t>
            </a:fld>
            <a:endParaRPr lang="en-US" dirty="0">
              <a:solidFill>
                <a:srgbClr val="5C7E86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37C8664-0AD9-9D21-7869-8B7FCEE49F95}"/>
              </a:ext>
            </a:extLst>
          </p:cNvPr>
          <p:cNvSpPr txBox="1">
            <a:spLocks/>
          </p:cNvSpPr>
          <p:nvPr/>
        </p:nvSpPr>
        <p:spPr>
          <a:xfrm>
            <a:off x="563355" y="1598026"/>
            <a:ext cx="6867175" cy="64120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000"/>
              </a:lnSpc>
            </a:pPr>
            <a:r>
              <a:rPr lang="en-US" dirty="0">
                <a:solidFill>
                  <a:srgbClr val="93B5D4"/>
                </a:solidFill>
                <a:latin typeface="GT America Compressed Black" pitchFamily="2" charset="77"/>
              </a:rPr>
              <a:t>HOME MATCH </a:t>
            </a:r>
            <a:r>
              <a:rPr lang="en-US" dirty="0">
                <a:solidFill>
                  <a:srgbClr val="5C7E86"/>
                </a:solidFill>
                <a:latin typeface="GT America Compressed Black" pitchFamily="2" charset="77"/>
              </a:rPr>
              <a:t>PROCESS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FF112B6-E878-6F2A-B206-66768AB7E5FC}"/>
              </a:ext>
            </a:extLst>
          </p:cNvPr>
          <p:cNvGrpSpPr/>
          <p:nvPr/>
        </p:nvGrpSpPr>
        <p:grpSpPr>
          <a:xfrm>
            <a:off x="-16476" y="2838586"/>
            <a:ext cx="12249665" cy="2822901"/>
            <a:chOff x="-16476" y="2943569"/>
            <a:chExt cx="12249665" cy="28229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7E833E8-F2A7-1B48-D578-6C45B3809928}"/>
                </a:ext>
              </a:extLst>
            </p:cNvPr>
            <p:cNvSpPr/>
            <p:nvPr/>
          </p:nvSpPr>
          <p:spPr>
            <a:xfrm>
              <a:off x="9453257" y="2943569"/>
              <a:ext cx="2779932" cy="757881"/>
            </a:xfrm>
            <a:prstGeom prst="rect">
              <a:avLst/>
            </a:prstGeom>
            <a:ln w="25400">
              <a:solidFill>
                <a:srgbClr val="F8EDD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Ongoing Support</a:t>
              </a:r>
            </a:p>
          </p:txBody>
        </p: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83FE1657-FE6C-0C0D-5D23-C8F5AFDB6540}"/>
                </a:ext>
              </a:extLst>
            </p:cNvPr>
            <p:cNvSpPr/>
            <p:nvPr/>
          </p:nvSpPr>
          <p:spPr>
            <a:xfrm>
              <a:off x="7085824" y="2943569"/>
              <a:ext cx="2779932" cy="757881"/>
            </a:xfrm>
            <a:prstGeom prst="homePlate">
              <a:avLst/>
            </a:prstGeom>
            <a:solidFill>
              <a:srgbClr val="5C7E86"/>
            </a:solidFill>
            <a:ln w="25400">
              <a:solidFill>
                <a:srgbClr val="F8EDD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Match Agreement</a:t>
              </a:r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3FE79922-F083-37A4-5F0C-85272FEB8865}"/>
                </a:ext>
              </a:extLst>
            </p:cNvPr>
            <p:cNvSpPr/>
            <p:nvPr/>
          </p:nvSpPr>
          <p:spPr>
            <a:xfrm>
              <a:off x="4701915" y="2943569"/>
              <a:ext cx="2779932" cy="757881"/>
            </a:xfrm>
            <a:prstGeom prst="homePlate">
              <a:avLst/>
            </a:prstGeom>
            <a:solidFill>
              <a:srgbClr val="97B9D8"/>
            </a:solidFill>
            <a:ln w="25400">
              <a:solidFill>
                <a:srgbClr val="F8EDD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Introducing Candidates</a:t>
              </a: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6B1902FF-FBC3-94D0-ED7D-8E4C4E0934D5}"/>
                </a:ext>
              </a:extLst>
            </p:cNvPr>
            <p:cNvSpPr/>
            <p:nvPr/>
          </p:nvSpPr>
          <p:spPr>
            <a:xfrm>
              <a:off x="2367433" y="2943569"/>
              <a:ext cx="2779932" cy="757881"/>
            </a:xfrm>
            <a:prstGeom prst="homePlate">
              <a:avLst/>
            </a:prstGeom>
            <a:solidFill>
              <a:srgbClr val="D2DEEC"/>
            </a:solidFill>
            <a:ln w="25400">
              <a:solidFill>
                <a:srgbClr val="F8EDD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5C7E8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Compatible Matching</a:t>
              </a:r>
            </a:p>
          </p:txBody>
        </p:sp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34595408-8AF5-98C2-DABA-FF628C76CEE3}"/>
                </a:ext>
              </a:extLst>
            </p:cNvPr>
            <p:cNvSpPr/>
            <p:nvPr/>
          </p:nvSpPr>
          <p:spPr>
            <a:xfrm>
              <a:off x="-16476" y="2943569"/>
              <a:ext cx="2779932" cy="757881"/>
            </a:xfrm>
            <a:prstGeom prst="homePlate">
              <a:avLst/>
            </a:prstGeom>
            <a:solidFill>
              <a:schemeClr val="bg1"/>
            </a:solidFill>
            <a:ln w="25400">
              <a:solidFill>
                <a:srgbClr val="F8EDD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5C7E8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 Visit/Intake</a:t>
              </a:r>
            </a:p>
          </p:txBody>
        </p:sp>
        <p:sp>
          <p:nvSpPr>
            <p:cNvPr id="23" name="Google Shape;94;p15">
              <a:extLst>
                <a:ext uri="{FF2B5EF4-FFF2-40B4-BE49-F238E27FC236}">
                  <a16:creationId xmlns:a16="http://schemas.microsoft.com/office/drawing/2014/main" id="{A2CF5F98-ACE1-C052-927F-98CBAD0B3301}"/>
                </a:ext>
              </a:extLst>
            </p:cNvPr>
            <p:cNvSpPr txBox="1"/>
            <p:nvPr/>
          </p:nvSpPr>
          <p:spPr>
            <a:xfrm>
              <a:off x="390360" y="4078566"/>
              <a:ext cx="1960595" cy="15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605150">
                <a:spcAft>
                  <a:spcPts val="1059"/>
                </a:spcAft>
                <a:buClr>
                  <a:srgbClr val="000000"/>
                </a:buClr>
              </a:pPr>
              <a:r>
                <a:rPr lang="en-US" sz="2000" b="1" dirty="0">
                  <a:solidFill>
                    <a:srgbClr val="5C7E8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Roboto"/>
                </a:rPr>
                <a:t>Home visit or interview. Screening process. List room and manage inquiries.</a:t>
              </a:r>
            </a:p>
          </p:txBody>
        </p:sp>
        <p:sp>
          <p:nvSpPr>
            <p:cNvPr id="28" name="Google Shape;94;p15">
              <a:extLst>
                <a:ext uri="{FF2B5EF4-FFF2-40B4-BE49-F238E27FC236}">
                  <a16:creationId xmlns:a16="http://schemas.microsoft.com/office/drawing/2014/main" id="{AFA264D8-FF93-0E05-299F-7F8476A35A9F}"/>
                </a:ext>
              </a:extLst>
            </p:cNvPr>
            <p:cNvSpPr txBox="1"/>
            <p:nvPr/>
          </p:nvSpPr>
          <p:spPr>
            <a:xfrm>
              <a:off x="2828760" y="4069476"/>
              <a:ext cx="1754651" cy="119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605150">
                <a:spcAft>
                  <a:spcPts val="1059"/>
                </a:spcAft>
                <a:buClr>
                  <a:srgbClr val="000000"/>
                </a:buClr>
              </a:pPr>
              <a:r>
                <a:rPr lang="en-US" sz="2000" b="1" dirty="0">
                  <a:solidFill>
                    <a:srgbClr val="5C7E8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Roboto"/>
                </a:rPr>
                <a:t>Review lifestyle preferences &amp; communication style</a:t>
              </a:r>
            </a:p>
          </p:txBody>
        </p:sp>
        <p:sp>
          <p:nvSpPr>
            <p:cNvPr id="29" name="Google Shape;94;p15">
              <a:extLst>
                <a:ext uri="{FF2B5EF4-FFF2-40B4-BE49-F238E27FC236}">
                  <a16:creationId xmlns:a16="http://schemas.microsoft.com/office/drawing/2014/main" id="{EA60538C-2E42-D704-5276-5DEACBA467A0}"/>
                </a:ext>
              </a:extLst>
            </p:cNvPr>
            <p:cNvSpPr txBox="1"/>
            <p:nvPr/>
          </p:nvSpPr>
          <p:spPr>
            <a:xfrm>
              <a:off x="5044738" y="4069476"/>
              <a:ext cx="1754651" cy="119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605150">
                <a:spcAft>
                  <a:spcPts val="1059"/>
                </a:spcAft>
                <a:buClr>
                  <a:srgbClr val="000000"/>
                </a:buClr>
              </a:pPr>
              <a:r>
                <a:rPr lang="en-US" sz="2000" b="1" dirty="0">
                  <a:solidFill>
                    <a:srgbClr val="5C7E8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Roboto"/>
                </a:rPr>
                <a:t>Introductions by phone, then     in-person</a:t>
              </a:r>
            </a:p>
          </p:txBody>
        </p:sp>
        <p:sp>
          <p:nvSpPr>
            <p:cNvPr id="30" name="Google Shape;94;p15">
              <a:extLst>
                <a:ext uri="{FF2B5EF4-FFF2-40B4-BE49-F238E27FC236}">
                  <a16:creationId xmlns:a16="http://schemas.microsoft.com/office/drawing/2014/main" id="{CC8BB3E0-6200-D8D4-0969-F56A44AEBFBB}"/>
                </a:ext>
              </a:extLst>
            </p:cNvPr>
            <p:cNvSpPr txBox="1"/>
            <p:nvPr/>
          </p:nvSpPr>
          <p:spPr>
            <a:xfrm>
              <a:off x="7382366" y="4028347"/>
              <a:ext cx="1980870" cy="119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605150">
                <a:spcAft>
                  <a:spcPts val="1059"/>
                </a:spcAft>
                <a:buClr>
                  <a:srgbClr val="000000"/>
                </a:buClr>
              </a:pPr>
              <a:r>
                <a:rPr lang="en-US" sz="2000" b="1" dirty="0">
                  <a:solidFill>
                    <a:srgbClr val="5C7E8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Roboto"/>
                </a:rPr>
                <a:t>Sign Living Together Agreement - shared use of space &amp; terms</a:t>
              </a:r>
            </a:p>
          </p:txBody>
        </p:sp>
        <p:sp>
          <p:nvSpPr>
            <p:cNvPr id="31" name="Google Shape;94;p15">
              <a:extLst>
                <a:ext uri="{FF2B5EF4-FFF2-40B4-BE49-F238E27FC236}">
                  <a16:creationId xmlns:a16="http://schemas.microsoft.com/office/drawing/2014/main" id="{1BCA9B3D-4B73-3E2A-78CF-A997B4C02CAF}"/>
                </a:ext>
              </a:extLst>
            </p:cNvPr>
            <p:cNvSpPr txBox="1"/>
            <p:nvPr/>
          </p:nvSpPr>
          <p:spPr>
            <a:xfrm>
              <a:off x="9954489" y="4069476"/>
              <a:ext cx="1754651" cy="119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605150">
                <a:spcAft>
                  <a:spcPts val="1059"/>
                </a:spcAft>
                <a:buClr>
                  <a:srgbClr val="000000"/>
                </a:buClr>
              </a:pPr>
              <a:r>
                <a:rPr lang="en-US" sz="2000" b="1" dirty="0">
                  <a:solidFill>
                    <a:srgbClr val="5C7E8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Roboto"/>
                </a:rPr>
                <a:t>Support throughout the match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335B0C-08F4-C5C4-3C09-7B44B77ED4EB}"/>
                </a:ext>
              </a:extLst>
            </p:cNvPr>
            <p:cNvCxnSpPr>
              <a:cxnSpLocks/>
            </p:cNvCxnSpPr>
            <p:nvPr/>
          </p:nvCxnSpPr>
          <p:spPr>
            <a:xfrm>
              <a:off x="2494165" y="4069476"/>
              <a:ext cx="0" cy="1696994"/>
            </a:xfrm>
            <a:prstGeom prst="line">
              <a:avLst/>
            </a:prstGeom>
            <a:ln w="6350">
              <a:solidFill>
                <a:srgbClr val="93B5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65F8C9E-DE17-87AC-2456-A2F8B483B118}"/>
                </a:ext>
              </a:extLst>
            </p:cNvPr>
            <p:cNvCxnSpPr>
              <a:cxnSpLocks/>
            </p:cNvCxnSpPr>
            <p:nvPr/>
          </p:nvCxnSpPr>
          <p:spPr>
            <a:xfrm>
              <a:off x="4726618" y="4069476"/>
              <a:ext cx="0" cy="1696994"/>
            </a:xfrm>
            <a:prstGeom prst="line">
              <a:avLst/>
            </a:prstGeom>
            <a:ln w="6350">
              <a:solidFill>
                <a:srgbClr val="93B5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7BA17AC-28E2-7F71-AAB4-C77941AA5886}"/>
                </a:ext>
              </a:extLst>
            </p:cNvPr>
            <p:cNvCxnSpPr>
              <a:cxnSpLocks/>
            </p:cNvCxnSpPr>
            <p:nvPr/>
          </p:nvCxnSpPr>
          <p:spPr>
            <a:xfrm>
              <a:off x="7090877" y="4069476"/>
              <a:ext cx="0" cy="1696994"/>
            </a:xfrm>
            <a:prstGeom prst="line">
              <a:avLst/>
            </a:prstGeom>
            <a:ln w="6350">
              <a:solidFill>
                <a:srgbClr val="93B5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A139610-61A4-0BF1-0F52-3B9B2540A67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277" y="4069476"/>
              <a:ext cx="0" cy="1696994"/>
            </a:xfrm>
            <a:prstGeom prst="line">
              <a:avLst/>
            </a:prstGeom>
            <a:ln w="6350">
              <a:solidFill>
                <a:srgbClr val="93B5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5A17615-2CFA-4F4F-AAA4-6C26011E2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230" y="313945"/>
            <a:ext cx="1963567" cy="9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3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0D1B9-BA1B-32A8-CA2B-5B671C0EC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E93BA0-4939-C544-F691-4345A29BDEC8}"/>
              </a:ext>
            </a:extLst>
          </p:cNvPr>
          <p:cNvSpPr/>
          <p:nvPr/>
        </p:nvSpPr>
        <p:spPr>
          <a:xfrm>
            <a:off x="0" y="0"/>
            <a:ext cx="12192000" cy="135803"/>
          </a:xfrm>
          <a:prstGeom prst="rect">
            <a:avLst/>
          </a:prstGeom>
          <a:solidFill>
            <a:srgbClr val="93B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C2285-ECD5-E689-55B4-235A5A49F99A}"/>
              </a:ext>
            </a:extLst>
          </p:cNvPr>
          <p:cNvSpPr/>
          <p:nvPr/>
        </p:nvSpPr>
        <p:spPr>
          <a:xfrm>
            <a:off x="6308282" y="1076650"/>
            <a:ext cx="5389447" cy="923330"/>
          </a:xfrm>
          <a:prstGeom prst="rect">
            <a:avLst/>
          </a:prstGeom>
        </p:spPr>
        <p:txBody>
          <a:bodyPr wrap="square" lIns="0" tIns="0" rIns="0" bIns="0" numCol="1" spcCol="182880">
            <a:spAutoFit/>
          </a:bodyPr>
          <a:lstStyle/>
          <a:p>
            <a:pPr marR="24765">
              <a:spcAft>
                <a:spcPts val="500"/>
              </a:spcAft>
            </a:pPr>
            <a:r>
              <a:rPr lang="en-US" sz="2000" b="1" dirty="0">
                <a:solidFill>
                  <a:srgbClr val="93B5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 Costa County</a:t>
            </a:r>
            <a:br>
              <a:rPr lang="en-US" sz="2000" b="1" dirty="0">
                <a:solidFill>
                  <a:srgbClr val="93B5D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HomeMatchContraCosta@frontporch.net </a:t>
            </a:r>
            <a:b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(925) 956-7385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27D966-B35C-075C-0F7C-D376DDEF6408}"/>
              </a:ext>
            </a:extLst>
          </p:cNvPr>
          <p:cNvSpPr/>
          <p:nvPr/>
        </p:nvSpPr>
        <p:spPr>
          <a:xfrm>
            <a:off x="0" y="0"/>
            <a:ext cx="9144000" cy="135803"/>
          </a:xfrm>
          <a:prstGeom prst="rect">
            <a:avLst/>
          </a:prstGeom>
          <a:solidFill>
            <a:srgbClr val="93B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BC0025-1649-707F-716C-9FA5F8956D99}"/>
              </a:ext>
            </a:extLst>
          </p:cNvPr>
          <p:cNvSpPr/>
          <p:nvPr/>
        </p:nvSpPr>
        <p:spPr>
          <a:xfrm>
            <a:off x="6308283" y="2447883"/>
            <a:ext cx="3950448" cy="923330"/>
          </a:xfrm>
          <a:prstGeom prst="rect">
            <a:avLst/>
          </a:prstGeom>
        </p:spPr>
        <p:txBody>
          <a:bodyPr wrap="square" lIns="0" tIns="0" rIns="0" bIns="0" numCol="1" spcCol="182880">
            <a:spAutoFit/>
          </a:bodyPr>
          <a:lstStyle/>
          <a:p>
            <a:pPr marR="24765">
              <a:spcAft>
                <a:spcPts val="500"/>
              </a:spcAft>
            </a:pPr>
            <a:r>
              <a:rPr lang="en-US" sz="2000" b="1" dirty="0">
                <a:solidFill>
                  <a:srgbClr val="93B5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 County</a:t>
            </a:r>
            <a:br>
              <a:rPr lang="en-US" sz="2000" b="1" dirty="0">
                <a:solidFill>
                  <a:srgbClr val="93B5D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HomeMatchMarin@frontporch.net </a:t>
            </a:r>
            <a:b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(415) 456-9068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8CE3D28-87D8-78EA-24B8-2305B09E4C5D}"/>
              </a:ext>
            </a:extLst>
          </p:cNvPr>
          <p:cNvSpPr txBox="1">
            <a:spLocks/>
          </p:cNvSpPr>
          <p:nvPr/>
        </p:nvSpPr>
        <p:spPr>
          <a:xfrm>
            <a:off x="422054" y="1423445"/>
            <a:ext cx="4692385" cy="64120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000"/>
              </a:lnSpc>
            </a:pPr>
            <a:r>
              <a:rPr lang="en-US" sz="5400" dirty="0">
                <a:solidFill>
                  <a:srgbClr val="93B5D4"/>
                </a:solidFill>
                <a:latin typeface="GT America Compressed Black" pitchFamily="2" charset="77"/>
              </a:rPr>
              <a:t>CONTACT </a:t>
            </a:r>
            <a:r>
              <a:rPr lang="en-US" sz="5400" dirty="0">
                <a:solidFill>
                  <a:srgbClr val="5C7D85"/>
                </a:solidFill>
                <a:latin typeface="GT America Compressed Black" pitchFamily="2" charset="77"/>
              </a:rPr>
              <a:t>US!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2A765AF-43F9-E0E4-3C9B-F91FAF52B5B1}"/>
              </a:ext>
            </a:extLst>
          </p:cNvPr>
          <p:cNvCxnSpPr>
            <a:cxnSpLocks/>
          </p:cNvCxnSpPr>
          <p:nvPr/>
        </p:nvCxnSpPr>
        <p:spPr>
          <a:xfrm>
            <a:off x="6308283" y="2156712"/>
            <a:ext cx="5389447" cy="0"/>
          </a:xfrm>
          <a:prstGeom prst="line">
            <a:avLst/>
          </a:prstGeom>
          <a:ln w="6350">
            <a:solidFill>
              <a:srgbClr val="93B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241F21B-6C1A-E9A4-23D0-E049C1D54246}"/>
              </a:ext>
            </a:extLst>
          </p:cNvPr>
          <p:cNvCxnSpPr>
            <a:cxnSpLocks/>
          </p:cNvCxnSpPr>
          <p:nvPr/>
        </p:nvCxnSpPr>
        <p:spPr>
          <a:xfrm>
            <a:off x="6308283" y="698615"/>
            <a:ext cx="5389447" cy="0"/>
          </a:xfrm>
          <a:prstGeom prst="line">
            <a:avLst/>
          </a:prstGeom>
          <a:ln w="6350">
            <a:solidFill>
              <a:srgbClr val="93B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B27249D-940B-313E-4BF9-D9F61736A00A}"/>
              </a:ext>
            </a:extLst>
          </p:cNvPr>
          <p:cNvSpPr/>
          <p:nvPr/>
        </p:nvSpPr>
        <p:spPr>
          <a:xfrm>
            <a:off x="6308283" y="3914116"/>
            <a:ext cx="5389446" cy="923330"/>
          </a:xfrm>
          <a:prstGeom prst="rect">
            <a:avLst/>
          </a:prstGeom>
        </p:spPr>
        <p:txBody>
          <a:bodyPr wrap="square" lIns="0" tIns="0" rIns="0" bIns="0" numCol="1" spcCol="182880">
            <a:spAutoFit/>
          </a:bodyPr>
          <a:lstStyle/>
          <a:p>
            <a:pPr marR="24765">
              <a:spcAft>
                <a:spcPts val="500"/>
              </a:spcAft>
            </a:pPr>
            <a:r>
              <a:rPr lang="en-US" sz="2000" b="1" dirty="0">
                <a:solidFill>
                  <a:srgbClr val="93B5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Alameda County</a:t>
            </a:r>
            <a:br>
              <a:rPr lang="en-US" sz="2000" b="1" dirty="0">
                <a:solidFill>
                  <a:srgbClr val="93B5D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HomeMatchAlameda@frontporch.net </a:t>
            </a:r>
            <a:b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(510) 350-4367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F9BC2B-4B36-B157-7D6A-4FA9BE490187}"/>
              </a:ext>
            </a:extLst>
          </p:cNvPr>
          <p:cNvSpPr/>
          <p:nvPr/>
        </p:nvSpPr>
        <p:spPr>
          <a:xfrm>
            <a:off x="6308283" y="5355840"/>
            <a:ext cx="3950448" cy="923330"/>
          </a:xfrm>
          <a:prstGeom prst="rect">
            <a:avLst/>
          </a:prstGeom>
        </p:spPr>
        <p:txBody>
          <a:bodyPr wrap="square" lIns="0" tIns="0" rIns="0" bIns="0" numCol="1" spcCol="182880">
            <a:spAutoFit/>
          </a:bodyPr>
          <a:lstStyle/>
          <a:p>
            <a:pPr marR="24765">
              <a:spcAft>
                <a:spcPts val="500"/>
              </a:spcAft>
            </a:pPr>
            <a:r>
              <a:rPr lang="en-US" sz="2000" b="1" dirty="0">
                <a:solidFill>
                  <a:srgbClr val="93B5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Francisco County </a:t>
            </a:r>
            <a:br>
              <a:rPr lang="en-US" sz="2000" b="1" dirty="0">
                <a:solidFill>
                  <a:srgbClr val="93B5D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HomematchSF@frontporch.net </a:t>
            </a:r>
            <a:b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5C7E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(415) 351-1000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3AD93A-C1A0-AA74-57A3-6C44A05980F1}"/>
              </a:ext>
            </a:extLst>
          </p:cNvPr>
          <p:cNvCxnSpPr>
            <a:cxnSpLocks/>
          </p:cNvCxnSpPr>
          <p:nvPr/>
        </p:nvCxnSpPr>
        <p:spPr>
          <a:xfrm>
            <a:off x="6308283" y="5064669"/>
            <a:ext cx="5389447" cy="0"/>
          </a:xfrm>
          <a:prstGeom prst="line">
            <a:avLst/>
          </a:prstGeom>
          <a:ln w="6350">
            <a:solidFill>
              <a:srgbClr val="93B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2603A3-792D-8548-382D-76FBAFA7DD97}"/>
              </a:ext>
            </a:extLst>
          </p:cNvPr>
          <p:cNvCxnSpPr>
            <a:cxnSpLocks/>
          </p:cNvCxnSpPr>
          <p:nvPr/>
        </p:nvCxnSpPr>
        <p:spPr>
          <a:xfrm>
            <a:off x="6308283" y="3606572"/>
            <a:ext cx="5389447" cy="0"/>
          </a:xfrm>
          <a:prstGeom prst="line">
            <a:avLst/>
          </a:prstGeom>
          <a:ln w="6350">
            <a:solidFill>
              <a:srgbClr val="93B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2745964-7F66-4221-8049-CBAF78844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868" y="5549584"/>
            <a:ext cx="2097862" cy="782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0A6C8B-23ED-4F78-B3AD-81799714C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18" y="5355840"/>
            <a:ext cx="1152089" cy="12288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A96A4B-2220-4B96-86B2-753D601BC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54" y="332079"/>
            <a:ext cx="1820253" cy="900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06B38-2743-4721-BF05-A0E7E299F5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12" t="25154" r="15534" b="19079"/>
          <a:stretch/>
        </p:blipFill>
        <p:spPr>
          <a:xfrm>
            <a:off x="422054" y="1999980"/>
            <a:ext cx="4970885" cy="32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70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0D1B9-BA1B-32A8-CA2B-5B671C0EC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E93BA0-4939-C544-F691-4345A29BDEC8}"/>
              </a:ext>
            </a:extLst>
          </p:cNvPr>
          <p:cNvSpPr/>
          <p:nvPr/>
        </p:nvSpPr>
        <p:spPr>
          <a:xfrm>
            <a:off x="0" y="0"/>
            <a:ext cx="12192000" cy="135803"/>
          </a:xfrm>
          <a:prstGeom prst="rect">
            <a:avLst/>
          </a:prstGeom>
          <a:solidFill>
            <a:srgbClr val="93B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27D966-B35C-075C-0F7C-D376DDEF6408}"/>
              </a:ext>
            </a:extLst>
          </p:cNvPr>
          <p:cNvSpPr/>
          <p:nvPr/>
        </p:nvSpPr>
        <p:spPr>
          <a:xfrm>
            <a:off x="0" y="0"/>
            <a:ext cx="9144000" cy="135803"/>
          </a:xfrm>
          <a:prstGeom prst="rect">
            <a:avLst/>
          </a:prstGeom>
          <a:solidFill>
            <a:srgbClr val="93B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8CE3D28-87D8-78EA-24B8-2305B09E4C5D}"/>
              </a:ext>
            </a:extLst>
          </p:cNvPr>
          <p:cNvSpPr txBox="1">
            <a:spLocks/>
          </p:cNvSpPr>
          <p:nvPr/>
        </p:nvSpPr>
        <p:spPr>
          <a:xfrm>
            <a:off x="6535480" y="3211398"/>
            <a:ext cx="5656520" cy="13658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000"/>
              </a:lnSpc>
            </a:pPr>
            <a:r>
              <a:rPr lang="en-US" sz="7200" b="1" dirty="0">
                <a:solidFill>
                  <a:srgbClr val="93B5D4"/>
                </a:solidFill>
                <a:latin typeface="GT America Compressed Black" pitchFamily="2" charset="77"/>
              </a:rPr>
              <a:t>500 Matches</a:t>
            </a:r>
            <a:r>
              <a:rPr lang="en-US" sz="7200" dirty="0">
                <a:solidFill>
                  <a:srgbClr val="93B5D4"/>
                </a:solidFill>
                <a:latin typeface="GT America Compressed Black" pitchFamily="2" charset="77"/>
              </a:rPr>
              <a:t> </a:t>
            </a:r>
          </a:p>
          <a:p>
            <a:pPr algn="l">
              <a:lnSpc>
                <a:spcPts val="5000"/>
              </a:lnSpc>
            </a:pPr>
            <a:endParaRPr lang="en-US" sz="7200" dirty="0">
              <a:solidFill>
                <a:srgbClr val="5C7E86"/>
              </a:solidFill>
              <a:latin typeface="GT America Compressed Black" pitchFamily="2" charset="77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29D55A-172B-6D5A-0D08-03221BC0B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160" y="866257"/>
            <a:ext cx="3837679" cy="1898207"/>
          </a:xfrm>
          <a:prstGeom prst="rect">
            <a:avLst/>
          </a:prstGeom>
        </p:spPr>
      </p:pic>
      <p:pic>
        <p:nvPicPr>
          <p:cNvPr id="17" name="Picture 16" descr="Two women sitting on a bench&#10;&#10;AI-generated content may be incorrect.">
            <a:extLst>
              <a:ext uri="{FF2B5EF4-FFF2-40B4-BE49-F238E27FC236}">
                <a16:creationId xmlns:a16="http://schemas.microsoft.com/office/drawing/2014/main" id="{143EFF94-724B-46DD-B3B1-73CDACE3E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7394" y="662847"/>
            <a:ext cx="6404909" cy="61864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476C2F-78B8-40EC-B125-9793EE18B88F}"/>
              </a:ext>
            </a:extLst>
          </p:cNvPr>
          <p:cNvSpPr txBox="1">
            <a:spLocks/>
          </p:cNvSpPr>
          <p:nvPr/>
        </p:nvSpPr>
        <p:spPr>
          <a:xfrm>
            <a:off x="6535480" y="3429000"/>
            <a:ext cx="5656520" cy="13658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000"/>
              </a:lnSpc>
            </a:pPr>
            <a:r>
              <a:rPr lang="en-US" sz="7200" dirty="0">
                <a:solidFill>
                  <a:srgbClr val="93B5D4"/>
                </a:solidFill>
                <a:latin typeface="GT America Compressed Black" pitchFamily="2" charset="77"/>
              </a:rPr>
              <a:t> </a:t>
            </a:r>
          </a:p>
          <a:p>
            <a:pPr algn="l">
              <a:lnSpc>
                <a:spcPts val="5000"/>
              </a:lnSpc>
            </a:pPr>
            <a:r>
              <a:rPr lang="en-US" sz="7200" b="1" dirty="0">
                <a:solidFill>
                  <a:srgbClr val="5C7E86"/>
                </a:solidFill>
                <a:latin typeface="GT America Compressed Black" pitchFamily="2" charset="77"/>
              </a:rPr>
              <a:t>and Counting!</a:t>
            </a:r>
          </a:p>
        </p:txBody>
      </p:sp>
    </p:spTree>
    <p:extLst>
      <p:ext uri="{BB962C8B-B14F-4D97-AF65-F5344CB8AC3E}">
        <p14:creationId xmlns:p14="http://schemas.microsoft.com/office/powerpoint/2010/main" val="3874629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4101</TotalTime>
  <Words>340</Words>
  <Application>Microsoft Office PowerPoint</Application>
  <PresentationFormat>Widescreen</PresentationFormat>
  <Paragraphs>82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GT America Compressed Black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Hunt</dc:creator>
  <cp:lastModifiedBy>Andrea Lazorik</cp:lastModifiedBy>
  <cp:revision>189</cp:revision>
  <dcterms:created xsi:type="dcterms:W3CDTF">2024-01-29T22:43:45Z</dcterms:created>
  <dcterms:modified xsi:type="dcterms:W3CDTF">2025-10-27T21:31:51Z</dcterms:modified>
</cp:coreProperties>
</file>