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5" r:id="rId5"/>
    <p:sldId id="3625" r:id="rId6"/>
    <p:sldId id="3628" r:id="rId7"/>
    <p:sldId id="3629" r:id="rId8"/>
    <p:sldId id="3630" r:id="rId9"/>
    <p:sldId id="3626" r:id="rId10"/>
    <p:sldId id="3631" r:id="rId11"/>
    <p:sldId id="3635" r:id="rId12"/>
    <p:sldId id="3634" r:id="rId13"/>
    <p:sldId id="363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453"/>
    <a:srgbClr val="228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D2BA9-0961-45B6-B678-2F256D6F7668}" v="1" dt="2021-07-06T00:09:49.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85850"/>
  </p:normalViewPr>
  <p:slideViewPr>
    <p:cSldViewPr snapToGrid="0" snapToObjects="1">
      <p:cViewPr varScale="1">
        <p:scale>
          <a:sx n="98" d="100"/>
          <a:sy n="98"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58C88-2182-4D2E-897A-D92C3242EBDD}" type="doc">
      <dgm:prSet loTypeId="urn:microsoft.com/office/officeart/2005/8/layout/process1" loCatId="process" qsTypeId="urn:microsoft.com/office/officeart/2005/8/quickstyle/simple1" qsCatId="simple" csTypeId="urn:microsoft.com/office/officeart/2005/8/colors/colorful3" csCatId="colorful" phldr="1"/>
      <dgm:spPr/>
    </dgm:pt>
    <dgm:pt modelId="{10EF0707-4DF7-444A-8728-B62DB743687F}">
      <dgm:prSet phldrT="[Text]" custT="1"/>
      <dgm:spPr/>
      <dgm:t>
        <a:bodyPr/>
        <a:lstStyle/>
        <a:p>
          <a:r>
            <a:rPr lang="en-US" sz="2500" b="1" dirty="0"/>
            <a:t>Initial Response</a:t>
          </a:r>
        </a:p>
        <a:p>
          <a:r>
            <a:rPr lang="en-US" sz="2100" dirty="0"/>
            <a:t>DOC/EOC Structure</a:t>
          </a:r>
        </a:p>
        <a:p>
          <a:r>
            <a:rPr lang="en-US" sz="1600" dirty="0"/>
            <a:t>January 2020 – June 2020</a:t>
          </a:r>
        </a:p>
      </dgm:t>
    </dgm:pt>
    <dgm:pt modelId="{CD839DD7-8D32-4A99-9FCF-6EBBB16355C9}" type="parTrans" cxnId="{5790238F-880E-43FA-9DD3-81CE27321CA3}">
      <dgm:prSet/>
      <dgm:spPr/>
      <dgm:t>
        <a:bodyPr/>
        <a:lstStyle/>
        <a:p>
          <a:endParaRPr lang="en-US"/>
        </a:p>
      </dgm:t>
    </dgm:pt>
    <dgm:pt modelId="{5C1ABD25-521E-4CFF-B49B-8E520FED7C4A}" type="sibTrans" cxnId="{5790238F-880E-43FA-9DD3-81CE27321CA3}">
      <dgm:prSet/>
      <dgm:spPr/>
      <dgm:t>
        <a:bodyPr/>
        <a:lstStyle/>
        <a:p>
          <a:endParaRPr lang="en-US"/>
        </a:p>
      </dgm:t>
    </dgm:pt>
    <dgm:pt modelId="{F4DEBB4C-4D94-4C7B-9D7B-9EECD8CFDCA7}">
      <dgm:prSet phldrT="[Text]" custT="1"/>
      <dgm:spPr/>
      <dgm:t>
        <a:bodyPr/>
        <a:lstStyle/>
        <a:p>
          <a:r>
            <a:rPr lang="en-US" sz="2500" b="1" dirty="0"/>
            <a:t>Unified Command</a:t>
          </a:r>
        </a:p>
        <a:p>
          <a:r>
            <a:rPr lang="en-US" sz="2100" dirty="0"/>
            <a:t>CCC Structure</a:t>
          </a:r>
        </a:p>
        <a:p>
          <a:r>
            <a:rPr lang="en-US" sz="1600" dirty="0"/>
            <a:t>July 2020 – March 2021</a:t>
          </a:r>
        </a:p>
      </dgm:t>
    </dgm:pt>
    <dgm:pt modelId="{F6293EC0-527F-4AD1-8A3C-CCE46FC43AD2}" type="parTrans" cxnId="{4B18884B-A6C6-42B8-A2CF-19265C487C24}">
      <dgm:prSet/>
      <dgm:spPr/>
      <dgm:t>
        <a:bodyPr/>
        <a:lstStyle/>
        <a:p>
          <a:endParaRPr lang="en-US"/>
        </a:p>
      </dgm:t>
    </dgm:pt>
    <dgm:pt modelId="{1BDF97BA-438B-4D8F-A644-3A04E1705E97}" type="sibTrans" cxnId="{4B18884B-A6C6-42B8-A2CF-19265C487C24}">
      <dgm:prSet/>
      <dgm:spPr/>
      <dgm:t>
        <a:bodyPr/>
        <a:lstStyle/>
        <a:p>
          <a:endParaRPr lang="en-US"/>
        </a:p>
      </dgm:t>
    </dgm:pt>
    <dgm:pt modelId="{BCB2B933-9966-4D46-A72B-EDB787E50EEB}">
      <dgm:prSet phldrT="[Text]" custT="1"/>
      <dgm:spPr/>
      <dgm:t>
        <a:bodyPr/>
        <a:lstStyle/>
        <a:p>
          <a:r>
            <a:rPr lang="en-US" sz="2500" b="1" dirty="0"/>
            <a:t>Transition State</a:t>
          </a:r>
        </a:p>
        <a:p>
          <a:r>
            <a:rPr lang="en-US" sz="2100" dirty="0"/>
            <a:t>CCC </a:t>
          </a:r>
          <a:r>
            <a:rPr lang="en-US" sz="2100" dirty="0">
              <a:sym typeface="Wingdings" panose="05000000000000000000" pitchFamily="2" charset="2"/>
            </a:rPr>
            <a:t> EOC/Dept Structure</a:t>
          </a:r>
        </a:p>
        <a:p>
          <a:r>
            <a:rPr lang="en-US" sz="1600" dirty="0">
              <a:sym typeface="Wingdings" panose="05000000000000000000" pitchFamily="2" charset="2"/>
            </a:rPr>
            <a:t>Start April 2021</a:t>
          </a:r>
          <a:endParaRPr lang="en-US" sz="1600" dirty="0"/>
        </a:p>
      </dgm:t>
    </dgm:pt>
    <dgm:pt modelId="{9F27BC9E-621C-4920-AE64-E2F42FED8498}" type="parTrans" cxnId="{0D4A0543-7F2B-4BE4-9F7E-7FF628AF7118}">
      <dgm:prSet/>
      <dgm:spPr/>
      <dgm:t>
        <a:bodyPr/>
        <a:lstStyle/>
        <a:p>
          <a:endParaRPr lang="en-US"/>
        </a:p>
      </dgm:t>
    </dgm:pt>
    <dgm:pt modelId="{C13E45D2-8BAA-4862-BD53-1323CE19D8B8}" type="sibTrans" cxnId="{0D4A0543-7F2B-4BE4-9F7E-7FF628AF7118}">
      <dgm:prSet/>
      <dgm:spPr/>
      <dgm:t>
        <a:bodyPr/>
        <a:lstStyle/>
        <a:p>
          <a:endParaRPr lang="en-US"/>
        </a:p>
      </dgm:t>
    </dgm:pt>
    <dgm:pt modelId="{3B8EC476-D5FB-F24C-9DC8-776714B16D40}">
      <dgm:prSet custT="1"/>
      <dgm:spPr/>
      <dgm:t>
        <a:bodyPr/>
        <a:lstStyle/>
        <a:p>
          <a:r>
            <a:rPr lang="en-US" sz="2800" dirty="0"/>
            <a:t>DPH COVID Task Force</a:t>
          </a:r>
        </a:p>
        <a:p>
          <a:r>
            <a:rPr lang="en-US" sz="1600" dirty="0"/>
            <a:t>Start July 2021 </a:t>
          </a:r>
        </a:p>
      </dgm:t>
    </dgm:pt>
    <dgm:pt modelId="{D2F99D0A-B39E-BA43-8982-46E268AF56DC}" type="parTrans" cxnId="{9DF78F6A-D26E-7340-BDFA-A3C4E6969CE6}">
      <dgm:prSet/>
      <dgm:spPr/>
      <dgm:t>
        <a:bodyPr/>
        <a:lstStyle/>
        <a:p>
          <a:endParaRPr lang="en-US"/>
        </a:p>
      </dgm:t>
    </dgm:pt>
    <dgm:pt modelId="{DB42135F-F09C-6641-BA0A-B7606D7F466F}" type="sibTrans" cxnId="{9DF78F6A-D26E-7340-BDFA-A3C4E6969CE6}">
      <dgm:prSet/>
      <dgm:spPr/>
      <dgm:t>
        <a:bodyPr/>
        <a:lstStyle/>
        <a:p>
          <a:endParaRPr lang="en-US"/>
        </a:p>
      </dgm:t>
    </dgm:pt>
    <dgm:pt modelId="{B083B825-1CB9-473D-98CB-8A4B948FE2D2}" type="pres">
      <dgm:prSet presAssocID="{34F58C88-2182-4D2E-897A-D92C3242EBDD}" presName="Name0" presStyleCnt="0">
        <dgm:presLayoutVars>
          <dgm:dir/>
          <dgm:resizeHandles val="exact"/>
        </dgm:presLayoutVars>
      </dgm:prSet>
      <dgm:spPr/>
    </dgm:pt>
    <dgm:pt modelId="{F4C99B7D-10C0-486B-A837-A300085051B1}" type="pres">
      <dgm:prSet presAssocID="{10EF0707-4DF7-444A-8728-B62DB743687F}" presName="node" presStyleLbl="node1" presStyleIdx="0" presStyleCnt="4">
        <dgm:presLayoutVars>
          <dgm:bulletEnabled val="1"/>
        </dgm:presLayoutVars>
      </dgm:prSet>
      <dgm:spPr/>
    </dgm:pt>
    <dgm:pt modelId="{EB43CC03-439A-4A7D-98B0-0EEAB1D2C992}" type="pres">
      <dgm:prSet presAssocID="{5C1ABD25-521E-4CFF-B49B-8E520FED7C4A}" presName="sibTrans" presStyleLbl="sibTrans2D1" presStyleIdx="0" presStyleCnt="3"/>
      <dgm:spPr/>
    </dgm:pt>
    <dgm:pt modelId="{CB37B157-AB72-48F5-BB06-831CB9024004}" type="pres">
      <dgm:prSet presAssocID="{5C1ABD25-521E-4CFF-B49B-8E520FED7C4A}" presName="connectorText" presStyleLbl="sibTrans2D1" presStyleIdx="0" presStyleCnt="3"/>
      <dgm:spPr/>
    </dgm:pt>
    <dgm:pt modelId="{92D54BD0-5ED5-4E0E-97B3-61648DCDC1FE}" type="pres">
      <dgm:prSet presAssocID="{F4DEBB4C-4D94-4C7B-9D7B-9EECD8CFDCA7}" presName="node" presStyleLbl="node1" presStyleIdx="1" presStyleCnt="4">
        <dgm:presLayoutVars>
          <dgm:bulletEnabled val="1"/>
        </dgm:presLayoutVars>
      </dgm:prSet>
      <dgm:spPr/>
    </dgm:pt>
    <dgm:pt modelId="{B8B4D533-7C09-4667-BE5C-78400DDD2768}" type="pres">
      <dgm:prSet presAssocID="{1BDF97BA-438B-4D8F-A644-3A04E1705E97}" presName="sibTrans" presStyleLbl="sibTrans2D1" presStyleIdx="1" presStyleCnt="3"/>
      <dgm:spPr/>
    </dgm:pt>
    <dgm:pt modelId="{1D3F634A-688D-44CF-84B4-3B90B0227C14}" type="pres">
      <dgm:prSet presAssocID="{1BDF97BA-438B-4D8F-A644-3A04E1705E97}" presName="connectorText" presStyleLbl="sibTrans2D1" presStyleIdx="1" presStyleCnt="3"/>
      <dgm:spPr/>
    </dgm:pt>
    <dgm:pt modelId="{738B9E9B-2819-44CD-89B2-94E964ECD3B5}" type="pres">
      <dgm:prSet presAssocID="{BCB2B933-9966-4D46-A72B-EDB787E50EEB}" presName="node" presStyleLbl="node1" presStyleIdx="2" presStyleCnt="4">
        <dgm:presLayoutVars>
          <dgm:bulletEnabled val="1"/>
        </dgm:presLayoutVars>
      </dgm:prSet>
      <dgm:spPr/>
    </dgm:pt>
    <dgm:pt modelId="{53A58070-EBBA-2248-8976-7CD77BF61310}" type="pres">
      <dgm:prSet presAssocID="{C13E45D2-8BAA-4862-BD53-1323CE19D8B8}" presName="sibTrans" presStyleLbl="sibTrans2D1" presStyleIdx="2" presStyleCnt="3"/>
      <dgm:spPr/>
    </dgm:pt>
    <dgm:pt modelId="{2E5A62ED-0345-8D4C-BF7C-BA090B1803E3}" type="pres">
      <dgm:prSet presAssocID="{C13E45D2-8BAA-4862-BD53-1323CE19D8B8}" presName="connectorText" presStyleLbl="sibTrans2D1" presStyleIdx="2" presStyleCnt="3"/>
      <dgm:spPr/>
    </dgm:pt>
    <dgm:pt modelId="{2818E7AD-48FC-6741-8471-6EA876C1F39F}" type="pres">
      <dgm:prSet presAssocID="{3B8EC476-D5FB-F24C-9DC8-776714B16D40}" presName="node" presStyleLbl="node1" presStyleIdx="3" presStyleCnt="4">
        <dgm:presLayoutVars>
          <dgm:bulletEnabled val="1"/>
        </dgm:presLayoutVars>
      </dgm:prSet>
      <dgm:spPr/>
    </dgm:pt>
  </dgm:ptLst>
  <dgm:cxnLst>
    <dgm:cxn modelId="{CFA2243B-D8CB-424D-AEE1-B1D8F781CA0A}" type="presOf" srcId="{34F58C88-2182-4D2E-897A-D92C3242EBDD}" destId="{B083B825-1CB9-473D-98CB-8A4B948FE2D2}" srcOrd="0" destOrd="0" presId="urn:microsoft.com/office/officeart/2005/8/layout/process1"/>
    <dgm:cxn modelId="{0D4A0543-7F2B-4BE4-9F7E-7FF628AF7118}" srcId="{34F58C88-2182-4D2E-897A-D92C3242EBDD}" destId="{BCB2B933-9966-4D46-A72B-EDB787E50EEB}" srcOrd="2" destOrd="0" parTransId="{9F27BC9E-621C-4920-AE64-E2F42FED8498}" sibTransId="{C13E45D2-8BAA-4862-BD53-1323CE19D8B8}"/>
    <dgm:cxn modelId="{7ADBB569-64D0-4774-9924-85B9E4DE46E5}" type="presOf" srcId="{5C1ABD25-521E-4CFF-B49B-8E520FED7C4A}" destId="{EB43CC03-439A-4A7D-98B0-0EEAB1D2C992}" srcOrd="0" destOrd="0" presId="urn:microsoft.com/office/officeart/2005/8/layout/process1"/>
    <dgm:cxn modelId="{9DF78F6A-D26E-7340-BDFA-A3C4E6969CE6}" srcId="{34F58C88-2182-4D2E-897A-D92C3242EBDD}" destId="{3B8EC476-D5FB-F24C-9DC8-776714B16D40}" srcOrd="3" destOrd="0" parTransId="{D2F99D0A-B39E-BA43-8982-46E268AF56DC}" sibTransId="{DB42135F-F09C-6641-BA0A-B7606D7F466F}"/>
    <dgm:cxn modelId="{E655126B-9531-44F8-ACC7-0F748729686D}" type="presOf" srcId="{10EF0707-4DF7-444A-8728-B62DB743687F}" destId="{F4C99B7D-10C0-486B-A837-A300085051B1}" srcOrd="0" destOrd="0" presId="urn:microsoft.com/office/officeart/2005/8/layout/process1"/>
    <dgm:cxn modelId="{4B18884B-A6C6-42B8-A2CF-19265C487C24}" srcId="{34F58C88-2182-4D2E-897A-D92C3242EBDD}" destId="{F4DEBB4C-4D94-4C7B-9D7B-9EECD8CFDCA7}" srcOrd="1" destOrd="0" parTransId="{F6293EC0-527F-4AD1-8A3C-CCE46FC43AD2}" sibTransId="{1BDF97BA-438B-4D8F-A644-3A04E1705E97}"/>
    <dgm:cxn modelId="{DCFD206E-5E65-489C-BD2E-4FCD2C0D3130}" type="presOf" srcId="{1BDF97BA-438B-4D8F-A644-3A04E1705E97}" destId="{1D3F634A-688D-44CF-84B4-3B90B0227C14}" srcOrd="1" destOrd="0" presId="urn:microsoft.com/office/officeart/2005/8/layout/process1"/>
    <dgm:cxn modelId="{3D8FAB84-9B69-EA49-AEE0-A5713C5B272D}" type="presOf" srcId="{C13E45D2-8BAA-4862-BD53-1323CE19D8B8}" destId="{2E5A62ED-0345-8D4C-BF7C-BA090B1803E3}" srcOrd="1" destOrd="0" presId="urn:microsoft.com/office/officeart/2005/8/layout/process1"/>
    <dgm:cxn modelId="{9709C185-C170-4A91-8CD4-FC28726CC779}" type="presOf" srcId="{5C1ABD25-521E-4CFF-B49B-8E520FED7C4A}" destId="{CB37B157-AB72-48F5-BB06-831CB9024004}" srcOrd="1" destOrd="0" presId="urn:microsoft.com/office/officeart/2005/8/layout/process1"/>
    <dgm:cxn modelId="{27F05A86-D65B-F741-9C6B-A09DECE1505A}" type="presOf" srcId="{C13E45D2-8BAA-4862-BD53-1323CE19D8B8}" destId="{53A58070-EBBA-2248-8976-7CD77BF61310}" srcOrd="0" destOrd="0" presId="urn:microsoft.com/office/officeart/2005/8/layout/process1"/>
    <dgm:cxn modelId="{DF3DC58B-2861-C540-AC0B-8C76D5CF9BC9}" type="presOf" srcId="{3B8EC476-D5FB-F24C-9DC8-776714B16D40}" destId="{2818E7AD-48FC-6741-8471-6EA876C1F39F}" srcOrd="0" destOrd="0" presId="urn:microsoft.com/office/officeart/2005/8/layout/process1"/>
    <dgm:cxn modelId="{5790238F-880E-43FA-9DD3-81CE27321CA3}" srcId="{34F58C88-2182-4D2E-897A-D92C3242EBDD}" destId="{10EF0707-4DF7-444A-8728-B62DB743687F}" srcOrd="0" destOrd="0" parTransId="{CD839DD7-8D32-4A99-9FCF-6EBBB16355C9}" sibTransId="{5C1ABD25-521E-4CFF-B49B-8E520FED7C4A}"/>
    <dgm:cxn modelId="{63297FA0-2BBA-47C8-9FD8-394469EAFDE8}" type="presOf" srcId="{F4DEBB4C-4D94-4C7B-9D7B-9EECD8CFDCA7}" destId="{92D54BD0-5ED5-4E0E-97B3-61648DCDC1FE}" srcOrd="0" destOrd="0" presId="urn:microsoft.com/office/officeart/2005/8/layout/process1"/>
    <dgm:cxn modelId="{CBBEB3B4-5CAF-4343-88C4-DBB2AC4C98F4}" type="presOf" srcId="{1BDF97BA-438B-4D8F-A644-3A04E1705E97}" destId="{B8B4D533-7C09-4667-BE5C-78400DDD2768}" srcOrd="0" destOrd="0" presId="urn:microsoft.com/office/officeart/2005/8/layout/process1"/>
    <dgm:cxn modelId="{3535EFCA-212B-4708-8548-E78C79D33A98}" type="presOf" srcId="{BCB2B933-9966-4D46-A72B-EDB787E50EEB}" destId="{738B9E9B-2819-44CD-89B2-94E964ECD3B5}" srcOrd="0" destOrd="0" presId="urn:microsoft.com/office/officeart/2005/8/layout/process1"/>
    <dgm:cxn modelId="{63D6891E-D8EE-4F79-BE91-0B363F9ED212}" type="presParOf" srcId="{B083B825-1CB9-473D-98CB-8A4B948FE2D2}" destId="{F4C99B7D-10C0-486B-A837-A300085051B1}" srcOrd="0" destOrd="0" presId="urn:microsoft.com/office/officeart/2005/8/layout/process1"/>
    <dgm:cxn modelId="{CF7347A3-2D9E-46E6-9515-F8B203B4970A}" type="presParOf" srcId="{B083B825-1CB9-473D-98CB-8A4B948FE2D2}" destId="{EB43CC03-439A-4A7D-98B0-0EEAB1D2C992}" srcOrd="1" destOrd="0" presId="urn:microsoft.com/office/officeart/2005/8/layout/process1"/>
    <dgm:cxn modelId="{1201A0BB-4289-4121-8872-877443C0BF82}" type="presParOf" srcId="{EB43CC03-439A-4A7D-98B0-0EEAB1D2C992}" destId="{CB37B157-AB72-48F5-BB06-831CB9024004}" srcOrd="0" destOrd="0" presId="urn:microsoft.com/office/officeart/2005/8/layout/process1"/>
    <dgm:cxn modelId="{D307A8B1-9722-435A-BB50-1F42D52E8C53}" type="presParOf" srcId="{B083B825-1CB9-473D-98CB-8A4B948FE2D2}" destId="{92D54BD0-5ED5-4E0E-97B3-61648DCDC1FE}" srcOrd="2" destOrd="0" presId="urn:microsoft.com/office/officeart/2005/8/layout/process1"/>
    <dgm:cxn modelId="{9AEDD26A-E913-4AC2-B27B-F8E7B6A87A31}" type="presParOf" srcId="{B083B825-1CB9-473D-98CB-8A4B948FE2D2}" destId="{B8B4D533-7C09-4667-BE5C-78400DDD2768}" srcOrd="3" destOrd="0" presId="urn:microsoft.com/office/officeart/2005/8/layout/process1"/>
    <dgm:cxn modelId="{3A7F0E56-0691-44F2-A46B-F6CDCEDF4BFE}" type="presParOf" srcId="{B8B4D533-7C09-4667-BE5C-78400DDD2768}" destId="{1D3F634A-688D-44CF-84B4-3B90B0227C14}" srcOrd="0" destOrd="0" presId="urn:microsoft.com/office/officeart/2005/8/layout/process1"/>
    <dgm:cxn modelId="{10988FE6-C10B-4D62-9FC4-E8D1228A19FC}" type="presParOf" srcId="{B083B825-1CB9-473D-98CB-8A4B948FE2D2}" destId="{738B9E9B-2819-44CD-89B2-94E964ECD3B5}" srcOrd="4" destOrd="0" presId="urn:microsoft.com/office/officeart/2005/8/layout/process1"/>
    <dgm:cxn modelId="{9385564C-5016-B542-B0F4-E652CADCF264}" type="presParOf" srcId="{B083B825-1CB9-473D-98CB-8A4B948FE2D2}" destId="{53A58070-EBBA-2248-8976-7CD77BF61310}" srcOrd="5" destOrd="0" presId="urn:microsoft.com/office/officeart/2005/8/layout/process1"/>
    <dgm:cxn modelId="{C65CFE78-3FFB-6C4E-897E-FF470AC7B7F7}" type="presParOf" srcId="{53A58070-EBBA-2248-8976-7CD77BF61310}" destId="{2E5A62ED-0345-8D4C-BF7C-BA090B1803E3}" srcOrd="0" destOrd="0" presId="urn:microsoft.com/office/officeart/2005/8/layout/process1"/>
    <dgm:cxn modelId="{54178E87-A0D8-244A-BA73-2BFED63AF8A7}" type="presParOf" srcId="{B083B825-1CB9-473D-98CB-8A4B948FE2D2}" destId="{2818E7AD-48FC-6741-8471-6EA876C1F39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7CD12-4AE0-43DF-933A-6AC06235A91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45E2B13-E750-45BC-BC59-1140E46ED179}">
      <dgm:prSet/>
      <dgm:spPr/>
      <dgm:t>
        <a:bodyPr/>
        <a:lstStyle/>
        <a:p>
          <a:r>
            <a:rPr lang="en-US"/>
            <a:t>Focusing DPH Vaccine outreach efforts to our most impacted communities</a:t>
          </a:r>
        </a:p>
      </dgm:t>
    </dgm:pt>
    <dgm:pt modelId="{6EEBFF53-D577-478D-806C-D01FF97919BB}" type="parTrans" cxnId="{D6EDD464-5114-4C48-A2CA-5C7904C161CE}">
      <dgm:prSet/>
      <dgm:spPr/>
      <dgm:t>
        <a:bodyPr/>
        <a:lstStyle/>
        <a:p>
          <a:endParaRPr lang="en-US"/>
        </a:p>
      </dgm:t>
    </dgm:pt>
    <dgm:pt modelId="{AC1030ED-FF81-4ABE-8224-5178315D5BF3}" type="sibTrans" cxnId="{D6EDD464-5114-4C48-A2CA-5C7904C161CE}">
      <dgm:prSet/>
      <dgm:spPr/>
      <dgm:t>
        <a:bodyPr/>
        <a:lstStyle/>
        <a:p>
          <a:endParaRPr lang="en-US"/>
        </a:p>
      </dgm:t>
    </dgm:pt>
    <dgm:pt modelId="{FEACC2D2-EAF2-4107-B23D-0E8488C4EBC0}">
      <dgm:prSet/>
      <dgm:spPr/>
      <dgm:t>
        <a:bodyPr/>
        <a:lstStyle/>
        <a:p>
          <a:r>
            <a:rPr lang="en-US"/>
            <a:t>Focusing low-barrier testing, case-investigation, contact tracing, and prevention and mitigation services to highly-impacted, under-immunized communities</a:t>
          </a:r>
        </a:p>
      </dgm:t>
    </dgm:pt>
    <dgm:pt modelId="{2894E56D-2138-4710-9B3A-7B0044649009}" type="parTrans" cxnId="{1108F84A-6DA4-4771-B07A-95C46B31A6F3}">
      <dgm:prSet/>
      <dgm:spPr/>
      <dgm:t>
        <a:bodyPr/>
        <a:lstStyle/>
        <a:p>
          <a:endParaRPr lang="en-US"/>
        </a:p>
      </dgm:t>
    </dgm:pt>
    <dgm:pt modelId="{6430DE45-F3B5-4452-BCA5-9B4CF88785D4}" type="sibTrans" cxnId="{1108F84A-6DA4-4771-B07A-95C46B31A6F3}">
      <dgm:prSet/>
      <dgm:spPr/>
      <dgm:t>
        <a:bodyPr/>
        <a:lstStyle/>
        <a:p>
          <a:endParaRPr lang="en-US"/>
        </a:p>
      </dgm:t>
    </dgm:pt>
    <dgm:pt modelId="{72048C8C-1E5C-4D12-B902-9ACFDB2093B4}">
      <dgm:prSet/>
      <dgm:spPr/>
      <dgm:t>
        <a:bodyPr/>
        <a:lstStyle/>
        <a:p>
          <a:r>
            <a:rPr lang="en-US"/>
            <a:t>Coordinate with our Community partners using sound community engagement principles to enable person-centered care.</a:t>
          </a:r>
        </a:p>
      </dgm:t>
    </dgm:pt>
    <dgm:pt modelId="{8613BF0A-8101-4829-B42C-9E04AD959F23}" type="parTrans" cxnId="{B88B77FF-0EE4-4D6E-808B-77E187731DA8}">
      <dgm:prSet/>
      <dgm:spPr/>
      <dgm:t>
        <a:bodyPr/>
        <a:lstStyle/>
        <a:p>
          <a:endParaRPr lang="en-US"/>
        </a:p>
      </dgm:t>
    </dgm:pt>
    <dgm:pt modelId="{DB7B0FA2-6AAB-47A1-B381-698B6990F129}" type="sibTrans" cxnId="{B88B77FF-0EE4-4D6E-808B-77E187731DA8}">
      <dgm:prSet/>
      <dgm:spPr/>
      <dgm:t>
        <a:bodyPr/>
        <a:lstStyle/>
        <a:p>
          <a:endParaRPr lang="en-US"/>
        </a:p>
      </dgm:t>
    </dgm:pt>
    <dgm:pt modelId="{147FBB65-F806-4139-9A92-995DA168026B}">
      <dgm:prSet/>
      <dgm:spPr/>
      <dgm:t>
        <a:bodyPr/>
        <a:lstStyle/>
        <a:p>
          <a:r>
            <a:rPr lang="en-US"/>
            <a:t>Monitoring COVID variants and indicators of waning immunity to COVID-19</a:t>
          </a:r>
        </a:p>
      </dgm:t>
    </dgm:pt>
    <dgm:pt modelId="{3812A0EE-475B-40A0-84AC-FD9C95E1E19D}" type="parTrans" cxnId="{07E01EAF-8502-4A92-8FC4-6439B4C846EE}">
      <dgm:prSet/>
      <dgm:spPr/>
      <dgm:t>
        <a:bodyPr/>
        <a:lstStyle/>
        <a:p>
          <a:endParaRPr lang="en-US"/>
        </a:p>
      </dgm:t>
    </dgm:pt>
    <dgm:pt modelId="{CF884BE0-173D-4F8C-9530-F73F21823D68}" type="sibTrans" cxnId="{07E01EAF-8502-4A92-8FC4-6439B4C846EE}">
      <dgm:prSet/>
      <dgm:spPr/>
      <dgm:t>
        <a:bodyPr/>
        <a:lstStyle/>
        <a:p>
          <a:endParaRPr lang="en-US"/>
        </a:p>
      </dgm:t>
    </dgm:pt>
    <dgm:pt modelId="{BC5D5F0F-AA48-41A4-844D-DE70857AE49F}">
      <dgm:prSet/>
      <dgm:spPr/>
      <dgm:t>
        <a:bodyPr/>
        <a:lstStyle/>
        <a:p>
          <a:r>
            <a:rPr lang="en-US"/>
            <a:t>Maintaining readiness (including training and exercises) in the event of a resurgence in cases</a:t>
          </a:r>
        </a:p>
      </dgm:t>
    </dgm:pt>
    <dgm:pt modelId="{B84B200B-8C55-459F-84ED-00F928506656}" type="parTrans" cxnId="{98B5CB5A-F64F-4028-BA37-07CBFF75EBF4}">
      <dgm:prSet/>
      <dgm:spPr/>
      <dgm:t>
        <a:bodyPr/>
        <a:lstStyle/>
        <a:p>
          <a:endParaRPr lang="en-US"/>
        </a:p>
      </dgm:t>
    </dgm:pt>
    <dgm:pt modelId="{A46FCD65-0E38-402F-B799-D843E84C64CF}" type="sibTrans" cxnId="{98B5CB5A-F64F-4028-BA37-07CBFF75EBF4}">
      <dgm:prSet/>
      <dgm:spPr/>
      <dgm:t>
        <a:bodyPr/>
        <a:lstStyle/>
        <a:p>
          <a:endParaRPr lang="en-US"/>
        </a:p>
      </dgm:t>
    </dgm:pt>
    <dgm:pt modelId="{D7308B1F-44B3-4DF0-B62D-C1CE21EE0EC0}" type="pres">
      <dgm:prSet presAssocID="{C2B7CD12-4AE0-43DF-933A-6AC06235A915}" presName="linear" presStyleCnt="0">
        <dgm:presLayoutVars>
          <dgm:animLvl val="lvl"/>
          <dgm:resizeHandles val="exact"/>
        </dgm:presLayoutVars>
      </dgm:prSet>
      <dgm:spPr/>
    </dgm:pt>
    <dgm:pt modelId="{C2F85B74-5E1B-4D40-B5BE-319E1EE30FEB}" type="pres">
      <dgm:prSet presAssocID="{745E2B13-E750-45BC-BC59-1140E46ED179}" presName="parentText" presStyleLbl="node1" presStyleIdx="0" presStyleCnt="5">
        <dgm:presLayoutVars>
          <dgm:chMax val="0"/>
          <dgm:bulletEnabled val="1"/>
        </dgm:presLayoutVars>
      </dgm:prSet>
      <dgm:spPr/>
    </dgm:pt>
    <dgm:pt modelId="{66C07184-BE2E-401D-A108-BE53BDEBFC60}" type="pres">
      <dgm:prSet presAssocID="{AC1030ED-FF81-4ABE-8224-5178315D5BF3}" presName="spacer" presStyleCnt="0"/>
      <dgm:spPr/>
    </dgm:pt>
    <dgm:pt modelId="{50968094-3B16-4808-AA3E-215880B4F7CB}" type="pres">
      <dgm:prSet presAssocID="{FEACC2D2-EAF2-4107-B23D-0E8488C4EBC0}" presName="parentText" presStyleLbl="node1" presStyleIdx="1" presStyleCnt="5">
        <dgm:presLayoutVars>
          <dgm:chMax val="0"/>
          <dgm:bulletEnabled val="1"/>
        </dgm:presLayoutVars>
      </dgm:prSet>
      <dgm:spPr/>
    </dgm:pt>
    <dgm:pt modelId="{9AE79BF3-734C-4510-B0EE-AE7AEC02AC7A}" type="pres">
      <dgm:prSet presAssocID="{6430DE45-F3B5-4452-BCA5-9B4CF88785D4}" presName="spacer" presStyleCnt="0"/>
      <dgm:spPr/>
    </dgm:pt>
    <dgm:pt modelId="{D7376D26-8B6C-40CD-9E7D-DF57727F1EBA}" type="pres">
      <dgm:prSet presAssocID="{72048C8C-1E5C-4D12-B902-9ACFDB2093B4}" presName="parentText" presStyleLbl="node1" presStyleIdx="2" presStyleCnt="5">
        <dgm:presLayoutVars>
          <dgm:chMax val="0"/>
          <dgm:bulletEnabled val="1"/>
        </dgm:presLayoutVars>
      </dgm:prSet>
      <dgm:spPr/>
    </dgm:pt>
    <dgm:pt modelId="{C518BA4F-1068-460D-A019-2B71D4A567C7}" type="pres">
      <dgm:prSet presAssocID="{DB7B0FA2-6AAB-47A1-B381-698B6990F129}" presName="spacer" presStyleCnt="0"/>
      <dgm:spPr/>
    </dgm:pt>
    <dgm:pt modelId="{ED86367B-2549-4B82-A600-94FB8F6CFC7F}" type="pres">
      <dgm:prSet presAssocID="{147FBB65-F806-4139-9A92-995DA168026B}" presName="parentText" presStyleLbl="node1" presStyleIdx="3" presStyleCnt="5">
        <dgm:presLayoutVars>
          <dgm:chMax val="0"/>
          <dgm:bulletEnabled val="1"/>
        </dgm:presLayoutVars>
      </dgm:prSet>
      <dgm:spPr/>
    </dgm:pt>
    <dgm:pt modelId="{8E7479AE-38B5-4021-B5E4-A8986E72418A}" type="pres">
      <dgm:prSet presAssocID="{CF884BE0-173D-4F8C-9530-F73F21823D68}" presName="spacer" presStyleCnt="0"/>
      <dgm:spPr/>
    </dgm:pt>
    <dgm:pt modelId="{51B556EE-028C-43B5-AFE0-A4BD0180A334}" type="pres">
      <dgm:prSet presAssocID="{BC5D5F0F-AA48-41A4-844D-DE70857AE49F}" presName="parentText" presStyleLbl="node1" presStyleIdx="4" presStyleCnt="5">
        <dgm:presLayoutVars>
          <dgm:chMax val="0"/>
          <dgm:bulletEnabled val="1"/>
        </dgm:presLayoutVars>
      </dgm:prSet>
      <dgm:spPr/>
    </dgm:pt>
  </dgm:ptLst>
  <dgm:cxnLst>
    <dgm:cxn modelId="{6067310B-5B48-4B2E-8BEC-562C1D8076B3}" type="presOf" srcId="{72048C8C-1E5C-4D12-B902-9ACFDB2093B4}" destId="{D7376D26-8B6C-40CD-9E7D-DF57727F1EBA}" srcOrd="0" destOrd="0" presId="urn:microsoft.com/office/officeart/2005/8/layout/vList2"/>
    <dgm:cxn modelId="{3F60B114-C01C-4F9C-9C19-FA70AFDD7073}" type="presOf" srcId="{147FBB65-F806-4139-9A92-995DA168026B}" destId="{ED86367B-2549-4B82-A600-94FB8F6CFC7F}" srcOrd="0" destOrd="0" presId="urn:microsoft.com/office/officeart/2005/8/layout/vList2"/>
    <dgm:cxn modelId="{73F1F325-620D-40A5-B98A-B344B79BE1B7}" type="presOf" srcId="{C2B7CD12-4AE0-43DF-933A-6AC06235A915}" destId="{D7308B1F-44B3-4DF0-B62D-C1CE21EE0EC0}" srcOrd="0" destOrd="0" presId="urn:microsoft.com/office/officeart/2005/8/layout/vList2"/>
    <dgm:cxn modelId="{92E6235E-9746-4D34-91EB-521E50E3C929}" type="presOf" srcId="{FEACC2D2-EAF2-4107-B23D-0E8488C4EBC0}" destId="{50968094-3B16-4808-AA3E-215880B4F7CB}" srcOrd="0" destOrd="0" presId="urn:microsoft.com/office/officeart/2005/8/layout/vList2"/>
    <dgm:cxn modelId="{D6EDD464-5114-4C48-A2CA-5C7904C161CE}" srcId="{C2B7CD12-4AE0-43DF-933A-6AC06235A915}" destId="{745E2B13-E750-45BC-BC59-1140E46ED179}" srcOrd="0" destOrd="0" parTransId="{6EEBFF53-D577-478D-806C-D01FF97919BB}" sibTransId="{AC1030ED-FF81-4ABE-8224-5178315D5BF3}"/>
    <dgm:cxn modelId="{1108F84A-6DA4-4771-B07A-95C46B31A6F3}" srcId="{C2B7CD12-4AE0-43DF-933A-6AC06235A915}" destId="{FEACC2D2-EAF2-4107-B23D-0E8488C4EBC0}" srcOrd="1" destOrd="0" parTransId="{2894E56D-2138-4710-9B3A-7B0044649009}" sibTransId="{6430DE45-F3B5-4452-BCA5-9B4CF88785D4}"/>
    <dgm:cxn modelId="{AF606471-3444-4183-8977-B12F6607747E}" type="presOf" srcId="{745E2B13-E750-45BC-BC59-1140E46ED179}" destId="{C2F85B74-5E1B-4D40-B5BE-319E1EE30FEB}" srcOrd="0" destOrd="0" presId="urn:microsoft.com/office/officeart/2005/8/layout/vList2"/>
    <dgm:cxn modelId="{98B5CB5A-F64F-4028-BA37-07CBFF75EBF4}" srcId="{C2B7CD12-4AE0-43DF-933A-6AC06235A915}" destId="{BC5D5F0F-AA48-41A4-844D-DE70857AE49F}" srcOrd="4" destOrd="0" parTransId="{B84B200B-8C55-459F-84ED-00F928506656}" sibTransId="{A46FCD65-0E38-402F-B799-D843E84C64CF}"/>
    <dgm:cxn modelId="{7A351DA3-A02F-42BC-BF86-F31E91BCB100}" type="presOf" srcId="{BC5D5F0F-AA48-41A4-844D-DE70857AE49F}" destId="{51B556EE-028C-43B5-AFE0-A4BD0180A334}" srcOrd="0" destOrd="0" presId="urn:microsoft.com/office/officeart/2005/8/layout/vList2"/>
    <dgm:cxn modelId="{07E01EAF-8502-4A92-8FC4-6439B4C846EE}" srcId="{C2B7CD12-4AE0-43DF-933A-6AC06235A915}" destId="{147FBB65-F806-4139-9A92-995DA168026B}" srcOrd="3" destOrd="0" parTransId="{3812A0EE-475B-40A0-84AC-FD9C95E1E19D}" sibTransId="{CF884BE0-173D-4F8C-9530-F73F21823D68}"/>
    <dgm:cxn modelId="{B88B77FF-0EE4-4D6E-808B-77E187731DA8}" srcId="{C2B7CD12-4AE0-43DF-933A-6AC06235A915}" destId="{72048C8C-1E5C-4D12-B902-9ACFDB2093B4}" srcOrd="2" destOrd="0" parTransId="{8613BF0A-8101-4829-B42C-9E04AD959F23}" sibTransId="{DB7B0FA2-6AAB-47A1-B381-698B6990F129}"/>
    <dgm:cxn modelId="{1F3097F6-FC43-4AEB-A796-3D6FB879E3C3}" type="presParOf" srcId="{D7308B1F-44B3-4DF0-B62D-C1CE21EE0EC0}" destId="{C2F85B74-5E1B-4D40-B5BE-319E1EE30FEB}" srcOrd="0" destOrd="0" presId="urn:microsoft.com/office/officeart/2005/8/layout/vList2"/>
    <dgm:cxn modelId="{533494EA-E03E-48B7-910A-109BB35B132E}" type="presParOf" srcId="{D7308B1F-44B3-4DF0-B62D-C1CE21EE0EC0}" destId="{66C07184-BE2E-401D-A108-BE53BDEBFC60}" srcOrd="1" destOrd="0" presId="urn:microsoft.com/office/officeart/2005/8/layout/vList2"/>
    <dgm:cxn modelId="{FB86DE39-0600-4E54-9EC6-CAD771305083}" type="presParOf" srcId="{D7308B1F-44B3-4DF0-B62D-C1CE21EE0EC0}" destId="{50968094-3B16-4808-AA3E-215880B4F7CB}" srcOrd="2" destOrd="0" presId="urn:microsoft.com/office/officeart/2005/8/layout/vList2"/>
    <dgm:cxn modelId="{94B966A5-F83F-4420-A9BF-CE477B6E3DDD}" type="presParOf" srcId="{D7308B1F-44B3-4DF0-B62D-C1CE21EE0EC0}" destId="{9AE79BF3-734C-4510-B0EE-AE7AEC02AC7A}" srcOrd="3" destOrd="0" presId="urn:microsoft.com/office/officeart/2005/8/layout/vList2"/>
    <dgm:cxn modelId="{D30AA2A1-F74A-4FF0-B023-3C5937538657}" type="presParOf" srcId="{D7308B1F-44B3-4DF0-B62D-C1CE21EE0EC0}" destId="{D7376D26-8B6C-40CD-9E7D-DF57727F1EBA}" srcOrd="4" destOrd="0" presId="urn:microsoft.com/office/officeart/2005/8/layout/vList2"/>
    <dgm:cxn modelId="{2E96FCA3-4666-49FC-83A1-C9FFB946FCB5}" type="presParOf" srcId="{D7308B1F-44B3-4DF0-B62D-C1CE21EE0EC0}" destId="{C518BA4F-1068-460D-A019-2B71D4A567C7}" srcOrd="5" destOrd="0" presId="urn:microsoft.com/office/officeart/2005/8/layout/vList2"/>
    <dgm:cxn modelId="{27A96D38-3B3E-48FF-AB64-961F9EF3AE7C}" type="presParOf" srcId="{D7308B1F-44B3-4DF0-B62D-C1CE21EE0EC0}" destId="{ED86367B-2549-4B82-A600-94FB8F6CFC7F}" srcOrd="6" destOrd="0" presId="urn:microsoft.com/office/officeart/2005/8/layout/vList2"/>
    <dgm:cxn modelId="{774AD80A-F662-4B15-8B2E-27CB50314F0C}" type="presParOf" srcId="{D7308B1F-44B3-4DF0-B62D-C1CE21EE0EC0}" destId="{8E7479AE-38B5-4021-B5E4-A8986E72418A}" srcOrd="7" destOrd="0" presId="urn:microsoft.com/office/officeart/2005/8/layout/vList2"/>
    <dgm:cxn modelId="{93C7013B-C276-49B7-89C9-7B4953D60888}" type="presParOf" srcId="{D7308B1F-44B3-4DF0-B62D-C1CE21EE0EC0}" destId="{51B556EE-028C-43B5-AFE0-A4BD0180A33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99B7D-10C0-486B-A837-A300085051B1}">
      <dsp:nvSpPr>
        <dsp:cNvPr id="0" name=""/>
        <dsp:cNvSpPr/>
      </dsp:nvSpPr>
      <dsp:spPr>
        <a:xfrm>
          <a:off x="4621" y="995065"/>
          <a:ext cx="2020453" cy="23612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Initial Response</a:t>
          </a:r>
        </a:p>
        <a:p>
          <a:pPr marL="0" lvl="0" indent="0" algn="ctr" defTabSz="1111250">
            <a:lnSpc>
              <a:spcPct val="90000"/>
            </a:lnSpc>
            <a:spcBef>
              <a:spcPct val="0"/>
            </a:spcBef>
            <a:spcAft>
              <a:spcPct val="35000"/>
            </a:spcAft>
            <a:buNone/>
          </a:pPr>
          <a:r>
            <a:rPr lang="en-US" sz="2100" kern="1200" dirty="0"/>
            <a:t>DOC/EOC Structure</a:t>
          </a:r>
        </a:p>
        <a:p>
          <a:pPr marL="0" lvl="0" indent="0" algn="ctr" defTabSz="1111250">
            <a:lnSpc>
              <a:spcPct val="90000"/>
            </a:lnSpc>
            <a:spcBef>
              <a:spcPct val="0"/>
            </a:spcBef>
            <a:spcAft>
              <a:spcPct val="35000"/>
            </a:spcAft>
            <a:buNone/>
          </a:pPr>
          <a:r>
            <a:rPr lang="en-US" sz="1600" kern="1200" dirty="0"/>
            <a:t>January 2020 – June 2020</a:t>
          </a:r>
        </a:p>
      </dsp:txBody>
      <dsp:txXfrm>
        <a:off x="63798" y="1054242"/>
        <a:ext cx="1902099" cy="2242853"/>
      </dsp:txXfrm>
    </dsp:sp>
    <dsp:sp modelId="{EB43CC03-439A-4A7D-98B0-0EEAB1D2C992}">
      <dsp:nvSpPr>
        <dsp:cNvPr id="0" name=""/>
        <dsp:cNvSpPr/>
      </dsp:nvSpPr>
      <dsp:spPr>
        <a:xfrm>
          <a:off x="2227119" y="1925132"/>
          <a:ext cx="428336" cy="501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27119" y="2025346"/>
        <a:ext cx="299835" cy="300644"/>
      </dsp:txXfrm>
    </dsp:sp>
    <dsp:sp modelId="{92D54BD0-5ED5-4E0E-97B3-61648DCDC1FE}">
      <dsp:nvSpPr>
        <dsp:cNvPr id="0" name=""/>
        <dsp:cNvSpPr/>
      </dsp:nvSpPr>
      <dsp:spPr>
        <a:xfrm>
          <a:off x="2833255" y="995065"/>
          <a:ext cx="2020453" cy="2361207"/>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Unified Command</a:t>
          </a:r>
        </a:p>
        <a:p>
          <a:pPr marL="0" lvl="0" indent="0" algn="ctr" defTabSz="1111250">
            <a:lnSpc>
              <a:spcPct val="90000"/>
            </a:lnSpc>
            <a:spcBef>
              <a:spcPct val="0"/>
            </a:spcBef>
            <a:spcAft>
              <a:spcPct val="35000"/>
            </a:spcAft>
            <a:buNone/>
          </a:pPr>
          <a:r>
            <a:rPr lang="en-US" sz="2100" kern="1200" dirty="0"/>
            <a:t>CCC Structure</a:t>
          </a:r>
        </a:p>
        <a:p>
          <a:pPr marL="0" lvl="0" indent="0" algn="ctr" defTabSz="1111250">
            <a:lnSpc>
              <a:spcPct val="90000"/>
            </a:lnSpc>
            <a:spcBef>
              <a:spcPct val="0"/>
            </a:spcBef>
            <a:spcAft>
              <a:spcPct val="35000"/>
            </a:spcAft>
            <a:buNone/>
          </a:pPr>
          <a:r>
            <a:rPr lang="en-US" sz="1600" kern="1200" dirty="0"/>
            <a:t>July 2020 – March 2021</a:t>
          </a:r>
        </a:p>
      </dsp:txBody>
      <dsp:txXfrm>
        <a:off x="2892432" y="1054242"/>
        <a:ext cx="1902099" cy="2242853"/>
      </dsp:txXfrm>
    </dsp:sp>
    <dsp:sp modelId="{B8B4D533-7C09-4667-BE5C-78400DDD2768}">
      <dsp:nvSpPr>
        <dsp:cNvPr id="0" name=""/>
        <dsp:cNvSpPr/>
      </dsp:nvSpPr>
      <dsp:spPr>
        <a:xfrm>
          <a:off x="5055754" y="1925132"/>
          <a:ext cx="428336" cy="501072"/>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055754" y="2025346"/>
        <a:ext cx="299835" cy="300644"/>
      </dsp:txXfrm>
    </dsp:sp>
    <dsp:sp modelId="{738B9E9B-2819-44CD-89B2-94E964ECD3B5}">
      <dsp:nvSpPr>
        <dsp:cNvPr id="0" name=""/>
        <dsp:cNvSpPr/>
      </dsp:nvSpPr>
      <dsp:spPr>
        <a:xfrm>
          <a:off x="5661890" y="995065"/>
          <a:ext cx="2020453" cy="2361207"/>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Transition State</a:t>
          </a:r>
        </a:p>
        <a:p>
          <a:pPr marL="0" lvl="0" indent="0" algn="ctr" defTabSz="1111250">
            <a:lnSpc>
              <a:spcPct val="90000"/>
            </a:lnSpc>
            <a:spcBef>
              <a:spcPct val="0"/>
            </a:spcBef>
            <a:spcAft>
              <a:spcPct val="35000"/>
            </a:spcAft>
            <a:buNone/>
          </a:pPr>
          <a:r>
            <a:rPr lang="en-US" sz="2100" kern="1200" dirty="0"/>
            <a:t>CCC </a:t>
          </a:r>
          <a:r>
            <a:rPr lang="en-US" sz="2100" kern="1200" dirty="0">
              <a:sym typeface="Wingdings" panose="05000000000000000000" pitchFamily="2" charset="2"/>
            </a:rPr>
            <a:t> EOC/Dept Structure</a:t>
          </a:r>
        </a:p>
        <a:p>
          <a:pPr marL="0" lvl="0" indent="0" algn="ctr" defTabSz="1111250">
            <a:lnSpc>
              <a:spcPct val="90000"/>
            </a:lnSpc>
            <a:spcBef>
              <a:spcPct val="0"/>
            </a:spcBef>
            <a:spcAft>
              <a:spcPct val="35000"/>
            </a:spcAft>
            <a:buNone/>
          </a:pPr>
          <a:r>
            <a:rPr lang="en-US" sz="1600" kern="1200" dirty="0">
              <a:sym typeface="Wingdings" panose="05000000000000000000" pitchFamily="2" charset="2"/>
            </a:rPr>
            <a:t>Start April 2021</a:t>
          </a:r>
          <a:endParaRPr lang="en-US" sz="1600" kern="1200" dirty="0"/>
        </a:p>
      </dsp:txBody>
      <dsp:txXfrm>
        <a:off x="5721067" y="1054242"/>
        <a:ext cx="1902099" cy="2242853"/>
      </dsp:txXfrm>
    </dsp:sp>
    <dsp:sp modelId="{53A58070-EBBA-2248-8976-7CD77BF61310}">
      <dsp:nvSpPr>
        <dsp:cNvPr id="0" name=""/>
        <dsp:cNvSpPr/>
      </dsp:nvSpPr>
      <dsp:spPr>
        <a:xfrm>
          <a:off x="7884389" y="1925132"/>
          <a:ext cx="428336" cy="50107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884389" y="2025346"/>
        <a:ext cx="299835" cy="300644"/>
      </dsp:txXfrm>
    </dsp:sp>
    <dsp:sp modelId="{2818E7AD-48FC-6741-8471-6EA876C1F39F}">
      <dsp:nvSpPr>
        <dsp:cNvPr id="0" name=""/>
        <dsp:cNvSpPr/>
      </dsp:nvSpPr>
      <dsp:spPr>
        <a:xfrm>
          <a:off x="8490525" y="995065"/>
          <a:ext cx="2020453" cy="2361207"/>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DPH COVID Task Force</a:t>
          </a:r>
        </a:p>
        <a:p>
          <a:pPr marL="0" lvl="0" indent="0" algn="ctr" defTabSz="1244600">
            <a:lnSpc>
              <a:spcPct val="90000"/>
            </a:lnSpc>
            <a:spcBef>
              <a:spcPct val="0"/>
            </a:spcBef>
            <a:spcAft>
              <a:spcPct val="35000"/>
            </a:spcAft>
            <a:buNone/>
          </a:pPr>
          <a:r>
            <a:rPr lang="en-US" sz="1600" kern="1200" dirty="0"/>
            <a:t>Start July 2021 </a:t>
          </a:r>
        </a:p>
      </dsp:txBody>
      <dsp:txXfrm>
        <a:off x="8549702" y="1054242"/>
        <a:ext cx="1902099" cy="2242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85B74-5E1B-4D40-B5BE-319E1EE30FEB}">
      <dsp:nvSpPr>
        <dsp:cNvPr id="0" name=""/>
        <dsp:cNvSpPr/>
      </dsp:nvSpPr>
      <dsp:spPr>
        <a:xfrm>
          <a:off x="0" y="131335"/>
          <a:ext cx="6263640"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Focusing DPH Vaccine outreach efforts to our most impacted communities</a:t>
          </a:r>
        </a:p>
      </dsp:txBody>
      <dsp:txXfrm>
        <a:off x="49154" y="180489"/>
        <a:ext cx="6165332" cy="908623"/>
      </dsp:txXfrm>
    </dsp:sp>
    <dsp:sp modelId="{50968094-3B16-4808-AA3E-215880B4F7CB}">
      <dsp:nvSpPr>
        <dsp:cNvPr id="0" name=""/>
        <dsp:cNvSpPr/>
      </dsp:nvSpPr>
      <dsp:spPr>
        <a:xfrm>
          <a:off x="0" y="1190107"/>
          <a:ext cx="6263640" cy="100693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Focusing low-barrier testing, case-investigation, contact tracing, and prevention and mitigation services to highly-impacted, under-immunized communities</a:t>
          </a:r>
        </a:p>
      </dsp:txBody>
      <dsp:txXfrm>
        <a:off x="49154" y="1239261"/>
        <a:ext cx="6165332" cy="908623"/>
      </dsp:txXfrm>
    </dsp:sp>
    <dsp:sp modelId="{D7376D26-8B6C-40CD-9E7D-DF57727F1EBA}">
      <dsp:nvSpPr>
        <dsp:cNvPr id="0" name=""/>
        <dsp:cNvSpPr/>
      </dsp:nvSpPr>
      <dsp:spPr>
        <a:xfrm>
          <a:off x="0" y="2248878"/>
          <a:ext cx="6263640" cy="100693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Coordinate with our Community partners using sound community engagement principles to enable person-centered care.</a:t>
          </a:r>
        </a:p>
      </dsp:txBody>
      <dsp:txXfrm>
        <a:off x="49154" y="2298032"/>
        <a:ext cx="6165332" cy="908623"/>
      </dsp:txXfrm>
    </dsp:sp>
    <dsp:sp modelId="{ED86367B-2549-4B82-A600-94FB8F6CFC7F}">
      <dsp:nvSpPr>
        <dsp:cNvPr id="0" name=""/>
        <dsp:cNvSpPr/>
      </dsp:nvSpPr>
      <dsp:spPr>
        <a:xfrm>
          <a:off x="0" y="3307649"/>
          <a:ext cx="6263640" cy="100693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Monitoring COVID variants and indicators of waning immunity to COVID-19</a:t>
          </a:r>
        </a:p>
      </dsp:txBody>
      <dsp:txXfrm>
        <a:off x="49154" y="3356803"/>
        <a:ext cx="6165332" cy="908623"/>
      </dsp:txXfrm>
    </dsp:sp>
    <dsp:sp modelId="{51B556EE-028C-43B5-AFE0-A4BD0180A334}">
      <dsp:nvSpPr>
        <dsp:cNvPr id="0" name=""/>
        <dsp:cNvSpPr/>
      </dsp:nvSpPr>
      <dsp:spPr>
        <a:xfrm>
          <a:off x="0" y="4366420"/>
          <a:ext cx="6263640" cy="10069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Maintaining readiness (including training and exercises) in the event of a resurgence in cases</a:t>
          </a:r>
        </a:p>
      </dsp:txBody>
      <dsp:txXfrm>
        <a:off x="49154" y="4415574"/>
        <a:ext cx="6165332"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6A348-D279-BD4D-842D-02BABAE52FB6}" type="datetimeFigureOut">
              <a:rPr lang="en-US" smtClean="0"/>
              <a:t>7/6/2021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F3864-EAD0-CE45-83DF-A7E09F3FAEB9}" type="slidenum">
              <a:rPr lang="en-US" smtClean="0"/>
              <a:t>‹#›</a:t>
            </a:fld>
            <a:endParaRPr lang="en-US"/>
          </a:p>
        </p:txBody>
      </p:sp>
    </p:spTree>
    <p:extLst>
      <p:ext uri="{BB962C8B-B14F-4D97-AF65-F5344CB8AC3E}">
        <p14:creationId xmlns:p14="http://schemas.microsoft.com/office/powerpoint/2010/main" val="426416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5863" y="506413"/>
            <a:ext cx="2413000" cy="1357312"/>
          </a:xfrm>
        </p:spPr>
      </p:sp>
      <p:sp>
        <p:nvSpPr>
          <p:cNvPr id="3" name="Notes Placeholder 2"/>
          <p:cNvSpPr>
            <a:spLocks noGrp="1"/>
          </p:cNvSpPr>
          <p:nvPr>
            <p:ph type="body" idx="1"/>
          </p:nvPr>
        </p:nvSpPr>
        <p:spPr>
          <a:xfrm>
            <a:off x="732544" y="2158640"/>
            <a:ext cx="5860348" cy="6968113"/>
          </a:xfrm>
        </p:spPr>
        <p:txBody>
          <a:bodyPr/>
          <a:lstStyle/>
          <a:p>
            <a:pPr marL="302349" indent="-302349">
              <a:spcAft>
                <a:spcPts val="127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4B6107-3173-4056-AFC0-7646705B3B99}" type="slidenum">
              <a:rPr lang="en-US" smtClean="0"/>
              <a:t>1</a:t>
            </a:fld>
            <a:endParaRPr lang="en-US" dirty="0"/>
          </a:p>
        </p:txBody>
      </p:sp>
    </p:spTree>
    <p:extLst>
      <p:ext uri="{BB962C8B-B14F-4D97-AF65-F5344CB8AC3E}">
        <p14:creationId xmlns:p14="http://schemas.microsoft.com/office/powerpoint/2010/main" val="128599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focus on bringing services to highly impacted communities.  Health systems will take care of the population at large, DPH is taking care of those that need the most support. </a:t>
            </a:r>
          </a:p>
        </p:txBody>
      </p:sp>
      <p:sp>
        <p:nvSpPr>
          <p:cNvPr id="4" name="Slide Number Placeholder 3"/>
          <p:cNvSpPr>
            <a:spLocks noGrp="1"/>
          </p:cNvSpPr>
          <p:nvPr>
            <p:ph type="sldNum" sz="quarter" idx="5"/>
          </p:nvPr>
        </p:nvSpPr>
        <p:spPr/>
        <p:txBody>
          <a:bodyPr/>
          <a:lstStyle/>
          <a:p>
            <a:fld id="{E5BF3864-EAD0-CE45-83DF-A7E09F3FAEB9}" type="slidenum">
              <a:rPr lang="en-US" smtClean="0"/>
              <a:t>5</a:t>
            </a:fld>
            <a:endParaRPr lang="en-US"/>
          </a:p>
        </p:txBody>
      </p:sp>
    </p:spTree>
    <p:extLst>
      <p:ext uri="{BB962C8B-B14F-4D97-AF65-F5344CB8AC3E}">
        <p14:creationId xmlns:p14="http://schemas.microsoft.com/office/powerpoint/2010/main" val="425760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task force in the blue, leadership in the orange. </a:t>
            </a:r>
          </a:p>
        </p:txBody>
      </p:sp>
      <p:sp>
        <p:nvSpPr>
          <p:cNvPr id="4" name="Slide Number Placeholder 3"/>
          <p:cNvSpPr>
            <a:spLocks noGrp="1"/>
          </p:cNvSpPr>
          <p:nvPr>
            <p:ph type="sldNum" sz="quarter" idx="5"/>
          </p:nvPr>
        </p:nvSpPr>
        <p:spPr/>
        <p:txBody>
          <a:bodyPr/>
          <a:lstStyle/>
          <a:p>
            <a:fld id="{E5BF3864-EAD0-CE45-83DF-A7E09F3FAEB9}" type="slidenum">
              <a:rPr lang="en-US" smtClean="0"/>
              <a:t>6</a:t>
            </a:fld>
            <a:endParaRPr lang="en-US"/>
          </a:p>
        </p:txBody>
      </p:sp>
    </p:spTree>
    <p:extLst>
      <p:ext uri="{BB962C8B-B14F-4D97-AF65-F5344CB8AC3E}">
        <p14:creationId xmlns:p14="http://schemas.microsoft.com/office/powerpoint/2010/main" val="244100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our current success continues and low levels of COVID  transmission become the new normal.  As things stabilize, we will work to demobilize the task force and integrate services back into the health system.  The other: we have a relatively vaccine resistant variant (or are unable to vaccinate enough people) that causes a surge of some level (whether within communities that are hardest hit by COVID or in the population at large if vaccine resistance develops.)</a:t>
            </a:r>
          </a:p>
          <a:p>
            <a:r>
              <a:rPr lang="en-US" dirty="0"/>
              <a:t>Trying to predict the future can be difficult.  We have created models, similar to a hurricane track projection.  In the same way, the further out you are, the wider set of possibilities.  But we can use these projections to get a sense of our best and worst case scenarios.  Current Path assumptions: </a:t>
            </a:r>
            <a:r>
              <a:rPr lang="en-US" sz="1200" kern="1200" dirty="0">
                <a:solidFill>
                  <a:schemeClr val="tx1"/>
                </a:solidFill>
                <a:effectLst/>
                <a:latin typeface="+mn-lt"/>
                <a:ea typeface="+mn-ea"/>
                <a:cs typeface="+mn-cs"/>
              </a:rPr>
              <a:t>Delta is 40% more transmissible than Alpha, no increase in severity over Alpha, no waning immunity, 10% increase in contact rate, 83% of 64 vaccinated</a:t>
            </a:r>
            <a:endParaRPr lang="en-US" dirty="0"/>
          </a:p>
          <a:p>
            <a:r>
              <a:rPr lang="en-US" dirty="0"/>
              <a:t>Worst case assumptions: pessimistic, delta variant predominates, </a:t>
            </a:r>
            <a:r>
              <a:rPr lang="en-US" sz="1200" kern="1200" dirty="0">
                <a:solidFill>
                  <a:schemeClr val="tx1"/>
                </a:solidFill>
                <a:effectLst/>
                <a:latin typeface="+mn-lt"/>
                <a:ea typeface="+mn-ea"/>
                <a:cs typeface="+mn-cs"/>
              </a:rPr>
              <a:t>Delta is 60% more transmissible than Alpha, hospitalization rate twice Alpha, waning immunity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10% increase in contact rate, vax at 83%</a:t>
            </a:r>
          </a:p>
          <a:p>
            <a:r>
              <a:rPr lang="en-US" sz="1200" kern="1200" dirty="0">
                <a:solidFill>
                  <a:schemeClr val="tx1"/>
                </a:solidFill>
                <a:effectLst/>
                <a:latin typeface="+mn-lt"/>
                <a:ea typeface="+mn-ea"/>
                <a:cs typeface="+mn-cs"/>
              </a:rPr>
              <a:t>These assume no interventions are taken (no change in social distancing, masking,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E5BF3864-EAD0-CE45-83DF-A7E09F3FAEB9}" type="slidenum">
              <a:rPr lang="en-US" smtClean="0"/>
              <a:t>7</a:t>
            </a:fld>
            <a:endParaRPr lang="en-US"/>
          </a:p>
        </p:txBody>
      </p:sp>
    </p:spTree>
    <p:extLst>
      <p:ext uri="{BB962C8B-B14F-4D97-AF65-F5344CB8AC3E}">
        <p14:creationId xmlns:p14="http://schemas.microsoft.com/office/powerpoint/2010/main" val="29370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in the best case scenario, We know that we will continue to see cases in the areas hit hardest by COVID. Given the increased transmissibility of the delta variant, unvaccinated populations are at particular risk.   While overall vaccination rates are excellent, there are pockets of communities that have lower vaccination rates.  We are working to reach those communities to ensure that everyone in San Francisco has the opportunity to be vaccinated and, for those who are not yet protected, that they have access to necessary services.  Tactics: low barrier access, use contracts to expand capabilities, bring teams to the people, empower community to lead local efforts.</a:t>
            </a:r>
          </a:p>
        </p:txBody>
      </p:sp>
      <p:sp>
        <p:nvSpPr>
          <p:cNvPr id="4" name="Slide Number Placeholder 3"/>
          <p:cNvSpPr>
            <a:spLocks noGrp="1"/>
          </p:cNvSpPr>
          <p:nvPr>
            <p:ph type="sldNum" sz="quarter" idx="5"/>
          </p:nvPr>
        </p:nvSpPr>
        <p:spPr/>
        <p:txBody>
          <a:bodyPr/>
          <a:lstStyle/>
          <a:p>
            <a:fld id="{E5BF3864-EAD0-CE45-83DF-A7E09F3FAEB9}" type="slidenum">
              <a:rPr lang="en-US" smtClean="0"/>
              <a:t>8</a:t>
            </a:fld>
            <a:endParaRPr lang="en-US"/>
          </a:p>
        </p:txBody>
      </p:sp>
    </p:spTree>
    <p:extLst>
      <p:ext uri="{BB962C8B-B14F-4D97-AF65-F5344CB8AC3E}">
        <p14:creationId xmlns:p14="http://schemas.microsoft.com/office/powerpoint/2010/main" val="86294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that, while we are doing quite well here in SF, many places around the world have abysmal rates of vaccination. This could lead to the development of variants that could derail our success. We will be watching this very closely to be as prepared as possible if new threats arise. </a:t>
            </a:r>
          </a:p>
        </p:txBody>
      </p:sp>
      <p:sp>
        <p:nvSpPr>
          <p:cNvPr id="4" name="Slide Number Placeholder 3"/>
          <p:cNvSpPr>
            <a:spLocks noGrp="1"/>
          </p:cNvSpPr>
          <p:nvPr>
            <p:ph type="sldNum" sz="quarter" idx="5"/>
          </p:nvPr>
        </p:nvSpPr>
        <p:spPr/>
        <p:txBody>
          <a:bodyPr/>
          <a:lstStyle/>
          <a:p>
            <a:fld id="{E5BF3864-EAD0-CE45-83DF-A7E09F3FAEB9}" type="slidenum">
              <a:rPr lang="en-US" smtClean="0"/>
              <a:t>9</a:t>
            </a:fld>
            <a:endParaRPr lang="en-US"/>
          </a:p>
        </p:txBody>
      </p:sp>
    </p:spTree>
    <p:extLst>
      <p:ext uri="{BB962C8B-B14F-4D97-AF65-F5344CB8AC3E}">
        <p14:creationId xmlns:p14="http://schemas.microsoft.com/office/powerpoint/2010/main" val="411977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are hoping for the best, but at the same time making sure we are prepared for the worst, we also want to take a minute to celebrate how far we have come. From the early days when the Bay Area was seeing the first COVID cases, to the uncertainty and fear while we watched what was happening in NYC, to the multiple hazards of protests, air quality emergencies, and heat emergencies during the pandemic, to our winter surge, we are now in a position where we can take a breath. We have run one of the most successful vaccine campaigns in the world. We have the lowest death rate in the US.  Even in our worst-case scenarios, we will likely be able to sustain some normalcy and support infrastructure, thanks to our high </a:t>
            </a:r>
            <a:r>
              <a:rPr lang="en-US"/>
              <a:t>vaccination rates.  </a:t>
            </a:r>
            <a:r>
              <a:rPr lang="en-US" dirty="0"/>
              <a:t>Many, many people have contributed to this, from those on the front lines at the health facilities, to disaster service workers, to the strong leaders who made tough choices to keep the community safe—we all worked together to make this possible and should take a moment to enjoy our success.  And now, we go back to work. </a:t>
            </a:r>
          </a:p>
        </p:txBody>
      </p:sp>
      <p:sp>
        <p:nvSpPr>
          <p:cNvPr id="4" name="Slide Number Placeholder 3"/>
          <p:cNvSpPr>
            <a:spLocks noGrp="1"/>
          </p:cNvSpPr>
          <p:nvPr>
            <p:ph type="sldNum" sz="quarter" idx="5"/>
          </p:nvPr>
        </p:nvSpPr>
        <p:spPr/>
        <p:txBody>
          <a:bodyPr/>
          <a:lstStyle/>
          <a:p>
            <a:fld id="{E5BF3864-EAD0-CE45-83DF-A7E09F3FAEB9}" type="slidenum">
              <a:rPr lang="en-US" smtClean="0"/>
              <a:t>10</a:t>
            </a:fld>
            <a:endParaRPr lang="en-US"/>
          </a:p>
        </p:txBody>
      </p:sp>
    </p:spTree>
    <p:extLst>
      <p:ext uri="{BB962C8B-B14F-4D97-AF65-F5344CB8AC3E}">
        <p14:creationId xmlns:p14="http://schemas.microsoft.com/office/powerpoint/2010/main" val="109661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5448-D523-F647-9EFD-10643BD101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97A625-B815-4148-9B25-86960040A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EE943A-5828-3F47-A50C-0A50D3A137B8}"/>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5" name="Footer Placeholder 4">
            <a:extLst>
              <a:ext uri="{FF2B5EF4-FFF2-40B4-BE49-F238E27FC236}">
                <a16:creationId xmlns:a16="http://schemas.microsoft.com/office/drawing/2014/main" id="{00B61DD3-7970-0841-B543-CAE9DE24A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2172-8F3B-C04C-8B42-A424E39419C4}"/>
              </a:ext>
            </a:extLst>
          </p:cNvPr>
          <p:cNvSpPr>
            <a:spLocks noGrp="1"/>
          </p:cNvSpPr>
          <p:nvPr>
            <p:ph type="sldNum" sz="quarter" idx="12"/>
          </p:nvPr>
        </p:nvSpPr>
        <p:spPr/>
        <p:txBody>
          <a:bodyPr/>
          <a:lstStyle/>
          <a:p>
            <a:fld id="{ED4ABB7F-A754-1D4A-BD96-B54D846B1B08}" type="slidenum">
              <a:rPr lang="en-US" smtClean="0"/>
              <a:t>‹#›</a:t>
            </a:fld>
            <a:endParaRPr lang="en-US"/>
          </a:p>
        </p:txBody>
      </p:sp>
      <p:sp>
        <p:nvSpPr>
          <p:cNvPr id="7" name="TextBox 6">
            <a:extLst>
              <a:ext uri="{FF2B5EF4-FFF2-40B4-BE49-F238E27FC236}">
                <a16:creationId xmlns:a16="http://schemas.microsoft.com/office/drawing/2014/main" id="{CB4037F2-17F3-494E-8C2E-00CBB699FDED}"/>
              </a:ext>
            </a:extLst>
          </p:cNvPr>
          <p:cNvSpPr txBox="1"/>
          <p:nvPr userDrawn="1"/>
        </p:nvSpPr>
        <p:spPr>
          <a:xfrm>
            <a:off x="-20738" y="6444739"/>
            <a:ext cx="12233475" cy="457200"/>
          </a:xfrm>
          <a:prstGeom prst="rect">
            <a:avLst/>
          </a:prstGeom>
          <a:solidFill>
            <a:srgbClr val="2288A5"/>
          </a:solidFill>
          <a:ln>
            <a:solidFill>
              <a:srgbClr val="2288A5"/>
            </a:solidFill>
          </a:ln>
        </p:spPr>
        <p:txBody>
          <a:bodyPr wrap="square" rtlCol="0" anchor="ctr">
            <a:spAutoFit/>
          </a:bodyPr>
          <a:lstStyle/>
          <a:p>
            <a:r>
              <a:rPr lang="en-US" sz="2000" dirty="0">
                <a:solidFill>
                  <a:schemeClr val="bg1"/>
                </a:solidFill>
                <a:latin typeface="PT Sans" panose="020B0503020203020204" pitchFamily="34" charset="77"/>
              </a:rPr>
              <a:t>    SF COVID Command Center					      	SF Department of Public Health</a:t>
            </a:r>
          </a:p>
        </p:txBody>
      </p:sp>
      <p:pic>
        <p:nvPicPr>
          <p:cNvPr id="8" name="Picture 7">
            <a:extLst>
              <a:ext uri="{FF2B5EF4-FFF2-40B4-BE49-F238E27FC236}">
                <a16:creationId xmlns:a16="http://schemas.microsoft.com/office/drawing/2014/main" id="{DF5C43CE-B76D-0940-BA23-1B97200794DF}"/>
              </a:ext>
            </a:extLst>
          </p:cNvPr>
          <p:cNvPicPr>
            <a:picLocks noChangeAspect="1"/>
          </p:cNvPicPr>
          <p:nvPr userDrawn="1"/>
        </p:nvPicPr>
        <p:blipFill>
          <a:blip r:embed="rId2"/>
          <a:stretch>
            <a:fillRect/>
          </a:stretch>
        </p:blipFill>
        <p:spPr>
          <a:xfrm>
            <a:off x="5853683" y="6431023"/>
            <a:ext cx="484632" cy="484632"/>
          </a:xfrm>
          <a:prstGeom prst="rect">
            <a:avLst/>
          </a:prstGeom>
        </p:spPr>
      </p:pic>
    </p:spTree>
    <p:extLst>
      <p:ext uri="{BB962C8B-B14F-4D97-AF65-F5344CB8AC3E}">
        <p14:creationId xmlns:p14="http://schemas.microsoft.com/office/powerpoint/2010/main" val="9949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5976-7611-EF4A-9117-559EB39D1C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FAC56-BA12-B24F-B6E3-2D2F77E1FB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5883B-DC5D-EE4C-8E47-22FAF5EE125E}"/>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5" name="Footer Placeholder 4">
            <a:extLst>
              <a:ext uri="{FF2B5EF4-FFF2-40B4-BE49-F238E27FC236}">
                <a16:creationId xmlns:a16="http://schemas.microsoft.com/office/drawing/2014/main" id="{A14D2217-F1CE-B342-8E41-1C268D9D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913BC-199A-0E47-BFD3-6394C61CBB43}"/>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244598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EFA28-CAC1-984E-A1DA-52BE226E6D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CFA14-36CF-F742-AAE1-970A784145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EE228-D928-C843-ACC5-80CC9C049516}"/>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5" name="Footer Placeholder 4">
            <a:extLst>
              <a:ext uri="{FF2B5EF4-FFF2-40B4-BE49-F238E27FC236}">
                <a16:creationId xmlns:a16="http://schemas.microsoft.com/office/drawing/2014/main" id="{06F39470-A459-FE4C-A1E5-C58502B28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F869F-AE5E-674C-BCBF-77C60B0D40F9}"/>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344689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9757-774F-5E41-AF4D-4B4E811FB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BA017-8D7A-4E42-BB39-5C0590954B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68843-F790-CC48-955E-6D3E8BC5C614}"/>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5" name="Footer Placeholder 4">
            <a:extLst>
              <a:ext uri="{FF2B5EF4-FFF2-40B4-BE49-F238E27FC236}">
                <a16:creationId xmlns:a16="http://schemas.microsoft.com/office/drawing/2014/main" id="{D2880036-D87E-8544-A699-317DDEC09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F68DB-043A-554A-91B9-0A97BF92AB02}"/>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420251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956C-4480-0A43-B6E2-8A5BFF7C3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DE81D-1FFC-D143-801F-2364982D7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5AEBDC-7420-2442-BA44-2C22B0E4EFB6}"/>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5" name="Footer Placeholder 4">
            <a:extLst>
              <a:ext uri="{FF2B5EF4-FFF2-40B4-BE49-F238E27FC236}">
                <a16:creationId xmlns:a16="http://schemas.microsoft.com/office/drawing/2014/main" id="{E94E75BD-1D1A-DB42-A773-2834A6569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12A44-6C42-7E49-A046-DFCCE03A2B66}"/>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46533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8439-5BD4-4246-91F1-2482F6E88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0287B-7F38-3B4E-80F2-E25F0681BF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4CBE4-7FB0-EA46-AC4E-C02DC6378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CDB390-8F23-B541-AC22-DA99F6EFD6EF}"/>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6" name="Footer Placeholder 5">
            <a:extLst>
              <a:ext uri="{FF2B5EF4-FFF2-40B4-BE49-F238E27FC236}">
                <a16:creationId xmlns:a16="http://schemas.microsoft.com/office/drawing/2014/main" id="{8E8A67FC-6EC7-4D43-BB79-26221BDE6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D0024-8DE2-334C-9ECD-62D2CE9037E3}"/>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196629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191B-9137-454C-BCA4-FDDADD2D65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D4818-DCD6-3D44-9352-21616EA95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C76130-2B3C-274A-9AAF-5E9BBAB2FA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43BC8-C380-C645-97AC-9812972E8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ECF4E5-A950-574A-9181-DB54E63B6D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551A88-D260-DE4A-BC35-9E0EB5AC70C4}"/>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8" name="Footer Placeholder 7">
            <a:extLst>
              <a:ext uri="{FF2B5EF4-FFF2-40B4-BE49-F238E27FC236}">
                <a16:creationId xmlns:a16="http://schemas.microsoft.com/office/drawing/2014/main" id="{48E05E83-D982-9C45-9CA6-92397EF8A2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52118B-4AA5-C449-83ED-62EC5592F243}"/>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209588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9702-0C60-8F43-8156-0CECA4A726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724A5A-3D64-5344-8D23-AB88F13F4CEC}"/>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4" name="Footer Placeholder 3">
            <a:extLst>
              <a:ext uri="{FF2B5EF4-FFF2-40B4-BE49-F238E27FC236}">
                <a16:creationId xmlns:a16="http://schemas.microsoft.com/office/drawing/2014/main" id="{1A556DDD-D069-D94B-ADAD-D846BD772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F8CAED-178A-2248-B66C-17C6FC346D64}"/>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132205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AA4F31-BD0B-7947-8912-E8CD9BF87CE4}"/>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3" name="Footer Placeholder 2">
            <a:extLst>
              <a:ext uri="{FF2B5EF4-FFF2-40B4-BE49-F238E27FC236}">
                <a16:creationId xmlns:a16="http://schemas.microsoft.com/office/drawing/2014/main" id="{87338417-1673-864E-9779-9BBB23A4ED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883E3E-098E-B541-B601-D89CA5E40E08}"/>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327752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EC19-CCB9-984D-B5A5-8B18610B8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C1F6F-C9B2-E94B-A6F5-0C4D60E137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77BCC-5031-9449-8B0B-7E5E12DF1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F69AB5-EA87-CF45-B1EF-03F950E07097}"/>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6" name="Footer Placeholder 5">
            <a:extLst>
              <a:ext uri="{FF2B5EF4-FFF2-40B4-BE49-F238E27FC236}">
                <a16:creationId xmlns:a16="http://schemas.microsoft.com/office/drawing/2014/main" id="{6BBE425A-E86B-9F44-905C-97967D0ED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18CBC-1E2D-6E4C-8FAF-A8302B0414A0}"/>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233809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70D4-474D-4746-9934-EE80384BD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E97EF-9A5E-BD42-85FD-A123AC9B1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06100E-03D9-9B4A-969A-15F6EB083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A4FA68-C50B-9D4D-9374-EDEFD5795E28}"/>
              </a:ext>
            </a:extLst>
          </p:cNvPr>
          <p:cNvSpPr>
            <a:spLocks noGrp="1"/>
          </p:cNvSpPr>
          <p:nvPr>
            <p:ph type="dt" sz="half" idx="10"/>
          </p:nvPr>
        </p:nvSpPr>
        <p:spPr/>
        <p:txBody>
          <a:bodyPr/>
          <a:lstStyle/>
          <a:p>
            <a:fld id="{71BBAA6D-D688-7246-B991-9B78288838B9}" type="datetimeFigureOut">
              <a:rPr lang="en-US" smtClean="0"/>
              <a:t>7/6/2021</a:t>
            </a:fld>
            <a:endParaRPr lang="en-US"/>
          </a:p>
        </p:txBody>
      </p:sp>
      <p:sp>
        <p:nvSpPr>
          <p:cNvPr id="6" name="Footer Placeholder 5">
            <a:extLst>
              <a:ext uri="{FF2B5EF4-FFF2-40B4-BE49-F238E27FC236}">
                <a16:creationId xmlns:a16="http://schemas.microsoft.com/office/drawing/2014/main" id="{709AFDA3-FDDA-0941-A5A4-19D11B77F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AF75D-BB15-B142-AC23-0F90FCCFF880}"/>
              </a:ext>
            </a:extLst>
          </p:cNvPr>
          <p:cNvSpPr>
            <a:spLocks noGrp="1"/>
          </p:cNvSpPr>
          <p:nvPr>
            <p:ph type="sldNum" sz="quarter" idx="12"/>
          </p:nvPr>
        </p:nvSpPr>
        <p:spPr/>
        <p:txBody>
          <a:bodyPr/>
          <a:lstStyle/>
          <a:p>
            <a:fld id="{ED4ABB7F-A754-1D4A-BD96-B54D846B1B08}" type="slidenum">
              <a:rPr lang="en-US" smtClean="0"/>
              <a:t>‹#›</a:t>
            </a:fld>
            <a:endParaRPr lang="en-US"/>
          </a:p>
        </p:txBody>
      </p:sp>
    </p:spTree>
    <p:extLst>
      <p:ext uri="{BB962C8B-B14F-4D97-AF65-F5344CB8AC3E}">
        <p14:creationId xmlns:p14="http://schemas.microsoft.com/office/powerpoint/2010/main" val="375666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622A12-48D5-0843-A218-8C4F18B0DB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678C0-3AD7-6E49-8357-186972760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8A034-3636-2F4F-A09E-16C9AD2CF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BAA6D-D688-7246-B991-9B78288838B9}" type="datetimeFigureOut">
              <a:rPr lang="en-US" smtClean="0"/>
              <a:t>7/6/2021</a:t>
            </a:fld>
            <a:endParaRPr lang="en-US"/>
          </a:p>
        </p:txBody>
      </p:sp>
      <p:sp>
        <p:nvSpPr>
          <p:cNvPr id="5" name="Footer Placeholder 4">
            <a:extLst>
              <a:ext uri="{FF2B5EF4-FFF2-40B4-BE49-F238E27FC236}">
                <a16:creationId xmlns:a16="http://schemas.microsoft.com/office/drawing/2014/main" id="{1D9611B9-FB57-9F45-A171-C04E71276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6CF58-75B2-4B43-A0A0-F2BDEAFB3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ABB7F-A754-1D4A-BD96-B54D846B1B08}" type="slidenum">
              <a:rPr lang="en-US" smtClean="0"/>
              <a:t>‹#›</a:t>
            </a:fld>
            <a:endParaRPr lang="en-US"/>
          </a:p>
        </p:txBody>
      </p:sp>
      <p:sp>
        <p:nvSpPr>
          <p:cNvPr id="7" name="TextBox 6">
            <a:extLst>
              <a:ext uri="{FF2B5EF4-FFF2-40B4-BE49-F238E27FC236}">
                <a16:creationId xmlns:a16="http://schemas.microsoft.com/office/drawing/2014/main" id="{5D572B41-B4F5-0143-8281-7971B17D1757}"/>
              </a:ext>
            </a:extLst>
          </p:cNvPr>
          <p:cNvSpPr txBox="1"/>
          <p:nvPr userDrawn="1"/>
        </p:nvSpPr>
        <p:spPr>
          <a:xfrm>
            <a:off x="-20738" y="6444739"/>
            <a:ext cx="12233475" cy="457200"/>
          </a:xfrm>
          <a:prstGeom prst="rect">
            <a:avLst/>
          </a:prstGeom>
          <a:solidFill>
            <a:srgbClr val="2288A5"/>
          </a:solidFill>
          <a:ln>
            <a:solidFill>
              <a:srgbClr val="2288A5"/>
            </a:solidFill>
          </a:ln>
        </p:spPr>
        <p:txBody>
          <a:bodyPr wrap="square" rtlCol="0" anchor="ctr">
            <a:spAutoFit/>
          </a:bodyPr>
          <a:lstStyle/>
          <a:p>
            <a:r>
              <a:rPr lang="en-US" sz="2000" dirty="0">
                <a:solidFill>
                  <a:schemeClr val="bg1"/>
                </a:solidFill>
                <a:latin typeface="PT Sans" panose="020B0503020203020204" pitchFamily="34" charset="77"/>
              </a:rPr>
              <a:t>    SF COVID Command Center					      	SF Department of Public Health</a:t>
            </a:r>
          </a:p>
        </p:txBody>
      </p:sp>
      <p:pic>
        <p:nvPicPr>
          <p:cNvPr id="8" name="Picture 7">
            <a:extLst>
              <a:ext uri="{FF2B5EF4-FFF2-40B4-BE49-F238E27FC236}">
                <a16:creationId xmlns:a16="http://schemas.microsoft.com/office/drawing/2014/main" id="{B0E86756-3449-BB47-9998-84C8FADA9BE3}"/>
              </a:ext>
            </a:extLst>
          </p:cNvPr>
          <p:cNvPicPr>
            <a:picLocks noChangeAspect="1"/>
          </p:cNvPicPr>
          <p:nvPr userDrawn="1"/>
        </p:nvPicPr>
        <p:blipFill>
          <a:blip r:embed="rId13"/>
          <a:stretch>
            <a:fillRect/>
          </a:stretch>
        </p:blipFill>
        <p:spPr>
          <a:xfrm>
            <a:off x="5853683" y="6431023"/>
            <a:ext cx="484632" cy="484632"/>
          </a:xfrm>
          <a:prstGeom prst="rect">
            <a:avLst/>
          </a:prstGeom>
        </p:spPr>
      </p:pic>
    </p:spTree>
    <p:extLst>
      <p:ext uri="{BB962C8B-B14F-4D97-AF65-F5344CB8AC3E}">
        <p14:creationId xmlns:p14="http://schemas.microsoft.com/office/powerpoint/2010/main" val="375437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upload.wikimedia.org/wikipedia/commons/8/88/Department_of_Public_Health_(San_Francisco).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6" b="8211"/>
          <a:stretch/>
        </p:blipFill>
        <p:spPr bwMode="auto">
          <a:xfrm>
            <a:off x="-25400" y="0"/>
            <a:ext cx="12242800" cy="6872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800" y="0"/>
            <a:ext cx="12242800" cy="6872256"/>
          </a:xfrm>
          <a:prstGeom prst="rect">
            <a:avLst/>
          </a:prstGeom>
          <a:solidFill>
            <a:srgbClr val="19D7CE">
              <a:alpha val="5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pPr algn="r"/>
            <a:endParaRPr lang="en-US" dirty="0"/>
          </a:p>
        </p:txBody>
      </p:sp>
      <p:sp>
        <p:nvSpPr>
          <p:cNvPr id="2" name="Title 1"/>
          <p:cNvSpPr>
            <a:spLocks noGrp="1"/>
          </p:cNvSpPr>
          <p:nvPr>
            <p:ph type="ctrTitle"/>
          </p:nvPr>
        </p:nvSpPr>
        <p:spPr>
          <a:xfrm>
            <a:off x="273055" y="1136073"/>
            <a:ext cx="11595090" cy="5069496"/>
          </a:xfrm>
          <a:ln>
            <a:noFill/>
          </a:ln>
        </p:spPr>
        <p:txBody>
          <a:bodyPr anchor="ctr">
            <a:noAutofit/>
          </a:bodyPr>
          <a:lstStyle/>
          <a:p>
            <a:r>
              <a:rPr lang="en-US" sz="5800" b="1" dirty="0">
                <a:solidFill>
                  <a:schemeClr val="bg1">
                    <a:lumMod val="95000"/>
                  </a:schemeClr>
                </a:solidFill>
                <a:latin typeface="Tw Cen MT" panose="020B0602020104020603" pitchFamily="34" charset="0"/>
              </a:rPr>
              <a:t>COVID-19 Command Center </a:t>
            </a:r>
            <a:br>
              <a:rPr lang="en-US" sz="5800" b="1" dirty="0">
                <a:solidFill>
                  <a:schemeClr val="bg1">
                    <a:lumMod val="95000"/>
                  </a:schemeClr>
                </a:solidFill>
                <a:latin typeface="Tw Cen MT" panose="020B0602020104020603" pitchFamily="34" charset="0"/>
              </a:rPr>
            </a:br>
            <a:r>
              <a:rPr lang="en-US" sz="5800" b="1" dirty="0">
                <a:solidFill>
                  <a:schemeClr val="bg1">
                    <a:lumMod val="95000"/>
                  </a:schemeClr>
                </a:solidFill>
                <a:latin typeface="Tw Cen MT" panose="020B0602020104020603" pitchFamily="34" charset="0"/>
              </a:rPr>
              <a:t>Transition Planning Update</a:t>
            </a:r>
            <a:br>
              <a:rPr lang="en-US" sz="4800" b="1" dirty="0">
                <a:solidFill>
                  <a:schemeClr val="bg1">
                    <a:lumMod val="95000"/>
                  </a:schemeClr>
                </a:solidFill>
                <a:latin typeface="Tw Cen MT" panose="020B0602020104020603" pitchFamily="34" charset="0"/>
              </a:rPr>
            </a:br>
            <a:br>
              <a:rPr lang="en-US" sz="3600" b="1" dirty="0">
                <a:solidFill>
                  <a:schemeClr val="bg1">
                    <a:lumMod val="95000"/>
                  </a:schemeClr>
                </a:solidFill>
                <a:latin typeface="Tw Cen MT" panose="020B0602020104020603" pitchFamily="34" charset="0"/>
              </a:rPr>
            </a:br>
            <a:r>
              <a:rPr lang="en-US" sz="3200" b="1" dirty="0">
                <a:solidFill>
                  <a:schemeClr val="bg1">
                    <a:lumMod val="95000"/>
                  </a:schemeClr>
                </a:solidFill>
                <a:latin typeface="Tw Cen MT" panose="020B0602020104020603" pitchFamily="34" charset="0"/>
              </a:rPr>
              <a:t>Andi Tenner, MD, MPH, FACEP</a:t>
            </a:r>
            <a:br>
              <a:rPr lang="en-US" sz="3200" b="1" dirty="0">
                <a:solidFill>
                  <a:schemeClr val="bg1">
                    <a:lumMod val="95000"/>
                  </a:schemeClr>
                </a:solidFill>
                <a:latin typeface="Tw Cen MT" panose="020B0602020104020603" pitchFamily="34" charset="0"/>
              </a:rPr>
            </a:br>
            <a:r>
              <a:rPr lang="en-US" sz="2400" b="1" dirty="0">
                <a:solidFill>
                  <a:schemeClr val="bg1">
                    <a:lumMod val="95000"/>
                  </a:schemeClr>
                </a:solidFill>
                <a:latin typeface="Tw Cen MT" panose="020B0602020104020603" pitchFamily="34" charset="0"/>
              </a:rPr>
              <a:t>COVID Task Force Transition Manager</a:t>
            </a:r>
            <a:br>
              <a:rPr lang="en-US" sz="2400" b="1" dirty="0">
                <a:solidFill>
                  <a:schemeClr val="bg1">
                    <a:lumMod val="95000"/>
                  </a:schemeClr>
                </a:solidFill>
                <a:latin typeface="Tw Cen MT" panose="020B0602020104020603" pitchFamily="34" charset="0"/>
              </a:rPr>
            </a:br>
            <a:r>
              <a:rPr lang="en-US" sz="2400" b="1" dirty="0">
                <a:solidFill>
                  <a:schemeClr val="bg1">
                    <a:lumMod val="95000"/>
                  </a:schemeClr>
                </a:solidFill>
                <a:latin typeface="Tw Cen MT" panose="020B0602020104020603" pitchFamily="34" charset="0"/>
              </a:rPr>
              <a:t>Director, Public Health Emergency Preparedness and Response</a:t>
            </a:r>
            <a:br>
              <a:rPr lang="en-US" sz="3600" b="1" dirty="0">
                <a:solidFill>
                  <a:schemeClr val="bg1">
                    <a:lumMod val="95000"/>
                  </a:schemeClr>
                </a:solidFill>
                <a:latin typeface="Tw Cen MT" panose="020B0602020104020603" pitchFamily="34" charset="0"/>
              </a:rPr>
            </a:br>
            <a:br>
              <a:rPr lang="en-US" sz="3600" b="1" dirty="0">
                <a:solidFill>
                  <a:schemeClr val="bg1">
                    <a:lumMod val="95000"/>
                  </a:schemeClr>
                </a:solidFill>
                <a:latin typeface="Tw Cen MT" panose="020B0602020104020603" pitchFamily="34" charset="0"/>
              </a:rPr>
            </a:br>
            <a:r>
              <a:rPr lang="en-US" sz="2400" b="1" dirty="0">
                <a:solidFill>
                  <a:schemeClr val="bg1">
                    <a:lumMod val="95000"/>
                  </a:schemeClr>
                </a:solidFill>
                <a:latin typeface="Tw Cen MT" panose="020B0602020104020603" pitchFamily="34" charset="0"/>
              </a:rPr>
              <a:t>July 6, 2021</a:t>
            </a:r>
          </a:p>
        </p:txBody>
      </p:sp>
      <p:pic>
        <p:nvPicPr>
          <p:cNvPr id="8" name="Picture 2" descr="https://businessportal.sfgov.org/sites/default/files/seal.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374572" y="5573483"/>
            <a:ext cx="1111327" cy="1111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11299" y="6293125"/>
            <a:ext cx="9460293" cy="400110"/>
          </a:xfrm>
          <a:prstGeom prst="rect">
            <a:avLst/>
          </a:prstGeom>
          <a:noFill/>
        </p:spPr>
        <p:txBody>
          <a:bodyPr wrap="square" rtlCol="0" anchor="ctr">
            <a:spAutoFit/>
          </a:bodyPr>
          <a:lstStyle/>
          <a:p>
            <a:pPr algn="ctr"/>
            <a:r>
              <a:rPr lang="en-US" sz="2000" dirty="0">
                <a:solidFill>
                  <a:schemeClr val="bg1"/>
                </a:solidFill>
                <a:latin typeface="Tw Cen MT" panose="020B0602020104020603" pitchFamily="34" charset="0"/>
              </a:rPr>
              <a:t>SAN FRANCISCO DEPARTMENT OF PUBLIC HEALTH</a:t>
            </a:r>
          </a:p>
        </p:txBody>
      </p:sp>
      <p:sp>
        <p:nvSpPr>
          <p:cNvPr id="4" name="Slide Number Placeholder 3">
            <a:extLst>
              <a:ext uri="{FF2B5EF4-FFF2-40B4-BE49-F238E27FC236}">
                <a16:creationId xmlns:a16="http://schemas.microsoft.com/office/drawing/2014/main" id="{BAAD2F7A-0787-4230-BBD3-69B0031F23B1}"/>
              </a:ext>
            </a:extLst>
          </p:cNvPr>
          <p:cNvSpPr>
            <a:spLocks noGrp="1"/>
          </p:cNvSpPr>
          <p:nvPr>
            <p:ph type="sldNum" sz="quarter" idx="12"/>
          </p:nvPr>
        </p:nvSpPr>
        <p:spPr/>
        <p:txBody>
          <a:bodyPr/>
          <a:lstStyle/>
          <a:p>
            <a:fld id="{FFD7CEF1-A1B8-4359-80DF-781B6B1C7AA0}" type="slidenum">
              <a:rPr lang="en-US" smtClean="0"/>
              <a:t>1</a:t>
            </a:fld>
            <a:endParaRPr lang="en-US"/>
          </a:p>
        </p:txBody>
      </p:sp>
      <p:sp>
        <p:nvSpPr>
          <p:cNvPr id="12" name="Subtitle 2">
            <a:extLst>
              <a:ext uri="{FF2B5EF4-FFF2-40B4-BE49-F238E27FC236}">
                <a16:creationId xmlns:a16="http://schemas.microsoft.com/office/drawing/2014/main" id="{8A792F8A-4688-411E-9A9C-CD379C3BDBC8}"/>
              </a:ext>
            </a:extLst>
          </p:cNvPr>
          <p:cNvSpPr txBox="1">
            <a:spLocks/>
          </p:cNvSpPr>
          <p:nvPr/>
        </p:nvSpPr>
        <p:spPr>
          <a:xfrm>
            <a:off x="1511299" y="2721762"/>
            <a:ext cx="9144000" cy="10355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endParaRPr lang="en-US" sz="2000" dirty="0">
              <a:solidFill>
                <a:schemeClr val="bg1"/>
              </a:solidFill>
              <a:latin typeface="Tw Cen MT" panose="020B0602020104020603" pitchFamily="34" charset="0"/>
            </a:endParaRPr>
          </a:p>
          <a:p>
            <a:pPr>
              <a:lnSpc>
                <a:spcPct val="120000"/>
              </a:lnSpc>
              <a:spcBef>
                <a:spcPts val="0"/>
              </a:spcBef>
            </a:pPr>
            <a:endParaRPr lang="en-US" sz="2000" dirty="0">
              <a:solidFill>
                <a:schemeClr val="bg1"/>
              </a:solidFill>
              <a:latin typeface="Tw Cen MT" panose="020B0602020104020603" pitchFamily="34" charset="0"/>
            </a:endParaRPr>
          </a:p>
          <a:p>
            <a:pPr>
              <a:lnSpc>
                <a:spcPct val="120000"/>
              </a:lnSpc>
              <a:spcBef>
                <a:spcPts val="0"/>
              </a:spcBef>
            </a:pPr>
            <a:endParaRPr lang="en-US" sz="2000" dirty="0">
              <a:solidFill>
                <a:schemeClr val="bg1"/>
              </a:solidFill>
              <a:latin typeface="Tw Cen MT" panose="020B0602020104020603" pitchFamily="34" charset="0"/>
            </a:endParaRPr>
          </a:p>
          <a:p>
            <a:pPr>
              <a:lnSpc>
                <a:spcPct val="120000"/>
              </a:lnSpc>
              <a:spcBef>
                <a:spcPts val="0"/>
              </a:spcBef>
            </a:pPr>
            <a:endParaRPr lang="en-US" sz="2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81322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47CC3-71AA-4BDF-9398-2A03A0263C1A}"/>
              </a:ext>
            </a:extLst>
          </p:cNvPr>
          <p:cNvPicPr>
            <a:picLocks noChangeAspect="1"/>
          </p:cNvPicPr>
          <p:nvPr/>
        </p:nvPicPr>
        <p:blipFill rotWithShape="1">
          <a:blip r:embed="rId3"/>
          <a:srcRect l="52282" t="14927" r="2284" b="10097"/>
          <a:stretch/>
        </p:blipFill>
        <p:spPr>
          <a:xfrm>
            <a:off x="399547" y="785191"/>
            <a:ext cx="11392906" cy="5287618"/>
          </a:xfrm>
          <a:prstGeom prst="rect">
            <a:avLst/>
          </a:prstGeom>
        </p:spPr>
      </p:pic>
    </p:spTree>
    <p:extLst>
      <p:ext uri="{BB962C8B-B14F-4D97-AF65-F5344CB8AC3E}">
        <p14:creationId xmlns:p14="http://schemas.microsoft.com/office/powerpoint/2010/main" val="251260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80DC780E-AF1E-459B-962E-58DFFC162042}"/>
              </a:ext>
            </a:extLst>
          </p:cNvPr>
          <p:cNvGraphicFramePr>
            <a:graphicFrameLocks/>
          </p:cNvGraphicFramePr>
          <p:nvPr>
            <p:extLst>
              <p:ext uri="{D42A27DB-BD31-4B8C-83A1-F6EECF244321}">
                <p14:modId xmlns:p14="http://schemas.microsoft.com/office/powerpoint/2010/main" val="1398976201"/>
              </p:ext>
            </p:extLst>
          </p:nvPr>
        </p:nvGraphicFramePr>
        <p:xfrm>
          <a:off x="795292" y="178271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F1B53DA-7B7D-4349-8857-ED18D8ED9A49}"/>
              </a:ext>
            </a:extLst>
          </p:cNvPr>
          <p:cNvSpPr txBox="1"/>
          <p:nvPr/>
        </p:nvSpPr>
        <p:spPr>
          <a:xfrm>
            <a:off x="561703" y="759247"/>
            <a:ext cx="8987246" cy="707886"/>
          </a:xfrm>
          <a:prstGeom prst="rect">
            <a:avLst/>
          </a:prstGeom>
          <a:noFill/>
        </p:spPr>
        <p:txBody>
          <a:bodyPr wrap="square" rtlCol="0">
            <a:spAutoFit/>
          </a:bodyPr>
          <a:lstStyle/>
          <a:p>
            <a:r>
              <a:rPr lang="en-US" sz="4000" dirty="0">
                <a:solidFill>
                  <a:schemeClr val="accent1">
                    <a:lumMod val="50000"/>
                  </a:schemeClr>
                </a:solidFill>
              </a:rPr>
              <a:t>CCC to DPH Operational Phases </a:t>
            </a:r>
          </a:p>
        </p:txBody>
      </p:sp>
      <p:sp>
        <p:nvSpPr>
          <p:cNvPr id="2" name="TextBox 1">
            <a:extLst>
              <a:ext uri="{FF2B5EF4-FFF2-40B4-BE49-F238E27FC236}">
                <a16:creationId xmlns:a16="http://schemas.microsoft.com/office/drawing/2014/main" id="{9BA73151-547F-6C4F-AED5-E3259D56044D}"/>
              </a:ext>
            </a:extLst>
          </p:cNvPr>
          <p:cNvSpPr txBox="1"/>
          <p:nvPr/>
        </p:nvSpPr>
        <p:spPr>
          <a:xfrm>
            <a:off x="10097589" y="300446"/>
            <a:ext cx="1763485" cy="369332"/>
          </a:xfrm>
          <a:prstGeom prst="rect">
            <a:avLst/>
          </a:prstGeom>
          <a:noFill/>
        </p:spPr>
        <p:txBody>
          <a:bodyPr wrap="square" rtlCol="0">
            <a:spAutoFit/>
          </a:bodyPr>
          <a:lstStyle/>
          <a:p>
            <a:pPr algn="ctr"/>
            <a:r>
              <a:rPr lang="en-US" dirty="0"/>
              <a:t>Overview</a:t>
            </a:r>
          </a:p>
        </p:txBody>
      </p:sp>
    </p:spTree>
    <p:extLst>
      <p:ext uri="{BB962C8B-B14F-4D97-AF65-F5344CB8AC3E}">
        <p14:creationId xmlns:p14="http://schemas.microsoft.com/office/powerpoint/2010/main" val="296552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C17F-2D74-48EE-AD17-6E808135C7A9}"/>
              </a:ext>
            </a:extLst>
          </p:cNvPr>
          <p:cNvSpPr>
            <a:spLocks noGrp="1"/>
          </p:cNvSpPr>
          <p:nvPr>
            <p:ph type="title"/>
          </p:nvPr>
        </p:nvSpPr>
        <p:spPr/>
        <p:txBody>
          <a:bodyPr/>
          <a:lstStyle/>
          <a:p>
            <a:r>
              <a:rPr lang="en-US" dirty="0"/>
              <a:t>DPH COVID Task Force Vision</a:t>
            </a:r>
          </a:p>
        </p:txBody>
      </p:sp>
      <p:sp>
        <p:nvSpPr>
          <p:cNvPr id="3" name="Content Placeholder 2">
            <a:extLst>
              <a:ext uri="{FF2B5EF4-FFF2-40B4-BE49-F238E27FC236}">
                <a16:creationId xmlns:a16="http://schemas.microsoft.com/office/drawing/2014/main" id="{07080E45-F5FD-4883-A5DC-B3BD604B9E40}"/>
              </a:ext>
            </a:extLst>
          </p:cNvPr>
          <p:cNvSpPr>
            <a:spLocks noGrp="1"/>
          </p:cNvSpPr>
          <p:nvPr>
            <p:ph idx="1"/>
          </p:nvPr>
        </p:nvSpPr>
        <p:spPr/>
        <p:txBody>
          <a:bodyPr/>
          <a:lstStyle/>
          <a:p>
            <a:r>
              <a:rPr lang="en-US" dirty="0"/>
              <a:t>To reduce the threat of COVID-19 in our community, both from severe, life-threatening disease, as well as long-term consequences of post-COVID syndrome in milder cases</a:t>
            </a:r>
          </a:p>
        </p:txBody>
      </p:sp>
    </p:spTree>
    <p:extLst>
      <p:ext uri="{BB962C8B-B14F-4D97-AF65-F5344CB8AC3E}">
        <p14:creationId xmlns:p14="http://schemas.microsoft.com/office/powerpoint/2010/main" val="261236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0F12-08F0-4C20-BF7E-D6148F7C3EA4}"/>
              </a:ext>
            </a:extLst>
          </p:cNvPr>
          <p:cNvSpPr>
            <a:spLocks noGrp="1"/>
          </p:cNvSpPr>
          <p:nvPr>
            <p:ph type="title"/>
          </p:nvPr>
        </p:nvSpPr>
        <p:spPr/>
        <p:txBody>
          <a:bodyPr/>
          <a:lstStyle/>
          <a:p>
            <a:r>
              <a:rPr lang="en-US" dirty="0"/>
              <a:t>DPH COVID Task Force Mission</a:t>
            </a:r>
          </a:p>
        </p:txBody>
      </p:sp>
      <p:sp>
        <p:nvSpPr>
          <p:cNvPr id="3" name="Content Placeholder 2">
            <a:extLst>
              <a:ext uri="{FF2B5EF4-FFF2-40B4-BE49-F238E27FC236}">
                <a16:creationId xmlns:a16="http://schemas.microsoft.com/office/drawing/2014/main" id="{2607DADC-EF65-43C0-BCC9-E6B2F2929CEA}"/>
              </a:ext>
            </a:extLst>
          </p:cNvPr>
          <p:cNvSpPr>
            <a:spLocks noGrp="1"/>
          </p:cNvSpPr>
          <p:nvPr>
            <p:ph idx="1"/>
          </p:nvPr>
        </p:nvSpPr>
        <p:spPr/>
        <p:txBody>
          <a:bodyPr/>
          <a:lstStyle/>
          <a:p>
            <a:r>
              <a:rPr lang="en-US" dirty="0"/>
              <a:t>To monitor and respond to public health threats from COVID and to reduce inequities in disease prevalence, severity, and access to services</a:t>
            </a:r>
          </a:p>
        </p:txBody>
      </p:sp>
    </p:spTree>
    <p:extLst>
      <p:ext uri="{BB962C8B-B14F-4D97-AF65-F5344CB8AC3E}">
        <p14:creationId xmlns:p14="http://schemas.microsoft.com/office/powerpoint/2010/main" val="259864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F684-9954-4E82-A94D-86EFB029A4BF}"/>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We will achieve this mission and vision by:</a:t>
            </a:r>
          </a:p>
        </p:txBody>
      </p:sp>
      <p:graphicFrame>
        <p:nvGraphicFramePr>
          <p:cNvPr id="5" name="Content Placeholder 2">
            <a:extLst>
              <a:ext uri="{FF2B5EF4-FFF2-40B4-BE49-F238E27FC236}">
                <a16:creationId xmlns:a16="http://schemas.microsoft.com/office/drawing/2014/main" id="{55D714B7-6521-4531-866D-AF1014ED5157}"/>
              </a:ext>
            </a:extLst>
          </p:cNvPr>
          <p:cNvGraphicFramePr>
            <a:graphicFrameLocks noGrp="1"/>
          </p:cNvGraphicFramePr>
          <p:nvPr>
            <p:ph idx="1"/>
            <p:extLst>
              <p:ext uri="{D42A27DB-BD31-4B8C-83A1-F6EECF244321}">
                <p14:modId xmlns:p14="http://schemas.microsoft.com/office/powerpoint/2010/main" val="154968247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77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Description automatically generated">
            <a:extLst>
              <a:ext uri="{FF2B5EF4-FFF2-40B4-BE49-F238E27FC236}">
                <a16:creationId xmlns:a16="http://schemas.microsoft.com/office/drawing/2014/main" id="{67DDC671-E430-48BE-B1D6-9AE6E8F2F271}"/>
              </a:ext>
            </a:extLst>
          </p:cNvPr>
          <p:cNvPicPr>
            <a:picLocks noChangeAspect="1"/>
          </p:cNvPicPr>
          <p:nvPr/>
        </p:nvPicPr>
        <p:blipFill rotWithShape="1">
          <a:blip r:embed="rId3"/>
          <a:srcRect b="15856"/>
          <a:stretch/>
        </p:blipFill>
        <p:spPr>
          <a:xfrm>
            <a:off x="1221944" y="485112"/>
            <a:ext cx="10227933" cy="5879439"/>
          </a:xfrm>
          <a:prstGeom prst="rect">
            <a:avLst/>
          </a:prstGeom>
        </p:spPr>
      </p:pic>
      <p:sp>
        <p:nvSpPr>
          <p:cNvPr id="6" name="TextBox 5">
            <a:extLst>
              <a:ext uri="{FF2B5EF4-FFF2-40B4-BE49-F238E27FC236}">
                <a16:creationId xmlns:a16="http://schemas.microsoft.com/office/drawing/2014/main" id="{78F306F3-1B3B-9144-8F47-EEB8564E1F63}"/>
              </a:ext>
            </a:extLst>
          </p:cNvPr>
          <p:cNvSpPr txBox="1"/>
          <p:nvPr/>
        </p:nvSpPr>
        <p:spPr>
          <a:xfrm>
            <a:off x="10097589" y="300446"/>
            <a:ext cx="1763485" cy="369332"/>
          </a:xfrm>
          <a:prstGeom prst="rect">
            <a:avLst/>
          </a:prstGeom>
          <a:noFill/>
        </p:spPr>
        <p:txBody>
          <a:bodyPr wrap="square" rtlCol="0">
            <a:spAutoFit/>
          </a:bodyPr>
          <a:lstStyle/>
          <a:p>
            <a:pPr algn="ctr"/>
            <a:r>
              <a:rPr lang="en-US" dirty="0"/>
              <a:t>Org Chart</a:t>
            </a:r>
          </a:p>
        </p:txBody>
      </p:sp>
    </p:spTree>
    <p:extLst>
      <p:ext uri="{BB962C8B-B14F-4D97-AF65-F5344CB8AC3E}">
        <p14:creationId xmlns:p14="http://schemas.microsoft.com/office/powerpoint/2010/main" val="301247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sky, field  Description automatically generated">
            <a:extLst>
              <a:ext uri="{FF2B5EF4-FFF2-40B4-BE49-F238E27FC236}">
                <a16:creationId xmlns:a16="http://schemas.microsoft.com/office/drawing/2014/main" id="{629B4DA1-D68C-4D88-BA60-712D8F2F765B}"/>
              </a:ext>
            </a:extLst>
          </p:cNvPr>
          <p:cNvPicPr>
            <a:picLocks noChangeAspect="1"/>
          </p:cNvPicPr>
          <p:nvPr/>
        </p:nvPicPr>
        <p:blipFill rotWithShape="1">
          <a:blip r:embed="rId3">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C0DBBE3-FA1B-44A0-B453-C450456050C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Maintain readiness for two distinct paths</a:t>
            </a:r>
          </a:p>
        </p:txBody>
      </p:sp>
    </p:spTree>
    <p:extLst>
      <p:ext uri="{BB962C8B-B14F-4D97-AF65-F5344CB8AC3E}">
        <p14:creationId xmlns:p14="http://schemas.microsoft.com/office/powerpoint/2010/main" val="40345102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B0135-ADDF-4E1C-89C2-DF11CFFC0E6E}"/>
              </a:ext>
            </a:extLst>
          </p:cNvPr>
          <p:cNvPicPr>
            <a:picLocks noChangeAspect="1"/>
          </p:cNvPicPr>
          <p:nvPr/>
        </p:nvPicPr>
        <p:blipFill rotWithShape="1">
          <a:blip r:embed="rId3"/>
          <a:srcRect l="9072" t="9537" r="58024" b="47912"/>
          <a:stretch/>
        </p:blipFill>
        <p:spPr>
          <a:xfrm>
            <a:off x="1619863" y="265471"/>
            <a:ext cx="8952273" cy="5589639"/>
          </a:xfrm>
          <a:prstGeom prst="rect">
            <a:avLst/>
          </a:prstGeom>
        </p:spPr>
      </p:pic>
    </p:spTree>
    <p:extLst>
      <p:ext uri="{BB962C8B-B14F-4D97-AF65-F5344CB8AC3E}">
        <p14:creationId xmlns:p14="http://schemas.microsoft.com/office/powerpoint/2010/main" val="294011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CD8C6-121A-4941-B705-7042D5C86B86}"/>
              </a:ext>
            </a:extLst>
          </p:cNvPr>
          <p:cNvPicPr>
            <a:picLocks noChangeAspect="1"/>
          </p:cNvPicPr>
          <p:nvPr/>
        </p:nvPicPr>
        <p:blipFill rotWithShape="1">
          <a:blip r:embed="rId3"/>
          <a:srcRect l="55109" t="11836" r="5652" b="18551"/>
          <a:stretch/>
        </p:blipFill>
        <p:spPr>
          <a:xfrm>
            <a:off x="92765" y="0"/>
            <a:ext cx="12297062" cy="6135757"/>
          </a:xfrm>
          <a:prstGeom prst="rect">
            <a:avLst/>
          </a:prstGeom>
        </p:spPr>
      </p:pic>
      <p:sp>
        <p:nvSpPr>
          <p:cNvPr id="5" name="TextBox 4">
            <a:extLst>
              <a:ext uri="{FF2B5EF4-FFF2-40B4-BE49-F238E27FC236}">
                <a16:creationId xmlns:a16="http://schemas.microsoft.com/office/drawing/2014/main" id="{4C90E174-39BF-43DF-A02E-55A11EC9EB7C}"/>
              </a:ext>
            </a:extLst>
          </p:cNvPr>
          <p:cNvSpPr txBox="1"/>
          <p:nvPr/>
        </p:nvSpPr>
        <p:spPr>
          <a:xfrm flipH="1">
            <a:off x="1430434" y="6135757"/>
            <a:ext cx="3141565" cy="230832"/>
          </a:xfrm>
          <a:prstGeom prst="rect">
            <a:avLst/>
          </a:prstGeom>
          <a:noFill/>
        </p:spPr>
        <p:txBody>
          <a:bodyPr wrap="square" rtlCol="0">
            <a:spAutoFit/>
          </a:bodyPr>
          <a:lstStyle/>
          <a:p>
            <a:r>
              <a:rPr lang="en-US" sz="900" dirty="0"/>
              <a:t>https://ourworldindata.org/covid-vaccinations</a:t>
            </a:r>
          </a:p>
        </p:txBody>
      </p:sp>
    </p:spTree>
    <p:extLst>
      <p:ext uri="{BB962C8B-B14F-4D97-AF65-F5344CB8AC3E}">
        <p14:creationId xmlns:p14="http://schemas.microsoft.com/office/powerpoint/2010/main" val="1584354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DPH Template" id="{3A35CF83-9473-8D40-A4AE-F2BF24A048CB}" vid="{3ABD90E9-7421-0143-9C64-77BCD87603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CF052276F44D489938E8EA7A3060AD" ma:contentTypeVersion="8" ma:contentTypeDescription="Create a new document." ma:contentTypeScope="" ma:versionID="9e4bb2f8269233d5f53e9f17433d97d3">
  <xsd:schema xmlns:xsd="http://www.w3.org/2001/XMLSchema" xmlns:xs="http://www.w3.org/2001/XMLSchema" xmlns:p="http://schemas.microsoft.com/office/2006/metadata/properties" xmlns:ns2="fb3ef7ed-9f78-4bf1-ab5e-d107a26dacdf" xmlns:ns3="051dbf1f-2135-4026-a0a3-076b2b0f6966" targetNamespace="http://schemas.microsoft.com/office/2006/metadata/properties" ma:root="true" ma:fieldsID="602682b0c35c839144330f7af4a7b939" ns2:_="" ns3:_="">
    <xsd:import namespace="fb3ef7ed-9f78-4bf1-ab5e-d107a26dacdf"/>
    <xsd:import namespace="051dbf1f-2135-4026-a0a3-076b2b0f69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ef7ed-9f78-4bf1-ab5e-d107a26da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dbf1f-2135-4026-a0a3-076b2b0f696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51dbf1f-2135-4026-a0a3-076b2b0f6966">
      <UserInfo>
        <DisplayName>Pojman, Natalie (DPH)</DisplayName>
        <AccountId>71</AccountId>
        <AccountType/>
      </UserInfo>
      <UserInfo>
        <DisplayName>Bobba, Naveena (DPH)</DisplayName>
        <AccountId>63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2BABB-48E6-4B00-8F4B-5FD41E967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ef7ed-9f78-4bf1-ab5e-d107a26dacdf"/>
    <ds:schemaRef ds:uri="051dbf1f-2135-4026-a0a3-076b2b0f6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15484B-4E94-4087-B993-1980AF7022B0}">
  <ds:schemaRefs>
    <ds:schemaRef ds:uri="http://schemas.microsoft.com/office/2006/documentManagement/types"/>
    <ds:schemaRef ds:uri="http://purl.org/dc/dcmitype/"/>
    <ds:schemaRef ds:uri="fb3ef7ed-9f78-4bf1-ab5e-d107a26dacdf"/>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051dbf1f-2135-4026-a0a3-076b2b0f6966"/>
    <ds:schemaRef ds:uri="http://schemas.microsoft.com/office/2006/metadata/properties"/>
  </ds:schemaRefs>
</ds:datastoreItem>
</file>

<file path=customXml/itemProps3.xml><?xml version="1.0" encoding="utf-8"?>
<ds:datastoreItem xmlns:ds="http://schemas.openxmlformats.org/officeDocument/2006/customXml" ds:itemID="{577D52BA-3BA6-44E1-98A8-AA472C6BD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533</TotalTime>
  <Words>863</Words>
  <Application>Microsoft Office PowerPoint</Application>
  <PresentationFormat>Widescreen</PresentationFormat>
  <Paragraphs>47</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PT Sans</vt:lpstr>
      <vt:lpstr>Tw Cen MT</vt:lpstr>
      <vt:lpstr>Wingdings</vt:lpstr>
      <vt:lpstr>Office Theme</vt:lpstr>
      <vt:lpstr>COVID-19 Command Center  Transition Planning Update  Andi Tenner, MD, MPH, FACEP COVID Task Force Transition Manager Director, Public Health Emergency Preparedness and Response  July 6, 2021</vt:lpstr>
      <vt:lpstr>PowerPoint Presentation</vt:lpstr>
      <vt:lpstr>DPH COVID Task Force Vision</vt:lpstr>
      <vt:lpstr>DPH COVID Task Force Mission</vt:lpstr>
      <vt:lpstr>We will achieve this mission and vision by:</vt:lpstr>
      <vt:lpstr>PowerPoint Presentation</vt:lpstr>
      <vt:lpstr>Maintain readiness for two distinct paths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COVID Task Force</dc:title>
  <dc:creator>Rankin-Williams, Amy (DPH - Contractor)</dc:creator>
  <cp:lastModifiedBy>Morewitz, Mark (DPH)</cp:lastModifiedBy>
  <cp:revision>11</cp:revision>
  <dcterms:created xsi:type="dcterms:W3CDTF">2021-06-28T01:09:28Z</dcterms:created>
  <dcterms:modified xsi:type="dcterms:W3CDTF">2021-07-06T22:38:19Z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0x0101003ACF052276F44D489938E8EA7A3060AD</vt:lpwstr>
  </property>
</Properties>
</file>