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diagrams/data7.xml" ContentType="application/vnd.openxmlformats-officedocument.drawingml.diagramData+xml"/>
  <Override PartName="/ppt/diagrams/data3.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drawing7.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comments/modernComment_114_F6ABC054.xml" ContentType="application/vnd.ms-powerpoint.comments+xml"/>
  <Override PartName="/ppt/diagrams/colors6.xml" ContentType="application/vnd.openxmlformats-officedocument.drawingml.diagramColors+xml"/>
  <Override PartName="/ppt/diagrams/drawing6.xml" ContentType="application/vnd.ms-office.drawingml.diagramDrawing+xml"/>
  <Override PartName="/ppt/diagrams/colors5.xml" ContentType="application/vnd.openxmlformats-officedocument.drawingml.diagramColors+xml"/>
  <Override PartName="/ppt/diagrams/drawing5.xml" ContentType="application/vnd.ms-office.drawingml.diagramDrawing+xml"/>
  <Override PartName="/ppt/diagrams/quickStyle5.xml" ContentType="application/vnd.openxmlformats-officedocument.drawingml.diagramStyle+xml"/>
  <Override PartName="/ppt/diagrams/drawing4.xml" ContentType="application/vnd.ms-office.drawingml.diagramDrawing+xml"/>
  <Override PartName="/ppt/authors.xml" ContentType="application/vnd.ms-powerpoint.authors+xml"/>
  <Override PartName="/ppt/diagrams/colors4.xml" ContentType="application/vnd.openxmlformats-officedocument.drawingml.diagramColors+xml"/>
  <Override PartName="/ppt/diagrams/quickStyle4.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layout4.xml" ContentType="application/vnd.openxmlformats-officedocument.drawingml.diagramLayout+xml"/>
  <Override PartName="/ppt/diagrams/layout5.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comments/modernComment_B59_D3DC6D7C.xml" ContentType="application/vnd.ms-powerpoint.comment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710" r:id="rId3"/>
  </p:sldMasterIdLst>
  <p:notesMasterIdLst>
    <p:notesMasterId r:id="rId34"/>
  </p:notesMasterIdLst>
  <p:sldIdLst>
    <p:sldId id="258" r:id="rId4"/>
    <p:sldId id="297" r:id="rId5"/>
    <p:sldId id="320" r:id="rId6"/>
    <p:sldId id="319" r:id="rId7"/>
    <p:sldId id="261" r:id="rId8"/>
    <p:sldId id="324" r:id="rId9"/>
    <p:sldId id="2905" r:id="rId10"/>
    <p:sldId id="259" r:id="rId11"/>
    <p:sldId id="292" r:id="rId12"/>
    <p:sldId id="264" r:id="rId13"/>
    <p:sldId id="328" r:id="rId14"/>
    <p:sldId id="265" r:id="rId15"/>
    <p:sldId id="321" r:id="rId16"/>
    <p:sldId id="278" r:id="rId17"/>
    <p:sldId id="327" r:id="rId18"/>
    <p:sldId id="330" r:id="rId19"/>
    <p:sldId id="306" r:id="rId20"/>
    <p:sldId id="277" r:id="rId21"/>
    <p:sldId id="283" r:id="rId22"/>
    <p:sldId id="323" r:id="rId23"/>
    <p:sldId id="276" r:id="rId24"/>
    <p:sldId id="2911" r:id="rId25"/>
    <p:sldId id="2909" r:id="rId26"/>
    <p:sldId id="262" r:id="rId27"/>
    <p:sldId id="266" r:id="rId28"/>
    <p:sldId id="2907" r:id="rId29"/>
    <p:sldId id="2908" r:id="rId30"/>
    <p:sldId id="2910" r:id="rId31"/>
    <p:sldId id="285" r:id="rId32"/>
    <p:sldId id="290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D7D164-45EC-B715-86CD-E979BA85D205}" name="Matthew Doherty" initials="MD" userId="e1674542dc535d15" providerId="Windows Live"/>
  <p188:author id="{CE133985-950C-A920-0C76-BC228CA20066}" name="Jocelyn Everroad" initials="JE" userId="6vTgGIEg+b49TisIP2pxTGlGffJ9A/m0NQZuXTIkV24=" providerId="None"/>
  <p188:author id="{4A6BAE88-E7C4-139B-F026-5D80031FBBAC}" name="Elizabeth Hewson" initials="EH" userId="2cmftA1VyCB5j9mFfa+A1zVwadAkl1OMdC0izXDJIcg=" providerId="None"/>
  <p188:author id="{E8105594-699A-8DB2-8679-1E9F463872C4}" name="Bryn Miller" initials="BM" userId="b7S2AVYvXn0512SzHA5zCVGQ1/Yo0oDOboNf+nASw/Q=" providerId="None"/>
  <p188:author id="{5E8302FB-9E74-8AA2-EC63-13538D7BD6E6}" name="Rachowicz, Lisa (HOM)" initials="RL(" userId="S::lisa.rachowicz@sfgov.org::451343c4-0574-44ee-bc4c-55c5aa2b88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3AE40D-C5C3-4F30-B23A-B05F7B558D95}" v="19" dt="2025-11-05T21:33:56.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620" autoAdjust="0"/>
  </p:normalViewPr>
  <p:slideViewPr>
    <p:cSldViewPr snapToGrid="0">
      <p:cViewPr varScale="1">
        <p:scale>
          <a:sx n="94" d="100"/>
          <a:sy n="94" d="100"/>
        </p:scale>
        <p:origin x="11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s>
</file>

<file path=ppt/comments/modernComment_114_F6ABC054.xml><?xml version="1.0" encoding="utf-8"?>
<p188:cmLst xmlns:a="http://schemas.openxmlformats.org/drawingml/2006/main" xmlns:r="http://schemas.openxmlformats.org/officeDocument/2006/relationships" xmlns:p188="http://schemas.microsoft.com/office/powerpoint/2018/8/main">
  <p188:cm id="{04372168-71BB-4854-9B8A-16501FA3BAD3}" authorId="{4A6BAE88-E7C4-139B-F026-5D80031FBBAC}" status="resolved" created="2023-02-18T00:21:41.928">
    <ac:txMkLst xmlns:ac="http://schemas.microsoft.com/office/drawing/2013/main/command">
      <pc:docMk xmlns:pc="http://schemas.microsoft.com/office/powerpoint/2013/main/command"/>
      <pc:sldMk xmlns:pc="http://schemas.microsoft.com/office/powerpoint/2013/main/command" cId="4138451028" sldId="276"/>
      <ac:spMk id="3" creationId="{B40B3B3C-D617-D306-8E93-963D670A2B65}"/>
      <ac:txMk cp="0" len="11">
        <ac:context len="12" hash="2689873997"/>
      </ac:txMk>
    </ac:txMkLst>
    <p188:pos x="3710214" y="462642"/>
    <p188:txBody>
      <a:bodyPr/>
      <a:lstStyle/>
      <a:p>
        <a:r>
          <a:rPr lang="en-US"/>
          <a:t>Add Housing Ladder as a third bullet under this section, accessed via periodic Housing Ladder waitlist openings, announced by HSH (ask Cricket/Shatae to refine wording)</a:t>
        </a:r>
      </a:p>
    </p188:txBody>
  </p188:cm>
  <p188:cm id="{334288E5-6661-428C-98EC-F2347DA5815B}" authorId="{4A6BAE88-E7C4-139B-F026-5D80031FBBAC}" status="resolved" created="2023-02-18T00:22:44.929">
    <ac:txMkLst xmlns:ac="http://schemas.microsoft.com/office/drawing/2013/main/command">
      <pc:docMk xmlns:pc="http://schemas.microsoft.com/office/powerpoint/2013/main/command"/>
      <pc:sldMk xmlns:pc="http://schemas.microsoft.com/office/powerpoint/2013/main/command" cId="4138451028" sldId="276"/>
      <ac:spMk id="6" creationId="{8B3C7597-6000-5554-AD19-09A5D3C59EB5}"/>
      <ac:txMk cp="313">
        <ac:context len="281" hash="406758790"/>
      </ac:txMk>
    </ac:txMkLst>
    <p188:pos x="3891642" y="3592285"/>
    <p188:txBody>
      <a:bodyPr/>
      <a:lstStyle/>
      <a:p>
        <a:r>
          <a:rPr lang="en-US"/>
          <a:t>MSV might be a better example, since EHV is on the other side; or RAD</a:t>
        </a:r>
      </a:p>
    </p188:txBody>
  </p188:cm>
</p188:cmLst>
</file>

<file path=ppt/comments/modernComment_B59_D3DC6D7C.xml><?xml version="1.0" encoding="utf-8"?>
<p188:cmLst xmlns:a="http://schemas.openxmlformats.org/drawingml/2006/main" xmlns:r="http://schemas.openxmlformats.org/officeDocument/2006/relationships" xmlns:p188="http://schemas.microsoft.com/office/powerpoint/2018/8/main">
  <p188:cm id="{718E08BD-483F-44A6-97DB-496553761309}" authorId="{CE133985-950C-A920-0C76-BC228CA20066}" created="2023-11-22T19:49:34.279">
    <pc:sldMkLst xmlns:pc="http://schemas.microsoft.com/office/powerpoint/2013/main/command">
      <pc:docMk/>
      <pc:sldMk cId="3554438524" sldId="2905"/>
    </pc:sldMkLst>
    <p188:txBody>
      <a:bodyPr/>
      <a:lstStyle/>
      <a:p>
        <a:r>
          <a:rPr lang="en-US"/>
          <a:t>A goal here &amp; with the action areas - let's get the color scheme under control. I like the nice, colorful action areas that Matthew used for the REAP crosswalk. And I think that it would be good if the Goal 2 matched in color with Activity Area 1. </a:t>
        </a:r>
      </a:p>
    </p188:txBody>
  </p188:cm>
  <p188:cm id="{621533E9-DFF5-134E-848B-BE9FA9D7AF27}" authorId="{18D7D164-45EC-B715-86CD-E979BA85D205}" created="2023-12-05T16:06:51.371">
    <pc:sldMkLst xmlns:pc="http://schemas.microsoft.com/office/powerpoint/2013/main/command">
      <pc:docMk/>
      <pc:sldMk cId="3554438524" sldId="2905"/>
    </pc:sldMkLst>
    <p188:txBody>
      <a:bodyPr/>
      <a:lstStyle/>
      <a:p>
        <a:r>
          <a:rPr lang="en-US"/>
          <a:t>I’d center these on the slide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62FED-5009-4EF1-B9E6-5A5676EA0D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9487D1E-06D7-41D2-A116-7218C910B16A}">
      <dgm:prSet phldrT="[Text]" phldr="0"/>
      <dgm:spPr/>
      <dgm:t>
        <a:bodyPr/>
        <a:lstStyle/>
        <a:p>
          <a:pPr rtl="0"/>
          <a:r>
            <a:rPr lang="en-US" b="0">
              <a:latin typeface="Calibri"/>
              <a:cs typeface="Calibri"/>
            </a:rPr>
            <a:t>Homelessness Oversight Commission</a:t>
          </a:r>
          <a:r>
            <a:rPr lang="en-US">
              <a:latin typeface="Calibri"/>
              <a:cs typeface="Calibri"/>
            </a:rPr>
            <a:t>:</a:t>
          </a:r>
          <a:r>
            <a:rPr lang="en-US">
              <a:latin typeface="Calibri Light" panose="020F0302020204030204"/>
            </a:rPr>
            <a:t> main oversight body for HSH</a:t>
          </a:r>
          <a:endParaRPr lang="en-US"/>
        </a:p>
      </dgm:t>
    </dgm:pt>
    <dgm:pt modelId="{139D6F7F-A18D-422F-A287-DE4D2D576C10}" type="parTrans" cxnId="{ABDCB263-58E8-469E-96B1-021F9622810B}">
      <dgm:prSet/>
      <dgm:spPr/>
      <dgm:t>
        <a:bodyPr/>
        <a:lstStyle/>
        <a:p>
          <a:endParaRPr lang="en-US"/>
        </a:p>
      </dgm:t>
    </dgm:pt>
    <dgm:pt modelId="{EFBDFA2C-2354-4E76-BB71-C659581AD36F}" type="sibTrans" cxnId="{ABDCB263-58E8-469E-96B1-021F9622810B}">
      <dgm:prSet/>
      <dgm:spPr/>
      <dgm:t>
        <a:bodyPr/>
        <a:lstStyle/>
        <a:p>
          <a:endParaRPr lang="en-US"/>
        </a:p>
      </dgm:t>
    </dgm:pt>
    <dgm:pt modelId="{BFD6E50E-D3E9-4A1B-926E-594A37153F80}">
      <dgm:prSet phldr="0"/>
      <dgm:spPr/>
      <dgm:t>
        <a:bodyPr/>
        <a:lstStyle/>
        <a:p>
          <a:pPr rtl="0"/>
          <a:r>
            <a:rPr lang="en-US">
              <a:latin typeface="Calibri Light" panose="020F0302020204030204"/>
            </a:rPr>
            <a:t>Launched in spring 2023 with seven members; </a:t>
          </a:r>
          <a:r>
            <a:rPr lang="en-US" b="0">
              <a:latin typeface="Calibri Light" panose="020F0302020204030204"/>
            </a:rPr>
            <a:t>other</a:t>
          </a:r>
          <a:r>
            <a:rPr lang="en-US" b="0"/>
            <a:t> </a:t>
          </a:r>
          <a:r>
            <a:rPr lang="en-US" b="0">
              <a:latin typeface="Calibri Light"/>
              <a:cs typeface="Calibri"/>
            </a:rPr>
            <a:t>oversight bodies report up to Commission</a:t>
          </a:r>
          <a:r>
            <a:rPr lang="en-US" b="0"/>
            <a:t>.</a:t>
          </a:r>
        </a:p>
      </dgm:t>
    </dgm:pt>
    <dgm:pt modelId="{B509B604-E21C-40C3-AD7B-A90BEBAE08AB}" type="parTrans" cxnId="{35F8A33F-10BD-4DE3-9573-074EC4ED4077}">
      <dgm:prSet/>
      <dgm:spPr/>
    </dgm:pt>
    <dgm:pt modelId="{58B73023-34C3-430F-BC1A-F1B2D737E909}" type="sibTrans" cxnId="{35F8A33F-10BD-4DE3-9573-074EC4ED4077}">
      <dgm:prSet/>
      <dgm:spPr/>
    </dgm:pt>
    <dgm:pt modelId="{03A9B199-10AC-4A29-B3C9-9A423D9A2D87}">
      <dgm:prSet phldr="0"/>
      <dgm:spPr/>
      <dgm:t>
        <a:bodyPr/>
        <a:lstStyle/>
        <a:p>
          <a:pPr rtl="0"/>
          <a:r>
            <a:rPr lang="en-US">
              <a:latin typeface="Calibri Light" panose="020F0302020204030204"/>
            </a:rPr>
            <a:t>Approves budgets, sets performance goals, conducts audits, submits annual report.</a:t>
          </a:r>
        </a:p>
      </dgm:t>
    </dgm:pt>
    <dgm:pt modelId="{8FD52175-AFDB-4F24-8B08-755FA9C679BD}" type="parTrans" cxnId="{71E12A14-AD5E-42AF-8FD7-10781FE27357}">
      <dgm:prSet/>
      <dgm:spPr/>
    </dgm:pt>
    <dgm:pt modelId="{894D66CC-B8FE-440E-92FA-135C42902732}" type="sibTrans" cxnId="{71E12A14-AD5E-42AF-8FD7-10781FE27357}">
      <dgm:prSet/>
      <dgm:spPr/>
    </dgm:pt>
    <dgm:pt modelId="{152201D8-F712-42DF-8A19-FE7247A00F1C}" type="pres">
      <dgm:prSet presAssocID="{27462FED-5009-4EF1-B9E6-5A5676EA0DC9}" presName="linear" presStyleCnt="0">
        <dgm:presLayoutVars>
          <dgm:dir/>
          <dgm:animLvl val="lvl"/>
          <dgm:resizeHandles val="exact"/>
        </dgm:presLayoutVars>
      </dgm:prSet>
      <dgm:spPr/>
    </dgm:pt>
    <dgm:pt modelId="{2F08FCA7-6859-48CB-AC49-CFFB021566C9}" type="pres">
      <dgm:prSet presAssocID="{D9487D1E-06D7-41D2-A116-7218C910B16A}" presName="parentLin" presStyleCnt="0"/>
      <dgm:spPr/>
    </dgm:pt>
    <dgm:pt modelId="{D95B92C3-2298-44AB-8AE1-3FD6F494A177}" type="pres">
      <dgm:prSet presAssocID="{D9487D1E-06D7-41D2-A116-7218C910B16A}" presName="parentLeftMargin" presStyleLbl="node1" presStyleIdx="0" presStyleCnt="1"/>
      <dgm:spPr/>
    </dgm:pt>
    <dgm:pt modelId="{2D5DC4E9-89D2-4871-B5E1-0B07ECDC21CA}" type="pres">
      <dgm:prSet presAssocID="{D9487D1E-06D7-41D2-A116-7218C910B16A}" presName="parentText" presStyleLbl="node1" presStyleIdx="0" presStyleCnt="1">
        <dgm:presLayoutVars>
          <dgm:chMax val="0"/>
          <dgm:bulletEnabled val="1"/>
        </dgm:presLayoutVars>
      </dgm:prSet>
      <dgm:spPr/>
    </dgm:pt>
    <dgm:pt modelId="{DD935F09-87D9-43D0-A5B0-FF0638A5F91D}" type="pres">
      <dgm:prSet presAssocID="{D9487D1E-06D7-41D2-A116-7218C910B16A}" presName="negativeSpace" presStyleCnt="0"/>
      <dgm:spPr/>
    </dgm:pt>
    <dgm:pt modelId="{3FC40191-B815-4971-AF38-7CBC7F7B3A7D}" type="pres">
      <dgm:prSet presAssocID="{D9487D1E-06D7-41D2-A116-7218C910B16A}" presName="childText" presStyleLbl="conFgAcc1" presStyleIdx="0" presStyleCnt="1">
        <dgm:presLayoutVars>
          <dgm:bulletEnabled val="1"/>
        </dgm:presLayoutVars>
      </dgm:prSet>
      <dgm:spPr/>
    </dgm:pt>
  </dgm:ptLst>
  <dgm:cxnLst>
    <dgm:cxn modelId="{71E12A14-AD5E-42AF-8FD7-10781FE27357}" srcId="{D9487D1E-06D7-41D2-A116-7218C910B16A}" destId="{03A9B199-10AC-4A29-B3C9-9A423D9A2D87}" srcOrd="1" destOrd="0" parTransId="{8FD52175-AFDB-4F24-8B08-755FA9C679BD}" sibTransId="{894D66CC-B8FE-440E-92FA-135C42902732}"/>
    <dgm:cxn modelId="{732A2C33-13FF-4407-BC9E-A1E0C5B71853}" type="presOf" srcId="{27462FED-5009-4EF1-B9E6-5A5676EA0DC9}" destId="{152201D8-F712-42DF-8A19-FE7247A00F1C}" srcOrd="0" destOrd="0" presId="urn:microsoft.com/office/officeart/2005/8/layout/list1"/>
    <dgm:cxn modelId="{9B4FE136-369A-4249-BBAA-0B687E94E355}" type="presOf" srcId="{D9487D1E-06D7-41D2-A116-7218C910B16A}" destId="{D95B92C3-2298-44AB-8AE1-3FD6F494A177}" srcOrd="0" destOrd="0" presId="urn:microsoft.com/office/officeart/2005/8/layout/list1"/>
    <dgm:cxn modelId="{35F8A33F-10BD-4DE3-9573-074EC4ED4077}" srcId="{D9487D1E-06D7-41D2-A116-7218C910B16A}" destId="{BFD6E50E-D3E9-4A1B-926E-594A37153F80}" srcOrd="0" destOrd="0" parTransId="{B509B604-E21C-40C3-AD7B-A90BEBAE08AB}" sibTransId="{58B73023-34C3-430F-BC1A-F1B2D737E909}"/>
    <dgm:cxn modelId="{ABDCB263-58E8-469E-96B1-021F9622810B}" srcId="{27462FED-5009-4EF1-B9E6-5A5676EA0DC9}" destId="{D9487D1E-06D7-41D2-A116-7218C910B16A}" srcOrd="0" destOrd="0" parTransId="{139D6F7F-A18D-422F-A287-DE4D2D576C10}" sibTransId="{EFBDFA2C-2354-4E76-BB71-C659581AD36F}"/>
    <dgm:cxn modelId="{83E89F98-5E66-44C9-B9CD-7D936095CB47}" type="presOf" srcId="{03A9B199-10AC-4A29-B3C9-9A423D9A2D87}" destId="{3FC40191-B815-4971-AF38-7CBC7F7B3A7D}" srcOrd="0" destOrd="1" presId="urn:microsoft.com/office/officeart/2005/8/layout/list1"/>
    <dgm:cxn modelId="{CA524DA0-BDD0-4356-A882-DF403B81840E}" type="presOf" srcId="{BFD6E50E-D3E9-4A1B-926E-594A37153F80}" destId="{3FC40191-B815-4971-AF38-7CBC7F7B3A7D}" srcOrd="0" destOrd="0" presId="urn:microsoft.com/office/officeart/2005/8/layout/list1"/>
    <dgm:cxn modelId="{EB59E7BC-FD9D-447C-81DA-99E19F7E02A0}" type="presOf" srcId="{D9487D1E-06D7-41D2-A116-7218C910B16A}" destId="{2D5DC4E9-89D2-4871-B5E1-0B07ECDC21CA}" srcOrd="1" destOrd="0" presId="urn:microsoft.com/office/officeart/2005/8/layout/list1"/>
    <dgm:cxn modelId="{5290BE49-96CA-43FA-A824-2EB8CDFA47AA}" type="presParOf" srcId="{152201D8-F712-42DF-8A19-FE7247A00F1C}" destId="{2F08FCA7-6859-48CB-AC49-CFFB021566C9}" srcOrd="0" destOrd="0" presId="urn:microsoft.com/office/officeart/2005/8/layout/list1"/>
    <dgm:cxn modelId="{93B94F57-8E4F-4283-BB4E-43FEBA075F36}" type="presParOf" srcId="{2F08FCA7-6859-48CB-AC49-CFFB021566C9}" destId="{D95B92C3-2298-44AB-8AE1-3FD6F494A177}" srcOrd="0" destOrd="0" presId="urn:microsoft.com/office/officeart/2005/8/layout/list1"/>
    <dgm:cxn modelId="{D54A5E97-3683-4180-9096-C86E960D59C1}" type="presParOf" srcId="{2F08FCA7-6859-48CB-AC49-CFFB021566C9}" destId="{2D5DC4E9-89D2-4871-B5E1-0B07ECDC21CA}" srcOrd="1" destOrd="0" presId="urn:microsoft.com/office/officeart/2005/8/layout/list1"/>
    <dgm:cxn modelId="{7AB0075E-374B-442D-8174-F400B434E194}" type="presParOf" srcId="{152201D8-F712-42DF-8A19-FE7247A00F1C}" destId="{DD935F09-87D9-43D0-A5B0-FF0638A5F91D}" srcOrd="1" destOrd="0" presId="urn:microsoft.com/office/officeart/2005/8/layout/list1"/>
    <dgm:cxn modelId="{CF825823-2052-41C0-AAA9-652B44817A4C}" type="presParOf" srcId="{152201D8-F712-42DF-8A19-FE7247A00F1C}" destId="{3FC40191-B815-4971-AF38-7CBC7F7B3A7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8B41C9-0BA7-4322-B9DB-A77316B547F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94FB245-9B3A-4AFE-A2A9-36B6D122E44F}">
      <dgm:prSet phldrT="[Text]" phldr="0"/>
      <dgm:spPr/>
      <dgm:t>
        <a:bodyPr/>
        <a:lstStyle/>
        <a:p>
          <a:pPr rtl="0"/>
          <a:r>
            <a:rPr lang="en-US">
              <a:latin typeface="Calibri Light" panose="020F0302020204030204"/>
            </a:rPr>
            <a:t>Local Homeless Coordinating Board</a:t>
          </a:r>
          <a:endParaRPr lang="en-US"/>
        </a:p>
      </dgm:t>
    </dgm:pt>
    <dgm:pt modelId="{5D9E9B48-AD5B-4D26-AC6A-B1A0DEFE1877}" type="parTrans" cxnId="{8D7B7D0E-46F1-4ED7-8BCE-6610528EEEE0}">
      <dgm:prSet/>
      <dgm:spPr/>
      <dgm:t>
        <a:bodyPr/>
        <a:lstStyle/>
        <a:p>
          <a:endParaRPr lang="en-US"/>
        </a:p>
      </dgm:t>
    </dgm:pt>
    <dgm:pt modelId="{6164DD49-E218-4650-89B2-B1F873D91297}" type="sibTrans" cxnId="{8D7B7D0E-46F1-4ED7-8BCE-6610528EEEE0}">
      <dgm:prSet/>
      <dgm:spPr/>
      <dgm:t>
        <a:bodyPr/>
        <a:lstStyle/>
        <a:p>
          <a:endParaRPr lang="en-US"/>
        </a:p>
      </dgm:t>
    </dgm:pt>
    <dgm:pt modelId="{C408A77F-F317-4446-B4C4-49079AEDB60F}">
      <dgm:prSet phldrT="[Text]" phldr="0"/>
      <dgm:spPr/>
      <dgm:t>
        <a:bodyPr/>
        <a:lstStyle/>
        <a:p>
          <a:pPr rtl="0"/>
          <a:r>
            <a:rPr lang="en-US">
              <a:latin typeface="Calibri Light" panose="020F0302020204030204"/>
            </a:rPr>
            <a:t>Oversees and advises Commission on federal Continuum of Care programs.</a:t>
          </a:r>
          <a:endParaRPr lang="en-US"/>
        </a:p>
      </dgm:t>
    </dgm:pt>
    <dgm:pt modelId="{044BA185-20B3-4EE6-975E-91ABD8FD20C0}" type="parTrans" cxnId="{57F62AD1-43A9-4EE5-A891-8F8942B81041}">
      <dgm:prSet/>
      <dgm:spPr/>
      <dgm:t>
        <a:bodyPr/>
        <a:lstStyle/>
        <a:p>
          <a:endParaRPr lang="en-US"/>
        </a:p>
      </dgm:t>
    </dgm:pt>
    <dgm:pt modelId="{5758D23F-2C3E-461D-8D68-B599E895165F}" type="sibTrans" cxnId="{57F62AD1-43A9-4EE5-A891-8F8942B81041}">
      <dgm:prSet/>
      <dgm:spPr/>
      <dgm:t>
        <a:bodyPr/>
        <a:lstStyle/>
        <a:p>
          <a:endParaRPr lang="en-US"/>
        </a:p>
      </dgm:t>
    </dgm:pt>
    <dgm:pt modelId="{05FC2A0B-64D4-4444-B121-5B9E62B99110}">
      <dgm:prSet phldrT="[Text]" phldr="0"/>
      <dgm:spPr/>
      <dgm:t>
        <a:bodyPr/>
        <a:lstStyle/>
        <a:p>
          <a:pPr rtl="0"/>
          <a:r>
            <a:rPr lang="en-US">
              <a:latin typeface="Calibri Light" panose="020F0302020204030204"/>
            </a:rPr>
            <a:t>Shelter Grievance Advisory Committee</a:t>
          </a:r>
          <a:endParaRPr lang="en-US"/>
        </a:p>
      </dgm:t>
    </dgm:pt>
    <dgm:pt modelId="{1515697D-6C29-43E3-9721-0C05407ED21A}" type="parTrans" cxnId="{1AD18512-746E-48CC-AE59-6CA079A58E40}">
      <dgm:prSet/>
      <dgm:spPr/>
      <dgm:t>
        <a:bodyPr/>
        <a:lstStyle/>
        <a:p>
          <a:endParaRPr lang="en-US"/>
        </a:p>
      </dgm:t>
    </dgm:pt>
    <dgm:pt modelId="{C0B25DAB-2001-42C1-8A4D-71112F307CC0}" type="sibTrans" cxnId="{1AD18512-746E-48CC-AE59-6CA079A58E40}">
      <dgm:prSet/>
      <dgm:spPr/>
      <dgm:t>
        <a:bodyPr/>
        <a:lstStyle/>
        <a:p>
          <a:endParaRPr lang="en-US"/>
        </a:p>
      </dgm:t>
    </dgm:pt>
    <dgm:pt modelId="{4FF445B4-7ABD-4EF4-B49E-F2599C8FAA0C}">
      <dgm:prSet phldrT="[Text]" phldr="0"/>
      <dgm:spPr/>
      <dgm:t>
        <a:bodyPr/>
        <a:lstStyle/>
        <a:p>
          <a:pPr rtl="0"/>
          <a:r>
            <a:rPr lang="en-US">
              <a:latin typeface="Calibri Light" panose="020F0302020204030204"/>
            </a:rPr>
            <a:t>Oversees the shelter grievance process and makes recommendations for improvements to the shelter system.</a:t>
          </a:r>
          <a:endParaRPr lang="en-US"/>
        </a:p>
      </dgm:t>
    </dgm:pt>
    <dgm:pt modelId="{26A91734-DA08-47FA-9FC3-9DB69173F1A7}" type="parTrans" cxnId="{798D0C1E-FB97-4188-A528-6F1DF68F0A22}">
      <dgm:prSet/>
      <dgm:spPr/>
      <dgm:t>
        <a:bodyPr/>
        <a:lstStyle/>
        <a:p>
          <a:endParaRPr lang="en-US"/>
        </a:p>
      </dgm:t>
    </dgm:pt>
    <dgm:pt modelId="{4BA1C292-3339-4076-8896-A98EF9169986}" type="sibTrans" cxnId="{798D0C1E-FB97-4188-A528-6F1DF68F0A22}">
      <dgm:prSet/>
      <dgm:spPr/>
      <dgm:t>
        <a:bodyPr/>
        <a:lstStyle/>
        <a:p>
          <a:endParaRPr lang="en-US"/>
        </a:p>
      </dgm:t>
    </dgm:pt>
    <dgm:pt modelId="{C86F41B2-A54D-412F-9EB3-54C45A6E2C1B}">
      <dgm:prSet phldrT="[Text]" phldr="0"/>
      <dgm:spPr/>
      <dgm:t>
        <a:bodyPr/>
        <a:lstStyle/>
        <a:p>
          <a:pPr rtl="0"/>
          <a:r>
            <a:rPr lang="en-US">
              <a:latin typeface="Calibri Light" panose="020F0302020204030204"/>
            </a:rPr>
            <a:t>Shelter Monitoring Committee</a:t>
          </a:r>
          <a:endParaRPr lang="en-US"/>
        </a:p>
      </dgm:t>
    </dgm:pt>
    <dgm:pt modelId="{D9AFB04D-557A-45AE-B9D4-DE1C5A8282F7}" type="parTrans" cxnId="{0E630648-7583-4BC0-97DB-6122B0D6F5A2}">
      <dgm:prSet/>
      <dgm:spPr/>
      <dgm:t>
        <a:bodyPr/>
        <a:lstStyle/>
        <a:p>
          <a:endParaRPr lang="en-US"/>
        </a:p>
      </dgm:t>
    </dgm:pt>
    <dgm:pt modelId="{305933D6-DF84-433D-B6FA-8F03BE3E2758}" type="sibTrans" cxnId="{0E630648-7583-4BC0-97DB-6122B0D6F5A2}">
      <dgm:prSet/>
      <dgm:spPr/>
      <dgm:t>
        <a:bodyPr/>
        <a:lstStyle/>
        <a:p>
          <a:endParaRPr lang="en-US"/>
        </a:p>
      </dgm:t>
    </dgm:pt>
    <dgm:pt modelId="{FABE4F2C-B49B-4047-8B45-895EA5D7DD79}">
      <dgm:prSet phldrT="[Text]" phldr="0"/>
      <dgm:spPr/>
      <dgm:t>
        <a:bodyPr/>
        <a:lstStyle/>
        <a:p>
          <a:pPr rtl="0"/>
          <a:r>
            <a:rPr lang="en-US">
              <a:latin typeface="Calibri Light" panose="020F0302020204030204"/>
            </a:rPr>
            <a:t>Tracks the conditions of shelters in San Francisco; takes and investigates complaints.</a:t>
          </a:r>
          <a:endParaRPr lang="en-US"/>
        </a:p>
      </dgm:t>
    </dgm:pt>
    <dgm:pt modelId="{2036D0F8-AD03-4C5D-BEE0-51BB586FB75A}" type="parTrans" cxnId="{2A4C1CFF-B02B-427A-B9BC-D8FAA401D0DA}">
      <dgm:prSet/>
      <dgm:spPr/>
      <dgm:t>
        <a:bodyPr/>
        <a:lstStyle/>
        <a:p>
          <a:endParaRPr lang="en-US"/>
        </a:p>
      </dgm:t>
    </dgm:pt>
    <dgm:pt modelId="{340F9499-2A22-4E12-A971-517C6358543E}" type="sibTrans" cxnId="{2A4C1CFF-B02B-427A-B9BC-D8FAA401D0DA}">
      <dgm:prSet/>
      <dgm:spPr/>
      <dgm:t>
        <a:bodyPr/>
        <a:lstStyle/>
        <a:p>
          <a:endParaRPr lang="en-US"/>
        </a:p>
      </dgm:t>
    </dgm:pt>
    <dgm:pt modelId="{DA39B2FC-85D5-4105-9A51-388D6C0D5B4C}">
      <dgm:prSet phldr="0"/>
      <dgm:spPr/>
      <dgm:t>
        <a:bodyPr/>
        <a:lstStyle/>
        <a:p>
          <a:pPr rtl="0"/>
          <a:r>
            <a:rPr lang="en-US">
              <a:latin typeface="Calibri Light" panose="020F0302020204030204"/>
            </a:rPr>
            <a:t>Our City, Our Home Oversight Committee</a:t>
          </a:r>
        </a:p>
      </dgm:t>
    </dgm:pt>
    <dgm:pt modelId="{22B4229F-EA28-4EAB-A8DD-E891A45A212E}" type="parTrans" cxnId="{C110D25E-B32B-4D6B-95FA-35CBD16F599A}">
      <dgm:prSet/>
      <dgm:spPr/>
    </dgm:pt>
    <dgm:pt modelId="{8D8F9482-6B83-4366-A23A-23C39D488E1B}" type="sibTrans" cxnId="{C110D25E-B32B-4D6B-95FA-35CBD16F599A}">
      <dgm:prSet/>
      <dgm:spPr/>
    </dgm:pt>
    <dgm:pt modelId="{D1EFAF22-6EB4-4311-B2C1-5360E2C59841}">
      <dgm:prSet phldr="0"/>
      <dgm:spPr/>
      <dgm:t>
        <a:bodyPr/>
        <a:lstStyle/>
        <a:p>
          <a:pPr rtl="0"/>
          <a:r>
            <a:rPr lang="en-US">
              <a:latin typeface="Calibri Light" panose="020F0302020204030204"/>
            </a:rPr>
            <a:t>Makes recommendations on the use of Our City, Our Home (Prop C) funds.</a:t>
          </a:r>
        </a:p>
      </dgm:t>
    </dgm:pt>
    <dgm:pt modelId="{E9A4C17C-FFA2-4908-930F-82D3B737CCF8}" type="parTrans" cxnId="{969D4D55-63AF-4165-A716-C91A63454D71}">
      <dgm:prSet/>
      <dgm:spPr/>
    </dgm:pt>
    <dgm:pt modelId="{CF524629-1753-402A-90F6-1CAB36DE3389}" type="sibTrans" cxnId="{969D4D55-63AF-4165-A716-C91A63454D71}">
      <dgm:prSet/>
      <dgm:spPr/>
    </dgm:pt>
    <dgm:pt modelId="{99C758A5-6C33-4BDB-8D90-7D5687F0AB6F}" type="pres">
      <dgm:prSet presAssocID="{6E8B41C9-0BA7-4322-B9DB-A77316B547F8}" presName="theList" presStyleCnt="0">
        <dgm:presLayoutVars>
          <dgm:dir/>
          <dgm:animLvl val="lvl"/>
          <dgm:resizeHandles val="exact"/>
        </dgm:presLayoutVars>
      </dgm:prSet>
      <dgm:spPr/>
    </dgm:pt>
    <dgm:pt modelId="{3AEE52AA-69D5-40B2-8F7E-91BB96A7D323}" type="pres">
      <dgm:prSet presAssocID="{594FB245-9B3A-4AFE-A2A9-36B6D122E44F}" presName="compNode" presStyleCnt="0"/>
      <dgm:spPr/>
    </dgm:pt>
    <dgm:pt modelId="{4BBBB648-878B-4869-93C2-0AE00B31F43D}" type="pres">
      <dgm:prSet presAssocID="{594FB245-9B3A-4AFE-A2A9-36B6D122E44F}" presName="aNode" presStyleLbl="bgShp" presStyleIdx="0" presStyleCnt="4"/>
      <dgm:spPr/>
    </dgm:pt>
    <dgm:pt modelId="{D0214A26-6CDD-4C0D-BD49-74DA5FFA49DB}" type="pres">
      <dgm:prSet presAssocID="{594FB245-9B3A-4AFE-A2A9-36B6D122E44F}" presName="textNode" presStyleLbl="bgShp" presStyleIdx="0" presStyleCnt="4"/>
      <dgm:spPr/>
    </dgm:pt>
    <dgm:pt modelId="{92671507-A1CF-46D5-A677-F982C966E273}" type="pres">
      <dgm:prSet presAssocID="{594FB245-9B3A-4AFE-A2A9-36B6D122E44F}" presName="compChildNode" presStyleCnt="0"/>
      <dgm:spPr/>
    </dgm:pt>
    <dgm:pt modelId="{748B5075-45D3-4837-9F05-DFF8998C1205}" type="pres">
      <dgm:prSet presAssocID="{594FB245-9B3A-4AFE-A2A9-36B6D122E44F}" presName="theInnerList" presStyleCnt="0"/>
      <dgm:spPr/>
    </dgm:pt>
    <dgm:pt modelId="{8D550EB8-A240-418F-B2ED-F587F3381700}" type="pres">
      <dgm:prSet presAssocID="{C408A77F-F317-4446-B4C4-49079AEDB60F}" presName="childNode" presStyleLbl="node1" presStyleIdx="0" presStyleCnt="4">
        <dgm:presLayoutVars>
          <dgm:bulletEnabled val="1"/>
        </dgm:presLayoutVars>
      </dgm:prSet>
      <dgm:spPr/>
    </dgm:pt>
    <dgm:pt modelId="{0A7684EA-93F8-496F-A34D-3BD3DEE3A162}" type="pres">
      <dgm:prSet presAssocID="{594FB245-9B3A-4AFE-A2A9-36B6D122E44F}" presName="aSpace" presStyleCnt="0"/>
      <dgm:spPr/>
    </dgm:pt>
    <dgm:pt modelId="{2CB6A271-2850-4C67-B02B-05DC7B9B453E}" type="pres">
      <dgm:prSet presAssocID="{05FC2A0B-64D4-4444-B121-5B9E62B99110}" presName="compNode" presStyleCnt="0"/>
      <dgm:spPr/>
    </dgm:pt>
    <dgm:pt modelId="{48EBB5D6-F315-421B-9F22-76EC25804B42}" type="pres">
      <dgm:prSet presAssocID="{05FC2A0B-64D4-4444-B121-5B9E62B99110}" presName="aNode" presStyleLbl="bgShp" presStyleIdx="1" presStyleCnt="4"/>
      <dgm:spPr/>
    </dgm:pt>
    <dgm:pt modelId="{6A1C37B8-A9B3-43F9-9969-671559496668}" type="pres">
      <dgm:prSet presAssocID="{05FC2A0B-64D4-4444-B121-5B9E62B99110}" presName="textNode" presStyleLbl="bgShp" presStyleIdx="1" presStyleCnt="4"/>
      <dgm:spPr/>
    </dgm:pt>
    <dgm:pt modelId="{9EE634B6-5577-4E59-9F68-8270731AA3B4}" type="pres">
      <dgm:prSet presAssocID="{05FC2A0B-64D4-4444-B121-5B9E62B99110}" presName="compChildNode" presStyleCnt="0"/>
      <dgm:spPr/>
    </dgm:pt>
    <dgm:pt modelId="{AB108D67-A2D1-4B1E-A370-50E03A6244B9}" type="pres">
      <dgm:prSet presAssocID="{05FC2A0B-64D4-4444-B121-5B9E62B99110}" presName="theInnerList" presStyleCnt="0"/>
      <dgm:spPr/>
    </dgm:pt>
    <dgm:pt modelId="{8FDAE6A1-B2C3-42A0-B7A4-22C714337FDC}" type="pres">
      <dgm:prSet presAssocID="{4FF445B4-7ABD-4EF4-B49E-F2599C8FAA0C}" presName="childNode" presStyleLbl="node1" presStyleIdx="1" presStyleCnt="4">
        <dgm:presLayoutVars>
          <dgm:bulletEnabled val="1"/>
        </dgm:presLayoutVars>
      </dgm:prSet>
      <dgm:spPr/>
    </dgm:pt>
    <dgm:pt modelId="{E4433B94-640F-4BEF-8013-80F7C748D9AA}" type="pres">
      <dgm:prSet presAssocID="{05FC2A0B-64D4-4444-B121-5B9E62B99110}" presName="aSpace" presStyleCnt="0"/>
      <dgm:spPr/>
    </dgm:pt>
    <dgm:pt modelId="{83175EBF-29F9-4E7E-968E-2CFFAE1F6416}" type="pres">
      <dgm:prSet presAssocID="{C86F41B2-A54D-412F-9EB3-54C45A6E2C1B}" presName="compNode" presStyleCnt="0"/>
      <dgm:spPr/>
    </dgm:pt>
    <dgm:pt modelId="{C4F573F7-8356-4DD5-8E66-4D64FA7339CF}" type="pres">
      <dgm:prSet presAssocID="{C86F41B2-A54D-412F-9EB3-54C45A6E2C1B}" presName="aNode" presStyleLbl="bgShp" presStyleIdx="2" presStyleCnt="4"/>
      <dgm:spPr/>
    </dgm:pt>
    <dgm:pt modelId="{49501835-C5DC-4574-AB0B-65F3A754B1FB}" type="pres">
      <dgm:prSet presAssocID="{C86F41B2-A54D-412F-9EB3-54C45A6E2C1B}" presName="textNode" presStyleLbl="bgShp" presStyleIdx="2" presStyleCnt="4"/>
      <dgm:spPr/>
    </dgm:pt>
    <dgm:pt modelId="{C1C41530-4AB0-4F6A-821A-E8E9CA3A8EE8}" type="pres">
      <dgm:prSet presAssocID="{C86F41B2-A54D-412F-9EB3-54C45A6E2C1B}" presName="compChildNode" presStyleCnt="0"/>
      <dgm:spPr/>
    </dgm:pt>
    <dgm:pt modelId="{FB2D2CB7-81A5-40C8-8750-D722FBF63A6B}" type="pres">
      <dgm:prSet presAssocID="{C86F41B2-A54D-412F-9EB3-54C45A6E2C1B}" presName="theInnerList" presStyleCnt="0"/>
      <dgm:spPr/>
    </dgm:pt>
    <dgm:pt modelId="{F8102EEA-1CBB-4227-86DD-525D095066F3}" type="pres">
      <dgm:prSet presAssocID="{FABE4F2C-B49B-4047-8B45-895EA5D7DD79}" presName="childNode" presStyleLbl="node1" presStyleIdx="2" presStyleCnt="4">
        <dgm:presLayoutVars>
          <dgm:bulletEnabled val="1"/>
        </dgm:presLayoutVars>
      </dgm:prSet>
      <dgm:spPr/>
    </dgm:pt>
    <dgm:pt modelId="{32DA4D15-2458-4020-8B37-D3B22D095835}" type="pres">
      <dgm:prSet presAssocID="{C86F41B2-A54D-412F-9EB3-54C45A6E2C1B}" presName="aSpace" presStyleCnt="0"/>
      <dgm:spPr/>
    </dgm:pt>
    <dgm:pt modelId="{50E442CF-B980-4F88-99D6-19DBA1087F64}" type="pres">
      <dgm:prSet presAssocID="{DA39B2FC-85D5-4105-9A51-388D6C0D5B4C}" presName="compNode" presStyleCnt="0"/>
      <dgm:spPr/>
    </dgm:pt>
    <dgm:pt modelId="{3AC17385-A8A6-4B37-B666-7C9CFC60AEDA}" type="pres">
      <dgm:prSet presAssocID="{DA39B2FC-85D5-4105-9A51-388D6C0D5B4C}" presName="aNode" presStyleLbl="bgShp" presStyleIdx="3" presStyleCnt="4"/>
      <dgm:spPr/>
    </dgm:pt>
    <dgm:pt modelId="{F6AFC9B0-275B-40B3-AC42-34B3B0C04DD0}" type="pres">
      <dgm:prSet presAssocID="{DA39B2FC-85D5-4105-9A51-388D6C0D5B4C}" presName="textNode" presStyleLbl="bgShp" presStyleIdx="3" presStyleCnt="4"/>
      <dgm:spPr/>
    </dgm:pt>
    <dgm:pt modelId="{F7AF0A6E-9EBD-4E85-945B-2D5CFD8F976A}" type="pres">
      <dgm:prSet presAssocID="{DA39B2FC-85D5-4105-9A51-388D6C0D5B4C}" presName="compChildNode" presStyleCnt="0"/>
      <dgm:spPr/>
    </dgm:pt>
    <dgm:pt modelId="{232B4EB6-18EB-4FEA-819D-60E0B3A73369}" type="pres">
      <dgm:prSet presAssocID="{DA39B2FC-85D5-4105-9A51-388D6C0D5B4C}" presName="theInnerList" presStyleCnt="0"/>
      <dgm:spPr/>
    </dgm:pt>
    <dgm:pt modelId="{1BAF04EB-F172-4BE2-835A-BED72206F67F}" type="pres">
      <dgm:prSet presAssocID="{D1EFAF22-6EB4-4311-B2C1-5360E2C59841}" presName="childNode" presStyleLbl="node1" presStyleIdx="3" presStyleCnt="4">
        <dgm:presLayoutVars>
          <dgm:bulletEnabled val="1"/>
        </dgm:presLayoutVars>
      </dgm:prSet>
      <dgm:spPr/>
    </dgm:pt>
  </dgm:ptLst>
  <dgm:cxnLst>
    <dgm:cxn modelId="{8D7B7D0E-46F1-4ED7-8BCE-6610528EEEE0}" srcId="{6E8B41C9-0BA7-4322-B9DB-A77316B547F8}" destId="{594FB245-9B3A-4AFE-A2A9-36B6D122E44F}" srcOrd="0" destOrd="0" parTransId="{5D9E9B48-AD5B-4D26-AC6A-B1A0DEFE1877}" sibTransId="{6164DD49-E218-4650-89B2-B1F873D91297}"/>
    <dgm:cxn modelId="{1AD18512-746E-48CC-AE59-6CA079A58E40}" srcId="{6E8B41C9-0BA7-4322-B9DB-A77316B547F8}" destId="{05FC2A0B-64D4-4444-B121-5B9E62B99110}" srcOrd="1" destOrd="0" parTransId="{1515697D-6C29-43E3-9721-0C05407ED21A}" sibTransId="{C0B25DAB-2001-42C1-8A4D-71112F307CC0}"/>
    <dgm:cxn modelId="{6FA3301D-956C-4D5A-AC8B-BF528CC26B94}" type="presOf" srcId="{594FB245-9B3A-4AFE-A2A9-36B6D122E44F}" destId="{D0214A26-6CDD-4C0D-BD49-74DA5FFA49DB}" srcOrd="1" destOrd="0" presId="urn:microsoft.com/office/officeart/2005/8/layout/lProcess2"/>
    <dgm:cxn modelId="{798D0C1E-FB97-4188-A528-6F1DF68F0A22}" srcId="{05FC2A0B-64D4-4444-B121-5B9E62B99110}" destId="{4FF445B4-7ABD-4EF4-B49E-F2599C8FAA0C}" srcOrd="0" destOrd="0" parTransId="{26A91734-DA08-47FA-9FC3-9DB69173F1A7}" sibTransId="{4BA1C292-3339-4076-8896-A98EF9169986}"/>
    <dgm:cxn modelId="{A697E92F-3486-4966-AA68-A00A3891402F}" type="presOf" srcId="{C408A77F-F317-4446-B4C4-49079AEDB60F}" destId="{8D550EB8-A240-418F-B2ED-F587F3381700}" srcOrd="0" destOrd="0" presId="urn:microsoft.com/office/officeart/2005/8/layout/lProcess2"/>
    <dgm:cxn modelId="{4CE72F30-3B8C-4863-8B01-ABB8992AC6FC}" type="presOf" srcId="{4FF445B4-7ABD-4EF4-B49E-F2599C8FAA0C}" destId="{8FDAE6A1-B2C3-42A0-B7A4-22C714337FDC}" srcOrd="0" destOrd="0" presId="urn:microsoft.com/office/officeart/2005/8/layout/lProcess2"/>
    <dgm:cxn modelId="{74BDDA33-A0DA-460D-9B57-D2C16D264FD3}" type="presOf" srcId="{C86F41B2-A54D-412F-9EB3-54C45A6E2C1B}" destId="{C4F573F7-8356-4DD5-8E66-4D64FA7339CF}" srcOrd="0" destOrd="0" presId="urn:microsoft.com/office/officeart/2005/8/layout/lProcess2"/>
    <dgm:cxn modelId="{C110D25E-B32B-4D6B-95FA-35CBD16F599A}" srcId="{6E8B41C9-0BA7-4322-B9DB-A77316B547F8}" destId="{DA39B2FC-85D5-4105-9A51-388D6C0D5B4C}" srcOrd="3" destOrd="0" parTransId="{22B4229F-EA28-4EAB-A8DD-E891A45A212E}" sibTransId="{8D8F9482-6B83-4366-A23A-23C39D488E1B}"/>
    <dgm:cxn modelId="{4F5B0660-2337-4C96-B71C-6862EE4F6C6B}" type="presOf" srcId="{6E8B41C9-0BA7-4322-B9DB-A77316B547F8}" destId="{99C758A5-6C33-4BDB-8D90-7D5687F0AB6F}" srcOrd="0" destOrd="0" presId="urn:microsoft.com/office/officeart/2005/8/layout/lProcess2"/>
    <dgm:cxn modelId="{0E630648-7583-4BC0-97DB-6122B0D6F5A2}" srcId="{6E8B41C9-0BA7-4322-B9DB-A77316B547F8}" destId="{C86F41B2-A54D-412F-9EB3-54C45A6E2C1B}" srcOrd="2" destOrd="0" parTransId="{D9AFB04D-557A-45AE-B9D4-DE1C5A8282F7}" sibTransId="{305933D6-DF84-433D-B6FA-8F03BE3E2758}"/>
    <dgm:cxn modelId="{32FAC773-7BA4-4A85-BED4-386C97A239E3}" type="presOf" srcId="{DA39B2FC-85D5-4105-9A51-388D6C0D5B4C}" destId="{F6AFC9B0-275B-40B3-AC42-34B3B0C04DD0}" srcOrd="1" destOrd="0" presId="urn:microsoft.com/office/officeart/2005/8/layout/lProcess2"/>
    <dgm:cxn modelId="{969D4D55-63AF-4165-A716-C91A63454D71}" srcId="{DA39B2FC-85D5-4105-9A51-388D6C0D5B4C}" destId="{D1EFAF22-6EB4-4311-B2C1-5360E2C59841}" srcOrd="0" destOrd="0" parTransId="{E9A4C17C-FFA2-4908-930F-82D3B737CCF8}" sibTransId="{CF524629-1753-402A-90F6-1CAB36DE3389}"/>
    <dgm:cxn modelId="{5231DEA0-D9E2-4A2A-99D7-FEA1830EB488}" type="presOf" srcId="{C86F41B2-A54D-412F-9EB3-54C45A6E2C1B}" destId="{49501835-C5DC-4574-AB0B-65F3A754B1FB}" srcOrd="1" destOrd="0" presId="urn:microsoft.com/office/officeart/2005/8/layout/lProcess2"/>
    <dgm:cxn modelId="{5D7D07A8-6560-450F-974E-4E46693D5416}" type="presOf" srcId="{DA39B2FC-85D5-4105-9A51-388D6C0D5B4C}" destId="{3AC17385-A8A6-4B37-B666-7C9CFC60AEDA}" srcOrd="0" destOrd="0" presId="urn:microsoft.com/office/officeart/2005/8/layout/lProcess2"/>
    <dgm:cxn modelId="{429AECB0-34D7-41DE-AD4C-A42E9364D7CB}" type="presOf" srcId="{D1EFAF22-6EB4-4311-B2C1-5360E2C59841}" destId="{1BAF04EB-F172-4BE2-835A-BED72206F67F}" srcOrd="0" destOrd="0" presId="urn:microsoft.com/office/officeart/2005/8/layout/lProcess2"/>
    <dgm:cxn modelId="{FF8ECFB1-D808-450D-AC75-116371B0E614}" type="presOf" srcId="{FABE4F2C-B49B-4047-8B45-895EA5D7DD79}" destId="{F8102EEA-1CBB-4227-86DD-525D095066F3}" srcOrd="0" destOrd="0" presId="urn:microsoft.com/office/officeart/2005/8/layout/lProcess2"/>
    <dgm:cxn modelId="{F02703BA-48D0-4C06-B04C-DA2960B85FE8}" type="presOf" srcId="{05FC2A0B-64D4-4444-B121-5B9E62B99110}" destId="{48EBB5D6-F315-421B-9F22-76EC25804B42}" srcOrd="0" destOrd="0" presId="urn:microsoft.com/office/officeart/2005/8/layout/lProcess2"/>
    <dgm:cxn modelId="{B8791CC8-CAB8-447F-A841-CA8D940129AB}" type="presOf" srcId="{05FC2A0B-64D4-4444-B121-5B9E62B99110}" destId="{6A1C37B8-A9B3-43F9-9969-671559496668}" srcOrd="1" destOrd="0" presId="urn:microsoft.com/office/officeart/2005/8/layout/lProcess2"/>
    <dgm:cxn modelId="{57F62AD1-43A9-4EE5-A891-8F8942B81041}" srcId="{594FB245-9B3A-4AFE-A2A9-36B6D122E44F}" destId="{C408A77F-F317-4446-B4C4-49079AEDB60F}" srcOrd="0" destOrd="0" parTransId="{044BA185-20B3-4EE6-975E-91ABD8FD20C0}" sibTransId="{5758D23F-2C3E-461D-8D68-B599E895165F}"/>
    <dgm:cxn modelId="{CA8887D8-779D-41CF-94B9-BB94D79A9E37}" type="presOf" srcId="{594FB245-9B3A-4AFE-A2A9-36B6D122E44F}" destId="{4BBBB648-878B-4869-93C2-0AE00B31F43D}" srcOrd="0" destOrd="0" presId="urn:microsoft.com/office/officeart/2005/8/layout/lProcess2"/>
    <dgm:cxn modelId="{2A4C1CFF-B02B-427A-B9BC-D8FAA401D0DA}" srcId="{C86F41B2-A54D-412F-9EB3-54C45A6E2C1B}" destId="{FABE4F2C-B49B-4047-8B45-895EA5D7DD79}" srcOrd="0" destOrd="0" parTransId="{2036D0F8-AD03-4C5D-BEE0-51BB586FB75A}" sibTransId="{340F9499-2A22-4E12-A971-517C6358543E}"/>
    <dgm:cxn modelId="{5C5C5675-9871-4B46-80C0-82339664C52F}" type="presParOf" srcId="{99C758A5-6C33-4BDB-8D90-7D5687F0AB6F}" destId="{3AEE52AA-69D5-40B2-8F7E-91BB96A7D323}" srcOrd="0" destOrd="0" presId="urn:microsoft.com/office/officeart/2005/8/layout/lProcess2"/>
    <dgm:cxn modelId="{4B6912DB-4205-4692-8054-4D83CE5A05DB}" type="presParOf" srcId="{3AEE52AA-69D5-40B2-8F7E-91BB96A7D323}" destId="{4BBBB648-878B-4869-93C2-0AE00B31F43D}" srcOrd="0" destOrd="0" presId="urn:microsoft.com/office/officeart/2005/8/layout/lProcess2"/>
    <dgm:cxn modelId="{BDA8FC51-96C6-4E50-BABF-14EA482AD7F4}" type="presParOf" srcId="{3AEE52AA-69D5-40B2-8F7E-91BB96A7D323}" destId="{D0214A26-6CDD-4C0D-BD49-74DA5FFA49DB}" srcOrd="1" destOrd="0" presId="urn:microsoft.com/office/officeart/2005/8/layout/lProcess2"/>
    <dgm:cxn modelId="{CDF435A1-142C-4F50-8F43-1F5A1CB13D47}" type="presParOf" srcId="{3AEE52AA-69D5-40B2-8F7E-91BB96A7D323}" destId="{92671507-A1CF-46D5-A677-F982C966E273}" srcOrd="2" destOrd="0" presId="urn:microsoft.com/office/officeart/2005/8/layout/lProcess2"/>
    <dgm:cxn modelId="{14B29688-85F8-4172-8B67-D085282B98B5}" type="presParOf" srcId="{92671507-A1CF-46D5-A677-F982C966E273}" destId="{748B5075-45D3-4837-9F05-DFF8998C1205}" srcOrd="0" destOrd="0" presId="urn:microsoft.com/office/officeart/2005/8/layout/lProcess2"/>
    <dgm:cxn modelId="{A56C363A-1A86-4A40-AB7D-0CBF5D68C5C9}" type="presParOf" srcId="{748B5075-45D3-4837-9F05-DFF8998C1205}" destId="{8D550EB8-A240-418F-B2ED-F587F3381700}" srcOrd="0" destOrd="0" presId="urn:microsoft.com/office/officeart/2005/8/layout/lProcess2"/>
    <dgm:cxn modelId="{83721098-F00C-485D-9333-618F9F939B7A}" type="presParOf" srcId="{99C758A5-6C33-4BDB-8D90-7D5687F0AB6F}" destId="{0A7684EA-93F8-496F-A34D-3BD3DEE3A162}" srcOrd="1" destOrd="0" presId="urn:microsoft.com/office/officeart/2005/8/layout/lProcess2"/>
    <dgm:cxn modelId="{CCD6C934-385A-4D02-948B-103C9FC1A779}" type="presParOf" srcId="{99C758A5-6C33-4BDB-8D90-7D5687F0AB6F}" destId="{2CB6A271-2850-4C67-B02B-05DC7B9B453E}" srcOrd="2" destOrd="0" presId="urn:microsoft.com/office/officeart/2005/8/layout/lProcess2"/>
    <dgm:cxn modelId="{B2B2D3C5-ABEF-4B14-B1AD-0B4421F5535B}" type="presParOf" srcId="{2CB6A271-2850-4C67-B02B-05DC7B9B453E}" destId="{48EBB5D6-F315-421B-9F22-76EC25804B42}" srcOrd="0" destOrd="0" presId="urn:microsoft.com/office/officeart/2005/8/layout/lProcess2"/>
    <dgm:cxn modelId="{4D66504E-D239-4F47-BCB7-BA873F57333E}" type="presParOf" srcId="{2CB6A271-2850-4C67-B02B-05DC7B9B453E}" destId="{6A1C37B8-A9B3-43F9-9969-671559496668}" srcOrd="1" destOrd="0" presId="urn:microsoft.com/office/officeart/2005/8/layout/lProcess2"/>
    <dgm:cxn modelId="{D954940B-48E4-41E7-AF00-8B23E3581899}" type="presParOf" srcId="{2CB6A271-2850-4C67-B02B-05DC7B9B453E}" destId="{9EE634B6-5577-4E59-9F68-8270731AA3B4}" srcOrd="2" destOrd="0" presId="urn:microsoft.com/office/officeart/2005/8/layout/lProcess2"/>
    <dgm:cxn modelId="{9DEB2379-A807-4D21-B1E7-E2586D9EFB12}" type="presParOf" srcId="{9EE634B6-5577-4E59-9F68-8270731AA3B4}" destId="{AB108D67-A2D1-4B1E-A370-50E03A6244B9}" srcOrd="0" destOrd="0" presId="urn:microsoft.com/office/officeart/2005/8/layout/lProcess2"/>
    <dgm:cxn modelId="{C48C9F01-9025-489D-AB38-F76E46DF418D}" type="presParOf" srcId="{AB108D67-A2D1-4B1E-A370-50E03A6244B9}" destId="{8FDAE6A1-B2C3-42A0-B7A4-22C714337FDC}" srcOrd="0" destOrd="0" presId="urn:microsoft.com/office/officeart/2005/8/layout/lProcess2"/>
    <dgm:cxn modelId="{A9FF87EA-2D40-4220-8397-BBF7F81E8ACA}" type="presParOf" srcId="{99C758A5-6C33-4BDB-8D90-7D5687F0AB6F}" destId="{E4433B94-640F-4BEF-8013-80F7C748D9AA}" srcOrd="3" destOrd="0" presId="urn:microsoft.com/office/officeart/2005/8/layout/lProcess2"/>
    <dgm:cxn modelId="{97F62912-9C0F-4514-9041-16E85C7AD56D}" type="presParOf" srcId="{99C758A5-6C33-4BDB-8D90-7D5687F0AB6F}" destId="{83175EBF-29F9-4E7E-968E-2CFFAE1F6416}" srcOrd="4" destOrd="0" presId="urn:microsoft.com/office/officeart/2005/8/layout/lProcess2"/>
    <dgm:cxn modelId="{2808C8E1-09D2-42DB-9959-67F42165E6B4}" type="presParOf" srcId="{83175EBF-29F9-4E7E-968E-2CFFAE1F6416}" destId="{C4F573F7-8356-4DD5-8E66-4D64FA7339CF}" srcOrd="0" destOrd="0" presId="urn:microsoft.com/office/officeart/2005/8/layout/lProcess2"/>
    <dgm:cxn modelId="{6AE5C25A-93B8-4F63-BFE0-711044459C8C}" type="presParOf" srcId="{83175EBF-29F9-4E7E-968E-2CFFAE1F6416}" destId="{49501835-C5DC-4574-AB0B-65F3A754B1FB}" srcOrd="1" destOrd="0" presId="urn:microsoft.com/office/officeart/2005/8/layout/lProcess2"/>
    <dgm:cxn modelId="{806BB93D-F988-4072-B42B-D8F8E97A769F}" type="presParOf" srcId="{83175EBF-29F9-4E7E-968E-2CFFAE1F6416}" destId="{C1C41530-4AB0-4F6A-821A-E8E9CA3A8EE8}" srcOrd="2" destOrd="0" presId="urn:microsoft.com/office/officeart/2005/8/layout/lProcess2"/>
    <dgm:cxn modelId="{F91D39AB-BA9F-4FA3-8434-062F742D6FD1}" type="presParOf" srcId="{C1C41530-4AB0-4F6A-821A-E8E9CA3A8EE8}" destId="{FB2D2CB7-81A5-40C8-8750-D722FBF63A6B}" srcOrd="0" destOrd="0" presId="urn:microsoft.com/office/officeart/2005/8/layout/lProcess2"/>
    <dgm:cxn modelId="{26E8919E-D596-4DCB-AB2C-8D3BB5AADE5A}" type="presParOf" srcId="{FB2D2CB7-81A5-40C8-8750-D722FBF63A6B}" destId="{F8102EEA-1CBB-4227-86DD-525D095066F3}" srcOrd="0" destOrd="0" presId="urn:microsoft.com/office/officeart/2005/8/layout/lProcess2"/>
    <dgm:cxn modelId="{370CF1B1-5677-499F-B595-63A528B94F7F}" type="presParOf" srcId="{99C758A5-6C33-4BDB-8D90-7D5687F0AB6F}" destId="{32DA4D15-2458-4020-8B37-D3B22D095835}" srcOrd="5" destOrd="0" presId="urn:microsoft.com/office/officeart/2005/8/layout/lProcess2"/>
    <dgm:cxn modelId="{EC20749F-4E0C-40E8-9EDF-71FC49892987}" type="presParOf" srcId="{99C758A5-6C33-4BDB-8D90-7D5687F0AB6F}" destId="{50E442CF-B980-4F88-99D6-19DBA1087F64}" srcOrd="6" destOrd="0" presId="urn:microsoft.com/office/officeart/2005/8/layout/lProcess2"/>
    <dgm:cxn modelId="{C30DAB2F-ECBC-46E3-9272-0BED245F6FD3}" type="presParOf" srcId="{50E442CF-B980-4F88-99D6-19DBA1087F64}" destId="{3AC17385-A8A6-4B37-B666-7C9CFC60AEDA}" srcOrd="0" destOrd="0" presId="urn:microsoft.com/office/officeart/2005/8/layout/lProcess2"/>
    <dgm:cxn modelId="{07FA5E68-884A-480B-8420-D847176B59BB}" type="presParOf" srcId="{50E442CF-B980-4F88-99D6-19DBA1087F64}" destId="{F6AFC9B0-275B-40B3-AC42-34B3B0C04DD0}" srcOrd="1" destOrd="0" presId="urn:microsoft.com/office/officeart/2005/8/layout/lProcess2"/>
    <dgm:cxn modelId="{FB5C7AF1-652C-45F9-98EB-7E7A9A0BAC9F}" type="presParOf" srcId="{50E442CF-B980-4F88-99D6-19DBA1087F64}" destId="{F7AF0A6E-9EBD-4E85-945B-2D5CFD8F976A}" srcOrd="2" destOrd="0" presId="urn:microsoft.com/office/officeart/2005/8/layout/lProcess2"/>
    <dgm:cxn modelId="{0D006CC4-8D30-466F-B999-1E07B09909F8}" type="presParOf" srcId="{F7AF0A6E-9EBD-4E85-945B-2D5CFD8F976A}" destId="{232B4EB6-18EB-4FEA-819D-60E0B3A73369}" srcOrd="0" destOrd="0" presId="urn:microsoft.com/office/officeart/2005/8/layout/lProcess2"/>
    <dgm:cxn modelId="{2AF99D7E-5FF6-4BEA-B008-8655D8CADB48}" type="presParOf" srcId="{232B4EB6-18EB-4FEA-819D-60E0B3A73369}" destId="{1BAF04EB-F172-4BE2-835A-BED72206F67F}" srcOrd="0"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3F625E-B093-4F71-BA3E-CC9467B48330}"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00743966-FCA8-4953-B0A6-E10B4BC68275}">
      <dgm:prSet phldrT="[Text]" phldr="0"/>
      <dgm:spPr/>
      <dgm:t>
        <a:bodyPr/>
        <a:lstStyle/>
        <a:p>
          <a:pPr rtl="0"/>
          <a:r>
            <a:rPr lang="en-US">
              <a:latin typeface="Calibri Light" panose="020F0302020204030204"/>
            </a:rPr>
            <a:t>homelessness prevention</a:t>
          </a:r>
          <a:endParaRPr lang="en-US"/>
        </a:p>
      </dgm:t>
    </dgm:pt>
    <dgm:pt modelId="{07D215F3-BEF9-4F3F-B74D-43BCCE369CB3}" type="parTrans" cxnId="{B195A08D-CE96-4191-9ECB-D28185C9648D}">
      <dgm:prSet/>
      <dgm:spPr/>
      <dgm:t>
        <a:bodyPr/>
        <a:lstStyle/>
        <a:p>
          <a:endParaRPr lang="en-US"/>
        </a:p>
      </dgm:t>
    </dgm:pt>
    <dgm:pt modelId="{8947B8EC-FBFF-4B7B-BEB8-B982FD809C59}" type="sibTrans" cxnId="{B195A08D-CE96-4191-9ECB-D28185C9648D}">
      <dgm:prSet/>
      <dgm:spPr/>
      <dgm:t>
        <a:bodyPr/>
        <a:lstStyle/>
        <a:p>
          <a:endParaRPr lang="en-US"/>
        </a:p>
      </dgm:t>
    </dgm:pt>
    <dgm:pt modelId="{6BBF9B45-539B-4B04-A84A-036AE6652019}">
      <dgm:prSet phldrT="[Text]" phldr="0"/>
      <dgm:spPr/>
      <dgm:t>
        <a:bodyPr/>
        <a:lstStyle/>
        <a:p>
          <a:pPr rtl="0"/>
          <a:r>
            <a:rPr lang="en-US" dirty="0">
              <a:latin typeface="Calibri Light" panose="020F0302020204030204"/>
            </a:rPr>
            <a:t>coordinated entry</a:t>
          </a:r>
          <a:endParaRPr lang="en-US" dirty="0"/>
        </a:p>
      </dgm:t>
    </dgm:pt>
    <dgm:pt modelId="{20947395-52AC-4BA4-AFF1-CD0947DADE48}" type="parTrans" cxnId="{5038E954-29CF-4840-AF7E-1E8AC3ACE4AD}">
      <dgm:prSet/>
      <dgm:spPr/>
      <dgm:t>
        <a:bodyPr/>
        <a:lstStyle/>
        <a:p>
          <a:endParaRPr lang="en-US"/>
        </a:p>
      </dgm:t>
    </dgm:pt>
    <dgm:pt modelId="{BFF34559-9E25-4A13-826F-7341EEDB77D1}" type="sibTrans" cxnId="{5038E954-29CF-4840-AF7E-1E8AC3ACE4AD}">
      <dgm:prSet/>
      <dgm:spPr/>
      <dgm:t>
        <a:bodyPr/>
        <a:lstStyle/>
        <a:p>
          <a:endParaRPr lang="en-US"/>
        </a:p>
      </dgm:t>
    </dgm:pt>
    <dgm:pt modelId="{4794B892-FCAD-45EC-8247-F911D537742B}">
      <dgm:prSet phldrT="[Text]" phldr="0"/>
      <dgm:spPr/>
      <dgm:t>
        <a:bodyPr/>
        <a:lstStyle/>
        <a:p>
          <a:r>
            <a:rPr lang="en-US">
              <a:latin typeface="Calibri Light" panose="020F0302020204030204"/>
            </a:rPr>
            <a:t>outreach</a:t>
          </a:r>
          <a:endParaRPr lang="en-US"/>
        </a:p>
      </dgm:t>
    </dgm:pt>
    <dgm:pt modelId="{BC43D7F7-2C98-4447-A7B6-8E667F359645}" type="parTrans" cxnId="{0C9F7396-2117-4397-A545-15DADE08AA59}">
      <dgm:prSet/>
      <dgm:spPr/>
      <dgm:t>
        <a:bodyPr/>
        <a:lstStyle/>
        <a:p>
          <a:endParaRPr lang="en-US"/>
        </a:p>
      </dgm:t>
    </dgm:pt>
    <dgm:pt modelId="{07D282CA-0B07-4DE0-8E9B-743D402BF902}" type="sibTrans" cxnId="{0C9F7396-2117-4397-A545-15DADE08AA59}">
      <dgm:prSet/>
      <dgm:spPr/>
      <dgm:t>
        <a:bodyPr/>
        <a:lstStyle/>
        <a:p>
          <a:endParaRPr lang="en-US"/>
        </a:p>
      </dgm:t>
    </dgm:pt>
    <dgm:pt modelId="{13B09853-CD08-4C80-A33F-E5DFA5659848}">
      <dgm:prSet phldrT="[Text]" phldr="0"/>
      <dgm:spPr/>
      <dgm:t>
        <a:bodyPr/>
        <a:lstStyle/>
        <a:p>
          <a:pPr rtl="0"/>
          <a:r>
            <a:rPr lang="en-US" b="0" dirty="0">
              <a:latin typeface="+mj-lt"/>
            </a:rPr>
            <a:t>shelter</a:t>
          </a:r>
          <a:r>
            <a:rPr lang="en-US" dirty="0"/>
            <a:t> </a:t>
          </a:r>
        </a:p>
      </dgm:t>
    </dgm:pt>
    <dgm:pt modelId="{CF305BF0-59B6-4493-8823-0F69F02EA30F}" type="parTrans" cxnId="{2C8848FD-BC44-4889-8777-63DECB8774A5}">
      <dgm:prSet/>
      <dgm:spPr/>
      <dgm:t>
        <a:bodyPr/>
        <a:lstStyle/>
        <a:p>
          <a:endParaRPr lang="en-US"/>
        </a:p>
      </dgm:t>
    </dgm:pt>
    <dgm:pt modelId="{3CA92D4A-F131-4AF2-BA16-085DBBE097DA}" type="sibTrans" cxnId="{2C8848FD-BC44-4889-8777-63DECB8774A5}">
      <dgm:prSet/>
      <dgm:spPr/>
      <dgm:t>
        <a:bodyPr/>
        <a:lstStyle/>
        <a:p>
          <a:endParaRPr lang="en-US"/>
        </a:p>
      </dgm:t>
    </dgm:pt>
    <dgm:pt modelId="{18957765-6D53-4780-BF5A-B6F1C61097C2}">
      <dgm:prSet phldr="0"/>
      <dgm:spPr/>
      <dgm:t>
        <a:bodyPr/>
        <a:lstStyle/>
        <a:p>
          <a:pPr rtl="0"/>
          <a:r>
            <a:rPr lang="en-US" dirty="0">
              <a:latin typeface="Calibri Light" panose="020F0302020204030204"/>
            </a:rPr>
            <a:t>housing problem solving</a:t>
          </a:r>
        </a:p>
      </dgm:t>
    </dgm:pt>
    <dgm:pt modelId="{1C716205-132D-4C21-81B5-CA38252DEC1A}" type="parTrans" cxnId="{700815F4-C269-4DCC-A066-959D4012CFA0}">
      <dgm:prSet/>
      <dgm:spPr/>
      <dgm:t>
        <a:bodyPr/>
        <a:lstStyle/>
        <a:p>
          <a:endParaRPr lang="en-US"/>
        </a:p>
      </dgm:t>
    </dgm:pt>
    <dgm:pt modelId="{E725DEE6-BB04-4117-B0F7-0B2434FD187E}" type="sibTrans" cxnId="{700815F4-C269-4DCC-A066-959D4012CFA0}">
      <dgm:prSet/>
      <dgm:spPr/>
      <dgm:t>
        <a:bodyPr/>
        <a:lstStyle/>
        <a:p>
          <a:endParaRPr lang="en-US"/>
        </a:p>
      </dgm:t>
    </dgm:pt>
    <dgm:pt modelId="{097FA510-3925-4BB7-81A3-DB5B5003C5EF}">
      <dgm:prSet phldr="0"/>
      <dgm:spPr/>
      <dgm:t>
        <a:bodyPr/>
        <a:lstStyle/>
        <a:p>
          <a:r>
            <a:rPr lang="en-US">
              <a:latin typeface="Calibri Light" panose="020F0302020204030204"/>
            </a:rPr>
            <a:t>housing</a:t>
          </a:r>
        </a:p>
      </dgm:t>
    </dgm:pt>
    <dgm:pt modelId="{AF0BE338-E41A-4BC1-AE45-DB199255421D}" type="parTrans" cxnId="{9E9FEE13-65A5-43F3-8382-3E84BE3C37AA}">
      <dgm:prSet/>
      <dgm:spPr/>
      <dgm:t>
        <a:bodyPr/>
        <a:lstStyle/>
        <a:p>
          <a:endParaRPr lang="en-US"/>
        </a:p>
      </dgm:t>
    </dgm:pt>
    <dgm:pt modelId="{6DD5B1F0-78FB-4B3D-9C74-8CC28BFB014A}" type="sibTrans" cxnId="{9E9FEE13-65A5-43F3-8382-3E84BE3C37AA}">
      <dgm:prSet/>
      <dgm:spPr/>
      <dgm:t>
        <a:bodyPr/>
        <a:lstStyle/>
        <a:p>
          <a:endParaRPr lang="en-US"/>
        </a:p>
      </dgm:t>
    </dgm:pt>
    <dgm:pt modelId="{A32314DB-4659-4FD7-A10F-933CD637F6C8}" type="pres">
      <dgm:prSet presAssocID="{103F625E-B093-4F71-BA3E-CC9467B48330}" presName="diagram" presStyleCnt="0">
        <dgm:presLayoutVars>
          <dgm:dir/>
          <dgm:resizeHandles val="exact"/>
        </dgm:presLayoutVars>
      </dgm:prSet>
      <dgm:spPr/>
    </dgm:pt>
    <dgm:pt modelId="{FCF58AFA-2020-4D7A-B05A-19C310EA99C1}" type="pres">
      <dgm:prSet presAssocID="{00743966-FCA8-4953-B0A6-E10B4BC68275}" presName="node" presStyleLbl="node1" presStyleIdx="0" presStyleCnt="6">
        <dgm:presLayoutVars>
          <dgm:bulletEnabled val="1"/>
        </dgm:presLayoutVars>
      </dgm:prSet>
      <dgm:spPr/>
    </dgm:pt>
    <dgm:pt modelId="{3A2501BE-7BA8-40AA-9300-1D40619BA277}" type="pres">
      <dgm:prSet presAssocID="{8947B8EC-FBFF-4B7B-BEB8-B982FD809C59}" presName="sibTrans" presStyleCnt="0"/>
      <dgm:spPr/>
    </dgm:pt>
    <dgm:pt modelId="{DB7D1C22-55F0-4756-8657-A832E896DF23}" type="pres">
      <dgm:prSet presAssocID="{6BBF9B45-539B-4B04-A84A-036AE6652019}" presName="node" presStyleLbl="node1" presStyleIdx="1" presStyleCnt="6">
        <dgm:presLayoutVars>
          <dgm:bulletEnabled val="1"/>
        </dgm:presLayoutVars>
      </dgm:prSet>
      <dgm:spPr/>
    </dgm:pt>
    <dgm:pt modelId="{CC7E4689-F297-4AAB-89B6-B00075324B3C}" type="pres">
      <dgm:prSet presAssocID="{BFF34559-9E25-4A13-826F-7341EEDB77D1}" presName="sibTrans" presStyleCnt="0"/>
      <dgm:spPr/>
    </dgm:pt>
    <dgm:pt modelId="{7C2FE9AD-5FDB-4D42-9D64-D71E1370E492}" type="pres">
      <dgm:prSet presAssocID="{4794B892-FCAD-45EC-8247-F911D537742B}" presName="node" presStyleLbl="node1" presStyleIdx="2" presStyleCnt="6">
        <dgm:presLayoutVars>
          <dgm:bulletEnabled val="1"/>
        </dgm:presLayoutVars>
      </dgm:prSet>
      <dgm:spPr/>
    </dgm:pt>
    <dgm:pt modelId="{CE02D6ED-E907-4C7D-BEEF-A58078E439DE}" type="pres">
      <dgm:prSet presAssocID="{07D282CA-0B07-4DE0-8E9B-743D402BF902}" presName="sibTrans" presStyleCnt="0"/>
      <dgm:spPr/>
    </dgm:pt>
    <dgm:pt modelId="{21A73881-B730-4743-ABCA-29AFE0878D56}" type="pres">
      <dgm:prSet presAssocID="{13B09853-CD08-4C80-A33F-E5DFA5659848}" presName="node" presStyleLbl="node1" presStyleIdx="3" presStyleCnt="6" custLinFactNeighborX="-261" custLinFactNeighborY="554">
        <dgm:presLayoutVars>
          <dgm:bulletEnabled val="1"/>
        </dgm:presLayoutVars>
      </dgm:prSet>
      <dgm:spPr/>
    </dgm:pt>
    <dgm:pt modelId="{EA6DBF18-4C93-49EA-9655-D49DA287FD1C}" type="pres">
      <dgm:prSet presAssocID="{3CA92D4A-F131-4AF2-BA16-085DBBE097DA}" presName="sibTrans" presStyleCnt="0"/>
      <dgm:spPr/>
    </dgm:pt>
    <dgm:pt modelId="{D950638C-1363-49FC-84FA-A63E121AD0F9}" type="pres">
      <dgm:prSet presAssocID="{18957765-6D53-4780-BF5A-B6F1C61097C2}" presName="node" presStyleLbl="node1" presStyleIdx="4" presStyleCnt="6">
        <dgm:presLayoutVars>
          <dgm:bulletEnabled val="1"/>
        </dgm:presLayoutVars>
      </dgm:prSet>
      <dgm:spPr/>
    </dgm:pt>
    <dgm:pt modelId="{E0FA14CF-DBB1-46C5-A79A-515B04884814}" type="pres">
      <dgm:prSet presAssocID="{E725DEE6-BB04-4117-B0F7-0B2434FD187E}" presName="sibTrans" presStyleCnt="0"/>
      <dgm:spPr/>
    </dgm:pt>
    <dgm:pt modelId="{4B9B9AA8-B41A-4AD6-BB7D-3300DA2819C4}" type="pres">
      <dgm:prSet presAssocID="{097FA510-3925-4BB7-81A3-DB5B5003C5EF}" presName="node" presStyleLbl="node1" presStyleIdx="5" presStyleCnt="6">
        <dgm:presLayoutVars>
          <dgm:bulletEnabled val="1"/>
        </dgm:presLayoutVars>
      </dgm:prSet>
      <dgm:spPr/>
    </dgm:pt>
  </dgm:ptLst>
  <dgm:cxnLst>
    <dgm:cxn modelId="{9E9FEE13-65A5-43F3-8382-3E84BE3C37AA}" srcId="{103F625E-B093-4F71-BA3E-CC9467B48330}" destId="{097FA510-3925-4BB7-81A3-DB5B5003C5EF}" srcOrd="5" destOrd="0" parTransId="{AF0BE338-E41A-4BC1-AE45-DB199255421D}" sibTransId="{6DD5B1F0-78FB-4B3D-9C74-8CC28BFB014A}"/>
    <dgm:cxn modelId="{50D0BC60-9DD8-4220-944D-9AFD86AE7580}" type="presOf" srcId="{103F625E-B093-4F71-BA3E-CC9467B48330}" destId="{A32314DB-4659-4FD7-A10F-933CD637F6C8}" srcOrd="0" destOrd="0" presId="urn:microsoft.com/office/officeart/2005/8/layout/default"/>
    <dgm:cxn modelId="{A4C03573-19FC-453C-B56C-B247EF17AAF5}" type="presOf" srcId="{6BBF9B45-539B-4B04-A84A-036AE6652019}" destId="{DB7D1C22-55F0-4756-8657-A832E896DF23}" srcOrd="0" destOrd="0" presId="urn:microsoft.com/office/officeart/2005/8/layout/default"/>
    <dgm:cxn modelId="{5038E954-29CF-4840-AF7E-1E8AC3ACE4AD}" srcId="{103F625E-B093-4F71-BA3E-CC9467B48330}" destId="{6BBF9B45-539B-4B04-A84A-036AE6652019}" srcOrd="1" destOrd="0" parTransId="{20947395-52AC-4BA4-AFF1-CD0947DADE48}" sibTransId="{BFF34559-9E25-4A13-826F-7341EEDB77D1}"/>
    <dgm:cxn modelId="{53BFAE57-E88A-494E-BFE0-17843CAD98FC}" type="presOf" srcId="{097FA510-3925-4BB7-81A3-DB5B5003C5EF}" destId="{4B9B9AA8-B41A-4AD6-BB7D-3300DA2819C4}" srcOrd="0" destOrd="0" presId="urn:microsoft.com/office/officeart/2005/8/layout/default"/>
    <dgm:cxn modelId="{85D71F58-BAEB-4B88-8BD5-7579F9F3CC4A}" type="presOf" srcId="{13B09853-CD08-4C80-A33F-E5DFA5659848}" destId="{21A73881-B730-4743-ABCA-29AFE0878D56}" srcOrd="0" destOrd="0" presId="urn:microsoft.com/office/officeart/2005/8/layout/default"/>
    <dgm:cxn modelId="{B195A08D-CE96-4191-9ECB-D28185C9648D}" srcId="{103F625E-B093-4F71-BA3E-CC9467B48330}" destId="{00743966-FCA8-4953-B0A6-E10B4BC68275}" srcOrd="0" destOrd="0" parTransId="{07D215F3-BEF9-4F3F-B74D-43BCCE369CB3}" sibTransId="{8947B8EC-FBFF-4B7B-BEB8-B982FD809C59}"/>
    <dgm:cxn modelId="{0C9F7396-2117-4397-A545-15DADE08AA59}" srcId="{103F625E-B093-4F71-BA3E-CC9467B48330}" destId="{4794B892-FCAD-45EC-8247-F911D537742B}" srcOrd="2" destOrd="0" parTransId="{BC43D7F7-2C98-4447-A7B6-8E667F359645}" sibTransId="{07D282CA-0B07-4DE0-8E9B-743D402BF902}"/>
    <dgm:cxn modelId="{7B7839C1-F866-47FD-84A2-EFF7FC34AC69}" type="presOf" srcId="{18957765-6D53-4780-BF5A-B6F1C61097C2}" destId="{D950638C-1363-49FC-84FA-A63E121AD0F9}" srcOrd="0" destOrd="0" presId="urn:microsoft.com/office/officeart/2005/8/layout/default"/>
    <dgm:cxn modelId="{FC6011CA-F955-497B-A409-339FE658F693}" type="presOf" srcId="{00743966-FCA8-4953-B0A6-E10B4BC68275}" destId="{FCF58AFA-2020-4D7A-B05A-19C310EA99C1}" srcOrd="0" destOrd="0" presId="urn:microsoft.com/office/officeart/2005/8/layout/default"/>
    <dgm:cxn modelId="{AF707FF3-9741-4EA5-B17F-2D89B007BC48}" type="presOf" srcId="{4794B892-FCAD-45EC-8247-F911D537742B}" destId="{7C2FE9AD-5FDB-4D42-9D64-D71E1370E492}" srcOrd="0" destOrd="0" presId="urn:microsoft.com/office/officeart/2005/8/layout/default"/>
    <dgm:cxn modelId="{700815F4-C269-4DCC-A066-959D4012CFA0}" srcId="{103F625E-B093-4F71-BA3E-CC9467B48330}" destId="{18957765-6D53-4780-BF5A-B6F1C61097C2}" srcOrd="4" destOrd="0" parTransId="{1C716205-132D-4C21-81B5-CA38252DEC1A}" sibTransId="{E725DEE6-BB04-4117-B0F7-0B2434FD187E}"/>
    <dgm:cxn modelId="{2C8848FD-BC44-4889-8777-63DECB8774A5}" srcId="{103F625E-B093-4F71-BA3E-CC9467B48330}" destId="{13B09853-CD08-4C80-A33F-E5DFA5659848}" srcOrd="3" destOrd="0" parTransId="{CF305BF0-59B6-4493-8823-0F69F02EA30F}" sibTransId="{3CA92D4A-F131-4AF2-BA16-085DBBE097DA}"/>
    <dgm:cxn modelId="{9164A9CA-EBCC-4037-B898-AA49995E5564}" type="presParOf" srcId="{A32314DB-4659-4FD7-A10F-933CD637F6C8}" destId="{FCF58AFA-2020-4D7A-B05A-19C310EA99C1}" srcOrd="0" destOrd="0" presId="urn:microsoft.com/office/officeart/2005/8/layout/default"/>
    <dgm:cxn modelId="{B488AC1F-0E66-4821-A153-7F4E41E4ED9C}" type="presParOf" srcId="{A32314DB-4659-4FD7-A10F-933CD637F6C8}" destId="{3A2501BE-7BA8-40AA-9300-1D40619BA277}" srcOrd="1" destOrd="0" presId="urn:microsoft.com/office/officeart/2005/8/layout/default"/>
    <dgm:cxn modelId="{39C9B644-4BC1-4C73-AF43-3D4FF4F23FA3}" type="presParOf" srcId="{A32314DB-4659-4FD7-A10F-933CD637F6C8}" destId="{DB7D1C22-55F0-4756-8657-A832E896DF23}" srcOrd="2" destOrd="0" presId="urn:microsoft.com/office/officeart/2005/8/layout/default"/>
    <dgm:cxn modelId="{2A1D7975-CA92-416A-B6DE-4A3A80540C70}" type="presParOf" srcId="{A32314DB-4659-4FD7-A10F-933CD637F6C8}" destId="{CC7E4689-F297-4AAB-89B6-B00075324B3C}" srcOrd="3" destOrd="0" presId="urn:microsoft.com/office/officeart/2005/8/layout/default"/>
    <dgm:cxn modelId="{E7A914D7-0432-421E-9031-674325E9C8A6}" type="presParOf" srcId="{A32314DB-4659-4FD7-A10F-933CD637F6C8}" destId="{7C2FE9AD-5FDB-4D42-9D64-D71E1370E492}" srcOrd="4" destOrd="0" presId="urn:microsoft.com/office/officeart/2005/8/layout/default"/>
    <dgm:cxn modelId="{A6F67918-37CF-4684-ACBE-1F782781631D}" type="presParOf" srcId="{A32314DB-4659-4FD7-A10F-933CD637F6C8}" destId="{CE02D6ED-E907-4C7D-BEEF-A58078E439DE}" srcOrd="5" destOrd="0" presId="urn:microsoft.com/office/officeart/2005/8/layout/default"/>
    <dgm:cxn modelId="{E10331F5-6645-41FB-BD82-52ED284FAC60}" type="presParOf" srcId="{A32314DB-4659-4FD7-A10F-933CD637F6C8}" destId="{21A73881-B730-4743-ABCA-29AFE0878D56}" srcOrd="6" destOrd="0" presId="urn:microsoft.com/office/officeart/2005/8/layout/default"/>
    <dgm:cxn modelId="{00781118-42F7-474D-A5E0-82AB7CB5720F}" type="presParOf" srcId="{A32314DB-4659-4FD7-A10F-933CD637F6C8}" destId="{EA6DBF18-4C93-49EA-9655-D49DA287FD1C}" srcOrd="7" destOrd="0" presId="urn:microsoft.com/office/officeart/2005/8/layout/default"/>
    <dgm:cxn modelId="{CD64B29F-B86A-4285-A29F-FA997C5D9C2D}" type="presParOf" srcId="{A32314DB-4659-4FD7-A10F-933CD637F6C8}" destId="{D950638C-1363-49FC-84FA-A63E121AD0F9}" srcOrd="8" destOrd="0" presId="urn:microsoft.com/office/officeart/2005/8/layout/default"/>
    <dgm:cxn modelId="{11BE294D-29F9-40AB-AF98-DE69B0838778}" type="presParOf" srcId="{A32314DB-4659-4FD7-A10F-933CD637F6C8}" destId="{E0FA14CF-DBB1-46C5-A79A-515B04884814}" srcOrd="9" destOrd="0" presId="urn:microsoft.com/office/officeart/2005/8/layout/default"/>
    <dgm:cxn modelId="{04211BC7-0551-4EA2-8F83-5446D43404BD}" type="presParOf" srcId="{A32314DB-4659-4FD7-A10F-933CD637F6C8}" destId="{4B9B9AA8-B41A-4AD6-BB7D-3300DA2819C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D5C553-0B1F-4CA5-A3BF-DEAECE05DB4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A71E1D0-D046-48E3-AD1F-D49B459282B9}">
      <dgm:prSet phldrT="[Text]" phldr="0" custT="1"/>
      <dgm:spPr/>
      <dgm:t>
        <a:bodyPr/>
        <a:lstStyle/>
        <a:p>
          <a:pPr rtl="0"/>
          <a:r>
            <a:rPr lang="en-US" sz="2000" b="1">
              <a:latin typeface="Calibri Light" panose="020F0302020204030204"/>
            </a:rPr>
            <a:t>Accessing Homelessness Prevention</a:t>
          </a:r>
          <a:endParaRPr lang="en-US" sz="2000"/>
        </a:p>
      </dgm:t>
    </dgm:pt>
    <dgm:pt modelId="{5D707899-F794-437E-91FE-9C7B9379C5BF}" type="parTrans" cxnId="{986DD65A-3D9D-4FD2-9273-EAFFF07C14D6}">
      <dgm:prSet/>
      <dgm:spPr/>
      <dgm:t>
        <a:bodyPr/>
        <a:lstStyle/>
        <a:p>
          <a:endParaRPr lang="en-US"/>
        </a:p>
      </dgm:t>
    </dgm:pt>
    <dgm:pt modelId="{1D151E4B-D1C6-4F9C-9EFF-A1AD0044A118}" type="sibTrans" cxnId="{986DD65A-3D9D-4FD2-9273-EAFFF07C14D6}">
      <dgm:prSet/>
      <dgm:spPr/>
      <dgm:t>
        <a:bodyPr/>
        <a:lstStyle/>
        <a:p>
          <a:endParaRPr lang="en-US"/>
        </a:p>
      </dgm:t>
    </dgm:pt>
    <dgm:pt modelId="{D8D38441-AA26-4F1D-945D-D57011F6E5B7}">
      <dgm:prSet phldr="0"/>
      <dgm:spPr/>
      <dgm:t>
        <a:bodyPr/>
        <a:lstStyle/>
        <a:p>
          <a:pPr rtl="0"/>
          <a:r>
            <a:rPr lang="en-US" b="1">
              <a:latin typeface="Calibri Light" panose="020F0302020204030204"/>
            </a:rPr>
            <a:t>Access:</a:t>
          </a:r>
          <a:r>
            <a:rPr lang="en-US">
              <a:latin typeface="Calibri Light" panose="020F0302020204030204"/>
            </a:rPr>
            <a:t> Apply for SF Emergency Rental Assistance Program (ERAP) online or via partners.</a:t>
          </a:r>
          <a:endParaRPr lang="en-US"/>
        </a:p>
      </dgm:t>
    </dgm:pt>
    <dgm:pt modelId="{B6EF9FF8-57A5-4BA5-81E9-9B23CBBB1502}" type="parTrans" cxnId="{8004E9DC-CB1C-4000-8C24-DD5556B84011}">
      <dgm:prSet/>
      <dgm:spPr/>
      <dgm:t>
        <a:bodyPr/>
        <a:lstStyle/>
        <a:p>
          <a:endParaRPr lang="en-US"/>
        </a:p>
      </dgm:t>
    </dgm:pt>
    <dgm:pt modelId="{70D78C93-9A29-4BB8-AB49-837AB3995F9E}" type="sibTrans" cxnId="{8004E9DC-CB1C-4000-8C24-DD5556B84011}">
      <dgm:prSet/>
      <dgm:spPr/>
      <dgm:t>
        <a:bodyPr/>
        <a:lstStyle/>
        <a:p>
          <a:endParaRPr lang="en-US"/>
        </a:p>
      </dgm:t>
    </dgm:pt>
    <dgm:pt modelId="{123C707D-3E49-4DA5-9433-25C61B8F2F47}">
      <dgm:prSet phldr="0"/>
      <dgm:spPr/>
      <dgm:t>
        <a:bodyPr/>
        <a:lstStyle/>
        <a:p>
          <a:pPr rtl="0"/>
          <a:r>
            <a:rPr lang="en-US" b="1">
              <a:latin typeface="Calibri Light" panose="020F0302020204030204"/>
            </a:rPr>
            <a:t>Target Population: </a:t>
          </a:r>
          <a:r>
            <a:rPr lang="en-US">
              <a:latin typeface="Calibri Light" panose="020F0302020204030204"/>
            </a:rPr>
            <a:t>Households at highest risk of losing housing and experiencing homelessness (including formal and informal living situations).</a:t>
          </a:r>
          <a:br>
            <a:rPr lang="en-US">
              <a:latin typeface="Calibri Light" panose="020F0302020204030204"/>
            </a:rPr>
          </a:br>
          <a:endParaRPr lang="en-US">
            <a:latin typeface="Calibri Light" panose="020F0302020204030204"/>
          </a:endParaRPr>
        </a:p>
      </dgm:t>
    </dgm:pt>
    <dgm:pt modelId="{163E0DF1-16B3-44D4-924E-670540F3EE6E}" type="parTrans" cxnId="{1FAC7563-2871-4541-97C5-341EBE15AF93}">
      <dgm:prSet/>
      <dgm:spPr/>
      <dgm:t>
        <a:bodyPr/>
        <a:lstStyle/>
        <a:p>
          <a:endParaRPr lang="en-US"/>
        </a:p>
      </dgm:t>
    </dgm:pt>
    <dgm:pt modelId="{C91E2927-017A-461A-9C9E-8C56536E5B1E}" type="sibTrans" cxnId="{1FAC7563-2871-4541-97C5-341EBE15AF93}">
      <dgm:prSet/>
      <dgm:spPr/>
      <dgm:t>
        <a:bodyPr/>
        <a:lstStyle/>
        <a:p>
          <a:endParaRPr lang="en-US"/>
        </a:p>
      </dgm:t>
    </dgm:pt>
    <dgm:pt modelId="{82B93565-AE53-47AE-9649-B958C491673C}" type="pres">
      <dgm:prSet presAssocID="{04D5C553-0B1F-4CA5-A3BF-DEAECE05DB4D}" presName="Name0" presStyleCnt="0">
        <dgm:presLayoutVars>
          <dgm:dir/>
          <dgm:animLvl val="lvl"/>
          <dgm:resizeHandles val="exact"/>
        </dgm:presLayoutVars>
      </dgm:prSet>
      <dgm:spPr/>
    </dgm:pt>
    <dgm:pt modelId="{F03C291E-9D01-4357-8D0D-3AD9429E260F}" type="pres">
      <dgm:prSet presAssocID="{5A71E1D0-D046-48E3-AD1F-D49B459282B9}" presName="composite" presStyleCnt="0"/>
      <dgm:spPr/>
    </dgm:pt>
    <dgm:pt modelId="{5D161E8C-B818-4A41-A6F2-BDD3C86AA58A}" type="pres">
      <dgm:prSet presAssocID="{5A71E1D0-D046-48E3-AD1F-D49B459282B9}" presName="parTx" presStyleLbl="alignNode1" presStyleIdx="0" presStyleCnt="1">
        <dgm:presLayoutVars>
          <dgm:chMax val="0"/>
          <dgm:chPref val="0"/>
          <dgm:bulletEnabled val="1"/>
        </dgm:presLayoutVars>
      </dgm:prSet>
      <dgm:spPr/>
    </dgm:pt>
    <dgm:pt modelId="{50C77381-40FF-469B-8F40-8E0738459FEE}" type="pres">
      <dgm:prSet presAssocID="{5A71E1D0-D046-48E3-AD1F-D49B459282B9}" presName="desTx" presStyleLbl="alignAccFollowNode1" presStyleIdx="0" presStyleCnt="1">
        <dgm:presLayoutVars>
          <dgm:bulletEnabled val="1"/>
        </dgm:presLayoutVars>
      </dgm:prSet>
      <dgm:spPr/>
    </dgm:pt>
  </dgm:ptLst>
  <dgm:cxnLst>
    <dgm:cxn modelId="{5788361C-05C0-4FB8-A2A6-7E4124CE4C96}" type="presOf" srcId="{D8D38441-AA26-4F1D-945D-D57011F6E5B7}" destId="{50C77381-40FF-469B-8F40-8E0738459FEE}" srcOrd="0" destOrd="1" presId="urn:microsoft.com/office/officeart/2005/8/layout/hList1"/>
    <dgm:cxn modelId="{47390E26-F3BF-4DA2-BA69-F859C2BF3BCE}" type="presOf" srcId="{5A71E1D0-D046-48E3-AD1F-D49B459282B9}" destId="{5D161E8C-B818-4A41-A6F2-BDD3C86AA58A}" srcOrd="0" destOrd="0" presId="urn:microsoft.com/office/officeart/2005/8/layout/hList1"/>
    <dgm:cxn modelId="{896E3640-3838-45AF-B47D-AB6D2A45DE60}" type="presOf" srcId="{04D5C553-0B1F-4CA5-A3BF-DEAECE05DB4D}" destId="{82B93565-AE53-47AE-9649-B958C491673C}" srcOrd="0" destOrd="0" presId="urn:microsoft.com/office/officeart/2005/8/layout/hList1"/>
    <dgm:cxn modelId="{1FAC7563-2871-4541-97C5-341EBE15AF93}" srcId="{5A71E1D0-D046-48E3-AD1F-D49B459282B9}" destId="{123C707D-3E49-4DA5-9433-25C61B8F2F47}" srcOrd="0" destOrd="0" parTransId="{163E0DF1-16B3-44D4-924E-670540F3EE6E}" sibTransId="{C91E2927-017A-461A-9C9E-8C56536E5B1E}"/>
    <dgm:cxn modelId="{986DD65A-3D9D-4FD2-9273-EAFFF07C14D6}" srcId="{04D5C553-0B1F-4CA5-A3BF-DEAECE05DB4D}" destId="{5A71E1D0-D046-48E3-AD1F-D49B459282B9}" srcOrd="0" destOrd="0" parTransId="{5D707899-F794-437E-91FE-9C7B9379C5BF}" sibTransId="{1D151E4B-D1C6-4F9C-9EFF-A1AD0044A118}"/>
    <dgm:cxn modelId="{4A04FAC2-188D-45CA-BC4A-A3DD2CCF32D7}" type="presOf" srcId="{123C707D-3E49-4DA5-9433-25C61B8F2F47}" destId="{50C77381-40FF-469B-8F40-8E0738459FEE}" srcOrd="0" destOrd="0" presId="urn:microsoft.com/office/officeart/2005/8/layout/hList1"/>
    <dgm:cxn modelId="{8004E9DC-CB1C-4000-8C24-DD5556B84011}" srcId="{5A71E1D0-D046-48E3-AD1F-D49B459282B9}" destId="{D8D38441-AA26-4F1D-945D-D57011F6E5B7}" srcOrd="1" destOrd="0" parTransId="{B6EF9FF8-57A5-4BA5-81E9-9B23CBBB1502}" sibTransId="{70D78C93-9A29-4BB8-AB49-837AB3995F9E}"/>
    <dgm:cxn modelId="{908B1829-93AC-474C-9652-992826C86F58}" type="presParOf" srcId="{82B93565-AE53-47AE-9649-B958C491673C}" destId="{F03C291E-9D01-4357-8D0D-3AD9429E260F}" srcOrd="0" destOrd="0" presId="urn:microsoft.com/office/officeart/2005/8/layout/hList1"/>
    <dgm:cxn modelId="{363388B5-7E19-4A30-BCB3-C17D7B0F2217}" type="presParOf" srcId="{F03C291E-9D01-4357-8D0D-3AD9429E260F}" destId="{5D161E8C-B818-4A41-A6F2-BDD3C86AA58A}" srcOrd="0" destOrd="0" presId="urn:microsoft.com/office/officeart/2005/8/layout/hList1"/>
    <dgm:cxn modelId="{7D682AF0-794C-4FF8-A45D-ECD0932177B8}" type="presParOf" srcId="{F03C291E-9D01-4357-8D0D-3AD9429E260F}" destId="{50C77381-40FF-469B-8F40-8E0738459FEE}"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821347-C670-455D-9C6E-360A7975F78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2F929022-B0BE-4912-A453-CBD8E7EDE3D0}">
      <dgm:prSet phldrT="[Text]" phldr="0"/>
      <dgm:spPr>
        <a:ln>
          <a:solidFill>
            <a:schemeClr val="lt1">
              <a:hueOff val="0"/>
              <a:satOff val="0"/>
              <a:lumOff val="0"/>
            </a:schemeClr>
          </a:solidFill>
        </a:ln>
      </dgm:spPr>
      <dgm:t>
        <a:bodyPr/>
        <a:lstStyle/>
        <a:p>
          <a:pPr rtl="0"/>
          <a:r>
            <a:rPr lang="en-US">
              <a:latin typeface="Calibri Light" panose="020F0302020204030204"/>
            </a:rPr>
            <a:t>Front Door to the Homelessness Response System</a:t>
          </a:r>
          <a:endParaRPr lang="en-US"/>
        </a:p>
      </dgm:t>
    </dgm:pt>
    <dgm:pt modelId="{6E044D20-47BF-40A8-B8FF-E7ADD6553ABA}" type="parTrans" cxnId="{E76C5C38-B203-4785-ADDA-9C39D821B90E}">
      <dgm:prSet/>
      <dgm:spPr/>
      <dgm:t>
        <a:bodyPr/>
        <a:lstStyle/>
        <a:p>
          <a:endParaRPr lang="en-US"/>
        </a:p>
      </dgm:t>
    </dgm:pt>
    <dgm:pt modelId="{3296B582-6030-40A7-A358-A6961C59A449}" type="sibTrans" cxnId="{E76C5C38-B203-4785-ADDA-9C39D821B90E}">
      <dgm:prSet/>
      <dgm:spPr/>
      <dgm:t>
        <a:bodyPr/>
        <a:lstStyle/>
        <a:p>
          <a:endParaRPr lang="en-US"/>
        </a:p>
      </dgm:t>
    </dgm:pt>
    <dgm:pt modelId="{1C89F292-8ACD-4C7C-A86A-BFAE531F3389}">
      <dgm:prSet phldrT="[Text]" phldr="0"/>
      <dgm:spPr>
        <a:solidFill>
          <a:schemeClr val="accent4"/>
        </a:solidFill>
      </dgm:spPr>
      <dgm:t>
        <a:bodyPr/>
        <a:lstStyle/>
        <a:p>
          <a:pPr rtl="0"/>
          <a:r>
            <a:rPr lang="en-US">
              <a:solidFill>
                <a:schemeClr val="tx1"/>
              </a:solidFill>
              <a:latin typeface="Calibri Light" panose="020F0302020204030204"/>
            </a:rPr>
            <a:t>All HSH housing</a:t>
          </a:r>
          <a:endParaRPr lang="en-US">
            <a:solidFill>
              <a:schemeClr val="tx1"/>
            </a:solidFill>
          </a:endParaRPr>
        </a:p>
      </dgm:t>
    </dgm:pt>
    <dgm:pt modelId="{981883AE-ECF7-46FA-89E4-D9CC0CD38859}" type="parTrans" cxnId="{695ADF73-2FC5-4CE6-A9B1-6CAFFD655662}">
      <dgm:prSet/>
      <dgm:spPr/>
      <dgm:t>
        <a:bodyPr/>
        <a:lstStyle/>
        <a:p>
          <a:endParaRPr lang="en-US"/>
        </a:p>
      </dgm:t>
    </dgm:pt>
    <dgm:pt modelId="{3908303E-D5EF-47C7-A619-FE97C4645F32}" type="sibTrans" cxnId="{695ADF73-2FC5-4CE6-A9B1-6CAFFD655662}">
      <dgm:prSet/>
      <dgm:spPr/>
      <dgm:t>
        <a:bodyPr/>
        <a:lstStyle/>
        <a:p>
          <a:endParaRPr lang="en-US"/>
        </a:p>
      </dgm:t>
    </dgm:pt>
    <dgm:pt modelId="{5F9618F0-61CD-4715-B952-9D55C183EFA6}">
      <dgm:prSet phldrT="[Text]" phldr="0"/>
      <dgm:spPr>
        <a:solidFill>
          <a:schemeClr val="accent3"/>
        </a:solidFill>
      </dgm:spPr>
      <dgm:t>
        <a:bodyPr/>
        <a:lstStyle/>
        <a:p>
          <a:pPr rtl="0"/>
          <a:r>
            <a:rPr lang="en-US">
              <a:solidFill>
                <a:schemeClr val="tx1"/>
              </a:solidFill>
              <a:latin typeface="Calibri Light" panose="020F0302020204030204"/>
            </a:rPr>
            <a:t>Housing problem solving</a:t>
          </a:r>
          <a:endParaRPr lang="en-US">
            <a:solidFill>
              <a:schemeClr val="tx1"/>
            </a:solidFill>
          </a:endParaRPr>
        </a:p>
      </dgm:t>
    </dgm:pt>
    <dgm:pt modelId="{2C49B071-431F-4A87-A8B9-EDD2DEDFFD2B}" type="parTrans" cxnId="{722A30B0-5023-4102-A5FD-1250240CD538}">
      <dgm:prSet/>
      <dgm:spPr/>
      <dgm:t>
        <a:bodyPr/>
        <a:lstStyle/>
        <a:p>
          <a:endParaRPr lang="en-US"/>
        </a:p>
      </dgm:t>
    </dgm:pt>
    <dgm:pt modelId="{14DA545B-AA6C-43C8-AAD5-733E483C5A89}" type="sibTrans" cxnId="{722A30B0-5023-4102-A5FD-1250240CD538}">
      <dgm:prSet/>
      <dgm:spPr/>
      <dgm:t>
        <a:bodyPr/>
        <a:lstStyle/>
        <a:p>
          <a:endParaRPr lang="en-US"/>
        </a:p>
      </dgm:t>
    </dgm:pt>
    <dgm:pt modelId="{A36E95AA-4EFE-44CF-9C06-35A8AFF9625E}">
      <dgm:prSet phldrT="[Text]" phldr="0"/>
      <dgm:spPr>
        <a:solidFill>
          <a:schemeClr val="accent2"/>
        </a:solidFill>
      </dgm:spPr>
      <dgm:t>
        <a:bodyPr/>
        <a:lstStyle/>
        <a:p>
          <a:pPr rtl="0"/>
          <a:r>
            <a:rPr lang="en-US">
              <a:solidFill>
                <a:schemeClr val="tx1"/>
              </a:solidFill>
              <a:latin typeface="Calibri Light" panose="020F0302020204030204"/>
            </a:rPr>
            <a:t>Family and youth shelter</a:t>
          </a:r>
          <a:endParaRPr lang="en-US">
            <a:solidFill>
              <a:schemeClr val="tx1"/>
            </a:solidFill>
          </a:endParaRPr>
        </a:p>
      </dgm:t>
    </dgm:pt>
    <dgm:pt modelId="{5A7BF98A-70FF-48FF-B5C4-2F8614FCFF69}" type="parTrans" cxnId="{DB266955-3A62-4EE8-9768-93EAC22CF5F5}">
      <dgm:prSet/>
      <dgm:spPr/>
      <dgm:t>
        <a:bodyPr/>
        <a:lstStyle/>
        <a:p>
          <a:endParaRPr lang="en-US"/>
        </a:p>
      </dgm:t>
    </dgm:pt>
    <dgm:pt modelId="{2E3A73AC-A1E8-440D-9B0F-A489A8D6CED5}" type="sibTrans" cxnId="{DB266955-3A62-4EE8-9768-93EAC22CF5F5}">
      <dgm:prSet/>
      <dgm:spPr/>
      <dgm:t>
        <a:bodyPr/>
        <a:lstStyle/>
        <a:p>
          <a:endParaRPr lang="en-US"/>
        </a:p>
      </dgm:t>
    </dgm:pt>
    <dgm:pt modelId="{E1D23A2E-6155-43DA-9460-78814111190A}" type="pres">
      <dgm:prSet presAssocID="{5B821347-C670-455D-9C6E-360A7975F782}" presName="composite" presStyleCnt="0">
        <dgm:presLayoutVars>
          <dgm:chMax val="1"/>
          <dgm:dir/>
          <dgm:resizeHandles val="exact"/>
        </dgm:presLayoutVars>
      </dgm:prSet>
      <dgm:spPr/>
    </dgm:pt>
    <dgm:pt modelId="{53CD0556-9990-4685-9B57-E36B65F74F75}" type="pres">
      <dgm:prSet presAssocID="{2F929022-B0BE-4912-A453-CBD8E7EDE3D0}" presName="roof" presStyleLbl="dkBgShp" presStyleIdx="0" presStyleCnt="2"/>
      <dgm:spPr/>
    </dgm:pt>
    <dgm:pt modelId="{12985C6B-B77B-4C7B-8BE5-55A54B882458}" type="pres">
      <dgm:prSet presAssocID="{2F929022-B0BE-4912-A453-CBD8E7EDE3D0}" presName="pillars" presStyleCnt="0"/>
      <dgm:spPr/>
    </dgm:pt>
    <dgm:pt modelId="{0D32EC2C-9909-4AAC-AB29-032814807EC6}" type="pres">
      <dgm:prSet presAssocID="{2F929022-B0BE-4912-A453-CBD8E7EDE3D0}" presName="pillar1" presStyleLbl="node1" presStyleIdx="0" presStyleCnt="3">
        <dgm:presLayoutVars>
          <dgm:bulletEnabled val="1"/>
        </dgm:presLayoutVars>
      </dgm:prSet>
      <dgm:spPr/>
    </dgm:pt>
    <dgm:pt modelId="{234FB0A4-C71C-4B49-8BB1-0D24567FCE9F}" type="pres">
      <dgm:prSet presAssocID="{5F9618F0-61CD-4715-B952-9D55C183EFA6}" presName="pillarX" presStyleLbl="node1" presStyleIdx="1" presStyleCnt="3">
        <dgm:presLayoutVars>
          <dgm:bulletEnabled val="1"/>
        </dgm:presLayoutVars>
      </dgm:prSet>
      <dgm:spPr/>
    </dgm:pt>
    <dgm:pt modelId="{A56773A8-5E87-4133-A990-90616F5CE5CC}" type="pres">
      <dgm:prSet presAssocID="{A36E95AA-4EFE-44CF-9C06-35A8AFF9625E}" presName="pillarX" presStyleLbl="node1" presStyleIdx="2" presStyleCnt="3">
        <dgm:presLayoutVars>
          <dgm:bulletEnabled val="1"/>
        </dgm:presLayoutVars>
      </dgm:prSet>
      <dgm:spPr/>
    </dgm:pt>
    <dgm:pt modelId="{AAFBD583-89DE-4022-9437-C96C7FAF0A33}" type="pres">
      <dgm:prSet presAssocID="{2F929022-B0BE-4912-A453-CBD8E7EDE3D0}" presName="base" presStyleLbl="dkBgShp" presStyleIdx="1" presStyleCnt="2"/>
      <dgm:spPr/>
    </dgm:pt>
  </dgm:ptLst>
  <dgm:cxnLst>
    <dgm:cxn modelId="{B6A84017-1F42-4BC1-8D2F-813705184B29}" type="presOf" srcId="{5B821347-C670-455D-9C6E-360A7975F782}" destId="{E1D23A2E-6155-43DA-9460-78814111190A}" srcOrd="0" destOrd="0" presId="urn:microsoft.com/office/officeart/2005/8/layout/hList3"/>
    <dgm:cxn modelId="{01F61035-4419-4376-8B2F-F347085F9DE8}" type="presOf" srcId="{2F929022-B0BE-4912-A453-CBD8E7EDE3D0}" destId="{53CD0556-9990-4685-9B57-E36B65F74F75}" srcOrd="0" destOrd="0" presId="urn:microsoft.com/office/officeart/2005/8/layout/hList3"/>
    <dgm:cxn modelId="{E76C5C38-B203-4785-ADDA-9C39D821B90E}" srcId="{5B821347-C670-455D-9C6E-360A7975F782}" destId="{2F929022-B0BE-4912-A453-CBD8E7EDE3D0}" srcOrd="0" destOrd="0" parTransId="{6E044D20-47BF-40A8-B8FF-E7ADD6553ABA}" sibTransId="{3296B582-6030-40A7-A358-A6961C59A449}"/>
    <dgm:cxn modelId="{40D7E84A-7520-4A34-ABDA-24862829E1EC}" type="presOf" srcId="{1C89F292-8ACD-4C7C-A86A-BFAE531F3389}" destId="{0D32EC2C-9909-4AAC-AB29-032814807EC6}" srcOrd="0" destOrd="0" presId="urn:microsoft.com/office/officeart/2005/8/layout/hList3"/>
    <dgm:cxn modelId="{695ADF73-2FC5-4CE6-A9B1-6CAFFD655662}" srcId="{2F929022-B0BE-4912-A453-CBD8E7EDE3D0}" destId="{1C89F292-8ACD-4C7C-A86A-BFAE531F3389}" srcOrd="0" destOrd="0" parTransId="{981883AE-ECF7-46FA-89E4-D9CC0CD38859}" sibTransId="{3908303E-D5EF-47C7-A619-FE97C4645F32}"/>
    <dgm:cxn modelId="{DB266955-3A62-4EE8-9768-93EAC22CF5F5}" srcId="{2F929022-B0BE-4912-A453-CBD8E7EDE3D0}" destId="{A36E95AA-4EFE-44CF-9C06-35A8AFF9625E}" srcOrd="2" destOrd="0" parTransId="{5A7BF98A-70FF-48FF-B5C4-2F8614FCFF69}" sibTransId="{2E3A73AC-A1E8-440D-9B0F-A489A8D6CED5}"/>
    <dgm:cxn modelId="{92EA6DAC-253A-4696-BE1D-85CA333D68E0}" type="presOf" srcId="{A36E95AA-4EFE-44CF-9C06-35A8AFF9625E}" destId="{A56773A8-5E87-4133-A990-90616F5CE5CC}" srcOrd="0" destOrd="0" presId="urn:microsoft.com/office/officeart/2005/8/layout/hList3"/>
    <dgm:cxn modelId="{722A30B0-5023-4102-A5FD-1250240CD538}" srcId="{2F929022-B0BE-4912-A453-CBD8E7EDE3D0}" destId="{5F9618F0-61CD-4715-B952-9D55C183EFA6}" srcOrd="1" destOrd="0" parTransId="{2C49B071-431F-4A87-A8B9-EDD2DEDFFD2B}" sibTransId="{14DA545B-AA6C-43C8-AAD5-733E483C5A89}"/>
    <dgm:cxn modelId="{C3B15FB7-EAF5-4B0E-B4D6-6A2CFF52B6CD}" type="presOf" srcId="{5F9618F0-61CD-4715-B952-9D55C183EFA6}" destId="{234FB0A4-C71C-4B49-8BB1-0D24567FCE9F}" srcOrd="0" destOrd="0" presId="urn:microsoft.com/office/officeart/2005/8/layout/hList3"/>
    <dgm:cxn modelId="{6A471D9F-FCA1-4579-BCD9-961E18211BEC}" type="presParOf" srcId="{E1D23A2E-6155-43DA-9460-78814111190A}" destId="{53CD0556-9990-4685-9B57-E36B65F74F75}" srcOrd="0" destOrd="0" presId="urn:microsoft.com/office/officeart/2005/8/layout/hList3"/>
    <dgm:cxn modelId="{D0F7D6C6-F9C1-4DBB-925B-AA5DB9B84129}" type="presParOf" srcId="{E1D23A2E-6155-43DA-9460-78814111190A}" destId="{12985C6B-B77B-4C7B-8BE5-55A54B882458}" srcOrd="1" destOrd="0" presId="urn:microsoft.com/office/officeart/2005/8/layout/hList3"/>
    <dgm:cxn modelId="{E14733A3-CDF5-4EBA-A243-B8754E487B41}" type="presParOf" srcId="{12985C6B-B77B-4C7B-8BE5-55A54B882458}" destId="{0D32EC2C-9909-4AAC-AB29-032814807EC6}" srcOrd="0" destOrd="0" presId="urn:microsoft.com/office/officeart/2005/8/layout/hList3"/>
    <dgm:cxn modelId="{0DEA6E9F-7B91-4402-B8CA-A16FF16FD3D8}" type="presParOf" srcId="{12985C6B-B77B-4C7B-8BE5-55A54B882458}" destId="{234FB0A4-C71C-4B49-8BB1-0D24567FCE9F}" srcOrd="1" destOrd="0" presId="urn:microsoft.com/office/officeart/2005/8/layout/hList3"/>
    <dgm:cxn modelId="{1059ADBE-CF80-4E05-B4BD-52EFD8E0CAEA}" type="presParOf" srcId="{12985C6B-B77B-4C7B-8BE5-55A54B882458}" destId="{A56773A8-5E87-4133-A990-90616F5CE5CC}" srcOrd="2" destOrd="0" presId="urn:microsoft.com/office/officeart/2005/8/layout/hList3"/>
    <dgm:cxn modelId="{8C97C563-BB63-4C17-935D-F4446578C8C0}" type="presParOf" srcId="{E1D23A2E-6155-43DA-9460-78814111190A}" destId="{AAFBD583-89DE-4022-9437-C96C7FAF0A33}"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D5C553-0B1F-4CA5-A3BF-DEAECE05DB4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A9911C4-60FB-413D-9D2A-BD1F1F1E6B8D}">
      <dgm:prSet phldrT="[Text]" phldr="0" custT="1"/>
      <dgm:spPr/>
      <dgm:t>
        <a:bodyPr/>
        <a:lstStyle/>
        <a:p>
          <a:pPr rtl="0"/>
          <a:r>
            <a:rPr lang="en-US" sz="2000" b="1">
              <a:latin typeface="Calibri Light" panose="020F0302020204030204"/>
            </a:rPr>
            <a:t>Accessing Housing Problem Solving</a:t>
          </a:r>
          <a:endParaRPr lang="en-US" sz="2000">
            <a:latin typeface="Calibri Light" panose="020F0302020204030204"/>
          </a:endParaRPr>
        </a:p>
      </dgm:t>
    </dgm:pt>
    <dgm:pt modelId="{9FB5CA31-88B5-451C-AD13-29CE3CD4CD73}" type="parTrans" cxnId="{62EAE0B2-3D2A-47D9-8EF0-638F7EA9208E}">
      <dgm:prSet/>
      <dgm:spPr/>
      <dgm:t>
        <a:bodyPr/>
        <a:lstStyle/>
        <a:p>
          <a:endParaRPr lang="en-US"/>
        </a:p>
      </dgm:t>
    </dgm:pt>
    <dgm:pt modelId="{7968D404-AAE3-4E8C-8FC7-039C965CBA3E}" type="sibTrans" cxnId="{62EAE0B2-3D2A-47D9-8EF0-638F7EA9208E}">
      <dgm:prSet/>
      <dgm:spPr/>
      <dgm:t>
        <a:bodyPr/>
        <a:lstStyle/>
        <a:p>
          <a:endParaRPr lang="en-US"/>
        </a:p>
      </dgm:t>
    </dgm:pt>
    <dgm:pt modelId="{26E53259-79A7-4311-8205-97E3A991FC68}">
      <dgm:prSet phldr="0"/>
      <dgm:spPr/>
      <dgm:t>
        <a:bodyPr/>
        <a:lstStyle/>
        <a:p>
          <a:pPr rtl="0"/>
          <a:r>
            <a:rPr lang="en-US" b="1">
              <a:latin typeface="Calibri Light" panose="020F0302020204030204"/>
            </a:rPr>
            <a:t>Access: </a:t>
          </a:r>
          <a:r>
            <a:rPr lang="en-US">
              <a:latin typeface="Calibri Light" panose="020F0302020204030204"/>
            </a:rPr>
            <a:t>CE Access Points + family shelter</a:t>
          </a:r>
          <a:endParaRPr lang="en-US"/>
        </a:p>
      </dgm:t>
    </dgm:pt>
    <dgm:pt modelId="{F7FC7677-8920-40B1-B42C-55CAD6E28B6B}" type="parTrans" cxnId="{C4197AA6-C51F-41C5-82B0-4F11F87A37EF}">
      <dgm:prSet/>
      <dgm:spPr/>
      <dgm:t>
        <a:bodyPr/>
        <a:lstStyle/>
        <a:p>
          <a:endParaRPr lang="en-US"/>
        </a:p>
      </dgm:t>
    </dgm:pt>
    <dgm:pt modelId="{6178B97E-A43E-4844-B68B-B8380AFC89CE}" type="sibTrans" cxnId="{C4197AA6-C51F-41C5-82B0-4F11F87A37EF}">
      <dgm:prSet/>
      <dgm:spPr/>
      <dgm:t>
        <a:bodyPr/>
        <a:lstStyle/>
        <a:p>
          <a:endParaRPr lang="en-US"/>
        </a:p>
      </dgm:t>
    </dgm:pt>
    <dgm:pt modelId="{0603BBC5-1264-4C5C-8AC0-4E235BE80B87}">
      <dgm:prSet phldr="0"/>
      <dgm:spPr/>
      <dgm:t>
        <a:bodyPr/>
        <a:lstStyle/>
        <a:p>
          <a:pPr rtl="0"/>
          <a:r>
            <a:rPr lang="en-US" b="1">
              <a:latin typeface="Calibri Light" panose="020F0302020204030204"/>
            </a:rPr>
            <a:t>Target Population: </a:t>
          </a:r>
          <a:r>
            <a:rPr lang="en-US">
              <a:latin typeface="Calibri Light" panose="020F0302020204030204"/>
            </a:rPr>
            <a:t>People experiencing homelessness (i.e., have lost or are going to lose housing within 14 days) and are at or below 50% Area Median Income.</a:t>
          </a:r>
          <a:endParaRPr lang="en-US"/>
        </a:p>
      </dgm:t>
    </dgm:pt>
    <dgm:pt modelId="{559DD509-AE3E-4502-90EC-540CB4A93D8A}" type="parTrans" cxnId="{DE45B1BD-1709-4FF7-AB78-A846EA1A4F40}">
      <dgm:prSet/>
      <dgm:spPr/>
      <dgm:t>
        <a:bodyPr/>
        <a:lstStyle/>
        <a:p>
          <a:endParaRPr lang="en-US"/>
        </a:p>
      </dgm:t>
    </dgm:pt>
    <dgm:pt modelId="{4E5F64FD-0178-44FC-A0FE-82D7115F1F2A}" type="sibTrans" cxnId="{DE45B1BD-1709-4FF7-AB78-A846EA1A4F40}">
      <dgm:prSet/>
      <dgm:spPr/>
      <dgm:t>
        <a:bodyPr/>
        <a:lstStyle/>
        <a:p>
          <a:endParaRPr lang="en-US"/>
        </a:p>
      </dgm:t>
    </dgm:pt>
    <dgm:pt modelId="{0D44E346-DD12-4C29-9B7C-18D04D4EC952}">
      <dgm:prSet phldr="0"/>
      <dgm:spPr/>
      <dgm:t>
        <a:bodyPr/>
        <a:lstStyle/>
        <a:p>
          <a:pPr rtl="0"/>
          <a:endParaRPr lang="en-US"/>
        </a:p>
      </dgm:t>
    </dgm:pt>
    <dgm:pt modelId="{3F7AD077-89AF-463A-B7CF-569AA564FF1E}" type="parTrans" cxnId="{6742AF11-77D6-4534-B8EE-7221770B90C3}">
      <dgm:prSet/>
      <dgm:spPr/>
      <dgm:t>
        <a:bodyPr/>
        <a:lstStyle/>
        <a:p>
          <a:endParaRPr lang="en-US"/>
        </a:p>
      </dgm:t>
    </dgm:pt>
    <dgm:pt modelId="{178F4C95-BCF4-4F2B-864D-B1F311CDAABB}" type="sibTrans" cxnId="{6742AF11-77D6-4534-B8EE-7221770B90C3}">
      <dgm:prSet/>
      <dgm:spPr/>
      <dgm:t>
        <a:bodyPr/>
        <a:lstStyle/>
        <a:p>
          <a:endParaRPr lang="en-US"/>
        </a:p>
      </dgm:t>
    </dgm:pt>
    <dgm:pt modelId="{82B93565-AE53-47AE-9649-B958C491673C}" type="pres">
      <dgm:prSet presAssocID="{04D5C553-0B1F-4CA5-A3BF-DEAECE05DB4D}" presName="Name0" presStyleCnt="0">
        <dgm:presLayoutVars>
          <dgm:dir/>
          <dgm:animLvl val="lvl"/>
          <dgm:resizeHandles val="exact"/>
        </dgm:presLayoutVars>
      </dgm:prSet>
      <dgm:spPr/>
    </dgm:pt>
    <dgm:pt modelId="{449E6B4D-AB18-48FA-BF93-051E481A6362}" type="pres">
      <dgm:prSet presAssocID="{DA9911C4-60FB-413D-9D2A-BD1F1F1E6B8D}" presName="composite" presStyleCnt="0"/>
      <dgm:spPr/>
    </dgm:pt>
    <dgm:pt modelId="{B34B3114-4F97-4754-B427-6A1161AE84A5}" type="pres">
      <dgm:prSet presAssocID="{DA9911C4-60FB-413D-9D2A-BD1F1F1E6B8D}" presName="parTx" presStyleLbl="alignNode1" presStyleIdx="0" presStyleCnt="1">
        <dgm:presLayoutVars>
          <dgm:chMax val="0"/>
          <dgm:chPref val="0"/>
          <dgm:bulletEnabled val="1"/>
        </dgm:presLayoutVars>
      </dgm:prSet>
      <dgm:spPr/>
    </dgm:pt>
    <dgm:pt modelId="{F7CE1CB3-8C42-47A7-B4B9-D2CF777AF304}" type="pres">
      <dgm:prSet presAssocID="{DA9911C4-60FB-413D-9D2A-BD1F1F1E6B8D}" presName="desTx" presStyleLbl="alignAccFollowNode1" presStyleIdx="0" presStyleCnt="1">
        <dgm:presLayoutVars>
          <dgm:bulletEnabled val="1"/>
        </dgm:presLayoutVars>
      </dgm:prSet>
      <dgm:spPr/>
    </dgm:pt>
  </dgm:ptLst>
  <dgm:cxnLst>
    <dgm:cxn modelId="{6742AF11-77D6-4534-B8EE-7221770B90C3}" srcId="{DA9911C4-60FB-413D-9D2A-BD1F1F1E6B8D}" destId="{0D44E346-DD12-4C29-9B7C-18D04D4EC952}" srcOrd="1" destOrd="0" parTransId="{3F7AD077-89AF-463A-B7CF-569AA564FF1E}" sibTransId="{178F4C95-BCF4-4F2B-864D-B1F311CDAABB}"/>
    <dgm:cxn modelId="{5340D733-756B-4E0E-8C0F-C23E5A8D75E1}" type="presOf" srcId="{0603BBC5-1264-4C5C-8AC0-4E235BE80B87}" destId="{F7CE1CB3-8C42-47A7-B4B9-D2CF777AF304}" srcOrd="0" destOrd="0" presId="urn:microsoft.com/office/officeart/2005/8/layout/hList1"/>
    <dgm:cxn modelId="{896E3640-3838-45AF-B47D-AB6D2A45DE60}" type="presOf" srcId="{04D5C553-0B1F-4CA5-A3BF-DEAECE05DB4D}" destId="{82B93565-AE53-47AE-9649-B958C491673C}" srcOrd="0" destOrd="0" presId="urn:microsoft.com/office/officeart/2005/8/layout/hList1"/>
    <dgm:cxn modelId="{5804A374-3944-4DC3-8150-041A0F66E865}" type="presOf" srcId="{0D44E346-DD12-4C29-9B7C-18D04D4EC952}" destId="{F7CE1CB3-8C42-47A7-B4B9-D2CF777AF304}" srcOrd="0" destOrd="1" presId="urn:microsoft.com/office/officeart/2005/8/layout/hList1"/>
    <dgm:cxn modelId="{C4197AA6-C51F-41C5-82B0-4F11F87A37EF}" srcId="{DA9911C4-60FB-413D-9D2A-BD1F1F1E6B8D}" destId="{26E53259-79A7-4311-8205-97E3A991FC68}" srcOrd="2" destOrd="0" parTransId="{F7FC7677-8920-40B1-B42C-55CAD6E28B6B}" sibTransId="{6178B97E-A43E-4844-B68B-B8380AFC89CE}"/>
    <dgm:cxn modelId="{2CB6EDA7-7224-4523-AC4B-BE17C959E480}" type="presOf" srcId="{26E53259-79A7-4311-8205-97E3A991FC68}" destId="{F7CE1CB3-8C42-47A7-B4B9-D2CF777AF304}" srcOrd="0" destOrd="2" presId="urn:microsoft.com/office/officeart/2005/8/layout/hList1"/>
    <dgm:cxn modelId="{62EAE0B2-3D2A-47D9-8EF0-638F7EA9208E}" srcId="{04D5C553-0B1F-4CA5-A3BF-DEAECE05DB4D}" destId="{DA9911C4-60FB-413D-9D2A-BD1F1F1E6B8D}" srcOrd="0" destOrd="0" parTransId="{9FB5CA31-88B5-451C-AD13-29CE3CD4CD73}" sibTransId="{7968D404-AAE3-4E8C-8FC7-039C965CBA3E}"/>
    <dgm:cxn modelId="{DE45B1BD-1709-4FF7-AB78-A846EA1A4F40}" srcId="{DA9911C4-60FB-413D-9D2A-BD1F1F1E6B8D}" destId="{0603BBC5-1264-4C5C-8AC0-4E235BE80B87}" srcOrd="0" destOrd="0" parTransId="{559DD509-AE3E-4502-90EC-540CB4A93D8A}" sibTransId="{4E5F64FD-0178-44FC-A0FE-82D7115F1F2A}"/>
    <dgm:cxn modelId="{3252E5F8-30D8-4DBE-8777-174A62874C98}" type="presOf" srcId="{DA9911C4-60FB-413D-9D2A-BD1F1F1E6B8D}" destId="{B34B3114-4F97-4754-B427-6A1161AE84A5}" srcOrd="0" destOrd="0" presId="urn:microsoft.com/office/officeart/2005/8/layout/hList1"/>
    <dgm:cxn modelId="{9F81AAA7-BF80-40B0-90D9-9BC4FAEF5ED8}" type="presParOf" srcId="{82B93565-AE53-47AE-9649-B958C491673C}" destId="{449E6B4D-AB18-48FA-BF93-051E481A6362}" srcOrd="0" destOrd="0" presId="urn:microsoft.com/office/officeart/2005/8/layout/hList1"/>
    <dgm:cxn modelId="{C3FEC244-2170-4AD2-BD72-37DA0A36CC38}" type="presParOf" srcId="{449E6B4D-AB18-48FA-BF93-051E481A6362}" destId="{B34B3114-4F97-4754-B427-6A1161AE84A5}" srcOrd="0" destOrd="0" presId="urn:microsoft.com/office/officeart/2005/8/layout/hList1"/>
    <dgm:cxn modelId="{9DC41E41-B69B-4F3E-AFAB-92613561C408}" type="presParOf" srcId="{449E6B4D-AB18-48FA-BF93-051E481A6362}" destId="{F7CE1CB3-8C42-47A7-B4B9-D2CF777AF304}"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7D1618-0193-446D-9771-B9B6DC894C9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5E42FBD-0347-4D83-9DB4-CE2FD50BA988}">
      <dgm:prSet phldrT="[Text]" phldr="0"/>
      <dgm:spPr/>
      <dgm:t>
        <a:bodyPr/>
        <a:lstStyle/>
        <a:p>
          <a:r>
            <a:rPr lang="en-US">
              <a:latin typeface="Calibri Light" panose="020F0302020204030204"/>
            </a:rPr>
            <a:t>Adults</a:t>
          </a:r>
          <a:endParaRPr lang="en-US"/>
        </a:p>
      </dgm:t>
    </dgm:pt>
    <dgm:pt modelId="{6EF65D2C-D2AF-40FC-AEAE-751BE729062D}" type="parTrans" cxnId="{9FA1C69D-D758-4F9D-BE41-B6899385755A}">
      <dgm:prSet/>
      <dgm:spPr/>
      <dgm:t>
        <a:bodyPr/>
        <a:lstStyle/>
        <a:p>
          <a:endParaRPr lang="en-US"/>
        </a:p>
      </dgm:t>
    </dgm:pt>
    <dgm:pt modelId="{528FBEFC-3CB5-4FC6-8BF5-D0E6E001C6B1}" type="sibTrans" cxnId="{9FA1C69D-D758-4F9D-BE41-B6899385755A}">
      <dgm:prSet/>
      <dgm:spPr/>
      <dgm:t>
        <a:bodyPr/>
        <a:lstStyle/>
        <a:p>
          <a:endParaRPr lang="en-US"/>
        </a:p>
      </dgm:t>
    </dgm:pt>
    <dgm:pt modelId="{F2E90BF1-AE0D-40EA-A087-B199C22977E7}">
      <dgm:prSet phldrT="[Text]" phldr="0"/>
      <dgm:spPr/>
      <dgm:t>
        <a:bodyPr/>
        <a:lstStyle/>
        <a:p>
          <a:pPr rtl="0"/>
          <a:r>
            <a:rPr lang="en-US" dirty="0">
              <a:latin typeface="Calibri Light" panose="020F0302020204030204"/>
            </a:rPr>
            <a:t>Walk-in Self-Referrals: Dolores Adult Shelter</a:t>
          </a:r>
        </a:p>
      </dgm:t>
    </dgm:pt>
    <dgm:pt modelId="{0CFC194D-ADE3-4B5D-A966-9BE7DD659145}" type="parTrans" cxnId="{C303CEFB-F3B2-4544-88DF-B3D52CBDF045}">
      <dgm:prSet/>
      <dgm:spPr/>
      <dgm:t>
        <a:bodyPr/>
        <a:lstStyle/>
        <a:p>
          <a:endParaRPr lang="en-US"/>
        </a:p>
      </dgm:t>
    </dgm:pt>
    <dgm:pt modelId="{BAD1D61D-9E7A-434E-A219-2AE85CE690D0}" type="sibTrans" cxnId="{C303CEFB-F3B2-4544-88DF-B3D52CBDF045}">
      <dgm:prSet/>
      <dgm:spPr/>
      <dgm:t>
        <a:bodyPr/>
        <a:lstStyle/>
        <a:p>
          <a:endParaRPr lang="en-US"/>
        </a:p>
      </dgm:t>
    </dgm:pt>
    <dgm:pt modelId="{DA851F7C-C779-4705-8F6F-1397B80E6D68}">
      <dgm:prSet phldr="0"/>
      <dgm:spPr/>
      <dgm:t>
        <a:bodyPr/>
        <a:lstStyle/>
        <a:p>
          <a:pPr rtl="0"/>
          <a:r>
            <a:rPr lang="en-US">
              <a:latin typeface="Calibri Light" panose="020F0302020204030204"/>
            </a:rPr>
            <a:t>Families</a:t>
          </a:r>
        </a:p>
      </dgm:t>
    </dgm:pt>
    <dgm:pt modelId="{C40BD090-AF50-4049-B75A-068AE68C24AD}" type="parTrans" cxnId="{E1D7D22A-D283-47D3-B17D-FD404192BA91}">
      <dgm:prSet/>
      <dgm:spPr/>
      <dgm:t>
        <a:bodyPr/>
        <a:lstStyle/>
        <a:p>
          <a:endParaRPr lang="en-US"/>
        </a:p>
      </dgm:t>
    </dgm:pt>
    <dgm:pt modelId="{E63BCD2A-6B00-40DF-8910-F9E598AA8C4A}" type="sibTrans" cxnId="{E1D7D22A-D283-47D3-B17D-FD404192BA91}">
      <dgm:prSet/>
      <dgm:spPr/>
      <dgm:t>
        <a:bodyPr/>
        <a:lstStyle/>
        <a:p>
          <a:endParaRPr lang="en-US"/>
        </a:p>
      </dgm:t>
    </dgm:pt>
    <dgm:pt modelId="{03881BEC-92BB-4F28-8BD2-3F94589E22EF}">
      <dgm:prSet phldr="0"/>
      <dgm:spPr/>
      <dgm:t>
        <a:bodyPr/>
        <a:lstStyle/>
        <a:p>
          <a:pPr rtl="0"/>
          <a:r>
            <a:rPr lang="en-US" dirty="0">
              <a:latin typeface="Calibri Light" panose="020F0302020204030204"/>
            </a:rPr>
            <a:t>Access through Coordinated Entry Access Points.</a:t>
          </a:r>
        </a:p>
      </dgm:t>
    </dgm:pt>
    <dgm:pt modelId="{60E08E5D-489D-4871-9D6C-BA4599F526B8}" type="parTrans" cxnId="{D130A73A-B30F-49A9-9DEC-CCD94BC4679A}">
      <dgm:prSet/>
      <dgm:spPr/>
      <dgm:t>
        <a:bodyPr/>
        <a:lstStyle/>
        <a:p>
          <a:endParaRPr lang="en-US"/>
        </a:p>
      </dgm:t>
    </dgm:pt>
    <dgm:pt modelId="{55B7C513-52E0-421E-9DEF-FDCF9B13F6F6}" type="sibTrans" cxnId="{D130A73A-B30F-49A9-9DEC-CCD94BC4679A}">
      <dgm:prSet/>
      <dgm:spPr/>
      <dgm:t>
        <a:bodyPr/>
        <a:lstStyle/>
        <a:p>
          <a:endParaRPr lang="en-US"/>
        </a:p>
      </dgm:t>
    </dgm:pt>
    <dgm:pt modelId="{41555944-7371-4F1D-A624-E863F01F9750}">
      <dgm:prSet phldr="0"/>
      <dgm:spPr/>
      <dgm:t>
        <a:bodyPr/>
        <a:lstStyle/>
        <a:p>
          <a:pPr rtl="0"/>
          <a:r>
            <a:rPr lang="en-US" dirty="0">
              <a:latin typeface="+mj-lt"/>
            </a:rPr>
            <a:t>Self-Referral to</a:t>
          </a:r>
          <a:r>
            <a:rPr lang="en-US" dirty="0">
              <a:latin typeface="Calibri Light" panose="020F0302020204030204"/>
            </a:rPr>
            <a:t> Downtown High School</a:t>
          </a:r>
        </a:p>
      </dgm:t>
    </dgm:pt>
    <dgm:pt modelId="{8FAF8CDD-EC61-42C7-9D16-9F9E05C54437}" type="parTrans" cxnId="{98C25A6C-6C76-4B40-A930-0DFF84011B23}">
      <dgm:prSet/>
      <dgm:spPr/>
      <dgm:t>
        <a:bodyPr/>
        <a:lstStyle/>
        <a:p>
          <a:endParaRPr lang="en-US"/>
        </a:p>
      </dgm:t>
    </dgm:pt>
    <dgm:pt modelId="{00BFCAA7-C801-4172-B691-834612E81EBA}" type="sibTrans" cxnId="{98C25A6C-6C76-4B40-A930-0DFF84011B23}">
      <dgm:prSet/>
      <dgm:spPr/>
      <dgm:t>
        <a:bodyPr/>
        <a:lstStyle/>
        <a:p>
          <a:endParaRPr lang="en-US"/>
        </a:p>
      </dgm:t>
    </dgm:pt>
    <dgm:pt modelId="{28043AE0-F421-4AE7-953F-D5EFC5CE514B}">
      <dgm:prSet phldr="0"/>
      <dgm:spPr/>
      <dgm:t>
        <a:bodyPr/>
        <a:lstStyle/>
        <a:p>
          <a:pPr rtl="0"/>
          <a:r>
            <a:rPr lang="en-US">
              <a:latin typeface="Calibri Light" panose="020F0302020204030204"/>
            </a:rPr>
            <a:t>Youth (18-24):</a:t>
          </a:r>
        </a:p>
      </dgm:t>
    </dgm:pt>
    <dgm:pt modelId="{65E427A9-5888-444F-9167-5817D97C790D}" type="parTrans" cxnId="{E7FFDDFB-32A3-4FF2-96B2-81E06C5F31BF}">
      <dgm:prSet/>
      <dgm:spPr/>
      <dgm:t>
        <a:bodyPr/>
        <a:lstStyle/>
        <a:p>
          <a:endParaRPr lang="en-US"/>
        </a:p>
      </dgm:t>
    </dgm:pt>
    <dgm:pt modelId="{C39BACF6-CCEE-4490-B326-5033A0CDDF33}" type="sibTrans" cxnId="{E7FFDDFB-32A3-4FF2-96B2-81E06C5F31BF}">
      <dgm:prSet/>
      <dgm:spPr/>
      <dgm:t>
        <a:bodyPr/>
        <a:lstStyle/>
        <a:p>
          <a:endParaRPr lang="en-US"/>
        </a:p>
      </dgm:t>
    </dgm:pt>
    <dgm:pt modelId="{BCFD635C-447B-4EA8-AA6D-4EB5D322E574}">
      <dgm:prSet phldr="0"/>
      <dgm:spPr/>
      <dgm:t>
        <a:bodyPr/>
        <a:lstStyle/>
        <a:p>
          <a:pPr rtl="0"/>
          <a:r>
            <a:rPr lang="en-US" dirty="0">
              <a:latin typeface="+mj-lt"/>
            </a:rPr>
            <a:t>Access through Youth Coordinated Entry Access Points</a:t>
          </a:r>
        </a:p>
      </dgm:t>
    </dgm:pt>
    <dgm:pt modelId="{36E239A2-5ADC-4301-9458-5AD27230ACDD}" type="parTrans" cxnId="{038E756E-A14E-41D9-9FC0-63F555D8CE11}">
      <dgm:prSet/>
      <dgm:spPr/>
      <dgm:t>
        <a:bodyPr/>
        <a:lstStyle/>
        <a:p>
          <a:endParaRPr lang="en-US"/>
        </a:p>
      </dgm:t>
    </dgm:pt>
    <dgm:pt modelId="{F42E1AB6-15A9-4A6F-94FA-B84A567B18A0}" type="sibTrans" cxnId="{038E756E-A14E-41D9-9FC0-63F555D8CE11}">
      <dgm:prSet/>
      <dgm:spPr/>
      <dgm:t>
        <a:bodyPr/>
        <a:lstStyle/>
        <a:p>
          <a:endParaRPr lang="en-US"/>
        </a:p>
      </dgm:t>
    </dgm:pt>
    <dgm:pt modelId="{0F50BB78-039B-465F-8E7E-BF6E2B4FB50A}">
      <dgm:prSet phldr="0"/>
      <dgm:spPr/>
      <dgm:t>
        <a:bodyPr/>
        <a:lstStyle/>
        <a:p>
          <a:pPr rtl="0"/>
          <a:r>
            <a:rPr lang="en-US" dirty="0">
              <a:latin typeface="Calibri Light" panose="020F0302020204030204"/>
            </a:rPr>
            <a:t>Youth may also access the adult shelter system</a:t>
          </a:r>
        </a:p>
      </dgm:t>
    </dgm:pt>
    <dgm:pt modelId="{1083BCDF-EA1C-4849-997A-39C91A65A94B}" type="parTrans" cxnId="{66447043-1747-4CD8-AD3D-0593518C32E7}">
      <dgm:prSet/>
      <dgm:spPr/>
      <dgm:t>
        <a:bodyPr/>
        <a:lstStyle/>
        <a:p>
          <a:endParaRPr lang="en-US"/>
        </a:p>
      </dgm:t>
    </dgm:pt>
    <dgm:pt modelId="{3ED1E16A-52FC-4BDA-B9B3-E15606A5E741}" type="sibTrans" cxnId="{66447043-1747-4CD8-AD3D-0593518C32E7}">
      <dgm:prSet/>
      <dgm:spPr/>
      <dgm:t>
        <a:bodyPr/>
        <a:lstStyle/>
        <a:p>
          <a:endParaRPr lang="en-US"/>
        </a:p>
      </dgm:t>
    </dgm:pt>
    <dgm:pt modelId="{E18A9CC9-CED4-4467-8E79-C8BF709E52FB}">
      <dgm:prSet phldr="0"/>
      <dgm:spPr/>
      <dgm:t>
        <a:bodyPr/>
        <a:lstStyle/>
        <a:p>
          <a:pPr rtl="0"/>
          <a:r>
            <a:rPr lang="en-US" b="0" dirty="0">
              <a:latin typeface="+mj-lt"/>
            </a:rPr>
            <a:t>Call SFHOT to join the Adult Shelter Waitlist </a:t>
          </a:r>
          <a:r>
            <a:rPr lang="en-US" b="1" dirty="0">
              <a:latin typeface="+mj-lt"/>
            </a:rPr>
            <a:t>at 628-652-8000.</a:t>
          </a:r>
        </a:p>
      </dgm:t>
    </dgm:pt>
    <dgm:pt modelId="{412D4789-ED84-4493-8B99-48769C03140E}" type="parTrans" cxnId="{8DCB3ED5-27F1-471A-B647-5450678C26B4}">
      <dgm:prSet/>
      <dgm:spPr/>
      <dgm:t>
        <a:bodyPr/>
        <a:lstStyle/>
        <a:p>
          <a:endParaRPr lang="en-US"/>
        </a:p>
      </dgm:t>
    </dgm:pt>
    <dgm:pt modelId="{EF1EBDF8-80D6-4E1E-AD6A-87A8FB5DF54D}" type="sibTrans" cxnId="{8DCB3ED5-27F1-471A-B647-5450678C26B4}">
      <dgm:prSet/>
      <dgm:spPr/>
      <dgm:t>
        <a:bodyPr/>
        <a:lstStyle/>
        <a:p>
          <a:endParaRPr lang="en-US"/>
        </a:p>
      </dgm:t>
    </dgm:pt>
    <dgm:pt modelId="{FE1B231C-460C-4EC7-89B2-C5E69DD0F71F}">
      <dgm:prSet phldr="0"/>
      <dgm:spPr/>
      <dgm:t>
        <a:bodyPr/>
        <a:lstStyle/>
        <a:p>
          <a:r>
            <a:rPr lang="en-US" b="0" dirty="0">
              <a:latin typeface="+mj-lt"/>
            </a:rPr>
            <a:t>Any changes will be reflected on HSH website</a:t>
          </a:r>
        </a:p>
      </dgm:t>
    </dgm:pt>
    <dgm:pt modelId="{F76928CB-C886-4ABA-9A41-8FF7983CADF1}" type="parTrans" cxnId="{B95FE8C7-1D98-42E3-9090-FA721CAF5C8D}">
      <dgm:prSet/>
      <dgm:spPr/>
      <dgm:t>
        <a:bodyPr/>
        <a:lstStyle/>
        <a:p>
          <a:endParaRPr lang="en-US"/>
        </a:p>
      </dgm:t>
    </dgm:pt>
    <dgm:pt modelId="{C43E4BFF-AC97-4A4D-9CC0-481870F247B1}" type="sibTrans" cxnId="{B95FE8C7-1D98-42E3-9090-FA721CAF5C8D}">
      <dgm:prSet/>
      <dgm:spPr/>
      <dgm:t>
        <a:bodyPr/>
        <a:lstStyle/>
        <a:p>
          <a:endParaRPr lang="en-US"/>
        </a:p>
      </dgm:t>
    </dgm:pt>
    <dgm:pt modelId="{0D1F0D04-F5A8-461D-A451-567ED9B89170}">
      <dgm:prSet phldr="0"/>
      <dgm:spPr/>
      <dgm:t>
        <a:bodyPr/>
        <a:lstStyle/>
        <a:p>
          <a:r>
            <a:rPr lang="en-US" dirty="0">
              <a:latin typeface="Calibri Light" panose="020F0302020204030204"/>
            </a:rPr>
            <a:t>Inclement/winter shelter available for walk-in during winter season.</a:t>
          </a:r>
          <a:endParaRPr lang="en-US" dirty="0"/>
        </a:p>
      </dgm:t>
    </dgm:pt>
    <dgm:pt modelId="{03DD25DA-6371-4913-8166-421AF1B9B79E}" type="parTrans" cxnId="{D43D6DA7-EBB2-4D15-8C7D-CD7FC70A0E29}">
      <dgm:prSet/>
      <dgm:spPr/>
      <dgm:t>
        <a:bodyPr/>
        <a:lstStyle/>
        <a:p>
          <a:endParaRPr lang="en-US"/>
        </a:p>
      </dgm:t>
    </dgm:pt>
    <dgm:pt modelId="{E46E55AE-803C-4874-8DDF-85B02F22AA20}" type="sibTrans" cxnId="{D43D6DA7-EBB2-4D15-8C7D-CD7FC70A0E29}">
      <dgm:prSet/>
      <dgm:spPr/>
      <dgm:t>
        <a:bodyPr/>
        <a:lstStyle/>
        <a:p>
          <a:endParaRPr lang="en-US"/>
        </a:p>
      </dgm:t>
    </dgm:pt>
    <dgm:pt modelId="{B2718EA1-7E19-4DE3-B8D2-92B4DC2EAA2C}">
      <dgm:prSet phldrT="[Text]" phldr="0"/>
      <dgm:spPr/>
      <dgm:t>
        <a:bodyPr/>
        <a:lstStyle/>
        <a:p>
          <a:pPr rtl="0"/>
          <a:r>
            <a:rPr lang="en-US" dirty="0">
              <a:latin typeface="Calibri Light" panose="020F0302020204030204"/>
            </a:rPr>
            <a:t>Community Partner Referrals:  </a:t>
          </a:r>
          <a:r>
            <a:rPr lang="en-US" dirty="0" err="1">
              <a:latin typeface="Calibri Light" panose="020F0302020204030204"/>
            </a:rPr>
            <a:t>Taimon</a:t>
          </a:r>
          <a:r>
            <a:rPr lang="en-US" dirty="0">
              <a:latin typeface="Calibri Light" panose="020F0302020204030204"/>
            </a:rPr>
            <a:t> Booten, Jazzie’s Place</a:t>
          </a:r>
        </a:p>
      </dgm:t>
    </dgm:pt>
    <dgm:pt modelId="{8FCEBF6C-760C-4F72-87D5-1680673B035B}" type="parTrans" cxnId="{5ECA5774-C63B-473A-BA95-0A0DB172B6BA}">
      <dgm:prSet/>
      <dgm:spPr/>
      <dgm:t>
        <a:bodyPr/>
        <a:lstStyle/>
        <a:p>
          <a:endParaRPr lang="en-US"/>
        </a:p>
      </dgm:t>
    </dgm:pt>
    <dgm:pt modelId="{55F01C17-FF89-4A61-A838-AE52E01CED3F}" type="sibTrans" cxnId="{5ECA5774-C63B-473A-BA95-0A0DB172B6BA}">
      <dgm:prSet/>
      <dgm:spPr/>
      <dgm:t>
        <a:bodyPr/>
        <a:lstStyle/>
        <a:p>
          <a:endParaRPr lang="en-US"/>
        </a:p>
      </dgm:t>
    </dgm:pt>
    <dgm:pt modelId="{97CBCFF0-CA20-40B8-87C3-DCF75F3C29A7}">
      <dgm:prSet phldr="0"/>
      <dgm:spPr/>
      <dgm:t>
        <a:bodyPr/>
        <a:lstStyle/>
        <a:p>
          <a:pPr rtl="0"/>
          <a:r>
            <a:rPr lang="en-US" dirty="0">
              <a:latin typeface="Calibri Light" panose="020F0302020204030204"/>
            </a:rPr>
            <a:t>Limited self-referral for 14-day Urgent Accommodation Vouchers for short term shelter needs</a:t>
          </a:r>
        </a:p>
      </dgm:t>
    </dgm:pt>
    <dgm:pt modelId="{671FDD7A-7F80-4CEE-961A-82BA86B2D7C3}" type="parTrans" cxnId="{CA8929C4-1A7D-4DB5-BB6F-17E25E368286}">
      <dgm:prSet/>
      <dgm:spPr/>
      <dgm:t>
        <a:bodyPr/>
        <a:lstStyle/>
        <a:p>
          <a:endParaRPr lang="en-US"/>
        </a:p>
      </dgm:t>
    </dgm:pt>
    <dgm:pt modelId="{C7A327D1-F0A2-466B-B34F-786E39ED97DD}" type="sibTrans" cxnId="{CA8929C4-1A7D-4DB5-BB6F-17E25E368286}">
      <dgm:prSet/>
      <dgm:spPr/>
      <dgm:t>
        <a:bodyPr/>
        <a:lstStyle/>
        <a:p>
          <a:endParaRPr lang="en-US"/>
        </a:p>
      </dgm:t>
    </dgm:pt>
    <dgm:pt modelId="{CB3938BE-D8BD-48DD-848D-ABDA532C7A1B}" type="pres">
      <dgm:prSet presAssocID="{A07D1618-0193-446D-9771-B9B6DC894C96}" presName="linear" presStyleCnt="0">
        <dgm:presLayoutVars>
          <dgm:dir/>
          <dgm:animLvl val="lvl"/>
          <dgm:resizeHandles val="exact"/>
        </dgm:presLayoutVars>
      </dgm:prSet>
      <dgm:spPr/>
    </dgm:pt>
    <dgm:pt modelId="{281F0DE6-A913-4FE2-8A3C-558A335CFB5B}" type="pres">
      <dgm:prSet presAssocID="{35E42FBD-0347-4D83-9DB4-CE2FD50BA988}" presName="parentLin" presStyleCnt="0"/>
      <dgm:spPr/>
    </dgm:pt>
    <dgm:pt modelId="{DA3513AF-8449-410F-B58E-ADFD6B2AB632}" type="pres">
      <dgm:prSet presAssocID="{35E42FBD-0347-4D83-9DB4-CE2FD50BA988}" presName="parentLeftMargin" presStyleLbl="node1" presStyleIdx="0" presStyleCnt="3"/>
      <dgm:spPr/>
    </dgm:pt>
    <dgm:pt modelId="{3DE3C9D7-5BBA-463C-848D-9C9A0983BA0F}" type="pres">
      <dgm:prSet presAssocID="{35E42FBD-0347-4D83-9DB4-CE2FD50BA988}" presName="parentText" presStyleLbl="node1" presStyleIdx="0" presStyleCnt="3">
        <dgm:presLayoutVars>
          <dgm:chMax val="0"/>
          <dgm:bulletEnabled val="1"/>
        </dgm:presLayoutVars>
      </dgm:prSet>
      <dgm:spPr/>
    </dgm:pt>
    <dgm:pt modelId="{A778ABA0-78AA-42E1-A7EE-58BE63843E81}" type="pres">
      <dgm:prSet presAssocID="{35E42FBD-0347-4D83-9DB4-CE2FD50BA988}" presName="negativeSpace" presStyleCnt="0"/>
      <dgm:spPr/>
    </dgm:pt>
    <dgm:pt modelId="{06D1A4A1-F376-4643-860B-4F99D77D6557}" type="pres">
      <dgm:prSet presAssocID="{35E42FBD-0347-4D83-9DB4-CE2FD50BA988}" presName="childText" presStyleLbl="conFgAcc1" presStyleIdx="0" presStyleCnt="3">
        <dgm:presLayoutVars>
          <dgm:bulletEnabled val="1"/>
        </dgm:presLayoutVars>
      </dgm:prSet>
      <dgm:spPr/>
    </dgm:pt>
    <dgm:pt modelId="{FD080D25-DCAE-4863-9C4F-954CA6C230E0}" type="pres">
      <dgm:prSet presAssocID="{528FBEFC-3CB5-4FC6-8BF5-D0E6E001C6B1}" presName="spaceBetweenRectangles" presStyleCnt="0"/>
      <dgm:spPr/>
    </dgm:pt>
    <dgm:pt modelId="{B272650D-2965-4C4F-9ACF-FE98D773ECBE}" type="pres">
      <dgm:prSet presAssocID="{DA851F7C-C779-4705-8F6F-1397B80E6D68}" presName="parentLin" presStyleCnt="0"/>
      <dgm:spPr/>
    </dgm:pt>
    <dgm:pt modelId="{F309C342-B3D1-4313-8290-1B034D6D8895}" type="pres">
      <dgm:prSet presAssocID="{DA851F7C-C779-4705-8F6F-1397B80E6D68}" presName="parentLeftMargin" presStyleLbl="node1" presStyleIdx="0" presStyleCnt="3"/>
      <dgm:spPr/>
    </dgm:pt>
    <dgm:pt modelId="{2F4A35FA-27B0-4529-93F3-DCDA8628467D}" type="pres">
      <dgm:prSet presAssocID="{DA851F7C-C779-4705-8F6F-1397B80E6D68}" presName="parentText" presStyleLbl="node1" presStyleIdx="1" presStyleCnt="3">
        <dgm:presLayoutVars>
          <dgm:chMax val="0"/>
          <dgm:bulletEnabled val="1"/>
        </dgm:presLayoutVars>
      </dgm:prSet>
      <dgm:spPr/>
    </dgm:pt>
    <dgm:pt modelId="{FF7AEF6A-EE78-4A7C-991F-07064EF1C67E}" type="pres">
      <dgm:prSet presAssocID="{DA851F7C-C779-4705-8F6F-1397B80E6D68}" presName="negativeSpace" presStyleCnt="0"/>
      <dgm:spPr/>
    </dgm:pt>
    <dgm:pt modelId="{7BADEE15-3F54-46C0-AC71-CFB9D8156DA3}" type="pres">
      <dgm:prSet presAssocID="{DA851F7C-C779-4705-8F6F-1397B80E6D68}" presName="childText" presStyleLbl="conFgAcc1" presStyleIdx="1" presStyleCnt="3">
        <dgm:presLayoutVars>
          <dgm:bulletEnabled val="1"/>
        </dgm:presLayoutVars>
      </dgm:prSet>
      <dgm:spPr/>
    </dgm:pt>
    <dgm:pt modelId="{65F25226-0A69-403C-8508-4FC05199F650}" type="pres">
      <dgm:prSet presAssocID="{E63BCD2A-6B00-40DF-8910-F9E598AA8C4A}" presName="spaceBetweenRectangles" presStyleCnt="0"/>
      <dgm:spPr/>
    </dgm:pt>
    <dgm:pt modelId="{271522D7-BC88-48BF-91B1-F2E46310468B}" type="pres">
      <dgm:prSet presAssocID="{28043AE0-F421-4AE7-953F-D5EFC5CE514B}" presName="parentLin" presStyleCnt="0"/>
      <dgm:spPr/>
    </dgm:pt>
    <dgm:pt modelId="{1CD34DE5-0332-400C-8E4B-CE10F559857B}" type="pres">
      <dgm:prSet presAssocID="{28043AE0-F421-4AE7-953F-D5EFC5CE514B}" presName="parentLeftMargin" presStyleLbl="node1" presStyleIdx="1" presStyleCnt="3"/>
      <dgm:spPr/>
    </dgm:pt>
    <dgm:pt modelId="{389309EE-9B2A-448D-A961-2FDEF9416A51}" type="pres">
      <dgm:prSet presAssocID="{28043AE0-F421-4AE7-953F-D5EFC5CE514B}" presName="parentText" presStyleLbl="node1" presStyleIdx="2" presStyleCnt="3">
        <dgm:presLayoutVars>
          <dgm:chMax val="0"/>
          <dgm:bulletEnabled val="1"/>
        </dgm:presLayoutVars>
      </dgm:prSet>
      <dgm:spPr/>
    </dgm:pt>
    <dgm:pt modelId="{789353E7-0ACA-47FB-8288-24744EB0938A}" type="pres">
      <dgm:prSet presAssocID="{28043AE0-F421-4AE7-953F-D5EFC5CE514B}" presName="negativeSpace" presStyleCnt="0"/>
      <dgm:spPr/>
    </dgm:pt>
    <dgm:pt modelId="{E490655E-4672-4BAE-9FA1-779AC6643E77}" type="pres">
      <dgm:prSet presAssocID="{28043AE0-F421-4AE7-953F-D5EFC5CE514B}" presName="childText" presStyleLbl="conFgAcc1" presStyleIdx="2" presStyleCnt="3">
        <dgm:presLayoutVars>
          <dgm:bulletEnabled val="1"/>
        </dgm:presLayoutVars>
      </dgm:prSet>
      <dgm:spPr/>
    </dgm:pt>
  </dgm:ptLst>
  <dgm:cxnLst>
    <dgm:cxn modelId="{E1D7D22A-D283-47D3-B17D-FD404192BA91}" srcId="{A07D1618-0193-446D-9771-B9B6DC894C96}" destId="{DA851F7C-C779-4705-8F6F-1397B80E6D68}" srcOrd="1" destOrd="0" parTransId="{C40BD090-AF50-4049-B75A-068AE68C24AD}" sibTransId="{E63BCD2A-6B00-40DF-8910-F9E598AA8C4A}"/>
    <dgm:cxn modelId="{D130A73A-B30F-49A9-9DEC-CCD94BC4679A}" srcId="{DA851F7C-C779-4705-8F6F-1397B80E6D68}" destId="{03881BEC-92BB-4F28-8BD2-3F94589E22EF}" srcOrd="0" destOrd="0" parTransId="{60E08E5D-489D-4871-9D6C-BA4599F526B8}" sibTransId="{55B7C513-52E0-421E-9DEF-FDCF9B13F6F6}"/>
    <dgm:cxn modelId="{B98BFA41-431C-41B1-B41A-536DB3A310D6}" type="presOf" srcId="{DA851F7C-C779-4705-8F6F-1397B80E6D68}" destId="{F309C342-B3D1-4313-8290-1B034D6D8895}" srcOrd="0" destOrd="0" presId="urn:microsoft.com/office/officeart/2005/8/layout/list1"/>
    <dgm:cxn modelId="{2D0C3863-E0E1-4C74-850C-71F0C933E4C3}" type="presOf" srcId="{DA851F7C-C779-4705-8F6F-1397B80E6D68}" destId="{2F4A35FA-27B0-4529-93F3-DCDA8628467D}" srcOrd="1" destOrd="0" presId="urn:microsoft.com/office/officeart/2005/8/layout/list1"/>
    <dgm:cxn modelId="{66447043-1747-4CD8-AD3D-0593518C32E7}" srcId="{28043AE0-F421-4AE7-953F-D5EFC5CE514B}" destId="{0F50BB78-039B-465F-8E7E-BF6E2B4FB50A}" srcOrd="1" destOrd="0" parTransId="{1083BCDF-EA1C-4849-997A-39C91A65A94B}" sibTransId="{3ED1E16A-52FC-4BDA-B9B3-E15606A5E741}"/>
    <dgm:cxn modelId="{E093ED66-39F7-4C8D-884D-753DB368D9CF}" type="presOf" srcId="{B2718EA1-7E19-4DE3-B8D2-92B4DC2EAA2C}" destId="{06D1A4A1-F376-4643-860B-4F99D77D6557}" srcOrd="0" destOrd="3" presId="urn:microsoft.com/office/officeart/2005/8/layout/list1"/>
    <dgm:cxn modelId="{173EC569-3AA7-4F5A-B467-B12280AC36DB}" type="presOf" srcId="{E18A9CC9-CED4-4467-8E79-C8BF709E52FB}" destId="{06D1A4A1-F376-4643-860B-4F99D77D6557}" srcOrd="0" destOrd="0" presId="urn:microsoft.com/office/officeart/2005/8/layout/list1"/>
    <dgm:cxn modelId="{6DB6954A-0D47-476F-9E6A-E79258A554A6}" type="presOf" srcId="{03881BEC-92BB-4F28-8BD2-3F94589E22EF}" destId="{7BADEE15-3F54-46C0-AC71-CFB9D8156DA3}" srcOrd="0" destOrd="0" presId="urn:microsoft.com/office/officeart/2005/8/layout/list1"/>
    <dgm:cxn modelId="{98C25A6C-6C76-4B40-A930-0DFF84011B23}" srcId="{DA851F7C-C779-4705-8F6F-1397B80E6D68}" destId="{41555944-7371-4F1D-A624-E863F01F9750}" srcOrd="1" destOrd="0" parTransId="{8FAF8CDD-EC61-42C7-9D16-9F9E05C54437}" sibTransId="{00BFCAA7-C801-4172-B691-834612E81EBA}"/>
    <dgm:cxn modelId="{038E756E-A14E-41D9-9FC0-63F555D8CE11}" srcId="{28043AE0-F421-4AE7-953F-D5EFC5CE514B}" destId="{BCFD635C-447B-4EA8-AA6D-4EB5D322E574}" srcOrd="0" destOrd="0" parTransId="{36E239A2-5ADC-4301-9458-5AD27230ACDD}" sibTransId="{F42E1AB6-15A9-4A6F-94FA-B84A567B18A0}"/>
    <dgm:cxn modelId="{5ECA5774-C63B-473A-BA95-0A0DB172B6BA}" srcId="{35E42FBD-0347-4D83-9DB4-CE2FD50BA988}" destId="{B2718EA1-7E19-4DE3-B8D2-92B4DC2EAA2C}" srcOrd="3" destOrd="0" parTransId="{8FCEBF6C-760C-4F72-87D5-1680673B035B}" sibTransId="{55F01C17-FF89-4A61-A838-AE52E01CED3F}"/>
    <dgm:cxn modelId="{F7CC1356-7A2C-4B14-BE8C-2DA94B8A1F6B}" type="presOf" srcId="{FE1B231C-460C-4EC7-89B2-C5E69DD0F71F}" destId="{06D1A4A1-F376-4643-860B-4F99D77D6557}" srcOrd="0" destOrd="1" presId="urn:microsoft.com/office/officeart/2005/8/layout/list1"/>
    <dgm:cxn modelId="{C5B39282-4F25-43B2-B0BA-DB44BA48DFED}" type="presOf" srcId="{41555944-7371-4F1D-A624-E863F01F9750}" destId="{7BADEE15-3F54-46C0-AC71-CFB9D8156DA3}" srcOrd="0" destOrd="1" presId="urn:microsoft.com/office/officeart/2005/8/layout/list1"/>
    <dgm:cxn modelId="{43385190-1F55-4956-86BB-BC86E6486D33}" type="presOf" srcId="{0D1F0D04-F5A8-461D-A451-567ED9B89170}" destId="{06D1A4A1-F376-4643-860B-4F99D77D6557}" srcOrd="0" destOrd="4" presId="urn:microsoft.com/office/officeart/2005/8/layout/list1"/>
    <dgm:cxn modelId="{9FA1C69D-D758-4F9D-BE41-B6899385755A}" srcId="{A07D1618-0193-446D-9771-B9B6DC894C96}" destId="{35E42FBD-0347-4D83-9DB4-CE2FD50BA988}" srcOrd="0" destOrd="0" parTransId="{6EF65D2C-D2AF-40FC-AEAE-751BE729062D}" sibTransId="{528FBEFC-3CB5-4FC6-8BF5-D0E6E001C6B1}"/>
    <dgm:cxn modelId="{57E4D9A4-EE34-4E11-A20A-A1CE235F3FA9}" type="presOf" srcId="{28043AE0-F421-4AE7-953F-D5EFC5CE514B}" destId="{389309EE-9B2A-448D-A961-2FDEF9416A51}" srcOrd="1" destOrd="0" presId="urn:microsoft.com/office/officeart/2005/8/layout/list1"/>
    <dgm:cxn modelId="{D43D6DA7-EBB2-4D15-8C7D-CD7FC70A0E29}" srcId="{35E42FBD-0347-4D83-9DB4-CE2FD50BA988}" destId="{0D1F0D04-F5A8-461D-A451-567ED9B89170}" srcOrd="4" destOrd="0" parTransId="{03DD25DA-6371-4913-8166-421AF1B9B79E}" sibTransId="{E46E55AE-803C-4874-8DDF-85B02F22AA20}"/>
    <dgm:cxn modelId="{FC8590A9-0092-43E6-AC67-7B8D6A3118EE}" type="presOf" srcId="{F2E90BF1-AE0D-40EA-A087-B199C22977E7}" destId="{06D1A4A1-F376-4643-860B-4F99D77D6557}" srcOrd="0" destOrd="2" presId="urn:microsoft.com/office/officeart/2005/8/layout/list1"/>
    <dgm:cxn modelId="{EDF1D7B9-A3BF-4E7B-AEC0-A302087E0F34}" type="presOf" srcId="{28043AE0-F421-4AE7-953F-D5EFC5CE514B}" destId="{1CD34DE5-0332-400C-8E4B-CE10F559857B}" srcOrd="0" destOrd="0" presId="urn:microsoft.com/office/officeart/2005/8/layout/list1"/>
    <dgm:cxn modelId="{7177C9BA-3DC4-4399-8799-3D6347D91E7B}" type="presOf" srcId="{35E42FBD-0347-4D83-9DB4-CE2FD50BA988}" destId="{DA3513AF-8449-410F-B58E-ADFD6B2AB632}" srcOrd="0" destOrd="0" presId="urn:microsoft.com/office/officeart/2005/8/layout/list1"/>
    <dgm:cxn modelId="{CA8929C4-1A7D-4DB5-BB6F-17E25E368286}" srcId="{DA851F7C-C779-4705-8F6F-1397B80E6D68}" destId="{97CBCFF0-CA20-40B8-87C3-DCF75F3C29A7}" srcOrd="2" destOrd="0" parTransId="{671FDD7A-7F80-4CEE-961A-82BA86B2D7C3}" sibTransId="{C7A327D1-F0A2-466B-B34F-786E39ED97DD}"/>
    <dgm:cxn modelId="{B95FE8C7-1D98-42E3-9090-FA721CAF5C8D}" srcId="{35E42FBD-0347-4D83-9DB4-CE2FD50BA988}" destId="{FE1B231C-460C-4EC7-89B2-C5E69DD0F71F}" srcOrd="1" destOrd="0" parTransId="{F76928CB-C886-4ABA-9A41-8FF7983CADF1}" sibTransId="{C43E4BFF-AC97-4A4D-9CC0-481870F247B1}"/>
    <dgm:cxn modelId="{9414D4CE-5A08-49FD-9402-616A51DB00D7}" type="presOf" srcId="{BCFD635C-447B-4EA8-AA6D-4EB5D322E574}" destId="{E490655E-4672-4BAE-9FA1-779AC6643E77}" srcOrd="0" destOrd="0" presId="urn:microsoft.com/office/officeart/2005/8/layout/list1"/>
    <dgm:cxn modelId="{FEA10BD0-996E-43E9-B65C-83104879BA1F}" type="presOf" srcId="{0F50BB78-039B-465F-8E7E-BF6E2B4FB50A}" destId="{E490655E-4672-4BAE-9FA1-779AC6643E77}" srcOrd="0" destOrd="1" presId="urn:microsoft.com/office/officeart/2005/8/layout/list1"/>
    <dgm:cxn modelId="{836BE5D2-6B39-4BAD-BE76-17BAD38359C5}" type="presOf" srcId="{35E42FBD-0347-4D83-9DB4-CE2FD50BA988}" destId="{3DE3C9D7-5BBA-463C-848D-9C9A0983BA0F}" srcOrd="1" destOrd="0" presId="urn:microsoft.com/office/officeart/2005/8/layout/list1"/>
    <dgm:cxn modelId="{8DCB3ED5-27F1-471A-B647-5450678C26B4}" srcId="{35E42FBD-0347-4D83-9DB4-CE2FD50BA988}" destId="{E18A9CC9-CED4-4467-8E79-C8BF709E52FB}" srcOrd="0" destOrd="0" parTransId="{412D4789-ED84-4493-8B99-48769C03140E}" sibTransId="{EF1EBDF8-80D6-4E1E-AD6A-87A8FB5DF54D}"/>
    <dgm:cxn modelId="{2CECBEE9-9FD0-41C4-B375-9B554DC599D1}" type="presOf" srcId="{A07D1618-0193-446D-9771-B9B6DC894C96}" destId="{CB3938BE-D8BD-48DD-848D-ABDA532C7A1B}" srcOrd="0" destOrd="0" presId="urn:microsoft.com/office/officeart/2005/8/layout/list1"/>
    <dgm:cxn modelId="{C303CEFB-F3B2-4544-88DF-B3D52CBDF045}" srcId="{35E42FBD-0347-4D83-9DB4-CE2FD50BA988}" destId="{F2E90BF1-AE0D-40EA-A087-B199C22977E7}" srcOrd="2" destOrd="0" parTransId="{0CFC194D-ADE3-4B5D-A966-9BE7DD659145}" sibTransId="{BAD1D61D-9E7A-434E-A219-2AE85CE690D0}"/>
    <dgm:cxn modelId="{E7FFDDFB-32A3-4FF2-96B2-81E06C5F31BF}" srcId="{A07D1618-0193-446D-9771-B9B6DC894C96}" destId="{28043AE0-F421-4AE7-953F-D5EFC5CE514B}" srcOrd="2" destOrd="0" parTransId="{65E427A9-5888-444F-9167-5817D97C790D}" sibTransId="{C39BACF6-CCEE-4490-B326-5033A0CDDF33}"/>
    <dgm:cxn modelId="{2ED753FC-F846-402E-984E-40D58B1245BD}" type="presOf" srcId="{97CBCFF0-CA20-40B8-87C3-DCF75F3C29A7}" destId="{7BADEE15-3F54-46C0-AC71-CFB9D8156DA3}" srcOrd="0" destOrd="2" presId="urn:microsoft.com/office/officeart/2005/8/layout/list1"/>
    <dgm:cxn modelId="{BB7D33D6-9D0A-48CF-B67A-1C5D8450053B}" type="presParOf" srcId="{CB3938BE-D8BD-48DD-848D-ABDA532C7A1B}" destId="{281F0DE6-A913-4FE2-8A3C-558A335CFB5B}" srcOrd="0" destOrd="0" presId="urn:microsoft.com/office/officeart/2005/8/layout/list1"/>
    <dgm:cxn modelId="{C49986B8-6F1D-4FD5-9C13-02ADCB793B48}" type="presParOf" srcId="{281F0DE6-A913-4FE2-8A3C-558A335CFB5B}" destId="{DA3513AF-8449-410F-B58E-ADFD6B2AB632}" srcOrd="0" destOrd="0" presId="urn:microsoft.com/office/officeart/2005/8/layout/list1"/>
    <dgm:cxn modelId="{4A11804F-A388-4067-85A5-EF7D22D565E5}" type="presParOf" srcId="{281F0DE6-A913-4FE2-8A3C-558A335CFB5B}" destId="{3DE3C9D7-5BBA-463C-848D-9C9A0983BA0F}" srcOrd="1" destOrd="0" presId="urn:microsoft.com/office/officeart/2005/8/layout/list1"/>
    <dgm:cxn modelId="{D4A54D50-F2FB-4706-A1C6-C9A9BBD2B3A7}" type="presParOf" srcId="{CB3938BE-D8BD-48DD-848D-ABDA532C7A1B}" destId="{A778ABA0-78AA-42E1-A7EE-58BE63843E81}" srcOrd="1" destOrd="0" presId="urn:microsoft.com/office/officeart/2005/8/layout/list1"/>
    <dgm:cxn modelId="{ACA2FB4D-9EAD-4860-A615-264DD256790F}" type="presParOf" srcId="{CB3938BE-D8BD-48DD-848D-ABDA532C7A1B}" destId="{06D1A4A1-F376-4643-860B-4F99D77D6557}" srcOrd="2" destOrd="0" presId="urn:microsoft.com/office/officeart/2005/8/layout/list1"/>
    <dgm:cxn modelId="{AA21D307-4FEE-4CD5-BC13-B92AB0343C84}" type="presParOf" srcId="{CB3938BE-D8BD-48DD-848D-ABDA532C7A1B}" destId="{FD080D25-DCAE-4863-9C4F-954CA6C230E0}" srcOrd="3" destOrd="0" presId="urn:microsoft.com/office/officeart/2005/8/layout/list1"/>
    <dgm:cxn modelId="{D07AAE1B-5B28-4038-AA7C-5A798F44E6B6}" type="presParOf" srcId="{CB3938BE-D8BD-48DD-848D-ABDA532C7A1B}" destId="{B272650D-2965-4C4F-9ACF-FE98D773ECBE}" srcOrd="4" destOrd="0" presId="urn:microsoft.com/office/officeart/2005/8/layout/list1"/>
    <dgm:cxn modelId="{7C4CB215-EA90-4F80-A2DD-A93FDDF0FF8E}" type="presParOf" srcId="{B272650D-2965-4C4F-9ACF-FE98D773ECBE}" destId="{F309C342-B3D1-4313-8290-1B034D6D8895}" srcOrd="0" destOrd="0" presId="urn:microsoft.com/office/officeart/2005/8/layout/list1"/>
    <dgm:cxn modelId="{E93E0FCD-C641-4015-ACD8-0148B9E348EF}" type="presParOf" srcId="{B272650D-2965-4C4F-9ACF-FE98D773ECBE}" destId="{2F4A35FA-27B0-4529-93F3-DCDA8628467D}" srcOrd="1" destOrd="0" presId="urn:microsoft.com/office/officeart/2005/8/layout/list1"/>
    <dgm:cxn modelId="{F7059FFF-C6FD-4BF0-9C7A-247E47A08B70}" type="presParOf" srcId="{CB3938BE-D8BD-48DD-848D-ABDA532C7A1B}" destId="{FF7AEF6A-EE78-4A7C-991F-07064EF1C67E}" srcOrd="5" destOrd="0" presId="urn:microsoft.com/office/officeart/2005/8/layout/list1"/>
    <dgm:cxn modelId="{0A0C3AD4-6D3C-4EA6-B6E1-F33EA99BA80F}" type="presParOf" srcId="{CB3938BE-D8BD-48DD-848D-ABDA532C7A1B}" destId="{7BADEE15-3F54-46C0-AC71-CFB9D8156DA3}" srcOrd="6" destOrd="0" presId="urn:microsoft.com/office/officeart/2005/8/layout/list1"/>
    <dgm:cxn modelId="{F85A6D49-9842-4C22-9DAE-D8DCBA7064D8}" type="presParOf" srcId="{CB3938BE-D8BD-48DD-848D-ABDA532C7A1B}" destId="{65F25226-0A69-403C-8508-4FC05199F650}" srcOrd="7" destOrd="0" presId="urn:microsoft.com/office/officeart/2005/8/layout/list1"/>
    <dgm:cxn modelId="{618A6855-7542-48B0-B4CF-F472684DC977}" type="presParOf" srcId="{CB3938BE-D8BD-48DD-848D-ABDA532C7A1B}" destId="{271522D7-BC88-48BF-91B1-F2E46310468B}" srcOrd="8" destOrd="0" presId="urn:microsoft.com/office/officeart/2005/8/layout/list1"/>
    <dgm:cxn modelId="{B009B527-9A44-45C1-BE5A-E93C7D94A722}" type="presParOf" srcId="{271522D7-BC88-48BF-91B1-F2E46310468B}" destId="{1CD34DE5-0332-400C-8E4B-CE10F559857B}" srcOrd="0" destOrd="0" presId="urn:microsoft.com/office/officeart/2005/8/layout/list1"/>
    <dgm:cxn modelId="{77881334-B441-4B93-8D8A-97BADC91F63B}" type="presParOf" srcId="{271522D7-BC88-48BF-91B1-F2E46310468B}" destId="{389309EE-9B2A-448D-A961-2FDEF9416A51}" srcOrd="1" destOrd="0" presId="urn:microsoft.com/office/officeart/2005/8/layout/list1"/>
    <dgm:cxn modelId="{7D744A29-06EC-42B9-AA1C-86D09E9CB91E}" type="presParOf" srcId="{CB3938BE-D8BD-48DD-848D-ABDA532C7A1B}" destId="{789353E7-0ACA-47FB-8288-24744EB0938A}" srcOrd="9" destOrd="0" presId="urn:microsoft.com/office/officeart/2005/8/layout/list1"/>
    <dgm:cxn modelId="{CB58850F-1411-4B8D-B1C6-11A30ACFA267}" type="presParOf" srcId="{CB3938BE-D8BD-48DD-848D-ABDA532C7A1B}" destId="{E490655E-4672-4BAE-9FA1-779AC6643E7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40191-B815-4971-AF38-7CBC7F7B3A7D}">
      <dsp:nvSpPr>
        <dsp:cNvPr id="0" name=""/>
        <dsp:cNvSpPr/>
      </dsp:nvSpPr>
      <dsp:spPr>
        <a:xfrm>
          <a:off x="0" y="409501"/>
          <a:ext cx="10360525" cy="9906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4092" tIns="354076" rIns="804092"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Calibri Light" panose="020F0302020204030204"/>
            </a:rPr>
            <a:t>Launched in spring 2023 with seven members; </a:t>
          </a:r>
          <a:r>
            <a:rPr lang="en-US" sz="1700" b="0" kern="1200">
              <a:latin typeface="Calibri Light" panose="020F0302020204030204"/>
            </a:rPr>
            <a:t>other</a:t>
          </a:r>
          <a:r>
            <a:rPr lang="en-US" sz="1700" b="0" kern="1200"/>
            <a:t> </a:t>
          </a:r>
          <a:r>
            <a:rPr lang="en-US" sz="1700" b="0" kern="1200">
              <a:latin typeface="Calibri Light"/>
              <a:cs typeface="Calibri"/>
            </a:rPr>
            <a:t>oversight bodies report up to Commission</a:t>
          </a:r>
          <a:r>
            <a:rPr lang="en-US" sz="1700" b="0" kern="1200"/>
            <a:t>.</a:t>
          </a:r>
        </a:p>
        <a:p>
          <a:pPr marL="171450" lvl="1" indent="-171450" algn="l" defTabSz="755650" rtl="0">
            <a:lnSpc>
              <a:spcPct val="90000"/>
            </a:lnSpc>
            <a:spcBef>
              <a:spcPct val="0"/>
            </a:spcBef>
            <a:spcAft>
              <a:spcPct val="15000"/>
            </a:spcAft>
            <a:buChar char="•"/>
          </a:pPr>
          <a:r>
            <a:rPr lang="en-US" sz="1700" kern="1200">
              <a:latin typeface="Calibri Light" panose="020F0302020204030204"/>
            </a:rPr>
            <a:t>Approves budgets, sets performance goals, conducts audits, submits annual report.</a:t>
          </a:r>
        </a:p>
      </dsp:txBody>
      <dsp:txXfrm>
        <a:off x="0" y="409501"/>
        <a:ext cx="10360525" cy="990675"/>
      </dsp:txXfrm>
    </dsp:sp>
    <dsp:sp modelId="{2D5DC4E9-89D2-4871-B5E1-0B07ECDC21CA}">
      <dsp:nvSpPr>
        <dsp:cNvPr id="0" name=""/>
        <dsp:cNvSpPr/>
      </dsp:nvSpPr>
      <dsp:spPr>
        <a:xfrm>
          <a:off x="518026" y="158581"/>
          <a:ext cx="725236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122" tIns="0" rIns="274122" bIns="0" numCol="1" spcCol="1270" anchor="ctr" anchorCtr="0">
          <a:noAutofit/>
        </a:bodyPr>
        <a:lstStyle/>
        <a:p>
          <a:pPr marL="0" lvl="0" indent="0" algn="l" defTabSz="755650" rtl="0">
            <a:lnSpc>
              <a:spcPct val="90000"/>
            </a:lnSpc>
            <a:spcBef>
              <a:spcPct val="0"/>
            </a:spcBef>
            <a:spcAft>
              <a:spcPct val="35000"/>
            </a:spcAft>
            <a:buNone/>
          </a:pPr>
          <a:r>
            <a:rPr lang="en-US" sz="1700" b="0" kern="1200">
              <a:latin typeface="Calibri"/>
              <a:cs typeface="Calibri"/>
            </a:rPr>
            <a:t>Homelessness Oversight Commission</a:t>
          </a:r>
          <a:r>
            <a:rPr lang="en-US" sz="1700" kern="1200">
              <a:latin typeface="Calibri"/>
              <a:cs typeface="Calibri"/>
            </a:rPr>
            <a:t>:</a:t>
          </a:r>
          <a:r>
            <a:rPr lang="en-US" sz="1700" kern="1200">
              <a:latin typeface="Calibri Light" panose="020F0302020204030204"/>
            </a:rPr>
            <a:t> main oversight body for HSH</a:t>
          </a:r>
          <a:endParaRPr lang="en-US" sz="1700" kern="1200"/>
        </a:p>
      </dsp:txBody>
      <dsp:txXfrm>
        <a:off x="542524" y="183079"/>
        <a:ext cx="7203372"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BB648-878B-4869-93C2-0AE00B31F43D}">
      <dsp:nvSpPr>
        <dsp:cNvPr id="0" name=""/>
        <dsp:cNvSpPr/>
      </dsp:nvSpPr>
      <dsp:spPr>
        <a:xfrm>
          <a:off x="2513" y="0"/>
          <a:ext cx="2466826" cy="26549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panose="020F0302020204030204"/>
            </a:rPr>
            <a:t>Local Homeless Coordinating Board</a:t>
          </a:r>
          <a:endParaRPr lang="en-US" sz="2100" kern="1200"/>
        </a:p>
      </dsp:txBody>
      <dsp:txXfrm>
        <a:off x="2513" y="0"/>
        <a:ext cx="2466826" cy="796490"/>
      </dsp:txXfrm>
    </dsp:sp>
    <dsp:sp modelId="{8D550EB8-A240-418F-B2ED-F587F3381700}">
      <dsp:nvSpPr>
        <dsp:cNvPr id="0" name=""/>
        <dsp:cNvSpPr/>
      </dsp:nvSpPr>
      <dsp:spPr>
        <a:xfrm>
          <a:off x="249196" y="796490"/>
          <a:ext cx="1973460" cy="17257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Oversees and advises Commission on federal Continuum of Care programs.</a:t>
          </a:r>
          <a:endParaRPr lang="en-US" sz="1700" kern="1200"/>
        </a:p>
      </dsp:txBody>
      <dsp:txXfrm>
        <a:off x="299741" y="847035"/>
        <a:ext cx="1872370" cy="1624639"/>
      </dsp:txXfrm>
    </dsp:sp>
    <dsp:sp modelId="{48EBB5D6-F315-421B-9F22-76EC25804B42}">
      <dsp:nvSpPr>
        <dsp:cNvPr id="0" name=""/>
        <dsp:cNvSpPr/>
      </dsp:nvSpPr>
      <dsp:spPr>
        <a:xfrm>
          <a:off x="2654351" y="0"/>
          <a:ext cx="2466826" cy="26549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panose="020F0302020204030204"/>
            </a:rPr>
            <a:t>Shelter Grievance Advisory Committee</a:t>
          </a:r>
          <a:endParaRPr lang="en-US" sz="2100" kern="1200"/>
        </a:p>
      </dsp:txBody>
      <dsp:txXfrm>
        <a:off x="2654351" y="0"/>
        <a:ext cx="2466826" cy="796490"/>
      </dsp:txXfrm>
    </dsp:sp>
    <dsp:sp modelId="{8FDAE6A1-B2C3-42A0-B7A4-22C714337FDC}">
      <dsp:nvSpPr>
        <dsp:cNvPr id="0" name=""/>
        <dsp:cNvSpPr/>
      </dsp:nvSpPr>
      <dsp:spPr>
        <a:xfrm>
          <a:off x="2901034" y="796490"/>
          <a:ext cx="1973460" cy="17257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Oversees the shelter grievance process and makes recommendations for improvements to the shelter system.</a:t>
          </a:r>
          <a:endParaRPr lang="en-US" sz="1700" kern="1200"/>
        </a:p>
      </dsp:txBody>
      <dsp:txXfrm>
        <a:off x="2951579" y="847035"/>
        <a:ext cx="1872370" cy="1624639"/>
      </dsp:txXfrm>
    </dsp:sp>
    <dsp:sp modelId="{C4F573F7-8356-4DD5-8E66-4D64FA7339CF}">
      <dsp:nvSpPr>
        <dsp:cNvPr id="0" name=""/>
        <dsp:cNvSpPr/>
      </dsp:nvSpPr>
      <dsp:spPr>
        <a:xfrm>
          <a:off x="5306189" y="0"/>
          <a:ext cx="2466826" cy="26549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panose="020F0302020204030204"/>
            </a:rPr>
            <a:t>Shelter Monitoring Committee</a:t>
          </a:r>
          <a:endParaRPr lang="en-US" sz="2100" kern="1200"/>
        </a:p>
      </dsp:txBody>
      <dsp:txXfrm>
        <a:off x="5306189" y="0"/>
        <a:ext cx="2466826" cy="796490"/>
      </dsp:txXfrm>
    </dsp:sp>
    <dsp:sp modelId="{F8102EEA-1CBB-4227-86DD-525D095066F3}">
      <dsp:nvSpPr>
        <dsp:cNvPr id="0" name=""/>
        <dsp:cNvSpPr/>
      </dsp:nvSpPr>
      <dsp:spPr>
        <a:xfrm>
          <a:off x="5552872" y="796490"/>
          <a:ext cx="1973460" cy="17257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Tracks the conditions of shelters in San Francisco; takes and investigates complaints.</a:t>
          </a:r>
          <a:endParaRPr lang="en-US" sz="1700" kern="1200"/>
        </a:p>
      </dsp:txBody>
      <dsp:txXfrm>
        <a:off x="5603417" y="847035"/>
        <a:ext cx="1872370" cy="1624639"/>
      </dsp:txXfrm>
    </dsp:sp>
    <dsp:sp modelId="{3AC17385-A8A6-4B37-B666-7C9CFC60AEDA}">
      <dsp:nvSpPr>
        <dsp:cNvPr id="0" name=""/>
        <dsp:cNvSpPr/>
      </dsp:nvSpPr>
      <dsp:spPr>
        <a:xfrm>
          <a:off x="7958028" y="0"/>
          <a:ext cx="2466826" cy="26549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panose="020F0302020204030204"/>
            </a:rPr>
            <a:t>Our City, Our Home Oversight Committee</a:t>
          </a:r>
        </a:p>
      </dsp:txBody>
      <dsp:txXfrm>
        <a:off x="7958028" y="0"/>
        <a:ext cx="2466826" cy="796490"/>
      </dsp:txXfrm>
    </dsp:sp>
    <dsp:sp modelId="{1BAF04EB-F172-4BE2-835A-BED72206F67F}">
      <dsp:nvSpPr>
        <dsp:cNvPr id="0" name=""/>
        <dsp:cNvSpPr/>
      </dsp:nvSpPr>
      <dsp:spPr>
        <a:xfrm>
          <a:off x="8204710" y="796490"/>
          <a:ext cx="1973460" cy="17257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Light" panose="020F0302020204030204"/>
            </a:rPr>
            <a:t>Makes recommendations on the use of Our City, Our Home (Prop C) funds.</a:t>
          </a:r>
        </a:p>
      </dsp:txBody>
      <dsp:txXfrm>
        <a:off x="8255255" y="847035"/>
        <a:ext cx="1872370" cy="1624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8AFA-2020-4D7A-B05A-19C310EA99C1}">
      <dsp:nvSpPr>
        <dsp:cNvPr id="0" name=""/>
        <dsp:cNvSpPr/>
      </dsp:nvSpPr>
      <dsp:spPr>
        <a:xfrm>
          <a:off x="190104" y="1608"/>
          <a:ext cx="3049594" cy="1829756"/>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latin typeface="Calibri Light" panose="020F0302020204030204"/>
            </a:rPr>
            <a:t>homelessness prevention</a:t>
          </a:r>
          <a:endParaRPr lang="en-US" sz="3600" kern="1200"/>
        </a:p>
      </dsp:txBody>
      <dsp:txXfrm>
        <a:off x="190104" y="1608"/>
        <a:ext cx="3049594" cy="1829756"/>
      </dsp:txXfrm>
    </dsp:sp>
    <dsp:sp modelId="{DB7D1C22-55F0-4756-8657-A832E896DF23}">
      <dsp:nvSpPr>
        <dsp:cNvPr id="0" name=""/>
        <dsp:cNvSpPr/>
      </dsp:nvSpPr>
      <dsp:spPr>
        <a:xfrm>
          <a:off x="3544658" y="1608"/>
          <a:ext cx="3049594" cy="1829756"/>
        </a:xfrm>
        <a:prstGeom prst="rect">
          <a:avLst/>
        </a:prstGeom>
        <a:solidFill>
          <a:schemeClr val="accent1">
            <a:shade val="50000"/>
            <a:hueOff val="34833"/>
            <a:satOff val="-5211"/>
            <a:lumOff val="149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Calibri Light" panose="020F0302020204030204"/>
            </a:rPr>
            <a:t>coordinated entry</a:t>
          </a:r>
          <a:endParaRPr lang="en-US" sz="3600" kern="1200" dirty="0"/>
        </a:p>
      </dsp:txBody>
      <dsp:txXfrm>
        <a:off x="3544658" y="1608"/>
        <a:ext cx="3049594" cy="1829756"/>
      </dsp:txXfrm>
    </dsp:sp>
    <dsp:sp modelId="{7C2FE9AD-5FDB-4D42-9D64-D71E1370E492}">
      <dsp:nvSpPr>
        <dsp:cNvPr id="0" name=""/>
        <dsp:cNvSpPr/>
      </dsp:nvSpPr>
      <dsp:spPr>
        <a:xfrm>
          <a:off x="6899212" y="1608"/>
          <a:ext cx="3049594" cy="1829756"/>
        </a:xfrm>
        <a:prstGeom prst="rect">
          <a:avLst/>
        </a:prstGeom>
        <a:solidFill>
          <a:schemeClr val="accent1">
            <a:shade val="50000"/>
            <a:hueOff val="69665"/>
            <a:satOff val="-10423"/>
            <a:lumOff val="298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Calibri Light" panose="020F0302020204030204"/>
            </a:rPr>
            <a:t>outreach</a:t>
          </a:r>
          <a:endParaRPr lang="en-US" sz="3600" kern="1200"/>
        </a:p>
      </dsp:txBody>
      <dsp:txXfrm>
        <a:off x="6899212" y="1608"/>
        <a:ext cx="3049594" cy="1829756"/>
      </dsp:txXfrm>
    </dsp:sp>
    <dsp:sp modelId="{21A73881-B730-4743-ABCA-29AFE0878D56}">
      <dsp:nvSpPr>
        <dsp:cNvPr id="0" name=""/>
        <dsp:cNvSpPr/>
      </dsp:nvSpPr>
      <dsp:spPr>
        <a:xfrm>
          <a:off x="182145" y="2137933"/>
          <a:ext cx="3049594" cy="1829756"/>
        </a:xfrm>
        <a:prstGeom prst="rect">
          <a:avLst/>
        </a:prstGeom>
        <a:solidFill>
          <a:schemeClr val="accent1">
            <a:shade val="50000"/>
            <a:hueOff val="104498"/>
            <a:satOff val="-15634"/>
            <a:lumOff val="44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0" kern="1200" dirty="0">
              <a:latin typeface="+mj-lt"/>
            </a:rPr>
            <a:t>shelter</a:t>
          </a:r>
          <a:r>
            <a:rPr lang="en-US" sz="3600" kern="1200" dirty="0"/>
            <a:t> </a:t>
          </a:r>
        </a:p>
      </dsp:txBody>
      <dsp:txXfrm>
        <a:off x="182145" y="2137933"/>
        <a:ext cx="3049594" cy="1829756"/>
      </dsp:txXfrm>
    </dsp:sp>
    <dsp:sp modelId="{D950638C-1363-49FC-84FA-A63E121AD0F9}">
      <dsp:nvSpPr>
        <dsp:cNvPr id="0" name=""/>
        <dsp:cNvSpPr/>
      </dsp:nvSpPr>
      <dsp:spPr>
        <a:xfrm>
          <a:off x="3544658" y="2136324"/>
          <a:ext cx="3049594" cy="1829756"/>
        </a:xfrm>
        <a:prstGeom prst="rect">
          <a:avLst/>
        </a:prstGeom>
        <a:solidFill>
          <a:schemeClr val="accent1">
            <a:shade val="50000"/>
            <a:hueOff val="69665"/>
            <a:satOff val="-10423"/>
            <a:lumOff val="298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Calibri Light" panose="020F0302020204030204"/>
            </a:rPr>
            <a:t>housing problem solving</a:t>
          </a:r>
        </a:p>
      </dsp:txBody>
      <dsp:txXfrm>
        <a:off x="3544658" y="2136324"/>
        <a:ext cx="3049594" cy="1829756"/>
      </dsp:txXfrm>
    </dsp:sp>
    <dsp:sp modelId="{4B9B9AA8-B41A-4AD6-BB7D-3300DA2819C4}">
      <dsp:nvSpPr>
        <dsp:cNvPr id="0" name=""/>
        <dsp:cNvSpPr/>
      </dsp:nvSpPr>
      <dsp:spPr>
        <a:xfrm>
          <a:off x="6899212" y="2136324"/>
          <a:ext cx="3049594" cy="1829756"/>
        </a:xfrm>
        <a:prstGeom prst="rect">
          <a:avLst/>
        </a:prstGeom>
        <a:solidFill>
          <a:schemeClr val="accent1">
            <a:shade val="50000"/>
            <a:hueOff val="34833"/>
            <a:satOff val="-5211"/>
            <a:lumOff val="149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Calibri Light" panose="020F0302020204030204"/>
            </a:rPr>
            <a:t>housing</a:t>
          </a:r>
        </a:p>
      </dsp:txBody>
      <dsp:txXfrm>
        <a:off x="6899212" y="2136324"/>
        <a:ext cx="3049594" cy="1829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61E8C-B818-4A41-A6F2-BDD3C86AA58A}">
      <dsp:nvSpPr>
        <dsp:cNvPr id="0" name=""/>
        <dsp:cNvSpPr/>
      </dsp:nvSpPr>
      <dsp:spPr>
        <a:xfrm>
          <a:off x="0" y="56961"/>
          <a:ext cx="4840679"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Calibri Light" panose="020F0302020204030204"/>
            </a:rPr>
            <a:t>Accessing Homelessness Prevention</a:t>
          </a:r>
          <a:endParaRPr lang="en-US" sz="2000" kern="1200"/>
        </a:p>
      </dsp:txBody>
      <dsp:txXfrm>
        <a:off x="0" y="56961"/>
        <a:ext cx="4840679" cy="633600"/>
      </dsp:txXfrm>
    </dsp:sp>
    <dsp:sp modelId="{50C77381-40FF-469B-8F40-8E0738459FEE}">
      <dsp:nvSpPr>
        <dsp:cNvPr id="0" name=""/>
        <dsp:cNvSpPr/>
      </dsp:nvSpPr>
      <dsp:spPr>
        <a:xfrm>
          <a:off x="0" y="690561"/>
          <a:ext cx="4840679" cy="31402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b="1" kern="1200">
              <a:latin typeface="Calibri Light" panose="020F0302020204030204"/>
            </a:rPr>
            <a:t>Target Population: </a:t>
          </a:r>
          <a:r>
            <a:rPr lang="en-US" sz="2200" kern="1200">
              <a:latin typeface="Calibri Light" panose="020F0302020204030204"/>
            </a:rPr>
            <a:t>Households at highest risk of losing housing and experiencing homelessness (including formal and informal living situations).</a:t>
          </a:r>
          <a:br>
            <a:rPr lang="en-US" sz="2200" kern="1200">
              <a:latin typeface="Calibri Light" panose="020F0302020204030204"/>
            </a:rPr>
          </a:br>
          <a:endParaRPr lang="en-US" sz="2200" kern="1200">
            <a:latin typeface="Calibri Light" panose="020F0302020204030204"/>
          </a:endParaRPr>
        </a:p>
        <a:p>
          <a:pPr marL="228600" lvl="1" indent="-228600" algn="l" defTabSz="977900" rtl="0">
            <a:lnSpc>
              <a:spcPct val="90000"/>
            </a:lnSpc>
            <a:spcBef>
              <a:spcPct val="0"/>
            </a:spcBef>
            <a:spcAft>
              <a:spcPct val="15000"/>
            </a:spcAft>
            <a:buChar char="•"/>
          </a:pPr>
          <a:r>
            <a:rPr lang="en-US" sz="2200" b="1" kern="1200">
              <a:latin typeface="Calibri Light" panose="020F0302020204030204"/>
            </a:rPr>
            <a:t>Access:</a:t>
          </a:r>
          <a:r>
            <a:rPr lang="en-US" sz="2200" kern="1200">
              <a:latin typeface="Calibri Light" panose="020F0302020204030204"/>
            </a:rPr>
            <a:t> Apply for SF Emergency Rental Assistance Program (ERAP) online or via partners.</a:t>
          </a:r>
          <a:endParaRPr lang="en-US" sz="2200" kern="1200"/>
        </a:p>
      </dsp:txBody>
      <dsp:txXfrm>
        <a:off x="0" y="690561"/>
        <a:ext cx="4840679" cy="3140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D0556-9990-4685-9B57-E36B65F74F75}">
      <dsp:nvSpPr>
        <dsp:cNvPr id="0" name=""/>
        <dsp:cNvSpPr/>
      </dsp:nvSpPr>
      <dsp:spPr>
        <a:xfrm>
          <a:off x="0" y="0"/>
          <a:ext cx="5575539" cy="1218049"/>
        </a:xfrm>
        <a:prstGeom prst="rect">
          <a:avLst/>
        </a:prstGeom>
        <a:solidFill>
          <a:schemeClr val="accent1">
            <a:shade val="80000"/>
            <a:hueOff val="0"/>
            <a:satOff val="0"/>
            <a:lumOff val="0"/>
            <a:alphaOff val="0"/>
          </a:schemeClr>
        </a:solidFill>
        <a:ln>
          <a:solidFill>
            <a:schemeClr val="lt1">
              <a:hueOff val="0"/>
              <a:satOff val="0"/>
              <a:lumOff val="0"/>
            </a:schemeClr>
          </a:solid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a:latin typeface="Calibri Light" panose="020F0302020204030204"/>
            </a:rPr>
            <a:t>Front Door to the Homelessness Response System</a:t>
          </a:r>
          <a:endParaRPr lang="en-US" sz="3200" kern="1200"/>
        </a:p>
      </dsp:txBody>
      <dsp:txXfrm>
        <a:off x="0" y="0"/>
        <a:ext cx="5575539" cy="1218049"/>
      </dsp:txXfrm>
    </dsp:sp>
    <dsp:sp modelId="{0D32EC2C-9909-4AAC-AB29-032814807EC6}">
      <dsp:nvSpPr>
        <dsp:cNvPr id="0" name=""/>
        <dsp:cNvSpPr/>
      </dsp:nvSpPr>
      <dsp:spPr>
        <a:xfrm>
          <a:off x="2722" y="1218049"/>
          <a:ext cx="1856698" cy="2557904"/>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solidFill>
                <a:schemeClr val="tx1"/>
              </a:solidFill>
              <a:latin typeface="Calibri Light" panose="020F0302020204030204"/>
            </a:rPr>
            <a:t>All HSH housing</a:t>
          </a:r>
          <a:endParaRPr lang="en-US" sz="3600" kern="1200">
            <a:solidFill>
              <a:schemeClr val="tx1"/>
            </a:solidFill>
          </a:endParaRPr>
        </a:p>
      </dsp:txBody>
      <dsp:txXfrm>
        <a:off x="2722" y="1218049"/>
        <a:ext cx="1856698" cy="2557904"/>
      </dsp:txXfrm>
    </dsp:sp>
    <dsp:sp modelId="{234FB0A4-C71C-4B49-8BB1-0D24567FCE9F}">
      <dsp:nvSpPr>
        <dsp:cNvPr id="0" name=""/>
        <dsp:cNvSpPr/>
      </dsp:nvSpPr>
      <dsp:spPr>
        <a:xfrm>
          <a:off x="1859420" y="1218049"/>
          <a:ext cx="1856698" cy="2557904"/>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solidFill>
                <a:schemeClr val="tx1"/>
              </a:solidFill>
              <a:latin typeface="Calibri Light" panose="020F0302020204030204"/>
            </a:rPr>
            <a:t>Housing problem solving</a:t>
          </a:r>
          <a:endParaRPr lang="en-US" sz="3600" kern="1200">
            <a:solidFill>
              <a:schemeClr val="tx1"/>
            </a:solidFill>
          </a:endParaRPr>
        </a:p>
      </dsp:txBody>
      <dsp:txXfrm>
        <a:off x="1859420" y="1218049"/>
        <a:ext cx="1856698" cy="2557904"/>
      </dsp:txXfrm>
    </dsp:sp>
    <dsp:sp modelId="{A56773A8-5E87-4133-A990-90616F5CE5CC}">
      <dsp:nvSpPr>
        <dsp:cNvPr id="0" name=""/>
        <dsp:cNvSpPr/>
      </dsp:nvSpPr>
      <dsp:spPr>
        <a:xfrm>
          <a:off x="3716118" y="1218049"/>
          <a:ext cx="1856698" cy="255790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a:solidFill>
                <a:schemeClr val="tx1"/>
              </a:solidFill>
              <a:latin typeface="Calibri Light" panose="020F0302020204030204"/>
            </a:rPr>
            <a:t>Family and youth shelter</a:t>
          </a:r>
          <a:endParaRPr lang="en-US" sz="3600" kern="1200">
            <a:solidFill>
              <a:schemeClr val="tx1"/>
            </a:solidFill>
          </a:endParaRPr>
        </a:p>
      </dsp:txBody>
      <dsp:txXfrm>
        <a:off x="3716118" y="1218049"/>
        <a:ext cx="1856698" cy="2557904"/>
      </dsp:txXfrm>
    </dsp:sp>
    <dsp:sp modelId="{AAFBD583-89DE-4022-9437-C96C7FAF0A33}">
      <dsp:nvSpPr>
        <dsp:cNvPr id="0" name=""/>
        <dsp:cNvSpPr/>
      </dsp:nvSpPr>
      <dsp:spPr>
        <a:xfrm>
          <a:off x="0" y="3775954"/>
          <a:ext cx="5575539" cy="28421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B3114-4F97-4754-B427-6A1161AE84A5}">
      <dsp:nvSpPr>
        <dsp:cNvPr id="0" name=""/>
        <dsp:cNvSpPr/>
      </dsp:nvSpPr>
      <dsp:spPr>
        <a:xfrm>
          <a:off x="0" y="289072"/>
          <a:ext cx="5559546"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Calibri Light" panose="020F0302020204030204"/>
            </a:rPr>
            <a:t>Accessing Housing Problem Solving</a:t>
          </a:r>
          <a:endParaRPr lang="en-US" sz="2000" kern="1200">
            <a:latin typeface="Calibri Light" panose="020F0302020204030204"/>
          </a:endParaRPr>
        </a:p>
      </dsp:txBody>
      <dsp:txXfrm>
        <a:off x="0" y="289072"/>
        <a:ext cx="5559546" cy="691200"/>
      </dsp:txXfrm>
    </dsp:sp>
    <dsp:sp modelId="{F7CE1CB3-8C42-47A7-B4B9-D2CF777AF304}">
      <dsp:nvSpPr>
        <dsp:cNvPr id="0" name=""/>
        <dsp:cNvSpPr/>
      </dsp:nvSpPr>
      <dsp:spPr>
        <a:xfrm>
          <a:off x="0" y="980272"/>
          <a:ext cx="5559546" cy="25034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b="1" kern="1200">
              <a:latin typeface="Calibri Light" panose="020F0302020204030204"/>
            </a:rPr>
            <a:t>Target Population: </a:t>
          </a:r>
          <a:r>
            <a:rPr lang="en-US" sz="2400" kern="1200">
              <a:latin typeface="Calibri Light" panose="020F0302020204030204"/>
            </a:rPr>
            <a:t>People experiencing homelessness (i.e., have lost or are going to lose housing within 14 days) and are at or below 50% Area Median Income.</a:t>
          </a:r>
          <a:endParaRPr lang="en-US" sz="2400" kern="1200"/>
        </a:p>
        <a:p>
          <a:pPr marL="228600" lvl="1" indent="-228600" algn="l" defTabSz="1066800" rtl="0">
            <a:lnSpc>
              <a:spcPct val="90000"/>
            </a:lnSpc>
            <a:spcBef>
              <a:spcPct val="0"/>
            </a:spcBef>
            <a:spcAft>
              <a:spcPct val="15000"/>
            </a:spcAft>
            <a:buChar char="•"/>
          </a:pPr>
          <a:endParaRPr lang="en-US" sz="2400" kern="1200"/>
        </a:p>
        <a:p>
          <a:pPr marL="228600" lvl="1" indent="-228600" algn="l" defTabSz="1066800" rtl="0">
            <a:lnSpc>
              <a:spcPct val="90000"/>
            </a:lnSpc>
            <a:spcBef>
              <a:spcPct val="0"/>
            </a:spcBef>
            <a:spcAft>
              <a:spcPct val="15000"/>
            </a:spcAft>
            <a:buChar char="•"/>
          </a:pPr>
          <a:r>
            <a:rPr lang="en-US" sz="2400" b="1" kern="1200">
              <a:latin typeface="Calibri Light" panose="020F0302020204030204"/>
            </a:rPr>
            <a:t>Access: </a:t>
          </a:r>
          <a:r>
            <a:rPr lang="en-US" sz="2400" kern="1200">
              <a:latin typeface="Calibri Light" panose="020F0302020204030204"/>
            </a:rPr>
            <a:t>CE Access Points + family shelter</a:t>
          </a:r>
          <a:endParaRPr lang="en-US" sz="2400" kern="1200"/>
        </a:p>
      </dsp:txBody>
      <dsp:txXfrm>
        <a:off x="0" y="980272"/>
        <a:ext cx="5559546" cy="2503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1A4A1-F376-4643-860B-4F99D77D6557}">
      <dsp:nvSpPr>
        <dsp:cNvPr id="0" name=""/>
        <dsp:cNvSpPr/>
      </dsp:nvSpPr>
      <dsp:spPr>
        <a:xfrm>
          <a:off x="0" y="270514"/>
          <a:ext cx="7611373" cy="1499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727" tIns="291592" rIns="590727" bIns="99568" numCol="1" spcCol="1270" anchor="t" anchorCtr="0">
          <a:noAutofit/>
        </a:bodyPr>
        <a:lstStyle/>
        <a:p>
          <a:pPr marL="114300" lvl="1" indent="-114300" algn="l" defTabSz="622300" rtl="0">
            <a:lnSpc>
              <a:spcPct val="90000"/>
            </a:lnSpc>
            <a:spcBef>
              <a:spcPct val="0"/>
            </a:spcBef>
            <a:spcAft>
              <a:spcPct val="15000"/>
            </a:spcAft>
            <a:buChar char="•"/>
          </a:pPr>
          <a:r>
            <a:rPr lang="en-US" sz="1400" b="0" kern="1200" dirty="0">
              <a:latin typeface="+mj-lt"/>
            </a:rPr>
            <a:t>Call SFHOT to join the Adult Shelter Waitlist </a:t>
          </a:r>
          <a:r>
            <a:rPr lang="en-US" sz="1400" b="1" kern="1200" dirty="0">
              <a:latin typeface="+mj-lt"/>
            </a:rPr>
            <a:t>at 628-652-8000.</a:t>
          </a:r>
        </a:p>
        <a:p>
          <a:pPr marL="114300" lvl="1" indent="-114300" algn="l" defTabSz="622300">
            <a:lnSpc>
              <a:spcPct val="90000"/>
            </a:lnSpc>
            <a:spcBef>
              <a:spcPct val="0"/>
            </a:spcBef>
            <a:spcAft>
              <a:spcPct val="15000"/>
            </a:spcAft>
            <a:buChar char="•"/>
          </a:pPr>
          <a:r>
            <a:rPr lang="en-US" sz="1400" b="0" kern="1200" dirty="0">
              <a:latin typeface="+mj-lt"/>
            </a:rPr>
            <a:t>Any changes will be reflected on HSH website</a:t>
          </a:r>
        </a:p>
        <a:p>
          <a:pPr marL="114300" lvl="1" indent="-114300" algn="l" defTabSz="622300" rtl="0">
            <a:lnSpc>
              <a:spcPct val="90000"/>
            </a:lnSpc>
            <a:spcBef>
              <a:spcPct val="0"/>
            </a:spcBef>
            <a:spcAft>
              <a:spcPct val="15000"/>
            </a:spcAft>
            <a:buChar char="•"/>
          </a:pPr>
          <a:r>
            <a:rPr lang="en-US" sz="1400" kern="1200" dirty="0">
              <a:latin typeface="Calibri Light" panose="020F0302020204030204"/>
            </a:rPr>
            <a:t>Walk-in Self-Referrals: Dolores Adult Shelter</a:t>
          </a:r>
        </a:p>
        <a:p>
          <a:pPr marL="114300" lvl="1" indent="-114300" algn="l" defTabSz="622300" rtl="0">
            <a:lnSpc>
              <a:spcPct val="90000"/>
            </a:lnSpc>
            <a:spcBef>
              <a:spcPct val="0"/>
            </a:spcBef>
            <a:spcAft>
              <a:spcPct val="15000"/>
            </a:spcAft>
            <a:buChar char="•"/>
          </a:pPr>
          <a:r>
            <a:rPr lang="en-US" sz="1400" kern="1200" dirty="0">
              <a:latin typeface="Calibri Light" panose="020F0302020204030204"/>
            </a:rPr>
            <a:t>Community Partner Referrals:  </a:t>
          </a:r>
          <a:r>
            <a:rPr lang="en-US" sz="1400" kern="1200" dirty="0" err="1">
              <a:latin typeface="Calibri Light" panose="020F0302020204030204"/>
            </a:rPr>
            <a:t>Taimon</a:t>
          </a:r>
          <a:r>
            <a:rPr lang="en-US" sz="1400" kern="1200" dirty="0">
              <a:latin typeface="Calibri Light" panose="020F0302020204030204"/>
            </a:rPr>
            <a:t> Booten, Jazzie’s Place</a:t>
          </a:r>
        </a:p>
        <a:p>
          <a:pPr marL="114300" lvl="1" indent="-114300" algn="l" defTabSz="622300">
            <a:lnSpc>
              <a:spcPct val="90000"/>
            </a:lnSpc>
            <a:spcBef>
              <a:spcPct val="0"/>
            </a:spcBef>
            <a:spcAft>
              <a:spcPct val="15000"/>
            </a:spcAft>
            <a:buChar char="•"/>
          </a:pPr>
          <a:r>
            <a:rPr lang="en-US" sz="1400" kern="1200" dirty="0">
              <a:latin typeface="Calibri Light" panose="020F0302020204030204"/>
            </a:rPr>
            <a:t>Inclement/winter shelter available for walk-in during winter season.</a:t>
          </a:r>
          <a:endParaRPr lang="en-US" sz="1400" kern="1200" dirty="0"/>
        </a:p>
      </dsp:txBody>
      <dsp:txXfrm>
        <a:off x="0" y="270514"/>
        <a:ext cx="7611373" cy="1499400"/>
      </dsp:txXfrm>
    </dsp:sp>
    <dsp:sp modelId="{3DE3C9D7-5BBA-463C-848D-9C9A0983BA0F}">
      <dsp:nvSpPr>
        <dsp:cNvPr id="0" name=""/>
        <dsp:cNvSpPr/>
      </dsp:nvSpPr>
      <dsp:spPr>
        <a:xfrm>
          <a:off x="380568" y="63874"/>
          <a:ext cx="5327961"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384" tIns="0" rIns="201384" bIns="0" numCol="1" spcCol="1270" anchor="ctr" anchorCtr="0">
          <a:noAutofit/>
        </a:bodyPr>
        <a:lstStyle/>
        <a:p>
          <a:pPr marL="0" lvl="0" indent="0" algn="l" defTabSz="622300">
            <a:lnSpc>
              <a:spcPct val="90000"/>
            </a:lnSpc>
            <a:spcBef>
              <a:spcPct val="0"/>
            </a:spcBef>
            <a:spcAft>
              <a:spcPct val="35000"/>
            </a:spcAft>
            <a:buNone/>
          </a:pPr>
          <a:r>
            <a:rPr lang="en-US" sz="1400" kern="1200">
              <a:latin typeface="Calibri Light" panose="020F0302020204030204"/>
            </a:rPr>
            <a:t>Adults</a:t>
          </a:r>
          <a:endParaRPr lang="en-US" sz="1400" kern="1200"/>
        </a:p>
      </dsp:txBody>
      <dsp:txXfrm>
        <a:off x="400743" y="84049"/>
        <a:ext cx="5287611" cy="372930"/>
      </dsp:txXfrm>
    </dsp:sp>
    <dsp:sp modelId="{7BADEE15-3F54-46C0-AC71-CFB9D8156DA3}">
      <dsp:nvSpPr>
        <dsp:cNvPr id="0" name=""/>
        <dsp:cNvSpPr/>
      </dsp:nvSpPr>
      <dsp:spPr>
        <a:xfrm>
          <a:off x="0" y="2052154"/>
          <a:ext cx="7611373" cy="1256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727" tIns="291592" rIns="590727"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Calibri Light" panose="020F0302020204030204"/>
            </a:rPr>
            <a:t>Access through Coordinated Entry Access Points.</a:t>
          </a:r>
        </a:p>
        <a:p>
          <a:pPr marL="114300" lvl="1" indent="-114300" algn="l" defTabSz="622300" rtl="0">
            <a:lnSpc>
              <a:spcPct val="90000"/>
            </a:lnSpc>
            <a:spcBef>
              <a:spcPct val="0"/>
            </a:spcBef>
            <a:spcAft>
              <a:spcPct val="15000"/>
            </a:spcAft>
            <a:buChar char="•"/>
          </a:pPr>
          <a:r>
            <a:rPr lang="en-US" sz="1400" kern="1200" dirty="0">
              <a:latin typeface="+mj-lt"/>
            </a:rPr>
            <a:t>Self-Referral to</a:t>
          </a:r>
          <a:r>
            <a:rPr lang="en-US" sz="1400" kern="1200" dirty="0">
              <a:latin typeface="Calibri Light" panose="020F0302020204030204"/>
            </a:rPr>
            <a:t> Downtown High School</a:t>
          </a:r>
        </a:p>
        <a:p>
          <a:pPr marL="114300" lvl="1" indent="-114300" algn="l" defTabSz="622300" rtl="0">
            <a:lnSpc>
              <a:spcPct val="90000"/>
            </a:lnSpc>
            <a:spcBef>
              <a:spcPct val="0"/>
            </a:spcBef>
            <a:spcAft>
              <a:spcPct val="15000"/>
            </a:spcAft>
            <a:buChar char="•"/>
          </a:pPr>
          <a:r>
            <a:rPr lang="en-US" sz="1400" kern="1200" dirty="0">
              <a:latin typeface="Calibri Light" panose="020F0302020204030204"/>
            </a:rPr>
            <a:t>Limited self-referral for 14-day Urgent Accommodation Vouchers for short term shelter needs</a:t>
          </a:r>
        </a:p>
      </dsp:txBody>
      <dsp:txXfrm>
        <a:off x="0" y="2052154"/>
        <a:ext cx="7611373" cy="1256850"/>
      </dsp:txXfrm>
    </dsp:sp>
    <dsp:sp modelId="{2F4A35FA-27B0-4529-93F3-DCDA8628467D}">
      <dsp:nvSpPr>
        <dsp:cNvPr id="0" name=""/>
        <dsp:cNvSpPr/>
      </dsp:nvSpPr>
      <dsp:spPr>
        <a:xfrm>
          <a:off x="380568" y="1845514"/>
          <a:ext cx="5327961"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384" tIns="0" rIns="201384" bIns="0" numCol="1" spcCol="1270" anchor="ctr" anchorCtr="0">
          <a:noAutofit/>
        </a:bodyPr>
        <a:lstStyle/>
        <a:p>
          <a:pPr marL="0" lvl="0" indent="0" algn="l" defTabSz="622300" rtl="0">
            <a:lnSpc>
              <a:spcPct val="90000"/>
            </a:lnSpc>
            <a:spcBef>
              <a:spcPct val="0"/>
            </a:spcBef>
            <a:spcAft>
              <a:spcPct val="35000"/>
            </a:spcAft>
            <a:buNone/>
          </a:pPr>
          <a:r>
            <a:rPr lang="en-US" sz="1400" kern="1200">
              <a:latin typeface="Calibri Light" panose="020F0302020204030204"/>
            </a:rPr>
            <a:t>Families</a:t>
          </a:r>
        </a:p>
      </dsp:txBody>
      <dsp:txXfrm>
        <a:off x="400743" y="1865689"/>
        <a:ext cx="5287611" cy="372930"/>
      </dsp:txXfrm>
    </dsp:sp>
    <dsp:sp modelId="{E490655E-4672-4BAE-9FA1-779AC6643E77}">
      <dsp:nvSpPr>
        <dsp:cNvPr id="0" name=""/>
        <dsp:cNvSpPr/>
      </dsp:nvSpPr>
      <dsp:spPr>
        <a:xfrm>
          <a:off x="0" y="3591244"/>
          <a:ext cx="7611373" cy="815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727" tIns="291592" rIns="590727"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mj-lt"/>
            </a:rPr>
            <a:t>Access through Youth Coordinated Entry Access Points</a:t>
          </a:r>
        </a:p>
        <a:p>
          <a:pPr marL="114300" lvl="1" indent="-114300" algn="l" defTabSz="622300" rtl="0">
            <a:lnSpc>
              <a:spcPct val="90000"/>
            </a:lnSpc>
            <a:spcBef>
              <a:spcPct val="0"/>
            </a:spcBef>
            <a:spcAft>
              <a:spcPct val="15000"/>
            </a:spcAft>
            <a:buChar char="•"/>
          </a:pPr>
          <a:r>
            <a:rPr lang="en-US" sz="1400" kern="1200" dirty="0">
              <a:latin typeface="Calibri Light" panose="020F0302020204030204"/>
            </a:rPr>
            <a:t>Youth may also access the adult shelter system</a:t>
          </a:r>
        </a:p>
      </dsp:txBody>
      <dsp:txXfrm>
        <a:off x="0" y="3591244"/>
        <a:ext cx="7611373" cy="815850"/>
      </dsp:txXfrm>
    </dsp:sp>
    <dsp:sp modelId="{389309EE-9B2A-448D-A961-2FDEF9416A51}">
      <dsp:nvSpPr>
        <dsp:cNvPr id="0" name=""/>
        <dsp:cNvSpPr/>
      </dsp:nvSpPr>
      <dsp:spPr>
        <a:xfrm>
          <a:off x="380568" y="3384604"/>
          <a:ext cx="5327961"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384" tIns="0" rIns="201384" bIns="0" numCol="1" spcCol="1270" anchor="ctr" anchorCtr="0">
          <a:noAutofit/>
        </a:bodyPr>
        <a:lstStyle/>
        <a:p>
          <a:pPr marL="0" lvl="0" indent="0" algn="l" defTabSz="622300" rtl="0">
            <a:lnSpc>
              <a:spcPct val="90000"/>
            </a:lnSpc>
            <a:spcBef>
              <a:spcPct val="0"/>
            </a:spcBef>
            <a:spcAft>
              <a:spcPct val="35000"/>
            </a:spcAft>
            <a:buNone/>
          </a:pPr>
          <a:r>
            <a:rPr lang="en-US" sz="1400" kern="1200">
              <a:latin typeface="Calibri Light" panose="020F0302020204030204"/>
            </a:rPr>
            <a:t>Youth (18-24):</a:t>
          </a:r>
        </a:p>
      </dsp:txBody>
      <dsp:txXfrm>
        <a:off x="400743" y="3404779"/>
        <a:ext cx="5287611"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6E90A-0F69-4E5B-9D48-D1F2B430FB1F}"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C5817-6767-4980-BCD5-985A4E3C3A48}" type="slidenum">
              <a:rPr lang="en-US" smtClean="0"/>
              <a:t>‹#›</a:t>
            </a:fld>
            <a:endParaRPr lang="en-US"/>
          </a:p>
        </p:txBody>
      </p:sp>
    </p:spTree>
    <p:extLst>
      <p:ext uri="{BB962C8B-B14F-4D97-AF65-F5344CB8AC3E}">
        <p14:creationId xmlns:p14="http://schemas.microsoft.com/office/powerpoint/2010/main" val="271243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4C4B-9D1E-41D4-95CF-9CE9E02EE7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187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4C4B-9D1E-41D4-95CF-9CE9E02EE7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611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4C4B-9D1E-41D4-95CF-9CE9E02EE7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889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4C4B-9D1E-41D4-95CF-9CE9E02EE7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053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94258DB-D9D8-4646-9FFE-7F8C2DAFDC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B173C356-A843-4E75-8F0C-764A5826CF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5887" lvl="1"/>
            <a:endParaRPr lang="en-US" altLang="en-US" dirty="0">
              <a:cs typeface="Calibri"/>
            </a:endParaRPr>
          </a:p>
        </p:txBody>
      </p:sp>
      <p:sp>
        <p:nvSpPr>
          <p:cNvPr id="19460" name="Slide Number Placeholder 3">
            <a:extLst>
              <a:ext uri="{FF2B5EF4-FFF2-40B4-BE49-F238E27FC236}">
                <a16:creationId xmlns:a16="http://schemas.microsoft.com/office/drawing/2014/main" id="{C609F9B0-AC56-41AC-BFC2-7856B957CE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defTabSz="465887" eaLnBrk="0" fontAlgn="base" hangingPunct="0">
              <a:spcBef>
                <a:spcPct val="0"/>
              </a:spcBef>
              <a:spcAft>
                <a:spcPct val="0"/>
              </a:spcAft>
              <a:defRPr>
                <a:solidFill>
                  <a:schemeClr val="tx1"/>
                </a:solidFill>
                <a:latin typeface="Calibri" panose="020F0502020204030204" pitchFamily="34" charset="0"/>
              </a:defRPr>
            </a:lvl6pPr>
            <a:lvl7pPr marL="3028264" indent="-232943" defTabSz="465887" eaLnBrk="0" fontAlgn="base" hangingPunct="0">
              <a:spcBef>
                <a:spcPct val="0"/>
              </a:spcBef>
              <a:spcAft>
                <a:spcPct val="0"/>
              </a:spcAft>
              <a:defRPr>
                <a:solidFill>
                  <a:schemeClr val="tx1"/>
                </a:solidFill>
                <a:latin typeface="Calibri" panose="020F0502020204030204" pitchFamily="34" charset="0"/>
              </a:defRPr>
            </a:lvl7pPr>
            <a:lvl8pPr marL="3494151" indent="-232943" defTabSz="465887" eaLnBrk="0" fontAlgn="base" hangingPunct="0">
              <a:spcBef>
                <a:spcPct val="0"/>
              </a:spcBef>
              <a:spcAft>
                <a:spcPct val="0"/>
              </a:spcAft>
              <a:defRPr>
                <a:solidFill>
                  <a:schemeClr val="tx1"/>
                </a:solidFill>
                <a:latin typeface="Calibri" panose="020F0502020204030204" pitchFamily="34" charset="0"/>
              </a:defRPr>
            </a:lvl8pPr>
            <a:lvl9pPr marL="3960038" indent="-232943" defTabSz="465887" eaLnBrk="0" fontAlgn="base" hangingPunct="0">
              <a:spcBef>
                <a:spcPct val="0"/>
              </a:spcBef>
              <a:spcAft>
                <a:spcPct val="0"/>
              </a:spcAft>
              <a:defRPr>
                <a:solidFill>
                  <a:schemeClr val="tx1"/>
                </a:solidFill>
                <a:latin typeface="Calibri" panose="020F0502020204030204" pitchFamily="34" charset="0"/>
              </a:defRPr>
            </a:lvl9pPr>
          </a:lstStyle>
          <a:p>
            <a:fld id="{52E5143F-8FC5-4770-AB2B-AB4A36D368F7}" type="slidenum">
              <a:rPr lang="en-US" altLang="en-US" smtClean="0"/>
              <a:pPr/>
              <a:t>13</a:t>
            </a:fld>
            <a:endParaRPr lang="en-US" altLang="en-US"/>
          </a:p>
        </p:txBody>
      </p:sp>
    </p:spTree>
    <p:extLst>
      <p:ext uri="{BB962C8B-B14F-4D97-AF65-F5344CB8AC3E}">
        <p14:creationId xmlns:p14="http://schemas.microsoft.com/office/powerpoint/2010/main" val="3598873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62B04C4B-9D1E-41D4-95CF-9CE9E02EE738}" type="slidenum">
              <a:rPr lang="en-US" smtClean="0"/>
              <a:t>14</a:t>
            </a:fld>
            <a:endParaRPr lang="en-US"/>
          </a:p>
        </p:txBody>
      </p:sp>
    </p:spTree>
    <p:extLst>
      <p:ext uri="{BB962C8B-B14F-4D97-AF65-F5344CB8AC3E}">
        <p14:creationId xmlns:p14="http://schemas.microsoft.com/office/powerpoint/2010/main" val="2755267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 typeface="Arial,Sans-Serif"/>
              <a:buChar char="•"/>
            </a:pPr>
            <a:endParaRPr lang="en-US" dirty="0"/>
          </a:p>
        </p:txBody>
      </p:sp>
      <p:sp>
        <p:nvSpPr>
          <p:cNvPr id="4" name="Slide Number Placeholder 3"/>
          <p:cNvSpPr>
            <a:spLocks noGrp="1"/>
          </p:cNvSpPr>
          <p:nvPr>
            <p:ph type="sldNum" sz="quarter" idx="5"/>
          </p:nvPr>
        </p:nvSpPr>
        <p:spPr/>
        <p:txBody>
          <a:bodyPr/>
          <a:lstStyle/>
          <a:p>
            <a:fld id="{62B04C4B-9D1E-41D4-95CF-9CE9E02EE738}" type="slidenum">
              <a:rPr lang="en-US" smtClean="0"/>
              <a:t>15</a:t>
            </a:fld>
            <a:endParaRPr lang="en-US"/>
          </a:p>
        </p:txBody>
      </p:sp>
    </p:spTree>
    <p:extLst>
      <p:ext uri="{BB962C8B-B14F-4D97-AF65-F5344CB8AC3E}">
        <p14:creationId xmlns:p14="http://schemas.microsoft.com/office/powerpoint/2010/main" val="4231863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2B04C4B-9D1E-41D4-95CF-9CE9E02EE738}" type="slidenum">
              <a:rPr lang="en-US" smtClean="0"/>
              <a:t>16</a:t>
            </a:fld>
            <a:endParaRPr lang="en-US"/>
          </a:p>
        </p:txBody>
      </p:sp>
    </p:spTree>
    <p:extLst>
      <p:ext uri="{BB962C8B-B14F-4D97-AF65-F5344CB8AC3E}">
        <p14:creationId xmlns:p14="http://schemas.microsoft.com/office/powerpoint/2010/main" val="577244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BF65085-9A51-4417-8AEC-D32826CA7BFE}" type="slidenum">
              <a:rPr lang="en-US"/>
              <a:t>17</a:t>
            </a:fld>
            <a:endParaRPr lang="en-US"/>
          </a:p>
        </p:txBody>
      </p:sp>
    </p:spTree>
    <p:extLst>
      <p:ext uri="{BB962C8B-B14F-4D97-AF65-F5344CB8AC3E}">
        <p14:creationId xmlns:p14="http://schemas.microsoft.com/office/powerpoint/2010/main" val="1484238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 typeface="Arial"/>
              <a:buChar char="•"/>
            </a:pPr>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62B04C4B-9D1E-41D4-95CF-9CE9E02EE738}" type="slidenum">
              <a:rPr lang="en-US" smtClean="0"/>
              <a:t>18</a:t>
            </a:fld>
            <a:endParaRPr lang="en-US"/>
          </a:p>
        </p:txBody>
      </p:sp>
    </p:spTree>
    <p:extLst>
      <p:ext uri="{BB962C8B-B14F-4D97-AF65-F5344CB8AC3E}">
        <p14:creationId xmlns:p14="http://schemas.microsoft.com/office/powerpoint/2010/main" val="3654741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15302" lvl="1" indent="-174708">
              <a:buFont typeface="Arial"/>
              <a:buChar char="•"/>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2B04C4B-9D1E-41D4-95CF-9CE9E02EE738}" type="slidenum">
              <a:rPr lang="en-US" smtClean="0"/>
              <a:t>19</a:t>
            </a:fld>
            <a:endParaRPr lang="en-US"/>
          </a:p>
        </p:txBody>
      </p:sp>
    </p:spTree>
    <p:extLst>
      <p:ext uri="{BB962C8B-B14F-4D97-AF65-F5344CB8AC3E}">
        <p14:creationId xmlns:p14="http://schemas.microsoft.com/office/powerpoint/2010/main" val="370823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4C4B-9D1E-41D4-95CF-9CE9E02EE7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361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a:p>
            <a:pPr marL="815302" lvl="1" indent="-174708">
              <a:buFont typeface="Arial"/>
              <a:buChar char="•"/>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2B04C4B-9D1E-41D4-95CF-9CE9E02EE738}" type="slidenum">
              <a:rPr lang="en-US" smtClean="0"/>
              <a:t>20</a:t>
            </a:fld>
            <a:endParaRPr lang="en-US"/>
          </a:p>
        </p:txBody>
      </p:sp>
    </p:spTree>
    <p:extLst>
      <p:ext uri="{BB962C8B-B14F-4D97-AF65-F5344CB8AC3E}">
        <p14:creationId xmlns:p14="http://schemas.microsoft.com/office/powerpoint/2010/main" val="1803538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830" indent="-29083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2B04C4B-9D1E-41D4-95CF-9CE9E02EE738}" type="slidenum">
              <a:rPr lang="en-US" smtClean="0"/>
              <a:t>21</a:t>
            </a:fld>
            <a:endParaRPr lang="en-US"/>
          </a:p>
        </p:txBody>
      </p:sp>
    </p:spTree>
    <p:extLst>
      <p:ext uri="{BB962C8B-B14F-4D97-AF65-F5344CB8AC3E}">
        <p14:creationId xmlns:p14="http://schemas.microsoft.com/office/powerpoint/2010/main" val="4265018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05AFD-66F6-E727-C97A-9B1A804C0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A83BB-CD47-E377-6DF4-914860006D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CDBC5-BFBF-B8F5-298A-F766AD2A57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68AE06-AFC8-803B-CABE-552CACE734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4C4B-9D1E-41D4-95CF-9CE9E02EE7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204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C5817-6767-4980-BCD5-985A4E3C3A48}" type="slidenum">
              <a:rPr lang="en-US" smtClean="0"/>
              <a:t>23</a:t>
            </a:fld>
            <a:endParaRPr lang="en-US"/>
          </a:p>
        </p:txBody>
      </p:sp>
    </p:spTree>
    <p:extLst>
      <p:ext uri="{BB962C8B-B14F-4D97-AF65-F5344CB8AC3E}">
        <p14:creationId xmlns:p14="http://schemas.microsoft.com/office/powerpoint/2010/main" val="669538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5C6C5817-6767-4980-BCD5-985A4E3C3A48}" type="slidenum">
              <a:rPr lang="en-US" smtClean="0"/>
              <a:t>25</a:t>
            </a:fld>
            <a:endParaRPr lang="en-US"/>
          </a:p>
        </p:txBody>
      </p:sp>
    </p:spTree>
    <p:extLst>
      <p:ext uri="{BB962C8B-B14F-4D97-AF65-F5344CB8AC3E}">
        <p14:creationId xmlns:p14="http://schemas.microsoft.com/office/powerpoint/2010/main" val="24621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C5817-6767-4980-BCD5-985A4E3C3A48}" type="slidenum">
              <a:rPr lang="en-US" smtClean="0"/>
              <a:t>26</a:t>
            </a:fld>
            <a:endParaRPr lang="en-US"/>
          </a:p>
        </p:txBody>
      </p:sp>
    </p:spTree>
    <p:extLst>
      <p:ext uri="{BB962C8B-B14F-4D97-AF65-F5344CB8AC3E}">
        <p14:creationId xmlns:p14="http://schemas.microsoft.com/office/powerpoint/2010/main" val="186396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C5817-6767-4980-BCD5-985A4E3C3A48}" type="slidenum">
              <a:rPr lang="en-US" smtClean="0"/>
              <a:t>27</a:t>
            </a:fld>
            <a:endParaRPr lang="en-US"/>
          </a:p>
        </p:txBody>
      </p:sp>
    </p:spTree>
    <p:extLst>
      <p:ext uri="{BB962C8B-B14F-4D97-AF65-F5344CB8AC3E}">
        <p14:creationId xmlns:p14="http://schemas.microsoft.com/office/powerpoint/2010/main" val="660731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C5817-6767-4980-BCD5-985A4E3C3A48}" type="slidenum">
              <a:rPr lang="en-US" smtClean="0"/>
              <a:t>28</a:t>
            </a:fld>
            <a:endParaRPr lang="en-US"/>
          </a:p>
        </p:txBody>
      </p:sp>
    </p:spTree>
    <p:extLst>
      <p:ext uri="{BB962C8B-B14F-4D97-AF65-F5344CB8AC3E}">
        <p14:creationId xmlns:p14="http://schemas.microsoft.com/office/powerpoint/2010/main" val="4260527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2B04C4B-9D1E-41D4-95CF-9CE9E02EE738}" type="slidenum">
              <a:rPr lang="en-US" smtClean="0"/>
              <a:t>29</a:t>
            </a:fld>
            <a:endParaRPr lang="en-US"/>
          </a:p>
        </p:txBody>
      </p:sp>
    </p:spTree>
    <p:extLst>
      <p:ext uri="{BB962C8B-B14F-4D97-AF65-F5344CB8AC3E}">
        <p14:creationId xmlns:p14="http://schemas.microsoft.com/office/powerpoint/2010/main" val="1505510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9820E-E143-912B-CDC5-CF0E402E9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8DABA-C556-F166-8BF4-EF3639E27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4293F-3770-6708-4C2B-8A0E5D7D9E29}"/>
              </a:ext>
            </a:extLst>
          </p:cNvPr>
          <p:cNvSpPr>
            <a:spLocks noGrp="1"/>
          </p:cNvSpPr>
          <p:nvPr>
            <p:ph type="body" idx="1"/>
          </p:nvPr>
        </p:nvSpPr>
        <p:spPr/>
        <p:txBody>
          <a:bodyPr/>
          <a:lstStyle/>
          <a:p>
            <a:pPr marL="0" indent="0">
              <a:buFont typeface="Arial"/>
              <a:buNone/>
            </a:pPr>
            <a:endParaRPr lang="en-US" dirty="0">
              <a:ea typeface="Calibri"/>
              <a:cs typeface="Calibri"/>
            </a:endParaRPr>
          </a:p>
        </p:txBody>
      </p:sp>
      <p:sp>
        <p:nvSpPr>
          <p:cNvPr id="4" name="Slide Number Placeholder 3">
            <a:extLst>
              <a:ext uri="{FF2B5EF4-FFF2-40B4-BE49-F238E27FC236}">
                <a16:creationId xmlns:a16="http://schemas.microsoft.com/office/drawing/2014/main" id="{965F132A-4A66-827D-0A0D-5F6A15E9F9B7}"/>
              </a:ext>
            </a:extLst>
          </p:cNvPr>
          <p:cNvSpPr>
            <a:spLocks noGrp="1"/>
          </p:cNvSpPr>
          <p:nvPr>
            <p:ph type="sldNum" sz="quarter" idx="5"/>
          </p:nvPr>
        </p:nvSpPr>
        <p:spPr/>
        <p:txBody>
          <a:bodyPr/>
          <a:lstStyle/>
          <a:p>
            <a:fld id="{62B04C4B-9D1E-41D4-95CF-9CE9E02EE738}" type="slidenum">
              <a:rPr lang="en-US" smtClean="0"/>
              <a:t>30</a:t>
            </a:fld>
            <a:endParaRPr lang="en-US"/>
          </a:p>
        </p:txBody>
      </p:sp>
    </p:spTree>
    <p:extLst>
      <p:ext uri="{BB962C8B-B14F-4D97-AF65-F5344CB8AC3E}">
        <p14:creationId xmlns:p14="http://schemas.microsoft.com/office/powerpoint/2010/main" val="302249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4C4B-9D1E-41D4-95CF-9CE9E02EE7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61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65085-9A51-4417-8AEC-D32826CA7BF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44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174708" indent="-174708">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4C4B-9D1E-41D4-95CF-9CE9E02EE7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87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62B04C4B-9D1E-41D4-95CF-9CE9E02EE738}" type="slidenum">
              <a:rPr lang="en-US" smtClean="0"/>
              <a:t>6</a:t>
            </a:fld>
            <a:endParaRPr lang="en-US"/>
          </a:p>
        </p:txBody>
      </p:sp>
    </p:spTree>
    <p:extLst>
      <p:ext uri="{BB962C8B-B14F-4D97-AF65-F5344CB8AC3E}">
        <p14:creationId xmlns:p14="http://schemas.microsoft.com/office/powerpoint/2010/main" val="2928251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defTabSz="931774">
              <a:defRPr/>
            </a:pPr>
            <a:fld id="{62B04C4B-9D1E-41D4-95CF-9CE9E02EE738}"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99039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4C4B-9D1E-41D4-95CF-9CE9E02EE7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257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B04C4B-9D1E-41D4-95CF-9CE9E02EE7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388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 City Skyline">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DE7A5F4B-B49A-4398-88C9-E4DDFD540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9A6984EF-65BF-4D20-BA95-36FEE90CA354}"/>
              </a:ext>
            </a:extLst>
          </p:cNvPr>
          <p:cNvSpPr>
            <a:spLocks noGrp="1"/>
          </p:cNvSpPr>
          <p:nvPr>
            <p:ph type="ctrTitle"/>
          </p:nvPr>
        </p:nvSpPr>
        <p:spPr>
          <a:xfrm>
            <a:off x="309562" y="1998595"/>
            <a:ext cx="9806590" cy="1206617"/>
          </a:xfrm>
        </p:spPr>
        <p:txBody>
          <a:bodyPr anchor="b"/>
          <a:lstStyle>
            <a:lvl1pPr algn="l">
              <a:defRPr sz="6000">
                <a:solidFill>
                  <a:schemeClr val="accent1"/>
                </a:solidFill>
                <a:latin typeface="+mn-lt"/>
              </a:defRPr>
            </a:lvl1pPr>
          </a:lstStyle>
          <a:p>
            <a:r>
              <a:rPr lang="en-US"/>
              <a:t>Click to edit Master title style</a:t>
            </a:r>
          </a:p>
        </p:txBody>
      </p:sp>
      <p:sp>
        <p:nvSpPr>
          <p:cNvPr id="11" name="Subtitle 2">
            <a:extLst>
              <a:ext uri="{FF2B5EF4-FFF2-40B4-BE49-F238E27FC236}">
                <a16:creationId xmlns:a16="http://schemas.microsoft.com/office/drawing/2014/main" id="{F2AB3F0E-4FDF-4719-8958-901B6D27A392}"/>
              </a:ext>
            </a:extLst>
          </p:cNvPr>
          <p:cNvSpPr>
            <a:spLocks noGrp="1"/>
          </p:cNvSpPr>
          <p:nvPr>
            <p:ph type="subTitle" idx="1"/>
          </p:nvPr>
        </p:nvSpPr>
        <p:spPr>
          <a:xfrm>
            <a:off x="309562" y="3294776"/>
            <a:ext cx="6437747" cy="410335"/>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6479921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ontent - Image or Table">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7F40200F-5F5F-4B65-9D9B-935EDE3813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a:extLst>
              <a:ext uri="{FF2B5EF4-FFF2-40B4-BE49-F238E27FC236}">
                <a16:creationId xmlns:a16="http://schemas.microsoft.com/office/drawing/2014/main" id="{76A91F63-7B4F-437B-B003-EB9255D580AA}"/>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3060249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icture or graphic with title">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E08934FF-9842-468C-B139-151F0FEFF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8E7EC2-1A48-4E25-9701-9830BC603C94}"/>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6" name="Slide Number Placeholder 5">
            <a:extLst>
              <a:ext uri="{FF2B5EF4-FFF2-40B4-BE49-F238E27FC236}">
                <a16:creationId xmlns:a16="http://schemas.microsoft.com/office/drawing/2014/main" id="{517E8902-D1AC-4016-8B78-C7D61DC54062}"/>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155364775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Split - Eggshell Option 1">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ED217F82-3680-4181-ACBE-92E5D79A1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b="0"/>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FBF622CA-137A-4391-8E5B-8951A51ED91D}"/>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135491049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Split - Eggshell Option 2">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48672269-17EF-49D7-BD27-1D0F5E2BB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b="0"/>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E04E46FB-1C14-4297-8971-39813FEC77A9}"/>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19454623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Split - White Option 1">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F0E45750-7EF8-4EED-B359-F75DFA09C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buNone/>
              <a:defRPr sz="2400">
                <a:solidFill>
                  <a:srgbClr val="8989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Slide Number Placeholder 5">
            <a:extLst>
              <a:ext uri="{FF2B5EF4-FFF2-40B4-BE49-F238E27FC236}">
                <a16:creationId xmlns:a16="http://schemas.microsoft.com/office/drawing/2014/main" id="{3C58F84C-289E-42F6-8734-38ACF462E3BD}"/>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291096893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Split - White Option 2">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5498230E-B396-422A-AFD5-C621F5418F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buNone/>
              <a:defRPr sz="2400">
                <a:solidFill>
                  <a:srgbClr val="8989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99F37EE0-843A-4089-9EF6-DF7652BCC200}"/>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253132504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Slide -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A2DDC-51D0-4F7D-BEB3-013FB174AA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BA91A652-ACAA-468F-84CE-B8B0224D9A3F}"/>
              </a:ext>
            </a:extLst>
          </p:cNvPr>
          <p:cNvSpPr txBox="1"/>
          <p:nvPr userDrawn="1"/>
        </p:nvSpPr>
        <p:spPr>
          <a:xfrm>
            <a:off x="720725" y="6297613"/>
            <a:ext cx="10737850" cy="430887"/>
          </a:xfrm>
          <a:prstGeom prst="rect">
            <a:avLst/>
          </a:prstGeom>
          <a:noFill/>
        </p:spPr>
        <p:txBody>
          <a:bodyPr wrap="square" rtlCol="0">
            <a:spAutoFit/>
          </a:bodyPr>
          <a:lstStyle/>
          <a:p>
            <a:pPr algn="ctr"/>
            <a:r>
              <a:rPr lang="en-US" sz="2200">
                <a:solidFill>
                  <a:schemeClr val="bg1"/>
                </a:solidFill>
              </a:rPr>
              <a:t>Learn: hsh.sfgov.org    |    Like: @SanFrancisoHSH    |    Follow: @SF_HSH</a:t>
            </a:r>
          </a:p>
        </p:txBody>
      </p:sp>
      <p:sp>
        <p:nvSpPr>
          <p:cNvPr id="13" name="Title 1">
            <a:extLst>
              <a:ext uri="{FF2B5EF4-FFF2-40B4-BE49-F238E27FC236}">
                <a16:creationId xmlns:a16="http://schemas.microsoft.com/office/drawing/2014/main" id="{E6C90603-1797-4CF8-95C4-F09C22BA6BA6}"/>
              </a:ext>
            </a:extLst>
          </p:cNvPr>
          <p:cNvSpPr>
            <a:spLocks noGrp="1"/>
          </p:cNvSpPr>
          <p:nvPr>
            <p:ph type="title"/>
          </p:nvPr>
        </p:nvSpPr>
        <p:spPr>
          <a:xfrm>
            <a:off x="831850" y="1709738"/>
            <a:ext cx="10515600" cy="2852737"/>
          </a:xfrm>
        </p:spPr>
        <p:txBody>
          <a:bodyPr anchor="b"/>
          <a:lstStyle>
            <a:lvl1pPr algn="ctr">
              <a:defRPr sz="6000">
                <a:solidFill>
                  <a:schemeClr val="tx1"/>
                </a:solidFill>
              </a:defRPr>
            </a:lvl1pPr>
          </a:lstStyle>
          <a:p>
            <a:r>
              <a:rPr lang="en-US"/>
              <a:t>Click to edit Master title style</a:t>
            </a:r>
          </a:p>
        </p:txBody>
      </p:sp>
      <p:sp>
        <p:nvSpPr>
          <p:cNvPr id="14" name="Text Placeholder 2">
            <a:extLst>
              <a:ext uri="{FF2B5EF4-FFF2-40B4-BE49-F238E27FC236}">
                <a16:creationId xmlns:a16="http://schemas.microsoft.com/office/drawing/2014/main" id="{E618C6C0-00F9-4440-8C1D-6C4E2444AF5A}"/>
              </a:ext>
            </a:extLst>
          </p:cNvPr>
          <p:cNvSpPr>
            <a:spLocks noGrp="1"/>
          </p:cNvSpPr>
          <p:nvPr>
            <p:ph type="body" idx="1"/>
          </p:nvPr>
        </p:nvSpPr>
        <p:spPr>
          <a:xfrm>
            <a:off x="831850" y="4589463"/>
            <a:ext cx="10515600" cy="1500187"/>
          </a:xfrm>
        </p:spPr>
        <p:txBody>
          <a:bodyPr/>
          <a:lstStyle>
            <a:lvl1pPr marL="0" indent="0" algn="ctr">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4549181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Conclusion Slide - Option 2">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2A693D45-BF53-4FA6-8F1C-9E8BCE7E4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04D7D53F-854C-4432-8C5D-0984F025CAB4}"/>
              </a:ext>
            </a:extLst>
          </p:cNvPr>
          <p:cNvSpPr txBox="1"/>
          <p:nvPr userDrawn="1"/>
        </p:nvSpPr>
        <p:spPr>
          <a:xfrm>
            <a:off x="720725" y="6297613"/>
            <a:ext cx="10737850" cy="430887"/>
          </a:xfrm>
          <a:prstGeom prst="rect">
            <a:avLst/>
          </a:prstGeom>
          <a:noFill/>
        </p:spPr>
        <p:txBody>
          <a:bodyPr wrap="square" rtlCol="0">
            <a:spAutoFit/>
          </a:bodyPr>
          <a:lstStyle/>
          <a:p>
            <a:pPr algn="ctr"/>
            <a:r>
              <a:rPr lang="en-US" sz="2200">
                <a:solidFill>
                  <a:schemeClr val="bg1"/>
                </a:solidFill>
              </a:rPr>
              <a:t>Learn: hsh.sfgov.org    |    Like: @SanFrancisoHSH    |    Follow: @SF_HSH</a:t>
            </a:r>
          </a:p>
        </p:txBody>
      </p:sp>
    </p:spTree>
    <p:extLst>
      <p:ext uri="{BB962C8B-B14F-4D97-AF65-F5344CB8AC3E}">
        <p14:creationId xmlns:p14="http://schemas.microsoft.com/office/powerpoint/2010/main" val="352821484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clusion Slide -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A2DDC-51D0-4F7D-BEB3-013FB174AA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BA91A652-ACAA-468F-84CE-B8B0224D9A3F}"/>
              </a:ext>
            </a:extLst>
          </p:cNvPr>
          <p:cNvSpPr txBox="1"/>
          <p:nvPr userDrawn="1"/>
        </p:nvSpPr>
        <p:spPr>
          <a:xfrm>
            <a:off x="720725" y="6297613"/>
            <a:ext cx="10737850" cy="430887"/>
          </a:xfrm>
          <a:prstGeom prst="rect">
            <a:avLst/>
          </a:prstGeom>
          <a:noFill/>
        </p:spPr>
        <p:txBody>
          <a:bodyPr wrap="square" rtlCol="0">
            <a:spAutoFit/>
          </a:bodyPr>
          <a:lstStyle/>
          <a:p>
            <a:pPr algn="ctr"/>
            <a:r>
              <a:rPr lang="en-US" sz="2200">
                <a:solidFill>
                  <a:schemeClr val="bg1"/>
                </a:solidFill>
              </a:rPr>
              <a:t>Learn: hsh.sfgov.org    |    Like: @SanFranciscoHSH    |    Follow: @SF_HSH</a:t>
            </a:r>
          </a:p>
        </p:txBody>
      </p:sp>
      <p:sp>
        <p:nvSpPr>
          <p:cNvPr id="13" name="Title 1">
            <a:extLst>
              <a:ext uri="{FF2B5EF4-FFF2-40B4-BE49-F238E27FC236}">
                <a16:creationId xmlns:a16="http://schemas.microsoft.com/office/drawing/2014/main" id="{E6C90603-1797-4CF8-95C4-F09C22BA6BA6}"/>
              </a:ext>
            </a:extLst>
          </p:cNvPr>
          <p:cNvSpPr>
            <a:spLocks noGrp="1"/>
          </p:cNvSpPr>
          <p:nvPr>
            <p:ph type="title"/>
          </p:nvPr>
        </p:nvSpPr>
        <p:spPr>
          <a:xfrm>
            <a:off x="831850" y="1709738"/>
            <a:ext cx="10515600" cy="2852737"/>
          </a:xfrm>
        </p:spPr>
        <p:txBody>
          <a:bodyPr anchor="b"/>
          <a:lstStyle>
            <a:lvl1pPr algn="ctr">
              <a:defRPr sz="6000">
                <a:solidFill>
                  <a:schemeClr val="tx1"/>
                </a:solidFill>
              </a:defRPr>
            </a:lvl1pPr>
          </a:lstStyle>
          <a:p>
            <a:r>
              <a:rPr lang="en-US"/>
              <a:t>Click to edit Master title style</a:t>
            </a:r>
          </a:p>
        </p:txBody>
      </p:sp>
      <p:sp>
        <p:nvSpPr>
          <p:cNvPr id="14" name="Text Placeholder 2">
            <a:extLst>
              <a:ext uri="{FF2B5EF4-FFF2-40B4-BE49-F238E27FC236}">
                <a16:creationId xmlns:a16="http://schemas.microsoft.com/office/drawing/2014/main" id="{E618C6C0-00F9-4440-8C1D-6C4E2444AF5A}"/>
              </a:ext>
            </a:extLst>
          </p:cNvPr>
          <p:cNvSpPr>
            <a:spLocks noGrp="1"/>
          </p:cNvSpPr>
          <p:nvPr>
            <p:ph type="body" idx="1"/>
          </p:nvPr>
        </p:nvSpPr>
        <p:spPr>
          <a:xfrm>
            <a:off x="831850" y="4589463"/>
            <a:ext cx="10515600" cy="1500187"/>
          </a:xfrm>
        </p:spPr>
        <p:txBody>
          <a:bodyPr/>
          <a:lstStyle>
            <a:lvl1pPr marL="0" indent="0" algn="ctr">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9850047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1_Conclusion Slide - Option 2">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2A693D45-BF53-4FA6-8F1C-9E8BCE7E4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04D7D53F-854C-4432-8C5D-0984F025CAB4}"/>
              </a:ext>
            </a:extLst>
          </p:cNvPr>
          <p:cNvSpPr txBox="1"/>
          <p:nvPr userDrawn="1"/>
        </p:nvSpPr>
        <p:spPr>
          <a:xfrm>
            <a:off x="720725" y="6297613"/>
            <a:ext cx="10737850" cy="430887"/>
          </a:xfrm>
          <a:prstGeom prst="rect">
            <a:avLst/>
          </a:prstGeom>
          <a:noFill/>
        </p:spPr>
        <p:txBody>
          <a:bodyPr wrap="square" rtlCol="0">
            <a:spAutoFit/>
          </a:bodyPr>
          <a:lstStyle/>
          <a:p>
            <a:pPr algn="ctr"/>
            <a:r>
              <a:rPr lang="en-US" sz="2200">
                <a:solidFill>
                  <a:schemeClr val="bg1"/>
                </a:solidFill>
              </a:rPr>
              <a:t>Learn: hsh.sfgov.org    |    Like: @SanFranciscoHSH    |    Follow: @SF_HSH</a:t>
            </a:r>
          </a:p>
        </p:txBody>
      </p:sp>
    </p:spTree>
    <p:extLst>
      <p:ext uri="{BB962C8B-B14F-4D97-AF65-F5344CB8AC3E}">
        <p14:creationId xmlns:p14="http://schemas.microsoft.com/office/powerpoint/2010/main" val="25778021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Option 2 - Sutro Tower">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DE83F02C-2E88-48FB-9E0F-BEC9A8704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24B581-88A8-415B-95EF-03F6E84972B3}"/>
              </a:ext>
            </a:extLst>
          </p:cNvPr>
          <p:cNvSpPr>
            <a:spLocks noGrp="1"/>
          </p:cNvSpPr>
          <p:nvPr>
            <p:ph type="ctrTitle"/>
          </p:nvPr>
        </p:nvSpPr>
        <p:spPr>
          <a:xfrm>
            <a:off x="309562" y="1700212"/>
            <a:ext cx="7920038" cy="2009775"/>
          </a:xfrm>
        </p:spPr>
        <p:txBody>
          <a:bodyPr anchor="b"/>
          <a:lstStyle>
            <a:lvl1pPr algn="l">
              <a:defRPr sz="6000">
                <a:solidFill>
                  <a:schemeClr val="tx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6A6830B-AD03-4F7D-952E-6FBDCD420639}"/>
              </a:ext>
            </a:extLst>
          </p:cNvPr>
          <p:cNvSpPr>
            <a:spLocks noGrp="1"/>
          </p:cNvSpPr>
          <p:nvPr>
            <p:ph type="subTitle" idx="1"/>
          </p:nvPr>
        </p:nvSpPr>
        <p:spPr>
          <a:xfrm>
            <a:off x="309562" y="3897312"/>
            <a:ext cx="7920038" cy="903288"/>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0030923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6" name="Slide Number Placeholder 5">
            <a:extLst>
              <a:ext uri="{FF2B5EF4-FFF2-40B4-BE49-F238E27FC236}">
                <a16:creationId xmlns:a16="http://schemas.microsoft.com/office/drawing/2014/main" id="{C2190CC5-5EBB-447F-AF8C-7EFF0F221298}"/>
              </a:ext>
            </a:extLst>
          </p:cNvPr>
          <p:cNvSpPr>
            <a:spLocks noGrp="1"/>
          </p:cNvSpPr>
          <p:nvPr>
            <p:ph type="sldNum" sz="quarter" idx="12"/>
          </p:nvPr>
        </p:nvSpPr>
        <p:spPr/>
        <p:txBody>
          <a:bodyPr/>
          <a:lstStyle>
            <a:lvl1pPr>
              <a:defRPr>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240299922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C2190CC5-5EBB-447F-AF8C-7EFF0F221298}"/>
              </a:ext>
            </a:extLst>
          </p:cNvPr>
          <p:cNvSpPr>
            <a:spLocks noGrp="1"/>
          </p:cNvSpPr>
          <p:nvPr>
            <p:ph type="sldNum" sz="quarter" idx="12"/>
          </p:nvPr>
        </p:nvSpPr>
        <p:spPr/>
        <p:txBody>
          <a:bodyPr/>
          <a:lstStyle>
            <a:lvl1pPr>
              <a:defRPr>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263393535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Full">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01543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ption 1 - City Skyline">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DE7A5F4B-B49A-4398-88C9-E4DDFD540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9A6984EF-65BF-4D20-BA95-36FEE90CA354}"/>
              </a:ext>
            </a:extLst>
          </p:cNvPr>
          <p:cNvSpPr>
            <a:spLocks noGrp="1"/>
          </p:cNvSpPr>
          <p:nvPr>
            <p:ph type="ctrTitle"/>
          </p:nvPr>
        </p:nvSpPr>
        <p:spPr>
          <a:xfrm>
            <a:off x="309562" y="1998595"/>
            <a:ext cx="9806590" cy="1206617"/>
          </a:xfrm>
        </p:spPr>
        <p:txBody>
          <a:bodyPr anchor="b"/>
          <a:lstStyle>
            <a:lvl1pPr algn="l">
              <a:defRPr sz="6000">
                <a:solidFill>
                  <a:schemeClr val="accent1"/>
                </a:solidFill>
                <a:latin typeface="+mn-lt"/>
              </a:defRPr>
            </a:lvl1pPr>
          </a:lstStyle>
          <a:p>
            <a:r>
              <a:rPr lang="en-US"/>
              <a:t>Click to edit Master title style</a:t>
            </a:r>
          </a:p>
        </p:txBody>
      </p:sp>
      <p:sp>
        <p:nvSpPr>
          <p:cNvPr id="11" name="Subtitle 2">
            <a:extLst>
              <a:ext uri="{FF2B5EF4-FFF2-40B4-BE49-F238E27FC236}">
                <a16:creationId xmlns:a16="http://schemas.microsoft.com/office/drawing/2014/main" id="{F2AB3F0E-4FDF-4719-8958-901B6D27A392}"/>
              </a:ext>
            </a:extLst>
          </p:cNvPr>
          <p:cNvSpPr>
            <a:spLocks noGrp="1"/>
          </p:cNvSpPr>
          <p:nvPr>
            <p:ph type="subTitle" idx="1"/>
          </p:nvPr>
        </p:nvSpPr>
        <p:spPr>
          <a:xfrm>
            <a:off x="309562" y="3294776"/>
            <a:ext cx="6437747" cy="410335"/>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6533219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Option 2 - Sutro Tower">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DE83F02C-2E88-48FB-9E0F-BEC9A8704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24B581-88A8-415B-95EF-03F6E84972B3}"/>
              </a:ext>
            </a:extLst>
          </p:cNvPr>
          <p:cNvSpPr>
            <a:spLocks noGrp="1"/>
          </p:cNvSpPr>
          <p:nvPr>
            <p:ph type="ctrTitle"/>
          </p:nvPr>
        </p:nvSpPr>
        <p:spPr>
          <a:xfrm>
            <a:off x="309562" y="1700212"/>
            <a:ext cx="7920038" cy="2009775"/>
          </a:xfrm>
        </p:spPr>
        <p:txBody>
          <a:bodyPr anchor="b"/>
          <a:lstStyle>
            <a:lvl1pPr algn="l">
              <a:defRPr sz="6000">
                <a:solidFill>
                  <a:schemeClr val="tx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6A6830B-AD03-4F7D-952E-6FBDCD420639}"/>
              </a:ext>
            </a:extLst>
          </p:cNvPr>
          <p:cNvSpPr>
            <a:spLocks noGrp="1"/>
          </p:cNvSpPr>
          <p:nvPr>
            <p:ph type="subTitle" idx="1"/>
          </p:nvPr>
        </p:nvSpPr>
        <p:spPr>
          <a:xfrm>
            <a:off x="309562" y="3897312"/>
            <a:ext cx="7920038" cy="903288"/>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5587207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Option 3 - Houses">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28901AB-4791-4A6D-A222-992107F90A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24B581-88A8-415B-95EF-03F6E84972B3}"/>
              </a:ext>
            </a:extLst>
          </p:cNvPr>
          <p:cNvSpPr>
            <a:spLocks noGrp="1"/>
          </p:cNvSpPr>
          <p:nvPr>
            <p:ph type="ctrTitle"/>
          </p:nvPr>
        </p:nvSpPr>
        <p:spPr>
          <a:xfrm>
            <a:off x="309562" y="1700212"/>
            <a:ext cx="7920038" cy="2009775"/>
          </a:xfrm>
        </p:spPr>
        <p:txBody>
          <a:bodyPr anchor="b"/>
          <a:lstStyle>
            <a:lvl1pPr algn="l">
              <a:defRPr sz="6000">
                <a:solidFill>
                  <a:schemeClr val="tx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6A6830B-AD03-4F7D-952E-6FBDCD420639}"/>
              </a:ext>
            </a:extLst>
          </p:cNvPr>
          <p:cNvSpPr>
            <a:spLocks noGrp="1"/>
          </p:cNvSpPr>
          <p:nvPr>
            <p:ph type="subTitle" idx="1"/>
          </p:nvPr>
        </p:nvSpPr>
        <p:spPr>
          <a:xfrm>
            <a:off x="309562" y="3897312"/>
            <a:ext cx="7920038" cy="903288"/>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2536527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C47CFBE-A8B0-4D53-8C65-99EB1845E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165934-3E73-4980-8744-FEF20D34B86E}"/>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1C3D6F95-8962-4378-B5B2-1D5D46D76033}"/>
              </a:ext>
            </a:extLst>
          </p:cNvPr>
          <p:cNvSpPr>
            <a:spLocks noGrp="1"/>
          </p:cNvSpPr>
          <p:nvPr>
            <p:ph idx="1" hasCustomPrompt="1"/>
          </p:nvPr>
        </p:nvSpPr>
        <p:spPr>
          <a:xfrm>
            <a:off x="838200" y="1825625"/>
            <a:ext cx="10515600" cy="4125996"/>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8C37408-A407-4859-A30E-3C52A28E646D}"/>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232817761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C1B9AF1A-6D0D-4833-9E54-0F069DDECE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BC4201-0BCE-4228-92CC-D724F7EDA7CD}"/>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F80DC0CA-1C3A-479E-A9FF-6FAC957F2971}"/>
              </a:ext>
            </a:extLst>
          </p:cNvPr>
          <p:cNvSpPr>
            <a:spLocks noGrp="1"/>
          </p:cNvSpPr>
          <p:nvPr>
            <p:ph sz="half" idx="1" hasCustomPrompt="1"/>
          </p:nvPr>
        </p:nvSpPr>
        <p:spPr>
          <a:xfrm>
            <a:off x="838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08D99-0BB0-4E8E-B4B0-36374D330C2F}"/>
              </a:ext>
            </a:extLst>
          </p:cNvPr>
          <p:cNvSpPr>
            <a:spLocks noGrp="1"/>
          </p:cNvSpPr>
          <p:nvPr>
            <p:ph sz="half" idx="2" hasCustomPrompt="1"/>
          </p:nvPr>
        </p:nvSpPr>
        <p:spPr>
          <a:xfrm>
            <a:off x="6172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7E8F06-5F98-4FF7-8448-3106144EF9E3}"/>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316078771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23504E0B-92BA-43C7-BA24-613F3241CB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F9DB84-E683-4722-99A1-236C58F1E1CC}"/>
              </a:ext>
            </a:extLst>
          </p:cNvPr>
          <p:cNvSpPr>
            <a:spLocks noGrp="1"/>
          </p:cNvSpPr>
          <p:nvPr>
            <p:ph type="title"/>
          </p:nvPr>
        </p:nvSpPr>
        <p:spPr>
          <a:xfrm>
            <a:off x="839788" y="365125"/>
            <a:ext cx="10515600" cy="1325563"/>
          </a:xfrm>
        </p:spPr>
        <p:txBody>
          <a:bodyPr/>
          <a:lstStyle>
            <a:lvl1pPr>
              <a:defRPr b="1">
                <a:solidFill>
                  <a:schemeClr val="accent1"/>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B1D25B6D-C186-415C-BF0C-E0221885A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F7449-7582-4A99-8E2C-26F61C43C454}"/>
              </a:ext>
            </a:extLst>
          </p:cNvPr>
          <p:cNvSpPr>
            <a:spLocks noGrp="1"/>
          </p:cNvSpPr>
          <p:nvPr>
            <p:ph sz="half" idx="2" hasCustomPrompt="1"/>
          </p:nvPr>
        </p:nvSpPr>
        <p:spPr>
          <a:xfrm>
            <a:off x="839788" y="2505075"/>
            <a:ext cx="5157787"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68BFB-F926-41B8-B2D4-6CF00863F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F20256-DAE2-4429-8B69-A6E608A18CDB}"/>
              </a:ext>
            </a:extLst>
          </p:cNvPr>
          <p:cNvSpPr>
            <a:spLocks noGrp="1"/>
          </p:cNvSpPr>
          <p:nvPr>
            <p:ph sz="quarter" idx="4" hasCustomPrompt="1"/>
          </p:nvPr>
        </p:nvSpPr>
        <p:spPr>
          <a:xfrm>
            <a:off x="6172200" y="2505075"/>
            <a:ext cx="5183188"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0D7CED58-B406-416E-A0DD-9C6496BEA132}"/>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57417993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General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C47CFBE-A8B0-4D53-8C65-99EB1845E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165934-3E73-4980-8744-FEF20D34B86E}"/>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1C3D6F95-8962-4378-B5B2-1D5D46D76033}"/>
              </a:ext>
            </a:extLst>
          </p:cNvPr>
          <p:cNvSpPr>
            <a:spLocks noGrp="1"/>
          </p:cNvSpPr>
          <p:nvPr>
            <p:ph idx="1" hasCustomPrompt="1"/>
          </p:nvPr>
        </p:nvSpPr>
        <p:spPr>
          <a:xfrm>
            <a:off x="838200" y="1825625"/>
            <a:ext cx="10515600" cy="4125996"/>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8C37408-A407-4859-A30E-3C52A28E646D}"/>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421702437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Option 3 - Houses">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28901AB-4791-4A6D-A222-992107F90A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24B581-88A8-415B-95EF-03F6E84972B3}"/>
              </a:ext>
            </a:extLst>
          </p:cNvPr>
          <p:cNvSpPr>
            <a:spLocks noGrp="1"/>
          </p:cNvSpPr>
          <p:nvPr>
            <p:ph type="ctrTitle"/>
          </p:nvPr>
        </p:nvSpPr>
        <p:spPr>
          <a:xfrm>
            <a:off x="309562" y="1700212"/>
            <a:ext cx="7920038" cy="2009775"/>
          </a:xfrm>
        </p:spPr>
        <p:txBody>
          <a:bodyPr anchor="b"/>
          <a:lstStyle>
            <a:lvl1pPr algn="l">
              <a:defRPr sz="6000">
                <a:solidFill>
                  <a:schemeClr val="tx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6A6830B-AD03-4F7D-952E-6FBDCD420639}"/>
              </a:ext>
            </a:extLst>
          </p:cNvPr>
          <p:cNvSpPr>
            <a:spLocks noGrp="1"/>
          </p:cNvSpPr>
          <p:nvPr>
            <p:ph type="subTitle" idx="1"/>
          </p:nvPr>
        </p:nvSpPr>
        <p:spPr>
          <a:xfrm>
            <a:off x="309562" y="3897312"/>
            <a:ext cx="7920038" cy="903288"/>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3652672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C1B9AF1A-6D0D-4833-9E54-0F069DDECE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BC4201-0BCE-4228-92CC-D724F7EDA7CD}"/>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F80DC0CA-1C3A-479E-A9FF-6FAC957F2971}"/>
              </a:ext>
            </a:extLst>
          </p:cNvPr>
          <p:cNvSpPr>
            <a:spLocks noGrp="1"/>
          </p:cNvSpPr>
          <p:nvPr>
            <p:ph sz="half" idx="1" hasCustomPrompt="1"/>
          </p:nvPr>
        </p:nvSpPr>
        <p:spPr>
          <a:xfrm>
            <a:off x="838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08D99-0BB0-4E8E-B4B0-36374D330C2F}"/>
              </a:ext>
            </a:extLst>
          </p:cNvPr>
          <p:cNvSpPr>
            <a:spLocks noGrp="1"/>
          </p:cNvSpPr>
          <p:nvPr>
            <p:ph sz="half" idx="2" hasCustomPrompt="1"/>
          </p:nvPr>
        </p:nvSpPr>
        <p:spPr>
          <a:xfrm>
            <a:off x="6172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7E8F06-5F98-4FF7-8448-3106144EF9E3}"/>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236926594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23504E0B-92BA-43C7-BA24-613F3241CB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F9DB84-E683-4722-99A1-236C58F1E1CC}"/>
              </a:ext>
            </a:extLst>
          </p:cNvPr>
          <p:cNvSpPr>
            <a:spLocks noGrp="1"/>
          </p:cNvSpPr>
          <p:nvPr>
            <p:ph type="title"/>
          </p:nvPr>
        </p:nvSpPr>
        <p:spPr>
          <a:xfrm>
            <a:off x="839788" y="365125"/>
            <a:ext cx="10515600" cy="1325563"/>
          </a:xfrm>
        </p:spPr>
        <p:txBody>
          <a:bodyPr/>
          <a:lstStyle>
            <a:lvl1pPr>
              <a:defRPr b="1">
                <a:solidFill>
                  <a:schemeClr val="accent1"/>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B1D25B6D-C186-415C-BF0C-E0221885A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F7449-7582-4A99-8E2C-26F61C43C454}"/>
              </a:ext>
            </a:extLst>
          </p:cNvPr>
          <p:cNvSpPr>
            <a:spLocks noGrp="1"/>
          </p:cNvSpPr>
          <p:nvPr>
            <p:ph sz="half" idx="2" hasCustomPrompt="1"/>
          </p:nvPr>
        </p:nvSpPr>
        <p:spPr>
          <a:xfrm>
            <a:off x="839788" y="2505075"/>
            <a:ext cx="5157787"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68BFB-F926-41B8-B2D4-6CF00863F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F20256-DAE2-4429-8B69-A6E608A18CDB}"/>
              </a:ext>
            </a:extLst>
          </p:cNvPr>
          <p:cNvSpPr>
            <a:spLocks noGrp="1"/>
          </p:cNvSpPr>
          <p:nvPr>
            <p:ph sz="quarter" idx="4" hasCustomPrompt="1"/>
          </p:nvPr>
        </p:nvSpPr>
        <p:spPr>
          <a:xfrm>
            <a:off x="6172200" y="2505075"/>
            <a:ext cx="5183188"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0D7CED58-B406-416E-A0DD-9C6496BEA132}"/>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30613412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General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C47CFBE-A8B0-4D53-8C65-99EB1845E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165934-3E73-4980-8744-FEF20D34B86E}"/>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1C3D6F95-8962-4378-B5B2-1D5D46D76033}"/>
              </a:ext>
            </a:extLst>
          </p:cNvPr>
          <p:cNvSpPr>
            <a:spLocks noGrp="1"/>
          </p:cNvSpPr>
          <p:nvPr>
            <p:ph idx="1" hasCustomPrompt="1"/>
          </p:nvPr>
        </p:nvSpPr>
        <p:spPr>
          <a:xfrm>
            <a:off x="838200" y="1825625"/>
            <a:ext cx="10515600" cy="4125996"/>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8C37408-A407-4859-A30E-3C52A28E646D}"/>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3271299671"/>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C1B9AF1A-6D0D-4833-9E54-0F069DDECE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BC4201-0BCE-4228-92CC-D724F7EDA7CD}"/>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F80DC0CA-1C3A-479E-A9FF-6FAC957F2971}"/>
              </a:ext>
            </a:extLst>
          </p:cNvPr>
          <p:cNvSpPr>
            <a:spLocks noGrp="1"/>
          </p:cNvSpPr>
          <p:nvPr>
            <p:ph sz="half" idx="1" hasCustomPrompt="1"/>
          </p:nvPr>
        </p:nvSpPr>
        <p:spPr>
          <a:xfrm>
            <a:off x="838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08D99-0BB0-4E8E-B4B0-36374D330C2F}"/>
              </a:ext>
            </a:extLst>
          </p:cNvPr>
          <p:cNvSpPr>
            <a:spLocks noGrp="1"/>
          </p:cNvSpPr>
          <p:nvPr>
            <p:ph sz="half" idx="2" hasCustomPrompt="1"/>
          </p:nvPr>
        </p:nvSpPr>
        <p:spPr>
          <a:xfrm>
            <a:off x="6172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7E8F06-5F98-4FF7-8448-3106144EF9E3}"/>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210798037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23504E0B-92BA-43C7-BA24-613F3241CB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F9DB84-E683-4722-99A1-236C58F1E1CC}"/>
              </a:ext>
            </a:extLst>
          </p:cNvPr>
          <p:cNvSpPr>
            <a:spLocks noGrp="1"/>
          </p:cNvSpPr>
          <p:nvPr>
            <p:ph type="title"/>
          </p:nvPr>
        </p:nvSpPr>
        <p:spPr>
          <a:xfrm>
            <a:off x="839788" y="365125"/>
            <a:ext cx="10515600" cy="1325563"/>
          </a:xfrm>
        </p:spPr>
        <p:txBody>
          <a:bodyPr/>
          <a:lstStyle>
            <a:lvl1pPr>
              <a:defRPr b="1">
                <a:solidFill>
                  <a:schemeClr val="accent1"/>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B1D25B6D-C186-415C-BF0C-E0221885A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F7449-7582-4A99-8E2C-26F61C43C454}"/>
              </a:ext>
            </a:extLst>
          </p:cNvPr>
          <p:cNvSpPr>
            <a:spLocks noGrp="1"/>
          </p:cNvSpPr>
          <p:nvPr>
            <p:ph sz="half" idx="2" hasCustomPrompt="1"/>
          </p:nvPr>
        </p:nvSpPr>
        <p:spPr>
          <a:xfrm>
            <a:off x="839788" y="2505075"/>
            <a:ext cx="5157787"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68BFB-F926-41B8-B2D4-6CF00863F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F20256-DAE2-4429-8B69-A6E608A18CDB}"/>
              </a:ext>
            </a:extLst>
          </p:cNvPr>
          <p:cNvSpPr>
            <a:spLocks noGrp="1"/>
          </p:cNvSpPr>
          <p:nvPr>
            <p:ph sz="quarter" idx="4" hasCustomPrompt="1"/>
          </p:nvPr>
        </p:nvSpPr>
        <p:spPr>
          <a:xfrm>
            <a:off x="6172200" y="2505075"/>
            <a:ext cx="5183188"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0D7CED58-B406-416E-A0DD-9C6496BEA132}"/>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217606349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Content - Image or Table">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7F40200F-5F5F-4B65-9D9B-935EDE3813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a:extLst>
              <a:ext uri="{FF2B5EF4-FFF2-40B4-BE49-F238E27FC236}">
                <a16:creationId xmlns:a16="http://schemas.microsoft.com/office/drawing/2014/main" id="{76A91F63-7B4F-437B-B003-EB9255D580AA}"/>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310196600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Picture or graphic with title">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E08934FF-9842-468C-B139-151F0FEFF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8E7EC2-1A48-4E25-9701-9830BC603C94}"/>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6" name="Slide Number Placeholder 5">
            <a:extLst>
              <a:ext uri="{FF2B5EF4-FFF2-40B4-BE49-F238E27FC236}">
                <a16:creationId xmlns:a16="http://schemas.microsoft.com/office/drawing/2014/main" id="{517E8902-D1AC-4016-8B78-C7D61DC54062}"/>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153288059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Split - Eggshell Option 1">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ED217F82-3680-4181-ACBE-92E5D79A1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b="0"/>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FBF622CA-137A-4391-8E5B-8951A51ED91D}"/>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383432626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Split - Eggshell Option 2">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48672269-17EF-49D7-BD27-1D0F5E2BB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b="0"/>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E04E46FB-1C14-4297-8971-39813FEC77A9}"/>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413488491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Split - White Option 1">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F0E45750-7EF8-4EED-B359-F75DFA09C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buNone/>
              <a:defRPr sz="2400">
                <a:solidFill>
                  <a:srgbClr val="8989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Slide Number Placeholder 5">
            <a:extLst>
              <a:ext uri="{FF2B5EF4-FFF2-40B4-BE49-F238E27FC236}">
                <a16:creationId xmlns:a16="http://schemas.microsoft.com/office/drawing/2014/main" id="{3C58F84C-289E-42F6-8734-38ACF462E3BD}"/>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227938468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C47CFBE-A8B0-4D53-8C65-99EB1845E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165934-3E73-4980-8744-FEF20D34B86E}"/>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1C3D6F95-8962-4378-B5B2-1D5D46D76033}"/>
              </a:ext>
            </a:extLst>
          </p:cNvPr>
          <p:cNvSpPr>
            <a:spLocks noGrp="1"/>
          </p:cNvSpPr>
          <p:nvPr>
            <p:ph idx="1" hasCustomPrompt="1"/>
          </p:nvPr>
        </p:nvSpPr>
        <p:spPr>
          <a:xfrm>
            <a:off x="838200" y="1825625"/>
            <a:ext cx="10515600" cy="4125996"/>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8C37408-A407-4859-A30E-3C52A28E646D}"/>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654346392"/>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Split - White Option 2">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5498230E-B396-422A-AFD5-C621F5418F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buNone/>
              <a:defRPr sz="2400">
                <a:solidFill>
                  <a:srgbClr val="8989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99F37EE0-843A-4089-9EF6-DF7652BCC200}"/>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6676585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clusion Slide -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A2DDC-51D0-4F7D-BEB3-013FB174AA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BA91A652-ACAA-468F-84CE-B8B0224D9A3F}"/>
              </a:ext>
            </a:extLst>
          </p:cNvPr>
          <p:cNvSpPr txBox="1"/>
          <p:nvPr userDrawn="1"/>
        </p:nvSpPr>
        <p:spPr>
          <a:xfrm>
            <a:off x="720725" y="6297613"/>
            <a:ext cx="10737850" cy="430887"/>
          </a:xfrm>
          <a:prstGeom prst="rect">
            <a:avLst/>
          </a:prstGeom>
          <a:noFill/>
        </p:spPr>
        <p:txBody>
          <a:bodyPr wrap="square" rtlCol="0">
            <a:spAutoFit/>
          </a:bodyPr>
          <a:lstStyle/>
          <a:p>
            <a:pPr algn="ctr"/>
            <a:r>
              <a:rPr lang="en-US" sz="2200">
                <a:solidFill>
                  <a:schemeClr val="bg1"/>
                </a:solidFill>
              </a:rPr>
              <a:t>Learn: hsh.sfgov.org    |    Like: @SanFranciscoHSH    |    Follow: @SF_HSH</a:t>
            </a:r>
          </a:p>
        </p:txBody>
      </p:sp>
      <p:sp>
        <p:nvSpPr>
          <p:cNvPr id="13" name="Title 1">
            <a:extLst>
              <a:ext uri="{FF2B5EF4-FFF2-40B4-BE49-F238E27FC236}">
                <a16:creationId xmlns:a16="http://schemas.microsoft.com/office/drawing/2014/main" id="{E6C90603-1797-4CF8-95C4-F09C22BA6BA6}"/>
              </a:ext>
            </a:extLst>
          </p:cNvPr>
          <p:cNvSpPr>
            <a:spLocks noGrp="1"/>
          </p:cNvSpPr>
          <p:nvPr>
            <p:ph type="title"/>
          </p:nvPr>
        </p:nvSpPr>
        <p:spPr>
          <a:xfrm>
            <a:off x="831850" y="1709738"/>
            <a:ext cx="10515600" cy="2852737"/>
          </a:xfrm>
        </p:spPr>
        <p:txBody>
          <a:bodyPr anchor="b"/>
          <a:lstStyle>
            <a:lvl1pPr algn="ctr">
              <a:defRPr sz="6000">
                <a:solidFill>
                  <a:schemeClr val="tx1"/>
                </a:solidFill>
              </a:defRPr>
            </a:lvl1pPr>
          </a:lstStyle>
          <a:p>
            <a:r>
              <a:rPr lang="en-US"/>
              <a:t>Click to edit Master title style</a:t>
            </a:r>
          </a:p>
        </p:txBody>
      </p:sp>
      <p:sp>
        <p:nvSpPr>
          <p:cNvPr id="14" name="Text Placeholder 2">
            <a:extLst>
              <a:ext uri="{FF2B5EF4-FFF2-40B4-BE49-F238E27FC236}">
                <a16:creationId xmlns:a16="http://schemas.microsoft.com/office/drawing/2014/main" id="{E618C6C0-00F9-4440-8C1D-6C4E2444AF5A}"/>
              </a:ext>
            </a:extLst>
          </p:cNvPr>
          <p:cNvSpPr>
            <a:spLocks noGrp="1"/>
          </p:cNvSpPr>
          <p:nvPr>
            <p:ph type="body" idx="1"/>
          </p:nvPr>
        </p:nvSpPr>
        <p:spPr>
          <a:xfrm>
            <a:off x="831850" y="4589463"/>
            <a:ext cx="10515600" cy="1500187"/>
          </a:xfrm>
        </p:spPr>
        <p:txBody>
          <a:bodyPr/>
          <a:lstStyle>
            <a:lvl1pPr marL="0" indent="0" algn="ctr">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6364861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Conclusion Slide - Option 2">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2A693D45-BF53-4FA6-8F1C-9E8BCE7E4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04D7D53F-854C-4432-8C5D-0984F025CAB4}"/>
              </a:ext>
            </a:extLst>
          </p:cNvPr>
          <p:cNvSpPr txBox="1"/>
          <p:nvPr userDrawn="1"/>
        </p:nvSpPr>
        <p:spPr>
          <a:xfrm>
            <a:off x="720725" y="6297613"/>
            <a:ext cx="10737850" cy="430887"/>
          </a:xfrm>
          <a:prstGeom prst="rect">
            <a:avLst/>
          </a:prstGeom>
          <a:noFill/>
        </p:spPr>
        <p:txBody>
          <a:bodyPr wrap="square" rtlCol="0">
            <a:spAutoFit/>
          </a:bodyPr>
          <a:lstStyle/>
          <a:p>
            <a:pPr algn="ctr"/>
            <a:r>
              <a:rPr lang="en-US" sz="2200">
                <a:solidFill>
                  <a:schemeClr val="bg1"/>
                </a:solidFill>
              </a:rPr>
              <a:t>Learn: hsh.sfgov.org    |    Like: @SanFranciscoHSH    |    Follow: @SF_HSH</a:t>
            </a:r>
          </a:p>
        </p:txBody>
      </p:sp>
    </p:spTree>
    <p:extLst>
      <p:ext uri="{BB962C8B-B14F-4D97-AF65-F5344CB8AC3E}">
        <p14:creationId xmlns:p14="http://schemas.microsoft.com/office/powerpoint/2010/main" val="3419897443"/>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clusion Slide -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A2DDC-51D0-4F7D-BEB3-013FB174AA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BA91A652-ACAA-468F-84CE-B8B0224D9A3F}"/>
              </a:ext>
            </a:extLst>
          </p:cNvPr>
          <p:cNvSpPr txBox="1"/>
          <p:nvPr userDrawn="1"/>
        </p:nvSpPr>
        <p:spPr>
          <a:xfrm>
            <a:off x="720725" y="6297613"/>
            <a:ext cx="10737850" cy="430887"/>
          </a:xfrm>
          <a:prstGeom prst="rect">
            <a:avLst/>
          </a:prstGeom>
          <a:noFill/>
        </p:spPr>
        <p:txBody>
          <a:bodyPr wrap="square" rtlCol="0">
            <a:spAutoFit/>
          </a:bodyPr>
          <a:lstStyle/>
          <a:p>
            <a:pPr algn="ctr"/>
            <a:r>
              <a:rPr lang="en-US" sz="2200">
                <a:solidFill>
                  <a:schemeClr val="bg1"/>
                </a:solidFill>
              </a:rPr>
              <a:t>Learn: hsh.sfgov.org    |    Like: @SanFrancisoHSH    |    Follow: @SF_HSH</a:t>
            </a:r>
          </a:p>
        </p:txBody>
      </p:sp>
      <p:sp>
        <p:nvSpPr>
          <p:cNvPr id="13" name="Title 1">
            <a:extLst>
              <a:ext uri="{FF2B5EF4-FFF2-40B4-BE49-F238E27FC236}">
                <a16:creationId xmlns:a16="http://schemas.microsoft.com/office/drawing/2014/main" id="{E6C90603-1797-4CF8-95C4-F09C22BA6BA6}"/>
              </a:ext>
            </a:extLst>
          </p:cNvPr>
          <p:cNvSpPr>
            <a:spLocks noGrp="1"/>
          </p:cNvSpPr>
          <p:nvPr>
            <p:ph type="title"/>
          </p:nvPr>
        </p:nvSpPr>
        <p:spPr>
          <a:xfrm>
            <a:off x="831850" y="1709738"/>
            <a:ext cx="10515600" cy="2852737"/>
          </a:xfrm>
        </p:spPr>
        <p:txBody>
          <a:bodyPr anchor="b"/>
          <a:lstStyle>
            <a:lvl1pPr algn="ctr">
              <a:defRPr sz="6000">
                <a:solidFill>
                  <a:schemeClr val="tx1"/>
                </a:solidFill>
              </a:defRPr>
            </a:lvl1pPr>
          </a:lstStyle>
          <a:p>
            <a:r>
              <a:rPr lang="en-US"/>
              <a:t>Click to edit Master title style</a:t>
            </a:r>
          </a:p>
        </p:txBody>
      </p:sp>
      <p:sp>
        <p:nvSpPr>
          <p:cNvPr id="14" name="Text Placeholder 2">
            <a:extLst>
              <a:ext uri="{FF2B5EF4-FFF2-40B4-BE49-F238E27FC236}">
                <a16:creationId xmlns:a16="http://schemas.microsoft.com/office/drawing/2014/main" id="{E618C6C0-00F9-4440-8C1D-6C4E2444AF5A}"/>
              </a:ext>
            </a:extLst>
          </p:cNvPr>
          <p:cNvSpPr>
            <a:spLocks noGrp="1"/>
          </p:cNvSpPr>
          <p:nvPr>
            <p:ph type="body" idx="1"/>
          </p:nvPr>
        </p:nvSpPr>
        <p:spPr>
          <a:xfrm>
            <a:off x="831850" y="4589463"/>
            <a:ext cx="10515600" cy="1500187"/>
          </a:xfrm>
        </p:spPr>
        <p:txBody>
          <a:bodyPr/>
          <a:lstStyle>
            <a:lvl1pPr marL="0" indent="0" algn="ctr">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36889351"/>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1_Conclusion Slide - Option 2">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2A693D45-BF53-4FA6-8F1C-9E8BCE7E4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04D7D53F-854C-4432-8C5D-0984F025CAB4}"/>
              </a:ext>
            </a:extLst>
          </p:cNvPr>
          <p:cNvSpPr txBox="1"/>
          <p:nvPr userDrawn="1"/>
        </p:nvSpPr>
        <p:spPr>
          <a:xfrm>
            <a:off x="720725" y="6297613"/>
            <a:ext cx="10737850" cy="430887"/>
          </a:xfrm>
          <a:prstGeom prst="rect">
            <a:avLst/>
          </a:prstGeom>
          <a:noFill/>
        </p:spPr>
        <p:txBody>
          <a:bodyPr wrap="square" rtlCol="0">
            <a:spAutoFit/>
          </a:bodyPr>
          <a:lstStyle/>
          <a:p>
            <a:pPr algn="ctr"/>
            <a:r>
              <a:rPr lang="en-US" sz="2200">
                <a:solidFill>
                  <a:schemeClr val="bg1"/>
                </a:solidFill>
              </a:rPr>
              <a:t>Learn: hsh.sfgov.org    |    Like: @SanFrancisoHSH    |    Follow: @SF_HSH</a:t>
            </a:r>
          </a:p>
        </p:txBody>
      </p:sp>
    </p:spTree>
    <p:extLst>
      <p:ext uri="{BB962C8B-B14F-4D97-AF65-F5344CB8AC3E}">
        <p14:creationId xmlns:p14="http://schemas.microsoft.com/office/powerpoint/2010/main" val="568414188"/>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6" name="Slide Number Placeholder 5">
            <a:extLst>
              <a:ext uri="{FF2B5EF4-FFF2-40B4-BE49-F238E27FC236}">
                <a16:creationId xmlns:a16="http://schemas.microsoft.com/office/drawing/2014/main" id="{C2190CC5-5EBB-447F-AF8C-7EFF0F221298}"/>
              </a:ext>
            </a:extLst>
          </p:cNvPr>
          <p:cNvSpPr>
            <a:spLocks noGrp="1"/>
          </p:cNvSpPr>
          <p:nvPr>
            <p:ph type="sldNum" sz="quarter" idx="12"/>
          </p:nvPr>
        </p:nvSpPr>
        <p:spPr/>
        <p:txBody>
          <a:bodyPr/>
          <a:lstStyle>
            <a:lvl1pPr>
              <a:defRPr>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344069475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C2190CC5-5EBB-447F-AF8C-7EFF0F221298}"/>
              </a:ext>
            </a:extLst>
          </p:cNvPr>
          <p:cNvSpPr>
            <a:spLocks noGrp="1"/>
          </p:cNvSpPr>
          <p:nvPr>
            <p:ph type="sldNum" sz="quarter" idx="12"/>
          </p:nvPr>
        </p:nvSpPr>
        <p:spPr/>
        <p:txBody>
          <a:bodyPr/>
          <a:lstStyle>
            <a:lvl1pPr>
              <a:defRPr>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380066781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Full">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156914"/>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298140E-C876-428F-AC02-070E03070EA8}"/>
              </a:ext>
            </a:extLst>
          </p:cNvPr>
          <p:cNvSpPr txBox="1">
            <a:spLocks/>
          </p:cNvSpPr>
          <p:nvPr userDrawn="1"/>
        </p:nvSpPr>
        <p:spPr>
          <a:xfrm>
            <a:off x="0" y="1366838"/>
            <a:ext cx="785813" cy="342900"/>
          </a:xfrm>
          <a:prstGeom prst="rect">
            <a:avLst/>
          </a:prstGeom>
          <a:solidFill>
            <a:schemeClr val="accent6">
              <a:lumMod val="40000"/>
              <a:lumOff val="60000"/>
            </a:schemeClr>
          </a:solidFill>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fld id="{3DC5CB3D-6815-40B5-8106-15C8D4B7A86B}" type="slidenum">
              <a:rPr lang="en-US" altLang="en-US" sz="1200" smtClean="0">
                <a:solidFill>
                  <a:srgbClr val="898989"/>
                </a:solidFill>
                <a:latin typeface="Century Gothic" panose="020B0502020202020204" pitchFamily="34" charset="0"/>
                <a:cs typeface="Arial" panose="020B0604020202020204" pitchFamily="34" charset="0"/>
              </a:rPr>
              <a:pPr algn="r" eaLnBrk="1" hangingPunct="1">
                <a:defRPr/>
              </a:pPr>
              <a:t>‹#›</a:t>
            </a:fld>
            <a:endParaRPr lang="en-US" altLang="en-US" sz="1200">
              <a:solidFill>
                <a:srgbClr val="898989"/>
              </a:solidFill>
              <a:latin typeface="Century Gothic" panose="020B0502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644F648-D5AE-470D-8DBD-A81A4C2C0834}"/>
              </a:ext>
            </a:extLst>
          </p:cNvPr>
          <p:cNvSpPr txBox="1"/>
          <p:nvPr userDrawn="1"/>
        </p:nvSpPr>
        <p:spPr>
          <a:xfrm>
            <a:off x="838200" y="1366838"/>
            <a:ext cx="10515600" cy="342900"/>
          </a:xfrm>
          <a:prstGeom prst="rect">
            <a:avLst/>
          </a:prstGeom>
          <a:solidFill>
            <a:schemeClr val="bg1">
              <a:lumMod val="85000"/>
            </a:schemeClr>
          </a:solidFill>
        </p:spPr>
        <p:txBody>
          <a:bodyPr>
            <a:spAutoFit/>
          </a:bodyPr>
          <a:lstStyle/>
          <a:p>
            <a:pPr algn="ctr" eaLnBrk="1" fontAlgn="auto" hangingPunct="1">
              <a:spcBef>
                <a:spcPts val="0"/>
              </a:spcBef>
              <a:spcAft>
                <a:spcPts val="0"/>
              </a:spcAft>
              <a:defRPr/>
            </a:pPr>
            <a:endParaRPr lang="en-US">
              <a:latin typeface="+mn-lt"/>
            </a:endParaRPr>
          </a:p>
        </p:txBody>
      </p:sp>
      <p:pic>
        <p:nvPicPr>
          <p:cNvPr id="5" name="Picture 8">
            <a:extLst>
              <a:ext uri="{FF2B5EF4-FFF2-40B4-BE49-F238E27FC236}">
                <a16:creationId xmlns:a16="http://schemas.microsoft.com/office/drawing/2014/main" id="{B67A809A-1829-4915-817E-2B10F49318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25" y="365125"/>
            <a:ext cx="6746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hevron 8">
            <a:extLst>
              <a:ext uri="{FF2B5EF4-FFF2-40B4-BE49-F238E27FC236}">
                <a16:creationId xmlns:a16="http://schemas.microsoft.com/office/drawing/2014/main" id="{6A02C498-48A7-4704-88F4-04022610321E}"/>
              </a:ext>
            </a:extLst>
          </p:cNvPr>
          <p:cNvSpPr/>
          <p:nvPr userDrawn="1"/>
        </p:nvSpPr>
        <p:spPr>
          <a:xfrm>
            <a:off x="838200" y="6340475"/>
            <a:ext cx="10515600" cy="365125"/>
          </a:xfrm>
          <a:prstGeom prst="chevron">
            <a:avLst/>
          </a:prstGeom>
          <a:solidFill>
            <a:srgbClr val="5694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a:solidFill>
                  <a:schemeClr val="bg1"/>
                </a:solidFill>
              </a:rPr>
              <a:t>http://hsh.sfgov.org</a:t>
            </a:r>
          </a:p>
        </p:txBody>
      </p:sp>
      <p:sp>
        <p:nvSpPr>
          <p:cNvPr id="11" name="Title 1"/>
          <p:cNvSpPr>
            <a:spLocks noGrp="1"/>
          </p:cNvSpPr>
          <p:nvPr>
            <p:ph type="title"/>
          </p:nvPr>
        </p:nvSpPr>
        <p:spPr>
          <a:xfrm>
            <a:off x="884694" y="39667"/>
            <a:ext cx="10515600" cy="1325563"/>
          </a:xfrm>
        </p:spPr>
        <p:txBody>
          <a:bodyPr/>
          <a:lstStyle>
            <a:lvl1pPr>
              <a:defRPr b="1">
                <a:solidFill>
                  <a:srgbClr val="56944F"/>
                </a:solidFill>
                <a:latin typeface="+mn-lt"/>
              </a:defRPr>
            </a:lvl1pPr>
          </a:lstStyle>
          <a:p>
            <a:r>
              <a:rPr lang="en-US"/>
              <a:t>Click to edit Master title style</a:t>
            </a:r>
          </a:p>
        </p:txBody>
      </p:sp>
      <p:sp>
        <p:nvSpPr>
          <p:cNvPr id="7" name="Date Placeholder 3">
            <a:extLst>
              <a:ext uri="{FF2B5EF4-FFF2-40B4-BE49-F238E27FC236}">
                <a16:creationId xmlns:a16="http://schemas.microsoft.com/office/drawing/2014/main" id="{4FC8BD33-3DDC-4651-944B-2E5FA7F6C013}"/>
              </a:ext>
            </a:extLst>
          </p:cNvPr>
          <p:cNvSpPr>
            <a:spLocks noGrp="1"/>
          </p:cNvSpPr>
          <p:nvPr>
            <p:ph type="dt" sz="half" idx="10"/>
          </p:nvPr>
        </p:nvSpPr>
        <p:spPr>
          <a:xfrm>
            <a:off x="109538" y="6330950"/>
            <a:ext cx="2743200" cy="365125"/>
          </a:xfrm>
        </p:spPr>
        <p:txBody>
          <a:bodyPr/>
          <a:lstStyle>
            <a:lvl1pPr>
              <a:defRPr/>
            </a:lvl1pPr>
          </a:lstStyle>
          <a:p>
            <a:pPr>
              <a:defRPr/>
            </a:pPr>
            <a:fld id="{6AF97725-04AB-4378-A90C-E3B6A6E93B8B}" type="datetime1">
              <a:rPr lang="en-US"/>
              <a:pPr>
                <a:defRPr/>
              </a:pPr>
              <a:t>11/5/2025</a:t>
            </a:fld>
            <a:endParaRPr lang="en-US"/>
          </a:p>
        </p:txBody>
      </p:sp>
    </p:spTree>
    <p:extLst>
      <p:ext uri="{BB962C8B-B14F-4D97-AF65-F5344CB8AC3E}">
        <p14:creationId xmlns:p14="http://schemas.microsoft.com/office/powerpoint/2010/main" val="1534020914"/>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ption 1 - City Skyline">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DE7A5F4B-B49A-4398-88C9-E4DDFD540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9A6984EF-65BF-4D20-BA95-36FEE90CA354}"/>
              </a:ext>
            </a:extLst>
          </p:cNvPr>
          <p:cNvSpPr>
            <a:spLocks noGrp="1"/>
          </p:cNvSpPr>
          <p:nvPr>
            <p:ph type="ctrTitle"/>
          </p:nvPr>
        </p:nvSpPr>
        <p:spPr>
          <a:xfrm>
            <a:off x="309562" y="1998595"/>
            <a:ext cx="9806590" cy="1206617"/>
          </a:xfrm>
        </p:spPr>
        <p:txBody>
          <a:bodyPr anchor="b"/>
          <a:lstStyle>
            <a:lvl1pPr algn="l">
              <a:defRPr sz="6000">
                <a:solidFill>
                  <a:schemeClr val="accent1"/>
                </a:solidFill>
                <a:latin typeface="+mn-lt"/>
              </a:defRPr>
            </a:lvl1pPr>
          </a:lstStyle>
          <a:p>
            <a:r>
              <a:rPr lang="en-US"/>
              <a:t>Click to edit Master title style</a:t>
            </a:r>
          </a:p>
        </p:txBody>
      </p:sp>
      <p:sp>
        <p:nvSpPr>
          <p:cNvPr id="11" name="Subtitle 2">
            <a:extLst>
              <a:ext uri="{FF2B5EF4-FFF2-40B4-BE49-F238E27FC236}">
                <a16:creationId xmlns:a16="http://schemas.microsoft.com/office/drawing/2014/main" id="{F2AB3F0E-4FDF-4719-8958-901B6D27A392}"/>
              </a:ext>
            </a:extLst>
          </p:cNvPr>
          <p:cNvSpPr>
            <a:spLocks noGrp="1"/>
          </p:cNvSpPr>
          <p:nvPr>
            <p:ph type="subTitle" idx="1"/>
          </p:nvPr>
        </p:nvSpPr>
        <p:spPr>
          <a:xfrm>
            <a:off x="309562" y="3294776"/>
            <a:ext cx="6437747" cy="410335"/>
          </a:xfr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3533928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C1B9AF1A-6D0D-4833-9E54-0F069DDECE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BC4201-0BCE-4228-92CC-D724F7EDA7CD}"/>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F80DC0CA-1C3A-479E-A9FF-6FAC957F2971}"/>
              </a:ext>
            </a:extLst>
          </p:cNvPr>
          <p:cNvSpPr>
            <a:spLocks noGrp="1"/>
          </p:cNvSpPr>
          <p:nvPr>
            <p:ph sz="half" idx="1" hasCustomPrompt="1"/>
          </p:nvPr>
        </p:nvSpPr>
        <p:spPr>
          <a:xfrm>
            <a:off x="838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08D99-0BB0-4E8E-B4B0-36374D330C2F}"/>
              </a:ext>
            </a:extLst>
          </p:cNvPr>
          <p:cNvSpPr>
            <a:spLocks noGrp="1"/>
          </p:cNvSpPr>
          <p:nvPr>
            <p:ph sz="half" idx="2" hasCustomPrompt="1"/>
          </p:nvPr>
        </p:nvSpPr>
        <p:spPr>
          <a:xfrm>
            <a:off x="6172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7E8F06-5F98-4FF7-8448-3106144EF9E3}"/>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1639093628"/>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Option 2 - Sutro Tower">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DE83F02C-2E88-48FB-9E0F-BEC9A8704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24B581-88A8-415B-95EF-03F6E84972B3}"/>
              </a:ext>
            </a:extLst>
          </p:cNvPr>
          <p:cNvSpPr>
            <a:spLocks noGrp="1"/>
          </p:cNvSpPr>
          <p:nvPr>
            <p:ph type="ctrTitle"/>
          </p:nvPr>
        </p:nvSpPr>
        <p:spPr>
          <a:xfrm>
            <a:off x="309562" y="1700212"/>
            <a:ext cx="7920038" cy="2009775"/>
          </a:xfrm>
        </p:spPr>
        <p:txBody>
          <a:bodyPr anchor="b"/>
          <a:lstStyle>
            <a:lvl1pPr algn="l">
              <a:defRPr sz="6000">
                <a:solidFill>
                  <a:schemeClr val="tx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6A6830B-AD03-4F7D-952E-6FBDCD420639}"/>
              </a:ext>
            </a:extLst>
          </p:cNvPr>
          <p:cNvSpPr>
            <a:spLocks noGrp="1"/>
          </p:cNvSpPr>
          <p:nvPr>
            <p:ph type="subTitle" idx="1"/>
          </p:nvPr>
        </p:nvSpPr>
        <p:spPr>
          <a:xfrm>
            <a:off x="309562" y="3897312"/>
            <a:ext cx="7920038" cy="903288"/>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3602864"/>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Option 3 - Houses">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28901AB-4791-4A6D-A222-992107F90A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24B581-88A8-415B-95EF-03F6E84972B3}"/>
              </a:ext>
            </a:extLst>
          </p:cNvPr>
          <p:cNvSpPr>
            <a:spLocks noGrp="1"/>
          </p:cNvSpPr>
          <p:nvPr>
            <p:ph type="ctrTitle"/>
          </p:nvPr>
        </p:nvSpPr>
        <p:spPr>
          <a:xfrm>
            <a:off x="309562" y="1700212"/>
            <a:ext cx="7920038" cy="2009775"/>
          </a:xfrm>
        </p:spPr>
        <p:txBody>
          <a:bodyPr anchor="b"/>
          <a:lstStyle>
            <a:lvl1pPr algn="l">
              <a:defRPr sz="6000">
                <a:solidFill>
                  <a:schemeClr val="tx1"/>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6A6830B-AD03-4F7D-952E-6FBDCD420639}"/>
              </a:ext>
            </a:extLst>
          </p:cNvPr>
          <p:cNvSpPr>
            <a:spLocks noGrp="1"/>
          </p:cNvSpPr>
          <p:nvPr>
            <p:ph type="subTitle" idx="1"/>
          </p:nvPr>
        </p:nvSpPr>
        <p:spPr>
          <a:xfrm>
            <a:off x="309562" y="3897312"/>
            <a:ext cx="7920038" cy="903288"/>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80195390"/>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C47CFBE-A8B0-4D53-8C65-99EB1845E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165934-3E73-4980-8744-FEF20D34B86E}"/>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1C3D6F95-8962-4378-B5B2-1D5D46D76033}"/>
              </a:ext>
            </a:extLst>
          </p:cNvPr>
          <p:cNvSpPr>
            <a:spLocks noGrp="1"/>
          </p:cNvSpPr>
          <p:nvPr>
            <p:ph idx="1" hasCustomPrompt="1"/>
          </p:nvPr>
        </p:nvSpPr>
        <p:spPr>
          <a:xfrm>
            <a:off x="838200" y="1825625"/>
            <a:ext cx="10515600" cy="4125996"/>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8C37408-A407-4859-A30E-3C52A28E646D}"/>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2352520526"/>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C1B9AF1A-6D0D-4833-9E54-0F069DDECE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BC4201-0BCE-4228-92CC-D724F7EDA7CD}"/>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F80DC0CA-1C3A-479E-A9FF-6FAC957F2971}"/>
              </a:ext>
            </a:extLst>
          </p:cNvPr>
          <p:cNvSpPr>
            <a:spLocks noGrp="1"/>
          </p:cNvSpPr>
          <p:nvPr>
            <p:ph sz="half" idx="1" hasCustomPrompt="1"/>
          </p:nvPr>
        </p:nvSpPr>
        <p:spPr>
          <a:xfrm>
            <a:off x="838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08D99-0BB0-4E8E-B4B0-36374D330C2F}"/>
              </a:ext>
            </a:extLst>
          </p:cNvPr>
          <p:cNvSpPr>
            <a:spLocks noGrp="1"/>
          </p:cNvSpPr>
          <p:nvPr>
            <p:ph sz="half" idx="2" hasCustomPrompt="1"/>
          </p:nvPr>
        </p:nvSpPr>
        <p:spPr>
          <a:xfrm>
            <a:off x="6172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7E8F06-5F98-4FF7-8448-3106144EF9E3}"/>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415648129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23504E0B-92BA-43C7-BA24-613F3241CB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F9DB84-E683-4722-99A1-236C58F1E1CC}"/>
              </a:ext>
            </a:extLst>
          </p:cNvPr>
          <p:cNvSpPr>
            <a:spLocks noGrp="1"/>
          </p:cNvSpPr>
          <p:nvPr>
            <p:ph type="title"/>
          </p:nvPr>
        </p:nvSpPr>
        <p:spPr>
          <a:xfrm>
            <a:off x="839788" y="365125"/>
            <a:ext cx="10515600" cy="1325563"/>
          </a:xfrm>
        </p:spPr>
        <p:txBody>
          <a:bodyPr/>
          <a:lstStyle>
            <a:lvl1pPr>
              <a:defRPr b="1">
                <a:solidFill>
                  <a:schemeClr val="accent1"/>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B1D25B6D-C186-415C-BF0C-E0221885A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F7449-7582-4A99-8E2C-26F61C43C454}"/>
              </a:ext>
            </a:extLst>
          </p:cNvPr>
          <p:cNvSpPr>
            <a:spLocks noGrp="1"/>
          </p:cNvSpPr>
          <p:nvPr>
            <p:ph sz="half" idx="2" hasCustomPrompt="1"/>
          </p:nvPr>
        </p:nvSpPr>
        <p:spPr>
          <a:xfrm>
            <a:off x="839788" y="2505075"/>
            <a:ext cx="5157787"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68BFB-F926-41B8-B2D4-6CF00863F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F20256-DAE2-4429-8B69-A6E608A18CDB}"/>
              </a:ext>
            </a:extLst>
          </p:cNvPr>
          <p:cNvSpPr>
            <a:spLocks noGrp="1"/>
          </p:cNvSpPr>
          <p:nvPr>
            <p:ph sz="quarter" idx="4" hasCustomPrompt="1"/>
          </p:nvPr>
        </p:nvSpPr>
        <p:spPr>
          <a:xfrm>
            <a:off x="6172200" y="2505075"/>
            <a:ext cx="5183188"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0D7CED58-B406-416E-A0DD-9C6496BEA132}"/>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692273052"/>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General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C47CFBE-A8B0-4D53-8C65-99EB1845E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165934-3E73-4980-8744-FEF20D34B86E}"/>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1C3D6F95-8962-4378-B5B2-1D5D46D76033}"/>
              </a:ext>
            </a:extLst>
          </p:cNvPr>
          <p:cNvSpPr>
            <a:spLocks noGrp="1"/>
          </p:cNvSpPr>
          <p:nvPr>
            <p:ph idx="1" hasCustomPrompt="1"/>
          </p:nvPr>
        </p:nvSpPr>
        <p:spPr>
          <a:xfrm>
            <a:off x="838200" y="1825625"/>
            <a:ext cx="10515600" cy="4125996"/>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8C37408-A407-4859-A30E-3C52A28E646D}"/>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3258293335"/>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C1B9AF1A-6D0D-4833-9E54-0F069DDECE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BC4201-0BCE-4228-92CC-D724F7EDA7CD}"/>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F80DC0CA-1C3A-479E-A9FF-6FAC957F2971}"/>
              </a:ext>
            </a:extLst>
          </p:cNvPr>
          <p:cNvSpPr>
            <a:spLocks noGrp="1"/>
          </p:cNvSpPr>
          <p:nvPr>
            <p:ph sz="half" idx="1" hasCustomPrompt="1"/>
          </p:nvPr>
        </p:nvSpPr>
        <p:spPr>
          <a:xfrm>
            <a:off x="838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08D99-0BB0-4E8E-B4B0-36374D330C2F}"/>
              </a:ext>
            </a:extLst>
          </p:cNvPr>
          <p:cNvSpPr>
            <a:spLocks noGrp="1"/>
          </p:cNvSpPr>
          <p:nvPr>
            <p:ph sz="half" idx="2" hasCustomPrompt="1"/>
          </p:nvPr>
        </p:nvSpPr>
        <p:spPr>
          <a:xfrm>
            <a:off x="6172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7E8F06-5F98-4FF7-8448-3106144EF9E3}"/>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3507814822"/>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23504E0B-92BA-43C7-BA24-613F3241CB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F9DB84-E683-4722-99A1-236C58F1E1CC}"/>
              </a:ext>
            </a:extLst>
          </p:cNvPr>
          <p:cNvSpPr>
            <a:spLocks noGrp="1"/>
          </p:cNvSpPr>
          <p:nvPr>
            <p:ph type="title"/>
          </p:nvPr>
        </p:nvSpPr>
        <p:spPr>
          <a:xfrm>
            <a:off x="839788" y="365125"/>
            <a:ext cx="10515600" cy="1325563"/>
          </a:xfrm>
        </p:spPr>
        <p:txBody>
          <a:bodyPr/>
          <a:lstStyle>
            <a:lvl1pPr>
              <a:defRPr b="1">
                <a:solidFill>
                  <a:schemeClr val="accent1"/>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B1D25B6D-C186-415C-BF0C-E0221885A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F7449-7582-4A99-8E2C-26F61C43C454}"/>
              </a:ext>
            </a:extLst>
          </p:cNvPr>
          <p:cNvSpPr>
            <a:spLocks noGrp="1"/>
          </p:cNvSpPr>
          <p:nvPr>
            <p:ph sz="half" idx="2" hasCustomPrompt="1"/>
          </p:nvPr>
        </p:nvSpPr>
        <p:spPr>
          <a:xfrm>
            <a:off x="839788" y="2505075"/>
            <a:ext cx="5157787"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68BFB-F926-41B8-B2D4-6CF00863F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F20256-DAE2-4429-8B69-A6E608A18CDB}"/>
              </a:ext>
            </a:extLst>
          </p:cNvPr>
          <p:cNvSpPr>
            <a:spLocks noGrp="1"/>
          </p:cNvSpPr>
          <p:nvPr>
            <p:ph sz="quarter" idx="4" hasCustomPrompt="1"/>
          </p:nvPr>
        </p:nvSpPr>
        <p:spPr>
          <a:xfrm>
            <a:off x="6172200" y="2505075"/>
            <a:ext cx="5183188"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0D7CED58-B406-416E-A0DD-9C6496BEA132}"/>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1749178772"/>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General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C47CFBE-A8B0-4D53-8C65-99EB1845E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165934-3E73-4980-8744-FEF20D34B86E}"/>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1C3D6F95-8962-4378-B5B2-1D5D46D76033}"/>
              </a:ext>
            </a:extLst>
          </p:cNvPr>
          <p:cNvSpPr>
            <a:spLocks noGrp="1"/>
          </p:cNvSpPr>
          <p:nvPr>
            <p:ph idx="1" hasCustomPrompt="1"/>
          </p:nvPr>
        </p:nvSpPr>
        <p:spPr>
          <a:xfrm>
            <a:off x="838200" y="1825625"/>
            <a:ext cx="10515600" cy="4125996"/>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8C37408-A407-4859-A30E-3C52A28E646D}"/>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1919720211"/>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C1B9AF1A-6D0D-4833-9E54-0F069DDECE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BC4201-0BCE-4228-92CC-D724F7EDA7CD}"/>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F80DC0CA-1C3A-479E-A9FF-6FAC957F2971}"/>
              </a:ext>
            </a:extLst>
          </p:cNvPr>
          <p:cNvSpPr>
            <a:spLocks noGrp="1"/>
          </p:cNvSpPr>
          <p:nvPr>
            <p:ph sz="half" idx="1" hasCustomPrompt="1"/>
          </p:nvPr>
        </p:nvSpPr>
        <p:spPr>
          <a:xfrm>
            <a:off x="838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08D99-0BB0-4E8E-B4B0-36374D330C2F}"/>
              </a:ext>
            </a:extLst>
          </p:cNvPr>
          <p:cNvSpPr>
            <a:spLocks noGrp="1"/>
          </p:cNvSpPr>
          <p:nvPr>
            <p:ph sz="half" idx="2" hasCustomPrompt="1"/>
          </p:nvPr>
        </p:nvSpPr>
        <p:spPr>
          <a:xfrm>
            <a:off x="6172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7E8F06-5F98-4FF7-8448-3106144EF9E3}"/>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249264324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23504E0B-92BA-43C7-BA24-613F3241CB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F9DB84-E683-4722-99A1-236C58F1E1CC}"/>
              </a:ext>
            </a:extLst>
          </p:cNvPr>
          <p:cNvSpPr>
            <a:spLocks noGrp="1"/>
          </p:cNvSpPr>
          <p:nvPr>
            <p:ph type="title"/>
          </p:nvPr>
        </p:nvSpPr>
        <p:spPr>
          <a:xfrm>
            <a:off x="839788" y="365125"/>
            <a:ext cx="10515600" cy="1325563"/>
          </a:xfrm>
        </p:spPr>
        <p:txBody>
          <a:bodyPr/>
          <a:lstStyle>
            <a:lvl1pPr>
              <a:defRPr b="1">
                <a:solidFill>
                  <a:schemeClr val="accent1"/>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B1D25B6D-C186-415C-BF0C-E0221885A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F7449-7582-4A99-8E2C-26F61C43C454}"/>
              </a:ext>
            </a:extLst>
          </p:cNvPr>
          <p:cNvSpPr>
            <a:spLocks noGrp="1"/>
          </p:cNvSpPr>
          <p:nvPr>
            <p:ph sz="half" idx="2" hasCustomPrompt="1"/>
          </p:nvPr>
        </p:nvSpPr>
        <p:spPr>
          <a:xfrm>
            <a:off x="839788" y="2505075"/>
            <a:ext cx="5157787"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68BFB-F926-41B8-B2D4-6CF00863F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F20256-DAE2-4429-8B69-A6E608A18CDB}"/>
              </a:ext>
            </a:extLst>
          </p:cNvPr>
          <p:cNvSpPr>
            <a:spLocks noGrp="1"/>
          </p:cNvSpPr>
          <p:nvPr>
            <p:ph sz="quarter" idx="4" hasCustomPrompt="1"/>
          </p:nvPr>
        </p:nvSpPr>
        <p:spPr>
          <a:xfrm>
            <a:off x="6172200" y="2505075"/>
            <a:ext cx="5183188"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0D7CED58-B406-416E-A0DD-9C6496BEA132}"/>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3861489237"/>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23504E0B-92BA-43C7-BA24-613F3241CB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F9DB84-E683-4722-99A1-236C58F1E1CC}"/>
              </a:ext>
            </a:extLst>
          </p:cNvPr>
          <p:cNvSpPr>
            <a:spLocks noGrp="1"/>
          </p:cNvSpPr>
          <p:nvPr>
            <p:ph type="title"/>
          </p:nvPr>
        </p:nvSpPr>
        <p:spPr>
          <a:xfrm>
            <a:off x="839788" y="365125"/>
            <a:ext cx="10515600" cy="1325563"/>
          </a:xfrm>
        </p:spPr>
        <p:txBody>
          <a:bodyPr/>
          <a:lstStyle>
            <a:lvl1pPr>
              <a:defRPr b="1">
                <a:solidFill>
                  <a:schemeClr val="accent1"/>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B1D25B6D-C186-415C-BF0C-E0221885A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F7449-7582-4A99-8E2C-26F61C43C454}"/>
              </a:ext>
            </a:extLst>
          </p:cNvPr>
          <p:cNvSpPr>
            <a:spLocks noGrp="1"/>
          </p:cNvSpPr>
          <p:nvPr>
            <p:ph sz="half" idx="2" hasCustomPrompt="1"/>
          </p:nvPr>
        </p:nvSpPr>
        <p:spPr>
          <a:xfrm>
            <a:off x="839788" y="2505075"/>
            <a:ext cx="5157787"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68BFB-F926-41B8-B2D4-6CF00863F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F20256-DAE2-4429-8B69-A6E608A18CDB}"/>
              </a:ext>
            </a:extLst>
          </p:cNvPr>
          <p:cNvSpPr>
            <a:spLocks noGrp="1"/>
          </p:cNvSpPr>
          <p:nvPr>
            <p:ph sz="quarter" idx="4" hasCustomPrompt="1"/>
          </p:nvPr>
        </p:nvSpPr>
        <p:spPr>
          <a:xfrm>
            <a:off x="6172200" y="2505075"/>
            <a:ext cx="5183188"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0D7CED58-B406-416E-A0DD-9C6496BEA132}"/>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578759520"/>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3_General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C47CFBE-A8B0-4D53-8C65-99EB1845E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165934-3E73-4980-8744-FEF20D34B86E}"/>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1C3D6F95-8962-4378-B5B2-1D5D46D76033}"/>
              </a:ext>
            </a:extLst>
          </p:cNvPr>
          <p:cNvSpPr>
            <a:spLocks noGrp="1"/>
          </p:cNvSpPr>
          <p:nvPr>
            <p:ph idx="1" hasCustomPrompt="1"/>
          </p:nvPr>
        </p:nvSpPr>
        <p:spPr>
          <a:xfrm>
            <a:off x="838200" y="1825625"/>
            <a:ext cx="10515600" cy="4125996"/>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8C37408-A407-4859-A30E-3C52A28E646D}"/>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1800953349"/>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C1B9AF1A-6D0D-4833-9E54-0F069DDECE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BC4201-0BCE-4228-92CC-D724F7EDA7CD}"/>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F80DC0CA-1C3A-479E-A9FF-6FAC957F2971}"/>
              </a:ext>
            </a:extLst>
          </p:cNvPr>
          <p:cNvSpPr>
            <a:spLocks noGrp="1"/>
          </p:cNvSpPr>
          <p:nvPr>
            <p:ph sz="half" idx="1" hasCustomPrompt="1"/>
          </p:nvPr>
        </p:nvSpPr>
        <p:spPr>
          <a:xfrm>
            <a:off x="838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08D99-0BB0-4E8E-B4B0-36374D330C2F}"/>
              </a:ext>
            </a:extLst>
          </p:cNvPr>
          <p:cNvSpPr>
            <a:spLocks noGrp="1"/>
          </p:cNvSpPr>
          <p:nvPr>
            <p:ph sz="half" idx="2" hasCustomPrompt="1"/>
          </p:nvPr>
        </p:nvSpPr>
        <p:spPr>
          <a:xfrm>
            <a:off x="6172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7E8F06-5F98-4FF7-8448-3106144EF9E3}"/>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4096114081"/>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23504E0B-92BA-43C7-BA24-613F3241CB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F9DB84-E683-4722-99A1-236C58F1E1CC}"/>
              </a:ext>
            </a:extLst>
          </p:cNvPr>
          <p:cNvSpPr>
            <a:spLocks noGrp="1"/>
          </p:cNvSpPr>
          <p:nvPr>
            <p:ph type="title"/>
          </p:nvPr>
        </p:nvSpPr>
        <p:spPr>
          <a:xfrm>
            <a:off x="839788" y="365125"/>
            <a:ext cx="10515600" cy="1325563"/>
          </a:xfrm>
        </p:spPr>
        <p:txBody>
          <a:bodyPr/>
          <a:lstStyle>
            <a:lvl1pPr>
              <a:defRPr b="1">
                <a:solidFill>
                  <a:schemeClr val="accent1"/>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B1D25B6D-C186-415C-BF0C-E0221885A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F7449-7582-4A99-8E2C-26F61C43C454}"/>
              </a:ext>
            </a:extLst>
          </p:cNvPr>
          <p:cNvSpPr>
            <a:spLocks noGrp="1"/>
          </p:cNvSpPr>
          <p:nvPr>
            <p:ph sz="half" idx="2" hasCustomPrompt="1"/>
          </p:nvPr>
        </p:nvSpPr>
        <p:spPr>
          <a:xfrm>
            <a:off x="839788" y="2505075"/>
            <a:ext cx="5157787"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68BFB-F926-41B8-B2D4-6CF00863F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F20256-DAE2-4429-8B69-A6E608A18CDB}"/>
              </a:ext>
            </a:extLst>
          </p:cNvPr>
          <p:cNvSpPr>
            <a:spLocks noGrp="1"/>
          </p:cNvSpPr>
          <p:nvPr>
            <p:ph sz="quarter" idx="4" hasCustomPrompt="1"/>
          </p:nvPr>
        </p:nvSpPr>
        <p:spPr>
          <a:xfrm>
            <a:off x="6172200" y="2505075"/>
            <a:ext cx="5183188"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0D7CED58-B406-416E-A0DD-9C6496BEA132}"/>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797937388"/>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Content - Image or Table">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7F40200F-5F5F-4B65-9D9B-935EDE3813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a:extLst>
              <a:ext uri="{FF2B5EF4-FFF2-40B4-BE49-F238E27FC236}">
                <a16:creationId xmlns:a16="http://schemas.microsoft.com/office/drawing/2014/main" id="{76A91F63-7B4F-437B-B003-EB9255D580AA}"/>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1723945930"/>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Picture or graphic with title">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E08934FF-9842-468C-B139-151F0FEFF0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8E7EC2-1A48-4E25-9701-9830BC603C94}"/>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6" name="Slide Number Placeholder 5">
            <a:extLst>
              <a:ext uri="{FF2B5EF4-FFF2-40B4-BE49-F238E27FC236}">
                <a16:creationId xmlns:a16="http://schemas.microsoft.com/office/drawing/2014/main" id="{517E8902-D1AC-4016-8B78-C7D61DC54062}"/>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2197214028"/>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Split - Eggshell Option 1">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ED217F82-3680-4181-ACBE-92E5D79A1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b="0"/>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FBF622CA-137A-4391-8E5B-8951A51ED91D}"/>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4123504528"/>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Split - Eggshell Option 2">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48672269-17EF-49D7-BD27-1D0F5E2BB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b="0"/>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E04E46FB-1C14-4297-8971-39813FEC77A9}"/>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2658901658"/>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Split - White Option 1">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F0E45750-7EF8-4EED-B359-F75DFA09C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buNone/>
              <a:defRPr sz="2400">
                <a:solidFill>
                  <a:srgbClr val="8989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Slide Number Placeholder 5">
            <a:extLst>
              <a:ext uri="{FF2B5EF4-FFF2-40B4-BE49-F238E27FC236}">
                <a16:creationId xmlns:a16="http://schemas.microsoft.com/office/drawing/2014/main" id="{3C58F84C-289E-42F6-8734-38ACF462E3BD}"/>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1160042761"/>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Split - White Option 2">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5498230E-B396-422A-AFD5-C621F5418F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buNone/>
              <a:defRPr sz="2400">
                <a:solidFill>
                  <a:srgbClr val="8989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99F37EE0-843A-4089-9EF6-DF7652BCC200}"/>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340998846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General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2C47CFBE-A8B0-4D53-8C65-99EB1845E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165934-3E73-4980-8744-FEF20D34B86E}"/>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1C3D6F95-8962-4378-B5B2-1D5D46D76033}"/>
              </a:ext>
            </a:extLst>
          </p:cNvPr>
          <p:cNvSpPr>
            <a:spLocks noGrp="1"/>
          </p:cNvSpPr>
          <p:nvPr>
            <p:ph idx="1" hasCustomPrompt="1"/>
          </p:nvPr>
        </p:nvSpPr>
        <p:spPr>
          <a:xfrm>
            <a:off x="838200" y="1825625"/>
            <a:ext cx="10515600" cy="4125996"/>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8C37408-A407-4859-A30E-3C52A28E646D}"/>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2666317115"/>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clusion Slide -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A2DDC-51D0-4F7D-BEB3-013FB174AA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BA91A652-ACAA-468F-84CE-B8B0224D9A3F}"/>
              </a:ext>
            </a:extLst>
          </p:cNvPr>
          <p:cNvSpPr txBox="1"/>
          <p:nvPr userDrawn="1"/>
        </p:nvSpPr>
        <p:spPr>
          <a:xfrm>
            <a:off x="720725" y="6297613"/>
            <a:ext cx="10737850" cy="430887"/>
          </a:xfrm>
          <a:prstGeom prst="rect">
            <a:avLst/>
          </a:prstGeom>
          <a:noFill/>
        </p:spPr>
        <p:txBody>
          <a:bodyPr wrap="square" rtlCol="0">
            <a:spAutoFit/>
          </a:bodyPr>
          <a:lstStyle/>
          <a:p>
            <a:pPr algn="ctr"/>
            <a:r>
              <a:rPr lang="en-US" sz="2200">
                <a:solidFill>
                  <a:schemeClr val="bg1"/>
                </a:solidFill>
              </a:rPr>
              <a:t>Learn: hsh.sfgov.org    |    Like: @SanFrancisoHSH    |    Follow: @SF_HSH</a:t>
            </a:r>
          </a:p>
        </p:txBody>
      </p:sp>
      <p:sp>
        <p:nvSpPr>
          <p:cNvPr id="13" name="Title 1">
            <a:extLst>
              <a:ext uri="{FF2B5EF4-FFF2-40B4-BE49-F238E27FC236}">
                <a16:creationId xmlns:a16="http://schemas.microsoft.com/office/drawing/2014/main" id="{E6C90603-1797-4CF8-95C4-F09C22BA6BA6}"/>
              </a:ext>
            </a:extLst>
          </p:cNvPr>
          <p:cNvSpPr>
            <a:spLocks noGrp="1"/>
          </p:cNvSpPr>
          <p:nvPr>
            <p:ph type="title"/>
          </p:nvPr>
        </p:nvSpPr>
        <p:spPr>
          <a:xfrm>
            <a:off x="831850" y="1709738"/>
            <a:ext cx="10515600" cy="2852737"/>
          </a:xfrm>
        </p:spPr>
        <p:txBody>
          <a:bodyPr anchor="b"/>
          <a:lstStyle>
            <a:lvl1pPr algn="ctr">
              <a:defRPr sz="6000">
                <a:solidFill>
                  <a:schemeClr val="tx1"/>
                </a:solidFill>
              </a:defRPr>
            </a:lvl1pPr>
          </a:lstStyle>
          <a:p>
            <a:r>
              <a:rPr lang="en-US"/>
              <a:t>Click to edit Master title style</a:t>
            </a:r>
          </a:p>
        </p:txBody>
      </p:sp>
      <p:sp>
        <p:nvSpPr>
          <p:cNvPr id="14" name="Text Placeholder 2">
            <a:extLst>
              <a:ext uri="{FF2B5EF4-FFF2-40B4-BE49-F238E27FC236}">
                <a16:creationId xmlns:a16="http://schemas.microsoft.com/office/drawing/2014/main" id="{E618C6C0-00F9-4440-8C1D-6C4E2444AF5A}"/>
              </a:ext>
            </a:extLst>
          </p:cNvPr>
          <p:cNvSpPr>
            <a:spLocks noGrp="1"/>
          </p:cNvSpPr>
          <p:nvPr>
            <p:ph type="body" idx="1"/>
          </p:nvPr>
        </p:nvSpPr>
        <p:spPr>
          <a:xfrm>
            <a:off x="831850" y="4589463"/>
            <a:ext cx="10515600" cy="1500187"/>
          </a:xfrm>
        </p:spPr>
        <p:txBody>
          <a:bodyPr/>
          <a:lstStyle>
            <a:lvl1pPr marL="0" indent="0" algn="ctr">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3668238"/>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Conclusion Slide - Option 2">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2A693D45-BF53-4FA6-8F1C-9E8BCE7E4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04D7D53F-854C-4432-8C5D-0984F025CAB4}"/>
              </a:ext>
            </a:extLst>
          </p:cNvPr>
          <p:cNvSpPr txBox="1"/>
          <p:nvPr userDrawn="1"/>
        </p:nvSpPr>
        <p:spPr>
          <a:xfrm>
            <a:off x="720725" y="6297613"/>
            <a:ext cx="10737850" cy="430887"/>
          </a:xfrm>
          <a:prstGeom prst="rect">
            <a:avLst/>
          </a:prstGeom>
          <a:noFill/>
        </p:spPr>
        <p:txBody>
          <a:bodyPr wrap="square" rtlCol="0">
            <a:spAutoFit/>
          </a:bodyPr>
          <a:lstStyle/>
          <a:p>
            <a:pPr algn="ctr"/>
            <a:r>
              <a:rPr lang="en-US" sz="2200">
                <a:solidFill>
                  <a:schemeClr val="bg1"/>
                </a:solidFill>
              </a:rPr>
              <a:t>Learn: hsh.sfgov.org    |    Like: @SanFrancisoHSH    |    Follow: @SF_HSH</a:t>
            </a:r>
          </a:p>
        </p:txBody>
      </p:sp>
    </p:spTree>
    <p:extLst>
      <p:ext uri="{BB962C8B-B14F-4D97-AF65-F5344CB8AC3E}">
        <p14:creationId xmlns:p14="http://schemas.microsoft.com/office/powerpoint/2010/main" val="2536270978"/>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clusion Slide -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A2DDC-51D0-4F7D-BEB3-013FB174AA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BA91A652-ACAA-468F-84CE-B8B0224D9A3F}"/>
              </a:ext>
            </a:extLst>
          </p:cNvPr>
          <p:cNvSpPr txBox="1"/>
          <p:nvPr userDrawn="1"/>
        </p:nvSpPr>
        <p:spPr>
          <a:xfrm>
            <a:off x="720725" y="6297613"/>
            <a:ext cx="10737850" cy="430887"/>
          </a:xfrm>
          <a:prstGeom prst="rect">
            <a:avLst/>
          </a:prstGeom>
          <a:noFill/>
        </p:spPr>
        <p:txBody>
          <a:bodyPr wrap="square" rtlCol="0">
            <a:spAutoFit/>
          </a:bodyPr>
          <a:lstStyle/>
          <a:p>
            <a:pPr algn="ctr"/>
            <a:r>
              <a:rPr lang="en-US" sz="2200">
                <a:solidFill>
                  <a:schemeClr val="bg1"/>
                </a:solidFill>
              </a:rPr>
              <a:t>Learn: hsh.sfgov.org    |    Like: @SanFranciscoHSH    |    Follow: @SF_HSH</a:t>
            </a:r>
          </a:p>
        </p:txBody>
      </p:sp>
      <p:sp>
        <p:nvSpPr>
          <p:cNvPr id="13" name="Title 1">
            <a:extLst>
              <a:ext uri="{FF2B5EF4-FFF2-40B4-BE49-F238E27FC236}">
                <a16:creationId xmlns:a16="http://schemas.microsoft.com/office/drawing/2014/main" id="{E6C90603-1797-4CF8-95C4-F09C22BA6BA6}"/>
              </a:ext>
            </a:extLst>
          </p:cNvPr>
          <p:cNvSpPr>
            <a:spLocks noGrp="1"/>
          </p:cNvSpPr>
          <p:nvPr>
            <p:ph type="title"/>
          </p:nvPr>
        </p:nvSpPr>
        <p:spPr>
          <a:xfrm>
            <a:off x="831850" y="1709738"/>
            <a:ext cx="10515600" cy="2852737"/>
          </a:xfrm>
        </p:spPr>
        <p:txBody>
          <a:bodyPr anchor="b"/>
          <a:lstStyle>
            <a:lvl1pPr algn="ctr">
              <a:defRPr sz="6000">
                <a:solidFill>
                  <a:schemeClr val="tx1"/>
                </a:solidFill>
              </a:defRPr>
            </a:lvl1pPr>
          </a:lstStyle>
          <a:p>
            <a:r>
              <a:rPr lang="en-US"/>
              <a:t>Click to edit Master title style</a:t>
            </a:r>
          </a:p>
        </p:txBody>
      </p:sp>
      <p:sp>
        <p:nvSpPr>
          <p:cNvPr id="14" name="Text Placeholder 2">
            <a:extLst>
              <a:ext uri="{FF2B5EF4-FFF2-40B4-BE49-F238E27FC236}">
                <a16:creationId xmlns:a16="http://schemas.microsoft.com/office/drawing/2014/main" id="{E618C6C0-00F9-4440-8C1D-6C4E2444AF5A}"/>
              </a:ext>
            </a:extLst>
          </p:cNvPr>
          <p:cNvSpPr>
            <a:spLocks noGrp="1"/>
          </p:cNvSpPr>
          <p:nvPr>
            <p:ph type="body" idx="1"/>
          </p:nvPr>
        </p:nvSpPr>
        <p:spPr>
          <a:xfrm>
            <a:off x="831850" y="4589463"/>
            <a:ext cx="10515600" cy="1500187"/>
          </a:xfrm>
        </p:spPr>
        <p:txBody>
          <a:bodyPr/>
          <a:lstStyle>
            <a:lvl1pPr marL="0" indent="0" algn="ctr">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00068395"/>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1_Conclusion Slide - Option 2">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2A693D45-BF53-4FA6-8F1C-9E8BCE7E4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04D7D53F-854C-4432-8C5D-0984F025CAB4}"/>
              </a:ext>
            </a:extLst>
          </p:cNvPr>
          <p:cNvSpPr txBox="1"/>
          <p:nvPr userDrawn="1"/>
        </p:nvSpPr>
        <p:spPr>
          <a:xfrm>
            <a:off x="720725" y="6297613"/>
            <a:ext cx="10737850" cy="430887"/>
          </a:xfrm>
          <a:prstGeom prst="rect">
            <a:avLst/>
          </a:prstGeom>
          <a:noFill/>
        </p:spPr>
        <p:txBody>
          <a:bodyPr wrap="square" rtlCol="0">
            <a:spAutoFit/>
          </a:bodyPr>
          <a:lstStyle/>
          <a:p>
            <a:pPr algn="ctr"/>
            <a:r>
              <a:rPr lang="en-US" sz="2200">
                <a:solidFill>
                  <a:schemeClr val="bg1"/>
                </a:solidFill>
              </a:rPr>
              <a:t>Learn: hsh.sfgov.org    |    Like: @SanFranciscoHSH    |    Follow: @SF_HSH</a:t>
            </a:r>
          </a:p>
        </p:txBody>
      </p:sp>
    </p:spTree>
    <p:extLst>
      <p:ext uri="{BB962C8B-B14F-4D97-AF65-F5344CB8AC3E}">
        <p14:creationId xmlns:p14="http://schemas.microsoft.com/office/powerpoint/2010/main" val="3132145626"/>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6" name="Slide Number Placeholder 5">
            <a:extLst>
              <a:ext uri="{FF2B5EF4-FFF2-40B4-BE49-F238E27FC236}">
                <a16:creationId xmlns:a16="http://schemas.microsoft.com/office/drawing/2014/main" id="{C2190CC5-5EBB-447F-AF8C-7EFF0F221298}"/>
              </a:ext>
            </a:extLst>
          </p:cNvPr>
          <p:cNvSpPr>
            <a:spLocks noGrp="1"/>
          </p:cNvSpPr>
          <p:nvPr>
            <p:ph type="sldNum" sz="quarter" idx="12"/>
          </p:nvPr>
        </p:nvSpPr>
        <p:spPr/>
        <p:txBody>
          <a:bodyPr/>
          <a:lstStyle>
            <a:lvl1pPr>
              <a:defRPr>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4043105389"/>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F619-931F-42F0-99D3-FA24037BE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F77D1B-C3E9-403B-AE6A-E0A4AB43AA80}"/>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C2190CC5-5EBB-447F-AF8C-7EFF0F221298}"/>
              </a:ext>
            </a:extLst>
          </p:cNvPr>
          <p:cNvSpPr>
            <a:spLocks noGrp="1"/>
          </p:cNvSpPr>
          <p:nvPr>
            <p:ph type="sldNum" sz="quarter" idx="12"/>
          </p:nvPr>
        </p:nvSpPr>
        <p:spPr/>
        <p:txBody>
          <a:bodyPr/>
          <a:lstStyle>
            <a:lvl1pPr>
              <a:defRPr>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3977530385"/>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Full">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88797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C1B9AF1A-6D0D-4833-9E54-0F069DDECE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BC4201-0BCE-4228-92CC-D724F7EDA7CD}"/>
              </a:ext>
            </a:extLst>
          </p:cNvPr>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F80DC0CA-1C3A-479E-A9FF-6FAC957F2971}"/>
              </a:ext>
            </a:extLst>
          </p:cNvPr>
          <p:cNvSpPr>
            <a:spLocks noGrp="1"/>
          </p:cNvSpPr>
          <p:nvPr>
            <p:ph sz="half" idx="1" hasCustomPrompt="1"/>
          </p:nvPr>
        </p:nvSpPr>
        <p:spPr>
          <a:xfrm>
            <a:off x="838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08D99-0BB0-4E8E-B4B0-36374D330C2F}"/>
              </a:ext>
            </a:extLst>
          </p:cNvPr>
          <p:cNvSpPr>
            <a:spLocks noGrp="1"/>
          </p:cNvSpPr>
          <p:nvPr>
            <p:ph sz="half" idx="2" hasCustomPrompt="1"/>
          </p:nvPr>
        </p:nvSpPr>
        <p:spPr>
          <a:xfrm>
            <a:off x="6172200" y="1825625"/>
            <a:ext cx="5181600" cy="4181037"/>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7E8F06-5F98-4FF7-8448-3106144EF9E3}"/>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403442267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hape, rectangle&#10;&#10;Description automatically generated">
            <a:extLst>
              <a:ext uri="{FF2B5EF4-FFF2-40B4-BE49-F238E27FC236}">
                <a16:creationId xmlns:a16="http://schemas.microsoft.com/office/drawing/2014/main" id="{23504E0B-92BA-43C7-BA24-613F3241CB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2F9DB84-E683-4722-99A1-236C58F1E1CC}"/>
              </a:ext>
            </a:extLst>
          </p:cNvPr>
          <p:cNvSpPr>
            <a:spLocks noGrp="1"/>
          </p:cNvSpPr>
          <p:nvPr>
            <p:ph type="title"/>
          </p:nvPr>
        </p:nvSpPr>
        <p:spPr>
          <a:xfrm>
            <a:off x="839788" y="365125"/>
            <a:ext cx="10515600" cy="1325563"/>
          </a:xfrm>
        </p:spPr>
        <p:txBody>
          <a:bodyPr/>
          <a:lstStyle>
            <a:lvl1pPr>
              <a:defRPr b="1">
                <a:solidFill>
                  <a:schemeClr val="accent1"/>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B1D25B6D-C186-415C-BF0C-E0221885A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F7449-7582-4A99-8E2C-26F61C43C454}"/>
              </a:ext>
            </a:extLst>
          </p:cNvPr>
          <p:cNvSpPr>
            <a:spLocks noGrp="1"/>
          </p:cNvSpPr>
          <p:nvPr>
            <p:ph sz="half" idx="2" hasCustomPrompt="1"/>
          </p:nvPr>
        </p:nvSpPr>
        <p:spPr>
          <a:xfrm>
            <a:off x="839788" y="2505075"/>
            <a:ext cx="5157787"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68BFB-F926-41B8-B2D4-6CF00863F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F20256-DAE2-4429-8B69-A6E608A18CDB}"/>
              </a:ext>
            </a:extLst>
          </p:cNvPr>
          <p:cNvSpPr>
            <a:spLocks noGrp="1"/>
          </p:cNvSpPr>
          <p:nvPr>
            <p:ph sz="quarter" idx="4" hasCustomPrompt="1"/>
          </p:nvPr>
        </p:nvSpPr>
        <p:spPr>
          <a:xfrm>
            <a:off x="6172200" y="2505075"/>
            <a:ext cx="5183188" cy="3485822"/>
          </a:xfrm>
        </p:spPr>
        <p:txBody>
          <a:bodyPr/>
          <a:lstStyle>
            <a:lvl1pPr marL="228600" indent="-228600">
              <a:buFontTx/>
              <a:buBlip>
                <a:blip r:embed="rId3">
                  <a:extLst>
                    <a:ext uri="{96DAC541-7B7A-43D3-8B79-37D633B846F1}">
                      <asvg:svgBlip xmlns:asvg="http://schemas.microsoft.com/office/drawing/2016/SVG/main" r:embed="rId4"/>
                    </a:ext>
                  </a:extLst>
                </a:blip>
              </a:buBlip>
              <a:defRPr/>
            </a:lvl1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0D7CED58-B406-416E-A0DD-9C6496BEA132}"/>
              </a:ext>
            </a:extLst>
          </p:cNvPr>
          <p:cNvSpPr>
            <a:spLocks noGrp="1"/>
          </p:cNvSpPr>
          <p:nvPr>
            <p:ph type="sldNum" sz="quarter" idx="12"/>
          </p:nvPr>
        </p:nvSpPr>
        <p:spPr>
          <a:xfrm>
            <a:off x="8610600" y="6356350"/>
            <a:ext cx="2743200" cy="365125"/>
          </a:xfrm>
        </p:spPr>
        <p:txBody>
          <a:bodyPr/>
          <a:lstStyle>
            <a:lvl1pPr>
              <a:defRPr sz="1400" b="1">
                <a:solidFill>
                  <a:schemeClr val="bg1"/>
                </a:solidFill>
              </a:defRPr>
            </a:lvl1pPr>
          </a:lstStyle>
          <a:p>
            <a:fld id="{14BA73CD-486B-4867-8F24-0C2CDC42528C}" type="slidenum">
              <a:rPr lang="en-US" smtClean="0"/>
              <a:pPr/>
              <a:t>‹#›</a:t>
            </a:fld>
            <a:endParaRPr lang="en-US"/>
          </a:p>
        </p:txBody>
      </p:sp>
    </p:spTree>
    <p:extLst>
      <p:ext uri="{BB962C8B-B14F-4D97-AF65-F5344CB8AC3E}">
        <p14:creationId xmlns:p14="http://schemas.microsoft.com/office/powerpoint/2010/main" val="3415141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image" Target="../media/image2.sv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image" Target="../media/image1.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theme" Target="../theme/theme3.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image" Target="../media/image2.sv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9860BA-BD42-4597-865A-02E844FBA9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463159-055B-4A77-9102-DFF7C0A59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9B0EF-8064-47AD-87AF-B781847B6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9588E4A-DC29-43A0-994B-AD2575D33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E2D772-F606-41CF-A166-D68C7C038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A73CD-486B-4867-8F24-0C2CDC42528C}" type="slidenum">
              <a:rPr lang="en-US" smtClean="0"/>
              <a:t>‹#›</a:t>
            </a:fld>
            <a:endParaRPr lang="en-US"/>
          </a:p>
        </p:txBody>
      </p:sp>
    </p:spTree>
    <p:extLst>
      <p:ext uri="{BB962C8B-B14F-4D97-AF65-F5344CB8AC3E}">
        <p14:creationId xmlns:p14="http://schemas.microsoft.com/office/powerpoint/2010/main" val="2427352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24">
            <a:extLst>
              <a:ext uri="{96DAC541-7B7A-43D3-8B79-37D633B846F1}">
                <asvg:svgBlip xmlns:asvg="http://schemas.microsoft.com/office/drawing/2016/SVG/main" r:embed="rId25"/>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9860BA-BD42-4597-865A-02E844FBA9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463159-055B-4A77-9102-DFF7C0A59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9B0EF-8064-47AD-87AF-B781847B6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9588E4A-DC29-43A0-994B-AD2575D33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E2D772-F606-41CF-A166-D68C7C038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A73CD-486B-4867-8F24-0C2CDC42528C}" type="slidenum">
              <a:rPr lang="en-US" smtClean="0"/>
              <a:t>‹#›</a:t>
            </a:fld>
            <a:endParaRPr lang="en-US"/>
          </a:p>
        </p:txBody>
      </p:sp>
    </p:spTree>
    <p:extLst>
      <p:ext uri="{BB962C8B-B14F-4D97-AF65-F5344CB8AC3E}">
        <p14:creationId xmlns:p14="http://schemas.microsoft.com/office/powerpoint/2010/main" val="234343787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28">
            <a:extLst>
              <a:ext uri="{96DAC541-7B7A-43D3-8B79-37D633B846F1}">
                <asvg:svgBlip xmlns:asvg="http://schemas.microsoft.com/office/drawing/2016/SVG/main" r:embed="rId29"/>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9860BA-BD42-4597-865A-02E844FBA9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463159-055B-4A77-9102-DFF7C0A59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9B0EF-8064-47AD-87AF-B781847B6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D4BBD-76C5-4361-A2FE-CFBEEAD77E16}" type="datetimeFigureOut">
              <a:rPr lang="en-US" smtClean="0"/>
              <a:t>11/5/2025</a:t>
            </a:fld>
            <a:endParaRPr lang="en-US"/>
          </a:p>
        </p:txBody>
      </p:sp>
      <p:sp>
        <p:nvSpPr>
          <p:cNvPr id="5" name="Footer Placeholder 4">
            <a:extLst>
              <a:ext uri="{FF2B5EF4-FFF2-40B4-BE49-F238E27FC236}">
                <a16:creationId xmlns:a16="http://schemas.microsoft.com/office/drawing/2014/main" id="{B9588E4A-DC29-43A0-994B-AD2575D33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E2D772-F606-41CF-A166-D68C7C038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A73CD-486B-4867-8F24-0C2CDC42528C}" type="slidenum">
              <a:rPr lang="en-US" smtClean="0"/>
              <a:t>‹#›</a:t>
            </a:fld>
            <a:endParaRPr lang="en-US"/>
          </a:p>
        </p:txBody>
      </p:sp>
    </p:spTree>
    <p:extLst>
      <p:ext uri="{BB962C8B-B14F-4D97-AF65-F5344CB8AC3E}">
        <p14:creationId xmlns:p14="http://schemas.microsoft.com/office/powerpoint/2010/main" val="137482069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30">
            <a:extLst>
              <a:ext uri="{96DAC541-7B7A-43D3-8B79-37D633B846F1}">
                <asvg:svgBlip xmlns:asvg="http://schemas.microsoft.com/office/drawing/2016/SVG/main" r:embed="rId31"/>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hsh.sfgov.org/services/the-homelessness-response-system/outreach/" TargetMode="Externa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Data" Target="../diagrams/data4.xml"/><Relationship Id="rId5" Type="http://schemas.openxmlformats.org/officeDocument/2006/relationships/hyperlink" Target="https://hsh.sfgov.org/services/the-homelessness-response-system/" TargetMode="External"/><Relationship Id="rId10" Type="http://schemas.microsoft.com/office/2007/relationships/diagramDrawing" Target="../diagrams/drawing4.xml"/><Relationship Id="rId4" Type="http://schemas.openxmlformats.org/officeDocument/2006/relationships/image" Target="../media/image2.svg"/><Relationship Id="rId9"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3" Type="http://schemas.openxmlformats.org/officeDocument/2006/relationships/hyperlink" Target="https://hsh.sfgov.org/get-information/one-syste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hsh.sfgov.org/services/the-homelessness-response-system/coordinated-entr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dhsh.app.box.com/file/1095993665857?s=m5viikpt63qh8b99rl2r3672vpvfnw6x" TargetMode="Externa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hsh.sfgov.org/services/how-to-get-services/referrals-and-housing-assistance/" TargetMode="External"/><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png"/><Relationship Id="rId7" Type="http://schemas.openxmlformats.org/officeDocument/2006/relationships/diagramLayout" Target="../diagrams/layout6.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Data" Target="../diagrams/data6.xml"/><Relationship Id="rId5" Type="http://schemas.openxmlformats.org/officeDocument/2006/relationships/hyperlink" Target="https://hsh.sfgov.org/services/the-homelessness-response-system/" TargetMode="External"/><Relationship Id="rId10" Type="http://schemas.microsoft.com/office/2007/relationships/diagramDrawing" Target="../diagrams/drawing6.xml"/><Relationship Id="rId4" Type="http://schemas.openxmlformats.org/officeDocument/2006/relationships/image" Target="../media/image2.svg"/><Relationship Id="rId9" Type="http://schemas.openxmlformats.org/officeDocument/2006/relationships/diagramColors" Target="../diagrams/colors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hsh.sfgov.org/services/the-homelessness-response-syste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hsh.sfgov.org/services/the-homelessness-response-system/shelter/"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hyperlink" Target="https://hsh.sfgov.org/services/how-to-get-services/accessing-temporary-shelter/"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hyperlink" Target="https://sfserviceguide.org/" TargetMode="External"/><Relationship Id="rId4" Type="http://schemas.openxmlformats.org/officeDocument/2006/relationships/diagramLayout" Target="../diagrams/layout7.xml"/><Relationship Id="rId9" Type="http://schemas.openxmlformats.org/officeDocument/2006/relationships/hyperlink" Target="https://sf.gov/information/domestic-and-family-violence-resourc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14_F6ABC054.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sfha.org/housing-programs/waitlist" TargetMode="External"/><Relationship Id="rId5" Type="http://schemas.openxmlformats.org/officeDocument/2006/relationships/hyperlink" Target="https://housing.sfgov.org/listings/for-rent" TargetMode="External"/><Relationship Id="rId4" Type="http://schemas.openxmlformats.org/officeDocument/2006/relationships/hyperlink" Target="https://sf.gov/departments/mayors-office-housing-and-community-development#service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sf.gov/get-help-department-homelessness-and-supportive-housing"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https://codelibrary.amlegal.com/codes/san_francisco/latest/sf_admin/0-0-0-13227" TargetMode="External"/><Relationship Id="rId4" Type="http://schemas.openxmlformats.org/officeDocument/2006/relationships/hyperlink" Target="https://www.sf.gov/departments--shelter-monitoring-committe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sh.sfgov.org/about/research-and-reports/strategic-planni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dhsh@sfgov.org"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18/10/relationships/comments" Target="../comments/modernComment_B59_D3DC6D7C.xml"/><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39A4-7C59-9F71-55F8-58823F831F26}"/>
              </a:ext>
            </a:extLst>
          </p:cNvPr>
          <p:cNvSpPr>
            <a:spLocks noGrp="1"/>
          </p:cNvSpPr>
          <p:nvPr>
            <p:ph type="ctrTitle"/>
          </p:nvPr>
        </p:nvSpPr>
        <p:spPr>
          <a:xfrm>
            <a:off x="309562" y="1708871"/>
            <a:ext cx="10292628" cy="2001116"/>
          </a:xfrm>
        </p:spPr>
        <p:txBody>
          <a:bodyPr vert="horz" lIns="91440" tIns="45720" rIns="91440" bIns="45720" rtlCol="0" anchor="b">
            <a:noAutofit/>
          </a:bodyPr>
          <a:lstStyle/>
          <a:p>
            <a:r>
              <a:rPr lang="en-US" sz="4800" dirty="0">
                <a:cs typeface="Calibri"/>
              </a:rPr>
              <a:t>The Homelessness Response System </a:t>
            </a:r>
            <a:br>
              <a:rPr lang="en-US" sz="4800" dirty="0">
                <a:cs typeface="Calibri"/>
              </a:rPr>
            </a:br>
            <a:r>
              <a:rPr lang="en-US" sz="4800" dirty="0">
                <a:cs typeface="Calibri"/>
              </a:rPr>
              <a:t>&amp; Food Service in Shelter</a:t>
            </a:r>
          </a:p>
        </p:txBody>
      </p:sp>
      <p:sp>
        <p:nvSpPr>
          <p:cNvPr id="3" name="Subtitle 2">
            <a:extLst>
              <a:ext uri="{FF2B5EF4-FFF2-40B4-BE49-F238E27FC236}">
                <a16:creationId xmlns:a16="http://schemas.microsoft.com/office/drawing/2014/main" id="{A0FDD63B-084F-658D-12A9-763B796A0EFB}"/>
              </a:ext>
            </a:extLst>
          </p:cNvPr>
          <p:cNvSpPr>
            <a:spLocks noGrp="1"/>
          </p:cNvSpPr>
          <p:nvPr>
            <p:ph type="subTitle" idx="1"/>
          </p:nvPr>
        </p:nvSpPr>
        <p:spPr>
          <a:xfrm>
            <a:off x="309562" y="3897312"/>
            <a:ext cx="7963333" cy="903288"/>
          </a:xfrm>
        </p:spPr>
        <p:txBody>
          <a:bodyPr vert="horz" lIns="91440" tIns="45720" rIns="91440" bIns="45720" rtlCol="0" anchor="t">
            <a:normAutofit/>
          </a:bodyPr>
          <a:lstStyle/>
          <a:p>
            <a:r>
              <a:rPr lang="en-US" sz="2200" i="1" dirty="0">
                <a:cs typeface="Calibri"/>
              </a:rPr>
              <a:t>Food Security Task Force meeting 11/5/2025</a:t>
            </a:r>
          </a:p>
          <a:p>
            <a:r>
              <a:rPr lang="en-US" sz="2200" i="1" dirty="0">
                <a:cs typeface="Calibri"/>
              </a:rPr>
              <a:t>Lisa Rachowicz, HSH Director of Outreach and Shelter</a:t>
            </a:r>
            <a:endParaRPr lang="en-US" dirty="0"/>
          </a:p>
        </p:txBody>
      </p:sp>
    </p:spTree>
    <p:extLst>
      <p:ext uri="{BB962C8B-B14F-4D97-AF65-F5344CB8AC3E}">
        <p14:creationId xmlns:p14="http://schemas.microsoft.com/office/powerpoint/2010/main" val="118893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6BA9-6466-E02C-0E66-CC711A72684C}"/>
              </a:ext>
            </a:extLst>
          </p:cNvPr>
          <p:cNvSpPr>
            <a:spLocks noGrp="1"/>
          </p:cNvSpPr>
          <p:nvPr>
            <p:ph type="title"/>
          </p:nvPr>
        </p:nvSpPr>
        <p:spPr/>
        <p:txBody>
          <a:bodyPr/>
          <a:lstStyle/>
          <a:p>
            <a:r>
              <a:rPr lang="en-US">
                <a:cs typeface="Calibri"/>
              </a:rPr>
              <a:t>Core Component: Outreach</a:t>
            </a:r>
            <a:endParaRPr lang="en-US"/>
          </a:p>
        </p:txBody>
      </p:sp>
      <p:sp>
        <p:nvSpPr>
          <p:cNvPr id="3" name="Content Placeholder 2">
            <a:extLst>
              <a:ext uri="{FF2B5EF4-FFF2-40B4-BE49-F238E27FC236}">
                <a16:creationId xmlns:a16="http://schemas.microsoft.com/office/drawing/2014/main" id="{8A2687FF-81AA-2BFA-54B7-3D33921F77F4}"/>
              </a:ext>
            </a:extLst>
          </p:cNvPr>
          <p:cNvSpPr>
            <a:spLocks noGrp="1"/>
          </p:cNvSpPr>
          <p:nvPr>
            <p:ph idx="1"/>
          </p:nvPr>
        </p:nvSpPr>
        <p:spPr>
          <a:xfrm>
            <a:off x="838200" y="1593394"/>
            <a:ext cx="6561016" cy="4474707"/>
          </a:xfrm>
        </p:spPr>
        <p:txBody>
          <a:bodyPr vert="horz" lIns="91440" tIns="45720" rIns="91440" bIns="45720" rtlCol="0" anchor="t">
            <a:normAutofit fontScale="77500" lnSpcReduction="20000"/>
          </a:bodyPr>
          <a:lstStyle/>
          <a:p>
            <a:r>
              <a:rPr lang="en-US" dirty="0">
                <a:ea typeface="+mn-lt"/>
                <a:cs typeface="+mn-lt"/>
              </a:rPr>
              <a:t>Connects people living outside with the rest of the homelessness response system.</a:t>
            </a:r>
          </a:p>
          <a:p>
            <a:r>
              <a:rPr lang="en-US" dirty="0">
                <a:ea typeface="+mn-lt"/>
                <a:cs typeface="+mn-lt"/>
              </a:rPr>
              <a:t>The San Francisco </a:t>
            </a:r>
            <a:r>
              <a:rPr lang="en-US" b="1" dirty="0">
                <a:solidFill>
                  <a:srgbClr val="56944F"/>
                </a:solidFill>
                <a:ea typeface="+mn-lt"/>
                <a:cs typeface="+mn-lt"/>
              </a:rPr>
              <a:t>Homeless Outreach Team (SFHOT):</a:t>
            </a:r>
            <a:endParaRPr lang="en-US" dirty="0">
              <a:solidFill>
                <a:srgbClr val="000000"/>
              </a:solidFill>
              <a:ea typeface="+mn-lt"/>
              <a:cs typeface="+mn-lt"/>
            </a:endParaRPr>
          </a:p>
          <a:p>
            <a:pPr lvl="1">
              <a:buFont typeface="Arial"/>
              <a:buChar char="•"/>
            </a:pPr>
            <a:r>
              <a:rPr lang="en-US" dirty="0">
                <a:ea typeface="+mn-lt"/>
                <a:cs typeface="+mn-lt"/>
              </a:rPr>
              <a:t>Works to engage and stabilize people experiencing homelessness.</a:t>
            </a:r>
          </a:p>
          <a:p>
            <a:pPr lvl="1">
              <a:buFont typeface="Arial"/>
              <a:buChar char="•"/>
            </a:pPr>
            <a:r>
              <a:rPr lang="en-US" dirty="0">
                <a:cs typeface="Calibri"/>
              </a:rPr>
              <a:t>Build </a:t>
            </a:r>
            <a:r>
              <a:rPr lang="en-US" b="1" dirty="0">
                <a:solidFill>
                  <a:schemeClr val="accent1"/>
                </a:solidFill>
                <a:cs typeface="Calibri"/>
              </a:rPr>
              <a:t>trust </a:t>
            </a:r>
            <a:r>
              <a:rPr lang="en-US" dirty="0">
                <a:cs typeface="Calibri"/>
              </a:rPr>
              <a:t>and </a:t>
            </a:r>
            <a:r>
              <a:rPr lang="en-US" b="1" dirty="0">
                <a:solidFill>
                  <a:schemeClr val="accent1"/>
                </a:solidFill>
                <a:cs typeface="Calibri"/>
              </a:rPr>
              <a:t>relationships</a:t>
            </a:r>
            <a:r>
              <a:rPr lang="en-US" dirty="0">
                <a:cs typeface="Calibri"/>
              </a:rPr>
              <a:t>.</a:t>
            </a:r>
            <a:endParaRPr lang="en-US" dirty="0">
              <a:ea typeface="Calibri"/>
              <a:cs typeface="Calibri"/>
            </a:endParaRPr>
          </a:p>
          <a:p>
            <a:pPr lvl="1"/>
            <a:r>
              <a:rPr lang="en-US" dirty="0">
                <a:cs typeface="Calibri"/>
              </a:rPr>
              <a:t>Offers available </a:t>
            </a:r>
            <a:r>
              <a:rPr lang="en-US" b="1" dirty="0">
                <a:solidFill>
                  <a:schemeClr val="accent1"/>
                </a:solidFill>
                <a:cs typeface="Calibri"/>
              </a:rPr>
              <a:t>resources</a:t>
            </a:r>
            <a:r>
              <a:rPr lang="en-US" dirty="0">
                <a:cs typeface="Calibri"/>
              </a:rPr>
              <a:t>, </a:t>
            </a:r>
            <a:r>
              <a:rPr lang="en-US" b="1" dirty="0">
                <a:solidFill>
                  <a:schemeClr val="accent1"/>
                </a:solidFill>
                <a:cs typeface="Calibri"/>
              </a:rPr>
              <a:t>supplies</a:t>
            </a:r>
            <a:r>
              <a:rPr lang="en-US" dirty="0">
                <a:cs typeface="Calibri"/>
              </a:rPr>
              <a:t>, </a:t>
            </a:r>
            <a:r>
              <a:rPr lang="en-US" b="1" dirty="0">
                <a:solidFill>
                  <a:schemeClr val="accent1"/>
                </a:solidFill>
                <a:cs typeface="Calibri"/>
              </a:rPr>
              <a:t>case management</a:t>
            </a:r>
            <a:r>
              <a:rPr lang="en-US" dirty="0">
                <a:cs typeface="Calibri"/>
              </a:rPr>
              <a:t>, and </a:t>
            </a:r>
            <a:r>
              <a:rPr lang="en-US" b="1" dirty="0">
                <a:solidFill>
                  <a:schemeClr val="accent1"/>
                </a:solidFill>
                <a:cs typeface="Calibri"/>
              </a:rPr>
              <a:t>Access Partner </a:t>
            </a:r>
            <a:r>
              <a:rPr lang="en-US" dirty="0">
                <a:solidFill>
                  <a:srgbClr val="000000"/>
                </a:solidFill>
                <a:cs typeface="Calibri"/>
              </a:rPr>
              <a:t>services</a:t>
            </a:r>
            <a:r>
              <a:rPr lang="en-US" dirty="0">
                <a:cs typeface="Calibri"/>
              </a:rPr>
              <a:t>.</a:t>
            </a:r>
            <a:endParaRPr lang="en-US" dirty="0">
              <a:ea typeface="Calibri"/>
              <a:cs typeface="Calibri"/>
            </a:endParaRPr>
          </a:p>
          <a:p>
            <a:pPr lvl="1"/>
            <a:r>
              <a:rPr lang="en-US" dirty="0">
                <a:cs typeface="Calibri"/>
              </a:rPr>
              <a:t>Works in small teams 7 days a week as part of the City’s </a:t>
            </a:r>
            <a:r>
              <a:rPr lang="en-US" b="1" dirty="0">
                <a:solidFill>
                  <a:schemeClr val="accent1"/>
                </a:solidFill>
                <a:cs typeface="Calibri"/>
              </a:rPr>
              <a:t>Neighborhood Street Teams collaboration</a:t>
            </a:r>
            <a:r>
              <a:rPr lang="en-US" dirty="0">
                <a:cs typeface="Calibri"/>
              </a:rPr>
              <a:t>.</a:t>
            </a:r>
          </a:p>
          <a:p>
            <a:pPr lvl="1"/>
            <a:r>
              <a:rPr lang="en-US" dirty="0">
                <a:cs typeface="Calibri"/>
              </a:rPr>
              <a:t>Staffs Street Response Teams such as SCRT.</a:t>
            </a:r>
            <a:endParaRPr lang="en-US" dirty="0">
              <a:ea typeface="Calibri"/>
              <a:cs typeface="Calibri"/>
            </a:endParaRPr>
          </a:p>
          <a:p>
            <a:pPr lvl="1"/>
            <a:r>
              <a:rPr lang="en-US" dirty="0">
                <a:ea typeface="+mn-lt"/>
                <a:cs typeface="+mn-lt"/>
              </a:rPr>
              <a:t>Client phone line: </a:t>
            </a:r>
            <a:r>
              <a:rPr lang="en-US" b="1" dirty="0">
                <a:solidFill>
                  <a:schemeClr val="accent1"/>
                </a:solidFill>
                <a:ea typeface="+mn-lt"/>
                <a:cs typeface="+mn-lt"/>
              </a:rPr>
              <a:t>(628) 652-8000 </a:t>
            </a:r>
            <a:endParaRPr lang="en-US" dirty="0">
              <a:solidFill>
                <a:schemeClr val="accent1"/>
              </a:solidFill>
              <a:ea typeface="+mn-lt"/>
              <a:cs typeface="+mn-lt"/>
            </a:endParaRPr>
          </a:p>
          <a:p>
            <a:r>
              <a:rPr lang="en-US" b="1" dirty="0">
                <a:cs typeface="Calibri"/>
              </a:rPr>
              <a:t>Last 12 months: </a:t>
            </a:r>
            <a:r>
              <a:rPr lang="en-US" b="1" dirty="0">
                <a:solidFill>
                  <a:schemeClr val="accent1"/>
                </a:solidFill>
                <a:cs typeface="Calibri"/>
              </a:rPr>
              <a:t>43,454</a:t>
            </a:r>
            <a:r>
              <a:rPr lang="en-US" b="1" dirty="0">
                <a:cs typeface="Calibri"/>
              </a:rPr>
              <a:t> </a:t>
            </a:r>
            <a:r>
              <a:rPr lang="en-US" dirty="0">
                <a:cs typeface="Calibri"/>
              </a:rPr>
              <a:t>outreach engagements</a:t>
            </a:r>
            <a:endParaRPr lang="en-US" dirty="0">
              <a:ea typeface="Calibri"/>
              <a:cs typeface="Calibri"/>
            </a:endParaRPr>
          </a:p>
          <a:p>
            <a:pPr lvl="1"/>
            <a:r>
              <a:rPr lang="en-US" b="1" dirty="0">
                <a:solidFill>
                  <a:schemeClr val="accent1"/>
                </a:solidFill>
                <a:cs typeface="Calibri"/>
              </a:rPr>
              <a:t>2,007</a:t>
            </a:r>
            <a:r>
              <a:rPr lang="en-US" dirty="0">
                <a:cs typeface="Calibri"/>
              </a:rPr>
              <a:t> shelter placements </a:t>
            </a:r>
            <a:endParaRPr lang="en-US" dirty="0">
              <a:ea typeface="Calibri"/>
              <a:cs typeface="Calibri"/>
            </a:endParaRPr>
          </a:p>
          <a:p>
            <a:pPr lvl="1"/>
            <a:r>
              <a:rPr lang="en-US" b="1" dirty="0">
                <a:solidFill>
                  <a:schemeClr val="accent1"/>
                </a:solidFill>
                <a:cs typeface="Calibri"/>
              </a:rPr>
              <a:t>2,627</a:t>
            </a:r>
            <a:r>
              <a:rPr lang="en-US" b="1" dirty="0">
                <a:cs typeface="Calibri"/>
              </a:rPr>
              <a:t> </a:t>
            </a:r>
            <a:r>
              <a:rPr lang="en-US" dirty="0">
                <a:cs typeface="Calibri"/>
              </a:rPr>
              <a:t>Coordinated Entry assessments.</a:t>
            </a:r>
            <a:endParaRPr lang="en-US" dirty="0">
              <a:ea typeface="Calibri"/>
              <a:cs typeface="Calibri"/>
            </a:endParaRPr>
          </a:p>
        </p:txBody>
      </p:sp>
      <p:sp>
        <p:nvSpPr>
          <p:cNvPr id="4" name="Slide Number Placeholder 3">
            <a:extLst>
              <a:ext uri="{FF2B5EF4-FFF2-40B4-BE49-F238E27FC236}">
                <a16:creationId xmlns:a16="http://schemas.microsoft.com/office/drawing/2014/main" id="{5B47F0DB-7C3C-958F-596E-47ECE43D6D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A73CD-486B-4867-8F24-0C2CDC42528C}"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5" descr="HOT.jpg">
            <a:extLst>
              <a:ext uri="{FF2B5EF4-FFF2-40B4-BE49-F238E27FC236}">
                <a16:creationId xmlns:a16="http://schemas.microsoft.com/office/drawing/2014/main" id="{2E1E6C10-BD32-A1EF-5B34-4E2E4F64EA8C}"/>
              </a:ext>
            </a:extLst>
          </p:cNvPr>
          <p:cNvPicPr>
            <a:picLocks noChangeAspect="1"/>
          </p:cNvPicPr>
          <p:nvPr/>
        </p:nvPicPr>
        <p:blipFill>
          <a:blip r:embed="rId3"/>
          <a:stretch>
            <a:fillRect/>
          </a:stretch>
        </p:blipFill>
        <p:spPr>
          <a:xfrm>
            <a:off x="8047179" y="1829778"/>
            <a:ext cx="3100226" cy="3991707"/>
          </a:xfrm>
          <a:prstGeom prst="rect">
            <a:avLst/>
          </a:prstGeom>
        </p:spPr>
      </p:pic>
      <p:sp>
        <p:nvSpPr>
          <p:cNvPr id="7" name="TextBox 6">
            <a:extLst>
              <a:ext uri="{FF2B5EF4-FFF2-40B4-BE49-F238E27FC236}">
                <a16:creationId xmlns:a16="http://schemas.microsoft.com/office/drawing/2014/main" id="{35A2CC46-2E84-CD56-3286-4AA3E9179B6E}"/>
              </a:ext>
            </a:extLst>
          </p:cNvPr>
          <p:cNvSpPr txBox="1"/>
          <p:nvPr/>
        </p:nvSpPr>
        <p:spPr>
          <a:xfrm>
            <a:off x="7976261" y="5785438"/>
            <a:ext cx="38217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Calibri" panose="020F0502020204030204"/>
                <a:ea typeface="+mn-ea"/>
                <a:cs typeface="+mn-cs"/>
              </a:rPr>
              <a:t>SFHOT member at work.</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A708DBA-D990-4175-57B4-8F927FCF4416}"/>
              </a:ext>
            </a:extLst>
          </p:cNvPr>
          <p:cNvSpPr txBox="1"/>
          <p:nvPr/>
        </p:nvSpPr>
        <p:spPr>
          <a:xfrm>
            <a:off x="9207500" y="704273"/>
            <a:ext cx="1951181" cy="646331"/>
          </a:xfrm>
          <a:prstGeom prst="rect">
            <a:avLst/>
          </a:prstGeom>
          <a:solidFill>
            <a:schemeClr val="accent4"/>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hlinkClick r:id="rId4"/>
              </a:rPr>
              <a:t>Learn more on the HSH website.</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30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2043-D453-22A4-7181-29327267D11C}"/>
              </a:ext>
            </a:extLst>
          </p:cNvPr>
          <p:cNvSpPr>
            <a:spLocks noGrp="1"/>
          </p:cNvSpPr>
          <p:nvPr>
            <p:ph type="title"/>
          </p:nvPr>
        </p:nvSpPr>
        <p:spPr>
          <a:xfrm>
            <a:off x="838200" y="293238"/>
            <a:ext cx="10515600" cy="1325563"/>
          </a:xfrm>
        </p:spPr>
        <p:txBody>
          <a:bodyPr>
            <a:normAutofit/>
          </a:bodyPr>
          <a:lstStyle/>
          <a:p>
            <a:r>
              <a:rPr lang="en-US" sz="4000">
                <a:cs typeface="Calibri"/>
              </a:rPr>
              <a:t>Core Component: Homelessness Prevention</a:t>
            </a:r>
            <a:endParaRPr lang="en-US" sz="4000"/>
          </a:p>
        </p:txBody>
      </p:sp>
      <p:sp>
        <p:nvSpPr>
          <p:cNvPr id="3" name="Content Placeholder 2">
            <a:extLst>
              <a:ext uri="{FF2B5EF4-FFF2-40B4-BE49-F238E27FC236}">
                <a16:creationId xmlns:a16="http://schemas.microsoft.com/office/drawing/2014/main" id="{35F8B499-6E85-F2EC-4D14-86AA4105A3C3}"/>
              </a:ext>
            </a:extLst>
          </p:cNvPr>
          <p:cNvSpPr>
            <a:spLocks noGrp="1"/>
          </p:cNvSpPr>
          <p:nvPr>
            <p:ph sz="half" idx="1"/>
          </p:nvPr>
        </p:nvSpPr>
        <p:spPr>
          <a:xfrm>
            <a:off x="881332" y="1623366"/>
            <a:ext cx="5031978" cy="4147166"/>
          </a:xfrm>
        </p:spPr>
        <p:txBody>
          <a:bodyPr vert="horz" lIns="91440" tIns="45720" rIns="91440" bIns="45720" rtlCol="0" anchor="t">
            <a:normAutofit/>
          </a:bodyPr>
          <a:lstStyle/>
          <a:p>
            <a:pPr marL="0" indent="0">
              <a:buNone/>
            </a:pPr>
            <a:endParaRPr lang="en-US" dirty="0">
              <a:cs typeface="Calibri"/>
            </a:endParaRPr>
          </a:p>
          <a:p>
            <a:r>
              <a:rPr lang="en-US" b="1" dirty="0">
                <a:solidFill>
                  <a:schemeClr val="accent1"/>
                </a:solidFill>
                <a:cs typeface="Calibri"/>
              </a:rPr>
              <a:t>Flexible financial assistance</a:t>
            </a:r>
            <a:r>
              <a:rPr lang="en-US" dirty="0">
                <a:cs typeface="Calibri"/>
              </a:rPr>
              <a:t> for needs tied to securing or retaining housing</a:t>
            </a:r>
          </a:p>
          <a:p>
            <a:r>
              <a:rPr lang="en-US" dirty="0">
                <a:cs typeface="Calibri"/>
              </a:rPr>
              <a:t>Engagement with </a:t>
            </a:r>
            <a:r>
              <a:rPr lang="en-US" b="1" dirty="0">
                <a:solidFill>
                  <a:schemeClr val="accent1"/>
                </a:solidFill>
                <a:cs typeface="Calibri"/>
              </a:rPr>
              <a:t>partner systems</a:t>
            </a:r>
            <a:r>
              <a:rPr lang="en-US" dirty="0">
                <a:cs typeface="Calibri"/>
              </a:rPr>
              <a:t> (schools, workforce development) to identify households at risk of homelessness</a:t>
            </a:r>
          </a:p>
        </p:txBody>
      </p:sp>
      <p:sp>
        <p:nvSpPr>
          <p:cNvPr id="5" name="Slide Number Placeholder 4">
            <a:extLst>
              <a:ext uri="{FF2B5EF4-FFF2-40B4-BE49-F238E27FC236}">
                <a16:creationId xmlns:a16="http://schemas.microsoft.com/office/drawing/2014/main" id="{5B5ED310-E05F-2D35-6585-DF8B3A4848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A73CD-486B-4867-8F24-0C2CDC42528C}"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FE3E8DF5-6B20-B8CC-71C4-EE3E690B3DE1}"/>
              </a:ext>
            </a:extLst>
          </p:cNvPr>
          <p:cNvSpPr txBox="1">
            <a:spLocks/>
          </p:cNvSpPr>
          <p:nvPr/>
        </p:nvSpPr>
        <p:spPr>
          <a:xfrm>
            <a:off x="838200" y="1369206"/>
            <a:ext cx="10515600" cy="7422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rPr>
              <a:t>Interventions to </a:t>
            </a:r>
            <a:r>
              <a:rPr kumimoji="0" lang="en-US" sz="2800" b="1" i="0" u="none" strike="noStrike" kern="1200" cap="none" spc="0" normalizeH="0" baseline="0" noProof="0">
                <a:ln>
                  <a:noFill/>
                </a:ln>
                <a:solidFill>
                  <a:srgbClr val="56944F"/>
                </a:solidFill>
                <a:effectLst/>
                <a:uLnTx/>
                <a:uFillTx/>
                <a:latin typeface="Calibri" panose="020F0502020204030204"/>
                <a:ea typeface="Calibri" panose="020F0502020204030204"/>
                <a:cs typeface="Calibri" panose="020F0502020204030204"/>
              </a:rPr>
              <a:t>prevent </a:t>
            </a:r>
            <a:r>
              <a:rPr kumimoji="0" lang="en-US" sz="28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rPr>
              <a:t>people from homelessness.</a:t>
            </a:r>
          </a:p>
        </p:txBody>
      </p:sp>
      <p:sp>
        <p:nvSpPr>
          <p:cNvPr id="6" name="TextBox 1">
            <a:extLst>
              <a:ext uri="{FF2B5EF4-FFF2-40B4-BE49-F238E27FC236}">
                <a16:creationId xmlns:a16="http://schemas.microsoft.com/office/drawing/2014/main" id="{93717901-1AB4-7032-A069-3F946036B88B}"/>
              </a:ext>
            </a:extLst>
          </p:cNvPr>
          <p:cNvSpPr txBox="1"/>
          <p:nvPr/>
        </p:nvSpPr>
        <p:spPr>
          <a:xfrm>
            <a:off x="10478153" y="499285"/>
            <a:ext cx="1477164" cy="944426"/>
          </a:xfrm>
          <a:prstGeom prst="rect">
            <a:avLst/>
          </a:prstGeom>
          <a:solidFill>
            <a:schemeClr val="accent4"/>
          </a:solidFill>
          <a:ln>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hlinkClick r:id="rId5"/>
              </a:rPr>
              <a:t>Learn more on the HSH website.</a:t>
            </a:r>
          </a:p>
        </p:txBody>
      </p:sp>
      <p:graphicFrame>
        <p:nvGraphicFramePr>
          <p:cNvPr id="11" name="Diagram 5">
            <a:extLst>
              <a:ext uri="{FF2B5EF4-FFF2-40B4-BE49-F238E27FC236}">
                <a16:creationId xmlns:a16="http://schemas.microsoft.com/office/drawing/2014/main" id="{EDF1147A-C33B-685D-137E-58474935CC96}"/>
              </a:ext>
            </a:extLst>
          </p:cNvPr>
          <p:cNvGraphicFramePr>
            <a:graphicFrameLocks/>
          </p:cNvGraphicFramePr>
          <p:nvPr/>
        </p:nvGraphicFramePr>
        <p:xfrm>
          <a:off x="6577274" y="1973276"/>
          <a:ext cx="4840679" cy="38878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7" name="TextBox 1">
            <a:extLst>
              <a:ext uri="{FF2B5EF4-FFF2-40B4-BE49-F238E27FC236}">
                <a16:creationId xmlns:a16="http://schemas.microsoft.com/office/drawing/2014/main" id="{4862AE57-70E2-2582-92E4-A78E03D0BE90}"/>
              </a:ext>
            </a:extLst>
          </p:cNvPr>
          <p:cNvSpPr txBox="1"/>
          <p:nvPr/>
        </p:nvSpPr>
        <p:spPr>
          <a:xfrm>
            <a:off x="973022" y="5579805"/>
            <a:ext cx="5002162"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rPr>
              <a:t>Different from (but sometimes overlaps with) Eviction Prevention (led by Mayor’s Office of Housing and Community Development)</a:t>
            </a:r>
            <a:r>
              <a:rPr kumimoji="0" lang="en-US" sz="14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rPr>
              <a:t>. </a:t>
            </a: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43745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9FA9-0EE3-A8D8-0706-323AFF3974BE}"/>
              </a:ext>
            </a:extLst>
          </p:cNvPr>
          <p:cNvSpPr>
            <a:spLocks noGrp="1"/>
          </p:cNvSpPr>
          <p:nvPr>
            <p:ph type="title"/>
          </p:nvPr>
        </p:nvSpPr>
        <p:spPr/>
        <p:txBody>
          <a:bodyPr/>
          <a:lstStyle/>
          <a:p>
            <a:r>
              <a:rPr lang="en-US">
                <a:cs typeface="Calibri"/>
              </a:rPr>
              <a:t>Core Component: Coordinated Entry (CE)</a:t>
            </a:r>
            <a:endParaRPr lang="en-US"/>
          </a:p>
        </p:txBody>
      </p:sp>
      <p:sp>
        <p:nvSpPr>
          <p:cNvPr id="3" name="Content Placeholder 2">
            <a:extLst>
              <a:ext uri="{FF2B5EF4-FFF2-40B4-BE49-F238E27FC236}">
                <a16:creationId xmlns:a16="http://schemas.microsoft.com/office/drawing/2014/main" id="{E4737E6A-FCC1-F53E-D5C0-C320B0430256}"/>
              </a:ext>
            </a:extLst>
          </p:cNvPr>
          <p:cNvSpPr>
            <a:spLocks noGrp="1"/>
          </p:cNvSpPr>
          <p:nvPr>
            <p:ph idx="1"/>
          </p:nvPr>
        </p:nvSpPr>
        <p:spPr>
          <a:xfrm>
            <a:off x="909483" y="1506210"/>
            <a:ext cx="10315866" cy="4380783"/>
          </a:xfrm>
        </p:spPr>
        <p:txBody>
          <a:bodyPr vert="horz" lIns="91440" tIns="45720" rIns="91440" bIns="45720" rtlCol="0" anchor="t">
            <a:normAutofit/>
          </a:bodyPr>
          <a:lstStyle/>
          <a:p>
            <a:pPr>
              <a:buFont typeface="Arial,Sans-Serif"/>
            </a:pPr>
            <a:r>
              <a:rPr lang="en-US" dirty="0">
                <a:cs typeface="Calibri"/>
              </a:rPr>
              <a:t>Federally mandated consistent, streamlined, standardized process to match people experiencing homelessness with housing and other resources.</a:t>
            </a:r>
            <a:endParaRPr lang="en-US" dirty="0">
              <a:ea typeface="+mn-lt"/>
              <a:cs typeface="+mn-lt"/>
            </a:endParaRPr>
          </a:p>
          <a:p>
            <a:pPr lvl="1">
              <a:buFont typeface="Arial,Sans-Serif"/>
            </a:pPr>
            <a:r>
              <a:rPr lang="en-US" dirty="0">
                <a:cs typeface="Calibri"/>
              </a:rPr>
              <a:t>Goal of CE is to match people with the</a:t>
            </a:r>
            <a:r>
              <a:rPr lang="en-US" b="1" dirty="0">
                <a:solidFill>
                  <a:schemeClr val="accent1"/>
                </a:solidFill>
                <a:cs typeface="Calibri"/>
              </a:rPr>
              <a:t> right resource to end their crisis.</a:t>
            </a:r>
            <a:r>
              <a:rPr lang="en-US" dirty="0">
                <a:cs typeface="Calibri"/>
              </a:rPr>
              <a:t> </a:t>
            </a:r>
            <a:endParaRPr lang="en-US" dirty="0"/>
          </a:p>
          <a:p>
            <a:r>
              <a:rPr lang="en-US" dirty="0">
                <a:cs typeface="Calibri"/>
              </a:rPr>
              <a:t>CE Access Points and Access Partners are the "</a:t>
            </a:r>
            <a:r>
              <a:rPr lang="en-US" b="1" dirty="0">
                <a:solidFill>
                  <a:schemeClr val="accent1"/>
                </a:solidFill>
                <a:cs typeface="Calibri"/>
              </a:rPr>
              <a:t>Front door</a:t>
            </a:r>
            <a:r>
              <a:rPr lang="en-US" dirty="0">
                <a:cs typeface="Calibri"/>
              </a:rPr>
              <a:t>" of the homelessness response system.</a:t>
            </a:r>
            <a:endParaRPr lang="en-US" b="1" dirty="0">
              <a:solidFill>
                <a:schemeClr val="accent1"/>
              </a:solidFill>
              <a:cs typeface="Calibri"/>
            </a:endParaRPr>
          </a:p>
          <a:p>
            <a:pPr algn="l" rtl="0" fontAlgn="base">
              <a:buFont typeface="Arial" panose="020B0604020202020204" pitchFamily="34" charset="0"/>
              <a:buChar char="•"/>
            </a:pPr>
            <a:r>
              <a:rPr lang="en-US" b="0" i="0" u="none" strike="noStrike" dirty="0">
                <a:solidFill>
                  <a:srgbClr val="000000"/>
                </a:solidFill>
                <a:effectLst/>
                <a:latin typeface="Calibri"/>
                <a:cs typeface="Calibri"/>
              </a:rPr>
              <a:t>Organizes the </a:t>
            </a:r>
            <a:r>
              <a:rPr lang="en-US" dirty="0">
                <a:solidFill>
                  <a:srgbClr val="000000"/>
                </a:solidFill>
                <a:latin typeface="Calibri"/>
                <a:cs typeface="Calibri"/>
              </a:rPr>
              <a:t>homelessness</a:t>
            </a:r>
            <a:r>
              <a:rPr lang="en-US" b="0" i="0" u="none" strike="noStrike" dirty="0">
                <a:solidFill>
                  <a:srgbClr val="000000"/>
                </a:solidFill>
                <a:effectLst/>
                <a:latin typeface="Calibri"/>
                <a:cs typeface="Calibri"/>
              </a:rPr>
              <a:t> </a:t>
            </a:r>
            <a:r>
              <a:rPr lang="en-US" dirty="0">
                <a:solidFill>
                  <a:srgbClr val="000000"/>
                </a:solidFill>
                <a:latin typeface="Calibri"/>
                <a:cs typeface="Calibri"/>
              </a:rPr>
              <a:t>response</a:t>
            </a:r>
            <a:r>
              <a:rPr lang="en-US" b="0" i="0" u="none" strike="noStrike" dirty="0">
                <a:solidFill>
                  <a:srgbClr val="000000"/>
                </a:solidFill>
                <a:effectLst/>
                <a:latin typeface="Calibri"/>
                <a:cs typeface="Calibri"/>
              </a:rPr>
              <a:t> </a:t>
            </a:r>
            <a:r>
              <a:rPr lang="en-US" dirty="0">
                <a:solidFill>
                  <a:srgbClr val="000000"/>
                </a:solidFill>
                <a:latin typeface="Calibri"/>
                <a:cs typeface="Calibri"/>
              </a:rPr>
              <a:t>system</a:t>
            </a:r>
            <a:r>
              <a:rPr lang="en-US" b="0" i="0" u="none" strike="noStrike" dirty="0">
                <a:solidFill>
                  <a:srgbClr val="000000"/>
                </a:solidFill>
                <a:effectLst/>
                <a:latin typeface="Calibri"/>
                <a:cs typeface="Calibri"/>
              </a:rPr>
              <a:t> using:</a:t>
            </a:r>
          </a:p>
          <a:p>
            <a:pPr lvl="1" fontAlgn="base"/>
            <a:r>
              <a:rPr lang="en-US" b="0" i="0" u="none" strike="noStrike" dirty="0">
                <a:solidFill>
                  <a:srgbClr val="000000"/>
                </a:solidFill>
                <a:effectLst/>
                <a:latin typeface="Calibri"/>
                <a:cs typeface="Calibri"/>
              </a:rPr>
              <a:t>A </a:t>
            </a:r>
            <a:r>
              <a:rPr lang="en-US" b="1" i="0" u="none" strike="noStrike" dirty="0">
                <a:solidFill>
                  <a:srgbClr val="56944F"/>
                </a:solidFill>
                <a:effectLst/>
                <a:latin typeface="Calibri"/>
                <a:cs typeface="Calibri"/>
              </a:rPr>
              <a:t>centralized data system</a:t>
            </a:r>
            <a:r>
              <a:rPr lang="en-US" b="0" i="0" u="none" strike="noStrike" dirty="0">
                <a:solidFill>
                  <a:srgbClr val="000000"/>
                </a:solidFill>
                <a:effectLst/>
                <a:latin typeface="Calibri"/>
                <a:cs typeface="Calibri"/>
              </a:rPr>
              <a:t> (</a:t>
            </a:r>
            <a:r>
              <a:rPr lang="en-US" b="0" i="0" u="none" strike="noStrike" dirty="0">
                <a:solidFill>
                  <a:srgbClr val="000000"/>
                </a:solidFill>
                <a:effectLst/>
                <a:latin typeface="Calibri"/>
                <a:cs typeface="Calibri"/>
                <a:hlinkClick r:id="rId3"/>
              </a:rPr>
              <a:t>Online Navigation and Entry System – “ONE System”</a:t>
            </a:r>
            <a:r>
              <a:rPr lang="en-US" b="0" i="0" u="none" strike="noStrike" dirty="0">
                <a:solidFill>
                  <a:srgbClr val="000000"/>
                </a:solidFill>
                <a:effectLst/>
                <a:latin typeface="Calibri"/>
                <a:cs typeface="Calibri"/>
              </a:rPr>
              <a:t>) that creates </a:t>
            </a:r>
            <a:r>
              <a:rPr lang="en-US" b="1" i="0" u="none" strike="noStrike" dirty="0">
                <a:solidFill>
                  <a:schemeClr val="accent1"/>
                </a:solidFill>
                <a:effectLst/>
                <a:latin typeface="Calibri"/>
                <a:cs typeface="Calibri"/>
              </a:rPr>
              <a:t>a "by name" database </a:t>
            </a:r>
            <a:r>
              <a:rPr lang="en-US" b="0" i="0" u="none" strike="noStrike" dirty="0">
                <a:solidFill>
                  <a:srgbClr val="000000"/>
                </a:solidFill>
                <a:effectLst/>
                <a:latin typeface="Calibri"/>
                <a:cs typeface="Calibri"/>
              </a:rPr>
              <a:t>of clients</a:t>
            </a:r>
          </a:p>
          <a:p>
            <a:pPr lvl="1" fontAlgn="base"/>
            <a:r>
              <a:rPr lang="en-US" dirty="0">
                <a:solidFill>
                  <a:srgbClr val="000000"/>
                </a:solidFill>
                <a:latin typeface="Calibri"/>
                <a:cs typeface="Calibri"/>
              </a:rPr>
              <a:t>A </a:t>
            </a:r>
            <a:r>
              <a:rPr lang="en-US" b="0" i="0" u="none" strike="noStrike" dirty="0">
                <a:solidFill>
                  <a:srgbClr val="000000"/>
                </a:solidFill>
                <a:effectLst/>
                <a:latin typeface="Calibri"/>
                <a:cs typeface="Calibri"/>
              </a:rPr>
              <a:t> </a:t>
            </a:r>
            <a:r>
              <a:rPr lang="en-US" b="1" i="0" u="none" strike="noStrike" dirty="0">
                <a:solidFill>
                  <a:srgbClr val="56944F"/>
                </a:solidFill>
                <a:effectLst/>
                <a:latin typeface="Calibri"/>
                <a:cs typeface="Calibri"/>
              </a:rPr>
              <a:t>prioritization method </a:t>
            </a:r>
            <a:r>
              <a:rPr lang="en-US" b="0" i="0" u="none" strike="noStrike" dirty="0">
                <a:solidFill>
                  <a:srgbClr val="000000"/>
                </a:solidFill>
                <a:effectLst/>
                <a:latin typeface="Calibri"/>
                <a:cs typeface="Calibri"/>
              </a:rPr>
              <a:t>for available HSH-funded housing.</a:t>
            </a:r>
            <a:r>
              <a:rPr lang="en-US" b="0" i="0" dirty="0">
                <a:solidFill>
                  <a:srgbClr val="000000"/>
                </a:solidFill>
                <a:effectLst/>
                <a:latin typeface="Calibri"/>
                <a:cs typeface="Calibri"/>
              </a:rPr>
              <a:t>​</a:t>
            </a:r>
          </a:p>
          <a:p>
            <a:pPr lvl="1" fontAlgn="base"/>
            <a:endParaRPr lang="en-US" b="0" i="0" dirty="0">
              <a:solidFill>
                <a:srgbClr val="000000"/>
              </a:solidFill>
              <a:effectLst/>
              <a:latin typeface="Calibri"/>
              <a:cs typeface="Calibri"/>
            </a:endParaRPr>
          </a:p>
        </p:txBody>
      </p:sp>
      <p:sp>
        <p:nvSpPr>
          <p:cNvPr id="4" name="Slide Number Placeholder 3">
            <a:extLst>
              <a:ext uri="{FF2B5EF4-FFF2-40B4-BE49-F238E27FC236}">
                <a16:creationId xmlns:a16="http://schemas.microsoft.com/office/drawing/2014/main" id="{734BF2B1-AEB3-9614-E47F-CF30143B50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A73CD-486B-4867-8F24-0C2CDC42528C}"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750CB12-44F8-6641-3098-FCFB0601B819}"/>
              </a:ext>
            </a:extLst>
          </p:cNvPr>
          <p:cNvSpPr txBox="1"/>
          <p:nvPr/>
        </p:nvSpPr>
        <p:spPr>
          <a:xfrm>
            <a:off x="10637256" y="565727"/>
            <a:ext cx="1304635" cy="923330"/>
          </a:xfrm>
          <a:prstGeom prst="rect">
            <a:avLst/>
          </a:prstGeom>
          <a:solidFill>
            <a:schemeClr val="accent4"/>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hlinkClick r:id="rId4"/>
              </a:rPr>
              <a:t>Learn more on the HSH website.</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497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E items.PNG">
            <a:extLst>
              <a:ext uri="{FF2B5EF4-FFF2-40B4-BE49-F238E27FC236}">
                <a16:creationId xmlns:a16="http://schemas.microsoft.com/office/drawing/2014/main" id="{5476AA85-0C3B-AA22-C69D-A77342B085BC}"/>
              </a:ext>
            </a:extLst>
          </p:cNvPr>
          <p:cNvPicPr>
            <a:picLocks noChangeAspect="1"/>
          </p:cNvPicPr>
          <p:nvPr/>
        </p:nvPicPr>
        <p:blipFill>
          <a:blip r:embed="rId3"/>
          <a:stretch>
            <a:fillRect/>
          </a:stretch>
        </p:blipFill>
        <p:spPr>
          <a:xfrm>
            <a:off x="938972" y="1248216"/>
            <a:ext cx="10913459" cy="4448874"/>
          </a:xfrm>
          <a:prstGeom prst="rect">
            <a:avLst/>
          </a:prstGeom>
        </p:spPr>
      </p:pic>
      <p:sp>
        <p:nvSpPr>
          <p:cNvPr id="2" name="Title 1">
            <a:extLst>
              <a:ext uri="{FF2B5EF4-FFF2-40B4-BE49-F238E27FC236}">
                <a16:creationId xmlns:a16="http://schemas.microsoft.com/office/drawing/2014/main" id="{769561ED-E4BD-478F-B77F-5C32ABB79D26}"/>
              </a:ext>
            </a:extLst>
          </p:cNvPr>
          <p:cNvSpPr>
            <a:spLocks noGrp="1"/>
          </p:cNvSpPr>
          <p:nvPr>
            <p:ph type="title"/>
          </p:nvPr>
        </p:nvSpPr>
        <p:spPr>
          <a:xfrm>
            <a:off x="884238" y="64320"/>
            <a:ext cx="10515600" cy="1325562"/>
          </a:xfrm>
        </p:spPr>
        <p:txBody>
          <a:bodyPr/>
          <a:lstStyle/>
          <a:p>
            <a:pPr>
              <a:defRPr/>
            </a:pPr>
            <a:r>
              <a:rPr lang="en-US">
                <a:cs typeface="Calibri"/>
              </a:rPr>
              <a:t>What happens in the CE Process?</a:t>
            </a:r>
            <a:endParaRPr lang="en-US"/>
          </a:p>
        </p:txBody>
      </p:sp>
      <p:sp>
        <p:nvSpPr>
          <p:cNvPr id="6" name="TextBox 5">
            <a:extLst>
              <a:ext uri="{FF2B5EF4-FFF2-40B4-BE49-F238E27FC236}">
                <a16:creationId xmlns:a16="http://schemas.microsoft.com/office/drawing/2014/main" id="{E08F5A50-F479-C82C-2425-495409A446E6}"/>
              </a:ext>
            </a:extLst>
          </p:cNvPr>
          <p:cNvSpPr txBox="1"/>
          <p:nvPr/>
        </p:nvSpPr>
        <p:spPr>
          <a:xfrm>
            <a:off x="9274629" y="474769"/>
            <a:ext cx="2743199" cy="430887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dirty="0">
              <a:ea typeface="Calibri"/>
              <a:cs typeface="Calibri"/>
            </a:endParaRPr>
          </a:p>
          <a:p>
            <a:r>
              <a:rPr lang="en-US" sz="1700" dirty="0">
                <a:cs typeface="Calibri"/>
              </a:rPr>
              <a:t>Access Points also provide:</a:t>
            </a:r>
          </a:p>
          <a:p>
            <a:endParaRPr lang="en-US" sz="1700" dirty="0"/>
          </a:p>
          <a:p>
            <a:pPr marL="285750" indent="-285750">
              <a:buFont typeface="Arial" panose="020B0604020202020204" pitchFamily="34" charset="0"/>
              <a:buChar char="•"/>
            </a:pPr>
            <a:r>
              <a:rPr lang="en-US" sz="1700" dirty="0"/>
              <a:t>Problem Solving interventions, Housing Primary Assessment and Prioritization, and Navigation.</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Free</a:t>
            </a:r>
            <a:r>
              <a:rPr lang="en-US" sz="1700" b="1" dirty="0"/>
              <a:t> MUNI </a:t>
            </a:r>
            <a:r>
              <a:rPr lang="en-US" sz="1700" dirty="0"/>
              <a:t>and </a:t>
            </a:r>
            <a:r>
              <a:rPr lang="en-US" sz="1700" b="1" dirty="0"/>
              <a:t>MTA Fee Waivers </a:t>
            </a:r>
            <a:r>
              <a:rPr lang="en-US" sz="1700" dirty="0"/>
              <a:t>for people active with CE.</a:t>
            </a:r>
            <a:endParaRPr lang="en-US" sz="1700" dirty="0">
              <a:ea typeface="Calibri"/>
              <a:cs typeface="Calibri"/>
            </a:endParaRPr>
          </a:p>
          <a:p>
            <a:endParaRPr lang="en-US" sz="1700" dirty="0">
              <a:cs typeface="Calibri"/>
            </a:endParaRPr>
          </a:p>
          <a:p>
            <a:pPr marL="285750" indent="-285750">
              <a:buFont typeface="Arial" panose="020B0604020202020204" pitchFamily="34" charset="0"/>
              <a:buChar char="•"/>
            </a:pPr>
            <a:r>
              <a:rPr lang="en-US" sz="1700" dirty="0">
                <a:cs typeface="Calibri"/>
              </a:rPr>
              <a:t>Connection to </a:t>
            </a:r>
            <a:r>
              <a:rPr lang="en-US" sz="1700" b="1" dirty="0">
                <a:cs typeface="Calibri"/>
              </a:rPr>
              <a:t>shelter</a:t>
            </a:r>
            <a:r>
              <a:rPr lang="en-US" sz="1700" dirty="0">
                <a:cs typeface="Calibri"/>
              </a:rPr>
              <a:t> for youth and families.</a:t>
            </a:r>
            <a:endParaRPr lang="en-US" sz="1700" dirty="0">
              <a:ea typeface="Calibri"/>
              <a:cs typeface="Calibri"/>
            </a:endParaRPr>
          </a:p>
          <a:p>
            <a:pPr marL="285750" indent="-285750">
              <a:buFont typeface="Arial" panose="020B0604020202020204" pitchFamily="34" charset="0"/>
              <a:buChar char="•"/>
            </a:pPr>
            <a:endParaRPr lang="en-US" b="1" dirty="0">
              <a:cs typeface="Calibri" panose="020F0502020204030204"/>
            </a:endParaRPr>
          </a:p>
        </p:txBody>
      </p:sp>
      <p:sp>
        <p:nvSpPr>
          <p:cNvPr id="18" name="Arrow: Right 17">
            <a:extLst>
              <a:ext uri="{FF2B5EF4-FFF2-40B4-BE49-F238E27FC236}">
                <a16:creationId xmlns:a16="http://schemas.microsoft.com/office/drawing/2014/main" id="{EB8A04F1-29B4-8A67-CAE2-794DCE8EACC4}"/>
              </a:ext>
            </a:extLst>
          </p:cNvPr>
          <p:cNvSpPr/>
          <p:nvPr/>
        </p:nvSpPr>
        <p:spPr>
          <a:xfrm rot="16200000" flipV="1">
            <a:off x="6299254" y="5002112"/>
            <a:ext cx="834496" cy="180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8DDE14-D1D6-23F4-F050-5FE449FAB2FF}"/>
              </a:ext>
            </a:extLst>
          </p:cNvPr>
          <p:cNvSpPr txBox="1"/>
          <p:nvPr/>
        </p:nvSpPr>
        <p:spPr>
          <a:xfrm>
            <a:off x="1251313" y="5434120"/>
            <a:ext cx="5970487" cy="646331"/>
          </a:xfrm>
          <a:prstGeom prst="rect">
            <a:avLst/>
          </a:prstGeom>
          <a:solidFill>
            <a:schemeClr val="accent4"/>
          </a:solidFill>
          <a:ln>
            <a:solidFill>
              <a:schemeClr val="accent1"/>
            </a:solidFill>
          </a:ln>
        </p:spPr>
        <p:txBody>
          <a:bodyPr wrap="square">
            <a:spAutoFit/>
          </a:bodyPr>
          <a:lstStyle/>
          <a:p>
            <a:r>
              <a:rPr lang="en-US" dirty="0">
                <a:cs typeface="Calibri"/>
              </a:rPr>
              <a:t>Score based on (1) vulnerability, (2) length of homelessness, &amp; (3) barriers to housing. </a:t>
            </a:r>
            <a:r>
              <a:rPr lang="en-US" dirty="0">
                <a:cs typeface="Calibri"/>
                <a:hlinkClick r:id="rId4"/>
              </a:rPr>
              <a:t>Learn more about </a:t>
            </a:r>
            <a:r>
              <a:rPr lang="en-US" b="1" dirty="0">
                <a:solidFill>
                  <a:schemeClr val="accent1"/>
                </a:solidFill>
                <a:cs typeface="Calibri"/>
                <a:hlinkClick r:id="rId4"/>
              </a:rPr>
              <a:t>sliding thresholds.</a:t>
            </a:r>
            <a:endParaRPr lang="en-US" b="1" dirty="0">
              <a:solidFill>
                <a:schemeClr val="accent1"/>
              </a:solidFill>
              <a:cs typeface="Calibri"/>
            </a:endParaRPr>
          </a:p>
        </p:txBody>
      </p:sp>
      <p:sp>
        <p:nvSpPr>
          <p:cNvPr id="4" name="Slide Number Placeholder 3">
            <a:extLst>
              <a:ext uri="{FF2B5EF4-FFF2-40B4-BE49-F238E27FC236}">
                <a16:creationId xmlns:a16="http://schemas.microsoft.com/office/drawing/2014/main" id="{67ABE3B2-7B1F-3622-DBB9-0468F32241B3}"/>
              </a:ext>
            </a:extLst>
          </p:cNvPr>
          <p:cNvSpPr>
            <a:spLocks noGrp="1"/>
          </p:cNvSpPr>
          <p:nvPr>
            <p:ph type="sldNum" sz="quarter" idx="12"/>
          </p:nvPr>
        </p:nvSpPr>
        <p:spPr/>
        <p:txBody>
          <a:bodyPr/>
          <a:lstStyle/>
          <a:p>
            <a:fld id="{14BA73CD-486B-4867-8F24-0C2CDC42528C}" type="slidenum">
              <a:rPr lang="en-US" smtClean="0"/>
              <a:pPr/>
              <a:t>13</a:t>
            </a:fld>
            <a:endParaRPr lang="en-US"/>
          </a:p>
        </p:txBody>
      </p:sp>
    </p:spTree>
    <p:extLst>
      <p:ext uri="{BB962C8B-B14F-4D97-AF65-F5344CB8AC3E}">
        <p14:creationId xmlns:p14="http://schemas.microsoft.com/office/powerpoint/2010/main" val="2486887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0FC3C-6699-3B02-23F2-375800F27727}"/>
              </a:ext>
            </a:extLst>
          </p:cNvPr>
          <p:cNvSpPr>
            <a:spLocks noGrp="1"/>
          </p:cNvSpPr>
          <p:nvPr>
            <p:ph type="title"/>
          </p:nvPr>
        </p:nvSpPr>
        <p:spPr/>
        <p:txBody>
          <a:bodyPr/>
          <a:lstStyle/>
          <a:p>
            <a:r>
              <a:rPr lang="en-US">
                <a:cs typeface="Calibri"/>
              </a:rPr>
              <a:t>Accessing Coordinated Entry: "Front Door"</a:t>
            </a:r>
            <a:endParaRPr lang="en-US"/>
          </a:p>
        </p:txBody>
      </p:sp>
      <p:sp>
        <p:nvSpPr>
          <p:cNvPr id="3" name="Content Placeholder 2">
            <a:extLst>
              <a:ext uri="{FF2B5EF4-FFF2-40B4-BE49-F238E27FC236}">
                <a16:creationId xmlns:a16="http://schemas.microsoft.com/office/drawing/2014/main" id="{741EAE66-E691-9AF9-23FD-D7B9BAEE5E2C}"/>
              </a:ext>
            </a:extLst>
          </p:cNvPr>
          <p:cNvSpPr>
            <a:spLocks noGrp="1"/>
          </p:cNvSpPr>
          <p:nvPr>
            <p:ph idx="1"/>
          </p:nvPr>
        </p:nvSpPr>
        <p:spPr>
          <a:xfrm>
            <a:off x="7096407" y="1702451"/>
            <a:ext cx="4484477" cy="4460628"/>
          </a:xfrm>
        </p:spPr>
        <p:txBody>
          <a:bodyPr vert="horz" lIns="91440" tIns="45720" rIns="91440" bIns="45720" rtlCol="0" anchor="t">
            <a:normAutofit fontScale="92500" lnSpcReduction="20000"/>
          </a:bodyPr>
          <a:lstStyle/>
          <a:p>
            <a:pPr marL="0" indent="0">
              <a:buNone/>
            </a:pPr>
            <a:endParaRPr lang="en-US" dirty="0">
              <a:ea typeface="Calibri"/>
              <a:cs typeface="Calibri"/>
            </a:endParaRPr>
          </a:p>
          <a:p>
            <a:pPr>
              <a:buChar char="•"/>
            </a:pPr>
            <a:r>
              <a:rPr lang="en-US" b="1" dirty="0">
                <a:solidFill>
                  <a:schemeClr val="accent1"/>
                </a:solidFill>
                <a:ea typeface="Calibri"/>
                <a:cs typeface="Calibri"/>
              </a:rPr>
              <a:t>Access Points </a:t>
            </a:r>
            <a:r>
              <a:rPr lang="en-US" dirty="0">
                <a:ea typeface="Calibri"/>
                <a:cs typeface="Calibri"/>
              </a:rPr>
              <a:t>around the City: </a:t>
            </a:r>
          </a:p>
          <a:p>
            <a:pPr lvl="1"/>
            <a:r>
              <a:rPr lang="en-US" dirty="0">
                <a:ea typeface="Calibri"/>
                <a:cs typeface="Calibri"/>
              </a:rPr>
              <a:t>Access Point locations: 4 adult, 3 family, 5 youth, 3 DV</a:t>
            </a:r>
            <a:endParaRPr lang="en-US" dirty="0">
              <a:cs typeface="Calibri"/>
            </a:endParaRPr>
          </a:p>
          <a:p>
            <a:pPr lvl="1"/>
            <a:r>
              <a:rPr lang="en-US" b="1" dirty="0">
                <a:solidFill>
                  <a:schemeClr val="accent1"/>
                </a:solidFill>
                <a:ea typeface="Calibri"/>
                <a:cs typeface="Calibri"/>
              </a:rPr>
              <a:t>Mobile teams</a:t>
            </a:r>
            <a:r>
              <a:rPr lang="en-US" dirty="0">
                <a:ea typeface="Calibri"/>
                <a:cs typeface="Calibri"/>
              </a:rPr>
              <a:t> available to meet clients around the City.</a:t>
            </a:r>
          </a:p>
          <a:p>
            <a:pPr lvl="1"/>
            <a:r>
              <a:rPr lang="en-US" b="1" dirty="0">
                <a:solidFill>
                  <a:schemeClr val="accent1"/>
                </a:solidFill>
                <a:ea typeface="Calibri"/>
                <a:cs typeface="Calibri"/>
              </a:rPr>
              <a:t>Access Partners </a:t>
            </a:r>
            <a:r>
              <a:rPr lang="en-US" dirty="0">
                <a:ea typeface="Calibri"/>
                <a:cs typeface="Calibri"/>
              </a:rPr>
              <a:t>(ex. HOT, DPH residential treatment)</a:t>
            </a:r>
            <a:r>
              <a:rPr lang="en-US" b="1" dirty="0">
                <a:solidFill>
                  <a:schemeClr val="accent1"/>
                </a:solidFill>
                <a:ea typeface="Calibri"/>
                <a:cs typeface="Calibri"/>
              </a:rPr>
              <a:t> </a:t>
            </a:r>
            <a:r>
              <a:rPr lang="en-US" dirty="0">
                <a:ea typeface="Calibri"/>
                <a:cs typeface="Calibri"/>
              </a:rPr>
              <a:t>conduct assessments as part of their work.</a:t>
            </a:r>
          </a:p>
          <a:p>
            <a:r>
              <a:rPr lang="en-US" dirty="0">
                <a:ea typeface="Calibri"/>
                <a:cs typeface="Calibri"/>
                <a:hlinkClick r:id="rId3"/>
              </a:rPr>
              <a:t>Visit the HSH website for locations, phone numbers, and hours.</a:t>
            </a:r>
            <a:endParaRPr lang="en-US" dirty="0">
              <a:ea typeface="Calibri"/>
              <a:cs typeface="Calibri"/>
            </a:endParaRPr>
          </a:p>
          <a:p>
            <a:pPr marL="0" indent="0">
              <a:buNone/>
            </a:pPr>
            <a:endParaRPr lang="en-US" dirty="0">
              <a:cs typeface="Calibri"/>
            </a:endParaRPr>
          </a:p>
          <a:p>
            <a:pPr>
              <a:buChar char="•"/>
            </a:pPr>
            <a:endParaRPr lang="en-US" dirty="0">
              <a:cs typeface="Calibri"/>
            </a:endParaRPr>
          </a:p>
        </p:txBody>
      </p:sp>
      <p:sp>
        <p:nvSpPr>
          <p:cNvPr id="4" name="Slide Number Placeholder 3">
            <a:extLst>
              <a:ext uri="{FF2B5EF4-FFF2-40B4-BE49-F238E27FC236}">
                <a16:creationId xmlns:a16="http://schemas.microsoft.com/office/drawing/2014/main" id="{5E27BC19-EB1C-6A72-BAFD-8AFE880D585A}"/>
              </a:ext>
            </a:extLst>
          </p:cNvPr>
          <p:cNvSpPr>
            <a:spLocks noGrp="1"/>
          </p:cNvSpPr>
          <p:nvPr>
            <p:ph type="sldNum" sz="quarter" idx="12"/>
          </p:nvPr>
        </p:nvSpPr>
        <p:spPr/>
        <p:txBody>
          <a:bodyPr/>
          <a:lstStyle/>
          <a:p>
            <a:fld id="{14BA73CD-486B-4867-8F24-0C2CDC42528C}" type="slidenum">
              <a:rPr lang="en-US" smtClean="0"/>
              <a:pPr/>
              <a:t>14</a:t>
            </a:fld>
            <a:endParaRPr lang="en-US"/>
          </a:p>
        </p:txBody>
      </p:sp>
      <p:graphicFrame>
        <p:nvGraphicFramePr>
          <p:cNvPr id="51" name="Diagram 51">
            <a:extLst>
              <a:ext uri="{FF2B5EF4-FFF2-40B4-BE49-F238E27FC236}">
                <a16:creationId xmlns:a16="http://schemas.microsoft.com/office/drawing/2014/main" id="{E0819233-63F6-7AE0-9957-13230DC1DDB7}"/>
              </a:ext>
            </a:extLst>
          </p:cNvPr>
          <p:cNvGraphicFramePr/>
          <p:nvPr/>
        </p:nvGraphicFramePr>
        <p:xfrm>
          <a:off x="1078302" y="1801483"/>
          <a:ext cx="5575539" cy="4060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7721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2043-D453-22A4-7181-29327267D11C}"/>
              </a:ext>
            </a:extLst>
          </p:cNvPr>
          <p:cNvSpPr>
            <a:spLocks noGrp="1"/>
          </p:cNvSpPr>
          <p:nvPr>
            <p:ph type="title"/>
          </p:nvPr>
        </p:nvSpPr>
        <p:spPr/>
        <p:txBody>
          <a:bodyPr>
            <a:normAutofit/>
          </a:bodyPr>
          <a:lstStyle/>
          <a:p>
            <a:r>
              <a:rPr lang="en-US" sz="4000">
                <a:cs typeface="Calibri"/>
              </a:rPr>
              <a:t>Core Component: Housing Problem Solving</a:t>
            </a:r>
          </a:p>
        </p:txBody>
      </p:sp>
      <p:sp>
        <p:nvSpPr>
          <p:cNvPr id="4" name="Content Placeholder 3">
            <a:extLst>
              <a:ext uri="{FF2B5EF4-FFF2-40B4-BE49-F238E27FC236}">
                <a16:creationId xmlns:a16="http://schemas.microsoft.com/office/drawing/2014/main" id="{67CCD313-F790-2AB4-E5B7-B530453698AA}"/>
              </a:ext>
            </a:extLst>
          </p:cNvPr>
          <p:cNvSpPr>
            <a:spLocks noGrp="1"/>
          </p:cNvSpPr>
          <p:nvPr>
            <p:ph sz="half" idx="2"/>
          </p:nvPr>
        </p:nvSpPr>
        <p:spPr>
          <a:xfrm>
            <a:off x="7024850" y="1839028"/>
            <a:ext cx="4458346" cy="4233429"/>
          </a:xfrm>
        </p:spPr>
        <p:txBody>
          <a:bodyPr vert="horz" lIns="91440" tIns="45720" rIns="91440" bIns="45720" rtlCol="0" anchor="t">
            <a:normAutofit fontScale="92500" lnSpcReduction="10000"/>
          </a:bodyPr>
          <a:lstStyle/>
          <a:p>
            <a:endParaRPr lang="en-US" dirty="0">
              <a:cs typeface="Calibri" panose="020F0502020204030204"/>
            </a:endParaRPr>
          </a:p>
          <a:p>
            <a:pPr marL="0" indent="0">
              <a:buNone/>
            </a:pPr>
            <a:endParaRPr lang="en-US" dirty="0">
              <a:solidFill>
                <a:srgbClr val="000000"/>
              </a:solidFill>
              <a:cs typeface="Calibri" panose="020F0502020204030204"/>
            </a:endParaRPr>
          </a:p>
          <a:p>
            <a:r>
              <a:rPr lang="en-US" b="1" dirty="0">
                <a:solidFill>
                  <a:schemeClr val="accent1"/>
                </a:solidFill>
                <a:cs typeface="Calibri" panose="020F0502020204030204"/>
              </a:rPr>
              <a:t>Housing location </a:t>
            </a:r>
            <a:r>
              <a:rPr lang="en-US" dirty="0">
                <a:cs typeface="Calibri" panose="020F0502020204030204"/>
              </a:rPr>
              <a:t>assistance</a:t>
            </a:r>
          </a:p>
          <a:p>
            <a:r>
              <a:rPr lang="en-US" b="1" dirty="0">
                <a:solidFill>
                  <a:schemeClr val="accent1"/>
                </a:solidFill>
                <a:cs typeface="Calibri" panose="020F0502020204030204"/>
              </a:rPr>
              <a:t>Travel </a:t>
            </a:r>
            <a:r>
              <a:rPr lang="en-US" dirty="0">
                <a:cs typeface="Calibri" panose="020F0502020204030204"/>
              </a:rPr>
              <a:t>and</a:t>
            </a:r>
            <a:r>
              <a:rPr lang="en-US" b="1" dirty="0">
                <a:solidFill>
                  <a:schemeClr val="accent1"/>
                </a:solidFill>
                <a:cs typeface="Calibri" panose="020F0502020204030204"/>
              </a:rPr>
              <a:t> relocation assistance</a:t>
            </a:r>
            <a:r>
              <a:rPr lang="en-US" dirty="0">
                <a:cs typeface="Calibri" panose="020F0502020204030204"/>
              </a:rPr>
              <a:t> to a housing connection in another community</a:t>
            </a:r>
          </a:p>
          <a:p>
            <a:r>
              <a:rPr lang="en-US" dirty="0">
                <a:cs typeface="Calibri" panose="020F0502020204030204"/>
              </a:rPr>
              <a:t>Reunification, mediation, and conflict resolution</a:t>
            </a:r>
          </a:p>
          <a:p>
            <a:r>
              <a:rPr lang="en-US" dirty="0">
                <a:cs typeface="Calibri" panose="020F0502020204030204"/>
              </a:rPr>
              <a:t>Financial assistance</a:t>
            </a:r>
            <a:endParaRPr lang="en-US" dirty="0">
              <a:solidFill>
                <a:srgbClr val="56944F"/>
              </a:solidFill>
              <a:cs typeface="Calibri" panose="020F0502020204030204"/>
            </a:endParaRPr>
          </a:p>
          <a:p>
            <a:pPr marL="0" indent="0">
              <a:buNone/>
            </a:pPr>
            <a:endParaRPr lang="en-US" dirty="0">
              <a:cs typeface="Calibri" panose="020F0502020204030204"/>
            </a:endParaRPr>
          </a:p>
        </p:txBody>
      </p:sp>
      <p:sp>
        <p:nvSpPr>
          <p:cNvPr id="5" name="Slide Number Placeholder 4">
            <a:extLst>
              <a:ext uri="{FF2B5EF4-FFF2-40B4-BE49-F238E27FC236}">
                <a16:creationId xmlns:a16="http://schemas.microsoft.com/office/drawing/2014/main" id="{5B5ED310-E05F-2D35-6585-DF8B3A484875}"/>
              </a:ext>
            </a:extLst>
          </p:cNvPr>
          <p:cNvSpPr>
            <a:spLocks noGrp="1"/>
          </p:cNvSpPr>
          <p:nvPr>
            <p:ph type="sldNum" sz="quarter" idx="12"/>
          </p:nvPr>
        </p:nvSpPr>
        <p:spPr/>
        <p:txBody>
          <a:bodyPr/>
          <a:lstStyle/>
          <a:p>
            <a:fld id="{14BA73CD-486B-4867-8F24-0C2CDC42528C}" type="slidenum">
              <a:rPr lang="en-US" smtClean="0"/>
              <a:pPr/>
              <a:t>15</a:t>
            </a:fld>
            <a:endParaRPr lang="en-US"/>
          </a:p>
        </p:txBody>
      </p:sp>
      <p:sp>
        <p:nvSpPr>
          <p:cNvPr id="9" name="Content Placeholder 2">
            <a:extLst>
              <a:ext uri="{FF2B5EF4-FFF2-40B4-BE49-F238E27FC236}">
                <a16:creationId xmlns:a16="http://schemas.microsoft.com/office/drawing/2014/main" id="{FE3E8DF5-6B20-B8CC-71C4-EE3E690B3DE1}"/>
              </a:ext>
            </a:extLst>
          </p:cNvPr>
          <p:cNvSpPr txBox="1">
            <a:spLocks/>
          </p:cNvSpPr>
          <p:nvPr/>
        </p:nvSpPr>
        <p:spPr>
          <a:xfrm>
            <a:off x="838200" y="1498602"/>
            <a:ext cx="10515600" cy="74220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0"/>
              </a:spcBef>
              <a:spcAft>
                <a:spcPct val="0"/>
              </a:spcAft>
              <a:buNone/>
            </a:pPr>
            <a:r>
              <a:rPr lang="en-US">
                <a:ea typeface="+mn-lt"/>
                <a:cs typeface="+mn-lt"/>
              </a:rPr>
              <a:t>Interventions to </a:t>
            </a:r>
            <a:r>
              <a:rPr lang="en-US" b="1">
                <a:solidFill>
                  <a:schemeClr val="accent1"/>
                </a:solidFill>
                <a:ea typeface="+mn-lt"/>
                <a:cs typeface="+mn-lt"/>
              </a:rPr>
              <a:t>divert or rapidly exit </a:t>
            </a:r>
            <a:r>
              <a:rPr lang="en-US">
                <a:ea typeface="+mn-lt"/>
                <a:cs typeface="+mn-lt"/>
              </a:rPr>
              <a:t>people from homelessness without needing ongoing services from the homelessness response system.</a:t>
            </a:r>
          </a:p>
        </p:txBody>
      </p:sp>
      <p:sp>
        <p:nvSpPr>
          <p:cNvPr id="6" name="TextBox 1">
            <a:extLst>
              <a:ext uri="{FF2B5EF4-FFF2-40B4-BE49-F238E27FC236}">
                <a16:creationId xmlns:a16="http://schemas.microsoft.com/office/drawing/2014/main" id="{93717901-1AB4-7032-A069-3F946036B88B}"/>
              </a:ext>
            </a:extLst>
          </p:cNvPr>
          <p:cNvSpPr txBox="1"/>
          <p:nvPr/>
        </p:nvSpPr>
        <p:spPr>
          <a:xfrm>
            <a:off x="10463775" y="427399"/>
            <a:ext cx="1592182" cy="923330"/>
          </a:xfrm>
          <a:prstGeom prst="rect">
            <a:avLst/>
          </a:prstGeom>
          <a:solidFill>
            <a:schemeClr val="accent4"/>
          </a:solidFill>
          <a:ln>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5"/>
              </a:rPr>
              <a:t>Learn more on the HSH website.</a:t>
            </a:r>
          </a:p>
        </p:txBody>
      </p:sp>
      <p:graphicFrame>
        <p:nvGraphicFramePr>
          <p:cNvPr id="11" name="Diagram 5">
            <a:extLst>
              <a:ext uri="{FF2B5EF4-FFF2-40B4-BE49-F238E27FC236}">
                <a16:creationId xmlns:a16="http://schemas.microsoft.com/office/drawing/2014/main" id="{85FC1726-8B75-736D-30B4-6FE340A71A8C}"/>
              </a:ext>
            </a:extLst>
          </p:cNvPr>
          <p:cNvGraphicFramePr>
            <a:graphicFrameLocks noGrp="1"/>
          </p:cNvGraphicFramePr>
          <p:nvPr>
            <p:ph sz="half" idx="1"/>
          </p:nvPr>
        </p:nvGraphicFramePr>
        <p:xfrm>
          <a:off x="955729" y="2246445"/>
          <a:ext cx="5559546" cy="37727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8273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9674-040D-F37E-F8A8-CF3BEB389DB5}"/>
              </a:ext>
            </a:extLst>
          </p:cNvPr>
          <p:cNvSpPr>
            <a:spLocks noGrp="1"/>
          </p:cNvSpPr>
          <p:nvPr>
            <p:ph type="title"/>
          </p:nvPr>
        </p:nvSpPr>
        <p:spPr>
          <a:xfrm>
            <a:off x="902776" y="198933"/>
            <a:ext cx="11450128" cy="1339940"/>
          </a:xfrm>
        </p:spPr>
        <p:txBody>
          <a:bodyPr>
            <a:normAutofit/>
          </a:bodyPr>
          <a:lstStyle/>
          <a:p>
            <a:r>
              <a:rPr lang="en-US">
                <a:cs typeface="Calibri"/>
              </a:rPr>
              <a:t>Core Components: Shelter</a:t>
            </a:r>
          </a:p>
        </p:txBody>
      </p:sp>
      <p:sp>
        <p:nvSpPr>
          <p:cNvPr id="3" name="Content Placeholder 2">
            <a:extLst>
              <a:ext uri="{FF2B5EF4-FFF2-40B4-BE49-F238E27FC236}">
                <a16:creationId xmlns:a16="http://schemas.microsoft.com/office/drawing/2014/main" id="{981C2218-930C-4F4D-4862-F37CB796CA33}"/>
              </a:ext>
            </a:extLst>
          </p:cNvPr>
          <p:cNvSpPr>
            <a:spLocks noGrp="1"/>
          </p:cNvSpPr>
          <p:nvPr>
            <p:ph idx="1"/>
          </p:nvPr>
        </p:nvSpPr>
        <p:spPr>
          <a:xfrm>
            <a:off x="821897" y="1518038"/>
            <a:ext cx="7200805" cy="4477493"/>
          </a:xfrm>
        </p:spPr>
        <p:txBody>
          <a:bodyPr vert="horz" lIns="91440" tIns="45720" rIns="91440" bIns="45720" rtlCol="0" anchor="t">
            <a:normAutofit fontScale="85000" lnSpcReduction="20000"/>
          </a:bodyPr>
          <a:lstStyle/>
          <a:p>
            <a:pPr>
              <a:buNone/>
            </a:pPr>
            <a:r>
              <a:rPr lang="en-US" b="1" dirty="0">
                <a:solidFill>
                  <a:srgbClr val="56944F"/>
                </a:solidFill>
                <a:ea typeface="+mn-lt"/>
                <a:cs typeface="+mn-lt"/>
              </a:rPr>
              <a:t>Shelter </a:t>
            </a:r>
            <a:r>
              <a:rPr lang="en-US" dirty="0">
                <a:ea typeface="+mn-lt"/>
                <a:cs typeface="+mn-lt"/>
              </a:rPr>
              <a:t>provides temporary places for people to stay while accessing other services &amp; seeking housing solutions. </a:t>
            </a:r>
            <a:endParaRPr lang="en-US" dirty="0">
              <a:cs typeface="Calibri" panose="020F0502020204030204"/>
            </a:endParaRPr>
          </a:p>
          <a:p>
            <a:pPr>
              <a:spcAft>
                <a:spcPct val="0"/>
              </a:spcAft>
            </a:pPr>
            <a:r>
              <a:rPr lang="en-US" b="1" dirty="0">
                <a:solidFill>
                  <a:srgbClr val="56944F"/>
                </a:solidFill>
                <a:ea typeface="+mn-lt"/>
                <a:cs typeface="+mn-lt"/>
              </a:rPr>
              <a:t>Shelter: </a:t>
            </a:r>
            <a:r>
              <a:rPr lang="en-US" dirty="0">
                <a:ea typeface="+mn-lt"/>
                <a:cs typeface="+mn-lt"/>
              </a:rPr>
              <a:t>umbrella category for many programs.</a:t>
            </a:r>
          </a:p>
          <a:p>
            <a:pPr lvl="1">
              <a:spcAft>
                <a:spcPct val="0"/>
              </a:spcAft>
            </a:pPr>
            <a:r>
              <a:rPr lang="en-US" b="1" dirty="0">
                <a:solidFill>
                  <a:srgbClr val="000000"/>
                </a:solidFill>
                <a:ea typeface="+mn-lt"/>
                <a:cs typeface="+mn-lt"/>
              </a:rPr>
              <a:t>Congregate shelter: </a:t>
            </a:r>
            <a:r>
              <a:rPr lang="en-US" dirty="0">
                <a:solidFill>
                  <a:srgbClr val="000000"/>
                </a:solidFill>
                <a:ea typeface="+mn-lt"/>
                <a:cs typeface="+mn-lt"/>
              </a:rPr>
              <a:t>shared spaces.</a:t>
            </a:r>
          </a:p>
          <a:p>
            <a:pPr lvl="2">
              <a:spcAft>
                <a:spcPct val="0"/>
              </a:spcAft>
            </a:pPr>
            <a:r>
              <a:rPr lang="en-US" dirty="0">
                <a:solidFill>
                  <a:srgbClr val="000000"/>
                </a:solidFill>
                <a:ea typeface="+mn-lt"/>
                <a:cs typeface="+mn-lt"/>
              </a:rPr>
              <a:t>Includes most navigation centers (pets, partners, more possessions &amp; privacy)</a:t>
            </a:r>
          </a:p>
          <a:p>
            <a:pPr lvl="1">
              <a:spcAft>
                <a:spcPct val="0"/>
              </a:spcAft>
            </a:pPr>
            <a:r>
              <a:rPr lang="en-US" b="1" dirty="0">
                <a:solidFill>
                  <a:srgbClr val="000000"/>
                </a:solidFill>
                <a:ea typeface="+mn-lt"/>
                <a:cs typeface="+mn-lt"/>
              </a:rPr>
              <a:t>Non-congregate shelter</a:t>
            </a:r>
            <a:r>
              <a:rPr lang="en-US" dirty="0">
                <a:solidFill>
                  <a:srgbClr val="000000"/>
                </a:solidFill>
                <a:ea typeface="+mn-lt"/>
                <a:cs typeface="+mn-lt"/>
              </a:rPr>
              <a:t>: private units (hotels, cabins)</a:t>
            </a:r>
          </a:p>
          <a:p>
            <a:pPr lvl="1">
              <a:spcAft>
                <a:spcPct val="0"/>
              </a:spcAft>
            </a:pPr>
            <a:r>
              <a:rPr lang="en-US" b="1" dirty="0">
                <a:solidFill>
                  <a:srgbClr val="000000"/>
                </a:solidFill>
                <a:ea typeface="+mn-lt"/>
                <a:cs typeface="+mn-lt"/>
              </a:rPr>
              <a:t>Semi-congregate shelter:</a:t>
            </a:r>
            <a:r>
              <a:rPr lang="en-US" dirty="0">
                <a:solidFill>
                  <a:srgbClr val="000000"/>
                </a:solidFill>
                <a:ea typeface="+mn-lt"/>
                <a:cs typeface="+mn-lt"/>
              </a:rPr>
              <a:t> small shared rooms.</a:t>
            </a:r>
          </a:p>
          <a:p>
            <a:pPr>
              <a:spcAft>
                <a:spcPct val="0"/>
              </a:spcAft>
            </a:pPr>
            <a:r>
              <a:rPr lang="en-US" b="1" dirty="0">
                <a:solidFill>
                  <a:srgbClr val="56944F"/>
                </a:solidFill>
                <a:ea typeface="+mn-lt"/>
                <a:cs typeface="+mn-lt"/>
              </a:rPr>
              <a:t>Transitional Housing: </a:t>
            </a:r>
            <a:r>
              <a:rPr lang="en-US" dirty="0">
                <a:solidFill>
                  <a:srgbClr val="000000"/>
                </a:solidFill>
                <a:ea typeface="+mn-lt"/>
                <a:cs typeface="+mn-lt"/>
              </a:rPr>
              <a:t>Place</a:t>
            </a:r>
            <a:r>
              <a:rPr lang="en-US" dirty="0">
                <a:ea typeface="+mn-lt"/>
                <a:cs typeface="+mn-lt"/>
              </a:rPr>
              <a:t> to stay and services for up to 2 years. Current programs for families and youth ages 18-24.</a:t>
            </a:r>
            <a:endParaRPr lang="en-US" dirty="0">
              <a:cs typeface="Calibri" panose="020F0502020204030204"/>
            </a:endParaRPr>
          </a:p>
          <a:p>
            <a:pPr>
              <a:spcAft>
                <a:spcPct val="0"/>
              </a:spcAft>
              <a:buChar char="•"/>
            </a:pPr>
            <a:r>
              <a:rPr lang="en-US" b="1" dirty="0">
                <a:ea typeface="+mn-lt"/>
                <a:cs typeface="+mn-lt"/>
              </a:rPr>
              <a:t>FY2024-25 Data:</a:t>
            </a:r>
            <a:r>
              <a:rPr lang="en-US" dirty="0">
                <a:ea typeface="+mn-lt"/>
                <a:cs typeface="+mn-lt"/>
              </a:rPr>
              <a:t> Served </a:t>
            </a:r>
            <a:r>
              <a:rPr lang="en-US" b="1" dirty="0">
                <a:solidFill>
                  <a:schemeClr val="accent1"/>
                </a:solidFill>
                <a:ea typeface="+mn-lt"/>
                <a:cs typeface="+mn-lt"/>
              </a:rPr>
              <a:t>10,161 people</a:t>
            </a:r>
            <a:r>
              <a:rPr lang="en-US" dirty="0">
                <a:ea typeface="+mn-lt"/>
                <a:cs typeface="+mn-lt"/>
              </a:rPr>
              <a:t> in </a:t>
            </a:r>
            <a:r>
              <a:rPr lang="en-US" b="1" dirty="0">
                <a:solidFill>
                  <a:schemeClr val="accent1"/>
                </a:solidFill>
                <a:ea typeface="+mn-lt"/>
                <a:cs typeface="+mn-lt"/>
              </a:rPr>
              <a:t>shelter </a:t>
            </a:r>
            <a:r>
              <a:rPr lang="en-US" dirty="0">
                <a:ea typeface="+mn-lt"/>
                <a:cs typeface="+mn-lt"/>
              </a:rPr>
              <a:t>and </a:t>
            </a:r>
            <a:r>
              <a:rPr lang="en-US" b="1" dirty="0">
                <a:solidFill>
                  <a:schemeClr val="accent1"/>
                </a:solidFill>
                <a:ea typeface="+mn-lt"/>
                <a:cs typeface="+mn-lt"/>
              </a:rPr>
              <a:t>520 people</a:t>
            </a:r>
            <a:r>
              <a:rPr lang="en-US" dirty="0">
                <a:solidFill>
                  <a:schemeClr val="accent1"/>
                </a:solidFill>
                <a:ea typeface="+mn-lt"/>
                <a:cs typeface="+mn-lt"/>
              </a:rPr>
              <a:t> </a:t>
            </a:r>
            <a:r>
              <a:rPr lang="en-US" dirty="0">
                <a:ea typeface="+mn-lt"/>
                <a:cs typeface="+mn-lt"/>
              </a:rPr>
              <a:t>in </a:t>
            </a:r>
            <a:r>
              <a:rPr lang="en-US" b="1" dirty="0">
                <a:solidFill>
                  <a:schemeClr val="accent1"/>
                </a:solidFill>
                <a:ea typeface="+mn-lt"/>
                <a:cs typeface="+mn-lt"/>
              </a:rPr>
              <a:t>transitional housing.</a:t>
            </a:r>
            <a:endParaRPr lang="en-US" dirty="0">
              <a:solidFill>
                <a:schemeClr val="accent1"/>
              </a:solidFill>
              <a:cs typeface="Calibri"/>
            </a:endParaRPr>
          </a:p>
        </p:txBody>
      </p:sp>
      <p:sp>
        <p:nvSpPr>
          <p:cNvPr id="4" name="Slide Number Placeholder 3">
            <a:extLst>
              <a:ext uri="{FF2B5EF4-FFF2-40B4-BE49-F238E27FC236}">
                <a16:creationId xmlns:a16="http://schemas.microsoft.com/office/drawing/2014/main" id="{4510FCAD-DD7E-9B17-4E73-5AA11CE405ED}"/>
              </a:ext>
            </a:extLst>
          </p:cNvPr>
          <p:cNvSpPr>
            <a:spLocks noGrp="1"/>
          </p:cNvSpPr>
          <p:nvPr>
            <p:ph type="sldNum" sz="quarter" idx="12"/>
          </p:nvPr>
        </p:nvSpPr>
        <p:spPr/>
        <p:txBody>
          <a:bodyPr/>
          <a:lstStyle/>
          <a:p>
            <a:fld id="{14BA73CD-486B-4867-8F24-0C2CDC42528C}" type="slidenum">
              <a:rPr lang="en-US" smtClean="0"/>
              <a:pPr/>
              <a:t>16</a:t>
            </a:fld>
            <a:endParaRPr lang="en-US"/>
          </a:p>
        </p:txBody>
      </p:sp>
      <p:pic>
        <p:nvPicPr>
          <p:cNvPr id="5" name="Picture 5">
            <a:extLst>
              <a:ext uri="{FF2B5EF4-FFF2-40B4-BE49-F238E27FC236}">
                <a16:creationId xmlns:a16="http://schemas.microsoft.com/office/drawing/2014/main" id="{10D7CEAF-84A4-C5BA-7415-90A5AE79F8B6}"/>
              </a:ext>
            </a:extLst>
          </p:cNvPr>
          <p:cNvPicPr>
            <a:picLocks noChangeAspect="1"/>
          </p:cNvPicPr>
          <p:nvPr/>
        </p:nvPicPr>
        <p:blipFill>
          <a:blip r:embed="rId3"/>
          <a:stretch>
            <a:fillRect/>
          </a:stretch>
        </p:blipFill>
        <p:spPr>
          <a:xfrm>
            <a:off x="8229541" y="1538921"/>
            <a:ext cx="3120536" cy="4143374"/>
          </a:xfrm>
          <a:prstGeom prst="rect">
            <a:avLst/>
          </a:prstGeom>
        </p:spPr>
      </p:pic>
      <p:sp>
        <p:nvSpPr>
          <p:cNvPr id="6" name="TextBox 5">
            <a:extLst>
              <a:ext uri="{FF2B5EF4-FFF2-40B4-BE49-F238E27FC236}">
                <a16:creationId xmlns:a16="http://schemas.microsoft.com/office/drawing/2014/main" id="{BBE6861F-E07F-48D4-1546-813D94AB8C55}"/>
              </a:ext>
            </a:extLst>
          </p:cNvPr>
          <p:cNvSpPr txBox="1"/>
          <p:nvPr/>
        </p:nvSpPr>
        <p:spPr>
          <a:xfrm>
            <a:off x="8072734" y="5687595"/>
            <a:ext cx="38217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t>Non-congregate cabin at 33 Gough.</a:t>
            </a:r>
            <a:endParaRPr lang="en-US" sz="1400" i="1">
              <a:cs typeface="Calibri"/>
            </a:endParaRPr>
          </a:p>
        </p:txBody>
      </p:sp>
      <p:sp>
        <p:nvSpPr>
          <p:cNvPr id="8" name="TextBox 7">
            <a:extLst>
              <a:ext uri="{FF2B5EF4-FFF2-40B4-BE49-F238E27FC236}">
                <a16:creationId xmlns:a16="http://schemas.microsoft.com/office/drawing/2014/main" id="{D8EAAF55-44EF-3D46-508D-2C8006FCCD8D}"/>
              </a:ext>
            </a:extLst>
          </p:cNvPr>
          <p:cNvSpPr txBox="1"/>
          <p:nvPr/>
        </p:nvSpPr>
        <p:spPr>
          <a:xfrm>
            <a:off x="8078086" y="680747"/>
            <a:ext cx="3231201" cy="369332"/>
          </a:xfrm>
          <a:prstGeom prst="rect">
            <a:avLst/>
          </a:prstGeom>
          <a:solidFill>
            <a:schemeClr val="accent4"/>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Learn more on the HSH website.</a:t>
            </a:r>
          </a:p>
        </p:txBody>
      </p:sp>
    </p:spTree>
    <p:extLst>
      <p:ext uri="{BB962C8B-B14F-4D97-AF65-F5344CB8AC3E}">
        <p14:creationId xmlns:p14="http://schemas.microsoft.com/office/powerpoint/2010/main" val="2262840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38F3-568E-E4DF-40E4-4CC0CDB3EF92}"/>
              </a:ext>
            </a:extLst>
          </p:cNvPr>
          <p:cNvSpPr>
            <a:spLocks noGrp="1"/>
          </p:cNvSpPr>
          <p:nvPr>
            <p:ph type="title"/>
          </p:nvPr>
        </p:nvSpPr>
        <p:spPr>
          <a:xfrm>
            <a:off x="708805" y="638295"/>
            <a:ext cx="4347713" cy="1339940"/>
          </a:xfrm>
        </p:spPr>
        <p:txBody>
          <a:bodyPr>
            <a:normAutofit/>
          </a:bodyPr>
          <a:lstStyle/>
          <a:p>
            <a:r>
              <a:rPr lang="en-US" dirty="0">
                <a:cs typeface="Calibri"/>
              </a:rPr>
              <a:t>HSH Shelter Inventory</a:t>
            </a:r>
            <a:endParaRPr lang="en-US" dirty="0"/>
          </a:p>
        </p:txBody>
      </p:sp>
      <p:sp>
        <p:nvSpPr>
          <p:cNvPr id="4" name="Slide Number Placeholder 3">
            <a:extLst>
              <a:ext uri="{FF2B5EF4-FFF2-40B4-BE49-F238E27FC236}">
                <a16:creationId xmlns:a16="http://schemas.microsoft.com/office/drawing/2014/main" id="{2680E923-CCA3-A899-6513-D14BA6ED1651}"/>
              </a:ext>
            </a:extLst>
          </p:cNvPr>
          <p:cNvSpPr>
            <a:spLocks noGrp="1"/>
          </p:cNvSpPr>
          <p:nvPr>
            <p:ph type="sldNum" sz="quarter" idx="12"/>
          </p:nvPr>
        </p:nvSpPr>
        <p:spPr/>
        <p:txBody>
          <a:bodyPr/>
          <a:lstStyle/>
          <a:p>
            <a:fld id="{14BA73CD-486B-4867-8F24-0C2CDC42528C}" type="slidenum">
              <a:rPr lang="en-US" dirty="0" smtClean="0"/>
              <a:pPr/>
              <a:t>17</a:t>
            </a:fld>
            <a:endParaRPr lang="en-US" dirty="0"/>
          </a:p>
        </p:txBody>
      </p:sp>
      <p:sp>
        <p:nvSpPr>
          <p:cNvPr id="8" name="TextBox 7">
            <a:extLst>
              <a:ext uri="{FF2B5EF4-FFF2-40B4-BE49-F238E27FC236}">
                <a16:creationId xmlns:a16="http://schemas.microsoft.com/office/drawing/2014/main" id="{2F6211DB-9F91-E976-0E46-F233209BA620}"/>
              </a:ext>
            </a:extLst>
          </p:cNvPr>
          <p:cNvSpPr txBox="1"/>
          <p:nvPr/>
        </p:nvSpPr>
        <p:spPr>
          <a:xfrm>
            <a:off x="708805" y="2361546"/>
            <a:ext cx="411436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t>Snapshot as of </a:t>
            </a:r>
            <a:r>
              <a:rPr lang="en-US" sz="2000" b="1" dirty="0">
                <a:solidFill>
                  <a:schemeClr val="accent1"/>
                </a:solidFill>
              </a:rPr>
              <a:t>November 2025.</a:t>
            </a:r>
            <a:endParaRPr lang="en-US" sz="2000" b="1" dirty="0">
              <a:solidFill>
                <a:schemeClr val="accent1"/>
              </a:solidFill>
              <a:cs typeface="Calibri"/>
            </a:endParaRPr>
          </a:p>
          <a:p>
            <a:pPr marL="285750" indent="-285750">
              <a:buFont typeface="Arial"/>
              <a:buChar char="•"/>
            </a:pPr>
            <a:endParaRPr lang="en-US" sz="2000" dirty="0">
              <a:cs typeface="Calibri"/>
            </a:endParaRPr>
          </a:p>
          <a:p>
            <a:pPr marL="285750" indent="-285750">
              <a:buFont typeface="Arial"/>
              <a:buChar char="•"/>
            </a:pPr>
            <a:r>
              <a:rPr lang="en-US" sz="2000" b="1" dirty="0">
                <a:cs typeface="Calibri"/>
                <a:hlinkClick r:id="rId3"/>
              </a:rPr>
              <a:t>Public dashboard available on HSH website;</a:t>
            </a:r>
            <a:r>
              <a:rPr lang="en-US" sz="2000" dirty="0">
                <a:cs typeface="Calibri"/>
              </a:rPr>
              <a:t> refreshes daily Monday – Friday.</a:t>
            </a:r>
          </a:p>
          <a:p>
            <a:pPr marL="285750" indent="-285750">
              <a:buFont typeface="Arial"/>
              <a:buChar char="•"/>
            </a:pPr>
            <a:endParaRPr lang="en-US" sz="2000" dirty="0">
              <a:cs typeface="Calibri"/>
            </a:endParaRPr>
          </a:p>
          <a:p>
            <a:pPr marL="285750" indent="-285750">
              <a:buFont typeface="Arial"/>
              <a:buChar char="•"/>
            </a:pPr>
            <a:r>
              <a:rPr lang="en-US" sz="2000" b="1" dirty="0">
                <a:solidFill>
                  <a:schemeClr val="accent1"/>
                </a:solidFill>
                <a:cs typeface="Calibri"/>
              </a:rPr>
              <a:t>Ability to filter</a:t>
            </a:r>
            <a:r>
              <a:rPr lang="en-US" sz="2000" dirty="0">
                <a:cs typeface="Calibri"/>
              </a:rPr>
              <a:t> to drill down on specific programs and populations served.</a:t>
            </a:r>
          </a:p>
        </p:txBody>
      </p:sp>
      <p:pic>
        <p:nvPicPr>
          <p:cNvPr id="19" name="Picture 18">
            <a:extLst>
              <a:ext uri="{FF2B5EF4-FFF2-40B4-BE49-F238E27FC236}">
                <a16:creationId xmlns:a16="http://schemas.microsoft.com/office/drawing/2014/main" id="{4AC65AC0-0B94-11CA-0BCC-2A0EA81C1BA5}"/>
              </a:ext>
            </a:extLst>
          </p:cNvPr>
          <p:cNvPicPr>
            <a:picLocks noChangeAspect="1"/>
          </p:cNvPicPr>
          <p:nvPr/>
        </p:nvPicPr>
        <p:blipFill>
          <a:blip r:embed="rId4"/>
          <a:stretch>
            <a:fillRect/>
          </a:stretch>
        </p:blipFill>
        <p:spPr>
          <a:xfrm>
            <a:off x="6096000" y="1123628"/>
            <a:ext cx="4505954" cy="4610743"/>
          </a:xfrm>
          <a:prstGeom prst="rect">
            <a:avLst/>
          </a:prstGeom>
        </p:spPr>
      </p:pic>
    </p:spTree>
    <p:extLst>
      <p:ext uri="{BB962C8B-B14F-4D97-AF65-F5344CB8AC3E}">
        <p14:creationId xmlns:p14="http://schemas.microsoft.com/office/powerpoint/2010/main" val="34066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2E71-68FF-8162-B76B-E239BA438A9A}"/>
              </a:ext>
            </a:extLst>
          </p:cNvPr>
          <p:cNvSpPr>
            <a:spLocks noGrp="1"/>
          </p:cNvSpPr>
          <p:nvPr>
            <p:ph type="title"/>
          </p:nvPr>
        </p:nvSpPr>
        <p:spPr/>
        <p:txBody>
          <a:bodyPr>
            <a:normAutofit/>
          </a:bodyPr>
          <a:lstStyle/>
          <a:p>
            <a:r>
              <a:rPr lang="en-US" sz="3800" dirty="0">
                <a:ea typeface="Calibri"/>
                <a:cs typeface="Calibri"/>
              </a:rPr>
              <a:t>Accessing Shelter</a:t>
            </a:r>
            <a:endParaRPr lang="en-US" sz="3800" i="1" dirty="0">
              <a:cs typeface="Calibri"/>
            </a:endParaRPr>
          </a:p>
        </p:txBody>
      </p:sp>
      <p:sp>
        <p:nvSpPr>
          <p:cNvPr id="4" name="Slide Number Placeholder 3">
            <a:extLst>
              <a:ext uri="{FF2B5EF4-FFF2-40B4-BE49-F238E27FC236}">
                <a16:creationId xmlns:a16="http://schemas.microsoft.com/office/drawing/2014/main" id="{DF9E2D15-3D87-D4E4-D668-A387903293D8}"/>
              </a:ext>
            </a:extLst>
          </p:cNvPr>
          <p:cNvSpPr>
            <a:spLocks noGrp="1"/>
          </p:cNvSpPr>
          <p:nvPr>
            <p:ph type="sldNum" sz="quarter" idx="12"/>
          </p:nvPr>
        </p:nvSpPr>
        <p:spPr/>
        <p:txBody>
          <a:bodyPr/>
          <a:lstStyle/>
          <a:p>
            <a:fld id="{14BA73CD-486B-4867-8F24-0C2CDC42528C}" type="slidenum">
              <a:rPr lang="en-US" smtClean="0"/>
              <a:pPr/>
              <a:t>18</a:t>
            </a:fld>
            <a:endParaRPr lang="en-US"/>
          </a:p>
        </p:txBody>
      </p:sp>
      <p:graphicFrame>
        <p:nvGraphicFramePr>
          <p:cNvPr id="7" name="Content Placeholder 6">
            <a:extLst>
              <a:ext uri="{FF2B5EF4-FFF2-40B4-BE49-F238E27FC236}">
                <a16:creationId xmlns:a16="http://schemas.microsoft.com/office/drawing/2014/main" id="{6DB4D23B-897F-077C-3BC2-05627D6C1F91}"/>
              </a:ext>
            </a:extLst>
          </p:cNvPr>
          <p:cNvGraphicFramePr>
            <a:graphicFrameLocks noGrp="1"/>
          </p:cNvGraphicFramePr>
          <p:nvPr>
            <p:ph idx="1"/>
            <p:extLst>
              <p:ext uri="{D42A27DB-BD31-4B8C-83A1-F6EECF244321}">
                <p14:modId xmlns:p14="http://schemas.microsoft.com/office/powerpoint/2010/main" val="150679843"/>
              </p:ext>
            </p:extLst>
          </p:nvPr>
        </p:nvGraphicFramePr>
        <p:xfrm>
          <a:off x="1004567" y="1580440"/>
          <a:ext cx="7611373" cy="4470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12" name="TextBox 1811">
            <a:extLst>
              <a:ext uri="{FF2B5EF4-FFF2-40B4-BE49-F238E27FC236}">
                <a16:creationId xmlns:a16="http://schemas.microsoft.com/office/drawing/2014/main" id="{20542C95-CA44-ED10-D8A1-3093FE6DCEB1}"/>
              </a:ext>
            </a:extLst>
          </p:cNvPr>
          <p:cNvSpPr txBox="1"/>
          <p:nvPr/>
        </p:nvSpPr>
        <p:spPr>
          <a:xfrm>
            <a:off x="8926902" y="1917939"/>
            <a:ext cx="2743200" cy="3970318"/>
          </a:xfrm>
          <a:prstGeom prst="rect">
            <a:avLst/>
          </a:prstGeom>
          <a:solidFill>
            <a:schemeClr val="accent4"/>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cs typeface="Calibri"/>
                <a:hlinkClick r:id="rId8"/>
              </a:rPr>
              <a:t>Up-to-date information available on the HSH website.</a:t>
            </a:r>
            <a:endParaRPr lang="en-US" b="1" u="sng"/>
          </a:p>
          <a:p>
            <a:pPr algn="ctr"/>
            <a:endParaRPr lang="en-US" b="1" u="sng"/>
          </a:p>
          <a:p>
            <a:pPr algn="ctr"/>
            <a:r>
              <a:rPr lang="en-US" b="1" u="sng"/>
              <a:t>Resources outside HSH:</a:t>
            </a:r>
            <a:endParaRPr lang="en-US" b="1" u="sng">
              <a:cs typeface="Calibri"/>
            </a:endParaRPr>
          </a:p>
          <a:p>
            <a:endParaRPr lang="en-US">
              <a:cs typeface="Calibri"/>
            </a:endParaRPr>
          </a:p>
          <a:p>
            <a:pPr marL="285750" indent="-285750">
              <a:buFont typeface="Arial"/>
              <a:buChar char="•"/>
            </a:pPr>
            <a:r>
              <a:rPr lang="en-US">
                <a:cs typeface="Calibri"/>
              </a:rPr>
              <a:t>Domestic violence shelters – see </a:t>
            </a:r>
            <a:r>
              <a:rPr lang="en-US">
                <a:cs typeface="Calibri"/>
                <a:hlinkClick r:id="rId9"/>
              </a:rPr>
              <a:t>SF.gov consolidated list.</a:t>
            </a:r>
          </a:p>
          <a:p>
            <a:endParaRPr lang="en-US">
              <a:cs typeface="Calibri"/>
            </a:endParaRPr>
          </a:p>
          <a:p>
            <a:pPr marL="285750" indent="-285750">
              <a:buFont typeface="Arial"/>
              <a:buChar char="•"/>
            </a:pPr>
            <a:r>
              <a:rPr lang="en-US">
                <a:cs typeface="Calibri"/>
              </a:rPr>
              <a:t>Other shelter resources – see </a:t>
            </a:r>
            <a:r>
              <a:rPr lang="en-US">
                <a:cs typeface="Calibri"/>
                <a:hlinkClick r:id="rId10"/>
              </a:rPr>
              <a:t>SF Service Guide for consolidated list.</a:t>
            </a:r>
          </a:p>
          <a:p>
            <a:pPr marL="285750" indent="-285750">
              <a:buFont typeface="Arial"/>
              <a:buChar char="•"/>
            </a:pPr>
            <a:endParaRPr lang="en-US">
              <a:cs typeface="Calibri"/>
            </a:endParaRPr>
          </a:p>
        </p:txBody>
      </p:sp>
    </p:spTree>
    <p:extLst>
      <p:ext uri="{BB962C8B-B14F-4D97-AF65-F5344CB8AC3E}">
        <p14:creationId xmlns:p14="http://schemas.microsoft.com/office/powerpoint/2010/main" val="258820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90BA-457A-7E96-1BB2-83F78E520A27}"/>
              </a:ext>
            </a:extLst>
          </p:cNvPr>
          <p:cNvSpPr>
            <a:spLocks noGrp="1"/>
          </p:cNvSpPr>
          <p:nvPr>
            <p:ph type="title"/>
          </p:nvPr>
        </p:nvSpPr>
        <p:spPr>
          <a:xfrm>
            <a:off x="829340" y="125892"/>
            <a:ext cx="10826748" cy="1325563"/>
          </a:xfrm>
        </p:spPr>
        <p:txBody>
          <a:bodyPr/>
          <a:lstStyle/>
          <a:p>
            <a:r>
              <a:rPr lang="en-US">
                <a:cs typeface="Calibri"/>
              </a:rPr>
              <a:t>Core Component: Housing</a:t>
            </a:r>
            <a:endParaRPr lang="en-US"/>
          </a:p>
        </p:txBody>
      </p:sp>
      <p:sp>
        <p:nvSpPr>
          <p:cNvPr id="3" name="Content Placeholder 2">
            <a:extLst>
              <a:ext uri="{FF2B5EF4-FFF2-40B4-BE49-F238E27FC236}">
                <a16:creationId xmlns:a16="http://schemas.microsoft.com/office/drawing/2014/main" id="{A18A90D5-08C2-FC2D-D0D4-D2AB2ADF4008}"/>
              </a:ext>
            </a:extLst>
          </p:cNvPr>
          <p:cNvSpPr>
            <a:spLocks noGrp="1"/>
          </p:cNvSpPr>
          <p:nvPr>
            <p:ph idx="1"/>
          </p:nvPr>
        </p:nvSpPr>
        <p:spPr>
          <a:xfrm>
            <a:off x="775430" y="2267660"/>
            <a:ext cx="6769982" cy="3838020"/>
          </a:xfrm>
        </p:spPr>
        <p:txBody>
          <a:bodyPr vert="horz" lIns="91440" tIns="45720" rIns="91440" bIns="45720" rtlCol="0" anchor="t">
            <a:normAutofit fontScale="62500" lnSpcReduction="20000"/>
          </a:bodyPr>
          <a:lstStyle/>
          <a:p>
            <a:pPr marL="0" indent="0">
              <a:spcAft>
                <a:spcPct val="0"/>
              </a:spcAft>
              <a:buNone/>
            </a:pPr>
            <a:r>
              <a:rPr lang="en-US" u="sng" dirty="0">
                <a:ea typeface="+mn-lt"/>
                <a:cs typeface="+mn-lt"/>
              </a:rPr>
              <a:t>Permanent Supportive Housing:</a:t>
            </a:r>
            <a:endParaRPr lang="en-US" u="sng" dirty="0">
              <a:cs typeface="Calibri" panose="020F0502020204030204"/>
            </a:endParaRPr>
          </a:p>
          <a:p>
            <a:pPr>
              <a:spcAft>
                <a:spcPct val="0"/>
              </a:spcAft>
            </a:pPr>
            <a:r>
              <a:rPr lang="en-US" dirty="0">
                <a:ea typeface="+mn-lt"/>
                <a:cs typeface="+mn-lt"/>
              </a:rPr>
              <a:t>Tenants pay up to </a:t>
            </a:r>
            <a:r>
              <a:rPr lang="en-US" b="1" dirty="0">
                <a:solidFill>
                  <a:schemeClr val="accent1"/>
                </a:solidFill>
                <a:ea typeface="+mn-lt"/>
                <a:cs typeface="+mn-lt"/>
              </a:rPr>
              <a:t>30% of income</a:t>
            </a:r>
            <a:r>
              <a:rPr lang="en-US" dirty="0">
                <a:ea typeface="+mn-lt"/>
                <a:cs typeface="+mn-lt"/>
              </a:rPr>
              <a:t> in rent &amp; receive voluntary support services.</a:t>
            </a:r>
          </a:p>
          <a:p>
            <a:pPr lvl="1">
              <a:spcAft>
                <a:spcPct val="0"/>
              </a:spcAft>
              <a:buFont typeface="Arial"/>
            </a:pPr>
            <a:r>
              <a:rPr lang="en-US" dirty="0">
                <a:solidFill>
                  <a:srgbClr val="000000"/>
                </a:solidFill>
                <a:ea typeface="+mn-lt"/>
                <a:cs typeface="+mn-lt"/>
              </a:rPr>
              <a:t>Services include housing case management, physical and behavioral health through DPH, and In-Home Supportive Services for older adults and people with disabilities through DAS.</a:t>
            </a:r>
          </a:p>
          <a:p>
            <a:pPr>
              <a:spcAft>
                <a:spcPct val="0"/>
              </a:spcAft>
            </a:pPr>
            <a:r>
              <a:rPr lang="en-US" b="1" dirty="0">
                <a:solidFill>
                  <a:schemeClr val="accent1"/>
                </a:solidFill>
                <a:ea typeface="+mn-lt"/>
                <a:cs typeface="+mn-lt"/>
              </a:rPr>
              <a:t>Site-based programs</a:t>
            </a:r>
            <a:endParaRPr lang="en-US" dirty="0">
              <a:solidFill>
                <a:schemeClr val="accent1"/>
              </a:solidFill>
              <a:cs typeface="Calibri"/>
            </a:endParaRPr>
          </a:p>
          <a:p>
            <a:pPr lvl="1">
              <a:spcAft>
                <a:spcPct val="0"/>
              </a:spcAft>
              <a:buFont typeface="Arial"/>
              <a:buChar char="•"/>
            </a:pPr>
            <a:r>
              <a:rPr lang="en-US" dirty="0">
                <a:cs typeface="Calibri"/>
              </a:rPr>
              <a:t>&gt;9,300 units in over 150 buildings across the City.</a:t>
            </a:r>
          </a:p>
          <a:p>
            <a:pPr lvl="1">
              <a:spcAft>
                <a:spcPct val="0"/>
              </a:spcAft>
              <a:buFont typeface="Arial"/>
              <a:buChar char="•"/>
            </a:pPr>
            <a:r>
              <a:rPr lang="en-US" dirty="0">
                <a:solidFill>
                  <a:srgbClr val="000000"/>
                </a:solidFill>
                <a:ea typeface="+mn-lt"/>
                <a:cs typeface="+mn-lt"/>
              </a:rPr>
              <a:t>Housing sites include non-profit owned, master leased and City-owned buildings.</a:t>
            </a:r>
          </a:p>
          <a:p>
            <a:pPr>
              <a:spcAft>
                <a:spcPct val="0"/>
              </a:spcAft>
            </a:pPr>
            <a:r>
              <a:rPr lang="en-US" b="1" dirty="0">
                <a:solidFill>
                  <a:schemeClr val="accent1"/>
                </a:solidFill>
                <a:ea typeface="+mn-lt"/>
                <a:cs typeface="+mn-lt"/>
              </a:rPr>
              <a:t>Scattered-site programs:</a:t>
            </a:r>
            <a:r>
              <a:rPr lang="en-US" dirty="0">
                <a:ea typeface="+mn-lt"/>
                <a:cs typeface="+mn-lt"/>
              </a:rPr>
              <a:t> </a:t>
            </a:r>
          </a:p>
          <a:p>
            <a:pPr lvl="1">
              <a:spcAft>
                <a:spcPct val="0"/>
              </a:spcAft>
              <a:buFont typeface="Arial"/>
            </a:pPr>
            <a:r>
              <a:rPr lang="en-US" dirty="0">
                <a:ea typeface="+mn-lt"/>
                <a:cs typeface="+mn-lt"/>
              </a:rPr>
              <a:t>&gt;2,600 PSH units</a:t>
            </a:r>
          </a:p>
          <a:p>
            <a:pPr lvl="1">
              <a:spcAft>
                <a:spcPct val="0"/>
              </a:spcAft>
              <a:buFont typeface="Arial"/>
            </a:pPr>
            <a:r>
              <a:rPr lang="en-US" dirty="0">
                <a:ea typeface="+mn-lt"/>
                <a:cs typeface="+mn-lt"/>
              </a:rPr>
              <a:t>Tenants use rental subsidies to live in private market units.</a:t>
            </a:r>
          </a:p>
          <a:p>
            <a:pPr lvl="1">
              <a:spcAft>
                <a:spcPct val="0"/>
              </a:spcAft>
              <a:buFont typeface="Arial"/>
            </a:pPr>
            <a:r>
              <a:rPr lang="en-US" b="1" dirty="0">
                <a:solidFill>
                  <a:schemeClr val="accent1"/>
                </a:solidFill>
                <a:ea typeface="+mn-lt"/>
                <a:cs typeface="+mn-lt"/>
              </a:rPr>
              <a:t>Flexible Housing Subsidy Pool:</a:t>
            </a:r>
            <a:r>
              <a:rPr lang="en-US" dirty="0">
                <a:ea typeface="+mn-lt"/>
                <a:cs typeface="+mn-lt"/>
              </a:rPr>
              <a:t> locally funded subsidy. </a:t>
            </a:r>
          </a:p>
          <a:p>
            <a:pPr lvl="1">
              <a:spcAft>
                <a:spcPct val="0"/>
              </a:spcAft>
              <a:buFont typeface="Arial"/>
            </a:pPr>
            <a:r>
              <a:rPr lang="en-US" dirty="0">
                <a:ea typeface="+mn-lt"/>
                <a:cs typeface="+mn-lt"/>
              </a:rPr>
              <a:t>Supportive services for some</a:t>
            </a:r>
            <a:r>
              <a:rPr lang="en-US" b="1" dirty="0">
                <a:solidFill>
                  <a:schemeClr val="accent1"/>
                </a:solidFill>
                <a:ea typeface="+mn-lt"/>
                <a:cs typeface="+mn-lt"/>
              </a:rPr>
              <a:t> federal housing choice voucher programs</a:t>
            </a:r>
            <a:r>
              <a:rPr lang="en-US" dirty="0">
                <a:ea typeface="+mn-lt"/>
                <a:cs typeface="+mn-lt"/>
              </a:rPr>
              <a:t> like Emergency Housing Vouchers (EHVs).</a:t>
            </a:r>
            <a:endParaRPr lang="en-US" dirty="0">
              <a:ea typeface="Calibri"/>
              <a:cs typeface="Calibri"/>
            </a:endParaRPr>
          </a:p>
          <a:p>
            <a:pPr marL="0" indent="0">
              <a:spcAft>
                <a:spcPct val="0"/>
              </a:spcAft>
              <a:buNone/>
            </a:pPr>
            <a:endParaRPr lang="en-US" dirty="0">
              <a:cs typeface="Calibri"/>
            </a:endParaRPr>
          </a:p>
        </p:txBody>
      </p:sp>
      <p:sp>
        <p:nvSpPr>
          <p:cNvPr id="4" name="Slide Number Placeholder 3">
            <a:extLst>
              <a:ext uri="{FF2B5EF4-FFF2-40B4-BE49-F238E27FC236}">
                <a16:creationId xmlns:a16="http://schemas.microsoft.com/office/drawing/2014/main" id="{FDEFE047-28AC-6F88-738A-A60880C4533F}"/>
              </a:ext>
            </a:extLst>
          </p:cNvPr>
          <p:cNvSpPr>
            <a:spLocks noGrp="1"/>
          </p:cNvSpPr>
          <p:nvPr>
            <p:ph type="sldNum" sz="quarter" idx="12"/>
          </p:nvPr>
        </p:nvSpPr>
        <p:spPr/>
        <p:txBody>
          <a:bodyPr/>
          <a:lstStyle/>
          <a:p>
            <a:fld id="{14BA73CD-486B-4867-8F24-0C2CDC42528C}" type="slidenum">
              <a:rPr lang="en-US" smtClean="0"/>
              <a:pPr/>
              <a:t>19</a:t>
            </a:fld>
            <a:endParaRPr lang="en-US"/>
          </a:p>
        </p:txBody>
      </p:sp>
      <p:pic>
        <p:nvPicPr>
          <p:cNvPr id="6" name="Picture 6">
            <a:extLst>
              <a:ext uri="{FF2B5EF4-FFF2-40B4-BE49-F238E27FC236}">
                <a16:creationId xmlns:a16="http://schemas.microsoft.com/office/drawing/2014/main" id="{6903F469-8A6E-7993-13D4-C83EB4912D1A}"/>
              </a:ext>
            </a:extLst>
          </p:cNvPr>
          <p:cNvPicPr>
            <a:picLocks noChangeAspect="1"/>
          </p:cNvPicPr>
          <p:nvPr/>
        </p:nvPicPr>
        <p:blipFill>
          <a:blip r:embed="rId3"/>
          <a:stretch>
            <a:fillRect/>
          </a:stretch>
        </p:blipFill>
        <p:spPr>
          <a:xfrm>
            <a:off x="7539882" y="2340306"/>
            <a:ext cx="3695705" cy="3112955"/>
          </a:xfrm>
          <a:prstGeom prst="rect">
            <a:avLst/>
          </a:prstGeom>
        </p:spPr>
      </p:pic>
      <p:sp>
        <p:nvSpPr>
          <p:cNvPr id="8" name="TextBox 7">
            <a:extLst>
              <a:ext uri="{FF2B5EF4-FFF2-40B4-BE49-F238E27FC236}">
                <a16:creationId xmlns:a16="http://schemas.microsoft.com/office/drawing/2014/main" id="{494FBDBD-FBDA-064C-B2C2-D65C66C10DF3}"/>
              </a:ext>
            </a:extLst>
          </p:cNvPr>
          <p:cNvSpPr txBox="1"/>
          <p:nvPr/>
        </p:nvSpPr>
        <p:spPr>
          <a:xfrm>
            <a:off x="7593529" y="5484161"/>
            <a:ext cx="38217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t>Family and adult permanent supportive housing at The Margot (1321 Mission Street).</a:t>
            </a:r>
            <a:endParaRPr lang="en-US"/>
          </a:p>
        </p:txBody>
      </p:sp>
      <p:sp>
        <p:nvSpPr>
          <p:cNvPr id="5" name="TextBox 4">
            <a:extLst>
              <a:ext uri="{FF2B5EF4-FFF2-40B4-BE49-F238E27FC236}">
                <a16:creationId xmlns:a16="http://schemas.microsoft.com/office/drawing/2014/main" id="{F2AD0750-F8C7-6918-8FA6-4A7ED5A88416}"/>
              </a:ext>
            </a:extLst>
          </p:cNvPr>
          <p:cNvSpPr txBox="1"/>
          <p:nvPr/>
        </p:nvSpPr>
        <p:spPr>
          <a:xfrm>
            <a:off x="834797" y="1362181"/>
            <a:ext cx="111004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Permanent solutions to homelessness. HSH housing team contracts with nonprofits to fund </a:t>
            </a:r>
            <a:r>
              <a:rPr lang="en-US" sz="2000" b="1">
                <a:solidFill>
                  <a:schemeClr val="accent1"/>
                </a:solidFill>
              </a:rPr>
              <a:t>subsidies</a:t>
            </a:r>
            <a:r>
              <a:rPr lang="en-US" sz="2000"/>
              <a:t>, </a:t>
            </a:r>
            <a:r>
              <a:rPr lang="en-US" sz="2000" b="1">
                <a:solidFill>
                  <a:schemeClr val="accent1"/>
                </a:solidFill>
              </a:rPr>
              <a:t>supportive services</a:t>
            </a:r>
            <a:r>
              <a:rPr lang="en-US" sz="2000"/>
              <a:t>, </a:t>
            </a:r>
            <a:r>
              <a:rPr lang="en-US" sz="2000" b="1">
                <a:solidFill>
                  <a:schemeClr val="accent1"/>
                </a:solidFill>
              </a:rPr>
              <a:t>property management services</a:t>
            </a:r>
            <a:r>
              <a:rPr lang="en-US" sz="2000"/>
              <a:t>, and </a:t>
            </a:r>
            <a:r>
              <a:rPr lang="en-US" sz="2000" b="1">
                <a:solidFill>
                  <a:schemeClr val="accent1"/>
                </a:solidFill>
              </a:rPr>
              <a:t>leasing </a:t>
            </a:r>
            <a:r>
              <a:rPr lang="en-US" sz="2000"/>
              <a:t>and </a:t>
            </a:r>
            <a:r>
              <a:rPr lang="en-US" sz="2000" b="1">
                <a:solidFill>
                  <a:schemeClr val="accent1"/>
                </a:solidFill>
              </a:rPr>
              <a:t>operations </a:t>
            </a:r>
            <a:r>
              <a:rPr lang="en-US" sz="2000"/>
              <a:t>costs.</a:t>
            </a:r>
            <a:endParaRPr lang="en-US" sz="2000">
              <a:ea typeface="+mn-lt"/>
              <a:cs typeface="+mn-lt"/>
            </a:endParaRPr>
          </a:p>
        </p:txBody>
      </p:sp>
    </p:spTree>
    <p:extLst>
      <p:ext uri="{BB962C8B-B14F-4D97-AF65-F5344CB8AC3E}">
        <p14:creationId xmlns:p14="http://schemas.microsoft.com/office/powerpoint/2010/main" val="131388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8CAA8E-B396-0F7B-EDB4-76180CD8A0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A73CD-486B-4867-8F24-0C2CDC42528C}"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itle 37">
            <a:extLst>
              <a:ext uri="{FF2B5EF4-FFF2-40B4-BE49-F238E27FC236}">
                <a16:creationId xmlns:a16="http://schemas.microsoft.com/office/drawing/2014/main" id="{A1C06DF4-297B-E840-5BA1-A2D32A728690}"/>
              </a:ext>
            </a:extLst>
          </p:cNvPr>
          <p:cNvSpPr>
            <a:spLocks noGrp="1"/>
          </p:cNvSpPr>
          <p:nvPr>
            <p:ph type="title" idx="4294967295"/>
          </p:nvPr>
        </p:nvSpPr>
        <p:spPr>
          <a:xfrm>
            <a:off x="0" y="365125"/>
            <a:ext cx="10515600" cy="1325563"/>
          </a:xfrm>
        </p:spPr>
        <p:txBody>
          <a:bodyPr/>
          <a:lstStyle/>
          <a:p>
            <a:r>
              <a:rPr lang="en-US">
                <a:cs typeface="Calibri"/>
              </a:rPr>
              <a:t>Homelessness in San Francisco</a:t>
            </a:r>
            <a:endParaRPr lang="en-US"/>
          </a:p>
        </p:txBody>
      </p:sp>
      <p:pic>
        <p:nvPicPr>
          <p:cNvPr id="2050" name="Picture 2">
            <a:extLst>
              <a:ext uri="{FF2B5EF4-FFF2-40B4-BE49-F238E27FC236}">
                <a16:creationId xmlns:a16="http://schemas.microsoft.com/office/drawing/2014/main" id="{4DE35719-9721-D615-72BA-2C31A6D66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53" y="1351852"/>
            <a:ext cx="5257800" cy="48561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4F59825-E5D3-C417-3EEC-62EA67F54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513" y="1511518"/>
            <a:ext cx="3591314" cy="44984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7108CD7-5100-B0B4-9538-9187616AB3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3181" y="1511517"/>
            <a:ext cx="2446068" cy="31631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6D0DD2A-C3D5-4D1C-FEC8-3E986E0D7D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3630" y="4674637"/>
            <a:ext cx="2565217" cy="125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7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790BA-457A-7E96-1BB2-83F78E520A27}"/>
              </a:ext>
            </a:extLst>
          </p:cNvPr>
          <p:cNvSpPr>
            <a:spLocks noGrp="1"/>
          </p:cNvSpPr>
          <p:nvPr>
            <p:ph type="title"/>
          </p:nvPr>
        </p:nvSpPr>
        <p:spPr>
          <a:xfrm>
            <a:off x="829340" y="125892"/>
            <a:ext cx="10826748" cy="1325563"/>
          </a:xfrm>
        </p:spPr>
        <p:txBody>
          <a:bodyPr/>
          <a:lstStyle/>
          <a:p>
            <a:r>
              <a:rPr lang="en-US">
                <a:cs typeface="Calibri"/>
              </a:rPr>
              <a:t>Core Component: Housing</a:t>
            </a:r>
            <a:endParaRPr lang="en-US"/>
          </a:p>
        </p:txBody>
      </p:sp>
      <p:sp>
        <p:nvSpPr>
          <p:cNvPr id="3" name="Content Placeholder 2">
            <a:extLst>
              <a:ext uri="{FF2B5EF4-FFF2-40B4-BE49-F238E27FC236}">
                <a16:creationId xmlns:a16="http://schemas.microsoft.com/office/drawing/2014/main" id="{A18A90D5-08C2-FC2D-D0D4-D2AB2ADF4008}"/>
              </a:ext>
            </a:extLst>
          </p:cNvPr>
          <p:cNvSpPr>
            <a:spLocks noGrp="1"/>
          </p:cNvSpPr>
          <p:nvPr>
            <p:ph idx="1"/>
          </p:nvPr>
        </p:nvSpPr>
        <p:spPr>
          <a:xfrm>
            <a:off x="832939" y="1261246"/>
            <a:ext cx="6022360" cy="5232623"/>
          </a:xfrm>
        </p:spPr>
        <p:txBody>
          <a:bodyPr vert="horz" lIns="91440" tIns="45720" rIns="91440" bIns="45720" rtlCol="0" anchor="t">
            <a:normAutofit fontScale="92500" lnSpcReduction="20000"/>
          </a:bodyPr>
          <a:lstStyle/>
          <a:p>
            <a:pPr marL="0" indent="0">
              <a:spcAft>
                <a:spcPct val="0"/>
              </a:spcAft>
              <a:buNone/>
            </a:pPr>
            <a:endParaRPr lang="en-US" dirty="0">
              <a:cs typeface="Calibri" panose="020F0502020204030204"/>
            </a:endParaRPr>
          </a:p>
          <a:p>
            <a:pPr>
              <a:spcAft>
                <a:spcPct val="0"/>
              </a:spcAft>
            </a:pPr>
            <a:r>
              <a:rPr lang="en-US" dirty="0">
                <a:ea typeface="+mn-lt"/>
                <a:cs typeface="+mn-lt"/>
              </a:rPr>
              <a:t> Rapid re-housing (RRH): </a:t>
            </a:r>
            <a:r>
              <a:rPr lang="en-US" b="1" dirty="0">
                <a:solidFill>
                  <a:schemeClr val="accent1"/>
                </a:solidFill>
                <a:ea typeface="+mn-lt"/>
                <a:cs typeface="+mn-lt"/>
              </a:rPr>
              <a:t>Time-limited rental assistance</a:t>
            </a:r>
            <a:r>
              <a:rPr lang="en-US" dirty="0">
                <a:ea typeface="+mn-lt"/>
                <a:cs typeface="+mn-lt"/>
              </a:rPr>
              <a:t> for up to two to five years with supportive services.</a:t>
            </a:r>
          </a:p>
          <a:p>
            <a:pPr lvl="1"/>
            <a:r>
              <a:rPr lang="en-US" dirty="0">
                <a:ea typeface="+mn-lt"/>
                <a:cs typeface="+mn-lt"/>
              </a:rPr>
              <a:t>About 2,200 scattered-site private market units.</a:t>
            </a:r>
            <a:endParaRPr lang="en-US" dirty="0"/>
          </a:p>
          <a:p>
            <a:pPr lvl="1"/>
            <a:endParaRPr lang="en-US" dirty="0">
              <a:cs typeface="Calibri"/>
            </a:endParaRPr>
          </a:p>
          <a:p>
            <a:pPr>
              <a:spcAft>
                <a:spcPct val="0"/>
              </a:spcAft>
            </a:pPr>
            <a:r>
              <a:rPr lang="en-US" b="1" dirty="0">
                <a:solidFill>
                  <a:schemeClr val="accent1"/>
                </a:solidFill>
                <a:cs typeface="Calibri"/>
              </a:rPr>
              <a:t>Housing ladder</a:t>
            </a:r>
            <a:r>
              <a:rPr lang="en-US" dirty="0">
                <a:cs typeface="Calibri"/>
              </a:rPr>
              <a:t>: ongoing subsidy for former residents of PSH to live in a more independent site-based or scattered-site unit with a lower level of supportive services.</a:t>
            </a:r>
          </a:p>
          <a:p>
            <a:pPr lvl="1">
              <a:spcAft>
                <a:spcPct val="0"/>
              </a:spcAft>
            </a:pPr>
            <a:r>
              <a:rPr lang="en-US" dirty="0">
                <a:cs typeface="Calibri"/>
              </a:rPr>
              <a:t>Frees up PSH unit for a client with higher need.</a:t>
            </a:r>
          </a:p>
          <a:p>
            <a:pPr marL="457200" lvl="1" indent="0">
              <a:spcAft>
                <a:spcPct val="0"/>
              </a:spcAft>
              <a:buNone/>
            </a:pPr>
            <a:br>
              <a:rPr lang="en-US" dirty="0"/>
            </a:br>
            <a:endParaRPr lang="en-US" dirty="0">
              <a:cs typeface="Calibri"/>
            </a:endParaRPr>
          </a:p>
          <a:p>
            <a:pPr lvl="1"/>
            <a:endParaRPr lang="en-US" dirty="0">
              <a:cs typeface="Calibri"/>
            </a:endParaRPr>
          </a:p>
        </p:txBody>
      </p:sp>
      <p:sp>
        <p:nvSpPr>
          <p:cNvPr id="4" name="Slide Number Placeholder 3">
            <a:extLst>
              <a:ext uri="{FF2B5EF4-FFF2-40B4-BE49-F238E27FC236}">
                <a16:creationId xmlns:a16="http://schemas.microsoft.com/office/drawing/2014/main" id="{FDEFE047-28AC-6F88-738A-A60880C4533F}"/>
              </a:ext>
            </a:extLst>
          </p:cNvPr>
          <p:cNvSpPr>
            <a:spLocks noGrp="1"/>
          </p:cNvSpPr>
          <p:nvPr>
            <p:ph type="sldNum" sz="quarter" idx="12"/>
          </p:nvPr>
        </p:nvSpPr>
        <p:spPr/>
        <p:txBody>
          <a:bodyPr/>
          <a:lstStyle/>
          <a:p>
            <a:fld id="{14BA73CD-486B-4867-8F24-0C2CDC42528C}" type="slidenum">
              <a:rPr lang="en-US" smtClean="0"/>
              <a:pPr/>
              <a:t>20</a:t>
            </a:fld>
            <a:endParaRPr lang="en-US"/>
          </a:p>
        </p:txBody>
      </p:sp>
      <p:sp>
        <p:nvSpPr>
          <p:cNvPr id="5" name="TextBox 4">
            <a:extLst>
              <a:ext uri="{FF2B5EF4-FFF2-40B4-BE49-F238E27FC236}">
                <a16:creationId xmlns:a16="http://schemas.microsoft.com/office/drawing/2014/main" id="{4ECA7959-A6DD-4349-E95E-49B9D553B7BA}"/>
              </a:ext>
            </a:extLst>
          </p:cNvPr>
          <p:cNvSpPr txBox="1"/>
          <p:nvPr/>
        </p:nvSpPr>
        <p:spPr>
          <a:xfrm>
            <a:off x="6987691" y="1263329"/>
            <a:ext cx="4367839" cy="4708981"/>
          </a:xfrm>
          <a:prstGeom prst="rect">
            <a:avLst/>
          </a:prstGeom>
          <a:solidFill>
            <a:schemeClr val="accent2"/>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000" b="1" u="sng">
              <a:cs typeface="Calibri"/>
            </a:endParaRPr>
          </a:p>
          <a:p>
            <a:pPr algn="ctr"/>
            <a:r>
              <a:rPr lang="en-US" sz="2000" b="1" u="sng">
                <a:cs typeface="Calibri"/>
              </a:rPr>
              <a:t>Housing for Veterans:</a:t>
            </a:r>
            <a:endParaRPr lang="en-US">
              <a:cs typeface="Calibri"/>
            </a:endParaRPr>
          </a:p>
          <a:p>
            <a:endParaRPr lang="en-US" sz="2000" b="1" u="sng">
              <a:cs typeface="Calibri"/>
            </a:endParaRPr>
          </a:p>
          <a:p>
            <a:pPr marL="285750" indent="-285750">
              <a:buFont typeface="Arial"/>
              <a:buChar char="•"/>
            </a:pPr>
            <a:r>
              <a:rPr lang="en-US" sz="2000">
                <a:cs typeface="Calibri"/>
              </a:rPr>
              <a:t>The 2022 PIT Count indicates ~600 veterans are unhoused on any given night in San Francisco. </a:t>
            </a:r>
            <a:endParaRPr lang="en-US" sz="2000" b="1" u="sng">
              <a:cs typeface="Calibri"/>
            </a:endParaRPr>
          </a:p>
          <a:p>
            <a:pPr marL="285750" indent="-285750">
              <a:buFont typeface="Arial"/>
              <a:buChar char="•"/>
            </a:pPr>
            <a:endParaRPr lang="en-US" sz="2000">
              <a:cs typeface="Calibri"/>
            </a:endParaRPr>
          </a:p>
          <a:p>
            <a:pPr marL="285750" indent="-285750">
              <a:buFont typeface="Arial"/>
              <a:buChar char="•"/>
            </a:pPr>
            <a:r>
              <a:rPr lang="en-US" sz="2000">
                <a:cs typeface="Calibri"/>
              </a:rPr>
              <a:t>HSH resources focused on veterans:</a:t>
            </a:r>
          </a:p>
          <a:p>
            <a:pPr marL="742950" lvl="1" indent="-285750">
              <a:buFont typeface="Arial"/>
              <a:buChar char="•"/>
            </a:pPr>
            <a:r>
              <a:rPr lang="en-US" sz="2000">
                <a:cs typeface="Calibri"/>
              </a:rPr>
              <a:t>CE Access Point for veterans (Swords to Plowshares)</a:t>
            </a:r>
          </a:p>
          <a:p>
            <a:pPr marL="742950" lvl="1" indent="-285750">
              <a:buFont typeface="Arial"/>
              <a:buChar char="•"/>
            </a:pPr>
            <a:r>
              <a:rPr lang="en-US" sz="2000">
                <a:cs typeface="Calibri"/>
              </a:rPr>
              <a:t>Lower Housing Referral Status threshold for veterans</a:t>
            </a:r>
          </a:p>
          <a:p>
            <a:pPr marL="742950" lvl="1" indent="-285750">
              <a:buFont typeface="Arial"/>
              <a:buChar char="•"/>
            </a:pPr>
            <a:r>
              <a:rPr lang="en-US" sz="2000">
                <a:cs typeface="Calibri"/>
              </a:rPr>
              <a:t>PSH units designated for veterans</a:t>
            </a:r>
            <a:endParaRPr lang="en-US"/>
          </a:p>
          <a:p>
            <a:pPr marL="742950" lvl="1" indent="-285750">
              <a:buFont typeface="Arial"/>
              <a:buChar char="•"/>
            </a:pPr>
            <a:endParaRPr lang="en-US" sz="2000">
              <a:cs typeface="Calibri"/>
            </a:endParaRPr>
          </a:p>
        </p:txBody>
      </p:sp>
    </p:spTree>
    <p:extLst>
      <p:ext uri="{BB962C8B-B14F-4D97-AF65-F5344CB8AC3E}">
        <p14:creationId xmlns:p14="http://schemas.microsoft.com/office/powerpoint/2010/main" val="957603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7838-2038-2864-2209-6A731D298B4F}"/>
              </a:ext>
            </a:extLst>
          </p:cNvPr>
          <p:cNvSpPr>
            <a:spLocks noGrp="1"/>
          </p:cNvSpPr>
          <p:nvPr>
            <p:ph type="title"/>
          </p:nvPr>
        </p:nvSpPr>
        <p:spPr/>
        <p:txBody>
          <a:bodyPr/>
          <a:lstStyle/>
          <a:p>
            <a:r>
              <a:rPr lang="en-US" dirty="0">
                <a:cs typeface="Calibri"/>
              </a:rPr>
              <a:t>Accessing Housing</a:t>
            </a:r>
            <a:endParaRPr lang="en-US" dirty="0"/>
          </a:p>
        </p:txBody>
      </p:sp>
      <p:sp>
        <p:nvSpPr>
          <p:cNvPr id="3" name="Text Placeholder 2">
            <a:extLst>
              <a:ext uri="{FF2B5EF4-FFF2-40B4-BE49-F238E27FC236}">
                <a16:creationId xmlns:a16="http://schemas.microsoft.com/office/drawing/2014/main" id="{B40B3B3C-D617-D306-8E93-963D670A2B65}"/>
              </a:ext>
            </a:extLst>
          </p:cNvPr>
          <p:cNvSpPr>
            <a:spLocks noGrp="1"/>
          </p:cNvSpPr>
          <p:nvPr>
            <p:ph type="body" idx="1"/>
          </p:nvPr>
        </p:nvSpPr>
        <p:spPr>
          <a:xfrm>
            <a:off x="839788" y="1235465"/>
            <a:ext cx="5157787" cy="823911"/>
          </a:xfrm>
        </p:spPr>
        <p:txBody>
          <a:bodyPr/>
          <a:lstStyle/>
          <a:p>
            <a:pPr algn="ctr"/>
            <a:r>
              <a:rPr lang="en-US" sz="3200" u="sng" dirty="0">
                <a:cs typeface="Calibri"/>
              </a:rPr>
              <a:t>HSH</a:t>
            </a:r>
            <a:r>
              <a:rPr lang="en-US" u="sng" dirty="0">
                <a:cs typeface="Calibri"/>
              </a:rPr>
              <a:t> </a:t>
            </a:r>
            <a:r>
              <a:rPr lang="en-US" sz="3200" u="sng" dirty="0">
                <a:cs typeface="Calibri"/>
              </a:rPr>
              <a:t>Housing</a:t>
            </a:r>
          </a:p>
        </p:txBody>
      </p:sp>
      <p:sp>
        <p:nvSpPr>
          <p:cNvPr id="4" name="Content Placeholder 3">
            <a:extLst>
              <a:ext uri="{FF2B5EF4-FFF2-40B4-BE49-F238E27FC236}">
                <a16:creationId xmlns:a16="http://schemas.microsoft.com/office/drawing/2014/main" id="{21A6653E-9E08-EA78-DDBC-5840D7C4ACCC}"/>
              </a:ext>
            </a:extLst>
          </p:cNvPr>
          <p:cNvSpPr>
            <a:spLocks noGrp="1"/>
          </p:cNvSpPr>
          <p:nvPr>
            <p:ph sz="half" idx="2"/>
          </p:nvPr>
        </p:nvSpPr>
        <p:spPr>
          <a:xfrm>
            <a:off x="825411" y="2266950"/>
            <a:ext cx="5172164" cy="3723947"/>
          </a:xfrm>
        </p:spPr>
        <p:txBody>
          <a:bodyPr vert="horz" lIns="91440" tIns="45720" rIns="91440" bIns="45720" rtlCol="0" anchor="t">
            <a:normAutofit fontScale="92500" lnSpcReduction="20000"/>
          </a:bodyPr>
          <a:lstStyle/>
          <a:p>
            <a:r>
              <a:rPr lang="en-US" sz="3000" b="1" dirty="0">
                <a:solidFill>
                  <a:schemeClr val="accent1"/>
                </a:solidFill>
                <a:cs typeface="Calibri"/>
              </a:rPr>
              <a:t>All HSH housing</a:t>
            </a:r>
            <a:r>
              <a:rPr lang="en-US" sz="3000" dirty="0">
                <a:cs typeface="Calibri"/>
              </a:rPr>
              <a:t> (permanent supportive housing and rapid re-housing) goes through </a:t>
            </a:r>
            <a:r>
              <a:rPr lang="en-US" sz="3000" b="1" dirty="0">
                <a:solidFill>
                  <a:schemeClr val="accent1"/>
                </a:solidFill>
                <a:cs typeface="Calibri"/>
              </a:rPr>
              <a:t>CE Access Points.</a:t>
            </a:r>
          </a:p>
          <a:p>
            <a:pPr marL="0" indent="0">
              <a:buNone/>
            </a:pPr>
            <a:endParaRPr lang="en-US" sz="3000" b="1" dirty="0">
              <a:solidFill>
                <a:schemeClr val="accent1"/>
              </a:solidFill>
              <a:cs typeface="Calibri"/>
            </a:endParaRPr>
          </a:p>
          <a:p>
            <a:r>
              <a:rPr lang="en-US" sz="3000" b="1" dirty="0">
                <a:solidFill>
                  <a:schemeClr val="accent1"/>
                </a:solidFill>
                <a:ea typeface="+mn-lt"/>
                <a:cs typeface="+mn-lt"/>
              </a:rPr>
              <a:t>Housing ladder</a:t>
            </a:r>
            <a:r>
              <a:rPr lang="en-US" sz="3000" dirty="0">
                <a:ea typeface="+mn-lt"/>
                <a:cs typeface="+mn-lt"/>
              </a:rPr>
              <a:t>: eligible PSH tenants referred by case managers.</a:t>
            </a:r>
          </a:p>
        </p:txBody>
      </p:sp>
      <p:sp>
        <p:nvSpPr>
          <p:cNvPr id="5" name="Text Placeholder 4">
            <a:extLst>
              <a:ext uri="{FF2B5EF4-FFF2-40B4-BE49-F238E27FC236}">
                <a16:creationId xmlns:a16="http://schemas.microsoft.com/office/drawing/2014/main" id="{AF0F0CFD-2567-500E-21D3-A8E0672E7F3E}"/>
              </a:ext>
            </a:extLst>
          </p:cNvPr>
          <p:cNvSpPr>
            <a:spLocks noGrp="1"/>
          </p:cNvSpPr>
          <p:nvPr>
            <p:ph type="body" sz="quarter" idx="3"/>
          </p:nvPr>
        </p:nvSpPr>
        <p:spPr>
          <a:xfrm>
            <a:off x="6172200" y="1235465"/>
            <a:ext cx="5183188" cy="823912"/>
          </a:xfrm>
        </p:spPr>
        <p:txBody>
          <a:bodyPr>
            <a:normAutofit/>
          </a:bodyPr>
          <a:lstStyle/>
          <a:p>
            <a:pPr algn="ctr"/>
            <a:r>
              <a:rPr lang="en-US" sz="3200" u="sng">
                <a:cs typeface="Calibri"/>
              </a:rPr>
              <a:t>Other Housing</a:t>
            </a:r>
          </a:p>
        </p:txBody>
      </p:sp>
      <p:sp>
        <p:nvSpPr>
          <p:cNvPr id="6" name="Content Placeholder 5">
            <a:extLst>
              <a:ext uri="{FF2B5EF4-FFF2-40B4-BE49-F238E27FC236}">
                <a16:creationId xmlns:a16="http://schemas.microsoft.com/office/drawing/2014/main" id="{8B3C7597-6000-5554-AD19-09A5D3C59EB5}"/>
              </a:ext>
            </a:extLst>
          </p:cNvPr>
          <p:cNvSpPr>
            <a:spLocks noGrp="1"/>
          </p:cNvSpPr>
          <p:nvPr>
            <p:ph sz="quarter" idx="4"/>
          </p:nvPr>
        </p:nvSpPr>
        <p:spPr>
          <a:xfrm>
            <a:off x="6172200" y="2145642"/>
            <a:ext cx="5183188" cy="4247821"/>
          </a:xfrm>
        </p:spPr>
        <p:txBody>
          <a:bodyPr vert="horz" lIns="91440" tIns="45720" rIns="91440" bIns="45720" rtlCol="0" anchor="t">
            <a:normAutofit fontScale="92500" lnSpcReduction="20000"/>
          </a:bodyPr>
          <a:lstStyle/>
          <a:p>
            <a:pPr>
              <a:lnSpc>
                <a:spcPct val="120000"/>
              </a:lnSpc>
            </a:pPr>
            <a:r>
              <a:rPr lang="en-US" sz="3000" b="1" dirty="0">
                <a:cs typeface="Calibri"/>
                <a:hlinkClick r:id="rId4"/>
              </a:rPr>
              <a:t>Mayor's Office of Housing and Community Development (MOHCD)</a:t>
            </a:r>
            <a:r>
              <a:rPr lang="en-US" sz="3000" b="1" dirty="0">
                <a:cs typeface="Calibri"/>
              </a:rPr>
              <a:t>:</a:t>
            </a:r>
            <a:endParaRPr lang="en-US" sz="3000" b="1" dirty="0">
              <a:ea typeface="+mn-lt"/>
              <a:cs typeface="+mn-lt"/>
            </a:endParaRPr>
          </a:p>
          <a:p>
            <a:pPr lvl="1">
              <a:buFont typeface="Arial"/>
            </a:pPr>
            <a:r>
              <a:rPr lang="en-US" dirty="0">
                <a:cs typeface="Calibri"/>
              </a:rPr>
              <a:t>City-sponsored affordable housing (</a:t>
            </a:r>
            <a:r>
              <a:rPr lang="en-US" dirty="0">
                <a:cs typeface="Calibri"/>
                <a:hlinkClick r:id="rId5"/>
              </a:rPr>
              <a:t>DAHLIA</a:t>
            </a:r>
            <a:r>
              <a:rPr lang="en-US" dirty="0">
                <a:cs typeface="Calibri"/>
              </a:rPr>
              <a:t>)</a:t>
            </a:r>
            <a:endParaRPr lang="en-US" dirty="0">
              <a:ea typeface="+mn-lt"/>
              <a:cs typeface="+mn-lt"/>
            </a:endParaRPr>
          </a:p>
          <a:p>
            <a:pPr lvl="1">
              <a:buFont typeface="Arial"/>
            </a:pPr>
            <a:r>
              <a:rPr lang="en-US" dirty="0">
                <a:cs typeface="Calibri"/>
              </a:rPr>
              <a:t>Homeownership assistance</a:t>
            </a:r>
            <a:endParaRPr lang="en-US" dirty="0">
              <a:ea typeface="+mn-lt"/>
              <a:cs typeface="+mn-lt"/>
            </a:endParaRPr>
          </a:p>
          <a:p>
            <a:pPr lvl="1">
              <a:buFont typeface="Arial"/>
            </a:pPr>
            <a:endParaRPr lang="en-US" dirty="0">
              <a:ea typeface="+mn-lt"/>
              <a:cs typeface="+mn-lt"/>
            </a:endParaRPr>
          </a:p>
          <a:p>
            <a:r>
              <a:rPr lang="en-US" sz="3000" b="1" dirty="0">
                <a:cs typeface="Calibri"/>
                <a:hlinkClick r:id="rId6"/>
              </a:rPr>
              <a:t>SF Housing Authority:</a:t>
            </a:r>
            <a:endParaRPr lang="en-US" sz="3000" b="1" dirty="0">
              <a:ea typeface="+mn-lt"/>
              <a:cs typeface="+mn-lt"/>
            </a:endParaRPr>
          </a:p>
          <a:p>
            <a:pPr lvl="1">
              <a:buFont typeface="Arial"/>
            </a:pPr>
            <a:r>
              <a:rPr lang="en-US" dirty="0">
                <a:cs typeface="Calibri"/>
              </a:rPr>
              <a:t>Federal voucher programs.</a:t>
            </a:r>
            <a:endParaRPr lang="en-US" dirty="0">
              <a:ea typeface="+mn-lt"/>
              <a:cs typeface="+mn-lt"/>
            </a:endParaRPr>
          </a:p>
          <a:p>
            <a:pPr lvl="1">
              <a:buFont typeface="Arial"/>
            </a:pPr>
            <a:r>
              <a:rPr lang="en-US" dirty="0">
                <a:cs typeface="Calibri"/>
              </a:rPr>
              <a:t>Other programs that take referrals from supportive agencies (ex. Veterans Affairs Supportive Housing).</a:t>
            </a:r>
          </a:p>
        </p:txBody>
      </p:sp>
      <p:sp>
        <p:nvSpPr>
          <p:cNvPr id="7" name="Slide Number Placeholder 6">
            <a:extLst>
              <a:ext uri="{FF2B5EF4-FFF2-40B4-BE49-F238E27FC236}">
                <a16:creationId xmlns:a16="http://schemas.microsoft.com/office/drawing/2014/main" id="{1AB8D777-6E6E-B6F5-6F05-6F52F985CAE7}"/>
              </a:ext>
            </a:extLst>
          </p:cNvPr>
          <p:cNvSpPr>
            <a:spLocks noGrp="1"/>
          </p:cNvSpPr>
          <p:nvPr>
            <p:ph type="sldNum" sz="quarter" idx="12"/>
          </p:nvPr>
        </p:nvSpPr>
        <p:spPr/>
        <p:txBody>
          <a:bodyPr/>
          <a:lstStyle/>
          <a:p>
            <a:fld id="{14BA73CD-486B-4867-8F24-0C2CDC42528C}" type="slidenum">
              <a:rPr lang="en-US" smtClean="0"/>
              <a:pPr/>
              <a:t>21</a:t>
            </a:fld>
            <a:endParaRPr lang="en-US"/>
          </a:p>
        </p:txBody>
      </p:sp>
    </p:spTree>
    <p:extLst>
      <p:ext uri="{BB962C8B-B14F-4D97-AF65-F5344CB8AC3E}">
        <p14:creationId xmlns:p14="http://schemas.microsoft.com/office/powerpoint/2010/main" val="4138451028"/>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8696A-68C1-B831-4BAC-9BAD35317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140FB-3657-DE21-F914-69C1302F7C38}"/>
              </a:ext>
            </a:extLst>
          </p:cNvPr>
          <p:cNvSpPr>
            <a:spLocks noGrp="1"/>
          </p:cNvSpPr>
          <p:nvPr>
            <p:ph type="title"/>
          </p:nvPr>
        </p:nvSpPr>
        <p:spPr/>
        <p:txBody>
          <a:bodyPr/>
          <a:lstStyle/>
          <a:p>
            <a:r>
              <a:rPr lang="en-US" b="1" dirty="0">
                <a:cs typeface="Calibri Light"/>
              </a:rPr>
              <a:t>Homelessness Response System:</a:t>
            </a:r>
            <a:br>
              <a:rPr lang="en-US" dirty="0">
                <a:cs typeface="Calibri Light"/>
              </a:rPr>
            </a:br>
            <a:r>
              <a:rPr lang="en-US" dirty="0">
                <a:cs typeface="Calibri Light"/>
              </a:rPr>
              <a:t>Meal Services</a:t>
            </a:r>
          </a:p>
        </p:txBody>
      </p:sp>
      <p:sp>
        <p:nvSpPr>
          <p:cNvPr id="4" name="Slide Number Placeholder 3">
            <a:extLst>
              <a:ext uri="{FF2B5EF4-FFF2-40B4-BE49-F238E27FC236}">
                <a16:creationId xmlns:a16="http://schemas.microsoft.com/office/drawing/2014/main" id="{813C62A6-CFEB-8D37-6BD8-2D07FB5E80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A73CD-486B-4867-8F24-0C2CDC42528C}"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14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8F23-4DD2-89E6-7DD9-8278ECD8945D}"/>
              </a:ext>
            </a:extLst>
          </p:cNvPr>
          <p:cNvSpPr>
            <a:spLocks noGrp="1"/>
          </p:cNvSpPr>
          <p:nvPr>
            <p:ph type="title"/>
          </p:nvPr>
        </p:nvSpPr>
        <p:spPr/>
        <p:txBody>
          <a:bodyPr/>
          <a:lstStyle/>
          <a:p>
            <a:r>
              <a:rPr lang="en-US" dirty="0"/>
              <a:t>Meal Service at HSH Shelters</a:t>
            </a:r>
          </a:p>
        </p:txBody>
      </p:sp>
      <p:sp>
        <p:nvSpPr>
          <p:cNvPr id="3" name="Content Placeholder 2">
            <a:extLst>
              <a:ext uri="{FF2B5EF4-FFF2-40B4-BE49-F238E27FC236}">
                <a16:creationId xmlns:a16="http://schemas.microsoft.com/office/drawing/2014/main" id="{7CAA97F9-D1FB-9749-9DB3-1EE81BDB2A80}"/>
              </a:ext>
            </a:extLst>
          </p:cNvPr>
          <p:cNvSpPr>
            <a:spLocks noGrp="1"/>
          </p:cNvSpPr>
          <p:nvPr>
            <p:ph idx="1"/>
          </p:nvPr>
        </p:nvSpPr>
        <p:spPr/>
        <p:txBody>
          <a:bodyPr>
            <a:normAutofit fontScale="85000" lnSpcReduction="20000"/>
          </a:bodyPr>
          <a:lstStyle/>
          <a:p>
            <a:r>
              <a:rPr lang="en-US" dirty="0"/>
              <a:t>Meals/food funded by HSH</a:t>
            </a:r>
          </a:p>
          <a:p>
            <a:pPr lvl="1"/>
            <a:r>
              <a:rPr lang="en-US" dirty="0"/>
              <a:t>Family emergency shelter programs – 3 meals per day (some exceptions)</a:t>
            </a:r>
          </a:p>
          <a:p>
            <a:pPr lvl="1"/>
            <a:r>
              <a:rPr lang="en-US" dirty="0"/>
              <a:t>Adult and Youth emergency shelter programs – 2 meals per day</a:t>
            </a:r>
          </a:p>
          <a:p>
            <a:pPr lvl="1"/>
            <a:r>
              <a:rPr lang="en-US" dirty="0"/>
              <a:t>Snacks/additional food budget – daily snacks, food for special events, coffee, </a:t>
            </a:r>
            <a:r>
              <a:rPr lang="en-US" dirty="0" err="1"/>
              <a:t>etc</a:t>
            </a:r>
            <a:endParaRPr lang="en-US" dirty="0"/>
          </a:p>
          <a:p>
            <a:pPr lvl="1"/>
            <a:r>
              <a:rPr lang="en-US" dirty="0"/>
              <a:t>No regular meals provided in scattered site hotel voucher programs, although grocery vouchers may be available</a:t>
            </a:r>
          </a:p>
          <a:p>
            <a:r>
              <a:rPr lang="en-US" dirty="0"/>
              <a:t>Meal provider</a:t>
            </a:r>
          </a:p>
          <a:p>
            <a:pPr lvl="1"/>
            <a:r>
              <a:rPr lang="en-US" dirty="0"/>
              <a:t>Kitchen in facility: CBO cooks meals in-house</a:t>
            </a:r>
          </a:p>
          <a:p>
            <a:pPr lvl="1"/>
            <a:r>
              <a:rPr lang="en-US" dirty="0"/>
              <a:t>No kitchen in facility:</a:t>
            </a:r>
          </a:p>
          <a:p>
            <a:pPr lvl="2"/>
            <a:r>
              <a:rPr lang="en-US" dirty="0"/>
              <a:t>HSH will provide meals through our meal vendor Meals on Wheels – hot or frozen meals depending on facility </a:t>
            </a:r>
          </a:p>
          <a:p>
            <a:pPr lvl="2"/>
            <a:r>
              <a:rPr lang="en-US" dirty="0"/>
              <a:t>In some cases, CBO will subcontract their own selected meal vendor</a:t>
            </a:r>
          </a:p>
          <a:p>
            <a:pPr lvl="2"/>
            <a:r>
              <a:rPr lang="en-US" dirty="0"/>
              <a:t>In a few programs, grocery vouchers/gift cards are provided instead of meal service when kitchens or kitchenettes are available to guests</a:t>
            </a:r>
          </a:p>
          <a:p>
            <a:r>
              <a:rPr lang="en-US" dirty="0"/>
              <a:t>Food donations</a:t>
            </a:r>
          </a:p>
        </p:txBody>
      </p:sp>
      <p:sp>
        <p:nvSpPr>
          <p:cNvPr id="4" name="Slide Number Placeholder 3">
            <a:extLst>
              <a:ext uri="{FF2B5EF4-FFF2-40B4-BE49-F238E27FC236}">
                <a16:creationId xmlns:a16="http://schemas.microsoft.com/office/drawing/2014/main" id="{E070F15C-3CA5-6F2D-32E1-28C6859752FB}"/>
              </a:ext>
            </a:extLst>
          </p:cNvPr>
          <p:cNvSpPr>
            <a:spLocks noGrp="1"/>
          </p:cNvSpPr>
          <p:nvPr>
            <p:ph type="sldNum" sz="quarter" idx="12"/>
          </p:nvPr>
        </p:nvSpPr>
        <p:spPr/>
        <p:txBody>
          <a:bodyPr/>
          <a:lstStyle/>
          <a:p>
            <a:fld id="{14BA73CD-486B-4867-8F24-0C2CDC42528C}" type="slidenum">
              <a:rPr lang="en-US" smtClean="0"/>
              <a:pPr/>
              <a:t>23</a:t>
            </a:fld>
            <a:endParaRPr lang="en-US"/>
          </a:p>
        </p:txBody>
      </p:sp>
    </p:spTree>
    <p:extLst>
      <p:ext uri="{BB962C8B-B14F-4D97-AF65-F5344CB8AC3E}">
        <p14:creationId xmlns:p14="http://schemas.microsoft.com/office/powerpoint/2010/main" val="2680807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76546-356D-9E22-5C9B-ABDA902E7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58D073-D681-C78A-5670-2EB3CE868668}"/>
              </a:ext>
            </a:extLst>
          </p:cNvPr>
          <p:cNvSpPr>
            <a:spLocks noGrp="1"/>
          </p:cNvSpPr>
          <p:nvPr>
            <p:ph type="title"/>
          </p:nvPr>
        </p:nvSpPr>
        <p:spPr/>
        <p:txBody>
          <a:bodyPr/>
          <a:lstStyle/>
          <a:p>
            <a:r>
              <a:rPr lang="en-US" dirty="0"/>
              <a:t>DPH Registered Dietician Partnership</a:t>
            </a:r>
          </a:p>
        </p:txBody>
      </p:sp>
      <p:sp>
        <p:nvSpPr>
          <p:cNvPr id="3" name="Content Placeholder 2">
            <a:extLst>
              <a:ext uri="{FF2B5EF4-FFF2-40B4-BE49-F238E27FC236}">
                <a16:creationId xmlns:a16="http://schemas.microsoft.com/office/drawing/2014/main" id="{5882661B-81BB-2452-D9F0-29512620827F}"/>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a:t>The Department of Public Health (DPH) Shelter Health Team staffs a registered dietician (RD) dedicated to supporting food service in HSH shelter programs</a:t>
            </a:r>
          </a:p>
          <a:p>
            <a:pPr marL="342900" indent="-342900">
              <a:buFont typeface="Arial" panose="020B0604020202020204" pitchFamily="34" charset="0"/>
              <a:buChar char="•"/>
            </a:pPr>
            <a:r>
              <a:rPr lang="en-US" dirty="0"/>
              <a:t>RD services ensure consistent, professional nutrition and food service technical support is provided to meet the San Francisco Shelter Standards of Care (SOC) and nutrition, health and food safety guidelines for shelter residents:</a:t>
            </a:r>
          </a:p>
          <a:p>
            <a:pPr marL="800100" lvl="1" indent="-342900"/>
            <a:r>
              <a:rPr lang="en-US" dirty="0"/>
              <a:t>SOC #9: engage a nutritionist, who shall review and advise on all meal plans, including meal plans for children and pregnant women and post menus on a daily basis; </a:t>
            </a:r>
          </a:p>
          <a:p>
            <a:pPr marL="800100" lvl="1" indent="-342900"/>
            <a:r>
              <a:rPr lang="en-US" dirty="0"/>
              <a:t>SOC #10: make dietary modifications to accommodate requests from clients based on religious beliefs and practices, health, or disability reasons; </a:t>
            </a:r>
          </a:p>
          <a:p>
            <a:pPr marL="800100" lvl="1" indent="-342900"/>
            <a:r>
              <a:rPr lang="en-US" dirty="0"/>
              <a:t>SOC #30: provide annual all-staff mandatory trainings, appropriate for each shelter position, that address…proper food handling and storage</a:t>
            </a:r>
          </a:p>
        </p:txBody>
      </p:sp>
      <p:sp>
        <p:nvSpPr>
          <p:cNvPr id="5" name="Slide Number Placeholder 4">
            <a:extLst>
              <a:ext uri="{FF2B5EF4-FFF2-40B4-BE49-F238E27FC236}">
                <a16:creationId xmlns:a16="http://schemas.microsoft.com/office/drawing/2014/main" id="{9CF2B3E8-DB95-B828-F068-C753F06BFA2D}"/>
              </a:ext>
            </a:extLst>
          </p:cNvPr>
          <p:cNvSpPr>
            <a:spLocks noGrp="1"/>
          </p:cNvSpPr>
          <p:nvPr>
            <p:ph type="sldNum" sz="quarter" idx="12"/>
          </p:nvPr>
        </p:nvSpPr>
        <p:spPr/>
        <p:txBody>
          <a:bodyPr/>
          <a:lstStyle/>
          <a:p>
            <a:fld id="{14BA73CD-486B-4867-8F24-0C2CDC42528C}" type="slidenum">
              <a:rPr lang="en-US" smtClean="0"/>
              <a:pPr/>
              <a:t>24</a:t>
            </a:fld>
            <a:endParaRPr lang="en-US"/>
          </a:p>
        </p:txBody>
      </p:sp>
    </p:spTree>
    <p:extLst>
      <p:ext uri="{BB962C8B-B14F-4D97-AF65-F5344CB8AC3E}">
        <p14:creationId xmlns:p14="http://schemas.microsoft.com/office/powerpoint/2010/main" val="2105651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88D9E-195E-F131-07C6-F7250EE60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66726-5CF0-17E3-E099-3ABA74DD08E2}"/>
              </a:ext>
            </a:extLst>
          </p:cNvPr>
          <p:cNvSpPr>
            <a:spLocks noGrp="1"/>
          </p:cNvSpPr>
          <p:nvPr>
            <p:ph type="title"/>
          </p:nvPr>
        </p:nvSpPr>
        <p:spPr/>
        <p:txBody>
          <a:bodyPr>
            <a:normAutofit/>
          </a:bodyPr>
          <a:lstStyle/>
          <a:p>
            <a:br>
              <a:rPr lang="en-US" dirty="0"/>
            </a:br>
            <a:r>
              <a:rPr lang="en-US" dirty="0"/>
              <a:t> DPH Registered Dietician Role</a:t>
            </a:r>
          </a:p>
        </p:txBody>
      </p:sp>
      <p:sp>
        <p:nvSpPr>
          <p:cNvPr id="3" name="Content Placeholder 2">
            <a:extLst>
              <a:ext uri="{FF2B5EF4-FFF2-40B4-BE49-F238E27FC236}">
                <a16:creationId xmlns:a16="http://schemas.microsoft.com/office/drawing/2014/main" id="{0DCD49A9-1F7E-0937-EEB0-45F1E7029DA6}"/>
              </a:ext>
            </a:extLst>
          </p:cNvPr>
          <p:cNvSpPr>
            <a:spLocks noGrp="1"/>
          </p:cNvSpPr>
          <p:nvPr>
            <p:ph idx="1"/>
          </p:nvPr>
        </p:nvSpPr>
        <p:spPr>
          <a:xfrm>
            <a:off x="838200" y="1690688"/>
            <a:ext cx="10808970" cy="4255135"/>
          </a:xfrm>
        </p:spPr>
        <p:txBody>
          <a:bodyPr>
            <a:normAutofit fontScale="62500" lnSpcReduction="20000"/>
          </a:bodyPr>
          <a:lstStyle/>
          <a:p>
            <a:pPr marL="0" indent="0">
              <a:buNone/>
            </a:pPr>
            <a:endParaRPr lang="en-US" dirty="0"/>
          </a:p>
          <a:p>
            <a:r>
              <a:rPr lang="en-US" sz="3500" dirty="0"/>
              <a:t>Provide quarterly on-site visits to each shelter/navigation center to review operations, provide support and professional assistance to shelter staff regarding menus, staffing, equipment, purchasing, receiving/storage, preparation, meal service, sanitation and training needs. </a:t>
            </a:r>
          </a:p>
          <a:p>
            <a:r>
              <a:rPr lang="en-US" sz="3500" dirty="0"/>
              <a:t>Review all menus to ensure compliance to Adult and Family Shelter Menu Pattern established by SF Shelter Nutrition Project. </a:t>
            </a:r>
          </a:p>
          <a:p>
            <a:r>
              <a:rPr lang="en-US" sz="3500" dirty="0"/>
              <a:t>Review all menus for vegetarian and religious/diet accommodations per SOC guidelines. Provide technical support as needed. </a:t>
            </a:r>
          </a:p>
          <a:p>
            <a:r>
              <a:rPr lang="en-US" sz="3500" dirty="0"/>
              <a:t>Provide RD investigation and response to SOC complaints related to #9, 10, and 30. </a:t>
            </a:r>
          </a:p>
          <a:p>
            <a:r>
              <a:rPr lang="en-US" sz="3500" dirty="0"/>
              <a:t>Plan and/or provide annual Standards of Care “Proper Food Handling and Storage” training. </a:t>
            </a:r>
          </a:p>
          <a:p>
            <a:r>
              <a:rPr lang="en-US" sz="3500" dirty="0"/>
              <a:t>Complete annual RD food service evaluations as 4th quarter on-site visits for each shelter, navigation center and central kitchen. </a:t>
            </a:r>
          </a:p>
        </p:txBody>
      </p:sp>
      <p:sp>
        <p:nvSpPr>
          <p:cNvPr id="5" name="Slide Number Placeholder 4">
            <a:extLst>
              <a:ext uri="{FF2B5EF4-FFF2-40B4-BE49-F238E27FC236}">
                <a16:creationId xmlns:a16="http://schemas.microsoft.com/office/drawing/2014/main" id="{B00EE09D-74DD-4824-D3B5-44C5CC06BEA3}"/>
              </a:ext>
            </a:extLst>
          </p:cNvPr>
          <p:cNvSpPr>
            <a:spLocks noGrp="1"/>
          </p:cNvSpPr>
          <p:nvPr>
            <p:ph type="sldNum" sz="quarter" idx="12"/>
          </p:nvPr>
        </p:nvSpPr>
        <p:spPr/>
        <p:txBody>
          <a:bodyPr/>
          <a:lstStyle/>
          <a:p>
            <a:fld id="{14BA73CD-486B-4867-8F24-0C2CDC42528C}" type="slidenum">
              <a:rPr lang="en-US" smtClean="0"/>
              <a:pPr/>
              <a:t>25</a:t>
            </a:fld>
            <a:endParaRPr lang="en-US"/>
          </a:p>
        </p:txBody>
      </p:sp>
    </p:spTree>
    <p:extLst>
      <p:ext uri="{BB962C8B-B14F-4D97-AF65-F5344CB8AC3E}">
        <p14:creationId xmlns:p14="http://schemas.microsoft.com/office/powerpoint/2010/main" val="2194325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CC44-FE10-7587-7C6E-EB734DD84328}"/>
              </a:ext>
            </a:extLst>
          </p:cNvPr>
          <p:cNvSpPr>
            <a:spLocks noGrp="1"/>
          </p:cNvSpPr>
          <p:nvPr>
            <p:ph type="title"/>
          </p:nvPr>
        </p:nvSpPr>
        <p:spPr/>
        <p:txBody>
          <a:bodyPr/>
          <a:lstStyle/>
          <a:p>
            <a:r>
              <a:rPr lang="en-US" dirty="0"/>
              <a:t>HSH Meal Service Provider - </a:t>
            </a:r>
            <a:br>
              <a:rPr lang="en-US" dirty="0"/>
            </a:br>
            <a:r>
              <a:rPr lang="en-US" dirty="0"/>
              <a:t>Meals on Wheels</a:t>
            </a:r>
          </a:p>
        </p:txBody>
      </p:sp>
      <p:sp>
        <p:nvSpPr>
          <p:cNvPr id="3" name="Content Placeholder 2">
            <a:extLst>
              <a:ext uri="{FF2B5EF4-FFF2-40B4-BE49-F238E27FC236}">
                <a16:creationId xmlns:a16="http://schemas.microsoft.com/office/drawing/2014/main" id="{8742C529-DA53-11FB-195F-245ABDB726BD}"/>
              </a:ext>
            </a:extLst>
          </p:cNvPr>
          <p:cNvSpPr>
            <a:spLocks noGrp="1"/>
          </p:cNvSpPr>
          <p:nvPr>
            <p:ph idx="1"/>
          </p:nvPr>
        </p:nvSpPr>
        <p:spPr/>
        <p:txBody>
          <a:bodyPr vert="horz" lIns="91440" tIns="45720" rIns="91440" bIns="45720" rtlCol="0" anchor="t">
            <a:normAutofit fontScale="92500" lnSpcReduction="10000"/>
          </a:bodyPr>
          <a:lstStyle/>
          <a:p>
            <a:pPr marL="342900" indent="-342900">
              <a:buFont typeface="Arial" panose="020B0604020202020204" pitchFamily="34" charset="0"/>
              <a:buChar char="•"/>
            </a:pPr>
            <a:r>
              <a:rPr lang="en-US" dirty="0"/>
              <a:t>Serves 16 adult and youth shelter programs, mostly Navigation Centers</a:t>
            </a:r>
          </a:p>
          <a:p>
            <a:pPr marL="342900" indent="-342900">
              <a:buFont typeface="Arial" panose="020B0604020202020204" pitchFamily="34" charset="0"/>
              <a:buChar char="•"/>
            </a:pPr>
            <a:r>
              <a:rPr lang="en-US" dirty="0"/>
              <a:t>2 meals per person per day - frozen and hot</a:t>
            </a:r>
          </a:p>
          <a:p>
            <a:pPr marL="342900" indent="-342900">
              <a:buFont typeface="Arial" panose="020B0604020202020204" pitchFamily="34" charset="0"/>
              <a:buChar char="•"/>
            </a:pPr>
            <a:r>
              <a:rPr lang="en-US" dirty="0"/>
              <a:t>Began in Navigation Centers with a “Meals on Demand” model</a:t>
            </a:r>
          </a:p>
          <a:p>
            <a:pPr marL="800100" lvl="1" indent="-342900"/>
            <a:r>
              <a:rPr lang="en-US" dirty="0"/>
              <a:t>HSH designed Navigation Centers to be low barrier – no curfew, limited rules, pets/partners/possessions, expanded hours to access meals</a:t>
            </a:r>
          </a:p>
          <a:p>
            <a:pPr marL="800100" lvl="1" indent="-342900"/>
            <a:r>
              <a:rPr lang="en-US" dirty="0"/>
              <a:t>Frozen meals allowed Navigation Centers to provide access to meals throughout the day/evening</a:t>
            </a:r>
          </a:p>
          <a:p>
            <a:pPr marL="342900" indent="-342900">
              <a:buFont typeface="Arial" panose="020B0604020202020204" pitchFamily="34" charset="0"/>
              <a:buChar char="•"/>
            </a:pPr>
            <a:r>
              <a:rPr lang="en-US" dirty="0"/>
              <a:t>3,334 meals per day</a:t>
            </a:r>
          </a:p>
          <a:p>
            <a:pPr marL="800100" lvl="1" indent="-342900"/>
            <a:r>
              <a:rPr lang="en-US" dirty="0"/>
              <a:t>463 hot meals</a:t>
            </a:r>
          </a:p>
          <a:p>
            <a:pPr marL="800100" lvl="1" indent="-342900"/>
            <a:r>
              <a:rPr lang="en-US" dirty="0"/>
              <a:t>2,871 frozen meals</a:t>
            </a:r>
          </a:p>
          <a:p>
            <a:pPr marL="342900" indent="-342900">
              <a:buFont typeface="Arial" panose="020B0604020202020204" pitchFamily="34" charset="0"/>
              <a:buChar char="•"/>
            </a:pPr>
            <a:r>
              <a:rPr lang="en-US" dirty="0"/>
              <a:t>1,159,059 total meals per year</a:t>
            </a:r>
          </a:p>
        </p:txBody>
      </p:sp>
      <p:sp>
        <p:nvSpPr>
          <p:cNvPr id="5" name="Slide Number Placeholder 4">
            <a:extLst>
              <a:ext uri="{FF2B5EF4-FFF2-40B4-BE49-F238E27FC236}">
                <a16:creationId xmlns:a16="http://schemas.microsoft.com/office/drawing/2014/main" id="{DDC02C00-EDB6-2355-A611-0B8697200C4C}"/>
              </a:ext>
            </a:extLst>
          </p:cNvPr>
          <p:cNvSpPr>
            <a:spLocks noGrp="1"/>
          </p:cNvSpPr>
          <p:nvPr>
            <p:ph type="sldNum" sz="quarter" idx="12"/>
          </p:nvPr>
        </p:nvSpPr>
        <p:spPr/>
        <p:txBody>
          <a:bodyPr/>
          <a:lstStyle/>
          <a:p>
            <a:fld id="{14BA73CD-486B-4867-8F24-0C2CDC42528C}" type="slidenum">
              <a:rPr lang="en-US" smtClean="0"/>
              <a:pPr/>
              <a:t>26</a:t>
            </a:fld>
            <a:endParaRPr lang="en-US"/>
          </a:p>
        </p:txBody>
      </p:sp>
    </p:spTree>
    <p:extLst>
      <p:ext uri="{BB962C8B-B14F-4D97-AF65-F5344CB8AC3E}">
        <p14:creationId xmlns:p14="http://schemas.microsoft.com/office/powerpoint/2010/main" val="3883900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F14CE-263B-2BEE-D416-D0804572B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5D7E2-F94F-7B44-673C-345CF170855A}"/>
              </a:ext>
            </a:extLst>
          </p:cNvPr>
          <p:cNvSpPr>
            <a:spLocks noGrp="1"/>
          </p:cNvSpPr>
          <p:nvPr>
            <p:ph type="title"/>
          </p:nvPr>
        </p:nvSpPr>
        <p:spPr/>
        <p:txBody>
          <a:bodyPr/>
          <a:lstStyle/>
          <a:p>
            <a:r>
              <a:rPr lang="en-US" dirty="0"/>
              <a:t>Key HSH Requirements for Meals on Wheels </a:t>
            </a:r>
          </a:p>
        </p:txBody>
      </p:sp>
      <p:sp>
        <p:nvSpPr>
          <p:cNvPr id="5" name="Slide Number Placeholder 4">
            <a:extLst>
              <a:ext uri="{FF2B5EF4-FFF2-40B4-BE49-F238E27FC236}">
                <a16:creationId xmlns:a16="http://schemas.microsoft.com/office/drawing/2014/main" id="{BC8B3F83-5362-BB32-69BB-D402F52DC1A1}"/>
              </a:ext>
            </a:extLst>
          </p:cNvPr>
          <p:cNvSpPr>
            <a:spLocks noGrp="1"/>
          </p:cNvSpPr>
          <p:nvPr>
            <p:ph type="sldNum" sz="quarter" idx="12"/>
          </p:nvPr>
        </p:nvSpPr>
        <p:spPr/>
        <p:txBody>
          <a:bodyPr/>
          <a:lstStyle/>
          <a:p>
            <a:fld id="{14BA73CD-486B-4867-8F24-0C2CDC42528C}" type="slidenum">
              <a:rPr lang="en-US" smtClean="0"/>
              <a:pPr/>
              <a:t>27</a:t>
            </a:fld>
            <a:endParaRPr lang="en-US"/>
          </a:p>
        </p:txBody>
      </p:sp>
      <p:sp>
        <p:nvSpPr>
          <p:cNvPr id="10" name="TextBox 9">
            <a:extLst>
              <a:ext uri="{FF2B5EF4-FFF2-40B4-BE49-F238E27FC236}">
                <a16:creationId xmlns:a16="http://schemas.microsoft.com/office/drawing/2014/main" id="{6DDCFE12-5BAB-7CBE-C51B-4EDA77B82079}"/>
              </a:ext>
            </a:extLst>
          </p:cNvPr>
          <p:cNvSpPr txBox="1"/>
          <p:nvPr/>
        </p:nvSpPr>
        <p:spPr>
          <a:xfrm>
            <a:off x="-87630" y="1308814"/>
            <a:ext cx="11781924" cy="4801314"/>
          </a:xfrm>
          <a:prstGeom prst="rect">
            <a:avLst/>
          </a:prstGeom>
          <a:noFill/>
        </p:spPr>
        <p:txBody>
          <a:bodyPr wrap="square">
            <a:spAutoFit/>
          </a:bodyPr>
          <a:lstStyle/>
          <a:p>
            <a:pPr marL="1143000" marR="0" lvl="2" indent="-228600">
              <a:buFont typeface="+mj-lt"/>
              <a:buAutoNum type="arabicPeriod"/>
            </a:pPr>
            <a:r>
              <a:rPr lang="en-US" sz="1700" dirty="0">
                <a:ea typeface="Times New Roman" panose="02020603050405020304" pitchFamily="18" charset="0"/>
              </a:rPr>
              <a:t>I</a:t>
            </a:r>
            <a:r>
              <a:rPr lang="en-US" sz="1700" dirty="0">
                <a:effectLst/>
                <a:ea typeface="Times New Roman" panose="02020603050405020304" pitchFamily="18" charset="0"/>
              </a:rPr>
              <a:t>ndividually portioned, packaged, and delivered ready to eat meals</a:t>
            </a:r>
          </a:p>
          <a:p>
            <a:pPr marL="1143000" marR="0" lvl="2" indent="-228600">
              <a:buFont typeface="+mj-lt"/>
              <a:buAutoNum type="arabicPeriod"/>
            </a:pPr>
            <a:r>
              <a:rPr lang="en-US" sz="1700" dirty="0">
                <a:effectLst/>
                <a:ea typeface="Times New Roman" panose="02020603050405020304" pitchFamily="18" charset="0"/>
              </a:rPr>
              <a:t>Condiments and dinnerware included </a:t>
            </a:r>
          </a:p>
          <a:p>
            <a:pPr marL="1143000" marR="0" lvl="2" indent="-228600">
              <a:buFont typeface="+mj-lt"/>
              <a:buAutoNum type="arabicPeriod"/>
            </a:pPr>
            <a:r>
              <a:rPr lang="en-US" sz="1700" dirty="0">
                <a:solidFill>
                  <a:srgbClr val="000000"/>
                </a:solidFill>
                <a:ea typeface="Times New Roman" panose="02020603050405020304" pitchFamily="18" charset="0"/>
              </a:rPr>
              <a:t>M</a:t>
            </a:r>
            <a:r>
              <a:rPr lang="en-US" sz="1700" dirty="0">
                <a:solidFill>
                  <a:srgbClr val="000000"/>
                </a:solidFill>
                <a:effectLst/>
                <a:ea typeface="Times New Roman" panose="02020603050405020304" pitchFamily="18" charset="0"/>
              </a:rPr>
              <a:t>eet DPH Shelter Health M</a:t>
            </a:r>
            <a:r>
              <a:rPr lang="en-US" sz="1700" dirty="0">
                <a:effectLst/>
                <a:ea typeface="Times New Roman" panose="02020603050405020304" pitchFamily="18" charset="0"/>
              </a:rPr>
              <a:t>enu Pattern for Adults:</a:t>
            </a:r>
          </a:p>
          <a:p>
            <a:pPr marL="2057400" marR="0" lvl="4" indent="-228600">
              <a:buFont typeface="+mj-lt"/>
              <a:buAutoNum type="alphaLcPeriod"/>
              <a:tabLst>
                <a:tab pos="1143000" algn="l"/>
              </a:tabLst>
            </a:pPr>
            <a:r>
              <a:rPr lang="en-US" sz="1700" dirty="0">
                <a:effectLst/>
                <a:ea typeface="Times New Roman" panose="02020603050405020304" pitchFamily="18" charset="0"/>
              </a:rPr>
              <a:t>4 oz. Protein/protein equivalent</a:t>
            </a:r>
          </a:p>
          <a:p>
            <a:pPr marL="2057400" marR="0" lvl="4" indent="-228600">
              <a:buFont typeface="+mj-lt"/>
              <a:buAutoNum type="alphaLcPeriod"/>
              <a:tabLst>
                <a:tab pos="1143000" algn="l"/>
              </a:tabLst>
            </a:pPr>
            <a:r>
              <a:rPr lang="en-US" sz="1700" dirty="0">
                <a:effectLst/>
                <a:ea typeface="Times New Roman" panose="02020603050405020304" pitchFamily="18" charset="0"/>
              </a:rPr>
              <a:t>1 cup fruit/vegetable serving:</a:t>
            </a:r>
          </a:p>
          <a:p>
            <a:pPr marL="2514600" marR="0" lvl="5" indent="-228600">
              <a:buFont typeface="+mj-lt"/>
              <a:buAutoNum type="romanLcPeriod"/>
              <a:tabLst>
                <a:tab pos="1143000" algn="l"/>
              </a:tabLst>
            </a:pPr>
            <a:r>
              <a:rPr lang="en-US" sz="1700" dirty="0">
                <a:effectLst/>
                <a:ea typeface="Times New Roman" panose="02020603050405020304" pitchFamily="18" charset="0"/>
              </a:rPr>
              <a:t>½ cup must be vegetable in both breakfast and dinner meals.</a:t>
            </a:r>
          </a:p>
          <a:p>
            <a:pPr marL="2514600" marR="0" lvl="5" indent="-228600">
              <a:buFont typeface="+mj-lt"/>
              <a:buAutoNum type="romanLcPeriod"/>
              <a:tabLst>
                <a:tab pos="1143000" algn="l"/>
              </a:tabLst>
            </a:pPr>
            <a:r>
              <a:rPr lang="en-US" sz="1700" dirty="0">
                <a:effectLst/>
                <a:ea typeface="Times New Roman" panose="02020603050405020304" pitchFamily="18" charset="0"/>
              </a:rPr>
              <a:t>½ cup will be 4 oz 100% fruit juice for the breakfast meals.</a:t>
            </a:r>
          </a:p>
          <a:p>
            <a:pPr marL="2514600" marR="0" lvl="5" indent="-228600">
              <a:buFont typeface="+mj-lt"/>
              <a:buAutoNum type="romanLcPeriod"/>
              <a:tabLst>
                <a:tab pos="1143000" algn="l"/>
              </a:tabLst>
            </a:pPr>
            <a:r>
              <a:rPr lang="en-US" sz="1700" dirty="0">
                <a:effectLst/>
                <a:ea typeface="Times New Roman" panose="02020603050405020304" pitchFamily="18" charset="0"/>
              </a:rPr>
              <a:t>½ cup will be fresh fruit or canned fruit in juice in dinner meals. </a:t>
            </a:r>
          </a:p>
          <a:p>
            <a:pPr marL="2057400" marR="0" lvl="4" indent="-228600">
              <a:buFont typeface="+mj-lt"/>
              <a:buAutoNum type="alphaLcPeriod"/>
              <a:tabLst>
                <a:tab pos="1143000" algn="l"/>
              </a:tabLst>
            </a:pPr>
            <a:r>
              <a:rPr lang="en-US" sz="1700" dirty="0">
                <a:effectLst/>
                <a:ea typeface="Times New Roman" panose="02020603050405020304" pitchFamily="18" charset="0"/>
              </a:rPr>
              <a:t>1 ½ cup grain or starchy vegetable serving and</a:t>
            </a:r>
          </a:p>
          <a:p>
            <a:pPr marL="2057400" marR="0" lvl="4" indent="-228600">
              <a:buFont typeface="+mj-lt"/>
              <a:buAutoNum type="alphaLcPeriod"/>
              <a:tabLst>
                <a:tab pos="1143000" algn="l"/>
              </a:tabLst>
            </a:pPr>
            <a:r>
              <a:rPr lang="en-US" sz="1700" dirty="0">
                <a:effectLst/>
                <a:ea typeface="Times New Roman" panose="02020603050405020304" pitchFamily="18" charset="0"/>
              </a:rPr>
              <a:t>8 oz. 1% milk.</a:t>
            </a:r>
          </a:p>
          <a:p>
            <a:pPr marL="1143000" marR="0" lvl="2" indent="-228600">
              <a:buFont typeface="+mj-lt"/>
              <a:buAutoNum type="arabicPeriod"/>
            </a:pPr>
            <a:r>
              <a:rPr lang="en-US" sz="1700" dirty="0">
                <a:solidFill>
                  <a:srgbClr val="000000"/>
                </a:solidFill>
                <a:effectLst/>
                <a:ea typeface="Times New Roman" panose="02020603050405020304" pitchFamily="18" charset="0"/>
              </a:rPr>
              <a:t>Fruit juice, canned fruit, and milk provided in individual, commercially packaged containers. Fresh fruit provided in bulk. </a:t>
            </a:r>
            <a:endParaRPr lang="en-US" sz="1700" dirty="0">
              <a:effectLst/>
              <a:ea typeface="Times New Roman" panose="02020603050405020304" pitchFamily="18" charset="0"/>
            </a:endParaRPr>
          </a:p>
          <a:p>
            <a:pPr marL="1143000" marR="0" lvl="2" indent="-228600">
              <a:buFont typeface="+mj-lt"/>
              <a:buAutoNum type="arabicPeriod"/>
            </a:pPr>
            <a:r>
              <a:rPr lang="en-US" sz="1700" dirty="0">
                <a:solidFill>
                  <a:srgbClr val="000000"/>
                </a:solidFill>
                <a:ea typeface="Times New Roman" panose="02020603050405020304" pitchFamily="18" charset="0"/>
              </a:rPr>
              <a:t>T</a:t>
            </a:r>
            <a:r>
              <a:rPr lang="en-US" sz="1700" dirty="0">
                <a:solidFill>
                  <a:srgbClr val="000000"/>
                </a:solidFill>
                <a:effectLst/>
                <a:ea typeface="Times New Roman" panose="02020603050405020304" pitchFamily="18" charset="0"/>
              </a:rPr>
              <a:t>wo-week cycle menus submitted for review by DPH Registered Dietician. Nutrient analysis provided for the two-week cycle menu: a. Calories, b. Protein, c. Carbohydrates, d. Total Fat, and e. Sodium. </a:t>
            </a:r>
            <a:endParaRPr lang="en-US" sz="1700" dirty="0">
              <a:effectLst/>
              <a:ea typeface="Times New Roman" panose="02020603050405020304" pitchFamily="18" charset="0"/>
            </a:endParaRPr>
          </a:p>
          <a:p>
            <a:pPr marL="1143000" marR="0" lvl="2" indent="-228600">
              <a:buFont typeface="+mj-lt"/>
              <a:buAutoNum type="arabicPeriod"/>
            </a:pPr>
            <a:r>
              <a:rPr lang="en-US" sz="1700" dirty="0">
                <a:solidFill>
                  <a:srgbClr val="000000"/>
                </a:solidFill>
                <a:ea typeface="Times New Roman" panose="02020603050405020304" pitchFamily="18" charset="0"/>
              </a:rPr>
              <a:t>P</a:t>
            </a:r>
            <a:r>
              <a:rPr lang="en-US" sz="1700" dirty="0">
                <a:solidFill>
                  <a:srgbClr val="000000"/>
                </a:solidFill>
                <a:effectLst/>
                <a:ea typeface="Times New Roman" panose="02020603050405020304" pitchFamily="18" charset="0"/>
              </a:rPr>
              <a:t>rovide special meals to meet special dietary needs:</a:t>
            </a:r>
            <a:endParaRPr lang="en-US" sz="1700" dirty="0">
              <a:effectLst/>
              <a:ea typeface="Times New Roman" panose="02020603050405020304" pitchFamily="18" charset="0"/>
            </a:endParaRPr>
          </a:p>
          <a:p>
            <a:pPr marL="2057400" marR="0" lvl="4" indent="-228600">
              <a:buFont typeface="+mj-lt"/>
              <a:buAutoNum type="alphaLcPeriod"/>
              <a:tabLst>
                <a:tab pos="2114550" algn="l"/>
              </a:tabLst>
            </a:pPr>
            <a:r>
              <a:rPr lang="en-US" sz="1700" dirty="0">
                <a:solidFill>
                  <a:srgbClr val="000000"/>
                </a:solidFill>
                <a:effectLst/>
                <a:ea typeface="Times New Roman" panose="02020603050405020304" pitchFamily="18" charset="0"/>
              </a:rPr>
              <a:t>Vegetarian</a:t>
            </a:r>
            <a:endParaRPr lang="en-US" sz="1700" dirty="0">
              <a:effectLst/>
              <a:ea typeface="Times New Roman" panose="02020603050405020304" pitchFamily="18" charset="0"/>
            </a:endParaRPr>
          </a:p>
          <a:p>
            <a:pPr marL="2057400" marR="0" lvl="4" indent="-228600">
              <a:buFont typeface="+mj-lt"/>
              <a:buAutoNum type="alphaLcPeriod"/>
              <a:tabLst>
                <a:tab pos="2114550" algn="l"/>
              </a:tabLst>
            </a:pPr>
            <a:r>
              <a:rPr lang="en-US" sz="1700" dirty="0">
                <a:effectLst/>
                <a:ea typeface="Times New Roman" panose="02020603050405020304" pitchFamily="18" charset="0"/>
              </a:rPr>
              <a:t>Diabetic/low sodium/low-fat and</a:t>
            </a:r>
          </a:p>
          <a:p>
            <a:pPr marL="2057400" marR="0" lvl="4" indent="-228600">
              <a:buFont typeface="+mj-lt"/>
              <a:buAutoNum type="alphaLcPeriod"/>
              <a:tabLst>
                <a:tab pos="2114550" algn="l"/>
              </a:tabLst>
            </a:pPr>
            <a:r>
              <a:rPr lang="en-US" sz="1700" dirty="0">
                <a:solidFill>
                  <a:srgbClr val="000000"/>
                </a:solidFill>
                <a:effectLst/>
                <a:ea typeface="Times New Roman" panose="02020603050405020304" pitchFamily="18" charset="0"/>
              </a:rPr>
              <a:t>Mechanical soft entrees.</a:t>
            </a:r>
            <a:endParaRPr lang="en-US" sz="1700" dirty="0">
              <a:effectLst/>
              <a:ea typeface="Times New Roman" panose="02020603050405020304" pitchFamily="18" charset="0"/>
            </a:endParaRPr>
          </a:p>
          <a:p>
            <a:pPr marL="1143000" marR="0" lvl="2" indent="-228600">
              <a:buFont typeface="+mj-lt"/>
              <a:buAutoNum type="arabicPeriod"/>
            </a:pPr>
            <a:r>
              <a:rPr lang="en-US" sz="1700" dirty="0">
                <a:solidFill>
                  <a:srgbClr val="000000"/>
                </a:solidFill>
                <a:ea typeface="Times New Roman" panose="02020603050405020304" pitchFamily="18" charset="0"/>
              </a:rPr>
              <a:t>W</a:t>
            </a:r>
            <a:r>
              <a:rPr lang="en-US" sz="1700" dirty="0">
                <a:solidFill>
                  <a:srgbClr val="000000"/>
                </a:solidFill>
                <a:effectLst/>
                <a:ea typeface="Times New Roman" panose="02020603050405020304" pitchFamily="18" charset="0"/>
              </a:rPr>
              <a:t>ork with DPH Registered Dietician. </a:t>
            </a:r>
            <a:endParaRPr lang="en-US" sz="1700"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3465493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E1E2-A13C-7FFE-9B47-503478D77EA0}"/>
              </a:ext>
            </a:extLst>
          </p:cNvPr>
          <p:cNvSpPr>
            <a:spLocks noGrp="1"/>
          </p:cNvSpPr>
          <p:nvPr>
            <p:ph type="title"/>
          </p:nvPr>
        </p:nvSpPr>
        <p:spPr/>
        <p:txBody>
          <a:bodyPr/>
          <a:lstStyle/>
          <a:p>
            <a:r>
              <a:rPr lang="en-US" dirty="0"/>
              <a:t>Other Food Support at HSH Programs</a:t>
            </a:r>
          </a:p>
        </p:txBody>
      </p:sp>
      <p:sp>
        <p:nvSpPr>
          <p:cNvPr id="3" name="Content Placeholder 2">
            <a:extLst>
              <a:ext uri="{FF2B5EF4-FFF2-40B4-BE49-F238E27FC236}">
                <a16:creationId xmlns:a16="http://schemas.microsoft.com/office/drawing/2014/main" id="{3B828E6E-B6B4-0605-865C-F6E8C8DD0144}"/>
              </a:ext>
            </a:extLst>
          </p:cNvPr>
          <p:cNvSpPr>
            <a:spLocks noGrp="1"/>
          </p:cNvSpPr>
          <p:nvPr>
            <p:ph idx="1"/>
          </p:nvPr>
        </p:nvSpPr>
        <p:spPr/>
        <p:txBody>
          <a:bodyPr>
            <a:normAutofit fontScale="77500" lnSpcReduction="20000"/>
          </a:bodyPr>
          <a:lstStyle/>
          <a:p>
            <a:r>
              <a:rPr lang="en-US" dirty="0"/>
              <a:t>Housing</a:t>
            </a:r>
          </a:p>
          <a:p>
            <a:pPr lvl="1"/>
            <a:r>
              <a:rPr lang="en-US" dirty="0"/>
              <a:t>Housing tenants in HSH funded housing programs utilize community resources, such as food banks, home delivered meals, and drop-in meal programs.  Housing program case managers assist tenants in accessing these resources.</a:t>
            </a:r>
          </a:p>
          <a:p>
            <a:pPr lvl="1"/>
            <a:r>
              <a:rPr lang="en-US" dirty="0"/>
              <a:t>Some housing programs are able to provide community meals/food for tenants through external grant funding, fundraised dollars, or food donations</a:t>
            </a:r>
          </a:p>
          <a:p>
            <a:pPr lvl="1"/>
            <a:endParaRPr lang="en-US" dirty="0"/>
          </a:p>
          <a:p>
            <a:r>
              <a:rPr lang="en-US" dirty="0"/>
              <a:t>Outreach</a:t>
            </a:r>
          </a:p>
          <a:p>
            <a:pPr lvl="1"/>
            <a:r>
              <a:rPr lang="en-US" dirty="0"/>
              <a:t>SFHOT may provide water and snacks when engaging with people on outreach</a:t>
            </a:r>
          </a:p>
          <a:p>
            <a:pPr lvl="1"/>
            <a:r>
              <a:rPr lang="en-US" dirty="0"/>
              <a:t>Case managers and outreach workers provide information about community food resources, including drop-in meal programs</a:t>
            </a:r>
          </a:p>
          <a:p>
            <a:pPr lvl="1"/>
            <a:endParaRPr lang="en-US" dirty="0"/>
          </a:p>
          <a:p>
            <a:r>
              <a:rPr lang="en-US" dirty="0"/>
              <a:t>Drop-In</a:t>
            </a:r>
          </a:p>
          <a:p>
            <a:pPr lvl="1"/>
            <a:r>
              <a:rPr lang="en-US" dirty="0"/>
              <a:t>Bayview Drop-In program provides daily meals to people experiencing homelessness in the Bayview Hunters Point community.</a:t>
            </a:r>
          </a:p>
        </p:txBody>
      </p:sp>
      <p:sp>
        <p:nvSpPr>
          <p:cNvPr id="4" name="Slide Number Placeholder 3">
            <a:extLst>
              <a:ext uri="{FF2B5EF4-FFF2-40B4-BE49-F238E27FC236}">
                <a16:creationId xmlns:a16="http://schemas.microsoft.com/office/drawing/2014/main" id="{90CCDD20-4D87-43A4-3FA5-7379D67986CF}"/>
              </a:ext>
            </a:extLst>
          </p:cNvPr>
          <p:cNvSpPr>
            <a:spLocks noGrp="1"/>
          </p:cNvSpPr>
          <p:nvPr>
            <p:ph type="sldNum" sz="quarter" idx="12"/>
          </p:nvPr>
        </p:nvSpPr>
        <p:spPr/>
        <p:txBody>
          <a:bodyPr/>
          <a:lstStyle/>
          <a:p>
            <a:fld id="{14BA73CD-486B-4867-8F24-0C2CDC42528C}" type="slidenum">
              <a:rPr lang="en-US" smtClean="0"/>
              <a:pPr/>
              <a:t>28</a:t>
            </a:fld>
            <a:endParaRPr lang="en-US"/>
          </a:p>
        </p:txBody>
      </p:sp>
    </p:spTree>
    <p:extLst>
      <p:ext uri="{BB962C8B-B14F-4D97-AF65-F5344CB8AC3E}">
        <p14:creationId xmlns:p14="http://schemas.microsoft.com/office/powerpoint/2010/main" val="2576402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4389-51AE-4E6B-A487-81FC5097A91F}"/>
              </a:ext>
            </a:extLst>
          </p:cNvPr>
          <p:cNvSpPr>
            <a:spLocks noGrp="1"/>
          </p:cNvSpPr>
          <p:nvPr>
            <p:ph type="title"/>
          </p:nvPr>
        </p:nvSpPr>
        <p:spPr/>
        <p:txBody>
          <a:bodyPr/>
          <a:lstStyle/>
          <a:p>
            <a:r>
              <a:rPr lang="en-US" dirty="0"/>
              <a:t>Key Links</a:t>
            </a:r>
            <a:endParaRPr lang="en-US" dirty="0">
              <a:cs typeface="Calibri"/>
            </a:endParaRPr>
          </a:p>
        </p:txBody>
      </p:sp>
      <p:sp>
        <p:nvSpPr>
          <p:cNvPr id="3" name="Content Placeholder 2">
            <a:extLst>
              <a:ext uri="{FF2B5EF4-FFF2-40B4-BE49-F238E27FC236}">
                <a16:creationId xmlns:a16="http://schemas.microsoft.com/office/drawing/2014/main" id="{FB21268A-30FA-493D-B1FB-FD5F58962686}"/>
              </a:ext>
            </a:extLst>
          </p:cNvPr>
          <p:cNvSpPr>
            <a:spLocks noGrp="1"/>
          </p:cNvSpPr>
          <p:nvPr>
            <p:ph idx="1"/>
          </p:nvPr>
        </p:nvSpPr>
        <p:spPr>
          <a:xfrm>
            <a:off x="838200" y="1355314"/>
            <a:ext cx="10515600" cy="4897521"/>
          </a:xfrm>
        </p:spPr>
        <p:txBody>
          <a:bodyPr vert="horz" lIns="91440" tIns="45720" rIns="91440" bIns="45720" rtlCol="0" anchor="t">
            <a:normAutofit/>
          </a:bodyPr>
          <a:lstStyle/>
          <a:p>
            <a:pPr marL="0" indent="0">
              <a:buNone/>
            </a:pPr>
            <a:endParaRPr lang="en-US" u="sng" dirty="0">
              <a:solidFill>
                <a:srgbClr val="0563C1"/>
              </a:solidFill>
              <a:latin typeface="Calibri" panose="020F0502020204030204" pitchFamily="34" charset="0"/>
            </a:endParaRPr>
          </a:p>
          <a:p>
            <a:pPr lvl="1" fontAlgn="base"/>
            <a:r>
              <a:rPr lang="en-US" u="sng" dirty="0">
                <a:solidFill>
                  <a:srgbClr val="0563C1"/>
                </a:solidFill>
                <a:latin typeface="Calibri" panose="020F0502020204030204" pitchFamily="34" charset="0"/>
              </a:rPr>
              <a:t>HSH website</a:t>
            </a:r>
          </a:p>
          <a:p>
            <a:pPr lvl="1" fontAlgn="base"/>
            <a:r>
              <a:rPr lang="en-US" u="sng" dirty="0">
                <a:solidFill>
                  <a:srgbClr val="0563C1"/>
                </a:solidFill>
                <a:latin typeface="Calibri" panose="020F0502020204030204" pitchFamily="34" charset="0"/>
              </a:rPr>
              <a:t>Information on the Homelessness Response System</a:t>
            </a:r>
            <a:endParaRPr lang="en-US" b="0" i="0" dirty="0">
              <a:solidFill>
                <a:srgbClr val="000000"/>
              </a:solidFill>
              <a:effectLst/>
              <a:latin typeface="Calibri" panose="020F0502020204030204" pitchFamily="34" charset="0"/>
            </a:endParaRPr>
          </a:p>
          <a:p>
            <a:pPr lvl="1" fontAlgn="base"/>
            <a:r>
              <a:rPr lang="en-US" dirty="0">
                <a:solidFill>
                  <a:srgbClr val="000000"/>
                </a:solidFill>
                <a:latin typeface="Calibri" panose="020F0502020204030204" pitchFamily="34" charset="0"/>
                <a:hlinkClick r:id="rId3"/>
              </a:rPr>
              <a:t>Get help from HSH</a:t>
            </a:r>
            <a:endParaRPr lang="en-US" dirty="0">
              <a:solidFill>
                <a:srgbClr val="000000"/>
              </a:solidFill>
              <a:latin typeface="Calibri"/>
              <a:ea typeface="Calibri"/>
              <a:cs typeface="Calibri"/>
            </a:endParaRPr>
          </a:p>
          <a:p>
            <a:pPr lvl="1"/>
            <a:r>
              <a:rPr lang="en-US" dirty="0">
                <a:solidFill>
                  <a:srgbClr val="000000"/>
                </a:solidFill>
                <a:latin typeface="Calibri"/>
                <a:ea typeface="Calibri"/>
                <a:cs typeface="Calibri"/>
                <a:hlinkClick r:id="rId4"/>
              </a:rPr>
              <a:t>Shelter Monitoring Committee</a:t>
            </a:r>
          </a:p>
          <a:p>
            <a:pPr lvl="1"/>
            <a:r>
              <a:rPr lang="en-US" dirty="0">
                <a:solidFill>
                  <a:srgbClr val="000000"/>
                </a:solidFill>
                <a:latin typeface="Calibri"/>
                <a:ea typeface="Calibri"/>
                <a:cs typeface="Calibri"/>
                <a:hlinkClick r:id="rId5"/>
              </a:rPr>
              <a:t>Shelter Standards of Care</a:t>
            </a:r>
            <a:endParaRPr lang="en-US" dirty="0">
              <a:solidFill>
                <a:srgbClr val="000000"/>
              </a:solidFill>
              <a:latin typeface="Calibri"/>
              <a:ea typeface="Calibri"/>
              <a:cs typeface="Calibri"/>
            </a:endParaRPr>
          </a:p>
        </p:txBody>
      </p:sp>
      <p:sp>
        <p:nvSpPr>
          <p:cNvPr id="4" name="Slide Number Placeholder 3">
            <a:extLst>
              <a:ext uri="{FF2B5EF4-FFF2-40B4-BE49-F238E27FC236}">
                <a16:creationId xmlns:a16="http://schemas.microsoft.com/office/drawing/2014/main" id="{7AA2B4E9-8B59-41B6-936E-DADBF2B0A978}"/>
              </a:ext>
            </a:extLst>
          </p:cNvPr>
          <p:cNvSpPr>
            <a:spLocks noGrp="1"/>
          </p:cNvSpPr>
          <p:nvPr>
            <p:ph type="sldNum" sz="quarter" idx="12"/>
          </p:nvPr>
        </p:nvSpPr>
        <p:spPr/>
        <p:txBody>
          <a:bodyPr/>
          <a:lstStyle/>
          <a:p>
            <a:fld id="{14BA73CD-486B-4867-8F24-0C2CDC42528C}" type="slidenum">
              <a:rPr lang="en-US" smtClean="0"/>
              <a:pPr/>
              <a:t>29</a:t>
            </a:fld>
            <a:endParaRPr lang="en-US"/>
          </a:p>
        </p:txBody>
      </p:sp>
    </p:spTree>
    <p:extLst>
      <p:ext uri="{BB962C8B-B14F-4D97-AF65-F5344CB8AC3E}">
        <p14:creationId xmlns:p14="http://schemas.microsoft.com/office/powerpoint/2010/main" val="855683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0869F-AD09-5559-F477-D6A8EC5C57E9}"/>
              </a:ext>
            </a:extLst>
          </p:cNvPr>
          <p:cNvSpPr>
            <a:spLocks noGrp="1"/>
          </p:cNvSpPr>
          <p:nvPr>
            <p:ph type="title"/>
          </p:nvPr>
        </p:nvSpPr>
        <p:spPr/>
        <p:txBody>
          <a:bodyPr/>
          <a:lstStyle/>
          <a:p>
            <a:r>
              <a:rPr lang="en-US" dirty="0">
                <a:cs typeface="Calibri"/>
              </a:rPr>
              <a:t>Who We Serve at HSH</a:t>
            </a:r>
            <a:endParaRPr lang="en-US" dirty="0"/>
          </a:p>
        </p:txBody>
      </p:sp>
      <p:sp>
        <p:nvSpPr>
          <p:cNvPr id="3" name="Content Placeholder 2">
            <a:extLst>
              <a:ext uri="{FF2B5EF4-FFF2-40B4-BE49-F238E27FC236}">
                <a16:creationId xmlns:a16="http://schemas.microsoft.com/office/drawing/2014/main" id="{CC7D30C4-2FEC-1807-D1D8-DDC0E8698C55}"/>
              </a:ext>
            </a:extLst>
          </p:cNvPr>
          <p:cNvSpPr>
            <a:spLocks noGrp="1"/>
          </p:cNvSpPr>
          <p:nvPr>
            <p:ph idx="1"/>
          </p:nvPr>
        </p:nvSpPr>
        <p:spPr>
          <a:xfrm>
            <a:off x="789038" y="1604399"/>
            <a:ext cx="10515599" cy="4466414"/>
          </a:xfrm>
        </p:spPr>
        <p:txBody>
          <a:bodyPr vert="horz" lIns="91440" tIns="45720" rIns="91440" bIns="45720" rtlCol="0" anchor="t">
            <a:normAutofit fontScale="92500"/>
          </a:bodyPr>
          <a:lstStyle/>
          <a:p>
            <a:r>
              <a:rPr lang="en-US" dirty="0">
                <a:cs typeface="Calibri"/>
              </a:rPr>
              <a:t>Federal definition of homelessness (used in the PIT Count) includes </a:t>
            </a:r>
            <a:br>
              <a:rPr lang="en-US" dirty="0">
                <a:cs typeface="Calibri"/>
              </a:rPr>
            </a:br>
            <a:r>
              <a:rPr lang="en-US" dirty="0">
                <a:cs typeface="Calibri"/>
              </a:rPr>
              <a:t>individuals and families:</a:t>
            </a:r>
            <a:endParaRPr lang="en-US" dirty="0"/>
          </a:p>
          <a:p>
            <a:pPr lvl="1"/>
            <a:r>
              <a:rPr lang="en-US" dirty="0">
                <a:cs typeface="Calibri"/>
              </a:rPr>
              <a:t>With a primary nighttime residence </a:t>
            </a:r>
            <a:r>
              <a:rPr lang="en-US" b="1" dirty="0">
                <a:solidFill>
                  <a:schemeClr val="accent1"/>
                </a:solidFill>
                <a:cs typeface="Calibri"/>
              </a:rPr>
              <a:t>not meant for human habitation</a:t>
            </a:r>
            <a:r>
              <a:rPr lang="en-US" dirty="0">
                <a:solidFill>
                  <a:schemeClr val="accent1"/>
                </a:solidFill>
                <a:cs typeface="Calibri"/>
              </a:rPr>
              <a:t> </a:t>
            </a:r>
            <a:r>
              <a:rPr lang="en-US" dirty="0">
                <a:cs typeface="Calibri"/>
              </a:rPr>
              <a:t>(incl. </a:t>
            </a:r>
            <a:r>
              <a:rPr lang="en-US" b="1" dirty="0">
                <a:solidFill>
                  <a:schemeClr val="accent1"/>
                </a:solidFill>
                <a:cs typeface="Calibri"/>
              </a:rPr>
              <a:t>cars</a:t>
            </a:r>
            <a:r>
              <a:rPr lang="en-US" dirty="0">
                <a:cs typeface="Calibri"/>
              </a:rPr>
              <a:t>).</a:t>
            </a:r>
            <a:endParaRPr lang="en-US" dirty="0">
              <a:ea typeface="Calibri"/>
              <a:cs typeface="Calibri"/>
            </a:endParaRPr>
          </a:p>
          <a:p>
            <a:pPr lvl="1"/>
            <a:r>
              <a:rPr lang="en-US" dirty="0">
                <a:cs typeface="Calibri"/>
              </a:rPr>
              <a:t>Living in a </a:t>
            </a:r>
            <a:r>
              <a:rPr lang="en-US" b="1" dirty="0">
                <a:solidFill>
                  <a:schemeClr val="accent1"/>
                </a:solidFill>
                <a:cs typeface="Calibri"/>
              </a:rPr>
              <a:t>shelter</a:t>
            </a:r>
            <a:r>
              <a:rPr lang="en-US" dirty="0">
                <a:cs typeface="Calibri"/>
              </a:rPr>
              <a:t> or transitional housing.</a:t>
            </a:r>
            <a:endParaRPr lang="en-US" dirty="0">
              <a:ea typeface="Calibri"/>
              <a:cs typeface="Calibri"/>
            </a:endParaRPr>
          </a:p>
          <a:p>
            <a:pPr lvl="1"/>
            <a:r>
              <a:rPr lang="en-US" dirty="0">
                <a:ea typeface="+mn-lt"/>
                <a:cs typeface="+mn-lt"/>
              </a:rPr>
              <a:t>People fleeing domestic violence, dating violence, sexual assault, stalking, and other </a:t>
            </a:r>
            <a:r>
              <a:rPr lang="en-US" b="1" dirty="0">
                <a:solidFill>
                  <a:schemeClr val="accent1"/>
                </a:solidFill>
                <a:ea typeface="+mn-lt"/>
                <a:cs typeface="+mn-lt"/>
              </a:rPr>
              <a:t>violent situations that make them afraid to return to their primary residence</a:t>
            </a:r>
            <a:r>
              <a:rPr lang="en-US" dirty="0">
                <a:ea typeface="+mn-lt"/>
                <a:cs typeface="+mn-lt"/>
              </a:rPr>
              <a:t>, when they have no other housing resources.</a:t>
            </a:r>
          </a:p>
          <a:p>
            <a:pPr lvl="1"/>
            <a:r>
              <a:rPr lang="en-US" dirty="0">
                <a:ea typeface="+mn-lt"/>
                <a:cs typeface="+mn-lt"/>
              </a:rPr>
              <a:t>People at imminent risk of homelessness who </a:t>
            </a:r>
            <a:r>
              <a:rPr lang="en-US" b="1" dirty="0">
                <a:solidFill>
                  <a:schemeClr val="accent1"/>
                </a:solidFill>
                <a:ea typeface="+mn-lt"/>
                <a:cs typeface="+mn-lt"/>
              </a:rPr>
              <a:t>will lose their residence within 14 days</a:t>
            </a:r>
            <a:r>
              <a:rPr lang="en-US" dirty="0">
                <a:ea typeface="+mn-lt"/>
                <a:cs typeface="+mn-lt"/>
              </a:rPr>
              <a:t> and have no other housing resources</a:t>
            </a:r>
          </a:p>
          <a:p>
            <a:pPr lvl="1"/>
            <a:endParaRPr lang="en-US" dirty="0">
              <a:cs typeface="Calibri"/>
            </a:endParaRPr>
          </a:p>
          <a:p>
            <a:r>
              <a:rPr lang="en-US" b="1" dirty="0">
                <a:solidFill>
                  <a:schemeClr val="accent1"/>
                </a:solidFill>
                <a:cs typeface="Calibri"/>
              </a:rPr>
              <a:t>San Francisco uses a broader definition</a:t>
            </a:r>
            <a:r>
              <a:rPr lang="en-US" dirty="0">
                <a:cs typeface="Calibri"/>
              </a:rPr>
              <a:t> that includes families who are "</a:t>
            </a:r>
            <a:r>
              <a:rPr lang="en-US" b="1" dirty="0">
                <a:solidFill>
                  <a:schemeClr val="accent1"/>
                </a:solidFill>
                <a:cs typeface="Calibri"/>
              </a:rPr>
              <a:t>doubled up</a:t>
            </a:r>
            <a:r>
              <a:rPr lang="en-US" dirty="0">
                <a:cs typeface="Calibri"/>
              </a:rPr>
              <a:t>" or living in </a:t>
            </a:r>
            <a:r>
              <a:rPr lang="en-US" b="1" dirty="0">
                <a:solidFill>
                  <a:schemeClr val="accent1"/>
                </a:solidFill>
                <a:cs typeface="Calibri"/>
              </a:rPr>
              <a:t>single room occupancy</a:t>
            </a:r>
            <a:r>
              <a:rPr lang="en-US" dirty="0">
                <a:cs typeface="Calibri"/>
              </a:rPr>
              <a:t> units.</a:t>
            </a:r>
            <a:endParaRPr lang="en-US" dirty="0">
              <a:ea typeface="Calibri"/>
              <a:cs typeface="Calibri"/>
            </a:endParaRPr>
          </a:p>
          <a:p>
            <a:pPr lvl="1"/>
            <a:endParaRPr lang="en-US" dirty="0">
              <a:ea typeface="Calibri"/>
              <a:cs typeface="Calibri"/>
            </a:endParaRPr>
          </a:p>
          <a:p>
            <a:pPr lvl="1"/>
            <a:endParaRPr lang="en-US" dirty="0">
              <a:cs typeface="Calibri"/>
            </a:endParaRPr>
          </a:p>
        </p:txBody>
      </p:sp>
      <p:sp>
        <p:nvSpPr>
          <p:cNvPr id="4" name="Slide Number Placeholder 3">
            <a:extLst>
              <a:ext uri="{FF2B5EF4-FFF2-40B4-BE49-F238E27FC236}">
                <a16:creationId xmlns:a16="http://schemas.microsoft.com/office/drawing/2014/main" id="{C99493EB-4CAC-70BF-5FCE-B18AAA834A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A73CD-486B-4867-8F24-0C2CDC42528C}"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A75A1EB-85DD-D84A-2320-7E7B251FC492}"/>
              </a:ext>
            </a:extLst>
          </p:cNvPr>
          <p:cNvSpPr txBox="1"/>
          <p:nvPr/>
        </p:nvSpPr>
        <p:spPr>
          <a:xfrm>
            <a:off x="8064500" y="753434"/>
            <a:ext cx="3241665" cy="369332"/>
          </a:xfrm>
          <a:prstGeom prst="rect">
            <a:avLst/>
          </a:prstGeom>
          <a:solidFill>
            <a:schemeClr val="accent4"/>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3"/>
              </a:rPr>
              <a:t>Learn more on the HSH website.</a:t>
            </a:r>
          </a:p>
        </p:txBody>
      </p:sp>
    </p:spTree>
    <p:extLst>
      <p:ext uri="{BB962C8B-B14F-4D97-AF65-F5344CB8AC3E}">
        <p14:creationId xmlns:p14="http://schemas.microsoft.com/office/powerpoint/2010/main" val="933127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97EF5-FE90-14C6-F92F-77744CB1C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C024FA-8C55-E188-F6AC-AECCBF79026D}"/>
              </a:ext>
            </a:extLst>
          </p:cNvPr>
          <p:cNvSpPr>
            <a:spLocks noGrp="1"/>
          </p:cNvSpPr>
          <p:nvPr>
            <p:ph type="title"/>
          </p:nvPr>
        </p:nvSpPr>
        <p:spPr>
          <a:xfrm>
            <a:off x="846227" y="2313587"/>
            <a:ext cx="10515600" cy="2852737"/>
          </a:xfrm>
        </p:spPr>
        <p:txBody>
          <a:bodyPr>
            <a:normAutofit/>
          </a:bodyPr>
          <a:lstStyle/>
          <a:p>
            <a:r>
              <a:rPr lang="en-US" dirty="0"/>
              <a:t>Thank you!</a:t>
            </a:r>
            <a:br>
              <a:rPr lang="en-US" dirty="0"/>
            </a:br>
            <a:br>
              <a:rPr lang="en-US" sz="4000" dirty="0"/>
            </a:br>
            <a:br>
              <a:rPr lang="en-US" sz="2400" dirty="0"/>
            </a:br>
            <a:br>
              <a:rPr lang="en-US" sz="2800" i="1" dirty="0">
                <a:ea typeface="Calibri Light"/>
                <a:cs typeface="Calibri Light"/>
              </a:rPr>
            </a:br>
            <a:r>
              <a:rPr lang="en-US" sz="2400" i="1" dirty="0">
                <a:ea typeface="Calibri Light"/>
                <a:cs typeface="Calibri Light"/>
              </a:rPr>
              <a:t>General HSH Inbox | </a:t>
            </a:r>
            <a:r>
              <a:rPr lang="en-US" sz="2400" i="1" dirty="0">
                <a:ea typeface="Calibri Light"/>
                <a:cs typeface="Calibri Light"/>
                <a:hlinkClick r:id="rId3"/>
              </a:rPr>
              <a:t>dhsh@sfgov.org</a:t>
            </a:r>
            <a:endParaRPr lang="en-US" sz="2400" i="1" dirty="0">
              <a:ea typeface="Calibri Light"/>
              <a:cs typeface="Calibri Light"/>
            </a:endParaRPr>
          </a:p>
        </p:txBody>
      </p:sp>
      <p:sp>
        <p:nvSpPr>
          <p:cNvPr id="3" name="Text Placeholder 2">
            <a:extLst>
              <a:ext uri="{FF2B5EF4-FFF2-40B4-BE49-F238E27FC236}">
                <a16:creationId xmlns:a16="http://schemas.microsoft.com/office/drawing/2014/main" id="{79EA9348-50DA-A703-6360-C17BB762F448}"/>
              </a:ext>
            </a:extLst>
          </p:cNvPr>
          <p:cNvSpPr>
            <a:spLocks noGrp="1"/>
          </p:cNvSpPr>
          <p:nvPr>
            <p:ph type="body" idx="1"/>
          </p:nvPr>
        </p:nvSpPr>
        <p:spPr/>
        <p:txBody>
          <a:bodyPr vert="horz" lIns="91440" tIns="45720" rIns="91440" bIns="45720" rtlCol="0" anchor="t">
            <a:normAutofit/>
          </a:bodyPr>
          <a:lstStyle/>
          <a:p>
            <a:endParaRPr lang="en-US" dirty="0"/>
          </a:p>
          <a:p>
            <a:endParaRPr lang="en-US" dirty="0"/>
          </a:p>
          <a:p>
            <a:endParaRPr lang="en-US" dirty="0"/>
          </a:p>
        </p:txBody>
      </p:sp>
    </p:spTree>
    <p:extLst>
      <p:ext uri="{BB962C8B-B14F-4D97-AF65-F5344CB8AC3E}">
        <p14:creationId xmlns:p14="http://schemas.microsoft.com/office/powerpoint/2010/main" val="288752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0719-48CE-A7A5-96B6-E57214CB552C}"/>
              </a:ext>
            </a:extLst>
          </p:cNvPr>
          <p:cNvSpPr>
            <a:spLocks noGrp="1"/>
          </p:cNvSpPr>
          <p:nvPr>
            <p:ph type="title"/>
          </p:nvPr>
        </p:nvSpPr>
        <p:spPr>
          <a:xfrm>
            <a:off x="792018" y="145761"/>
            <a:ext cx="10515600" cy="1325563"/>
          </a:xfrm>
        </p:spPr>
        <p:txBody>
          <a:bodyPr/>
          <a:lstStyle/>
          <a:p>
            <a:r>
              <a:rPr lang="en-US">
                <a:cs typeface="Calibri"/>
              </a:rPr>
              <a:t>Racial Equity &amp; Homelessness </a:t>
            </a:r>
            <a:endParaRPr lang="en-US">
              <a:solidFill>
                <a:srgbClr val="FF0000"/>
              </a:solidFill>
              <a:cs typeface="Calibri"/>
            </a:endParaRPr>
          </a:p>
        </p:txBody>
      </p:sp>
      <p:sp>
        <p:nvSpPr>
          <p:cNvPr id="3" name="Content Placeholder 2">
            <a:extLst>
              <a:ext uri="{FF2B5EF4-FFF2-40B4-BE49-F238E27FC236}">
                <a16:creationId xmlns:a16="http://schemas.microsoft.com/office/drawing/2014/main" id="{2B7EF9A5-5128-96C9-E74B-DE15078A66E4}"/>
              </a:ext>
            </a:extLst>
          </p:cNvPr>
          <p:cNvSpPr>
            <a:spLocks noGrp="1"/>
          </p:cNvSpPr>
          <p:nvPr>
            <p:ph idx="1"/>
          </p:nvPr>
        </p:nvSpPr>
        <p:spPr>
          <a:xfrm>
            <a:off x="789920" y="1534373"/>
            <a:ext cx="10873787" cy="4127518"/>
          </a:xfrm>
        </p:spPr>
        <p:txBody>
          <a:bodyPr vert="horz" lIns="91440" tIns="45720" rIns="91440" bIns="45720" rtlCol="0" anchor="t">
            <a:normAutofit/>
          </a:bodyPr>
          <a:lstStyle/>
          <a:p>
            <a:pPr>
              <a:spcAft>
                <a:spcPts val="600"/>
              </a:spcAft>
            </a:pPr>
            <a:r>
              <a:rPr lang="en-US" sz="2600" b="1">
                <a:solidFill>
                  <a:schemeClr val="accent6"/>
                </a:solidFill>
                <a:cs typeface="Calibri"/>
              </a:rPr>
              <a:t>Structural </a:t>
            </a:r>
            <a:r>
              <a:rPr lang="en-US" sz="2600">
                <a:cs typeface="Calibri"/>
              </a:rPr>
              <a:t>&amp;</a:t>
            </a:r>
            <a:r>
              <a:rPr lang="en-US" sz="2600">
                <a:solidFill>
                  <a:srgbClr val="000000"/>
                </a:solidFill>
                <a:cs typeface="Calibri"/>
              </a:rPr>
              <a:t> </a:t>
            </a:r>
            <a:r>
              <a:rPr lang="en-US" sz="2600" b="1">
                <a:solidFill>
                  <a:schemeClr val="accent6"/>
                </a:solidFill>
                <a:cs typeface="Calibri"/>
              </a:rPr>
              <a:t>racial justice issue </a:t>
            </a:r>
            <a:r>
              <a:rPr lang="en-US" sz="2600">
                <a:solidFill>
                  <a:srgbClr val="000000"/>
                </a:solidFill>
                <a:ea typeface="+mn-lt"/>
                <a:cs typeface="+mn-lt"/>
              </a:rPr>
              <a:t>-</a:t>
            </a:r>
            <a:r>
              <a:rPr lang="en-US" sz="2600">
                <a:ea typeface="+mn-lt"/>
                <a:cs typeface="+mn-lt"/>
              </a:rPr>
              <a:t> disproportionate impact on people of color.</a:t>
            </a:r>
            <a:endParaRPr lang="en-US" sz="2600">
              <a:solidFill>
                <a:srgbClr val="56944F"/>
              </a:solidFill>
              <a:ea typeface="+mn-lt"/>
              <a:cs typeface="+mn-lt"/>
            </a:endParaRPr>
          </a:p>
        </p:txBody>
      </p:sp>
      <p:sp>
        <p:nvSpPr>
          <p:cNvPr id="4" name="Slide Number Placeholder 3">
            <a:extLst>
              <a:ext uri="{FF2B5EF4-FFF2-40B4-BE49-F238E27FC236}">
                <a16:creationId xmlns:a16="http://schemas.microsoft.com/office/drawing/2014/main" id="{AF84CC54-7A55-03B0-2550-177F3AC5B5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A73CD-486B-4867-8F24-0C2CDC42528C}" type="slidenum">
              <a:rPr kumimoji="0" lang="en-US" sz="14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Chart, waterfall chart&#10;&#10;Description automatically generated">
            <a:extLst>
              <a:ext uri="{FF2B5EF4-FFF2-40B4-BE49-F238E27FC236}">
                <a16:creationId xmlns:a16="http://schemas.microsoft.com/office/drawing/2014/main" id="{04DAF038-5D1F-9BCB-4F25-985BB7CDD316}"/>
              </a:ext>
            </a:extLst>
          </p:cNvPr>
          <p:cNvPicPr>
            <a:picLocks noChangeAspect="1"/>
          </p:cNvPicPr>
          <p:nvPr/>
        </p:nvPicPr>
        <p:blipFill rotWithShape="1">
          <a:blip r:embed="rId3"/>
          <a:srcRect l="3748" r="6644" b="11782"/>
          <a:stretch/>
        </p:blipFill>
        <p:spPr>
          <a:xfrm>
            <a:off x="5756565" y="2447609"/>
            <a:ext cx="5983778" cy="3346517"/>
          </a:xfrm>
          <a:prstGeom prst="rect">
            <a:avLst/>
          </a:prstGeom>
        </p:spPr>
      </p:pic>
      <p:pic>
        <p:nvPicPr>
          <p:cNvPr id="5" name="Picture 6" descr="Latinx homelessness.PNG">
            <a:extLst>
              <a:ext uri="{FF2B5EF4-FFF2-40B4-BE49-F238E27FC236}">
                <a16:creationId xmlns:a16="http://schemas.microsoft.com/office/drawing/2014/main" id="{52282547-3696-E4A1-6A62-A651676F4BB1}"/>
              </a:ext>
            </a:extLst>
          </p:cNvPr>
          <p:cNvPicPr>
            <a:picLocks noChangeAspect="1"/>
          </p:cNvPicPr>
          <p:nvPr/>
        </p:nvPicPr>
        <p:blipFill>
          <a:blip r:embed="rId4"/>
          <a:stretch>
            <a:fillRect/>
          </a:stretch>
        </p:blipFill>
        <p:spPr>
          <a:xfrm>
            <a:off x="322999" y="2380795"/>
            <a:ext cx="4904095" cy="3404321"/>
          </a:xfrm>
          <a:prstGeom prst="rect">
            <a:avLst/>
          </a:prstGeom>
        </p:spPr>
      </p:pic>
    </p:spTree>
    <p:extLst>
      <p:ext uri="{BB962C8B-B14F-4D97-AF65-F5344CB8AC3E}">
        <p14:creationId xmlns:p14="http://schemas.microsoft.com/office/powerpoint/2010/main" val="238419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6BF98-B11E-558A-B4F8-A0DF6006FCB5}"/>
              </a:ext>
            </a:extLst>
          </p:cNvPr>
          <p:cNvSpPr>
            <a:spLocks noGrp="1"/>
          </p:cNvSpPr>
          <p:nvPr>
            <p:ph type="title"/>
          </p:nvPr>
        </p:nvSpPr>
        <p:spPr/>
        <p:txBody>
          <a:bodyPr/>
          <a:lstStyle/>
          <a:p>
            <a:r>
              <a:rPr lang="en-US">
                <a:cs typeface="Calibri"/>
              </a:rPr>
              <a:t>HSH Overview – Background and Mission</a:t>
            </a:r>
            <a:endParaRPr lang="en-US"/>
          </a:p>
        </p:txBody>
      </p:sp>
      <p:sp>
        <p:nvSpPr>
          <p:cNvPr id="3" name="Content Placeholder 2">
            <a:extLst>
              <a:ext uri="{FF2B5EF4-FFF2-40B4-BE49-F238E27FC236}">
                <a16:creationId xmlns:a16="http://schemas.microsoft.com/office/drawing/2014/main" id="{B0D4B883-F4E6-270C-99AB-DE20D7A1933D}"/>
              </a:ext>
            </a:extLst>
          </p:cNvPr>
          <p:cNvSpPr>
            <a:spLocks noGrp="1"/>
          </p:cNvSpPr>
          <p:nvPr>
            <p:ph sz="half" idx="1"/>
          </p:nvPr>
        </p:nvSpPr>
        <p:spPr>
          <a:xfrm>
            <a:off x="838201" y="1825625"/>
            <a:ext cx="5181600" cy="4181037"/>
          </a:xfrm>
        </p:spPr>
        <p:txBody>
          <a:bodyPr vert="horz" lIns="91440" tIns="45720" rIns="91440" bIns="45720" rtlCol="0" anchor="t">
            <a:normAutofit lnSpcReduction="10000"/>
          </a:bodyPr>
          <a:lstStyle/>
          <a:p>
            <a:r>
              <a:rPr lang="en-US">
                <a:cs typeface="Calibri"/>
              </a:rPr>
              <a:t>The Department of Homelessness and Supportive Housing (HSH) launched in </a:t>
            </a:r>
            <a:r>
              <a:rPr lang="en-US" b="1">
                <a:solidFill>
                  <a:schemeClr val="accent1"/>
                </a:solidFill>
                <a:cs typeface="Calibri"/>
              </a:rPr>
              <a:t>August 2016</a:t>
            </a:r>
            <a:r>
              <a:rPr lang="en-US">
                <a:cs typeface="Calibri"/>
              </a:rPr>
              <a:t>.</a:t>
            </a:r>
          </a:p>
          <a:p>
            <a:endParaRPr lang="en-US">
              <a:cs typeface="Calibri"/>
            </a:endParaRPr>
          </a:p>
          <a:p>
            <a:r>
              <a:rPr lang="en-US" b="1">
                <a:solidFill>
                  <a:schemeClr val="accent1"/>
                </a:solidFill>
                <a:cs typeface="Calibri"/>
              </a:rPr>
              <a:t>Consolidates </a:t>
            </a:r>
            <a:r>
              <a:rPr lang="en-US">
                <a:cs typeface="Calibri"/>
              </a:rPr>
              <a:t>and </a:t>
            </a:r>
            <a:r>
              <a:rPr lang="en-US" b="1">
                <a:solidFill>
                  <a:schemeClr val="accent1"/>
                </a:solidFill>
                <a:cs typeface="Calibri"/>
              </a:rPr>
              <a:t>coordinates </a:t>
            </a:r>
            <a:r>
              <a:rPr lang="en-US">
                <a:cs typeface="Calibri"/>
              </a:rPr>
              <a:t>City programs to address homelessness.</a:t>
            </a:r>
          </a:p>
        </p:txBody>
      </p:sp>
      <p:sp>
        <p:nvSpPr>
          <p:cNvPr id="4" name="Content Placeholder 3">
            <a:extLst>
              <a:ext uri="{FF2B5EF4-FFF2-40B4-BE49-F238E27FC236}">
                <a16:creationId xmlns:a16="http://schemas.microsoft.com/office/drawing/2014/main" id="{ED31E570-8F48-E36C-9B56-6BA2B747F3D2}"/>
              </a:ext>
            </a:extLst>
          </p:cNvPr>
          <p:cNvSpPr>
            <a:spLocks noGrp="1"/>
          </p:cNvSpPr>
          <p:nvPr>
            <p:ph sz="half" idx="2"/>
          </p:nvPr>
        </p:nvSpPr>
        <p:spPr/>
        <p:txBody>
          <a:bodyPr vert="horz" lIns="91440" tIns="45720" rIns="91440" bIns="45720" rtlCol="0" anchor="t">
            <a:normAutofit lnSpcReduction="10000"/>
          </a:bodyPr>
          <a:lstStyle/>
          <a:p>
            <a:r>
              <a:rPr lang="en-US">
                <a:cs typeface="Calibri"/>
              </a:rPr>
              <a:t>Mission: make homelessness in San Francisco </a:t>
            </a:r>
            <a:r>
              <a:rPr lang="en-US" b="1">
                <a:solidFill>
                  <a:schemeClr val="accent1"/>
                </a:solidFill>
                <a:cs typeface="Calibri"/>
              </a:rPr>
              <a:t>rare</a:t>
            </a:r>
            <a:r>
              <a:rPr lang="en-US">
                <a:cs typeface="Calibri"/>
              </a:rPr>
              <a:t>, </a:t>
            </a:r>
            <a:r>
              <a:rPr lang="en-US" b="1">
                <a:solidFill>
                  <a:schemeClr val="accent1"/>
                </a:solidFill>
              </a:rPr>
              <a:t>brief</a:t>
            </a:r>
            <a:r>
              <a:rPr lang="en-US">
                <a:cs typeface="Calibri"/>
              </a:rPr>
              <a:t>, and </a:t>
            </a:r>
            <a:r>
              <a:rPr lang="en-US" b="1">
                <a:solidFill>
                  <a:schemeClr val="accent1"/>
                </a:solidFill>
                <a:cs typeface="Calibri"/>
              </a:rPr>
              <a:t>one-time</a:t>
            </a:r>
            <a:r>
              <a:rPr lang="en-US">
                <a:cs typeface="Calibri"/>
              </a:rPr>
              <a:t>.</a:t>
            </a:r>
          </a:p>
          <a:p>
            <a:pPr marL="0" indent="0">
              <a:buNone/>
            </a:pPr>
            <a:endParaRPr lang="en-US">
              <a:cs typeface="Calibri"/>
            </a:endParaRPr>
          </a:p>
          <a:p>
            <a:r>
              <a:rPr lang="en-US">
                <a:cs typeface="Calibri"/>
              </a:rPr>
              <a:t>Serves over </a:t>
            </a:r>
            <a:r>
              <a:rPr lang="en-US" b="1">
                <a:solidFill>
                  <a:schemeClr val="accent1"/>
                </a:solidFill>
                <a:cs typeface="Calibri"/>
              </a:rPr>
              <a:t>15,000 </a:t>
            </a:r>
            <a:r>
              <a:rPr lang="en-US">
                <a:cs typeface="Calibri"/>
              </a:rPr>
              <a:t>people daily through the </a:t>
            </a:r>
            <a:r>
              <a:rPr lang="en-US" b="1">
                <a:solidFill>
                  <a:schemeClr val="accent1"/>
                </a:solidFill>
                <a:cs typeface="Calibri"/>
              </a:rPr>
              <a:t>homelessness response system (HRS):</a:t>
            </a:r>
            <a:endParaRPr lang="en-US">
              <a:solidFill>
                <a:schemeClr val="accent1"/>
              </a:solidFill>
              <a:cs typeface="Calibri"/>
            </a:endParaRPr>
          </a:p>
          <a:p>
            <a:pPr lvl="1"/>
            <a:r>
              <a:rPr lang="en-US">
                <a:cs typeface="Calibri"/>
              </a:rPr>
              <a:t>youth ages 18-24 (sometimes called transitional age youth/TAY)</a:t>
            </a:r>
          </a:p>
          <a:p>
            <a:pPr lvl="1"/>
            <a:r>
              <a:rPr lang="en-US">
                <a:cs typeface="Calibri"/>
              </a:rPr>
              <a:t>families with minor children</a:t>
            </a:r>
          </a:p>
          <a:p>
            <a:pPr lvl="1"/>
            <a:r>
              <a:rPr lang="en-US">
                <a:cs typeface="Calibri"/>
              </a:rPr>
              <a:t>adults</a:t>
            </a:r>
          </a:p>
        </p:txBody>
      </p:sp>
      <p:sp>
        <p:nvSpPr>
          <p:cNvPr id="5" name="Slide Number Placeholder 4">
            <a:extLst>
              <a:ext uri="{FF2B5EF4-FFF2-40B4-BE49-F238E27FC236}">
                <a16:creationId xmlns:a16="http://schemas.microsoft.com/office/drawing/2014/main" id="{9F31D249-F9A9-3234-346D-2180ADE8A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A73CD-486B-4867-8F24-0C2CDC42528C}"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38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1E48-0AC9-02A8-49BD-4E6F8F4D150F}"/>
              </a:ext>
            </a:extLst>
          </p:cNvPr>
          <p:cNvSpPr>
            <a:spLocks noGrp="1"/>
          </p:cNvSpPr>
          <p:nvPr>
            <p:ph type="title"/>
          </p:nvPr>
        </p:nvSpPr>
        <p:spPr/>
        <p:txBody>
          <a:bodyPr/>
          <a:lstStyle/>
          <a:p>
            <a:r>
              <a:rPr lang="en-US">
                <a:cs typeface="Calibri"/>
              </a:rPr>
              <a:t>Homelessness Oversight Bodies</a:t>
            </a:r>
          </a:p>
        </p:txBody>
      </p:sp>
      <p:sp>
        <p:nvSpPr>
          <p:cNvPr id="4" name="Slide Number Placeholder 3">
            <a:extLst>
              <a:ext uri="{FF2B5EF4-FFF2-40B4-BE49-F238E27FC236}">
                <a16:creationId xmlns:a16="http://schemas.microsoft.com/office/drawing/2014/main" id="{D4B7204D-459B-EF55-08DA-14F72599B9E1}"/>
              </a:ext>
            </a:extLst>
          </p:cNvPr>
          <p:cNvSpPr>
            <a:spLocks noGrp="1"/>
          </p:cNvSpPr>
          <p:nvPr>
            <p:ph type="sldNum" sz="quarter" idx="12"/>
          </p:nvPr>
        </p:nvSpPr>
        <p:spPr/>
        <p:txBody>
          <a:bodyPr/>
          <a:lstStyle/>
          <a:p>
            <a:fld id="{14BA73CD-486B-4867-8F24-0C2CDC42528C}" type="slidenum">
              <a:rPr lang="en-US" smtClean="0"/>
              <a:pPr/>
              <a:t>6</a:t>
            </a:fld>
            <a:endParaRPr lang="en-US"/>
          </a:p>
        </p:txBody>
      </p:sp>
      <p:graphicFrame>
        <p:nvGraphicFramePr>
          <p:cNvPr id="5" name="Diagram 5">
            <a:extLst>
              <a:ext uri="{FF2B5EF4-FFF2-40B4-BE49-F238E27FC236}">
                <a16:creationId xmlns:a16="http://schemas.microsoft.com/office/drawing/2014/main" id="{4D321148-F4B6-B547-F846-3D71E139F751}"/>
              </a:ext>
            </a:extLst>
          </p:cNvPr>
          <p:cNvGraphicFramePr/>
          <p:nvPr/>
        </p:nvGraphicFramePr>
        <p:xfrm>
          <a:off x="882316" y="1453148"/>
          <a:ext cx="10360526" cy="1558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9" name="Diagram 209">
            <a:extLst>
              <a:ext uri="{FF2B5EF4-FFF2-40B4-BE49-F238E27FC236}">
                <a16:creationId xmlns:a16="http://schemas.microsoft.com/office/drawing/2014/main" id="{37F53995-135B-5977-88A2-1E707B1A99E7}"/>
              </a:ext>
            </a:extLst>
          </p:cNvPr>
          <p:cNvGraphicFramePr/>
          <p:nvPr/>
        </p:nvGraphicFramePr>
        <p:xfrm>
          <a:off x="882317" y="3284620"/>
          <a:ext cx="10427368" cy="26549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1394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EEE610-6DD0-5A73-6DF4-7C85827FDFE5}"/>
              </a:ext>
            </a:extLst>
          </p:cNvPr>
          <p:cNvPicPr>
            <a:picLocks noChangeAspect="1"/>
          </p:cNvPicPr>
          <p:nvPr/>
        </p:nvPicPr>
        <p:blipFill>
          <a:blip r:embed="rId4"/>
          <a:stretch>
            <a:fillRect/>
          </a:stretch>
        </p:blipFill>
        <p:spPr>
          <a:xfrm>
            <a:off x="2249748" y="5111931"/>
            <a:ext cx="6306428" cy="1005259"/>
          </a:xfrm>
          <a:prstGeom prst="rect">
            <a:avLst/>
          </a:prstGeom>
        </p:spPr>
      </p:pic>
      <p:sp>
        <p:nvSpPr>
          <p:cNvPr id="2" name="Title 1">
            <a:extLst>
              <a:ext uri="{FF2B5EF4-FFF2-40B4-BE49-F238E27FC236}">
                <a16:creationId xmlns:a16="http://schemas.microsoft.com/office/drawing/2014/main" id="{DCE6ED96-A558-91B5-D10C-111F080F6C2C}"/>
              </a:ext>
            </a:extLst>
          </p:cNvPr>
          <p:cNvSpPr>
            <a:spLocks noGrp="1"/>
          </p:cNvSpPr>
          <p:nvPr>
            <p:ph type="title"/>
          </p:nvPr>
        </p:nvSpPr>
        <p:spPr>
          <a:xfrm>
            <a:off x="838200" y="21442"/>
            <a:ext cx="10515600" cy="1325563"/>
          </a:xfrm>
        </p:spPr>
        <p:txBody>
          <a:bodyPr/>
          <a:lstStyle/>
          <a:p>
            <a:r>
              <a:rPr lang="en-US">
                <a:cs typeface="Calibri"/>
              </a:rPr>
              <a:t>Strategic Plan 5-Year Goals </a:t>
            </a:r>
            <a:r>
              <a:rPr lang="en-US" sz="3200">
                <a:cs typeface="Calibri"/>
              </a:rPr>
              <a:t>(July 2023 - June 2028)</a:t>
            </a:r>
            <a:endParaRPr lang="en-US" sz="3200"/>
          </a:p>
        </p:txBody>
      </p:sp>
      <p:sp>
        <p:nvSpPr>
          <p:cNvPr id="4" name="Slide Number Placeholder 3">
            <a:extLst>
              <a:ext uri="{FF2B5EF4-FFF2-40B4-BE49-F238E27FC236}">
                <a16:creationId xmlns:a16="http://schemas.microsoft.com/office/drawing/2014/main" id="{108E973C-085E-0A0E-78A8-876DE878AE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A73CD-486B-4867-8F24-0C2CDC42528C}" type="slidenum">
              <a:rPr kumimoji="0" lang="en-US" sz="1400" b="1" i="0" u="none" strike="noStrike" kern="1200" cap="none" spc="0" normalizeH="0" baseline="0" noProof="0" dirty="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057D162-69B4-BDE0-9928-79709C382796}"/>
              </a:ext>
            </a:extLst>
          </p:cNvPr>
          <p:cNvPicPr>
            <a:picLocks noChangeAspect="1"/>
          </p:cNvPicPr>
          <p:nvPr/>
        </p:nvPicPr>
        <p:blipFill>
          <a:blip r:embed="rId5"/>
          <a:stretch>
            <a:fillRect/>
          </a:stretch>
        </p:blipFill>
        <p:spPr>
          <a:xfrm>
            <a:off x="2274008" y="911673"/>
            <a:ext cx="6257906" cy="1090410"/>
          </a:xfrm>
          <a:prstGeom prst="rect">
            <a:avLst/>
          </a:prstGeom>
        </p:spPr>
      </p:pic>
      <p:pic>
        <p:nvPicPr>
          <p:cNvPr id="7" name="Picture 6">
            <a:extLst>
              <a:ext uri="{FF2B5EF4-FFF2-40B4-BE49-F238E27FC236}">
                <a16:creationId xmlns:a16="http://schemas.microsoft.com/office/drawing/2014/main" id="{F3A2F568-9D93-82BC-1156-4D63A5553099}"/>
              </a:ext>
            </a:extLst>
          </p:cNvPr>
          <p:cNvPicPr>
            <a:picLocks noChangeAspect="1"/>
          </p:cNvPicPr>
          <p:nvPr/>
        </p:nvPicPr>
        <p:blipFill>
          <a:blip r:embed="rId6"/>
          <a:stretch>
            <a:fillRect/>
          </a:stretch>
        </p:blipFill>
        <p:spPr>
          <a:xfrm>
            <a:off x="2259933" y="1978974"/>
            <a:ext cx="6306428" cy="1084811"/>
          </a:xfrm>
          <a:prstGeom prst="rect">
            <a:avLst/>
          </a:prstGeom>
        </p:spPr>
      </p:pic>
      <p:pic>
        <p:nvPicPr>
          <p:cNvPr id="11" name="Picture 10">
            <a:extLst>
              <a:ext uri="{FF2B5EF4-FFF2-40B4-BE49-F238E27FC236}">
                <a16:creationId xmlns:a16="http://schemas.microsoft.com/office/drawing/2014/main" id="{07BEE6C7-DAF6-5EE9-C54E-4F0E5DEED8F6}"/>
              </a:ext>
            </a:extLst>
          </p:cNvPr>
          <p:cNvPicPr>
            <a:picLocks noChangeAspect="1"/>
          </p:cNvPicPr>
          <p:nvPr/>
        </p:nvPicPr>
        <p:blipFill>
          <a:blip r:embed="rId7"/>
          <a:stretch>
            <a:fillRect/>
          </a:stretch>
        </p:blipFill>
        <p:spPr>
          <a:xfrm>
            <a:off x="2320967" y="3038699"/>
            <a:ext cx="6186685" cy="1067973"/>
          </a:xfrm>
          <a:prstGeom prst="rect">
            <a:avLst/>
          </a:prstGeom>
        </p:spPr>
      </p:pic>
      <p:pic>
        <p:nvPicPr>
          <p:cNvPr id="3" name="Picture 2">
            <a:extLst>
              <a:ext uri="{FF2B5EF4-FFF2-40B4-BE49-F238E27FC236}">
                <a16:creationId xmlns:a16="http://schemas.microsoft.com/office/drawing/2014/main" id="{670E2D29-928E-097E-995A-2F171A4037E3}"/>
              </a:ext>
            </a:extLst>
          </p:cNvPr>
          <p:cNvPicPr>
            <a:picLocks noChangeAspect="1"/>
          </p:cNvPicPr>
          <p:nvPr/>
        </p:nvPicPr>
        <p:blipFill>
          <a:blip r:embed="rId8"/>
          <a:stretch>
            <a:fillRect/>
          </a:stretch>
        </p:blipFill>
        <p:spPr>
          <a:xfrm>
            <a:off x="2318643" y="4106672"/>
            <a:ext cx="6189009" cy="1005259"/>
          </a:xfrm>
          <a:prstGeom prst="rect">
            <a:avLst/>
          </a:prstGeom>
        </p:spPr>
      </p:pic>
    </p:spTree>
    <p:extLst>
      <p:ext uri="{BB962C8B-B14F-4D97-AF65-F5344CB8AC3E}">
        <p14:creationId xmlns:p14="http://schemas.microsoft.com/office/powerpoint/2010/main" val="355443852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D74F-19C3-C1C6-B9FF-180C4FFE0B3D}"/>
              </a:ext>
            </a:extLst>
          </p:cNvPr>
          <p:cNvSpPr>
            <a:spLocks noGrp="1"/>
          </p:cNvSpPr>
          <p:nvPr>
            <p:ph type="title"/>
          </p:nvPr>
        </p:nvSpPr>
        <p:spPr/>
        <p:txBody>
          <a:bodyPr/>
          <a:lstStyle/>
          <a:p>
            <a:r>
              <a:rPr lang="en-US" b="1">
                <a:cs typeface="Calibri Light"/>
              </a:rPr>
              <a:t>Homelessness Response System:</a:t>
            </a:r>
            <a:br>
              <a:rPr lang="en-US">
                <a:cs typeface="Calibri Light"/>
              </a:rPr>
            </a:br>
            <a:r>
              <a:rPr lang="en-US">
                <a:cs typeface="Calibri Light"/>
              </a:rPr>
              <a:t>Core Components and Access</a:t>
            </a:r>
          </a:p>
        </p:txBody>
      </p:sp>
      <p:sp>
        <p:nvSpPr>
          <p:cNvPr id="4" name="Slide Number Placeholder 3">
            <a:extLst>
              <a:ext uri="{FF2B5EF4-FFF2-40B4-BE49-F238E27FC236}">
                <a16:creationId xmlns:a16="http://schemas.microsoft.com/office/drawing/2014/main" id="{CB892AA5-5435-D942-3D8F-4EDD844DA7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A73CD-486B-4867-8F24-0C2CDC42528C}"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536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235E8-3162-7657-F8AE-2E25F727FD80}"/>
              </a:ext>
            </a:extLst>
          </p:cNvPr>
          <p:cNvSpPr>
            <a:spLocks noGrp="1"/>
          </p:cNvSpPr>
          <p:nvPr>
            <p:ph type="title"/>
          </p:nvPr>
        </p:nvSpPr>
        <p:spPr/>
        <p:txBody>
          <a:bodyPr/>
          <a:lstStyle/>
          <a:p>
            <a:r>
              <a:rPr lang="en-US">
                <a:cs typeface="Calibri"/>
              </a:rPr>
              <a:t>Homelessness Response System Overview</a:t>
            </a:r>
          </a:p>
        </p:txBody>
      </p:sp>
      <p:sp>
        <p:nvSpPr>
          <p:cNvPr id="3" name="Content Placeholder 2">
            <a:extLst>
              <a:ext uri="{FF2B5EF4-FFF2-40B4-BE49-F238E27FC236}">
                <a16:creationId xmlns:a16="http://schemas.microsoft.com/office/drawing/2014/main" id="{1BF36AB1-753E-0118-8E68-F9BB399D27C0}"/>
              </a:ext>
            </a:extLst>
          </p:cNvPr>
          <p:cNvSpPr>
            <a:spLocks noGrp="1"/>
          </p:cNvSpPr>
          <p:nvPr>
            <p:ph idx="1"/>
          </p:nvPr>
        </p:nvSpPr>
        <p:spPr>
          <a:xfrm>
            <a:off x="838201" y="1629524"/>
            <a:ext cx="10515600" cy="1193015"/>
          </a:xfrm>
        </p:spPr>
        <p:txBody>
          <a:bodyPr vert="horz" lIns="91440" tIns="45720" rIns="91440" bIns="45720" rtlCol="0" anchor="t">
            <a:normAutofit/>
          </a:bodyPr>
          <a:lstStyle/>
          <a:p>
            <a:pPr marL="0" indent="0">
              <a:buNone/>
            </a:pPr>
            <a:r>
              <a:rPr lang="en-US">
                <a:cs typeface="Calibri"/>
              </a:rPr>
              <a:t>HSH's work is organized into several core components:</a:t>
            </a:r>
            <a:endParaRPr lang="en-US"/>
          </a:p>
          <a:p>
            <a:pPr marL="0" indent="0">
              <a:buNone/>
            </a:pPr>
            <a:endParaRPr lang="en-US">
              <a:cs typeface="Calibri"/>
            </a:endParaRPr>
          </a:p>
          <a:p>
            <a:endParaRPr lang="en-US">
              <a:cs typeface="Calibri"/>
            </a:endParaRPr>
          </a:p>
          <a:p>
            <a:endParaRPr lang="en-US">
              <a:cs typeface="Calibri"/>
            </a:endParaRPr>
          </a:p>
          <a:p>
            <a:endParaRPr lang="en-US">
              <a:cs typeface="Calibri"/>
            </a:endParaRPr>
          </a:p>
          <a:p>
            <a:pPr>
              <a:buChar char="•"/>
            </a:pPr>
            <a:endParaRPr lang="en-US">
              <a:cs typeface="Calibri"/>
            </a:endParaRPr>
          </a:p>
          <a:p>
            <a:pPr marL="0" indent="0">
              <a:buNone/>
            </a:pPr>
            <a:endParaRPr lang="en-US">
              <a:cs typeface="Calibri"/>
            </a:endParaRPr>
          </a:p>
        </p:txBody>
      </p:sp>
      <p:sp>
        <p:nvSpPr>
          <p:cNvPr id="4" name="Slide Number Placeholder 3">
            <a:extLst>
              <a:ext uri="{FF2B5EF4-FFF2-40B4-BE49-F238E27FC236}">
                <a16:creationId xmlns:a16="http://schemas.microsoft.com/office/drawing/2014/main" id="{9215DF7D-9E1F-2C8B-2499-AEFFE30AD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BA73CD-486B-4867-8F24-0C2CDC42528C}" type="slidenum">
              <a:rPr kumimoji="0" lang="en-US" sz="14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20" name="Diagram 120">
            <a:extLst>
              <a:ext uri="{FF2B5EF4-FFF2-40B4-BE49-F238E27FC236}">
                <a16:creationId xmlns:a16="http://schemas.microsoft.com/office/drawing/2014/main" id="{5FAAF514-AEB8-2AC3-D4DA-3AF2B42CBE2D}"/>
              </a:ext>
            </a:extLst>
          </p:cNvPr>
          <p:cNvGraphicFramePr/>
          <p:nvPr>
            <p:extLst>
              <p:ext uri="{D42A27DB-BD31-4B8C-83A1-F6EECF244321}">
                <p14:modId xmlns:p14="http://schemas.microsoft.com/office/powerpoint/2010/main" val="1578717500"/>
              </p:ext>
            </p:extLst>
          </p:nvPr>
        </p:nvGraphicFramePr>
        <p:xfrm>
          <a:off x="833888" y="2167128"/>
          <a:ext cx="10138912" cy="3967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2968110"/>
      </p:ext>
    </p:extLst>
  </p:cSld>
  <p:clrMapOvr>
    <a:masterClrMapping/>
  </p:clrMapOvr>
</p:sld>
</file>

<file path=ppt/theme/theme1.xml><?xml version="1.0" encoding="utf-8"?>
<a:theme xmlns:a="http://schemas.openxmlformats.org/drawingml/2006/main" name="HSH Slide Deck Theme">
  <a:themeElements>
    <a:clrScheme name="Custom 15">
      <a:dk1>
        <a:srgbClr val="000000"/>
      </a:dk1>
      <a:lt1>
        <a:srgbClr val="FFFFFF"/>
      </a:lt1>
      <a:dk2>
        <a:srgbClr val="FFFFFF"/>
      </a:dk2>
      <a:lt2>
        <a:srgbClr val="FFFFFF"/>
      </a:lt2>
      <a:accent1>
        <a:srgbClr val="56944F"/>
      </a:accent1>
      <a:accent2>
        <a:srgbClr val="E2EFD9"/>
      </a:accent2>
      <a:accent3>
        <a:srgbClr val="DBDBDB"/>
      </a:accent3>
      <a:accent4>
        <a:srgbClr val="FFF9EA"/>
      </a:accent4>
      <a:accent5>
        <a:srgbClr val="4280FF"/>
      </a:accent5>
      <a:accent6>
        <a:srgbClr val="FFFFFF"/>
      </a:accent6>
      <a:hlink>
        <a:srgbClr val="0070C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SH Slide Deck Theme">
  <a:themeElements>
    <a:clrScheme name="HSH Color Scheme">
      <a:dk1>
        <a:srgbClr val="000000"/>
      </a:dk1>
      <a:lt1>
        <a:srgbClr val="FFFFFF"/>
      </a:lt1>
      <a:dk2>
        <a:srgbClr val="FFFFFF"/>
      </a:dk2>
      <a:lt2>
        <a:srgbClr val="FFFFFF"/>
      </a:lt2>
      <a:accent1>
        <a:srgbClr val="56944F"/>
      </a:accent1>
      <a:accent2>
        <a:srgbClr val="E2EFD9"/>
      </a:accent2>
      <a:accent3>
        <a:srgbClr val="DBDBDB"/>
      </a:accent3>
      <a:accent4>
        <a:srgbClr val="FFF9EA"/>
      </a:accent4>
      <a:accent5>
        <a:srgbClr val="FFFFFF"/>
      </a:accent5>
      <a:accent6>
        <a:srgbClr val="FFFFFF"/>
      </a:accent6>
      <a:hlink>
        <a:srgbClr val="0070C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HSH Slide Deck Theme">
  <a:themeElements>
    <a:clrScheme name="HSH Colors">
      <a:dk1>
        <a:sysClr val="windowText" lastClr="000000"/>
      </a:dk1>
      <a:lt1>
        <a:sysClr val="window" lastClr="FFFFFF"/>
      </a:lt1>
      <a:dk2>
        <a:srgbClr val="44546A"/>
      </a:dk2>
      <a:lt2>
        <a:srgbClr val="E7E6E6"/>
      </a:lt2>
      <a:accent1>
        <a:srgbClr val="56944F"/>
      </a:accent1>
      <a:accent2>
        <a:srgbClr val="56944F"/>
      </a:accent2>
      <a:accent3>
        <a:srgbClr val="A5A5A5"/>
      </a:accent3>
      <a:accent4>
        <a:srgbClr val="C5E0B3"/>
      </a:accent4>
      <a:accent5>
        <a:srgbClr val="E7E6E6"/>
      </a:accent5>
      <a:accent6>
        <a:srgbClr val="56944F"/>
      </a:accent6>
      <a:hlink>
        <a:srgbClr val="56944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60AE5DE678AA4B921768A78B84BB1B" ma:contentTypeVersion="13" ma:contentTypeDescription="Create a new document." ma:contentTypeScope="" ma:versionID="fc899352b8e9ae33f70ade66880d3bce">
  <xsd:schema xmlns:xsd="http://www.w3.org/2001/XMLSchema" xmlns:xs="http://www.w3.org/2001/XMLSchema" xmlns:p="http://schemas.microsoft.com/office/2006/metadata/properties" xmlns:ns2="532b50d8-a060-4318-8567-aa6dcb220a4d" xmlns:ns3="1136fd94-f1ea-4877-924c-d16a08f8c043" targetNamespace="http://schemas.microsoft.com/office/2006/metadata/properties" ma:root="true" ma:fieldsID="b76a2a0158caba80a895a3b5b94b6a5e" ns2:_="" ns3:_="">
    <xsd:import namespace="532b50d8-a060-4318-8567-aa6dcb220a4d"/>
    <xsd:import namespace="1136fd94-f1ea-4877-924c-d16a08f8c04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b50d8-a060-4318-8567-aa6dcb220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b278eec-cad9-4ec1-bf87-f68f02c44eb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36fd94-f1ea-4877-924c-d16a08f8c04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2b50d8-a060-4318-8567-aa6dcb220a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E6C3BE-4AC6-4824-AED9-328A175AA3AB}"/>
</file>

<file path=customXml/itemProps2.xml><?xml version="1.0" encoding="utf-8"?>
<ds:datastoreItem xmlns:ds="http://schemas.openxmlformats.org/officeDocument/2006/customXml" ds:itemID="{73150B09-16C8-49D3-B02C-B0F4A12D288A}"/>
</file>

<file path=customXml/itemProps3.xml><?xml version="1.0" encoding="utf-8"?>
<ds:datastoreItem xmlns:ds="http://schemas.openxmlformats.org/officeDocument/2006/customXml" ds:itemID="{08DB17EB-CB99-418F-8C2B-3675C6CAC4AE}"/>
</file>

<file path=docProps/app.xml><?xml version="1.0" encoding="utf-8"?>
<Properties xmlns="http://schemas.openxmlformats.org/officeDocument/2006/extended-properties" xmlns:vt="http://schemas.openxmlformats.org/officeDocument/2006/docPropsVTypes">
  <TotalTime>8424</TotalTime>
  <Words>2593</Words>
  <Application>Microsoft Office PowerPoint</Application>
  <PresentationFormat>Widescreen</PresentationFormat>
  <Paragraphs>331</Paragraphs>
  <Slides>30</Slides>
  <Notes>29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Aptos</vt:lpstr>
      <vt:lpstr>Arial</vt:lpstr>
      <vt:lpstr>Arial,Sans-Serif</vt:lpstr>
      <vt:lpstr>Calibri</vt:lpstr>
      <vt:lpstr>Calibri Light</vt:lpstr>
      <vt:lpstr>Century Gothic</vt:lpstr>
      <vt:lpstr>Times New Roman</vt:lpstr>
      <vt:lpstr>HSH Slide Deck Theme</vt:lpstr>
      <vt:lpstr>1_HSH Slide Deck Theme</vt:lpstr>
      <vt:lpstr>2_HSH Slide Deck Theme</vt:lpstr>
      <vt:lpstr>The Homelessness Response System  &amp; Food Service in Shelter</vt:lpstr>
      <vt:lpstr>Homelessness in San Francisco</vt:lpstr>
      <vt:lpstr>Who We Serve at HSH</vt:lpstr>
      <vt:lpstr>Racial Equity &amp; Homelessness </vt:lpstr>
      <vt:lpstr>HSH Overview – Background and Mission</vt:lpstr>
      <vt:lpstr>Homelessness Oversight Bodies</vt:lpstr>
      <vt:lpstr>Strategic Plan 5-Year Goals (July 2023 - June 2028)</vt:lpstr>
      <vt:lpstr>Homelessness Response System: Core Components and Access</vt:lpstr>
      <vt:lpstr>Homelessness Response System Overview</vt:lpstr>
      <vt:lpstr>Core Component: Outreach</vt:lpstr>
      <vt:lpstr>Core Component: Homelessness Prevention</vt:lpstr>
      <vt:lpstr>Core Component: Coordinated Entry (CE)</vt:lpstr>
      <vt:lpstr>What happens in the CE Process?</vt:lpstr>
      <vt:lpstr>Accessing Coordinated Entry: "Front Door"</vt:lpstr>
      <vt:lpstr>Core Component: Housing Problem Solving</vt:lpstr>
      <vt:lpstr>Core Components: Shelter</vt:lpstr>
      <vt:lpstr>HSH Shelter Inventory</vt:lpstr>
      <vt:lpstr>Accessing Shelter</vt:lpstr>
      <vt:lpstr>Core Component: Housing</vt:lpstr>
      <vt:lpstr>Core Component: Housing</vt:lpstr>
      <vt:lpstr>Accessing Housing</vt:lpstr>
      <vt:lpstr>Homelessness Response System: Meal Services</vt:lpstr>
      <vt:lpstr>Meal Service at HSH Shelters</vt:lpstr>
      <vt:lpstr>DPH Registered Dietician Partnership</vt:lpstr>
      <vt:lpstr>  DPH Registered Dietician Role</vt:lpstr>
      <vt:lpstr>HSH Meal Service Provider -  Meals on Wheels</vt:lpstr>
      <vt:lpstr>Key HSH Requirements for Meals on Wheels </vt:lpstr>
      <vt:lpstr>Other Food Support at HSH Programs</vt:lpstr>
      <vt:lpstr>Key Links</vt:lpstr>
      <vt:lpstr>Thank you!    General HSH Inbox | dhsh@sfgov.org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Rachowicz, Lisa (HOM)</dc:creator>
  <cp:lastModifiedBy>Rodriguez, Priscilla (DPH)</cp:lastModifiedBy>
  <cp:revision>253</cp:revision>
  <dcterms:created xsi:type="dcterms:W3CDTF">2025-10-29T00:15:56Z</dcterms:created>
  <dcterms:modified xsi:type="dcterms:W3CDTF">2025-11-05T21:44:33Z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0x0101006160AE5DE678AA4B921768A78B84BB1B</vt:lpwstr>
  </property>
</Properties>
</file>