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25" r:id="rId2"/>
    <p:sldId id="329" r:id="rId3"/>
    <p:sldId id="342" r:id="rId4"/>
    <p:sldId id="330" r:id="rId5"/>
    <p:sldId id="339" r:id="rId6"/>
    <p:sldId id="343" r:id="rId7"/>
    <p:sldId id="344" r:id="rId8"/>
    <p:sldId id="348" r:id="rId9"/>
    <p:sldId id="317" r:id="rId10"/>
    <p:sldId id="331" r:id="rId11"/>
    <p:sldId id="349" r:id="rId12"/>
    <p:sldId id="347" r:id="rId13"/>
    <p:sldId id="345" r:id="rId14"/>
    <p:sldId id="346" r:id="rId15"/>
    <p:sldId id="31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4" userDrawn="1">
          <p15:clr>
            <a:srgbClr val="A4A3A4"/>
          </p15:clr>
        </p15:guide>
        <p15:guide id="2" pos="4632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964" userDrawn="1">
          <p15:clr>
            <a:srgbClr val="A4A3A4"/>
          </p15:clr>
        </p15:guide>
        <p15:guide id="6" orient="horz" pos="276" userDrawn="1">
          <p15:clr>
            <a:srgbClr val="A4A3A4"/>
          </p15:clr>
        </p15:guide>
        <p15:guide id="7" orient="horz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Scheiber" initials="RS" lastIdx="5" clrIdx="0">
    <p:extLst>
      <p:ext uri="{19B8F6BF-5375-455C-9EA6-DF929625EA0E}">
        <p15:presenceInfo xmlns:p15="http://schemas.microsoft.com/office/powerpoint/2012/main" userId="S::ryan@hubsanfrancisco.com::75c3bc8c-5e63-46f0-bfa3-8811ac73d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7493"/>
    <a:srgbClr val="A7D5C7"/>
    <a:srgbClr val="8B1F0F"/>
    <a:srgbClr val="A8D5C7"/>
    <a:srgbClr val="42463F"/>
    <a:srgbClr val="112648"/>
    <a:srgbClr val="C3412A"/>
    <a:srgbClr val="699652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4"/>
    <p:restoredTop sz="71961" autoAdjust="0"/>
  </p:normalViewPr>
  <p:slideViewPr>
    <p:cSldViewPr snapToGrid="0" snapToObjects="1">
      <p:cViewPr varScale="1">
        <p:scale>
          <a:sx n="56" d="100"/>
          <a:sy n="56" d="100"/>
        </p:scale>
        <p:origin x="1648" y="40"/>
      </p:cViewPr>
      <p:guideLst>
        <p:guide orient="horz" pos="2004"/>
        <p:guide pos="4632"/>
        <p:guide pos="5472"/>
        <p:guide pos="288"/>
        <p:guide orient="horz" pos="2964"/>
        <p:guide orient="horz" pos="276"/>
        <p:guide orient="horz" pos="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0" d="100"/>
          <a:sy n="130" d="100"/>
        </p:scale>
        <p:origin x="46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695A7-3445-FE45-90E1-50ED5A3F8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B392-2411-0049-9B18-889EB4E853E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E7303-F5FD-044D-8C0C-ACD2E5F1D2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502F5-7205-5C42-80F1-AC69877C3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1A0F7-5CC1-3246-A142-ADF38E6E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C1D56-10B7-6442-AEBF-BCFB4346724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248A5-A136-3741-B619-2E0E1DCB3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7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5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30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96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61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92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57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22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2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9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E9FB-2670-C75A-7F82-8EA22A907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78221-083D-1EEF-CA21-FD2B5C75A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3F86F-3CC4-9B28-D0AF-74559F011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2DC6-6F2C-2F47-E47E-776E4FCFE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4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CF2B8-E2C1-225A-7ADF-17CCFEE66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363E5-9B2A-831B-3566-232030ECC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100F8-6176-5AF4-3038-950EE93EE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E7AC-C629-808B-AF16-B56FD8F83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2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19E9-01AD-34EB-792A-7D1CDAB24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DBEAC-F61D-67E0-8742-26CF951D9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5FEC1-B70D-949C-CE22-C2847747B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EA07F-B979-841F-5F58-15735877A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7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Blue">
    <p:bg>
      <p:bgPr>
        <a:solidFill>
          <a:srgbClr val="112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FAB590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This is a Title Slide for</a:t>
            </a:r>
            <a:br>
              <a:rPr lang="en-US" dirty="0"/>
            </a:br>
            <a:r>
              <a:rPr lang="en-US" dirty="0"/>
              <a:t>San Francisco Human</a:t>
            </a:r>
            <a:br>
              <a:rPr lang="en-US" dirty="0"/>
            </a:br>
            <a:r>
              <a:rPr lang="en-US" dirty="0"/>
              <a:t>Services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B9FA0-8CA1-FE42-8A56-730618B04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116"/>
          <a:stretch/>
        </p:blipFill>
        <p:spPr>
          <a:xfrm>
            <a:off x="6797314" y="2656103"/>
            <a:ext cx="2370750" cy="24873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BFAAE8-4BE4-7A4D-8AF6-F12841C64FD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>
                <a:solidFill>
                  <a:srgbClr val="A7D5C7"/>
                </a:solidFill>
                <a:latin typeface="Montserrat SemiBold" panose="00000700000000000000" pitchFamily="2" charset="0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5pPr>
            <a:lvl6pPr>
              <a:defRPr b="0" i="0">
                <a:solidFill>
                  <a:srgbClr val="A7D5C7"/>
                </a:solidFill>
                <a:latin typeface="Montserrat" pitchFamily="2" charset="77"/>
              </a:defRPr>
            </a:lvl6pPr>
            <a:lvl7pPr>
              <a:defRPr b="0" i="0">
                <a:solidFill>
                  <a:srgbClr val="A7D5C7"/>
                </a:solidFill>
                <a:latin typeface="Montserrat" pitchFamily="2" charset="77"/>
              </a:defRPr>
            </a:lvl7pPr>
            <a:lvl8pPr>
              <a:defRPr b="0" i="0">
                <a:solidFill>
                  <a:srgbClr val="A7D5C7"/>
                </a:solidFill>
                <a:latin typeface="Montserrat" pitchFamily="2" charset="77"/>
              </a:defRPr>
            </a:lvl8pPr>
            <a:lvl9pPr>
              <a:defRPr b="0" i="0">
                <a:solidFill>
                  <a:srgbClr val="A7D5C7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8ADC759F-D715-FE81-CBCA-BAED7342AA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1" y="424802"/>
            <a:ext cx="2313144" cy="4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rgbClr val="A7D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10884"/>
            <a:ext cx="3843867" cy="1306512"/>
          </a:xfrm>
        </p:spPr>
        <p:txBody>
          <a:bodyPr wrap="square" lIns="0" tIns="0" rIns="0"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112648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This is a Title Slide for</a:t>
            </a:r>
            <a:br>
              <a:rPr lang="en-US" dirty="0"/>
            </a:br>
            <a:r>
              <a:rPr lang="en-US" dirty="0"/>
              <a:t>San Francisco Human</a:t>
            </a:r>
            <a:br>
              <a:rPr lang="en-US" dirty="0"/>
            </a:br>
            <a:r>
              <a:rPr lang="en-US" dirty="0"/>
              <a:t>Services Agency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B29CE44-BDA0-CD43-A93A-B1F198B6CC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99315" y="438150"/>
            <a:ext cx="3244683" cy="4704520"/>
          </a:xfrm>
          <a:custGeom>
            <a:avLst/>
            <a:gdLst>
              <a:gd name="connsiteX0" fmla="*/ 0 w 3251200"/>
              <a:gd name="connsiteY0" fmla="*/ 0 h 4705350"/>
              <a:gd name="connsiteX1" fmla="*/ 2709322 w 3251200"/>
              <a:gd name="connsiteY1" fmla="*/ 0 h 4705350"/>
              <a:gd name="connsiteX2" fmla="*/ 3251200 w 3251200"/>
              <a:gd name="connsiteY2" fmla="*/ 541878 h 4705350"/>
              <a:gd name="connsiteX3" fmla="*/ 3251200 w 3251200"/>
              <a:gd name="connsiteY3" fmla="*/ 4705350 h 4705350"/>
              <a:gd name="connsiteX4" fmla="*/ 0 w 3251200"/>
              <a:gd name="connsiteY4" fmla="*/ 4705350 h 4705350"/>
              <a:gd name="connsiteX5" fmla="*/ 0 w 3251200"/>
              <a:gd name="connsiteY5" fmla="*/ 0 h 4705350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51200 w 3251200"/>
              <a:gd name="connsiteY2" fmla="*/ 547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45555 w 3251200"/>
              <a:gd name="connsiteY2" fmla="*/ 1563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120008 h 4825358"/>
              <a:gd name="connsiteX1" fmla="*/ 1665100 w 3251937"/>
              <a:gd name="connsiteY1" fmla="*/ 114363 h 4825358"/>
              <a:gd name="connsiteX2" fmla="*/ 3245555 w 3251937"/>
              <a:gd name="connsiteY2" fmla="*/ 1677886 h 4825358"/>
              <a:gd name="connsiteX3" fmla="*/ 3251200 w 3251937"/>
              <a:gd name="connsiteY3" fmla="*/ 4825358 h 4825358"/>
              <a:gd name="connsiteX4" fmla="*/ 0 w 3251937"/>
              <a:gd name="connsiteY4" fmla="*/ 4825358 h 4825358"/>
              <a:gd name="connsiteX5" fmla="*/ 0 w 3251937"/>
              <a:gd name="connsiteY5" fmla="*/ 120008 h 4825358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363262"/>
              <a:gd name="connsiteY0" fmla="*/ 0 h 4705350"/>
              <a:gd name="connsiteX1" fmla="*/ 1676389 w 3363262"/>
              <a:gd name="connsiteY1" fmla="*/ 16933 h 4705350"/>
              <a:gd name="connsiteX2" fmla="*/ 3245555 w 3363262"/>
              <a:gd name="connsiteY2" fmla="*/ 1557878 h 4705350"/>
              <a:gd name="connsiteX3" fmla="*/ 3251200 w 3363262"/>
              <a:gd name="connsiteY3" fmla="*/ 4705350 h 4705350"/>
              <a:gd name="connsiteX4" fmla="*/ 0 w 3363262"/>
              <a:gd name="connsiteY4" fmla="*/ 4705350 h 4705350"/>
              <a:gd name="connsiteX5" fmla="*/ 0 w 3363262"/>
              <a:gd name="connsiteY5" fmla="*/ 0 h 4705350"/>
              <a:gd name="connsiteX0" fmla="*/ 0 w 3363262"/>
              <a:gd name="connsiteY0" fmla="*/ 118335 h 4801107"/>
              <a:gd name="connsiteX1" fmla="*/ 1676389 w 3363262"/>
              <a:gd name="connsiteY1" fmla="*/ 112690 h 4801107"/>
              <a:gd name="connsiteX2" fmla="*/ 3245555 w 3363262"/>
              <a:gd name="connsiteY2" fmla="*/ 1653635 h 4801107"/>
              <a:gd name="connsiteX3" fmla="*/ 3251200 w 3363262"/>
              <a:gd name="connsiteY3" fmla="*/ 4801107 h 4801107"/>
              <a:gd name="connsiteX4" fmla="*/ 0 w 3363262"/>
              <a:gd name="connsiteY4" fmla="*/ 4801107 h 4801107"/>
              <a:gd name="connsiteX5" fmla="*/ 0 w 3363262"/>
              <a:gd name="connsiteY5" fmla="*/ 118335 h 4801107"/>
              <a:gd name="connsiteX0" fmla="*/ 0 w 3363262"/>
              <a:gd name="connsiteY0" fmla="*/ 5659 h 4688431"/>
              <a:gd name="connsiteX1" fmla="*/ 1676389 w 3363262"/>
              <a:gd name="connsiteY1" fmla="*/ 14 h 4688431"/>
              <a:gd name="connsiteX2" fmla="*/ 3245555 w 3363262"/>
              <a:gd name="connsiteY2" fmla="*/ 1540959 h 4688431"/>
              <a:gd name="connsiteX3" fmla="*/ 3251200 w 3363262"/>
              <a:gd name="connsiteY3" fmla="*/ 4688431 h 4688431"/>
              <a:gd name="connsiteX4" fmla="*/ 0 w 3363262"/>
              <a:gd name="connsiteY4" fmla="*/ 4688431 h 4688431"/>
              <a:gd name="connsiteX5" fmla="*/ 0 w 3363262"/>
              <a:gd name="connsiteY5" fmla="*/ 5659 h 4688431"/>
              <a:gd name="connsiteX0" fmla="*/ 0 w 3363262"/>
              <a:gd name="connsiteY0" fmla="*/ 5645 h 4688417"/>
              <a:gd name="connsiteX1" fmla="*/ 1676389 w 3363262"/>
              <a:gd name="connsiteY1" fmla="*/ 0 h 4688417"/>
              <a:gd name="connsiteX2" fmla="*/ 3245555 w 3363262"/>
              <a:gd name="connsiteY2" fmla="*/ 1540945 h 4688417"/>
              <a:gd name="connsiteX3" fmla="*/ 3251200 w 3363262"/>
              <a:gd name="connsiteY3" fmla="*/ 4688417 h 4688417"/>
              <a:gd name="connsiteX4" fmla="*/ 0 w 3363262"/>
              <a:gd name="connsiteY4" fmla="*/ 4688417 h 4688417"/>
              <a:gd name="connsiteX5" fmla="*/ 0 w 3363262"/>
              <a:gd name="connsiteY5" fmla="*/ 5645 h 4688417"/>
              <a:gd name="connsiteX0" fmla="*/ 0 w 3251200"/>
              <a:gd name="connsiteY0" fmla="*/ 5645 h 4688417"/>
              <a:gd name="connsiteX1" fmla="*/ 1676389 w 3251200"/>
              <a:gd name="connsiteY1" fmla="*/ 0 h 4688417"/>
              <a:gd name="connsiteX2" fmla="*/ 3245555 w 3251200"/>
              <a:gd name="connsiteY2" fmla="*/ 1540945 h 4688417"/>
              <a:gd name="connsiteX3" fmla="*/ 3251200 w 3251200"/>
              <a:gd name="connsiteY3" fmla="*/ 4688417 h 4688417"/>
              <a:gd name="connsiteX4" fmla="*/ 0 w 3251200"/>
              <a:gd name="connsiteY4" fmla="*/ 4688417 h 4688417"/>
              <a:gd name="connsiteX5" fmla="*/ 0 w 3251200"/>
              <a:gd name="connsiteY5" fmla="*/ 5645 h 468841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347251"/>
              <a:gd name="connsiteY0" fmla="*/ 17364 h 4700136"/>
              <a:gd name="connsiteX1" fmla="*/ 1892571 w 3347251"/>
              <a:gd name="connsiteY1" fmla="*/ 1429 h 4700136"/>
              <a:gd name="connsiteX2" fmla="*/ 3245555 w 3347251"/>
              <a:gd name="connsiteY2" fmla="*/ 1552664 h 4700136"/>
              <a:gd name="connsiteX3" fmla="*/ 3251200 w 3347251"/>
              <a:gd name="connsiteY3" fmla="*/ 4700136 h 4700136"/>
              <a:gd name="connsiteX4" fmla="*/ 0 w 3347251"/>
              <a:gd name="connsiteY4" fmla="*/ 4700136 h 4700136"/>
              <a:gd name="connsiteX5" fmla="*/ 0 w 3347251"/>
              <a:gd name="connsiteY5" fmla="*/ 17364 h 4700136"/>
              <a:gd name="connsiteX0" fmla="*/ 0 w 3347251"/>
              <a:gd name="connsiteY0" fmla="*/ 16090 h 4698862"/>
              <a:gd name="connsiteX1" fmla="*/ 1892571 w 3347251"/>
              <a:gd name="connsiteY1" fmla="*/ 155 h 4698862"/>
              <a:gd name="connsiteX2" fmla="*/ 3245555 w 3347251"/>
              <a:gd name="connsiteY2" fmla="*/ 1551390 h 4698862"/>
              <a:gd name="connsiteX3" fmla="*/ 3251200 w 3347251"/>
              <a:gd name="connsiteY3" fmla="*/ 4698862 h 4698862"/>
              <a:gd name="connsiteX4" fmla="*/ 0 w 3347251"/>
              <a:gd name="connsiteY4" fmla="*/ 4698862 h 4698862"/>
              <a:gd name="connsiteX5" fmla="*/ 0 w 3347251"/>
              <a:gd name="connsiteY5" fmla="*/ 16090 h 4698862"/>
              <a:gd name="connsiteX0" fmla="*/ 0 w 3251525"/>
              <a:gd name="connsiteY0" fmla="*/ 16090 h 4698862"/>
              <a:gd name="connsiteX1" fmla="*/ 1892571 w 3251525"/>
              <a:gd name="connsiteY1" fmla="*/ 155 h 4698862"/>
              <a:gd name="connsiteX2" fmla="*/ 3245555 w 3251525"/>
              <a:gd name="connsiteY2" fmla="*/ 1551390 h 4698862"/>
              <a:gd name="connsiteX3" fmla="*/ 3251200 w 3251525"/>
              <a:gd name="connsiteY3" fmla="*/ 4698862 h 4698862"/>
              <a:gd name="connsiteX4" fmla="*/ 0 w 3251525"/>
              <a:gd name="connsiteY4" fmla="*/ 4698862 h 4698862"/>
              <a:gd name="connsiteX5" fmla="*/ 0 w 3251525"/>
              <a:gd name="connsiteY5" fmla="*/ 16090 h 4698862"/>
              <a:gd name="connsiteX0" fmla="*/ 0 w 3251200"/>
              <a:gd name="connsiteY0" fmla="*/ 16090 h 4698862"/>
              <a:gd name="connsiteX1" fmla="*/ 1892571 w 3251200"/>
              <a:gd name="connsiteY1" fmla="*/ 155 h 4698862"/>
              <a:gd name="connsiteX2" fmla="*/ 3245555 w 3251200"/>
              <a:gd name="connsiteY2" fmla="*/ 1551390 h 4698862"/>
              <a:gd name="connsiteX3" fmla="*/ 3251200 w 3251200"/>
              <a:gd name="connsiteY3" fmla="*/ 4698862 h 4698862"/>
              <a:gd name="connsiteX4" fmla="*/ 0 w 3251200"/>
              <a:gd name="connsiteY4" fmla="*/ 4698862 h 4698862"/>
              <a:gd name="connsiteX5" fmla="*/ 0 w 3251200"/>
              <a:gd name="connsiteY5" fmla="*/ 16090 h 4698862"/>
              <a:gd name="connsiteX0" fmla="*/ 0 w 3251200"/>
              <a:gd name="connsiteY0" fmla="*/ 126446 h 4809218"/>
              <a:gd name="connsiteX1" fmla="*/ 1892571 w 3251200"/>
              <a:gd name="connsiteY1" fmla="*/ 110511 h 4809218"/>
              <a:gd name="connsiteX2" fmla="*/ 3249793 w 3251200"/>
              <a:gd name="connsiteY2" fmla="*/ 1666892 h 4809218"/>
              <a:gd name="connsiteX3" fmla="*/ 3251200 w 3251200"/>
              <a:gd name="connsiteY3" fmla="*/ 4809218 h 4809218"/>
              <a:gd name="connsiteX4" fmla="*/ 0 w 3251200"/>
              <a:gd name="connsiteY4" fmla="*/ 4809218 h 4809218"/>
              <a:gd name="connsiteX5" fmla="*/ 0 w 3251200"/>
              <a:gd name="connsiteY5" fmla="*/ 126446 h 4809218"/>
              <a:gd name="connsiteX0" fmla="*/ 0 w 3252413"/>
              <a:gd name="connsiteY0" fmla="*/ 126446 h 4809218"/>
              <a:gd name="connsiteX1" fmla="*/ 1892571 w 3252413"/>
              <a:gd name="connsiteY1" fmla="*/ 110511 h 4809218"/>
              <a:gd name="connsiteX2" fmla="*/ 3249793 w 3252413"/>
              <a:gd name="connsiteY2" fmla="*/ 1666892 h 4809218"/>
              <a:gd name="connsiteX3" fmla="*/ 3251200 w 3252413"/>
              <a:gd name="connsiteY3" fmla="*/ 4809218 h 4809218"/>
              <a:gd name="connsiteX4" fmla="*/ 0 w 3252413"/>
              <a:gd name="connsiteY4" fmla="*/ 4809218 h 4809218"/>
              <a:gd name="connsiteX5" fmla="*/ 0 w 3252413"/>
              <a:gd name="connsiteY5" fmla="*/ 126446 h 4809218"/>
              <a:gd name="connsiteX0" fmla="*/ 0 w 3252413"/>
              <a:gd name="connsiteY0" fmla="*/ 15936 h 4698708"/>
              <a:gd name="connsiteX1" fmla="*/ 1892571 w 3252413"/>
              <a:gd name="connsiteY1" fmla="*/ 1 h 4698708"/>
              <a:gd name="connsiteX2" fmla="*/ 3249793 w 3252413"/>
              <a:gd name="connsiteY2" fmla="*/ 1556382 h 4698708"/>
              <a:gd name="connsiteX3" fmla="*/ 3251200 w 3252413"/>
              <a:gd name="connsiteY3" fmla="*/ 4698708 h 4698708"/>
              <a:gd name="connsiteX4" fmla="*/ 0 w 3252413"/>
              <a:gd name="connsiteY4" fmla="*/ 4698708 h 4698708"/>
              <a:gd name="connsiteX5" fmla="*/ 0 w 3252413"/>
              <a:gd name="connsiteY5" fmla="*/ 15936 h 4698708"/>
              <a:gd name="connsiteX0" fmla="*/ 0 w 3252413"/>
              <a:gd name="connsiteY0" fmla="*/ 22665 h 4705437"/>
              <a:gd name="connsiteX1" fmla="*/ 1892571 w 3252413"/>
              <a:gd name="connsiteY1" fmla="*/ 6730 h 4705437"/>
              <a:gd name="connsiteX2" fmla="*/ 3249793 w 3252413"/>
              <a:gd name="connsiteY2" fmla="*/ 1563111 h 4705437"/>
              <a:gd name="connsiteX3" fmla="*/ 3251200 w 3252413"/>
              <a:gd name="connsiteY3" fmla="*/ 4705437 h 4705437"/>
              <a:gd name="connsiteX4" fmla="*/ 0 w 3252413"/>
              <a:gd name="connsiteY4" fmla="*/ 4705437 h 4705437"/>
              <a:gd name="connsiteX5" fmla="*/ 0 w 3252413"/>
              <a:gd name="connsiteY5" fmla="*/ 22665 h 4705437"/>
              <a:gd name="connsiteX0" fmla="*/ 0 w 3251200"/>
              <a:gd name="connsiteY0" fmla="*/ 22665 h 4705437"/>
              <a:gd name="connsiteX1" fmla="*/ 1892571 w 3251200"/>
              <a:gd name="connsiteY1" fmla="*/ 6730 h 4705437"/>
              <a:gd name="connsiteX2" fmla="*/ 3249793 w 3251200"/>
              <a:gd name="connsiteY2" fmla="*/ 1563111 h 4705437"/>
              <a:gd name="connsiteX3" fmla="*/ 3251200 w 3251200"/>
              <a:gd name="connsiteY3" fmla="*/ 4705437 h 4705437"/>
              <a:gd name="connsiteX4" fmla="*/ 0 w 3251200"/>
              <a:gd name="connsiteY4" fmla="*/ 4705437 h 4705437"/>
              <a:gd name="connsiteX5" fmla="*/ 0 w 3251200"/>
              <a:gd name="connsiteY5" fmla="*/ 22665 h 4705437"/>
              <a:gd name="connsiteX0" fmla="*/ 0 w 3251200"/>
              <a:gd name="connsiteY0" fmla="*/ 18552 h 4701324"/>
              <a:gd name="connsiteX1" fmla="*/ 1892571 w 3251200"/>
              <a:gd name="connsiteY1" fmla="*/ 2617 h 4701324"/>
              <a:gd name="connsiteX2" fmla="*/ 3249793 w 3251200"/>
              <a:gd name="connsiteY2" fmla="*/ 1558998 h 4701324"/>
              <a:gd name="connsiteX3" fmla="*/ 3251200 w 3251200"/>
              <a:gd name="connsiteY3" fmla="*/ 4701324 h 4701324"/>
              <a:gd name="connsiteX4" fmla="*/ 0 w 3251200"/>
              <a:gd name="connsiteY4" fmla="*/ 4701324 h 4701324"/>
              <a:gd name="connsiteX5" fmla="*/ 0 w 3251200"/>
              <a:gd name="connsiteY5" fmla="*/ 18552 h 4701324"/>
              <a:gd name="connsiteX0" fmla="*/ 0 w 3274280"/>
              <a:gd name="connsiteY0" fmla="*/ 18552 h 4701324"/>
              <a:gd name="connsiteX1" fmla="*/ 1892571 w 3274280"/>
              <a:gd name="connsiteY1" fmla="*/ 2617 h 4701324"/>
              <a:gd name="connsiteX2" fmla="*/ 2919900 w 3274280"/>
              <a:gd name="connsiteY2" fmla="*/ 416748 h 4701324"/>
              <a:gd name="connsiteX3" fmla="*/ 3249793 w 3274280"/>
              <a:gd name="connsiteY3" fmla="*/ 1558998 h 4701324"/>
              <a:gd name="connsiteX4" fmla="*/ 3251200 w 3274280"/>
              <a:gd name="connsiteY4" fmla="*/ 4701324 h 4701324"/>
              <a:gd name="connsiteX5" fmla="*/ 0 w 3274280"/>
              <a:gd name="connsiteY5" fmla="*/ 4701324 h 4701324"/>
              <a:gd name="connsiteX6" fmla="*/ 0 w 3274280"/>
              <a:gd name="connsiteY6" fmla="*/ 18552 h 4701324"/>
              <a:gd name="connsiteX0" fmla="*/ 0 w 3342056"/>
              <a:gd name="connsiteY0" fmla="*/ 122566 h 4805338"/>
              <a:gd name="connsiteX1" fmla="*/ 1892571 w 3342056"/>
              <a:gd name="connsiteY1" fmla="*/ 106631 h 4805338"/>
              <a:gd name="connsiteX2" fmla="*/ 3239153 w 3342056"/>
              <a:gd name="connsiteY2" fmla="*/ 118637 h 4805338"/>
              <a:gd name="connsiteX3" fmla="*/ 3249793 w 3342056"/>
              <a:gd name="connsiteY3" fmla="*/ 1663012 h 4805338"/>
              <a:gd name="connsiteX4" fmla="*/ 3251200 w 3342056"/>
              <a:gd name="connsiteY4" fmla="*/ 4805338 h 4805338"/>
              <a:gd name="connsiteX5" fmla="*/ 0 w 3342056"/>
              <a:gd name="connsiteY5" fmla="*/ 4805338 h 4805338"/>
              <a:gd name="connsiteX6" fmla="*/ 0 w 3342056"/>
              <a:gd name="connsiteY6" fmla="*/ 122566 h 4805338"/>
              <a:gd name="connsiteX0" fmla="*/ 0 w 3251200"/>
              <a:gd name="connsiteY0" fmla="*/ 122566 h 4805338"/>
              <a:gd name="connsiteX1" fmla="*/ 1892571 w 3251200"/>
              <a:gd name="connsiteY1" fmla="*/ 106631 h 4805338"/>
              <a:gd name="connsiteX2" fmla="*/ 3239153 w 3251200"/>
              <a:gd name="connsiteY2" fmla="*/ 118637 h 4805338"/>
              <a:gd name="connsiteX3" fmla="*/ 3249793 w 3251200"/>
              <a:gd name="connsiteY3" fmla="*/ 1663012 h 4805338"/>
              <a:gd name="connsiteX4" fmla="*/ 3251200 w 3251200"/>
              <a:gd name="connsiteY4" fmla="*/ 4805338 h 4805338"/>
              <a:gd name="connsiteX5" fmla="*/ 0 w 3251200"/>
              <a:gd name="connsiteY5" fmla="*/ 4805338 h 4805338"/>
              <a:gd name="connsiteX6" fmla="*/ 0 w 3251200"/>
              <a:gd name="connsiteY6" fmla="*/ 122566 h 4805338"/>
              <a:gd name="connsiteX0" fmla="*/ 0 w 3251200"/>
              <a:gd name="connsiteY0" fmla="*/ 15935 h 4698707"/>
              <a:gd name="connsiteX1" fmla="*/ 1892571 w 3251200"/>
              <a:gd name="connsiteY1" fmla="*/ 0 h 4698707"/>
              <a:gd name="connsiteX2" fmla="*/ 3239153 w 3251200"/>
              <a:gd name="connsiteY2" fmla="*/ 12006 h 4698707"/>
              <a:gd name="connsiteX3" fmla="*/ 3249793 w 3251200"/>
              <a:gd name="connsiteY3" fmla="*/ 1556381 h 4698707"/>
              <a:gd name="connsiteX4" fmla="*/ 3251200 w 3251200"/>
              <a:gd name="connsiteY4" fmla="*/ 4698707 h 4698707"/>
              <a:gd name="connsiteX5" fmla="*/ 0 w 3251200"/>
              <a:gd name="connsiteY5" fmla="*/ 4698707 h 4698707"/>
              <a:gd name="connsiteX6" fmla="*/ 0 w 3251200"/>
              <a:gd name="connsiteY6" fmla="*/ 15935 h 4698707"/>
              <a:gd name="connsiteX0" fmla="*/ 0 w 3251200"/>
              <a:gd name="connsiteY0" fmla="*/ 8624 h 4691396"/>
              <a:gd name="connsiteX1" fmla="*/ 754104 w 3251200"/>
              <a:gd name="connsiteY1" fmla="*/ 0 h 4691396"/>
              <a:gd name="connsiteX2" fmla="*/ 3239153 w 3251200"/>
              <a:gd name="connsiteY2" fmla="*/ 4695 h 4691396"/>
              <a:gd name="connsiteX3" fmla="*/ 3249793 w 3251200"/>
              <a:gd name="connsiteY3" fmla="*/ 1549070 h 4691396"/>
              <a:gd name="connsiteX4" fmla="*/ 3251200 w 3251200"/>
              <a:gd name="connsiteY4" fmla="*/ 4691396 h 4691396"/>
              <a:gd name="connsiteX5" fmla="*/ 0 w 3251200"/>
              <a:gd name="connsiteY5" fmla="*/ 4691396 h 4691396"/>
              <a:gd name="connsiteX6" fmla="*/ 0 w 3251200"/>
              <a:gd name="connsiteY6" fmla="*/ 8624 h 4691396"/>
              <a:gd name="connsiteX0" fmla="*/ 0 w 3251200"/>
              <a:gd name="connsiteY0" fmla="*/ 1366615 h 4784520"/>
              <a:gd name="connsiteX1" fmla="*/ 754104 w 3251200"/>
              <a:gd name="connsiteY1" fmla="*/ 93124 h 4784520"/>
              <a:gd name="connsiteX2" fmla="*/ 3239153 w 3251200"/>
              <a:gd name="connsiteY2" fmla="*/ 97819 h 4784520"/>
              <a:gd name="connsiteX3" fmla="*/ 3249793 w 3251200"/>
              <a:gd name="connsiteY3" fmla="*/ 1642194 h 4784520"/>
              <a:gd name="connsiteX4" fmla="*/ 3251200 w 3251200"/>
              <a:gd name="connsiteY4" fmla="*/ 4784520 h 4784520"/>
              <a:gd name="connsiteX5" fmla="*/ 0 w 3251200"/>
              <a:gd name="connsiteY5" fmla="*/ 4784520 h 4784520"/>
              <a:gd name="connsiteX6" fmla="*/ 0 w 3251200"/>
              <a:gd name="connsiteY6" fmla="*/ 1366615 h 4784520"/>
              <a:gd name="connsiteX0" fmla="*/ 1955 w 3253155"/>
              <a:gd name="connsiteY0" fmla="*/ 1366615 h 4784520"/>
              <a:gd name="connsiteX1" fmla="*/ 756059 w 3253155"/>
              <a:gd name="connsiteY1" fmla="*/ 93124 h 4784520"/>
              <a:gd name="connsiteX2" fmla="*/ 3241108 w 3253155"/>
              <a:gd name="connsiteY2" fmla="*/ 97819 h 4784520"/>
              <a:gd name="connsiteX3" fmla="*/ 3251748 w 3253155"/>
              <a:gd name="connsiteY3" fmla="*/ 1642194 h 4784520"/>
              <a:gd name="connsiteX4" fmla="*/ 3253155 w 3253155"/>
              <a:gd name="connsiteY4" fmla="*/ 4784520 h 4784520"/>
              <a:gd name="connsiteX5" fmla="*/ 1955 w 3253155"/>
              <a:gd name="connsiteY5" fmla="*/ 4784520 h 4784520"/>
              <a:gd name="connsiteX6" fmla="*/ 1955 w 3253155"/>
              <a:gd name="connsiteY6" fmla="*/ 1366615 h 4784520"/>
              <a:gd name="connsiteX0" fmla="*/ 1955 w 3253155"/>
              <a:gd name="connsiteY0" fmla="*/ 1278983 h 4696888"/>
              <a:gd name="connsiteX1" fmla="*/ 756059 w 3253155"/>
              <a:gd name="connsiteY1" fmla="*/ 5492 h 4696888"/>
              <a:gd name="connsiteX2" fmla="*/ 3241108 w 3253155"/>
              <a:gd name="connsiteY2" fmla="*/ 10187 h 4696888"/>
              <a:gd name="connsiteX3" fmla="*/ 3251748 w 3253155"/>
              <a:gd name="connsiteY3" fmla="*/ 1554562 h 4696888"/>
              <a:gd name="connsiteX4" fmla="*/ 3253155 w 3253155"/>
              <a:gd name="connsiteY4" fmla="*/ 4696888 h 4696888"/>
              <a:gd name="connsiteX5" fmla="*/ 1955 w 3253155"/>
              <a:gd name="connsiteY5" fmla="*/ 4696888 h 4696888"/>
              <a:gd name="connsiteX6" fmla="*/ 1955 w 3253155"/>
              <a:gd name="connsiteY6" fmla="*/ 1278983 h 4696888"/>
              <a:gd name="connsiteX0" fmla="*/ 92001 w 3343201"/>
              <a:gd name="connsiteY0" fmla="*/ 1285137 h 4703042"/>
              <a:gd name="connsiteX1" fmla="*/ 1334020 w 3343201"/>
              <a:gd name="connsiteY1" fmla="*/ 4335 h 4703042"/>
              <a:gd name="connsiteX2" fmla="*/ 3331154 w 3343201"/>
              <a:gd name="connsiteY2" fmla="*/ 16341 h 4703042"/>
              <a:gd name="connsiteX3" fmla="*/ 3341794 w 3343201"/>
              <a:gd name="connsiteY3" fmla="*/ 1560716 h 4703042"/>
              <a:gd name="connsiteX4" fmla="*/ 3343201 w 3343201"/>
              <a:gd name="connsiteY4" fmla="*/ 4703042 h 4703042"/>
              <a:gd name="connsiteX5" fmla="*/ 92001 w 3343201"/>
              <a:gd name="connsiteY5" fmla="*/ 4703042 h 4703042"/>
              <a:gd name="connsiteX6" fmla="*/ 92001 w 3343201"/>
              <a:gd name="connsiteY6" fmla="*/ 1285137 h 4703042"/>
              <a:gd name="connsiteX0" fmla="*/ 3656 w 3254856"/>
              <a:gd name="connsiteY0" fmla="*/ 1285137 h 4703042"/>
              <a:gd name="connsiteX1" fmla="*/ 1245675 w 3254856"/>
              <a:gd name="connsiteY1" fmla="*/ 4335 h 4703042"/>
              <a:gd name="connsiteX2" fmla="*/ 3242809 w 3254856"/>
              <a:gd name="connsiteY2" fmla="*/ 16341 h 4703042"/>
              <a:gd name="connsiteX3" fmla="*/ 3253449 w 3254856"/>
              <a:gd name="connsiteY3" fmla="*/ 1560716 h 4703042"/>
              <a:gd name="connsiteX4" fmla="*/ 3254856 w 3254856"/>
              <a:gd name="connsiteY4" fmla="*/ 4703042 h 4703042"/>
              <a:gd name="connsiteX5" fmla="*/ 3656 w 3254856"/>
              <a:gd name="connsiteY5" fmla="*/ 4703042 h 4703042"/>
              <a:gd name="connsiteX6" fmla="*/ 3656 w 3254856"/>
              <a:gd name="connsiteY6" fmla="*/ 1285137 h 4703042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2809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4856"/>
              <a:gd name="connsiteY0" fmla="*/ 1372618 h 4790523"/>
              <a:gd name="connsiteX1" fmla="*/ 1245675 w 3254856"/>
              <a:gd name="connsiteY1" fmla="*/ 91816 h 4790523"/>
              <a:gd name="connsiteX2" fmla="*/ 3248833 w 3254856"/>
              <a:gd name="connsiteY2" fmla="*/ 103822 h 4790523"/>
              <a:gd name="connsiteX3" fmla="*/ 3253449 w 3254856"/>
              <a:gd name="connsiteY3" fmla="*/ 1648197 h 4790523"/>
              <a:gd name="connsiteX4" fmla="*/ 3254856 w 3254856"/>
              <a:gd name="connsiteY4" fmla="*/ 4790523 h 4790523"/>
              <a:gd name="connsiteX5" fmla="*/ 3656 w 3254856"/>
              <a:gd name="connsiteY5" fmla="*/ 4790523 h 4790523"/>
              <a:gd name="connsiteX6" fmla="*/ 3656 w 3254856"/>
              <a:gd name="connsiteY6" fmla="*/ 1372618 h 4790523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8833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6072"/>
              <a:gd name="connsiteY0" fmla="*/ 1367304 h 4785209"/>
              <a:gd name="connsiteX1" fmla="*/ 1245675 w 3256072"/>
              <a:gd name="connsiteY1" fmla="*/ 86502 h 4785209"/>
              <a:gd name="connsiteX2" fmla="*/ 3218715 w 3256072"/>
              <a:gd name="connsiteY2" fmla="*/ 120442 h 4785209"/>
              <a:gd name="connsiteX3" fmla="*/ 3253449 w 3256072"/>
              <a:gd name="connsiteY3" fmla="*/ 1642883 h 4785209"/>
              <a:gd name="connsiteX4" fmla="*/ 3254856 w 3256072"/>
              <a:gd name="connsiteY4" fmla="*/ 4785209 h 4785209"/>
              <a:gd name="connsiteX5" fmla="*/ 3656 w 3256072"/>
              <a:gd name="connsiteY5" fmla="*/ 4785209 h 4785209"/>
              <a:gd name="connsiteX6" fmla="*/ 3656 w 3256072"/>
              <a:gd name="connsiteY6" fmla="*/ 1367304 h 4785209"/>
              <a:gd name="connsiteX0" fmla="*/ 3656 w 3258116"/>
              <a:gd name="connsiteY0" fmla="*/ 1380711 h 4798616"/>
              <a:gd name="connsiteX1" fmla="*/ 1245675 w 3258116"/>
              <a:gd name="connsiteY1" fmla="*/ 99909 h 4798616"/>
              <a:gd name="connsiteX2" fmla="*/ 3258116 w 3258116"/>
              <a:gd name="connsiteY2" fmla="*/ 92858 h 4798616"/>
              <a:gd name="connsiteX3" fmla="*/ 3253449 w 3258116"/>
              <a:gd name="connsiteY3" fmla="*/ 1656290 h 4798616"/>
              <a:gd name="connsiteX4" fmla="*/ 3254856 w 3258116"/>
              <a:gd name="connsiteY4" fmla="*/ 4798616 h 4798616"/>
              <a:gd name="connsiteX5" fmla="*/ 3656 w 3258116"/>
              <a:gd name="connsiteY5" fmla="*/ 4798616 h 4798616"/>
              <a:gd name="connsiteX6" fmla="*/ 3656 w 3258116"/>
              <a:gd name="connsiteY6" fmla="*/ 1380711 h 4798616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7323"/>
              <a:gd name="connsiteY0" fmla="*/ 1341883 h 4759788"/>
              <a:gd name="connsiteX1" fmla="*/ 1245675 w 3257323"/>
              <a:gd name="connsiteY1" fmla="*/ 61081 h 4759788"/>
              <a:gd name="connsiteX2" fmla="*/ 3201829 w 3257323"/>
              <a:gd name="connsiteY2" fmla="*/ 197500 h 4759788"/>
              <a:gd name="connsiteX3" fmla="*/ 3253449 w 3257323"/>
              <a:gd name="connsiteY3" fmla="*/ 1617462 h 4759788"/>
              <a:gd name="connsiteX4" fmla="*/ 3254856 w 3257323"/>
              <a:gd name="connsiteY4" fmla="*/ 4759788 h 4759788"/>
              <a:gd name="connsiteX5" fmla="*/ 3656 w 3257323"/>
              <a:gd name="connsiteY5" fmla="*/ 4759788 h 4759788"/>
              <a:gd name="connsiteX6" fmla="*/ 3656 w 3257323"/>
              <a:gd name="connsiteY6" fmla="*/ 1341883 h 4759788"/>
              <a:gd name="connsiteX0" fmla="*/ 3656 w 3254856"/>
              <a:gd name="connsiteY0" fmla="*/ 1373725 h 4791630"/>
              <a:gd name="connsiteX1" fmla="*/ 1245675 w 3254856"/>
              <a:gd name="connsiteY1" fmla="*/ 92923 h 4791630"/>
              <a:gd name="connsiteX2" fmla="*/ 3252487 w 3254856"/>
              <a:gd name="connsiteY2" fmla="*/ 106367 h 4791630"/>
              <a:gd name="connsiteX3" fmla="*/ 3253449 w 3254856"/>
              <a:gd name="connsiteY3" fmla="*/ 1649304 h 4791630"/>
              <a:gd name="connsiteX4" fmla="*/ 3254856 w 3254856"/>
              <a:gd name="connsiteY4" fmla="*/ 4791630 h 4791630"/>
              <a:gd name="connsiteX5" fmla="*/ 3656 w 3254856"/>
              <a:gd name="connsiteY5" fmla="*/ 4791630 h 4791630"/>
              <a:gd name="connsiteX6" fmla="*/ 3656 w 3254856"/>
              <a:gd name="connsiteY6" fmla="*/ 1373725 h 4791630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52487 w 3254856"/>
              <a:gd name="connsiteY2" fmla="*/ 13445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92001 w 3343201"/>
              <a:gd name="connsiteY0" fmla="*/ 1267358 h 4685263"/>
              <a:gd name="connsiteX1" fmla="*/ 1334020 w 3343201"/>
              <a:gd name="connsiteY1" fmla="*/ 205177 h 4685263"/>
              <a:gd name="connsiteX2" fmla="*/ 3340832 w 3343201"/>
              <a:gd name="connsiteY2" fmla="*/ 0 h 4685263"/>
              <a:gd name="connsiteX3" fmla="*/ 3341794 w 3343201"/>
              <a:gd name="connsiteY3" fmla="*/ 1542937 h 4685263"/>
              <a:gd name="connsiteX4" fmla="*/ 3343201 w 3343201"/>
              <a:gd name="connsiteY4" fmla="*/ 4685263 h 4685263"/>
              <a:gd name="connsiteX5" fmla="*/ 92001 w 3343201"/>
              <a:gd name="connsiteY5" fmla="*/ 4685263 h 4685263"/>
              <a:gd name="connsiteX6" fmla="*/ 92001 w 3343201"/>
              <a:gd name="connsiteY6" fmla="*/ 1267358 h 4685263"/>
              <a:gd name="connsiteX0" fmla="*/ 91585 w 3342785"/>
              <a:gd name="connsiteY0" fmla="*/ 1267358 h 4685263"/>
              <a:gd name="connsiteX1" fmla="*/ 1327976 w 3342785"/>
              <a:gd name="connsiteY1" fmla="*/ 7052 h 4685263"/>
              <a:gd name="connsiteX2" fmla="*/ 3340416 w 3342785"/>
              <a:gd name="connsiteY2" fmla="*/ 0 h 4685263"/>
              <a:gd name="connsiteX3" fmla="*/ 3341378 w 3342785"/>
              <a:gd name="connsiteY3" fmla="*/ 1542937 h 4685263"/>
              <a:gd name="connsiteX4" fmla="*/ 3342785 w 3342785"/>
              <a:gd name="connsiteY4" fmla="*/ 4685263 h 4685263"/>
              <a:gd name="connsiteX5" fmla="*/ 91585 w 3342785"/>
              <a:gd name="connsiteY5" fmla="*/ 4685263 h 4685263"/>
              <a:gd name="connsiteX6" fmla="*/ 91585 w 3342785"/>
              <a:gd name="connsiteY6" fmla="*/ 1267358 h 4685263"/>
              <a:gd name="connsiteX0" fmla="*/ 6530 w 3257730"/>
              <a:gd name="connsiteY0" fmla="*/ 1267358 h 4685263"/>
              <a:gd name="connsiteX1" fmla="*/ 1242921 w 3257730"/>
              <a:gd name="connsiteY1" fmla="*/ 7052 h 4685263"/>
              <a:gd name="connsiteX2" fmla="*/ 3255361 w 3257730"/>
              <a:gd name="connsiteY2" fmla="*/ 0 h 4685263"/>
              <a:gd name="connsiteX3" fmla="*/ 3256323 w 3257730"/>
              <a:gd name="connsiteY3" fmla="*/ 1542937 h 4685263"/>
              <a:gd name="connsiteX4" fmla="*/ 3257730 w 3257730"/>
              <a:gd name="connsiteY4" fmla="*/ 4685263 h 4685263"/>
              <a:gd name="connsiteX5" fmla="*/ 6530 w 3257730"/>
              <a:gd name="connsiteY5" fmla="*/ 4685263 h 4685263"/>
              <a:gd name="connsiteX6" fmla="*/ 6530 w 3257730"/>
              <a:gd name="connsiteY6" fmla="*/ 1267358 h 4685263"/>
              <a:gd name="connsiteX0" fmla="*/ 23098 w 3251200"/>
              <a:gd name="connsiteY0" fmla="*/ 1634968 h 4792684"/>
              <a:gd name="connsiteX1" fmla="*/ 1236391 w 3251200"/>
              <a:gd name="connsiteY1" fmla="*/ 114473 h 4792684"/>
              <a:gd name="connsiteX2" fmla="*/ 3248831 w 3251200"/>
              <a:gd name="connsiteY2" fmla="*/ 107421 h 4792684"/>
              <a:gd name="connsiteX3" fmla="*/ 3249793 w 3251200"/>
              <a:gd name="connsiteY3" fmla="*/ 1650358 h 4792684"/>
              <a:gd name="connsiteX4" fmla="*/ 3251200 w 3251200"/>
              <a:gd name="connsiteY4" fmla="*/ 4792684 h 4792684"/>
              <a:gd name="connsiteX5" fmla="*/ 0 w 3251200"/>
              <a:gd name="connsiteY5" fmla="*/ 4792684 h 4792684"/>
              <a:gd name="connsiteX6" fmla="*/ 23098 w 3251200"/>
              <a:gd name="connsiteY6" fmla="*/ 1634968 h 4792684"/>
              <a:gd name="connsiteX0" fmla="*/ 23098 w 3251200"/>
              <a:gd name="connsiteY0" fmla="*/ 1634968 h 4792684"/>
              <a:gd name="connsiteX1" fmla="*/ 1236391 w 3251200"/>
              <a:gd name="connsiteY1" fmla="*/ 114473 h 4792684"/>
              <a:gd name="connsiteX2" fmla="*/ 3248831 w 3251200"/>
              <a:gd name="connsiteY2" fmla="*/ 107421 h 4792684"/>
              <a:gd name="connsiteX3" fmla="*/ 3249793 w 3251200"/>
              <a:gd name="connsiteY3" fmla="*/ 1650358 h 4792684"/>
              <a:gd name="connsiteX4" fmla="*/ 3251200 w 3251200"/>
              <a:gd name="connsiteY4" fmla="*/ 4792684 h 4792684"/>
              <a:gd name="connsiteX5" fmla="*/ 0 w 3251200"/>
              <a:gd name="connsiteY5" fmla="*/ 4792684 h 4792684"/>
              <a:gd name="connsiteX6" fmla="*/ 23098 w 3251200"/>
              <a:gd name="connsiteY6" fmla="*/ 1634968 h 4792684"/>
              <a:gd name="connsiteX0" fmla="*/ 23098 w 3251200"/>
              <a:gd name="connsiteY0" fmla="*/ 1527547 h 4685263"/>
              <a:gd name="connsiteX1" fmla="*/ 1236391 w 3251200"/>
              <a:gd name="connsiteY1" fmla="*/ 7052 h 4685263"/>
              <a:gd name="connsiteX2" fmla="*/ 3248831 w 3251200"/>
              <a:gd name="connsiteY2" fmla="*/ 0 h 4685263"/>
              <a:gd name="connsiteX3" fmla="*/ 3249793 w 3251200"/>
              <a:gd name="connsiteY3" fmla="*/ 1542937 h 4685263"/>
              <a:gd name="connsiteX4" fmla="*/ 3251200 w 3251200"/>
              <a:gd name="connsiteY4" fmla="*/ 4685263 h 4685263"/>
              <a:gd name="connsiteX5" fmla="*/ 0 w 3251200"/>
              <a:gd name="connsiteY5" fmla="*/ 4685263 h 4685263"/>
              <a:gd name="connsiteX6" fmla="*/ 23098 w 3251200"/>
              <a:gd name="connsiteY6" fmla="*/ 1527547 h 4685263"/>
              <a:gd name="connsiteX0" fmla="*/ 127534 w 3355636"/>
              <a:gd name="connsiteY0" fmla="*/ 1527547 h 4685263"/>
              <a:gd name="connsiteX1" fmla="*/ 1741200 w 3355636"/>
              <a:gd name="connsiteY1" fmla="*/ 14705 h 4685263"/>
              <a:gd name="connsiteX2" fmla="*/ 3353267 w 3355636"/>
              <a:gd name="connsiteY2" fmla="*/ 0 h 4685263"/>
              <a:gd name="connsiteX3" fmla="*/ 3354229 w 3355636"/>
              <a:gd name="connsiteY3" fmla="*/ 1542937 h 4685263"/>
              <a:gd name="connsiteX4" fmla="*/ 3355636 w 3355636"/>
              <a:gd name="connsiteY4" fmla="*/ 4685263 h 4685263"/>
              <a:gd name="connsiteX5" fmla="*/ 104436 w 3355636"/>
              <a:gd name="connsiteY5" fmla="*/ 4685263 h 4685263"/>
              <a:gd name="connsiteX6" fmla="*/ 127534 w 3355636"/>
              <a:gd name="connsiteY6" fmla="*/ 1527547 h 4685263"/>
              <a:gd name="connsiteX0" fmla="*/ 127534 w 3355636"/>
              <a:gd name="connsiteY0" fmla="*/ 1527547 h 4685263"/>
              <a:gd name="connsiteX1" fmla="*/ 1741200 w 3355636"/>
              <a:gd name="connsiteY1" fmla="*/ 14705 h 4685263"/>
              <a:gd name="connsiteX2" fmla="*/ 3353267 w 3355636"/>
              <a:gd name="connsiteY2" fmla="*/ 0 h 4685263"/>
              <a:gd name="connsiteX3" fmla="*/ 3354229 w 3355636"/>
              <a:gd name="connsiteY3" fmla="*/ 1542937 h 4685263"/>
              <a:gd name="connsiteX4" fmla="*/ 3355636 w 3355636"/>
              <a:gd name="connsiteY4" fmla="*/ 4685263 h 4685263"/>
              <a:gd name="connsiteX5" fmla="*/ 104436 w 3355636"/>
              <a:gd name="connsiteY5" fmla="*/ 4685263 h 4685263"/>
              <a:gd name="connsiteX6" fmla="*/ 127534 w 3355636"/>
              <a:gd name="connsiteY6" fmla="*/ 1527547 h 4685263"/>
              <a:gd name="connsiteX0" fmla="*/ 23098 w 3251200"/>
              <a:gd name="connsiteY0" fmla="*/ 1527547 h 4685263"/>
              <a:gd name="connsiteX1" fmla="*/ 1636764 w 3251200"/>
              <a:gd name="connsiteY1" fmla="*/ 14705 h 4685263"/>
              <a:gd name="connsiteX2" fmla="*/ 3248831 w 3251200"/>
              <a:gd name="connsiteY2" fmla="*/ 0 h 4685263"/>
              <a:gd name="connsiteX3" fmla="*/ 3249793 w 3251200"/>
              <a:gd name="connsiteY3" fmla="*/ 1542937 h 4685263"/>
              <a:gd name="connsiteX4" fmla="*/ 3251200 w 3251200"/>
              <a:gd name="connsiteY4" fmla="*/ 4685263 h 4685263"/>
              <a:gd name="connsiteX5" fmla="*/ 0 w 3251200"/>
              <a:gd name="connsiteY5" fmla="*/ 4685263 h 4685263"/>
              <a:gd name="connsiteX6" fmla="*/ 23098 w 3251200"/>
              <a:gd name="connsiteY6" fmla="*/ 1527547 h 46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200" h="4685263">
                <a:moveTo>
                  <a:pt x="23098" y="1527547"/>
                </a:moveTo>
                <a:cubicBezTo>
                  <a:pt x="41810" y="672596"/>
                  <a:pt x="460087" y="24414"/>
                  <a:pt x="1636764" y="14705"/>
                </a:cubicBezTo>
                <a:lnTo>
                  <a:pt x="3248831" y="0"/>
                </a:lnTo>
                <a:cubicBezTo>
                  <a:pt x="3246137" y="537229"/>
                  <a:pt x="3249398" y="762060"/>
                  <a:pt x="3249793" y="1542937"/>
                </a:cubicBezTo>
                <a:cubicBezTo>
                  <a:pt x="3250188" y="2323814"/>
                  <a:pt x="3249318" y="3636106"/>
                  <a:pt x="3251200" y="4685263"/>
                </a:cubicBezTo>
                <a:lnTo>
                  <a:pt x="0" y="4685263"/>
                </a:lnTo>
                <a:cubicBezTo>
                  <a:pt x="0" y="3545961"/>
                  <a:pt x="4386" y="2382498"/>
                  <a:pt x="23098" y="1527547"/>
                </a:cubicBezTo>
                <a:close/>
              </a:path>
            </a:pathLst>
          </a:custGeom>
          <a:effectLst>
            <a:reflection endPos="0" dir="5400000" sy="-100000" algn="bl" rotWithShape="0"/>
          </a:effectLst>
        </p:spPr>
        <p:txBody>
          <a:bodyPr>
            <a:normAutofit/>
          </a:bodyPr>
          <a:lstStyle>
            <a:lvl1pPr>
              <a:defRPr sz="1300" b="0" i="0">
                <a:solidFill>
                  <a:srgbClr val="01749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AF2A03-FACC-F5FA-1DB0-4A958EEBE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20" y="424802"/>
            <a:ext cx="2311025" cy="4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solidFill>
          <a:srgbClr val="A7D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68910C-BBCF-BB45-9884-F34D286545B8}"/>
              </a:ext>
            </a:extLst>
          </p:cNvPr>
          <p:cNvSpPr/>
          <p:nvPr userDrawn="1"/>
        </p:nvSpPr>
        <p:spPr>
          <a:xfrm>
            <a:off x="0" y="4705350"/>
            <a:ext cx="9144000" cy="438149"/>
          </a:xfrm>
          <a:prstGeom prst="rect">
            <a:avLst/>
          </a:prstGeom>
          <a:solidFill>
            <a:srgbClr val="156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01749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6BA760-C62E-CF4E-AB96-0E070AA298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chemeClr val="tx1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9F14A7-851E-3E5B-9426-D780DFCE7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62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rgbClr val="ACD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D83163-8649-E74B-8763-B61201F0D9F2}"/>
              </a:ext>
            </a:extLst>
          </p:cNvPr>
          <p:cNvSpPr/>
          <p:nvPr userDrawn="1"/>
        </p:nvSpPr>
        <p:spPr>
          <a:xfrm>
            <a:off x="0" y="4705351"/>
            <a:ext cx="9143999" cy="438149"/>
          </a:xfrm>
          <a:prstGeom prst="rect">
            <a:avLst/>
          </a:prstGeom>
          <a:solidFill>
            <a:srgbClr val="699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01749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174D24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rgbClr val="699652"/>
              </a:buClr>
              <a:buFont typeface="Arial" panose="020B0604020202020204" pitchFamily="34" charset="0"/>
              <a:buChar char="•"/>
              <a:defRPr sz="1300">
                <a:solidFill>
                  <a:srgbClr val="174D24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rgbClr val="699652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rgbClr val="174D24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AAA0AB-9496-BE67-FCD5-63159383E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8B1F0F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8910C-BBCF-BB45-9884-F34D286545B8}"/>
              </a:ext>
            </a:extLst>
          </p:cNvPr>
          <p:cNvSpPr/>
          <p:nvPr userDrawn="1"/>
        </p:nvSpPr>
        <p:spPr>
          <a:xfrm>
            <a:off x="0" y="4705350"/>
            <a:ext cx="9144000" cy="438149"/>
          </a:xfrm>
          <a:prstGeom prst="rect">
            <a:avLst/>
          </a:prstGeom>
          <a:solidFill>
            <a:srgbClr val="8A2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C3412A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F3B90B-71DB-9846-8535-61733E8A3E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rgbClr val="8B1F0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rgbClr val="8B1F0F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chemeClr val="accent2"/>
              </a:buClr>
              <a:defRPr sz="1300">
                <a:solidFill>
                  <a:srgbClr val="8B1F0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chemeClr val="accent2"/>
              </a:buClr>
              <a:defRPr sz="1300">
                <a:solidFill>
                  <a:srgbClr val="8B1F0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chemeClr val="accent2"/>
              </a:buClr>
              <a:defRPr sz="1300">
                <a:solidFill>
                  <a:srgbClr val="8B1F0F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D37A35B-A5DB-DF72-3468-6D51A0F04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3999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88EDBBD-E00F-1940-BF68-DE622EAB1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913" y="2095549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F0A07BF-5AD5-FE41-BB04-F86967B7DF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11779" y="2095549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E523738-A67D-504F-A560-65481BA3A4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1" y="2095549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18BFD93-A476-D94B-957B-E2F2DA4A5A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37867" y="2095549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9FB0196-8ECE-4242-8D63-798CBEE3D8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913" y="3867904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9A2A526-A842-3A40-A626-DA323743CD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11779" y="3867904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28D93744-8A04-2C4E-A1FC-7DB2BFB6F6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2001" y="3867904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6D90D32-8D06-0E4C-B5D1-E0A267E897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37867" y="3867904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33AC8E0-9787-4D4B-9D05-751235459E3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1714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CADBC8FA-135D-0E4B-BCFF-E80237A6D3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70401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1">
            <a:extLst>
              <a:ext uri="{FF2B5EF4-FFF2-40B4-BE49-F238E27FC236}">
                <a16:creationId xmlns:a16="http://schemas.microsoft.com/office/drawing/2014/main" id="{1E6BD7B3-9D94-764C-8C9F-A8A07E1E9B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43136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41">
            <a:extLst>
              <a:ext uri="{FF2B5EF4-FFF2-40B4-BE49-F238E27FC236}">
                <a16:creationId xmlns:a16="http://schemas.microsoft.com/office/drawing/2014/main" id="{92A6E861-12AB-2649-B320-B5981407D78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111823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A5213339-1AE4-3B45-8C61-D40D0CD024F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01714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39A9D892-B359-EF44-A139-DD8543350E5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70401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D3E7605B-A4CB-BA4A-B1CE-4F0A3C20358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43136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1">
            <a:extLst>
              <a:ext uri="{FF2B5EF4-FFF2-40B4-BE49-F238E27FC236}">
                <a16:creationId xmlns:a16="http://schemas.microsoft.com/office/drawing/2014/main" id="{58438C93-5C56-2E43-BA15-9BAA714FCAE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111823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44F392-E947-97A2-B19F-77BABA25F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47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08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Hero">
    <p:bg>
      <p:bgPr>
        <a:solidFill>
          <a:srgbClr val="C34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0A13F1-6947-C93B-227A-21AB290CE7A8}"/>
              </a:ext>
            </a:extLst>
          </p:cNvPr>
          <p:cNvSpPr txBox="1">
            <a:spLocks/>
          </p:cNvSpPr>
          <p:nvPr userDrawn="1"/>
        </p:nvSpPr>
        <p:spPr>
          <a:xfrm>
            <a:off x="457200" y="527162"/>
            <a:ext cx="6711246" cy="1670281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 algn="l" defTabSz="685800" rtl="0" eaLnBrk="1" latinLnBrk="0" hangingPunct="1">
              <a:lnSpc>
                <a:spcPts val="3320"/>
              </a:lnSpc>
              <a:spcBef>
                <a:spcPct val="0"/>
              </a:spcBef>
              <a:buNone/>
              <a:defRPr sz="2600" b="1" i="0" kern="1200" baseline="0">
                <a:solidFill>
                  <a:srgbClr val="FFFFFF"/>
                </a:solidFill>
                <a:latin typeface="Prodigy Sans Semi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cs typeface="Poppins Medium" pitchFamily="2" charset="77"/>
              </a:rPr>
              <a:t>San Francisco Human Services Agency </a:t>
            </a:r>
            <a:br>
              <a:rPr lang="en-US" dirty="0">
                <a:solidFill>
                  <a:srgbClr val="FFFFFF"/>
                </a:solidFill>
                <a:cs typeface="Poppins Medium" pitchFamily="2" charset="77"/>
              </a:rPr>
            </a:br>
            <a:r>
              <a:rPr lang="en-US" dirty="0">
                <a:solidFill>
                  <a:srgbClr val="FFFFFF"/>
                </a:solidFill>
                <a:cs typeface="Poppins Medium" pitchFamily="2" charset="77"/>
              </a:rPr>
              <a:t>is your home for help with food, health insurance, supportive care, financial assistance, childcare and more.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37BFF8A-8FF7-F27F-80DB-43B8AF30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425136"/>
            <a:ext cx="1842750" cy="3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text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104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-1" y="4705350"/>
            <a:ext cx="9143999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3412A9-6245-714F-AE60-EF039829F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00" r="5054"/>
          <a:stretch/>
        </p:blipFill>
        <p:spPr>
          <a:xfrm>
            <a:off x="6851750" y="0"/>
            <a:ext cx="2292250" cy="13268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832859-9E30-DB44-A540-1317E8DB83B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1671096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DB61A3-B590-E346-9F55-9F190445F3A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956309"/>
            <a:ext cx="3826933" cy="65212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6F02-98FD-544A-827C-E4D401E8873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2837222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29AA842-B123-4A43-9EC0-43D147F909E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57200" y="3122435"/>
            <a:ext cx="3826933" cy="31996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886A057-32A1-1446-A27D-6E1900511D5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7200" y="3442399"/>
            <a:ext cx="3826933" cy="633152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6236C55-BB31-CE4C-920F-C3FAA557126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39734" y="2837222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B1A9D5F-B9B4-9344-A2E1-F3B0C2F6306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39734" y="3122435"/>
            <a:ext cx="3826933" cy="31996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FB3F534-99D9-6243-BC6A-D9035A277FE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639734" y="3442399"/>
            <a:ext cx="3826933" cy="633152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7A1F746-3044-BB4D-BC08-6B2B97A5EF2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622800" y="1370104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E3CDAB6-2BED-B04D-BD08-CCF609033BC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622800" y="1671096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BA498F4-3C9A-6D42-9976-39D981984A77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622800" y="1956309"/>
            <a:ext cx="3826933" cy="65212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288A22-0ECA-2FA1-8982-14EBF530F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7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10884"/>
            <a:ext cx="3843867" cy="1306512"/>
          </a:xfrm>
        </p:spPr>
        <p:txBody>
          <a:bodyPr wrap="square" lIns="0" tIns="0" rIns="0"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112648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This is a Title Slide for</a:t>
            </a:r>
            <a:br>
              <a:rPr lang="en-US" dirty="0"/>
            </a:br>
            <a:r>
              <a:rPr lang="en-US" dirty="0"/>
              <a:t>San Francisco Human</a:t>
            </a:r>
            <a:br>
              <a:rPr lang="en-US" dirty="0"/>
            </a:br>
            <a:r>
              <a:rPr lang="en-US" dirty="0"/>
              <a:t>Services Agency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91B196-B6C7-1B46-B617-6E8598DF96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91991" y="1199463"/>
            <a:ext cx="4575175" cy="4575175"/>
          </a:xfrm>
          <a:prstGeom prst="ellipse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300">
                <a:solidFill>
                  <a:srgbClr val="C3412A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9BB3BC5-E6C7-E3BE-BACE-AE565D131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20" y="424802"/>
            <a:ext cx="2311025" cy="4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81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82CDA0-C0F7-3247-8624-321F8BB9FFA9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>
              <a:solidFill>
                <a:srgbClr val="A7D5C7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EFE9418A-77DC-9242-8F7F-9D17D433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3DC25371-E3FC-C44D-9AD0-B5462E3AC5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1674" y="1480433"/>
            <a:ext cx="2488347" cy="2012950"/>
          </a:xfrm>
          <a:custGeom>
            <a:avLst/>
            <a:gdLst>
              <a:gd name="connsiteX0" fmla="*/ 0 w 2905125"/>
              <a:gd name="connsiteY0" fmla="*/ 0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0 w 2905125"/>
              <a:gd name="connsiteY5" fmla="*/ 0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905125 w 2905125"/>
              <a:gd name="connsiteY2" fmla="*/ 324209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85119 h 2075491"/>
              <a:gd name="connsiteX1" fmla="*/ 1875360 w 2905125"/>
              <a:gd name="connsiteY1" fmla="*/ 73830 h 2075491"/>
              <a:gd name="connsiteX2" fmla="*/ 2893836 w 2905125"/>
              <a:gd name="connsiteY2" fmla="*/ 1109239 h 2075491"/>
              <a:gd name="connsiteX3" fmla="*/ 2905125 w 2905125"/>
              <a:gd name="connsiteY3" fmla="*/ 2075491 h 2075491"/>
              <a:gd name="connsiteX4" fmla="*/ 0 w 2905125"/>
              <a:gd name="connsiteY4" fmla="*/ 2075491 h 2075491"/>
              <a:gd name="connsiteX5" fmla="*/ 16934 w 2905125"/>
              <a:gd name="connsiteY5" fmla="*/ 85119 h 207549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1035409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5405 h 2005777"/>
              <a:gd name="connsiteX1" fmla="*/ 1875360 w 2905125"/>
              <a:gd name="connsiteY1" fmla="*/ 4116 h 2005777"/>
              <a:gd name="connsiteX2" fmla="*/ 2893836 w 2905125"/>
              <a:gd name="connsiteY2" fmla="*/ 1039525 h 2005777"/>
              <a:gd name="connsiteX3" fmla="*/ 2905125 w 2905125"/>
              <a:gd name="connsiteY3" fmla="*/ 2005777 h 2005777"/>
              <a:gd name="connsiteX4" fmla="*/ 0 w 2905125"/>
              <a:gd name="connsiteY4" fmla="*/ 2005777 h 2005777"/>
              <a:gd name="connsiteX5" fmla="*/ 16934 w 2905125"/>
              <a:gd name="connsiteY5" fmla="*/ 15405 h 2005777"/>
              <a:gd name="connsiteX0" fmla="*/ 3208 w 2913977"/>
              <a:gd name="connsiteY0" fmla="*/ 70183 h 2083133"/>
              <a:gd name="connsiteX1" fmla="*/ 1884212 w 2913977"/>
              <a:gd name="connsiteY1" fmla="*/ 81472 h 2083133"/>
              <a:gd name="connsiteX2" fmla="*/ 2902688 w 2913977"/>
              <a:gd name="connsiteY2" fmla="*/ 1116881 h 2083133"/>
              <a:gd name="connsiteX3" fmla="*/ 2913977 w 2913977"/>
              <a:gd name="connsiteY3" fmla="*/ 2083133 h 2083133"/>
              <a:gd name="connsiteX4" fmla="*/ 8852 w 2913977"/>
              <a:gd name="connsiteY4" fmla="*/ 2083133 h 2083133"/>
              <a:gd name="connsiteX5" fmla="*/ 3208 w 2913977"/>
              <a:gd name="connsiteY5" fmla="*/ 70183 h 2083133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977" h="2012950">
                <a:moveTo>
                  <a:pt x="3208" y="0"/>
                </a:moveTo>
                <a:lnTo>
                  <a:pt x="1884212" y="11289"/>
                </a:lnTo>
                <a:cubicBezTo>
                  <a:pt x="2370102" y="9408"/>
                  <a:pt x="2897043" y="296964"/>
                  <a:pt x="2902688" y="1046698"/>
                </a:cubicBezTo>
                <a:cubicBezTo>
                  <a:pt x="2908333" y="1796432"/>
                  <a:pt x="2910214" y="1660762"/>
                  <a:pt x="2913977" y="2012950"/>
                </a:cubicBezTo>
                <a:lnTo>
                  <a:pt x="8852" y="2012950"/>
                </a:lnTo>
                <a:cubicBezTo>
                  <a:pt x="14497" y="1349493"/>
                  <a:pt x="-8082" y="917457"/>
                  <a:pt x="32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835A3-E5D8-8A40-9D21-E7B7491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52714B78-A937-BF44-99A1-D65EA5F7FF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4713" y="1474788"/>
            <a:ext cx="2703512" cy="2012950"/>
          </a:xfrm>
        </p:spPr>
        <p:txBody>
          <a:bodyPr/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C74941-7518-9240-B699-F637A6DB0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337" y="1481051"/>
            <a:ext cx="2918194" cy="2006687"/>
          </a:xfrm>
          <a:custGeom>
            <a:avLst/>
            <a:gdLst>
              <a:gd name="connsiteX0" fmla="*/ 335498 w 2914650"/>
              <a:gd name="connsiteY0" fmla="*/ 0 h 2012950"/>
              <a:gd name="connsiteX1" fmla="*/ 2579152 w 2914650"/>
              <a:gd name="connsiteY1" fmla="*/ 0 h 2012950"/>
              <a:gd name="connsiteX2" fmla="*/ 2914650 w 2914650"/>
              <a:gd name="connsiteY2" fmla="*/ 335498 h 2012950"/>
              <a:gd name="connsiteX3" fmla="*/ 2914650 w 2914650"/>
              <a:gd name="connsiteY3" fmla="*/ 2012950 h 2012950"/>
              <a:gd name="connsiteX4" fmla="*/ 291465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2012950 h 2012950"/>
              <a:gd name="connsiteX7" fmla="*/ 0 w 2914650"/>
              <a:gd name="connsiteY7" fmla="*/ 335498 h 2012950"/>
              <a:gd name="connsiteX8" fmla="*/ 335498 w 2914650"/>
              <a:gd name="connsiteY8" fmla="*/ 0 h 2012950"/>
              <a:gd name="connsiteX0" fmla="*/ 335498 w 2914650"/>
              <a:gd name="connsiteY0" fmla="*/ 0 h 2012950"/>
              <a:gd name="connsiteX1" fmla="*/ 2579152 w 2914650"/>
              <a:gd name="connsiteY1" fmla="*/ 0 h 2012950"/>
              <a:gd name="connsiteX2" fmla="*/ 2914650 w 2914650"/>
              <a:gd name="connsiteY2" fmla="*/ 2012950 h 2012950"/>
              <a:gd name="connsiteX3" fmla="*/ 2914650 w 2914650"/>
              <a:gd name="connsiteY3" fmla="*/ 2012950 h 2012950"/>
              <a:gd name="connsiteX4" fmla="*/ 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335498 h 2012950"/>
              <a:gd name="connsiteX7" fmla="*/ 335498 w 2914650"/>
              <a:gd name="connsiteY7" fmla="*/ 0 h 2012950"/>
              <a:gd name="connsiteX0" fmla="*/ 335498 w 3088781"/>
              <a:gd name="connsiteY0" fmla="*/ 0 h 2012950"/>
              <a:gd name="connsiteX1" fmla="*/ 2908015 w 3088781"/>
              <a:gd name="connsiteY1" fmla="*/ 0 h 2012950"/>
              <a:gd name="connsiteX2" fmla="*/ 2914650 w 3088781"/>
              <a:gd name="connsiteY2" fmla="*/ 2012950 h 2012950"/>
              <a:gd name="connsiteX3" fmla="*/ 2914650 w 3088781"/>
              <a:gd name="connsiteY3" fmla="*/ 2012950 h 2012950"/>
              <a:gd name="connsiteX4" fmla="*/ 0 w 3088781"/>
              <a:gd name="connsiteY4" fmla="*/ 2012950 h 2012950"/>
              <a:gd name="connsiteX5" fmla="*/ 0 w 3088781"/>
              <a:gd name="connsiteY5" fmla="*/ 2012950 h 2012950"/>
              <a:gd name="connsiteX6" fmla="*/ 0 w 3088781"/>
              <a:gd name="connsiteY6" fmla="*/ 335498 h 2012950"/>
              <a:gd name="connsiteX7" fmla="*/ 335498 w 3088781"/>
              <a:gd name="connsiteY7" fmla="*/ 0 h 2012950"/>
              <a:gd name="connsiteX0" fmla="*/ 335498 w 2914650"/>
              <a:gd name="connsiteY0" fmla="*/ 220405 h 2233355"/>
              <a:gd name="connsiteX1" fmla="*/ 2908015 w 2914650"/>
              <a:gd name="connsiteY1" fmla="*/ 220405 h 2233355"/>
              <a:gd name="connsiteX2" fmla="*/ 2914650 w 2914650"/>
              <a:gd name="connsiteY2" fmla="*/ 2233355 h 2233355"/>
              <a:gd name="connsiteX3" fmla="*/ 2914650 w 2914650"/>
              <a:gd name="connsiteY3" fmla="*/ 2233355 h 2233355"/>
              <a:gd name="connsiteX4" fmla="*/ 0 w 2914650"/>
              <a:gd name="connsiteY4" fmla="*/ 2233355 h 2233355"/>
              <a:gd name="connsiteX5" fmla="*/ 0 w 2914650"/>
              <a:gd name="connsiteY5" fmla="*/ 2233355 h 2233355"/>
              <a:gd name="connsiteX6" fmla="*/ 0 w 2914650"/>
              <a:gd name="connsiteY6" fmla="*/ 555903 h 2233355"/>
              <a:gd name="connsiteX7" fmla="*/ 335498 w 2914650"/>
              <a:gd name="connsiteY7" fmla="*/ 220405 h 2233355"/>
              <a:gd name="connsiteX0" fmla="*/ 335498 w 2914650"/>
              <a:gd name="connsiteY0" fmla="*/ 0 h 2012950"/>
              <a:gd name="connsiteX1" fmla="*/ 2908015 w 2914650"/>
              <a:gd name="connsiteY1" fmla="*/ 0 h 2012950"/>
              <a:gd name="connsiteX2" fmla="*/ 2914650 w 2914650"/>
              <a:gd name="connsiteY2" fmla="*/ 2012950 h 2012950"/>
              <a:gd name="connsiteX3" fmla="*/ 2914650 w 2914650"/>
              <a:gd name="connsiteY3" fmla="*/ 2012950 h 2012950"/>
              <a:gd name="connsiteX4" fmla="*/ 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335498 h 2012950"/>
              <a:gd name="connsiteX7" fmla="*/ 335498 w 2914650"/>
              <a:gd name="connsiteY7" fmla="*/ 0 h 2012950"/>
              <a:gd name="connsiteX0" fmla="*/ 335498 w 2918891"/>
              <a:gd name="connsiteY0" fmla="*/ 0 h 2012950"/>
              <a:gd name="connsiteX1" fmla="*/ 2908015 w 2918891"/>
              <a:gd name="connsiteY1" fmla="*/ 0 h 2012950"/>
              <a:gd name="connsiteX2" fmla="*/ 2914650 w 2918891"/>
              <a:gd name="connsiteY2" fmla="*/ 2012950 h 2012950"/>
              <a:gd name="connsiteX3" fmla="*/ 2914650 w 2918891"/>
              <a:gd name="connsiteY3" fmla="*/ 2012950 h 2012950"/>
              <a:gd name="connsiteX4" fmla="*/ 0 w 2918891"/>
              <a:gd name="connsiteY4" fmla="*/ 2012950 h 2012950"/>
              <a:gd name="connsiteX5" fmla="*/ 0 w 2918891"/>
              <a:gd name="connsiteY5" fmla="*/ 2012950 h 2012950"/>
              <a:gd name="connsiteX6" fmla="*/ 0 w 2918891"/>
              <a:gd name="connsiteY6" fmla="*/ 335498 h 2012950"/>
              <a:gd name="connsiteX7" fmla="*/ 335498 w 2918891"/>
              <a:gd name="connsiteY7" fmla="*/ 0 h 2012950"/>
              <a:gd name="connsiteX0" fmla="*/ 335498 w 2921898"/>
              <a:gd name="connsiteY0" fmla="*/ 0 h 2012950"/>
              <a:gd name="connsiteX1" fmla="*/ 2914278 w 2921898"/>
              <a:gd name="connsiteY1" fmla="*/ 6263 h 2012950"/>
              <a:gd name="connsiteX2" fmla="*/ 2914650 w 2921898"/>
              <a:gd name="connsiteY2" fmla="*/ 2012950 h 2012950"/>
              <a:gd name="connsiteX3" fmla="*/ 2914650 w 2921898"/>
              <a:gd name="connsiteY3" fmla="*/ 2012950 h 2012950"/>
              <a:gd name="connsiteX4" fmla="*/ 0 w 2921898"/>
              <a:gd name="connsiteY4" fmla="*/ 2012950 h 2012950"/>
              <a:gd name="connsiteX5" fmla="*/ 0 w 2921898"/>
              <a:gd name="connsiteY5" fmla="*/ 2012950 h 2012950"/>
              <a:gd name="connsiteX6" fmla="*/ 0 w 2921898"/>
              <a:gd name="connsiteY6" fmla="*/ 335498 h 2012950"/>
              <a:gd name="connsiteX7" fmla="*/ 335498 w 2921898"/>
              <a:gd name="connsiteY7" fmla="*/ 0 h 2012950"/>
              <a:gd name="connsiteX0" fmla="*/ 335498 w 2917591"/>
              <a:gd name="connsiteY0" fmla="*/ 0 h 2012950"/>
              <a:gd name="connsiteX1" fmla="*/ 2914278 w 2917591"/>
              <a:gd name="connsiteY1" fmla="*/ 6263 h 2012950"/>
              <a:gd name="connsiteX2" fmla="*/ 2914650 w 2917591"/>
              <a:gd name="connsiteY2" fmla="*/ 2012950 h 2012950"/>
              <a:gd name="connsiteX3" fmla="*/ 2914650 w 2917591"/>
              <a:gd name="connsiteY3" fmla="*/ 2012950 h 2012950"/>
              <a:gd name="connsiteX4" fmla="*/ 0 w 2917591"/>
              <a:gd name="connsiteY4" fmla="*/ 2012950 h 2012950"/>
              <a:gd name="connsiteX5" fmla="*/ 0 w 2917591"/>
              <a:gd name="connsiteY5" fmla="*/ 2012950 h 2012950"/>
              <a:gd name="connsiteX6" fmla="*/ 0 w 2917591"/>
              <a:gd name="connsiteY6" fmla="*/ 335498 h 2012950"/>
              <a:gd name="connsiteX7" fmla="*/ 335498 w 2917591"/>
              <a:gd name="connsiteY7" fmla="*/ 0 h 2012950"/>
              <a:gd name="connsiteX0" fmla="*/ 1074533 w 2917591"/>
              <a:gd name="connsiteY0" fmla="*/ 0 h 2006687"/>
              <a:gd name="connsiteX1" fmla="*/ 2914278 w 2917591"/>
              <a:gd name="connsiteY1" fmla="*/ 0 h 2006687"/>
              <a:gd name="connsiteX2" fmla="*/ 2914650 w 2917591"/>
              <a:gd name="connsiteY2" fmla="*/ 2006687 h 2006687"/>
              <a:gd name="connsiteX3" fmla="*/ 2914650 w 2917591"/>
              <a:gd name="connsiteY3" fmla="*/ 2006687 h 2006687"/>
              <a:gd name="connsiteX4" fmla="*/ 0 w 2917591"/>
              <a:gd name="connsiteY4" fmla="*/ 2006687 h 2006687"/>
              <a:gd name="connsiteX5" fmla="*/ 0 w 2917591"/>
              <a:gd name="connsiteY5" fmla="*/ 2006687 h 2006687"/>
              <a:gd name="connsiteX6" fmla="*/ 0 w 2917591"/>
              <a:gd name="connsiteY6" fmla="*/ 329235 h 2006687"/>
              <a:gd name="connsiteX7" fmla="*/ 1074533 w 2917591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75136 w 2918194"/>
              <a:gd name="connsiteY0" fmla="*/ 0 h 2006687"/>
              <a:gd name="connsiteX1" fmla="*/ 2914881 w 2918194"/>
              <a:gd name="connsiteY1" fmla="*/ 0 h 2006687"/>
              <a:gd name="connsiteX2" fmla="*/ 2915253 w 2918194"/>
              <a:gd name="connsiteY2" fmla="*/ 2006687 h 2006687"/>
              <a:gd name="connsiteX3" fmla="*/ 2915253 w 2918194"/>
              <a:gd name="connsiteY3" fmla="*/ 2006687 h 2006687"/>
              <a:gd name="connsiteX4" fmla="*/ 603 w 2918194"/>
              <a:gd name="connsiteY4" fmla="*/ 2006687 h 2006687"/>
              <a:gd name="connsiteX5" fmla="*/ 603 w 2918194"/>
              <a:gd name="connsiteY5" fmla="*/ 2006687 h 2006687"/>
              <a:gd name="connsiteX6" fmla="*/ 603 w 2918194"/>
              <a:gd name="connsiteY6" fmla="*/ 1049482 h 2006687"/>
              <a:gd name="connsiteX7" fmla="*/ 1075136 w 2918194"/>
              <a:gd name="connsiteY7" fmla="*/ 0 h 2006687"/>
              <a:gd name="connsiteX0" fmla="*/ 1075136 w 2918194"/>
              <a:gd name="connsiteY0" fmla="*/ 0 h 2006687"/>
              <a:gd name="connsiteX1" fmla="*/ 2914881 w 2918194"/>
              <a:gd name="connsiteY1" fmla="*/ 0 h 2006687"/>
              <a:gd name="connsiteX2" fmla="*/ 2915253 w 2918194"/>
              <a:gd name="connsiteY2" fmla="*/ 2006687 h 2006687"/>
              <a:gd name="connsiteX3" fmla="*/ 2915253 w 2918194"/>
              <a:gd name="connsiteY3" fmla="*/ 2006687 h 2006687"/>
              <a:gd name="connsiteX4" fmla="*/ 603 w 2918194"/>
              <a:gd name="connsiteY4" fmla="*/ 2006687 h 2006687"/>
              <a:gd name="connsiteX5" fmla="*/ 603 w 2918194"/>
              <a:gd name="connsiteY5" fmla="*/ 2006687 h 2006687"/>
              <a:gd name="connsiteX6" fmla="*/ 603 w 2918194"/>
              <a:gd name="connsiteY6" fmla="*/ 1049482 h 2006687"/>
              <a:gd name="connsiteX7" fmla="*/ 1075136 w 2918194"/>
              <a:gd name="connsiteY7" fmla="*/ 0 h 20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8194" h="2006687">
                <a:moveTo>
                  <a:pt x="1075136" y="0"/>
                </a:moveTo>
                <a:lnTo>
                  <a:pt x="2914881" y="0"/>
                </a:lnTo>
                <a:cubicBezTo>
                  <a:pt x="2915119" y="508439"/>
                  <a:pt x="2921967" y="1646143"/>
                  <a:pt x="2915253" y="2006687"/>
                </a:cubicBezTo>
                <a:lnTo>
                  <a:pt x="2915253" y="2006687"/>
                </a:lnTo>
                <a:lnTo>
                  <a:pt x="603" y="2006687"/>
                </a:lnTo>
                <a:lnTo>
                  <a:pt x="603" y="2006687"/>
                </a:lnTo>
                <a:cubicBezTo>
                  <a:pt x="-1485" y="1668829"/>
                  <a:pt x="2691" y="1550179"/>
                  <a:pt x="603" y="1049482"/>
                </a:cubicBezTo>
                <a:cubicBezTo>
                  <a:pt x="6866" y="56263"/>
                  <a:pt x="889846" y="0"/>
                  <a:pt x="1075136" y="0"/>
                </a:cubicBezTo>
                <a:close/>
              </a:path>
            </a:pathLst>
          </a:custGeom>
        </p:spPr>
        <p:txBody>
          <a:bodyPr/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CE102E-BBE1-2B7A-E609-DA2FB0DE1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31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/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82CDA0-C0F7-3247-8624-321F8BB9FFA9}"/>
              </a:ext>
            </a:extLst>
          </p:cNvPr>
          <p:cNvSpPr/>
          <p:nvPr userDrawn="1"/>
        </p:nvSpPr>
        <p:spPr>
          <a:xfrm>
            <a:off x="0" y="4705350"/>
            <a:ext cx="9143999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>
              <a:solidFill>
                <a:srgbClr val="A7D5C7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EFE9418A-77DC-9242-8F7F-9D17D433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835A3-E5D8-8A40-9D21-E7B7491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able Placeholder 12">
            <a:extLst>
              <a:ext uri="{FF2B5EF4-FFF2-40B4-BE49-F238E27FC236}">
                <a16:creationId xmlns:a16="http://schemas.microsoft.com/office/drawing/2014/main" id="{9C531377-0D78-FE49-B648-DC6DC93302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1864" y="1356518"/>
            <a:ext cx="7784273" cy="2839800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699652"/>
                </a:solidFill>
                <a:latin typeface="Prodigy Sans Medium" pitchFamily="2" charset="77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E8CD188-B5A2-2A74-56F1-AAF5D5D10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6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 Blue">
    <p:bg>
      <p:bgPr>
        <a:solidFill>
          <a:srgbClr val="112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3647" y="1774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FAB590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This is a Title Slide for</a:t>
            </a:r>
            <a:br>
              <a:rPr lang="en-US" dirty="0"/>
            </a:br>
            <a:r>
              <a:rPr lang="en-US" dirty="0"/>
              <a:t>San Francisco Human</a:t>
            </a:r>
            <a:br>
              <a:rPr lang="en-US" dirty="0"/>
            </a:br>
            <a:r>
              <a:rPr lang="en-US" dirty="0"/>
              <a:t>Services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B9FA0-8CA1-FE42-8A56-730618B04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116"/>
          <a:stretch/>
        </p:blipFill>
        <p:spPr>
          <a:xfrm>
            <a:off x="6797314" y="2656103"/>
            <a:ext cx="2370750" cy="24873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BFAAE8-4BE4-7A4D-8AF6-F12841C64FD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83647" y="2914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>
                <a:solidFill>
                  <a:srgbClr val="A7D5C7"/>
                </a:solidFill>
                <a:latin typeface="Montserrat SemiBold" panose="00000700000000000000" pitchFamily="2" charset="0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5pPr>
            <a:lvl6pPr>
              <a:defRPr b="0" i="0">
                <a:solidFill>
                  <a:srgbClr val="A7D5C7"/>
                </a:solidFill>
                <a:latin typeface="Montserrat" pitchFamily="2" charset="77"/>
              </a:defRPr>
            </a:lvl6pPr>
            <a:lvl7pPr>
              <a:defRPr b="0" i="0">
                <a:solidFill>
                  <a:srgbClr val="A7D5C7"/>
                </a:solidFill>
                <a:latin typeface="Montserrat" pitchFamily="2" charset="77"/>
              </a:defRPr>
            </a:lvl7pPr>
            <a:lvl8pPr>
              <a:defRPr b="0" i="0">
                <a:solidFill>
                  <a:srgbClr val="A7D5C7"/>
                </a:solidFill>
                <a:latin typeface="Montserrat" pitchFamily="2" charset="77"/>
              </a:defRPr>
            </a:lvl8pPr>
            <a:lvl9pPr>
              <a:defRPr b="0" i="0">
                <a:solidFill>
                  <a:srgbClr val="A7D5C7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26492E-5158-5037-1211-7D1970D17E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99" y="1301750"/>
            <a:ext cx="2565401" cy="1992032"/>
          </a:xfrm>
          <a:prstGeom prst="round2Same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94C07C2D-3379-520A-81C0-76A2E5544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1" y="424802"/>
            <a:ext cx="2313144" cy="4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/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82CDA0-C0F7-3247-8624-321F8BB9FFA9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>
              <a:solidFill>
                <a:srgbClr val="A7D5C7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EFE9418A-77DC-9242-8F7F-9D17D433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835A3-E5D8-8A40-9D21-E7B7491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able Placeholder 12">
            <a:extLst>
              <a:ext uri="{FF2B5EF4-FFF2-40B4-BE49-F238E27FC236}">
                <a16:creationId xmlns:a16="http://schemas.microsoft.com/office/drawing/2014/main" id="{9C531377-0D78-FE49-B648-DC6DC93302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1864" y="1085850"/>
            <a:ext cx="4391785" cy="3110468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699652"/>
                </a:solidFill>
                <a:latin typeface="Prodigy Sans Medium" pitchFamily="2" charset="77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7EDF4-113A-EFEB-B1E9-EE55B8D123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700" y="1085034"/>
            <a:ext cx="3321050" cy="3110729"/>
          </a:xfrm>
          <a:prstGeom prst="flowChartDelay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1294F1-184D-0707-3534-76DDC0C3F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bg>
      <p:bgPr>
        <a:solidFill>
          <a:srgbClr val="017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349665"/>
            <a:ext cx="3815645" cy="112747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FFFFFF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F2C00B-23DA-FE41-9734-27EE20349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55" b="3925"/>
          <a:stretch/>
        </p:blipFill>
        <p:spPr>
          <a:xfrm>
            <a:off x="7512230" y="2153200"/>
            <a:ext cx="1637414" cy="2990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4E47A5-FA21-AD4C-A37D-88A421D8625D}"/>
              </a:ext>
            </a:extLst>
          </p:cNvPr>
          <p:cNvSpPr txBox="1"/>
          <p:nvPr userDrawn="1"/>
        </p:nvSpPr>
        <p:spPr>
          <a:xfrm>
            <a:off x="457200" y="4151352"/>
            <a:ext cx="4336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www.sfhsa.org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00979BFF-D28D-18B7-F34A-18420821E3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1" y="424802"/>
            <a:ext cx="2313144" cy="4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Orange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chemeClr val="accent1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This is a Title Slide for</a:t>
            </a:r>
            <a:br>
              <a:rPr lang="en-US" dirty="0"/>
            </a:br>
            <a:r>
              <a:rPr lang="en-US" dirty="0"/>
              <a:t>San Francisco Human</a:t>
            </a:r>
            <a:br>
              <a:rPr lang="en-US" dirty="0"/>
            </a:br>
            <a:r>
              <a:rPr lang="en-US" dirty="0"/>
              <a:t>Services Agency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F92D7-4380-D448-A0CB-B3D94331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1298" y="2656103"/>
            <a:ext cx="2370750" cy="28313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26F2F5-732D-8941-BDD0-FCE498A20D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 b="0" i="0">
                <a:solidFill>
                  <a:srgbClr val="112648"/>
                </a:solidFill>
                <a:latin typeface="Montserrat SemiBold" panose="00000700000000000000" pitchFamily="2" charset="0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5pPr>
            <a:lvl6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6pPr>
            <a:lvl7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7pPr>
            <a:lvl8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8pPr>
            <a:lvl9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E38E06F-AF78-342B-96F0-EFD5850D32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320" y="424802"/>
            <a:ext cx="2311025" cy="4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This is a Title Slide for</a:t>
            </a:r>
            <a:br>
              <a:rPr lang="en-US" dirty="0"/>
            </a:br>
            <a:r>
              <a:rPr lang="en-US" dirty="0"/>
              <a:t>San Francisco Human</a:t>
            </a:r>
            <a:br>
              <a:rPr lang="en-US" dirty="0"/>
            </a:br>
            <a:r>
              <a:rPr lang="en-US" dirty="0"/>
              <a:t>Services Agency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DF7CD-6414-124A-9051-7BC2B851A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E3D44-8FFE-484B-9EA2-135C47FC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3018" y="1722460"/>
            <a:ext cx="3122201" cy="37757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2BA219-6174-B045-B2D4-02CF897F9D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5pPr>
            <a:lvl6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6pPr>
            <a:lvl7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7pPr>
            <a:lvl8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8pPr>
            <a:lvl9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15D1B05-DB81-08EE-2CCF-AD2393009E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320" y="424802"/>
            <a:ext cx="2311025" cy="4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4D1FB0-9C89-894B-AC55-C02FB99D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rgbClr val="112648"/>
              </a:buClr>
              <a:buFont typeface="Arial" panose="020B0604020202020204" pitchFamily="34" charset="0"/>
              <a:buChar char="•"/>
              <a:defRPr sz="1300">
                <a:solidFill>
                  <a:schemeClr val="accent6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rgbClr val="112648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chemeClr val="accent6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0C654C-11A3-913A-72A3-AF7D61225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Subtitle Patter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020"/>
            <a:ext cx="6999111" cy="3263504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F00CA0-4B21-4649-95CD-A3D619EA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927" r="1947"/>
          <a:stretch/>
        </p:blipFill>
        <p:spPr>
          <a:xfrm>
            <a:off x="6573913" y="-7422"/>
            <a:ext cx="2570087" cy="16086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624097-A3F4-4E48-AA61-4ACDE275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2384C32-A541-0544-99E4-9AB53120D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69965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62EFF9-5399-7AFC-842D-7514027E1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3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Subtitl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989825-64A3-AA41-91D9-8C513A22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020"/>
            <a:ext cx="6999111" cy="3263504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7196FF-7E5F-1145-B3FA-D889E5084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69965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65466E-D2DB-C71B-38BC-E768EF6C5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2B52E9-B6FE-B04E-A939-656323AC5FB6}"/>
              </a:ext>
            </a:extLst>
          </p:cNvPr>
          <p:cNvSpPr/>
          <p:nvPr userDrawn="1"/>
        </p:nvSpPr>
        <p:spPr>
          <a:xfrm>
            <a:off x="0" y="4705350"/>
            <a:ext cx="9143999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23" y="400541"/>
            <a:ext cx="7720572" cy="412826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E23F0CC8-575C-8C48-B784-1BCCA35C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pPr algn="ctr"/>
            <a:fld id="{0CEC5681-A4CC-C347-9721-5601B8E08378}" type="slidenum">
              <a:rPr lang="en-US" smtClean="0">
                <a:cs typeface="Poppins" pitchFamily="2" charset="77"/>
              </a:rPr>
              <a:pPr algn="ctr"/>
              <a:t>‹#›</a:t>
            </a:fld>
            <a:endParaRPr lang="en-US" dirty="0">
              <a:cs typeface="Poppins" pitchFamily="2" charset="77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ACFA39-3A2F-3C47-B1FA-33D0D0F9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020"/>
            <a:ext cx="7720572" cy="3263504"/>
          </a:xfrm>
        </p:spPr>
        <p:txBody>
          <a:bodyPr lIns="64008" tIns="137160" rIns="137160" bIns="64008" numCol="2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1E6D43-2904-BA44-B811-5F4581A1C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01749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BE569F5-0B85-29E1-8A9A-17A2A276D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34" y="4801052"/>
            <a:ext cx="1330616" cy="2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2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bg>
      <p:bgPr>
        <a:solidFill>
          <a:srgbClr val="ACD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78" y="377841"/>
            <a:ext cx="4030858" cy="474471"/>
          </a:xfrm>
        </p:spPr>
        <p:txBody>
          <a:bodyPr lIns="36576" tIns="64008" rIns="36576" bIns="64008" anchor="b">
            <a:noAutofit/>
          </a:bodyPr>
          <a:lstStyle>
            <a:lvl1pPr>
              <a:defRPr sz="2600" b="1" i="0">
                <a:solidFill>
                  <a:srgbClr val="174D24"/>
                </a:solidFill>
                <a:latin typeface="Prodigy Sa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4179002-B308-1140-8C11-2A6F9B123D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17" y="2632"/>
            <a:ext cx="4337982" cy="5140038"/>
          </a:xfrm>
          <a:custGeom>
            <a:avLst/>
            <a:gdLst>
              <a:gd name="connsiteX0" fmla="*/ 0 w 3251200"/>
              <a:gd name="connsiteY0" fmla="*/ 0 h 4705350"/>
              <a:gd name="connsiteX1" fmla="*/ 2709322 w 3251200"/>
              <a:gd name="connsiteY1" fmla="*/ 0 h 4705350"/>
              <a:gd name="connsiteX2" fmla="*/ 3251200 w 3251200"/>
              <a:gd name="connsiteY2" fmla="*/ 541878 h 4705350"/>
              <a:gd name="connsiteX3" fmla="*/ 3251200 w 3251200"/>
              <a:gd name="connsiteY3" fmla="*/ 4705350 h 4705350"/>
              <a:gd name="connsiteX4" fmla="*/ 0 w 3251200"/>
              <a:gd name="connsiteY4" fmla="*/ 4705350 h 4705350"/>
              <a:gd name="connsiteX5" fmla="*/ 0 w 3251200"/>
              <a:gd name="connsiteY5" fmla="*/ 0 h 4705350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51200 w 3251200"/>
              <a:gd name="connsiteY2" fmla="*/ 547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45555 w 3251200"/>
              <a:gd name="connsiteY2" fmla="*/ 1563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120008 h 4825358"/>
              <a:gd name="connsiteX1" fmla="*/ 1665100 w 3251937"/>
              <a:gd name="connsiteY1" fmla="*/ 114363 h 4825358"/>
              <a:gd name="connsiteX2" fmla="*/ 3245555 w 3251937"/>
              <a:gd name="connsiteY2" fmla="*/ 1677886 h 4825358"/>
              <a:gd name="connsiteX3" fmla="*/ 3251200 w 3251937"/>
              <a:gd name="connsiteY3" fmla="*/ 4825358 h 4825358"/>
              <a:gd name="connsiteX4" fmla="*/ 0 w 3251937"/>
              <a:gd name="connsiteY4" fmla="*/ 4825358 h 4825358"/>
              <a:gd name="connsiteX5" fmla="*/ 0 w 3251937"/>
              <a:gd name="connsiteY5" fmla="*/ 120008 h 4825358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363262"/>
              <a:gd name="connsiteY0" fmla="*/ 0 h 4705350"/>
              <a:gd name="connsiteX1" fmla="*/ 1676389 w 3363262"/>
              <a:gd name="connsiteY1" fmla="*/ 16933 h 4705350"/>
              <a:gd name="connsiteX2" fmla="*/ 3245555 w 3363262"/>
              <a:gd name="connsiteY2" fmla="*/ 1557878 h 4705350"/>
              <a:gd name="connsiteX3" fmla="*/ 3251200 w 3363262"/>
              <a:gd name="connsiteY3" fmla="*/ 4705350 h 4705350"/>
              <a:gd name="connsiteX4" fmla="*/ 0 w 3363262"/>
              <a:gd name="connsiteY4" fmla="*/ 4705350 h 4705350"/>
              <a:gd name="connsiteX5" fmla="*/ 0 w 3363262"/>
              <a:gd name="connsiteY5" fmla="*/ 0 h 4705350"/>
              <a:gd name="connsiteX0" fmla="*/ 0 w 3363262"/>
              <a:gd name="connsiteY0" fmla="*/ 118335 h 4801107"/>
              <a:gd name="connsiteX1" fmla="*/ 1676389 w 3363262"/>
              <a:gd name="connsiteY1" fmla="*/ 112690 h 4801107"/>
              <a:gd name="connsiteX2" fmla="*/ 3245555 w 3363262"/>
              <a:gd name="connsiteY2" fmla="*/ 1653635 h 4801107"/>
              <a:gd name="connsiteX3" fmla="*/ 3251200 w 3363262"/>
              <a:gd name="connsiteY3" fmla="*/ 4801107 h 4801107"/>
              <a:gd name="connsiteX4" fmla="*/ 0 w 3363262"/>
              <a:gd name="connsiteY4" fmla="*/ 4801107 h 4801107"/>
              <a:gd name="connsiteX5" fmla="*/ 0 w 3363262"/>
              <a:gd name="connsiteY5" fmla="*/ 118335 h 4801107"/>
              <a:gd name="connsiteX0" fmla="*/ 0 w 3363262"/>
              <a:gd name="connsiteY0" fmla="*/ 5659 h 4688431"/>
              <a:gd name="connsiteX1" fmla="*/ 1676389 w 3363262"/>
              <a:gd name="connsiteY1" fmla="*/ 14 h 4688431"/>
              <a:gd name="connsiteX2" fmla="*/ 3245555 w 3363262"/>
              <a:gd name="connsiteY2" fmla="*/ 1540959 h 4688431"/>
              <a:gd name="connsiteX3" fmla="*/ 3251200 w 3363262"/>
              <a:gd name="connsiteY3" fmla="*/ 4688431 h 4688431"/>
              <a:gd name="connsiteX4" fmla="*/ 0 w 3363262"/>
              <a:gd name="connsiteY4" fmla="*/ 4688431 h 4688431"/>
              <a:gd name="connsiteX5" fmla="*/ 0 w 3363262"/>
              <a:gd name="connsiteY5" fmla="*/ 5659 h 4688431"/>
              <a:gd name="connsiteX0" fmla="*/ 0 w 3363262"/>
              <a:gd name="connsiteY0" fmla="*/ 5645 h 4688417"/>
              <a:gd name="connsiteX1" fmla="*/ 1676389 w 3363262"/>
              <a:gd name="connsiteY1" fmla="*/ 0 h 4688417"/>
              <a:gd name="connsiteX2" fmla="*/ 3245555 w 3363262"/>
              <a:gd name="connsiteY2" fmla="*/ 1540945 h 4688417"/>
              <a:gd name="connsiteX3" fmla="*/ 3251200 w 3363262"/>
              <a:gd name="connsiteY3" fmla="*/ 4688417 h 4688417"/>
              <a:gd name="connsiteX4" fmla="*/ 0 w 3363262"/>
              <a:gd name="connsiteY4" fmla="*/ 4688417 h 4688417"/>
              <a:gd name="connsiteX5" fmla="*/ 0 w 3363262"/>
              <a:gd name="connsiteY5" fmla="*/ 5645 h 4688417"/>
              <a:gd name="connsiteX0" fmla="*/ 0 w 3251200"/>
              <a:gd name="connsiteY0" fmla="*/ 5645 h 4688417"/>
              <a:gd name="connsiteX1" fmla="*/ 1676389 w 3251200"/>
              <a:gd name="connsiteY1" fmla="*/ 0 h 4688417"/>
              <a:gd name="connsiteX2" fmla="*/ 3245555 w 3251200"/>
              <a:gd name="connsiteY2" fmla="*/ 1540945 h 4688417"/>
              <a:gd name="connsiteX3" fmla="*/ 3251200 w 3251200"/>
              <a:gd name="connsiteY3" fmla="*/ 4688417 h 4688417"/>
              <a:gd name="connsiteX4" fmla="*/ 0 w 3251200"/>
              <a:gd name="connsiteY4" fmla="*/ 4688417 h 4688417"/>
              <a:gd name="connsiteX5" fmla="*/ 0 w 3251200"/>
              <a:gd name="connsiteY5" fmla="*/ 5645 h 468841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347251"/>
              <a:gd name="connsiteY0" fmla="*/ 17364 h 4700136"/>
              <a:gd name="connsiteX1" fmla="*/ 1892571 w 3347251"/>
              <a:gd name="connsiteY1" fmla="*/ 1429 h 4700136"/>
              <a:gd name="connsiteX2" fmla="*/ 3245555 w 3347251"/>
              <a:gd name="connsiteY2" fmla="*/ 1552664 h 4700136"/>
              <a:gd name="connsiteX3" fmla="*/ 3251200 w 3347251"/>
              <a:gd name="connsiteY3" fmla="*/ 4700136 h 4700136"/>
              <a:gd name="connsiteX4" fmla="*/ 0 w 3347251"/>
              <a:gd name="connsiteY4" fmla="*/ 4700136 h 4700136"/>
              <a:gd name="connsiteX5" fmla="*/ 0 w 3347251"/>
              <a:gd name="connsiteY5" fmla="*/ 17364 h 4700136"/>
              <a:gd name="connsiteX0" fmla="*/ 0 w 3347251"/>
              <a:gd name="connsiteY0" fmla="*/ 16090 h 4698862"/>
              <a:gd name="connsiteX1" fmla="*/ 1892571 w 3347251"/>
              <a:gd name="connsiteY1" fmla="*/ 155 h 4698862"/>
              <a:gd name="connsiteX2" fmla="*/ 3245555 w 3347251"/>
              <a:gd name="connsiteY2" fmla="*/ 1551390 h 4698862"/>
              <a:gd name="connsiteX3" fmla="*/ 3251200 w 3347251"/>
              <a:gd name="connsiteY3" fmla="*/ 4698862 h 4698862"/>
              <a:gd name="connsiteX4" fmla="*/ 0 w 3347251"/>
              <a:gd name="connsiteY4" fmla="*/ 4698862 h 4698862"/>
              <a:gd name="connsiteX5" fmla="*/ 0 w 3347251"/>
              <a:gd name="connsiteY5" fmla="*/ 16090 h 4698862"/>
              <a:gd name="connsiteX0" fmla="*/ 0 w 3251525"/>
              <a:gd name="connsiteY0" fmla="*/ 16090 h 4698862"/>
              <a:gd name="connsiteX1" fmla="*/ 1892571 w 3251525"/>
              <a:gd name="connsiteY1" fmla="*/ 155 h 4698862"/>
              <a:gd name="connsiteX2" fmla="*/ 3245555 w 3251525"/>
              <a:gd name="connsiteY2" fmla="*/ 1551390 h 4698862"/>
              <a:gd name="connsiteX3" fmla="*/ 3251200 w 3251525"/>
              <a:gd name="connsiteY3" fmla="*/ 4698862 h 4698862"/>
              <a:gd name="connsiteX4" fmla="*/ 0 w 3251525"/>
              <a:gd name="connsiteY4" fmla="*/ 4698862 h 4698862"/>
              <a:gd name="connsiteX5" fmla="*/ 0 w 3251525"/>
              <a:gd name="connsiteY5" fmla="*/ 16090 h 4698862"/>
              <a:gd name="connsiteX0" fmla="*/ 0 w 3251200"/>
              <a:gd name="connsiteY0" fmla="*/ 16090 h 4698862"/>
              <a:gd name="connsiteX1" fmla="*/ 1892571 w 3251200"/>
              <a:gd name="connsiteY1" fmla="*/ 155 h 4698862"/>
              <a:gd name="connsiteX2" fmla="*/ 3245555 w 3251200"/>
              <a:gd name="connsiteY2" fmla="*/ 1551390 h 4698862"/>
              <a:gd name="connsiteX3" fmla="*/ 3251200 w 3251200"/>
              <a:gd name="connsiteY3" fmla="*/ 4698862 h 4698862"/>
              <a:gd name="connsiteX4" fmla="*/ 0 w 3251200"/>
              <a:gd name="connsiteY4" fmla="*/ 4698862 h 4698862"/>
              <a:gd name="connsiteX5" fmla="*/ 0 w 3251200"/>
              <a:gd name="connsiteY5" fmla="*/ 16090 h 4698862"/>
              <a:gd name="connsiteX0" fmla="*/ 0 w 3251200"/>
              <a:gd name="connsiteY0" fmla="*/ 126446 h 4809218"/>
              <a:gd name="connsiteX1" fmla="*/ 1892571 w 3251200"/>
              <a:gd name="connsiteY1" fmla="*/ 110511 h 4809218"/>
              <a:gd name="connsiteX2" fmla="*/ 3249793 w 3251200"/>
              <a:gd name="connsiteY2" fmla="*/ 1666892 h 4809218"/>
              <a:gd name="connsiteX3" fmla="*/ 3251200 w 3251200"/>
              <a:gd name="connsiteY3" fmla="*/ 4809218 h 4809218"/>
              <a:gd name="connsiteX4" fmla="*/ 0 w 3251200"/>
              <a:gd name="connsiteY4" fmla="*/ 4809218 h 4809218"/>
              <a:gd name="connsiteX5" fmla="*/ 0 w 3251200"/>
              <a:gd name="connsiteY5" fmla="*/ 126446 h 4809218"/>
              <a:gd name="connsiteX0" fmla="*/ 0 w 3252413"/>
              <a:gd name="connsiteY0" fmla="*/ 126446 h 4809218"/>
              <a:gd name="connsiteX1" fmla="*/ 1892571 w 3252413"/>
              <a:gd name="connsiteY1" fmla="*/ 110511 h 4809218"/>
              <a:gd name="connsiteX2" fmla="*/ 3249793 w 3252413"/>
              <a:gd name="connsiteY2" fmla="*/ 1666892 h 4809218"/>
              <a:gd name="connsiteX3" fmla="*/ 3251200 w 3252413"/>
              <a:gd name="connsiteY3" fmla="*/ 4809218 h 4809218"/>
              <a:gd name="connsiteX4" fmla="*/ 0 w 3252413"/>
              <a:gd name="connsiteY4" fmla="*/ 4809218 h 4809218"/>
              <a:gd name="connsiteX5" fmla="*/ 0 w 3252413"/>
              <a:gd name="connsiteY5" fmla="*/ 126446 h 4809218"/>
              <a:gd name="connsiteX0" fmla="*/ 0 w 3252413"/>
              <a:gd name="connsiteY0" fmla="*/ 15936 h 4698708"/>
              <a:gd name="connsiteX1" fmla="*/ 1892571 w 3252413"/>
              <a:gd name="connsiteY1" fmla="*/ 1 h 4698708"/>
              <a:gd name="connsiteX2" fmla="*/ 3249793 w 3252413"/>
              <a:gd name="connsiteY2" fmla="*/ 1556382 h 4698708"/>
              <a:gd name="connsiteX3" fmla="*/ 3251200 w 3252413"/>
              <a:gd name="connsiteY3" fmla="*/ 4698708 h 4698708"/>
              <a:gd name="connsiteX4" fmla="*/ 0 w 3252413"/>
              <a:gd name="connsiteY4" fmla="*/ 4698708 h 4698708"/>
              <a:gd name="connsiteX5" fmla="*/ 0 w 3252413"/>
              <a:gd name="connsiteY5" fmla="*/ 15936 h 4698708"/>
              <a:gd name="connsiteX0" fmla="*/ 0 w 3252413"/>
              <a:gd name="connsiteY0" fmla="*/ 22665 h 4705437"/>
              <a:gd name="connsiteX1" fmla="*/ 1892571 w 3252413"/>
              <a:gd name="connsiteY1" fmla="*/ 6730 h 4705437"/>
              <a:gd name="connsiteX2" fmla="*/ 3249793 w 3252413"/>
              <a:gd name="connsiteY2" fmla="*/ 1563111 h 4705437"/>
              <a:gd name="connsiteX3" fmla="*/ 3251200 w 3252413"/>
              <a:gd name="connsiteY3" fmla="*/ 4705437 h 4705437"/>
              <a:gd name="connsiteX4" fmla="*/ 0 w 3252413"/>
              <a:gd name="connsiteY4" fmla="*/ 4705437 h 4705437"/>
              <a:gd name="connsiteX5" fmla="*/ 0 w 3252413"/>
              <a:gd name="connsiteY5" fmla="*/ 22665 h 4705437"/>
              <a:gd name="connsiteX0" fmla="*/ 0 w 3251200"/>
              <a:gd name="connsiteY0" fmla="*/ 22665 h 4705437"/>
              <a:gd name="connsiteX1" fmla="*/ 1892571 w 3251200"/>
              <a:gd name="connsiteY1" fmla="*/ 6730 h 4705437"/>
              <a:gd name="connsiteX2" fmla="*/ 3249793 w 3251200"/>
              <a:gd name="connsiteY2" fmla="*/ 1563111 h 4705437"/>
              <a:gd name="connsiteX3" fmla="*/ 3251200 w 3251200"/>
              <a:gd name="connsiteY3" fmla="*/ 4705437 h 4705437"/>
              <a:gd name="connsiteX4" fmla="*/ 0 w 3251200"/>
              <a:gd name="connsiteY4" fmla="*/ 4705437 h 4705437"/>
              <a:gd name="connsiteX5" fmla="*/ 0 w 3251200"/>
              <a:gd name="connsiteY5" fmla="*/ 22665 h 4705437"/>
              <a:gd name="connsiteX0" fmla="*/ 0 w 3251200"/>
              <a:gd name="connsiteY0" fmla="*/ 18552 h 4701324"/>
              <a:gd name="connsiteX1" fmla="*/ 1892571 w 3251200"/>
              <a:gd name="connsiteY1" fmla="*/ 2617 h 4701324"/>
              <a:gd name="connsiteX2" fmla="*/ 3249793 w 3251200"/>
              <a:gd name="connsiteY2" fmla="*/ 1558998 h 4701324"/>
              <a:gd name="connsiteX3" fmla="*/ 3251200 w 3251200"/>
              <a:gd name="connsiteY3" fmla="*/ 4701324 h 4701324"/>
              <a:gd name="connsiteX4" fmla="*/ 0 w 3251200"/>
              <a:gd name="connsiteY4" fmla="*/ 4701324 h 4701324"/>
              <a:gd name="connsiteX5" fmla="*/ 0 w 3251200"/>
              <a:gd name="connsiteY5" fmla="*/ 18552 h 4701324"/>
              <a:gd name="connsiteX0" fmla="*/ 0 w 3274280"/>
              <a:gd name="connsiteY0" fmla="*/ 18552 h 4701324"/>
              <a:gd name="connsiteX1" fmla="*/ 1892571 w 3274280"/>
              <a:gd name="connsiteY1" fmla="*/ 2617 h 4701324"/>
              <a:gd name="connsiteX2" fmla="*/ 2919900 w 3274280"/>
              <a:gd name="connsiteY2" fmla="*/ 416748 h 4701324"/>
              <a:gd name="connsiteX3" fmla="*/ 3249793 w 3274280"/>
              <a:gd name="connsiteY3" fmla="*/ 1558998 h 4701324"/>
              <a:gd name="connsiteX4" fmla="*/ 3251200 w 3274280"/>
              <a:gd name="connsiteY4" fmla="*/ 4701324 h 4701324"/>
              <a:gd name="connsiteX5" fmla="*/ 0 w 3274280"/>
              <a:gd name="connsiteY5" fmla="*/ 4701324 h 4701324"/>
              <a:gd name="connsiteX6" fmla="*/ 0 w 3274280"/>
              <a:gd name="connsiteY6" fmla="*/ 18552 h 4701324"/>
              <a:gd name="connsiteX0" fmla="*/ 0 w 3342056"/>
              <a:gd name="connsiteY0" fmla="*/ 122566 h 4805338"/>
              <a:gd name="connsiteX1" fmla="*/ 1892571 w 3342056"/>
              <a:gd name="connsiteY1" fmla="*/ 106631 h 4805338"/>
              <a:gd name="connsiteX2" fmla="*/ 3239153 w 3342056"/>
              <a:gd name="connsiteY2" fmla="*/ 118637 h 4805338"/>
              <a:gd name="connsiteX3" fmla="*/ 3249793 w 3342056"/>
              <a:gd name="connsiteY3" fmla="*/ 1663012 h 4805338"/>
              <a:gd name="connsiteX4" fmla="*/ 3251200 w 3342056"/>
              <a:gd name="connsiteY4" fmla="*/ 4805338 h 4805338"/>
              <a:gd name="connsiteX5" fmla="*/ 0 w 3342056"/>
              <a:gd name="connsiteY5" fmla="*/ 4805338 h 4805338"/>
              <a:gd name="connsiteX6" fmla="*/ 0 w 3342056"/>
              <a:gd name="connsiteY6" fmla="*/ 122566 h 4805338"/>
              <a:gd name="connsiteX0" fmla="*/ 0 w 3251200"/>
              <a:gd name="connsiteY0" fmla="*/ 122566 h 4805338"/>
              <a:gd name="connsiteX1" fmla="*/ 1892571 w 3251200"/>
              <a:gd name="connsiteY1" fmla="*/ 106631 h 4805338"/>
              <a:gd name="connsiteX2" fmla="*/ 3239153 w 3251200"/>
              <a:gd name="connsiteY2" fmla="*/ 118637 h 4805338"/>
              <a:gd name="connsiteX3" fmla="*/ 3249793 w 3251200"/>
              <a:gd name="connsiteY3" fmla="*/ 1663012 h 4805338"/>
              <a:gd name="connsiteX4" fmla="*/ 3251200 w 3251200"/>
              <a:gd name="connsiteY4" fmla="*/ 4805338 h 4805338"/>
              <a:gd name="connsiteX5" fmla="*/ 0 w 3251200"/>
              <a:gd name="connsiteY5" fmla="*/ 4805338 h 4805338"/>
              <a:gd name="connsiteX6" fmla="*/ 0 w 3251200"/>
              <a:gd name="connsiteY6" fmla="*/ 122566 h 4805338"/>
              <a:gd name="connsiteX0" fmla="*/ 0 w 3251200"/>
              <a:gd name="connsiteY0" fmla="*/ 15935 h 4698707"/>
              <a:gd name="connsiteX1" fmla="*/ 1892571 w 3251200"/>
              <a:gd name="connsiteY1" fmla="*/ 0 h 4698707"/>
              <a:gd name="connsiteX2" fmla="*/ 3239153 w 3251200"/>
              <a:gd name="connsiteY2" fmla="*/ 12006 h 4698707"/>
              <a:gd name="connsiteX3" fmla="*/ 3249793 w 3251200"/>
              <a:gd name="connsiteY3" fmla="*/ 1556381 h 4698707"/>
              <a:gd name="connsiteX4" fmla="*/ 3251200 w 3251200"/>
              <a:gd name="connsiteY4" fmla="*/ 4698707 h 4698707"/>
              <a:gd name="connsiteX5" fmla="*/ 0 w 3251200"/>
              <a:gd name="connsiteY5" fmla="*/ 4698707 h 4698707"/>
              <a:gd name="connsiteX6" fmla="*/ 0 w 3251200"/>
              <a:gd name="connsiteY6" fmla="*/ 15935 h 4698707"/>
              <a:gd name="connsiteX0" fmla="*/ 0 w 3251200"/>
              <a:gd name="connsiteY0" fmla="*/ 8624 h 4691396"/>
              <a:gd name="connsiteX1" fmla="*/ 754104 w 3251200"/>
              <a:gd name="connsiteY1" fmla="*/ 0 h 4691396"/>
              <a:gd name="connsiteX2" fmla="*/ 3239153 w 3251200"/>
              <a:gd name="connsiteY2" fmla="*/ 4695 h 4691396"/>
              <a:gd name="connsiteX3" fmla="*/ 3249793 w 3251200"/>
              <a:gd name="connsiteY3" fmla="*/ 1549070 h 4691396"/>
              <a:gd name="connsiteX4" fmla="*/ 3251200 w 3251200"/>
              <a:gd name="connsiteY4" fmla="*/ 4691396 h 4691396"/>
              <a:gd name="connsiteX5" fmla="*/ 0 w 3251200"/>
              <a:gd name="connsiteY5" fmla="*/ 4691396 h 4691396"/>
              <a:gd name="connsiteX6" fmla="*/ 0 w 3251200"/>
              <a:gd name="connsiteY6" fmla="*/ 8624 h 4691396"/>
              <a:gd name="connsiteX0" fmla="*/ 0 w 3251200"/>
              <a:gd name="connsiteY0" fmla="*/ 1366615 h 4784520"/>
              <a:gd name="connsiteX1" fmla="*/ 754104 w 3251200"/>
              <a:gd name="connsiteY1" fmla="*/ 93124 h 4784520"/>
              <a:gd name="connsiteX2" fmla="*/ 3239153 w 3251200"/>
              <a:gd name="connsiteY2" fmla="*/ 97819 h 4784520"/>
              <a:gd name="connsiteX3" fmla="*/ 3249793 w 3251200"/>
              <a:gd name="connsiteY3" fmla="*/ 1642194 h 4784520"/>
              <a:gd name="connsiteX4" fmla="*/ 3251200 w 3251200"/>
              <a:gd name="connsiteY4" fmla="*/ 4784520 h 4784520"/>
              <a:gd name="connsiteX5" fmla="*/ 0 w 3251200"/>
              <a:gd name="connsiteY5" fmla="*/ 4784520 h 4784520"/>
              <a:gd name="connsiteX6" fmla="*/ 0 w 3251200"/>
              <a:gd name="connsiteY6" fmla="*/ 1366615 h 4784520"/>
              <a:gd name="connsiteX0" fmla="*/ 1955 w 3253155"/>
              <a:gd name="connsiteY0" fmla="*/ 1366615 h 4784520"/>
              <a:gd name="connsiteX1" fmla="*/ 756059 w 3253155"/>
              <a:gd name="connsiteY1" fmla="*/ 93124 h 4784520"/>
              <a:gd name="connsiteX2" fmla="*/ 3241108 w 3253155"/>
              <a:gd name="connsiteY2" fmla="*/ 97819 h 4784520"/>
              <a:gd name="connsiteX3" fmla="*/ 3251748 w 3253155"/>
              <a:gd name="connsiteY3" fmla="*/ 1642194 h 4784520"/>
              <a:gd name="connsiteX4" fmla="*/ 3253155 w 3253155"/>
              <a:gd name="connsiteY4" fmla="*/ 4784520 h 4784520"/>
              <a:gd name="connsiteX5" fmla="*/ 1955 w 3253155"/>
              <a:gd name="connsiteY5" fmla="*/ 4784520 h 4784520"/>
              <a:gd name="connsiteX6" fmla="*/ 1955 w 3253155"/>
              <a:gd name="connsiteY6" fmla="*/ 1366615 h 4784520"/>
              <a:gd name="connsiteX0" fmla="*/ 1955 w 3253155"/>
              <a:gd name="connsiteY0" fmla="*/ 1278983 h 4696888"/>
              <a:gd name="connsiteX1" fmla="*/ 756059 w 3253155"/>
              <a:gd name="connsiteY1" fmla="*/ 5492 h 4696888"/>
              <a:gd name="connsiteX2" fmla="*/ 3241108 w 3253155"/>
              <a:gd name="connsiteY2" fmla="*/ 10187 h 4696888"/>
              <a:gd name="connsiteX3" fmla="*/ 3251748 w 3253155"/>
              <a:gd name="connsiteY3" fmla="*/ 1554562 h 4696888"/>
              <a:gd name="connsiteX4" fmla="*/ 3253155 w 3253155"/>
              <a:gd name="connsiteY4" fmla="*/ 4696888 h 4696888"/>
              <a:gd name="connsiteX5" fmla="*/ 1955 w 3253155"/>
              <a:gd name="connsiteY5" fmla="*/ 4696888 h 4696888"/>
              <a:gd name="connsiteX6" fmla="*/ 1955 w 3253155"/>
              <a:gd name="connsiteY6" fmla="*/ 1278983 h 4696888"/>
              <a:gd name="connsiteX0" fmla="*/ 92001 w 3343201"/>
              <a:gd name="connsiteY0" fmla="*/ 1285137 h 4703042"/>
              <a:gd name="connsiteX1" fmla="*/ 1334020 w 3343201"/>
              <a:gd name="connsiteY1" fmla="*/ 4335 h 4703042"/>
              <a:gd name="connsiteX2" fmla="*/ 3331154 w 3343201"/>
              <a:gd name="connsiteY2" fmla="*/ 16341 h 4703042"/>
              <a:gd name="connsiteX3" fmla="*/ 3341794 w 3343201"/>
              <a:gd name="connsiteY3" fmla="*/ 1560716 h 4703042"/>
              <a:gd name="connsiteX4" fmla="*/ 3343201 w 3343201"/>
              <a:gd name="connsiteY4" fmla="*/ 4703042 h 4703042"/>
              <a:gd name="connsiteX5" fmla="*/ 92001 w 3343201"/>
              <a:gd name="connsiteY5" fmla="*/ 4703042 h 4703042"/>
              <a:gd name="connsiteX6" fmla="*/ 92001 w 3343201"/>
              <a:gd name="connsiteY6" fmla="*/ 1285137 h 4703042"/>
              <a:gd name="connsiteX0" fmla="*/ 3656 w 3254856"/>
              <a:gd name="connsiteY0" fmla="*/ 1285137 h 4703042"/>
              <a:gd name="connsiteX1" fmla="*/ 1245675 w 3254856"/>
              <a:gd name="connsiteY1" fmla="*/ 4335 h 4703042"/>
              <a:gd name="connsiteX2" fmla="*/ 3242809 w 3254856"/>
              <a:gd name="connsiteY2" fmla="*/ 16341 h 4703042"/>
              <a:gd name="connsiteX3" fmla="*/ 3253449 w 3254856"/>
              <a:gd name="connsiteY3" fmla="*/ 1560716 h 4703042"/>
              <a:gd name="connsiteX4" fmla="*/ 3254856 w 3254856"/>
              <a:gd name="connsiteY4" fmla="*/ 4703042 h 4703042"/>
              <a:gd name="connsiteX5" fmla="*/ 3656 w 3254856"/>
              <a:gd name="connsiteY5" fmla="*/ 4703042 h 4703042"/>
              <a:gd name="connsiteX6" fmla="*/ 3656 w 3254856"/>
              <a:gd name="connsiteY6" fmla="*/ 1285137 h 4703042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2809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4856"/>
              <a:gd name="connsiteY0" fmla="*/ 1372618 h 4790523"/>
              <a:gd name="connsiteX1" fmla="*/ 1245675 w 3254856"/>
              <a:gd name="connsiteY1" fmla="*/ 91816 h 4790523"/>
              <a:gd name="connsiteX2" fmla="*/ 3248833 w 3254856"/>
              <a:gd name="connsiteY2" fmla="*/ 103822 h 4790523"/>
              <a:gd name="connsiteX3" fmla="*/ 3253449 w 3254856"/>
              <a:gd name="connsiteY3" fmla="*/ 1648197 h 4790523"/>
              <a:gd name="connsiteX4" fmla="*/ 3254856 w 3254856"/>
              <a:gd name="connsiteY4" fmla="*/ 4790523 h 4790523"/>
              <a:gd name="connsiteX5" fmla="*/ 3656 w 3254856"/>
              <a:gd name="connsiteY5" fmla="*/ 4790523 h 4790523"/>
              <a:gd name="connsiteX6" fmla="*/ 3656 w 3254856"/>
              <a:gd name="connsiteY6" fmla="*/ 1372618 h 4790523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8833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6072"/>
              <a:gd name="connsiteY0" fmla="*/ 1367304 h 4785209"/>
              <a:gd name="connsiteX1" fmla="*/ 1245675 w 3256072"/>
              <a:gd name="connsiteY1" fmla="*/ 86502 h 4785209"/>
              <a:gd name="connsiteX2" fmla="*/ 3218715 w 3256072"/>
              <a:gd name="connsiteY2" fmla="*/ 120442 h 4785209"/>
              <a:gd name="connsiteX3" fmla="*/ 3253449 w 3256072"/>
              <a:gd name="connsiteY3" fmla="*/ 1642883 h 4785209"/>
              <a:gd name="connsiteX4" fmla="*/ 3254856 w 3256072"/>
              <a:gd name="connsiteY4" fmla="*/ 4785209 h 4785209"/>
              <a:gd name="connsiteX5" fmla="*/ 3656 w 3256072"/>
              <a:gd name="connsiteY5" fmla="*/ 4785209 h 4785209"/>
              <a:gd name="connsiteX6" fmla="*/ 3656 w 3256072"/>
              <a:gd name="connsiteY6" fmla="*/ 1367304 h 4785209"/>
              <a:gd name="connsiteX0" fmla="*/ 3656 w 3258116"/>
              <a:gd name="connsiteY0" fmla="*/ 1380711 h 4798616"/>
              <a:gd name="connsiteX1" fmla="*/ 1245675 w 3258116"/>
              <a:gd name="connsiteY1" fmla="*/ 99909 h 4798616"/>
              <a:gd name="connsiteX2" fmla="*/ 3258116 w 3258116"/>
              <a:gd name="connsiteY2" fmla="*/ 92858 h 4798616"/>
              <a:gd name="connsiteX3" fmla="*/ 3253449 w 3258116"/>
              <a:gd name="connsiteY3" fmla="*/ 1656290 h 4798616"/>
              <a:gd name="connsiteX4" fmla="*/ 3254856 w 3258116"/>
              <a:gd name="connsiteY4" fmla="*/ 4798616 h 4798616"/>
              <a:gd name="connsiteX5" fmla="*/ 3656 w 3258116"/>
              <a:gd name="connsiteY5" fmla="*/ 4798616 h 4798616"/>
              <a:gd name="connsiteX6" fmla="*/ 3656 w 3258116"/>
              <a:gd name="connsiteY6" fmla="*/ 1380711 h 4798616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7323"/>
              <a:gd name="connsiteY0" fmla="*/ 1341883 h 4759788"/>
              <a:gd name="connsiteX1" fmla="*/ 1245675 w 3257323"/>
              <a:gd name="connsiteY1" fmla="*/ 61081 h 4759788"/>
              <a:gd name="connsiteX2" fmla="*/ 3201829 w 3257323"/>
              <a:gd name="connsiteY2" fmla="*/ 197500 h 4759788"/>
              <a:gd name="connsiteX3" fmla="*/ 3253449 w 3257323"/>
              <a:gd name="connsiteY3" fmla="*/ 1617462 h 4759788"/>
              <a:gd name="connsiteX4" fmla="*/ 3254856 w 3257323"/>
              <a:gd name="connsiteY4" fmla="*/ 4759788 h 4759788"/>
              <a:gd name="connsiteX5" fmla="*/ 3656 w 3257323"/>
              <a:gd name="connsiteY5" fmla="*/ 4759788 h 4759788"/>
              <a:gd name="connsiteX6" fmla="*/ 3656 w 3257323"/>
              <a:gd name="connsiteY6" fmla="*/ 1341883 h 4759788"/>
              <a:gd name="connsiteX0" fmla="*/ 3656 w 3254856"/>
              <a:gd name="connsiteY0" fmla="*/ 1373725 h 4791630"/>
              <a:gd name="connsiteX1" fmla="*/ 1245675 w 3254856"/>
              <a:gd name="connsiteY1" fmla="*/ 92923 h 4791630"/>
              <a:gd name="connsiteX2" fmla="*/ 3252487 w 3254856"/>
              <a:gd name="connsiteY2" fmla="*/ 106367 h 4791630"/>
              <a:gd name="connsiteX3" fmla="*/ 3253449 w 3254856"/>
              <a:gd name="connsiteY3" fmla="*/ 1649304 h 4791630"/>
              <a:gd name="connsiteX4" fmla="*/ 3254856 w 3254856"/>
              <a:gd name="connsiteY4" fmla="*/ 4791630 h 4791630"/>
              <a:gd name="connsiteX5" fmla="*/ 3656 w 3254856"/>
              <a:gd name="connsiteY5" fmla="*/ 4791630 h 4791630"/>
              <a:gd name="connsiteX6" fmla="*/ 3656 w 3254856"/>
              <a:gd name="connsiteY6" fmla="*/ 1373725 h 4791630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52487 w 3254856"/>
              <a:gd name="connsiteY2" fmla="*/ 13445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92001 w 3343201"/>
              <a:gd name="connsiteY0" fmla="*/ 1267358 h 4685263"/>
              <a:gd name="connsiteX1" fmla="*/ 1334020 w 3343201"/>
              <a:gd name="connsiteY1" fmla="*/ 205177 h 4685263"/>
              <a:gd name="connsiteX2" fmla="*/ 3340832 w 3343201"/>
              <a:gd name="connsiteY2" fmla="*/ 0 h 4685263"/>
              <a:gd name="connsiteX3" fmla="*/ 3341794 w 3343201"/>
              <a:gd name="connsiteY3" fmla="*/ 1542937 h 4685263"/>
              <a:gd name="connsiteX4" fmla="*/ 3343201 w 3343201"/>
              <a:gd name="connsiteY4" fmla="*/ 4685263 h 4685263"/>
              <a:gd name="connsiteX5" fmla="*/ 92001 w 3343201"/>
              <a:gd name="connsiteY5" fmla="*/ 4685263 h 4685263"/>
              <a:gd name="connsiteX6" fmla="*/ 92001 w 3343201"/>
              <a:gd name="connsiteY6" fmla="*/ 1267358 h 4685263"/>
              <a:gd name="connsiteX0" fmla="*/ 91585 w 3342785"/>
              <a:gd name="connsiteY0" fmla="*/ 1267358 h 4685263"/>
              <a:gd name="connsiteX1" fmla="*/ 1327976 w 3342785"/>
              <a:gd name="connsiteY1" fmla="*/ 7052 h 4685263"/>
              <a:gd name="connsiteX2" fmla="*/ 3340416 w 3342785"/>
              <a:gd name="connsiteY2" fmla="*/ 0 h 4685263"/>
              <a:gd name="connsiteX3" fmla="*/ 3341378 w 3342785"/>
              <a:gd name="connsiteY3" fmla="*/ 1542937 h 4685263"/>
              <a:gd name="connsiteX4" fmla="*/ 3342785 w 3342785"/>
              <a:gd name="connsiteY4" fmla="*/ 4685263 h 4685263"/>
              <a:gd name="connsiteX5" fmla="*/ 91585 w 3342785"/>
              <a:gd name="connsiteY5" fmla="*/ 4685263 h 4685263"/>
              <a:gd name="connsiteX6" fmla="*/ 91585 w 3342785"/>
              <a:gd name="connsiteY6" fmla="*/ 1267358 h 4685263"/>
              <a:gd name="connsiteX0" fmla="*/ 6530 w 3257730"/>
              <a:gd name="connsiteY0" fmla="*/ 1267358 h 4685263"/>
              <a:gd name="connsiteX1" fmla="*/ 1242921 w 3257730"/>
              <a:gd name="connsiteY1" fmla="*/ 7052 h 4685263"/>
              <a:gd name="connsiteX2" fmla="*/ 3255361 w 3257730"/>
              <a:gd name="connsiteY2" fmla="*/ 0 h 4685263"/>
              <a:gd name="connsiteX3" fmla="*/ 3256323 w 3257730"/>
              <a:gd name="connsiteY3" fmla="*/ 1542937 h 4685263"/>
              <a:gd name="connsiteX4" fmla="*/ 3257730 w 3257730"/>
              <a:gd name="connsiteY4" fmla="*/ 4685263 h 4685263"/>
              <a:gd name="connsiteX5" fmla="*/ 6530 w 3257730"/>
              <a:gd name="connsiteY5" fmla="*/ 4685263 h 4685263"/>
              <a:gd name="connsiteX6" fmla="*/ 6530 w 3257730"/>
              <a:gd name="connsiteY6" fmla="*/ 1267358 h 46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730" h="4685263">
                <a:moveTo>
                  <a:pt x="6530" y="1267358"/>
                </a:moveTo>
                <a:cubicBezTo>
                  <a:pt x="21221" y="364681"/>
                  <a:pt x="628277" y="6487"/>
                  <a:pt x="1242921" y="7052"/>
                </a:cubicBezTo>
                <a:lnTo>
                  <a:pt x="3255361" y="0"/>
                </a:lnTo>
                <a:cubicBezTo>
                  <a:pt x="3252667" y="537229"/>
                  <a:pt x="3255928" y="762060"/>
                  <a:pt x="3256323" y="1542937"/>
                </a:cubicBezTo>
                <a:cubicBezTo>
                  <a:pt x="3256718" y="2323814"/>
                  <a:pt x="3255848" y="3636106"/>
                  <a:pt x="3257730" y="4685263"/>
                </a:cubicBezTo>
                <a:lnTo>
                  <a:pt x="6530" y="4685263"/>
                </a:lnTo>
                <a:cubicBezTo>
                  <a:pt x="6530" y="3545961"/>
                  <a:pt x="-8161" y="2170035"/>
                  <a:pt x="6530" y="1267358"/>
                </a:cubicBezTo>
                <a:close/>
              </a:path>
            </a:pathLst>
          </a:custGeom>
          <a:effectLst>
            <a:reflection endPos="0" dir="5400000" sy="-100000" algn="bl" rotWithShape="0"/>
          </a:effectLst>
        </p:spPr>
        <p:txBody>
          <a:bodyPr>
            <a:normAutofit/>
          </a:bodyPr>
          <a:lstStyle>
            <a:lvl1pPr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C244E0-64CE-994C-8185-D97504B9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79" y="971548"/>
            <a:ext cx="4030136" cy="3794109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2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fld id="{144FE1FD-6FF3-7F45-A6AA-C5AF52971669}" type="datetime3">
              <a:rPr lang="en-US" smtClean="0"/>
              <a:pPr/>
              <a:t>4 August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Australian National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0CEC5681-A4CC-C347-9721-5601B8E08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7" r:id="rId2"/>
    <p:sldLayoutId id="2147483684" r:id="rId3"/>
    <p:sldLayoutId id="2147483685" r:id="rId4"/>
    <p:sldLayoutId id="2147483696" r:id="rId5"/>
    <p:sldLayoutId id="2147483695" r:id="rId6"/>
    <p:sldLayoutId id="2147483674" r:id="rId7"/>
    <p:sldLayoutId id="2147483676" r:id="rId8"/>
    <p:sldLayoutId id="2147483675" r:id="rId9"/>
    <p:sldLayoutId id="2147483686" r:id="rId10"/>
    <p:sldLayoutId id="2147483687" r:id="rId11"/>
    <p:sldLayoutId id="2147483689" r:id="rId12"/>
    <p:sldLayoutId id="2147483688" r:id="rId13"/>
    <p:sldLayoutId id="2147483690" r:id="rId14"/>
    <p:sldLayoutId id="2147483677" r:id="rId15"/>
    <p:sldLayoutId id="2147483691" r:id="rId16"/>
    <p:sldLayoutId id="2147483692" r:id="rId17"/>
    <p:sldLayoutId id="2147483678" r:id="rId18"/>
    <p:sldLayoutId id="2147483693" r:id="rId19"/>
    <p:sldLayoutId id="2147483698" r:id="rId20"/>
    <p:sldLayoutId id="2147483694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Prodigy Sans SemiBold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E74B-320F-864A-84C1-5EBECD71A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Security Task Force August 6,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FF6CC-809B-7F4E-9C00-25860AFC9E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CalFresh </a:t>
            </a:r>
          </a:p>
        </p:txBody>
      </p:sp>
    </p:spTree>
    <p:extLst>
      <p:ext uri="{BB962C8B-B14F-4D97-AF65-F5344CB8AC3E}">
        <p14:creationId xmlns:p14="http://schemas.microsoft.com/office/powerpoint/2010/main" val="343276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A874F-6F3C-D64F-A595-ED83FC83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008"/>
            <a:ext cx="6999111" cy="3273630"/>
          </a:xfrm>
        </p:spPr>
        <p:txBody>
          <a:bodyPr>
            <a:normAutofit fontScale="77500" lnSpcReduction="20000"/>
          </a:bodyPr>
          <a:lstStyle/>
          <a:p>
            <a:r>
              <a:rPr lang="en-US" sz="1600" u="sng" dirty="0"/>
              <a:t>Work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certain individuals to work at least 80hs/month or be limited to three months of CF in a three-year period.</a:t>
            </a:r>
          </a:p>
          <a:p>
            <a:r>
              <a:rPr lang="en-US" sz="1600" u="sng" dirty="0"/>
              <a:t>Changes (effective date TBD)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Changes the work requirement age to 18-64 (from 18-54)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Changes dependent children in the home exception to apply to children under the age of 14 (from under 18)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Eliminates exemptions for people experiencing homelessness, veterans and those under 24 years old and aged out of Foster Care at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exemption for individuals who are Indians, Urban Indians, and California Indians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F5F7B-5A7B-0E4D-95C5-C7DD59CB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10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075B34-E3E2-BD48-9ECB-73670D97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HR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9D4CA-2A03-974B-84BE-8034425F6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 Requirements (ABAWD)</a:t>
            </a:r>
          </a:p>
        </p:txBody>
      </p:sp>
    </p:spTree>
    <p:extLst>
      <p:ext uri="{BB962C8B-B14F-4D97-AF65-F5344CB8AC3E}">
        <p14:creationId xmlns:p14="http://schemas.microsoft.com/office/powerpoint/2010/main" val="268062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40AE8-1D57-8D5D-AE07-5704A6FB5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FD0084-341F-00AF-AD1D-2CBD08B6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008"/>
            <a:ext cx="6999111" cy="3273630"/>
          </a:xfrm>
        </p:spPr>
        <p:txBody>
          <a:bodyPr>
            <a:normAutofit/>
          </a:bodyPr>
          <a:lstStyle/>
          <a:p>
            <a:endParaRPr lang="en-US" sz="1600" u="sng" dirty="0"/>
          </a:p>
          <a:p>
            <a:r>
              <a:rPr lang="en-US" sz="1600" u="sng" dirty="0"/>
              <a:t>Right now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 is currently under waiver that is set to expire on 1/31/2026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 waits for details on effective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0327F-24B3-882C-14F9-FE947E98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11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2862E-544A-9C9B-8693-3EB16377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HR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313DA-8C63-2632-5761-A9745DAB8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 Requirements (ABAWDs) continued…</a:t>
            </a:r>
          </a:p>
        </p:txBody>
      </p:sp>
    </p:spTree>
    <p:extLst>
      <p:ext uri="{BB962C8B-B14F-4D97-AF65-F5344CB8AC3E}">
        <p14:creationId xmlns:p14="http://schemas.microsoft.com/office/powerpoint/2010/main" val="25178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1B4D1-75C8-8665-2187-EFF42219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D05-04D1-2C52-046B-9559A73A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u="sng" dirty="0"/>
              <a:t>Changes (effective date TBD)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Limits CalFresh eligibility to LPRs, Cuban or Haitian Entrants, or Compacts of Free Association (COFA) citizens (Micronesia, Marshall Islands, Palau)</a:t>
            </a:r>
          </a:p>
          <a:p>
            <a:endParaRPr lang="en-US" sz="1600" dirty="0"/>
          </a:p>
          <a:p>
            <a:r>
              <a:rPr lang="en-US" sz="1600" u="sng" dirty="0"/>
              <a:t>Right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Eligibility for CF includes Refugees, those granted asylum, and others not included in the above description.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53EA0F-EB34-612B-45C6-D323B251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12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1D4B9A-CF8E-7264-BE0E-15E80AD8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HR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3B1CA-D1AB-34FD-0059-AF3C5E0A5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Noncitizen Eligibility For CF</a:t>
            </a:r>
          </a:p>
        </p:txBody>
      </p:sp>
    </p:spTree>
    <p:extLst>
      <p:ext uri="{BB962C8B-B14F-4D97-AF65-F5344CB8AC3E}">
        <p14:creationId xmlns:p14="http://schemas.microsoft.com/office/powerpoint/2010/main" val="54370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1A13D-DA8C-EC5F-780E-688F0AEE6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F1EAAA-DF06-4531-84E3-9B683433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u="sng" dirty="0"/>
              <a:t>Changes effective Oct 1,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States to pay a percentage of CalFresh benefits based on their payment error rate. States are required to match between 0 – 15% of benefits issued depending upon size of its payment error rate. </a:t>
            </a:r>
          </a:p>
          <a:p>
            <a:endParaRPr lang="en-US" sz="1600" u="sng" dirty="0"/>
          </a:p>
          <a:p>
            <a:r>
              <a:rPr lang="en-US" sz="1600" u="sng" dirty="0"/>
              <a:t>Right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Feds fund 100% of SNAP benefits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18148-8D0E-7431-2B45-62EE22BD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13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471584-7CAA-35CF-4CC7-172B4BF2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HR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EED5C-60D7-4F60-F1CC-DEE0CE00C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Matching Funds Requirement - Benefits</a:t>
            </a:r>
          </a:p>
        </p:txBody>
      </p:sp>
    </p:spTree>
    <p:extLst>
      <p:ext uri="{BB962C8B-B14F-4D97-AF65-F5344CB8AC3E}">
        <p14:creationId xmlns:p14="http://schemas.microsoft.com/office/powerpoint/2010/main" val="42169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61659-ED4C-D152-0DE3-204809C8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A8D863-04ED-788B-B356-698EFA04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u="sng" dirty="0"/>
              <a:t>Changes effective Oct 1,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Federal portion of administrative costs reduced from 50 to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portion will increase from 50 to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 will continue to share the State portion with Counties at a rate of 70% (State) and 30% (Counties)</a:t>
            </a:r>
          </a:p>
          <a:p>
            <a:endParaRPr lang="en-US" sz="1600" dirty="0"/>
          </a:p>
          <a:p>
            <a:r>
              <a:rPr lang="en-US" sz="1600" u="sng" dirty="0"/>
              <a:t>Right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Feds and States share 50/50 in Admin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 and County share 70/30 of State share.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14B979-3A39-5D05-EE77-CAE8486D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14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59413A-24F1-02AD-F15D-3A1BF79E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HR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DB242-B04F-3B9F-AC88-AEE4ADE41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Matching Funds Requirement – Administrative Costs</a:t>
            </a:r>
          </a:p>
        </p:txBody>
      </p:sp>
    </p:spTree>
    <p:extLst>
      <p:ext uri="{BB962C8B-B14F-4D97-AF65-F5344CB8AC3E}">
        <p14:creationId xmlns:p14="http://schemas.microsoft.com/office/powerpoint/2010/main" val="58364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2CD6E-74A0-1E40-AB01-4C1B7F8FA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1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EF9A-3E10-4143-BD7B-63455565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CalFresh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C482F-194F-3541-9F08-5B363951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2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E2519-4D90-D646-9006-B2B90D88A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1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1400" b="1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</a:rPr>
              <a:t>Jeimil Belamide, </a:t>
            </a:r>
            <a:r>
              <a:rPr lang="en-US" sz="1400" dirty="0">
                <a:solidFill>
                  <a:srgbClr val="000000"/>
                </a:solidFill>
              </a:rPr>
              <a:t>Policy Manager for CalFresh &amp; Medi-Cal</a:t>
            </a: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</a:rPr>
              <a:t>San Franciso Human Services Agency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7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CE612-2BE5-C1AC-8C9A-6CC5C1B8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4DA-02D8-7D87-4CC0-6A99FB7E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CalFresh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07AF3-11D3-A753-9336-388A0782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3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B1B52-875C-6007-FA4A-7F878D843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CalFresh - </a:t>
            </a:r>
            <a:r>
              <a:rPr lang="en-US" dirty="0"/>
              <a:t>California’s name for the Federal Supplemental Nutrition Assistance Program (SNAP), formerly know as Food Stamps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 levels and eligibility criteria are set at the </a:t>
            </a:r>
            <a:r>
              <a:rPr lang="en-US" b="1" dirty="0"/>
              <a:t>Federal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 Dept. of Agriculture – Food and Nutrition Service (</a:t>
            </a:r>
            <a:r>
              <a:rPr lang="en-US" b="1" dirty="0"/>
              <a:t>FNS</a:t>
            </a:r>
            <a:r>
              <a:rPr lang="en-US" dirty="0"/>
              <a:t>) provide regulatory guidance and compliance standards to States.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California Department of Social Services (</a:t>
            </a:r>
            <a:r>
              <a:rPr lang="en-US" b="1" dirty="0"/>
              <a:t>CDSS</a:t>
            </a:r>
            <a:r>
              <a:rPr lang="en-US" dirty="0"/>
              <a:t>) provide regulatory guidance and ensure compliance for all 58 counties in 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SF Human Services Agency (</a:t>
            </a:r>
            <a:r>
              <a:rPr lang="en-US" b="1" dirty="0"/>
              <a:t>SFHSA</a:t>
            </a:r>
            <a:r>
              <a:rPr lang="en-US" dirty="0"/>
              <a:t>) administers the program for San Francisco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8BE46-3A57-F02D-1074-7DE72E488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7263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1813-EF65-0147-8966-3416C741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CalFresh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D9070-C4B6-064D-A920-481B23F4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4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A8B70-B765-9243-A52C-FA22F4D8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020"/>
            <a:ext cx="6999111" cy="2114175"/>
          </a:xfrm>
        </p:spPr>
        <p:txBody>
          <a:bodyPr/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111,766k </a:t>
            </a:r>
            <a:r>
              <a:rPr lang="en-US" sz="1800" b="1" dirty="0"/>
              <a:t>individuals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82,918 </a:t>
            </a:r>
            <a:r>
              <a:rPr lang="en-US" sz="1800" b="1" dirty="0"/>
              <a:t>households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074AE-DE08-BB48-9D37-D9778CAA4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SF Caseload as of March 2025</a:t>
            </a:r>
          </a:p>
        </p:txBody>
      </p:sp>
    </p:spTree>
    <p:extLst>
      <p:ext uri="{BB962C8B-B14F-4D97-AF65-F5344CB8AC3E}">
        <p14:creationId xmlns:p14="http://schemas.microsoft.com/office/powerpoint/2010/main" val="302432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EBC5-5CF5-97CC-9C48-02DC12C2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7E59C-DA73-7220-D2E8-C3B4061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5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3B5F35-4B62-5B4F-8F53-F7ABD2F7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Groups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1027E-874F-D4F9-CD71-7AB0AC214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 of March 2025</a:t>
            </a:r>
          </a:p>
        </p:txBody>
      </p:sp>
      <p:graphicFrame>
        <p:nvGraphicFramePr>
          <p:cNvPr id="8" name="Table 7" descr="Single adults 18-64 years old = maximum $1,564 per month, no resource limit. Adults 65 years old and over, visually impaired or with disabilities = example 1: maximum $2,106 per month for a household of 2 people; example 2: $195,000 in resources for a household of 2 people. Families with children under 19 years old = example: maximum $4,060 per month for a household of 2 people, no resource limit. Pregnan persons = example: maximum $2,414 per month for a single pregnant individual, no resource limit." title="Applicants and income/resources guidelines (2022)">
            <a:extLst>
              <a:ext uri="{FF2B5EF4-FFF2-40B4-BE49-F238E27FC236}">
                <a16:creationId xmlns:a16="http://schemas.microsoft.com/office/drawing/2014/main" id="{12424BF1-035A-4909-51E9-D08A10C83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48080"/>
              </p:ext>
            </p:extLst>
          </p:nvPr>
        </p:nvGraphicFramePr>
        <p:xfrm>
          <a:off x="402700" y="1383003"/>
          <a:ext cx="7269782" cy="3144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99">
                  <a:extLst>
                    <a:ext uri="{9D8B030D-6E8A-4147-A177-3AD203B41FA5}">
                      <a16:colId xmlns:a16="http://schemas.microsoft.com/office/drawing/2014/main" val="2597593233"/>
                    </a:ext>
                  </a:extLst>
                </a:gridCol>
                <a:gridCol w="4907483">
                  <a:extLst>
                    <a:ext uri="{9D8B030D-6E8A-4147-A177-3AD203B41FA5}">
                      <a16:colId xmlns:a16="http://schemas.microsoft.com/office/drawing/2014/main" val="4108485084"/>
                    </a:ext>
                  </a:extLst>
                </a:gridCol>
              </a:tblGrid>
              <a:tr h="37755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Appox</a:t>
                      </a:r>
                      <a:r>
                        <a:rPr lang="en-US" sz="110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# of Individuals in Age Group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43079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0-17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908791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18-24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181556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25-39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33019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40-49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359011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50-59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8076933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60-64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63311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65+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41,000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22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1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CC804-84C6-B796-B913-3654B275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A7241-D266-744B-BFC7-79292EF7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6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F6CF74-9C5B-15C7-05AA-562027CE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E0D88-B0F0-99E1-85E2-A8670CBBA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 of March 2025</a:t>
            </a:r>
          </a:p>
        </p:txBody>
      </p:sp>
      <p:graphicFrame>
        <p:nvGraphicFramePr>
          <p:cNvPr id="8" name="Table 7" descr="Single adults 18-64 years old = maximum $1,564 per month, no resource limit. Adults 65 years old and over, visually impaired or with disabilities = example 1: maximum $2,106 per month for a household of 2 people; example 2: $195,000 in resources for a household of 2 people. Families with children under 19 years old = example: maximum $4,060 per month for a household of 2 people, no resource limit. Pregnan persons = example: maximum $2,414 per month for a single pregnant individual, no resource limit." title="Applicants and income/resources guidelines (2022)">
            <a:extLst>
              <a:ext uri="{FF2B5EF4-FFF2-40B4-BE49-F238E27FC236}">
                <a16:creationId xmlns:a16="http://schemas.microsoft.com/office/drawing/2014/main" id="{BEB2DFCE-9585-C557-A6BC-35F2D6F98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13579"/>
              </p:ext>
            </p:extLst>
          </p:nvPr>
        </p:nvGraphicFramePr>
        <p:xfrm>
          <a:off x="402700" y="1383003"/>
          <a:ext cx="7269782" cy="3144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99">
                  <a:extLst>
                    <a:ext uri="{9D8B030D-6E8A-4147-A177-3AD203B41FA5}">
                      <a16:colId xmlns:a16="http://schemas.microsoft.com/office/drawing/2014/main" val="2597593233"/>
                    </a:ext>
                  </a:extLst>
                </a:gridCol>
                <a:gridCol w="4907483">
                  <a:extLst>
                    <a:ext uri="{9D8B030D-6E8A-4147-A177-3AD203B41FA5}">
                      <a16:colId xmlns:a16="http://schemas.microsoft.com/office/drawing/2014/main" val="4108485084"/>
                    </a:ext>
                  </a:extLst>
                </a:gridCol>
              </a:tblGrid>
              <a:tr h="37755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Appox</a:t>
                      </a:r>
                      <a:r>
                        <a:rPr lang="en-US" sz="110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# of Individuals in Language Group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43079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66,000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908791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Chinese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181556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Spanish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33019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Russian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359011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Vietnamese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8076933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Other Languages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63311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Tagalog or Filipino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&lt;1000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22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9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44B78-B5A0-1C79-3EDC-7E30BCA7F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F387E-1358-2900-890C-DB0A30A0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7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D9E1F3-F440-EE29-0EE8-BDBAF772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 Persons by Race/Ethnicity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20AB1-8A22-F4B1-581B-A077336C3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 of March 2025</a:t>
            </a:r>
          </a:p>
        </p:txBody>
      </p:sp>
      <p:graphicFrame>
        <p:nvGraphicFramePr>
          <p:cNvPr id="8" name="Table 7" descr="Single adults 18-64 years old = maximum $1,564 per month, no resource limit. Adults 65 years old and over, visually impaired or with disabilities = example 1: maximum $2,106 per month for a household of 2 people; example 2: $195,000 in resources for a household of 2 people. Families with children under 19 years old = example: maximum $4,060 per month for a household of 2 people, no resource limit. Pregnan persons = example: maximum $2,414 per month for a single pregnant individual, no resource limit." title="Applicants and income/resources guidelines (2022)">
            <a:extLst>
              <a:ext uri="{FF2B5EF4-FFF2-40B4-BE49-F238E27FC236}">
                <a16:creationId xmlns:a16="http://schemas.microsoft.com/office/drawing/2014/main" id="{C0F72D68-7C90-A2E8-55B4-D81CC4A60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05285"/>
              </p:ext>
            </p:extLst>
          </p:nvPr>
        </p:nvGraphicFramePr>
        <p:xfrm>
          <a:off x="402700" y="1383003"/>
          <a:ext cx="7269782" cy="2749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99">
                  <a:extLst>
                    <a:ext uri="{9D8B030D-6E8A-4147-A177-3AD203B41FA5}">
                      <a16:colId xmlns:a16="http://schemas.microsoft.com/office/drawing/2014/main" val="2597593233"/>
                    </a:ext>
                  </a:extLst>
                </a:gridCol>
                <a:gridCol w="4907483">
                  <a:extLst>
                    <a:ext uri="{9D8B030D-6E8A-4147-A177-3AD203B41FA5}">
                      <a16:colId xmlns:a16="http://schemas.microsoft.com/office/drawing/2014/main" val="4108485084"/>
                    </a:ext>
                  </a:extLst>
                </a:gridCol>
              </a:tblGrid>
              <a:tr h="37755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Race/Ethnicity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Appox</a:t>
                      </a:r>
                      <a:r>
                        <a:rPr lang="en-US" sz="110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# of Individuals in Race/Ethnicity Group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43079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Asian or Pacific Islander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34,000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908791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Black or African American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181556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Latinx or Hispanic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14,000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330194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359011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Additional Groups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8076933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Unknown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34,000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63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46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BD03D-B662-436C-F466-30E058F92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17D97-3B5E-7922-EE53-79615C52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mtClean="0">
                <a:latin typeface="Montserrat SemiBold" panose="00000700000000000000" pitchFamily="2" charset="0"/>
                <a:cs typeface="Poppins" pitchFamily="2" charset="77"/>
              </a:rPr>
              <a:pPr algn="ctr"/>
              <a:t>8</a:t>
            </a:fld>
            <a:endParaRPr lang="en-US" dirty="0">
              <a:latin typeface="Montserrat SemiBold" panose="00000700000000000000" pitchFamily="2" charset="0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C90AC-5246-2764-EA34-B6A55CA0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 Persons by Zip Code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A3506-99F7-ED1F-CB26-D07F88F0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05005"/>
            <a:ext cx="3968217" cy="37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0FCE-1369-2544-85B7-BD596F1FC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68669"/>
            <a:ext cx="3843867" cy="1003081"/>
          </a:xfrm>
        </p:spPr>
        <p:txBody>
          <a:bodyPr>
            <a:normAutofit/>
          </a:bodyPr>
          <a:lstStyle/>
          <a:p>
            <a:r>
              <a:rPr lang="en-US" dirty="0"/>
              <a:t>High level H.R. 1 Impacts on CalFresh </a:t>
            </a:r>
          </a:p>
        </p:txBody>
      </p:sp>
    </p:spTree>
    <p:extLst>
      <p:ext uri="{BB962C8B-B14F-4D97-AF65-F5344CB8AC3E}">
        <p14:creationId xmlns:p14="http://schemas.microsoft.com/office/powerpoint/2010/main" val="112569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C2246"/>
      </a:dk1>
      <a:lt1>
        <a:srgbClr val="A9D4C8"/>
      </a:lt1>
      <a:dk2>
        <a:srgbClr val="8A1E0E"/>
      </a:dk2>
      <a:lt2>
        <a:srgbClr val="FDB68E"/>
      </a:lt2>
      <a:accent1>
        <a:srgbClr val="097394"/>
      </a:accent1>
      <a:accent2>
        <a:srgbClr val="C2402A"/>
      </a:accent2>
      <a:accent3>
        <a:srgbClr val="709E4F"/>
      </a:accent3>
      <a:accent4>
        <a:srgbClr val="064B18"/>
      </a:accent4>
      <a:accent5>
        <a:srgbClr val="ACDA8E"/>
      </a:accent5>
      <a:accent6>
        <a:srgbClr val="3F453F"/>
      </a:accent6>
      <a:hlink>
        <a:srgbClr val="097394"/>
      </a:hlink>
      <a:folHlink>
        <a:srgbClr val="E2E6E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7493"/>
        </a:solidFill>
        <a:ln>
          <a:noFill/>
        </a:ln>
      </a:spPr>
      <a:bodyPr vert="vert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302763F-60A5-FB49-B090-20A4AE16E015}" vid="{FD248D04-74B7-8541-9C14-A06AC3B4FF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60AE5DE678AA4B921768A78B84BB1B" ma:contentTypeVersion="13" ma:contentTypeDescription="Create a new document." ma:contentTypeScope="" ma:versionID="10814a0d14643d5601ce7f4113b5e538">
  <xsd:schema xmlns:xsd="http://www.w3.org/2001/XMLSchema" xmlns:xs="http://www.w3.org/2001/XMLSchema" xmlns:p="http://schemas.microsoft.com/office/2006/metadata/properties" xmlns:ns2="532b50d8-a060-4318-8567-aa6dcb220a4d" xmlns:ns3="1136fd94-f1ea-4877-924c-d16a08f8c043" targetNamespace="http://schemas.microsoft.com/office/2006/metadata/properties" ma:root="true" ma:fieldsID="fc25c021ecbcbd4b2a6bae36a1c59710" ns2:_="" ns3:_="">
    <xsd:import namespace="532b50d8-a060-4318-8567-aa6dcb220a4d"/>
    <xsd:import namespace="1136fd94-f1ea-4877-924c-d16a08f8c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b50d8-a060-4318-8567-aa6dcb220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6fd94-f1ea-4877-924c-d16a08f8c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2b50d8-a060-4318-8567-aa6dcb220a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543F9D-C1CA-4925-AAE5-697909383391}"/>
</file>

<file path=customXml/itemProps2.xml><?xml version="1.0" encoding="utf-8"?>
<ds:datastoreItem xmlns:ds="http://schemas.openxmlformats.org/officeDocument/2006/customXml" ds:itemID="{BCBB3B90-2FDE-420C-8575-BE2CD2A1E29D}"/>
</file>

<file path=customXml/itemProps3.xml><?xml version="1.0" encoding="utf-8"?>
<ds:datastoreItem xmlns:ds="http://schemas.openxmlformats.org/officeDocument/2006/customXml" ds:itemID="{D0C305D9-34C2-4A17-852A-1D34C21F9E14}"/>
</file>

<file path=docProps/app.xml><?xml version="1.0" encoding="utf-8"?>
<Properties xmlns="http://schemas.openxmlformats.org/officeDocument/2006/extended-properties" xmlns:vt="http://schemas.openxmlformats.org/officeDocument/2006/docPropsVTypes">
  <Template>HSA_PowerPoint_Template</Template>
  <TotalTime>2426</TotalTime>
  <Words>625</Words>
  <Application>Microsoft Office PowerPoint</Application>
  <PresentationFormat>On-screen Show (16:9)</PresentationFormat>
  <Paragraphs>143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Courier New</vt:lpstr>
      <vt:lpstr>Montserrat</vt:lpstr>
      <vt:lpstr>Montserrat Medium</vt:lpstr>
      <vt:lpstr>Montserrat SemiBold</vt:lpstr>
      <vt:lpstr>Poppins</vt:lpstr>
      <vt:lpstr>Poppins Medium</vt:lpstr>
      <vt:lpstr>Prodigy Sans Medium</vt:lpstr>
      <vt:lpstr>Prodigy Sans SemiBold</vt:lpstr>
      <vt:lpstr>Office Theme</vt:lpstr>
      <vt:lpstr>Food Security Task Force August 6, 2025</vt:lpstr>
      <vt:lpstr>CalFresh Program</vt:lpstr>
      <vt:lpstr>CalFresh Program</vt:lpstr>
      <vt:lpstr>CalFresh Program</vt:lpstr>
      <vt:lpstr>Age Groups</vt:lpstr>
      <vt:lpstr>Primary Language</vt:lpstr>
      <vt:lpstr>CF Persons by Race/Ethnicity </vt:lpstr>
      <vt:lpstr>CF Persons by Zip Code</vt:lpstr>
      <vt:lpstr>High level H.R. 1 Impacts on CalFresh </vt:lpstr>
      <vt:lpstr>Impacts of HR 1</vt:lpstr>
      <vt:lpstr>Impacts of HR 1</vt:lpstr>
      <vt:lpstr>Impacts of HR 1</vt:lpstr>
      <vt:lpstr>Impacts of HR 1</vt:lpstr>
      <vt:lpstr>Impacts of HR 1</vt:lpstr>
      <vt:lpstr>Thank you! </vt:lpstr>
    </vt:vector>
  </TitlesOfParts>
  <Company>hsa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Ballard</dc:creator>
  <cp:lastModifiedBy>Rodriguez, Priscilla (DPH)</cp:lastModifiedBy>
  <cp:revision>28</cp:revision>
  <dcterms:created xsi:type="dcterms:W3CDTF">2020-11-12T22:39:13Z</dcterms:created>
  <dcterms:modified xsi:type="dcterms:W3CDTF">2025-08-04T17:11:53Z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0x0101006160AE5DE678AA4B921768A78B84BB1B</vt:lpwstr>
  </property>
</Properties>
</file>