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0" r:id="rId3"/>
    <p:sldId id="261" r:id="rId4"/>
    <p:sldId id="263" r:id="rId5"/>
    <p:sldId id="262" r:id="rId6"/>
    <p:sldId id="259" r:id="rId7"/>
    <p:sldId id="264" r:id="rId8"/>
    <p:sldId id="265"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2CFF82-03BC-8710-E68A-8CBB751B6F26}" v="15" dt="2022-02-07T21:29:28.506"/>
    <p1510:client id="{6B11FFC7-6F21-4807-A010-A9A92845E326}" v="3" dt="2022-01-13T18:54:09.805"/>
    <p1510:client id="{B2A07717-70AF-4C33-A882-80ED9DA14968}" v="15" dt="2023-01-18T16:03:35.6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4660"/>
  </p:normalViewPr>
  <p:slideViewPr>
    <p:cSldViewPr snapToGrid="0">
      <p:cViewPr varScale="1">
        <p:scale>
          <a:sx n="153" d="100"/>
          <a:sy n="153" d="100"/>
        </p:scale>
        <p:origin x="274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ang, Jun (HRC)" userId="S::jun.liang@sfgov.org::e30e2aca-128a-441b-968a-17f1026817ef" providerId="AD" clId="Web-{B2A07717-70AF-4C33-A882-80ED9DA14968}"/>
    <pc:docChg chg="modSld">
      <pc:chgData name="Liang, Jun (HRC)" userId="S::jun.liang@sfgov.org::e30e2aca-128a-441b-968a-17f1026817ef" providerId="AD" clId="Web-{B2A07717-70AF-4C33-A882-80ED9DA14968}" dt="2023-01-18T16:03:35.215" v="12" actId="20577"/>
      <pc:docMkLst>
        <pc:docMk/>
      </pc:docMkLst>
      <pc:sldChg chg="modSp">
        <pc:chgData name="Liang, Jun (HRC)" userId="S::jun.liang@sfgov.org::e30e2aca-128a-441b-968a-17f1026817ef" providerId="AD" clId="Web-{B2A07717-70AF-4C33-A882-80ED9DA14968}" dt="2023-01-18T16:03:35.215" v="12" actId="20577"/>
        <pc:sldMkLst>
          <pc:docMk/>
          <pc:sldMk cId="337338788" sldId="263"/>
        </pc:sldMkLst>
        <pc:spChg chg="mod">
          <ac:chgData name="Liang, Jun (HRC)" userId="S::jun.liang@sfgov.org::e30e2aca-128a-441b-968a-17f1026817ef" providerId="AD" clId="Web-{B2A07717-70AF-4C33-A882-80ED9DA14968}" dt="2023-01-18T16:03:35.215" v="12" actId="20577"/>
          <ac:spMkLst>
            <pc:docMk/>
            <pc:sldMk cId="337338788" sldId="26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241351-6F9D-479B-891C-F9533F49628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63FB1-4A33-4435-9DE2-6610378A972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419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241351-6F9D-479B-891C-F9533F49628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122207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241351-6F9D-479B-891C-F9533F49628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781941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241351-6F9D-479B-891C-F9533F49628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2468937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241351-6F9D-479B-891C-F9533F49628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63FB1-4A33-4435-9DE2-6610378A972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40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241351-6F9D-479B-891C-F9533F496289}"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3900639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241351-6F9D-479B-891C-F9533F496289}"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163703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241351-6F9D-479B-891C-F9533F496289}"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2638116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5241351-6F9D-479B-891C-F9533F496289}" type="datetimeFigureOut">
              <a:rPr lang="en-US" smtClean="0"/>
              <a:t>1/25/2023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2382592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5241351-6F9D-479B-891C-F9533F496289}" type="datetimeFigureOut">
              <a:rPr lang="en-US" smtClean="0"/>
              <a:t>1/25/2023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1563FB1-4A33-4435-9DE2-6610378A9721}" type="slidenum">
              <a:rPr lang="en-US" smtClean="0"/>
              <a:t>‹#›</a:t>
            </a:fld>
            <a:endParaRPr lang="en-US"/>
          </a:p>
        </p:txBody>
      </p:sp>
    </p:spTree>
    <p:extLst>
      <p:ext uri="{BB962C8B-B14F-4D97-AF65-F5344CB8AC3E}">
        <p14:creationId xmlns:p14="http://schemas.microsoft.com/office/powerpoint/2010/main" val="129662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241351-6F9D-479B-891C-F9533F496289}"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63FB1-4A33-4435-9DE2-6610378A9721}" type="slidenum">
              <a:rPr lang="en-US" smtClean="0"/>
              <a:t>‹#›</a:t>
            </a:fld>
            <a:endParaRPr lang="en-US"/>
          </a:p>
        </p:txBody>
      </p:sp>
    </p:spTree>
    <p:extLst>
      <p:ext uri="{BB962C8B-B14F-4D97-AF65-F5344CB8AC3E}">
        <p14:creationId xmlns:p14="http://schemas.microsoft.com/office/powerpoint/2010/main" val="27867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5241351-6F9D-479B-891C-F9533F496289}" type="datetimeFigureOut">
              <a:rPr lang="en-US" smtClean="0"/>
              <a:t>1/25/2023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1563FB1-4A33-4435-9DE2-6610378A972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401973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Fiscal Year 2023-2024 Preliminary Budget Proposal</a:t>
            </a:r>
          </a:p>
        </p:txBody>
      </p:sp>
      <p:sp>
        <p:nvSpPr>
          <p:cNvPr id="3" name="Subtitle 2"/>
          <p:cNvSpPr>
            <a:spLocks noGrp="1"/>
          </p:cNvSpPr>
          <p:nvPr>
            <p:ph type="subTitle" idx="1"/>
          </p:nvPr>
        </p:nvSpPr>
        <p:spPr/>
        <p:txBody>
          <a:bodyPr/>
          <a:lstStyle/>
          <a:p>
            <a:pPr algn="ctr"/>
            <a:r>
              <a:rPr lang="en-US" dirty="0"/>
              <a:t>San Francisco Human Rights Commission</a:t>
            </a:r>
          </a:p>
        </p:txBody>
      </p:sp>
    </p:spTree>
    <p:extLst>
      <p:ext uri="{BB962C8B-B14F-4D97-AF65-F5344CB8AC3E}">
        <p14:creationId xmlns:p14="http://schemas.microsoft.com/office/powerpoint/2010/main" val="3406659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85000"/>
                    <a:lumOff val="15000"/>
                  </a:schemeClr>
                </a:solidFill>
              </a:rPr>
              <a:t>HRC Budget Schedule</a:t>
            </a:r>
          </a:p>
        </p:txBody>
      </p:sp>
      <p:sp>
        <p:nvSpPr>
          <p:cNvPr id="3" name="Content Placeholder 2"/>
          <p:cNvSpPr>
            <a:spLocks noGrp="1"/>
          </p:cNvSpPr>
          <p:nvPr>
            <p:ph idx="1"/>
          </p:nvPr>
        </p:nvSpPr>
        <p:spPr>
          <a:xfrm>
            <a:off x="1208314" y="1845734"/>
            <a:ext cx="9947366" cy="4023360"/>
          </a:xfrm>
        </p:spPr>
        <p:txBody>
          <a:bodyPr>
            <a:normAutofit/>
          </a:bodyPr>
          <a:lstStyle/>
          <a:p>
            <a:pPr>
              <a:buFont typeface="Arial" panose="020B0604020202020204" pitchFamily="34" charset="0"/>
              <a:buChar char="•"/>
            </a:pPr>
            <a:r>
              <a:rPr lang="en-US" sz="2800" u="sng" dirty="0">
                <a:solidFill>
                  <a:schemeClr val="tx1">
                    <a:lumMod val="85000"/>
                    <a:lumOff val="15000"/>
                  </a:schemeClr>
                </a:solidFill>
              </a:rPr>
              <a:t>December, 2022</a:t>
            </a:r>
            <a:r>
              <a:rPr lang="en-US" sz="2800" dirty="0">
                <a:solidFill>
                  <a:schemeClr val="tx1">
                    <a:lumMod val="85000"/>
                    <a:lumOff val="15000"/>
                  </a:schemeClr>
                </a:solidFill>
              </a:rPr>
              <a:t> </a:t>
            </a:r>
            <a:r>
              <a:rPr lang="en-US" sz="2400" dirty="0"/>
              <a:t>Budget system (BFM) virtual training sessions on Microsoft Teams. BFM opens to Departments.</a:t>
            </a:r>
          </a:p>
          <a:p>
            <a:pPr>
              <a:buFont typeface="Arial" panose="020B0604020202020204" pitchFamily="34" charset="0"/>
              <a:buChar char="•"/>
            </a:pPr>
            <a:r>
              <a:rPr lang="en-US" sz="2800" u="sng" dirty="0">
                <a:solidFill>
                  <a:schemeClr val="tx1">
                    <a:lumMod val="85000"/>
                    <a:lumOff val="15000"/>
                  </a:schemeClr>
                </a:solidFill>
              </a:rPr>
              <a:t>February 21, 2023</a:t>
            </a:r>
            <a:r>
              <a:rPr lang="en-US" sz="2800" dirty="0">
                <a:solidFill>
                  <a:schemeClr val="tx1">
                    <a:lumMod val="85000"/>
                    <a:lumOff val="15000"/>
                  </a:schemeClr>
                </a:solidFill>
              </a:rPr>
              <a:t> </a:t>
            </a:r>
            <a:r>
              <a:rPr lang="en-US" sz="2400" dirty="0"/>
              <a:t>Charter-mandated due date for all departments to submit their budgets. All forms should be submitted to the Mayor’s Budget Office (MBO) and to the Controller’s office (CON).</a:t>
            </a:r>
          </a:p>
          <a:p>
            <a:pPr>
              <a:buFont typeface="Arial" panose="020B0604020202020204" pitchFamily="34" charset="0"/>
              <a:buChar char="•"/>
            </a:pPr>
            <a:r>
              <a:rPr lang="en-US" sz="2800" u="sng" dirty="0">
                <a:solidFill>
                  <a:schemeClr val="tx1">
                    <a:lumMod val="85000"/>
                    <a:lumOff val="15000"/>
                  </a:schemeClr>
                </a:solidFill>
              </a:rPr>
              <a:t>June 1, 2023</a:t>
            </a:r>
            <a:r>
              <a:rPr lang="en-US" sz="2800" dirty="0">
                <a:solidFill>
                  <a:schemeClr val="tx1">
                    <a:lumMod val="85000"/>
                    <a:lumOff val="15000"/>
                  </a:schemeClr>
                </a:solidFill>
              </a:rPr>
              <a:t> </a:t>
            </a:r>
            <a:r>
              <a:rPr lang="en-US" sz="2400" dirty="0"/>
              <a:t>Mayor's Proposed Citywide Budget is introduced to the Board of Supervisors. </a:t>
            </a:r>
          </a:p>
          <a:p>
            <a:pPr>
              <a:buFont typeface="Arial" panose="020B0604020202020204" pitchFamily="34" charset="0"/>
              <a:buChar char="•"/>
            </a:pPr>
            <a:r>
              <a:rPr lang="en-US" sz="2800" u="sng" dirty="0">
                <a:solidFill>
                  <a:schemeClr val="tx1">
                    <a:lumMod val="85000"/>
                    <a:lumOff val="15000"/>
                  </a:schemeClr>
                </a:solidFill>
              </a:rPr>
              <a:t>June &amp; July, 2023</a:t>
            </a:r>
            <a:r>
              <a:rPr lang="en-US" sz="2800" dirty="0">
                <a:solidFill>
                  <a:schemeClr val="tx1">
                    <a:lumMod val="85000"/>
                    <a:lumOff val="15000"/>
                  </a:schemeClr>
                </a:solidFill>
              </a:rPr>
              <a:t> </a:t>
            </a:r>
            <a:r>
              <a:rPr lang="en-US" sz="2400" dirty="0">
                <a:solidFill>
                  <a:schemeClr val="tx1">
                    <a:lumMod val="85000"/>
                    <a:lumOff val="15000"/>
                  </a:schemeClr>
                </a:solidFill>
              </a:rPr>
              <a:t>All department presentations to be completed to the Board of Supervisors and the Board to adopt the budget</a:t>
            </a:r>
            <a:endParaRPr lang="en-US" sz="2400" u="sng" dirty="0">
              <a:solidFill>
                <a:schemeClr val="tx1">
                  <a:lumMod val="85000"/>
                  <a:lumOff val="15000"/>
                </a:schemeClr>
              </a:solidFill>
            </a:endParaRPr>
          </a:p>
        </p:txBody>
      </p:sp>
    </p:spTree>
    <p:extLst>
      <p:ext uri="{BB962C8B-B14F-4D97-AF65-F5344CB8AC3E}">
        <p14:creationId xmlns:p14="http://schemas.microsoft.com/office/powerpoint/2010/main" val="2466425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85000"/>
                    <a:lumOff val="15000"/>
                  </a:schemeClr>
                </a:solidFill>
              </a:rPr>
              <a:t>Mayor’s Office Policy Instructions</a:t>
            </a:r>
          </a:p>
        </p:txBody>
      </p:sp>
      <p:sp>
        <p:nvSpPr>
          <p:cNvPr id="3" name="Content Placeholder 2"/>
          <p:cNvSpPr>
            <a:spLocks noGrp="1"/>
          </p:cNvSpPr>
          <p:nvPr>
            <p:ph idx="1"/>
          </p:nvPr>
        </p:nvSpPr>
        <p:spPr>
          <a:xfrm>
            <a:off x="1216478" y="1845734"/>
            <a:ext cx="9939201" cy="4023360"/>
          </a:xfrm>
        </p:spPr>
        <p:txBody>
          <a:bodyPr/>
          <a:lstStyle/>
          <a:p>
            <a:pPr>
              <a:buFont typeface="Arial" panose="020B0604020202020204" pitchFamily="34" charset="0"/>
              <a:buChar char="•"/>
            </a:pPr>
            <a:r>
              <a:rPr lang="en-US" sz="2800" dirty="0"/>
              <a:t>The Five-Year Financial Plan projects a $200.8 million General Fund deficit for FY 2023-24 and a $527.5 million deficit for FY 2024-25, a combined two-year deficit of $728.3 million.</a:t>
            </a:r>
          </a:p>
          <a:p>
            <a:pPr>
              <a:buFont typeface="Arial" panose="020B0604020202020204" pitchFamily="34" charset="0"/>
              <a:buChar char="•"/>
            </a:pPr>
            <a:r>
              <a:rPr lang="en-US" sz="2800" dirty="0"/>
              <a:t>This deficit is the result of reductions in the revenue outlook, the loss of one-time Federal funds, and continued escalating costs in both salaries and benefits, as well as in non-personnel spending.</a:t>
            </a:r>
            <a:endParaRPr lang="en-US" sz="2800" dirty="0">
              <a:solidFill>
                <a:schemeClr val="tx1">
                  <a:lumMod val="85000"/>
                  <a:lumOff val="15000"/>
                </a:schemeClr>
              </a:solidFill>
            </a:endParaRPr>
          </a:p>
          <a:p>
            <a:pPr marL="0" indent="0">
              <a:buNone/>
            </a:pPr>
            <a:endParaRPr lang="en-US" sz="2800" dirty="0">
              <a:solidFill>
                <a:schemeClr val="tx1">
                  <a:lumMod val="85000"/>
                  <a:lumOff val="15000"/>
                </a:schemeClr>
              </a:solidFill>
            </a:endParaRPr>
          </a:p>
          <a:p>
            <a:endParaRPr lang="en-US" dirty="0"/>
          </a:p>
        </p:txBody>
      </p:sp>
    </p:spTree>
    <p:extLst>
      <p:ext uri="{BB962C8B-B14F-4D97-AF65-F5344CB8AC3E}">
        <p14:creationId xmlns:p14="http://schemas.microsoft.com/office/powerpoint/2010/main" val="3244413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85000"/>
                    <a:lumOff val="15000"/>
                  </a:schemeClr>
                </a:solidFill>
              </a:rPr>
              <a:t>Mayor’s Office Policy Instructions - Cont.</a:t>
            </a:r>
          </a:p>
        </p:txBody>
      </p:sp>
      <p:sp>
        <p:nvSpPr>
          <p:cNvPr id="3" name="Content Placeholder 2"/>
          <p:cNvSpPr>
            <a:spLocks noGrp="1"/>
          </p:cNvSpPr>
          <p:nvPr>
            <p:ph idx="1"/>
          </p:nvPr>
        </p:nvSpPr>
        <p:spPr>
          <a:xfrm>
            <a:off x="1216478" y="1845734"/>
            <a:ext cx="9939201" cy="4023360"/>
          </a:xfrm>
        </p:spPr>
        <p:txBody>
          <a:bodyPr vert="horz" lIns="0" tIns="45720" rIns="0" bIns="45720" rtlCol="0" anchor="t">
            <a:noAutofit/>
          </a:bodyPr>
          <a:lstStyle/>
          <a:p>
            <a:pPr>
              <a:buFont typeface="Arial" panose="020B0604020202020204" pitchFamily="34" charset="0"/>
              <a:buChar char="•"/>
            </a:pPr>
            <a:r>
              <a:rPr lang="en-US" sz="2400" dirty="0"/>
              <a:t>Departments must reduce their General Fund support by 5% in FY 2023-24 ($415,726) and 8%, ongoing, in FY 2024-25 ($665,161).</a:t>
            </a:r>
          </a:p>
          <a:p>
            <a:pPr>
              <a:buFont typeface="Arial" panose="020B0604020202020204" pitchFamily="34" charset="0"/>
              <a:buChar char="•"/>
            </a:pPr>
            <a:r>
              <a:rPr lang="en-US" sz="2400" dirty="0"/>
              <a:t>Prioritize filling or reclassifying vacancies for core departmental functions and Mayoral priorities and propose remaining vacancies for budget savings. </a:t>
            </a:r>
          </a:p>
          <a:p>
            <a:pPr>
              <a:buFont typeface="Arial" panose="020B0604020202020204" pitchFamily="34" charset="0"/>
              <a:buChar char="•"/>
            </a:pPr>
            <a:r>
              <a:rPr lang="en-US" sz="2400" dirty="0"/>
              <a:t>Maintain Mayoral initiatives and recommend ways to fund them more efficiently. </a:t>
            </a:r>
          </a:p>
          <a:p>
            <a:pPr>
              <a:buFont typeface="Arial" panose="020B0604020202020204" pitchFamily="34" charset="0"/>
              <a:buChar char="•"/>
            </a:pPr>
            <a:r>
              <a:rPr lang="en-US" sz="2400" dirty="0"/>
              <a:t>Department submissions must focus on programs that produce meaningful and equitable results. </a:t>
            </a:r>
          </a:p>
          <a:p>
            <a:pPr>
              <a:buFont typeface="Arial" panose="020B0604020202020204" pitchFamily="34" charset="0"/>
              <a:buChar char="•"/>
            </a:pPr>
            <a:r>
              <a:rPr lang="en-US" sz="2400" dirty="0"/>
              <a:t>Departments should seek public input in developing their proposed budgets in accordance with budget transparency legislation. </a:t>
            </a:r>
          </a:p>
        </p:txBody>
      </p:sp>
    </p:spTree>
    <p:extLst>
      <p:ext uri="{BB962C8B-B14F-4D97-AF65-F5344CB8AC3E}">
        <p14:creationId xmlns:p14="http://schemas.microsoft.com/office/powerpoint/2010/main" val="337338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solidFill>
                  <a:schemeClr val="tx1">
                    <a:lumMod val="85000"/>
                    <a:lumOff val="15000"/>
                  </a:schemeClr>
                </a:solidFill>
                <a:latin typeface="+mj-lt"/>
              </a:rPr>
              <a:t>HRC Budget Plan to meet reduction goal</a:t>
            </a:r>
          </a:p>
        </p:txBody>
      </p:sp>
      <p:sp>
        <p:nvSpPr>
          <p:cNvPr id="3" name="Content Placeholder 2"/>
          <p:cNvSpPr>
            <a:spLocks noGrp="1"/>
          </p:cNvSpPr>
          <p:nvPr>
            <p:ph idx="1"/>
          </p:nvPr>
        </p:nvSpPr>
        <p:spPr>
          <a:xfrm>
            <a:off x="1208314" y="1845734"/>
            <a:ext cx="9947366" cy="4023360"/>
          </a:xfrm>
        </p:spPr>
        <p:txBody>
          <a:bodyPr>
            <a:normAutofit/>
          </a:bodyPr>
          <a:lstStyle/>
          <a:p>
            <a:pPr>
              <a:lnSpc>
                <a:spcPct val="150000"/>
              </a:lnSpc>
              <a:buFont typeface="Arial" panose="020B0604020202020204" pitchFamily="34" charset="0"/>
              <a:buChar char="•"/>
            </a:pPr>
            <a:r>
              <a:rPr lang="en-US" sz="2400" dirty="0">
                <a:solidFill>
                  <a:schemeClr val="tx1">
                    <a:lumMod val="85000"/>
                    <a:lumOff val="15000"/>
                  </a:schemeClr>
                </a:solidFill>
              </a:rPr>
              <a:t>To deduct department non-personnel services by $150,000</a:t>
            </a:r>
          </a:p>
          <a:p>
            <a:pPr>
              <a:lnSpc>
                <a:spcPct val="150000"/>
              </a:lnSpc>
              <a:buFont typeface="Arial" panose="020B0604020202020204" pitchFamily="34" charset="0"/>
              <a:buChar char="•"/>
            </a:pPr>
            <a:r>
              <a:rPr lang="en-US" sz="2400" dirty="0">
                <a:solidFill>
                  <a:schemeClr val="tx1">
                    <a:lumMod val="85000"/>
                    <a:lumOff val="15000"/>
                  </a:schemeClr>
                </a:solidFill>
              </a:rPr>
              <a:t>To increase attrition (salaries &amp; fringe savings) by </a:t>
            </a:r>
            <a:r>
              <a:rPr lang="en-US" sz="2400">
                <a:solidFill>
                  <a:schemeClr val="tx1">
                    <a:lumMod val="85000"/>
                    <a:lumOff val="15000"/>
                  </a:schemeClr>
                </a:solidFill>
              </a:rPr>
              <a:t>$265,726</a:t>
            </a:r>
            <a:endParaRPr lang="en-US" sz="2400" dirty="0">
              <a:solidFill>
                <a:schemeClr val="tx1">
                  <a:lumMod val="85000"/>
                  <a:lumOff val="15000"/>
                </a:schemeClr>
              </a:solidFill>
            </a:endParaRPr>
          </a:p>
          <a:p>
            <a:pPr>
              <a:lnSpc>
                <a:spcPct val="150000"/>
              </a:lnSpc>
              <a:buFont typeface="Arial" panose="020B0604020202020204" pitchFamily="34" charset="0"/>
              <a:buChar char="•"/>
            </a:pPr>
            <a:r>
              <a:rPr lang="en-US" sz="2400" dirty="0">
                <a:solidFill>
                  <a:schemeClr val="tx1">
                    <a:lumMod val="85000"/>
                    <a:lumOff val="15000"/>
                  </a:schemeClr>
                </a:solidFill>
              </a:rPr>
              <a:t>Dream Keeper Initiatives funding have been supporting a portion of salaries &amp; fringe benefits for certain operating staff</a:t>
            </a:r>
          </a:p>
          <a:p>
            <a:pPr>
              <a:lnSpc>
                <a:spcPct val="150000"/>
              </a:lnSpc>
              <a:buFont typeface="Arial" panose="020B0604020202020204" pitchFamily="34" charset="0"/>
              <a:buChar char="•"/>
            </a:pPr>
            <a:r>
              <a:rPr lang="en-US" sz="2400" dirty="0">
                <a:solidFill>
                  <a:schemeClr val="tx1">
                    <a:lumMod val="85000"/>
                    <a:lumOff val="15000"/>
                  </a:schemeClr>
                </a:solidFill>
              </a:rPr>
              <a:t>To reallocate $1Mil (15%) of Dream Keeper Initiatives funding to support operating salaries &amp; fringe benefits</a:t>
            </a:r>
          </a:p>
        </p:txBody>
      </p:sp>
    </p:spTree>
    <p:extLst>
      <p:ext uri="{BB962C8B-B14F-4D97-AF65-F5344CB8AC3E}">
        <p14:creationId xmlns:p14="http://schemas.microsoft.com/office/powerpoint/2010/main" val="199662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779149" y="365760"/>
            <a:ext cx="8597659" cy="830997"/>
          </a:xfrm>
          <a:prstGeom prst="rect">
            <a:avLst/>
          </a:prstGeom>
          <a:noFill/>
        </p:spPr>
        <p:txBody>
          <a:bodyPr wrap="square" rtlCol="0">
            <a:spAutoFit/>
          </a:bodyPr>
          <a:lstStyle/>
          <a:p>
            <a:pPr algn="ctr"/>
            <a:r>
              <a:rPr lang="en-US" sz="4800" dirty="0">
                <a:solidFill>
                  <a:schemeClr val="tx1">
                    <a:lumMod val="85000"/>
                    <a:lumOff val="15000"/>
                  </a:schemeClr>
                </a:solidFill>
                <a:latin typeface="+mj-lt"/>
              </a:rPr>
              <a:t>HRC FY2023-24 Budget details</a:t>
            </a:r>
          </a:p>
        </p:txBody>
      </p:sp>
      <p:graphicFrame>
        <p:nvGraphicFramePr>
          <p:cNvPr id="2" name="Table 1">
            <a:extLst>
              <a:ext uri="{FF2B5EF4-FFF2-40B4-BE49-F238E27FC236}">
                <a16:creationId xmlns:a16="http://schemas.microsoft.com/office/drawing/2014/main" id="{91FFEAB4-4117-6D18-ADDC-95E7AFE92F49}"/>
              </a:ext>
            </a:extLst>
          </p:cNvPr>
          <p:cNvGraphicFramePr>
            <a:graphicFrameLocks noGrp="1"/>
          </p:cNvGraphicFramePr>
          <p:nvPr>
            <p:extLst>
              <p:ext uri="{D42A27DB-BD31-4B8C-83A1-F6EECF244321}">
                <p14:modId xmlns:p14="http://schemas.microsoft.com/office/powerpoint/2010/main" val="2910912468"/>
              </p:ext>
            </p:extLst>
          </p:nvPr>
        </p:nvGraphicFramePr>
        <p:xfrm>
          <a:off x="1117600" y="1417638"/>
          <a:ext cx="9957539" cy="4022719"/>
        </p:xfrm>
        <a:graphic>
          <a:graphicData uri="http://schemas.openxmlformats.org/drawingml/2006/table">
            <a:tbl>
              <a:tblPr>
                <a:tableStyleId>{5C22544A-7EE6-4342-B048-85BDC9FD1C3A}</a:tableStyleId>
              </a:tblPr>
              <a:tblGrid>
                <a:gridCol w="1425184">
                  <a:extLst>
                    <a:ext uri="{9D8B030D-6E8A-4147-A177-3AD203B41FA5}">
                      <a16:colId xmlns:a16="http://schemas.microsoft.com/office/drawing/2014/main" val="4124173637"/>
                    </a:ext>
                  </a:extLst>
                </a:gridCol>
                <a:gridCol w="2008743">
                  <a:extLst>
                    <a:ext uri="{9D8B030D-6E8A-4147-A177-3AD203B41FA5}">
                      <a16:colId xmlns:a16="http://schemas.microsoft.com/office/drawing/2014/main" val="1915809417"/>
                    </a:ext>
                  </a:extLst>
                </a:gridCol>
                <a:gridCol w="1354383">
                  <a:extLst>
                    <a:ext uri="{9D8B030D-6E8A-4147-A177-3AD203B41FA5}">
                      <a16:colId xmlns:a16="http://schemas.microsoft.com/office/drawing/2014/main" val="533547507"/>
                    </a:ext>
                  </a:extLst>
                </a:gridCol>
                <a:gridCol w="1354383">
                  <a:extLst>
                    <a:ext uri="{9D8B030D-6E8A-4147-A177-3AD203B41FA5}">
                      <a16:colId xmlns:a16="http://schemas.microsoft.com/office/drawing/2014/main" val="614638380"/>
                    </a:ext>
                  </a:extLst>
                </a:gridCol>
                <a:gridCol w="1354383">
                  <a:extLst>
                    <a:ext uri="{9D8B030D-6E8A-4147-A177-3AD203B41FA5}">
                      <a16:colId xmlns:a16="http://schemas.microsoft.com/office/drawing/2014/main" val="3709149766"/>
                    </a:ext>
                  </a:extLst>
                </a:gridCol>
                <a:gridCol w="1354383">
                  <a:extLst>
                    <a:ext uri="{9D8B030D-6E8A-4147-A177-3AD203B41FA5}">
                      <a16:colId xmlns:a16="http://schemas.microsoft.com/office/drawing/2014/main" val="3120515440"/>
                    </a:ext>
                  </a:extLst>
                </a:gridCol>
                <a:gridCol w="1106080">
                  <a:extLst>
                    <a:ext uri="{9D8B030D-6E8A-4147-A177-3AD203B41FA5}">
                      <a16:colId xmlns:a16="http://schemas.microsoft.com/office/drawing/2014/main" val="1328852818"/>
                    </a:ext>
                  </a:extLst>
                </a:gridCol>
              </a:tblGrid>
              <a:tr h="467332">
                <a:tc>
                  <a:txBody>
                    <a:bodyPr/>
                    <a:lstStyle/>
                    <a:p>
                      <a:pPr algn="ctr" rtl="0" fontAlgn="ctr"/>
                      <a:r>
                        <a:rPr lang="en-US" sz="1300" b="1" u="none" strike="noStrike" dirty="0">
                          <a:effectLst/>
                        </a:rPr>
                        <a:t>Categories</a:t>
                      </a:r>
                      <a:endParaRPr lang="en-US" sz="13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300" b="1" u="none" strike="noStrike">
                          <a:effectLst/>
                        </a:rPr>
                        <a:t>Fund Titles</a:t>
                      </a:r>
                      <a:endParaRPr lang="en-US" sz="13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300" b="1" u="none" strike="noStrike" dirty="0">
                          <a:effectLst/>
                        </a:rPr>
                        <a:t>FY2022-23 Adopted Budget</a:t>
                      </a:r>
                      <a:endParaRPr lang="en-US" sz="13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300" b="1" u="none" strike="noStrike">
                          <a:effectLst/>
                        </a:rPr>
                        <a:t>FY2023-24 Base Budget</a:t>
                      </a:r>
                      <a:endParaRPr lang="en-US" sz="13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300" b="1" u="none" strike="noStrike">
                          <a:effectLst/>
                        </a:rPr>
                        <a:t>Changes from FY22-23</a:t>
                      </a:r>
                      <a:endParaRPr lang="en-US" sz="13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300" b="1" u="none" strike="noStrike" dirty="0">
                          <a:effectLst/>
                        </a:rPr>
                        <a:t>FY2023-24 Proposed Budget</a:t>
                      </a:r>
                      <a:endParaRPr lang="en-US" sz="13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300" b="1" u="none" strike="noStrike" dirty="0">
                          <a:effectLst/>
                        </a:rPr>
                        <a:t>Changes from FY23-24 Base</a:t>
                      </a:r>
                      <a:endParaRPr lang="en-US" sz="1300" b="1" i="0" u="none" strike="noStrike" dirty="0">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3267926260"/>
                  </a:ext>
                </a:extLst>
              </a:tr>
              <a:tr h="201594">
                <a:tc rowSpan="7">
                  <a:txBody>
                    <a:bodyPr/>
                    <a:lstStyle/>
                    <a:p>
                      <a:pPr algn="ctr" rtl="0" fontAlgn="ctr"/>
                      <a:r>
                        <a:rPr lang="en-US" sz="1300" b="1" u="none" strike="noStrike">
                          <a:effectLst/>
                        </a:rPr>
                        <a:t>Annual Operating Funds</a:t>
                      </a:r>
                      <a:endParaRPr lang="en-US" sz="13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Salaries</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$3,340,551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$3,417,142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$76,591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$3,946,034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$528,892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74892036"/>
                  </a:ext>
                </a:extLst>
              </a:tr>
              <a:tr h="201594">
                <a:tc vMerge="1">
                  <a:txBody>
                    <a:bodyPr/>
                    <a:lstStyle/>
                    <a:p>
                      <a:endParaRPr lang="en-US"/>
                    </a:p>
                  </a:txBody>
                  <a:tcPr/>
                </a:tc>
                <a:tc>
                  <a:txBody>
                    <a:bodyPr/>
                    <a:lstStyle/>
                    <a:p>
                      <a:pPr algn="ctr" rtl="0" fontAlgn="ctr"/>
                      <a:r>
                        <a:rPr lang="en-US" sz="1200" u="none" strike="noStrike">
                          <a:effectLst/>
                        </a:rPr>
                        <a:t>Mandatory Fringe Benefits</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$1,307,086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$1,427,394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$120,308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$1,632,776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$205,382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1850238468"/>
                  </a:ext>
                </a:extLst>
              </a:tr>
              <a:tr h="201594">
                <a:tc vMerge="1">
                  <a:txBody>
                    <a:bodyPr/>
                    <a:lstStyle/>
                    <a:p>
                      <a:endParaRPr lang="en-US"/>
                    </a:p>
                  </a:txBody>
                  <a:tcPr/>
                </a:tc>
                <a:tc>
                  <a:txBody>
                    <a:bodyPr/>
                    <a:lstStyle/>
                    <a:p>
                      <a:pPr algn="ctr" rtl="0" fontAlgn="ctr"/>
                      <a:r>
                        <a:rPr lang="en-US" sz="1200" u="none" strike="noStrike">
                          <a:effectLst/>
                        </a:rPr>
                        <a:t>Non-Personnel Services</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$300,616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$300,616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$150,616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dirty="0">
                          <a:solidFill>
                            <a:srgbClr val="FF0000"/>
                          </a:solidFill>
                          <a:effectLst/>
                        </a:rPr>
                        <a:t>($150,000)</a:t>
                      </a:r>
                      <a:endParaRPr lang="en-US" sz="1200" b="0" i="0" u="none" strike="noStrike" dirty="0">
                        <a:solidFill>
                          <a:srgbClr val="FF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2212249586"/>
                  </a:ext>
                </a:extLst>
              </a:tr>
              <a:tr h="201594">
                <a:tc vMerge="1">
                  <a:txBody>
                    <a:bodyPr/>
                    <a:lstStyle/>
                    <a:p>
                      <a:endParaRPr lang="en-US"/>
                    </a:p>
                  </a:txBody>
                  <a:tcPr/>
                </a:tc>
                <a:tc>
                  <a:txBody>
                    <a:bodyPr/>
                    <a:lstStyle/>
                    <a:p>
                      <a:pPr algn="ctr" rtl="0" fontAlgn="ctr"/>
                      <a:r>
                        <a:rPr lang="en-US" sz="1200" u="none" strike="noStrike">
                          <a:effectLst/>
                        </a:rPr>
                        <a:t>City Grant Programs</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$1,487,900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$1,547,416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$59,516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$1,547,416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2865071441"/>
                  </a:ext>
                </a:extLst>
              </a:tr>
              <a:tr h="201594">
                <a:tc vMerge="1">
                  <a:txBody>
                    <a:bodyPr/>
                    <a:lstStyle/>
                    <a:p>
                      <a:endParaRPr lang="en-US"/>
                    </a:p>
                  </a:txBody>
                  <a:tcPr/>
                </a:tc>
                <a:tc>
                  <a:txBody>
                    <a:bodyPr/>
                    <a:lstStyle/>
                    <a:p>
                      <a:pPr algn="ctr" rtl="0" fontAlgn="ctr"/>
                      <a:r>
                        <a:rPr lang="en-US" sz="1200" u="none" strike="noStrike">
                          <a:effectLst/>
                        </a:rPr>
                        <a:t>Materials &amp; Supplies</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$29,437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$29,437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$29,437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3158808469"/>
                  </a:ext>
                </a:extLst>
              </a:tr>
              <a:tr h="201594">
                <a:tc vMerge="1">
                  <a:txBody>
                    <a:bodyPr/>
                    <a:lstStyle/>
                    <a:p>
                      <a:endParaRPr lang="en-US"/>
                    </a:p>
                  </a:txBody>
                  <a:tcPr/>
                </a:tc>
                <a:tc>
                  <a:txBody>
                    <a:bodyPr/>
                    <a:lstStyle/>
                    <a:p>
                      <a:pPr algn="ctr" rtl="0" fontAlgn="ctr"/>
                      <a:r>
                        <a:rPr lang="en-US" sz="1200" u="none" strike="noStrike">
                          <a:effectLst/>
                        </a:rPr>
                        <a:t>Services Of Other Depts</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$587,423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$606,550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$19,127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$606,550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1165240990"/>
                  </a:ext>
                </a:extLst>
              </a:tr>
              <a:tr h="201594">
                <a:tc vMerge="1">
                  <a:txBody>
                    <a:bodyPr/>
                    <a:lstStyle/>
                    <a:p>
                      <a:endParaRPr lang="en-US"/>
                    </a:p>
                  </a:txBody>
                  <a:tcPr/>
                </a:tc>
                <a:tc>
                  <a:txBody>
                    <a:bodyPr/>
                    <a:lstStyle/>
                    <a:p>
                      <a:pPr algn="ctr" rtl="0" fontAlgn="ctr"/>
                      <a:r>
                        <a:rPr lang="en-US" sz="1200" b="1" u="none" strike="noStrike" dirty="0">
                          <a:effectLst/>
                        </a:rPr>
                        <a:t>Sub-total</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$7,053,013 </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$7,328,555 </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$275,542 </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$7,912,829 </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$584,274 </a:t>
                      </a:r>
                      <a:endParaRPr lang="en-US" sz="1200" b="1" i="0" u="none" strike="noStrike" dirty="0">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3256002447"/>
                  </a:ext>
                </a:extLst>
              </a:tr>
              <a:tr h="238248">
                <a:tc>
                  <a:txBody>
                    <a:bodyPr/>
                    <a:lstStyle/>
                    <a:p>
                      <a:pPr algn="ctr" rtl="0" fontAlgn="ctr"/>
                      <a:r>
                        <a:rPr lang="en-US" sz="1300" b="1" u="none" strike="noStrike">
                          <a:effectLst/>
                        </a:rPr>
                        <a:t> </a:t>
                      </a:r>
                      <a:endParaRPr lang="en-US" sz="13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 </a:t>
                      </a:r>
                      <a:endParaRPr lang="en-US" sz="12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 </a:t>
                      </a:r>
                      <a:endParaRPr lang="en-US" sz="12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 </a:t>
                      </a:r>
                      <a:endParaRPr lang="en-US" sz="12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 </a:t>
                      </a:r>
                      <a:endParaRPr lang="en-US" sz="12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 </a:t>
                      </a:r>
                      <a:endParaRPr lang="en-US" sz="12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 </a:t>
                      </a:r>
                      <a:endParaRPr lang="en-US" sz="1200" b="1"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747837600"/>
                  </a:ext>
                </a:extLst>
              </a:tr>
              <a:tr h="201594">
                <a:tc rowSpan="5">
                  <a:txBody>
                    <a:bodyPr/>
                    <a:lstStyle/>
                    <a:p>
                      <a:pPr algn="ctr" rtl="0" fontAlgn="ctr"/>
                      <a:r>
                        <a:rPr lang="en-US" sz="1300" b="1" u="none" strike="noStrike">
                          <a:effectLst/>
                        </a:rPr>
                        <a:t>Continuing Programmatic Funds</a:t>
                      </a:r>
                      <a:endParaRPr lang="en-US" sz="1300" b="1"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Dream Keeper Initiatives</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$6,752,660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$6,753,910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$1,250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$5,753,910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dirty="0">
                          <a:solidFill>
                            <a:srgbClr val="FF0000"/>
                          </a:solidFill>
                          <a:effectLst/>
                        </a:rPr>
                        <a:t>($1,000,000)</a:t>
                      </a:r>
                      <a:endParaRPr lang="en-US" sz="1200" b="0" i="0" u="none" strike="noStrike" dirty="0">
                        <a:solidFill>
                          <a:srgbClr val="FF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1378213175"/>
                  </a:ext>
                </a:extLst>
              </a:tr>
              <a:tr h="201594">
                <a:tc vMerge="1">
                  <a:txBody>
                    <a:bodyPr/>
                    <a:lstStyle/>
                    <a:p>
                      <a:endParaRPr lang="en-US"/>
                    </a:p>
                  </a:txBody>
                  <a:tcPr/>
                </a:tc>
                <a:tc>
                  <a:txBody>
                    <a:bodyPr/>
                    <a:lstStyle/>
                    <a:p>
                      <a:pPr algn="ctr" rtl="0" fontAlgn="ctr"/>
                      <a:r>
                        <a:rPr lang="en-US" sz="1200" u="none" strike="noStrike">
                          <a:effectLst/>
                        </a:rPr>
                        <a:t>Office of Racial Equity</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$775,000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$775,000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$775,000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3759331615"/>
                  </a:ext>
                </a:extLst>
              </a:tr>
              <a:tr h="201594">
                <a:tc vMerge="1">
                  <a:txBody>
                    <a:bodyPr/>
                    <a:lstStyle/>
                    <a:p>
                      <a:endParaRPr lang="en-US"/>
                    </a:p>
                  </a:txBody>
                  <a:tcPr/>
                </a:tc>
                <a:tc>
                  <a:txBody>
                    <a:bodyPr/>
                    <a:lstStyle/>
                    <a:p>
                      <a:pPr algn="ctr" rtl="0" fontAlgn="ctr"/>
                      <a:r>
                        <a:rPr lang="en-US" sz="1200" u="none" strike="noStrike" dirty="0">
                          <a:effectLst/>
                        </a:rPr>
                        <a:t>Native American Community</a:t>
                      </a:r>
                    </a:p>
                  </a:txBody>
                  <a:tcPr marL="9163" marR="9163" marT="9163" marB="0" anchor="ctr"/>
                </a:tc>
                <a:tc>
                  <a:txBody>
                    <a:bodyPr/>
                    <a:lstStyle/>
                    <a:p>
                      <a:pPr algn="ctr" rtl="0" fontAlgn="ctr"/>
                      <a:r>
                        <a:rPr lang="en-US" sz="1200" u="none" strike="noStrike">
                          <a:effectLst/>
                        </a:rPr>
                        <a:t>$75,000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$75,000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$75,000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3566335213"/>
                  </a:ext>
                </a:extLst>
              </a:tr>
              <a:tr h="201594">
                <a:tc vMerge="1">
                  <a:txBody>
                    <a:bodyPr/>
                    <a:lstStyle/>
                    <a:p>
                      <a:endParaRPr lang="en-US"/>
                    </a:p>
                  </a:txBody>
                  <a:tcPr/>
                </a:tc>
                <a:tc>
                  <a:txBody>
                    <a:bodyPr/>
                    <a:lstStyle/>
                    <a:p>
                      <a:pPr algn="ctr" rtl="0" fontAlgn="ctr"/>
                      <a:r>
                        <a:rPr lang="en-US" sz="1200" u="none" strike="noStrike">
                          <a:effectLst/>
                        </a:rPr>
                        <a:t>Add-backs</a:t>
                      </a:r>
                      <a:endParaRPr lang="en-US" sz="1200" b="0" i="0" u="none" strike="noStrike">
                        <a:solidFill>
                          <a:srgbClr val="262626"/>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$465,000 </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dirty="0">
                          <a:effectLst/>
                        </a:rPr>
                        <a:t>$315,000 </a:t>
                      </a:r>
                      <a:endParaRPr lang="en-US" sz="1200" b="0"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dirty="0">
                          <a:solidFill>
                            <a:srgbClr val="FF0000"/>
                          </a:solidFill>
                          <a:effectLst/>
                        </a:rPr>
                        <a:t>($150,000)</a:t>
                      </a:r>
                      <a:endParaRPr lang="en-US" sz="1200" b="0" i="0" u="none" strike="noStrike" dirty="0">
                        <a:solidFill>
                          <a:srgbClr val="FF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dirty="0">
                          <a:effectLst/>
                        </a:rPr>
                        <a:t>$315,000 </a:t>
                      </a:r>
                      <a:endParaRPr lang="en-US" sz="1200" b="0"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2719280117"/>
                  </a:ext>
                </a:extLst>
              </a:tr>
              <a:tr h="201594">
                <a:tc vMerge="1">
                  <a:txBody>
                    <a:bodyPr/>
                    <a:lstStyle/>
                    <a:p>
                      <a:endParaRPr lang="en-US"/>
                    </a:p>
                  </a:txBody>
                  <a:tcPr/>
                </a:tc>
                <a:tc>
                  <a:txBody>
                    <a:bodyPr/>
                    <a:lstStyle/>
                    <a:p>
                      <a:pPr algn="ctr" rtl="0" fontAlgn="ctr"/>
                      <a:r>
                        <a:rPr lang="en-US" sz="1200" b="1" u="none" strike="noStrike" dirty="0">
                          <a:effectLst/>
                        </a:rPr>
                        <a:t>Sub-total</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$8,067,660 </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$7,918,910</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solidFill>
                            <a:srgbClr val="FF0000"/>
                          </a:solidFill>
                          <a:effectLst/>
                        </a:rPr>
                        <a:t>($148,750)</a:t>
                      </a:r>
                      <a:endParaRPr lang="en-US" sz="1200" b="1" i="0" u="none" strike="noStrike" dirty="0">
                        <a:solidFill>
                          <a:srgbClr val="FF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$6,918,910</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solidFill>
                            <a:srgbClr val="FF0000"/>
                          </a:solidFill>
                          <a:effectLst/>
                        </a:rPr>
                        <a:t>($1,000,000)</a:t>
                      </a:r>
                      <a:endParaRPr lang="en-US" sz="1200" b="1" i="0" u="none" strike="noStrike" dirty="0">
                        <a:solidFill>
                          <a:srgbClr val="FF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1565457086"/>
                  </a:ext>
                </a:extLst>
              </a:tr>
              <a:tr h="238248">
                <a:tc>
                  <a:txBody>
                    <a:bodyPr/>
                    <a:lstStyle/>
                    <a:p>
                      <a:pPr algn="l" rtl="0" fontAlgn="b"/>
                      <a:r>
                        <a:rPr lang="en-US" sz="1300" b="1" u="none" strike="noStrike">
                          <a:effectLst/>
                        </a:rPr>
                        <a:t> </a:t>
                      </a:r>
                      <a:endParaRPr lang="en-US" sz="1300" b="1" i="0" u="none" strike="noStrike">
                        <a:solidFill>
                          <a:srgbClr val="000000"/>
                        </a:solidFill>
                        <a:effectLst/>
                        <a:latin typeface="Calibri" panose="020F0502020204030204" pitchFamily="34" charset="0"/>
                      </a:endParaRPr>
                    </a:p>
                  </a:txBody>
                  <a:tcPr marL="9163" marR="9163" marT="9163" marB="0" anchor="b"/>
                </a:tc>
                <a:tc>
                  <a:txBody>
                    <a:bodyPr/>
                    <a:lstStyle/>
                    <a:p>
                      <a:pPr algn="ctr" rtl="0" fontAlgn="ctr"/>
                      <a:r>
                        <a:rPr lang="en-US" sz="1300" b="1" u="none" strike="noStrike" dirty="0">
                          <a:effectLst/>
                        </a:rPr>
                        <a:t>Total</a:t>
                      </a:r>
                      <a:endParaRPr lang="en-US" sz="13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$15,120,673 </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$15,247,465</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$126,792</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effectLst/>
                        </a:rPr>
                        <a:t>$14,831,739</a:t>
                      </a:r>
                      <a:endParaRPr lang="en-US" sz="12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b="1" u="none" strike="noStrike" dirty="0">
                          <a:solidFill>
                            <a:srgbClr val="FF0000"/>
                          </a:solidFill>
                          <a:effectLst/>
                        </a:rPr>
                        <a:t>($415,726)</a:t>
                      </a:r>
                      <a:endParaRPr lang="en-US" sz="1200" b="1" i="0" u="none" strike="noStrike" dirty="0">
                        <a:solidFill>
                          <a:srgbClr val="FF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2496236831"/>
                  </a:ext>
                </a:extLst>
              </a:tr>
              <a:tr h="265738">
                <a:tc>
                  <a:txBody>
                    <a:bodyPr/>
                    <a:lstStyle/>
                    <a:p>
                      <a:pPr algn="l" rtl="0" fontAlgn="b"/>
                      <a:r>
                        <a:rPr lang="en-US" sz="1300" b="1" u="none" strike="noStrike">
                          <a:effectLst/>
                        </a:rPr>
                        <a:t> </a:t>
                      </a:r>
                      <a:endParaRPr lang="en-US" sz="1300" b="1" i="0" u="none" strike="noStrike">
                        <a:solidFill>
                          <a:srgbClr val="000000"/>
                        </a:solidFill>
                        <a:effectLst/>
                        <a:latin typeface="Calibri" panose="020F0502020204030204" pitchFamily="34" charset="0"/>
                      </a:endParaRPr>
                    </a:p>
                  </a:txBody>
                  <a:tcPr marL="9163" marR="9163" marT="9163" marB="0" anchor="b"/>
                </a:tc>
                <a:tc>
                  <a:txBody>
                    <a:bodyPr/>
                    <a:lstStyle/>
                    <a:p>
                      <a:pPr algn="l" rtl="0" fontAlgn="b"/>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9163" marR="9163" marT="9163" marB="0" anchor="b"/>
                </a:tc>
                <a:tc>
                  <a:txBody>
                    <a:bodyPr/>
                    <a:lstStyle/>
                    <a:p>
                      <a:pPr algn="l" rtl="0" fontAlgn="b"/>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9163" marR="9163" marT="9163" marB="0" anchor="b"/>
                </a:tc>
                <a:tc>
                  <a:txBody>
                    <a:bodyPr/>
                    <a:lstStyle/>
                    <a:p>
                      <a:pPr algn="l" rtl="0" fontAlgn="b"/>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9163" marR="9163" marT="9163" marB="0" anchor="b"/>
                </a:tc>
                <a:tc>
                  <a:txBody>
                    <a:bodyPr/>
                    <a:lstStyle/>
                    <a:p>
                      <a:pPr algn="l" rtl="0" fontAlgn="b"/>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9163" marR="9163" marT="9163" marB="0" anchor="b"/>
                </a:tc>
                <a:tc>
                  <a:txBody>
                    <a:bodyPr/>
                    <a:lstStyle/>
                    <a:p>
                      <a:pPr algn="l" rtl="0" fontAlgn="b"/>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9163" marR="9163" marT="9163" marB="0" anchor="b"/>
                </a:tc>
                <a:tc>
                  <a:txBody>
                    <a:bodyPr/>
                    <a:lstStyle/>
                    <a:p>
                      <a:pPr algn="l" rtl="0" fontAlgn="b"/>
                      <a:r>
                        <a:rPr lang="en-US" sz="1500" u="none" strike="noStrike">
                          <a:effectLst/>
                        </a:rPr>
                        <a:t> </a:t>
                      </a:r>
                      <a:endParaRPr lang="en-US" sz="1500" b="0" i="0" u="none" strike="noStrike">
                        <a:solidFill>
                          <a:srgbClr val="000000"/>
                        </a:solidFill>
                        <a:effectLst/>
                        <a:latin typeface="Calibri" panose="020F0502020204030204" pitchFamily="34" charset="0"/>
                      </a:endParaRPr>
                    </a:p>
                  </a:txBody>
                  <a:tcPr marL="9163" marR="9163" marT="9163" marB="0" anchor="b"/>
                </a:tc>
                <a:extLst>
                  <a:ext uri="{0D108BD9-81ED-4DB2-BD59-A6C34878D82A}">
                    <a16:rowId xmlns:a16="http://schemas.microsoft.com/office/drawing/2014/main" val="1356809276"/>
                  </a:ext>
                </a:extLst>
              </a:tr>
              <a:tr h="394025">
                <a:tc>
                  <a:txBody>
                    <a:bodyPr/>
                    <a:lstStyle/>
                    <a:p>
                      <a:pPr algn="ctr" rtl="0" fontAlgn="ctr"/>
                      <a:r>
                        <a:rPr lang="en-US" sz="1300" b="1" u="none" strike="noStrike" dirty="0">
                          <a:effectLst/>
                        </a:rPr>
                        <a:t>Personnel</a:t>
                      </a:r>
                      <a:endParaRPr lang="en-US" sz="1300" b="1" i="0" u="none" strike="noStrike" dirty="0">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Full-time Equivalent positions (FTE)</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49.93</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53.29</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3.36</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a:effectLst/>
                        </a:rPr>
                        <a:t>53.29</a:t>
                      </a:r>
                      <a:endParaRPr lang="en-US" sz="1200" b="0" i="0" u="none" strike="noStrike">
                        <a:solidFill>
                          <a:srgbClr val="000000"/>
                        </a:solidFill>
                        <a:effectLst/>
                        <a:latin typeface="Calibri" panose="020F0502020204030204" pitchFamily="34" charset="0"/>
                      </a:endParaRPr>
                    </a:p>
                  </a:txBody>
                  <a:tcPr marL="9163" marR="9163" marT="9163" marB="0" anchor="ctr"/>
                </a:tc>
                <a:tc>
                  <a:txBody>
                    <a:bodyPr/>
                    <a:lstStyle/>
                    <a:p>
                      <a:pPr algn="ctr" rtl="0" fontAlgn="ctr"/>
                      <a:r>
                        <a:rPr lang="en-US" sz="1200" u="none" strike="noStrike" dirty="0">
                          <a:effectLst/>
                        </a:rPr>
                        <a:t>0</a:t>
                      </a:r>
                      <a:endParaRPr lang="en-US" sz="1200" b="0" i="0" u="none" strike="noStrike" dirty="0">
                        <a:solidFill>
                          <a:srgbClr val="000000"/>
                        </a:solidFill>
                        <a:effectLst/>
                        <a:latin typeface="Calibri" panose="020F0502020204030204" pitchFamily="34" charset="0"/>
                      </a:endParaRPr>
                    </a:p>
                  </a:txBody>
                  <a:tcPr marL="9163" marR="9163" marT="9163" marB="0" anchor="ctr"/>
                </a:tc>
                <a:extLst>
                  <a:ext uri="{0D108BD9-81ED-4DB2-BD59-A6C34878D82A}">
                    <a16:rowId xmlns:a16="http://schemas.microsoft.com/office/drawing/2014/main" val="1365258002"/>
                  </a:ext>
                </a:extLst>
              </a:tr>
            </a:tbl>
          </a:graphicData>
        </a:graphic>
      </p:graphicFrame>
    </p:spTree>
    <p:extLst>
      <p:ext uri="{BB962C8B-B14F-4D97-AF65-F5344CB8AC3E}">
        <p14:creationId xmlns:p14="http://schemas.microsoft.com/office/powerpoint/2010/main" val="1389540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87764" y="385164"/>
            <a:ext cx="10449017" cy="830997"/>
          </a:xfrm>
          <a:prstGeom prst="rect">
            <a:avLst/>
          </a:prstGeom>
          <a:noFill/>
        </p:spPr>
        <p:txBody>
          <a:bodyPr wrap="square" rtlCol="0">
            <a:spAutoFit/>
          </a:bodyPr>
          <a:lstStyle/>
          <a:p>
            <a:pPr algn="ctr"/>
            <a:r>
              <a:rPr lang="en-US" sz="4800" dirty="0">
                <a:solidFill>
                  <a:schemeClr val="tx1">
                    <a:lumMod val="85000"/>
                    <a:lumOff val="15000"/>
                  </a:schemeClr>
                </a:solidFill>
                <a:latin typeface="+mj-lt"/>
              </a:rPr>
              <a:t>HRC FY2023-24 Budget details - Cont.</a:t>
            </a:r>
          </a:p>
        </p:txBody>
      </p:sp>
      <p:graphicFrame>
        <p:nvGraphicFramePr>
          <p:cNvPr id="3" name="Table 2">
            <a:extLst>
              <a:ext uri="{FF2B5EF4-FFF2-40B4-BE49-F238E27FC236}">
                <a16:creationId xmlns:a16="http://schemas.microsoft.com/office/drawing/2014/main" id="{88114FFA-0E33-04E2-EE18-F0FB84D67EE0}"/>
              </a:ext>
            </a:extLst>
          </p:cNvPr>
          <p:cNvGraphicFramePr>
            <a:graphicFrameLocks noGrp="1"/>
          </p:cNvGraphicFramePr>
          <p:nvPr>
            <p:extLst>
              <p:ext uri="{D42A27DB-BD31-4B8C-83A1-F6EECF244321}">
                <p14:modId xmlns:p14="http://schemas.microsoft.com/office/powerpoint/2010/main" val="2651930179"/>
              </p:ext>
            </p:extLst>
          </p:nvPr>
        </p:nvGraphicFramePr>
        <p:xfrm>
          <a:off x="1724675" y="1348144"/>
          <a:ext cx="8775194" cy="2943225"/>
        </p:xfrm>
        <a:graphic>
          <a:graphicData uri="http://schemas.openxmlformats.org/drawingml/2006/table">
            <a:tbl>
              <a:tblPr>
                <a:tableStyleId>{5C22544A-7EE6-4342-B048-85BDC9FD1C3A}</a:tableStyleId>
              </a:tblPr>
              <a:tblGrid>
                <a:gridCol w="1045954">
                  <a:extLst>
                    <a:ext uri="{9D8B030D-6E8A-4147-A177-3AD203B41FA5}">
                      <a16:colId xmlns:a16="http://schemas.microsoft.com/office/drawing/2014/main" val="2727880888"/>
                    </a:ext>
                  </a:extLst>
                </a:gridCol>
                <a:gridCol w="3913632">
                  <a:extLst>
                    <a:ext uri="{9D8B030D-6E8A-4147-A177-3AD203B41FA5}">
                      <a16:colId xmlns:a16="http://schemas.microsoft.com/office/drawing/2014/main" val="1950841926"/>
                    </a:ext>
                  </a:extLst>
                </a:gridCol>
                <a:gridCol w="1325880">
                  <a:extLst>
                    <a:ext uri="{9D8B030D-6E8A-4147-A177-3AD203B41FA5}">
                      <a16:colId xmlns:a16="http://schemas.microsoft.com/office/drawing/2014/main" val="2879259599"/>
                    </a:ext>
                  </a:extLst>
                </a:gridCol>
                <a:gridCol w="1261872">
                  <a:extLst>
                    <a:ext uri="{9D8B030D-6E8A-4147-A177-3AD203B41FA5}">
                      <a16:colId xmlns:a16="http://schemas.microsoft.com/office/drawing/2014/main" val="836895031"/>
                    </a:ext>
                  </a:extLst>
                </a:gridCol>
                <a:gridCol w="1227856">
                  <a:extLst>
                    <a:ext uri="{9D8B030D-6E8A-4147-A177-3AD203B41FA5}">
                      <a16:colId xmlns:a16="http://schemas.microsoft.com/office/drawing/2014/main" val="380789185"/>
                    </a:ext>
                  </a:extLst>
                </a:gridCol>
              </a:tblGrid>
              <a:tr h="485775">
                <a:tc>
                  <a:txBody>
                    <a:bodyPr/>
                    <a:lstStyle/>
                    <a:p>
                      <a:pPr algn="ctr" rtl="0" fontAlgn="ctr"/>
                      <a:r>
                        <a:rPr lang="en-US" sz="1400" b="1" u="none" strike="noStrike" dirty="0">
                          <a:effectLst/>
                        </a:rPr>
                        <a:t>Fund Title</a:t>
                      </a:r>
                    </a:p>
                  </a:txBody>
                  <a:tcPr marL="9525" marR="9525" marT="9525" marB="0" anchor="ctr"/>
                </a:tc>
                <a:tc>
                  <a:txBody>
                    <a:bodyPr/>
                    <a:lstStyle/>
                    <a:p>
                      <a:pPr algn="ctr" rtl="0" fontAlgn="ctr"/>
                      <a:r>
                        <a:rPr lang="en-US" sz="1400" b="1" u="none" strike="noStrike" dirty="0">
                          <a:effectLst/>
                        </a:rPr>
                        <a:t>Description</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b="1" u="none" strike="noStrike" dirty="0">
                          <a:effectLst/>
                        </a:rPr>
                        <a:t>FY2022-2023 budget</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b="1" u="none" strike="noStrike">
                          <a:effectLst/>
                        </a:rPr>
                        <a:t>FY2023-2024 budget</a:t>
                      </a:r>
                      <a:endParaRPr lang="en-US" sz="14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b="1" u="none" strike="noStrike" dirty="0">
                          <a:effectLst/>
                        </a:rPr>
                        <a:t>Changes from FY22-23</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46593370"/>
                  </a:ext>
                </a:extLst>
              </a:tr>
              <a:tr h="1009650">
                <a:tc rowSpan="6">
                  <a:txBody>
                    <a:bodyPr/>
                    <a:lstStyle/>
                    <a:p>
                      <a:pPr algn="ctr" rtl="0" fontAlgn="ctr"/>
                      <a:r>
                        <a:rPr lang="en-US" sz="1400" b="1" u="none" strike="noStrike" dirty="0">
                          <a:effectLst/>
                        </a:rPr>
                        <a:t>Add-backs</a:t>
                      </a:r>
                    </a:p>
                    <a:p>
                      <a:pPr algn="ctr" rtl="0" fontAlgn="ct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rtl="0" fontAlgn="ctr"/>
                      <a:r>
                        <a:rPr lang="en-US" sz="1200" u="none" strike="noStrike" dirty="0">
                          <a:effectLst/>
                        </a:rPr>
                        <a:t>Community-based arts consultant to perform racial equity and analysis, and auditing for arts programming and award process to generate findings and recommendations to enhance the programming and ensure that awards are made in a way that furthers the city's racial equity goals</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$125,000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solidFill>
                            <a:srgbClr val="FF0000"/>
                          </a:solidFill>
                          <a:effectLst/>
                        </a:rPr>
                        <a:t>($125,000)</a:t>
                      </a:r>
                      <a:endParaRPr lang="en-US" sz="1200" b="0"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07886761"/>
                  </a:ext>
                </a:extLst>
              </a:tr>
              <a:tr h="209550">
                <a:tc vMerge="1">
                  <a:txBody>
                    <a:bodyPr/>
                    <a:lstStyle/>
                    <a:p>
                      <a:endParaRPr lang="en-US"/>
                    </a:p>
                  </a:txBody>
                  <a:tcPr/>
                </a:tc>
                <a:tc>
                  <a:txBody>
                    <a:bodyPr/>
                    <a:lstStyle/>
                    <a:p>
                      <a:pPr algn="l" rtl="0" fontAlgn="ctr"/>
                      <a:r>
                        <a:rPr lang="en-US" sz="1200" u="none" strike="noStrike">
                          <a:effectLst/>
                        </a:rPr>
                        <a:t>Turk and Taylor Landmarking</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$25,000 </a:t>
                      </a:r>
                      <a:endParaRPr lang="en-US" sz="12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solidFill>
                            <a:srgbClr val="FF0000"/>
                          </a:solidFill>
                          <a:effectLst/>
                        </a:rPr>
                        <a:t>($25,000)</a:t>
                      </a:r>
                      <a:endParaRPr lang="en-US" sz="1200" b="0"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64371332"/>
                  </a:ext>
                </a:extLst>
              </a:tr>
              <a:tr h="409575">
                <a:tc vMerge="1">
                  <a:txBody>
                    <a:bodyPr/>
                    <a:lstStyle/>
                    <a:p>
                      <a:endParaRPr lang="en-US"/>
                    </a:p>
                  </a:txBody>
                  <a:tcPr/>
                </a:tc>
                <a:tc>
                  <a:txBody>
                    <a:bodyPr/>
                    <a:lstStyle/>
                    <a:p>
                      <a:pPr algn="l" rtl="0" fontAlgn="ctr"/>
                      <a:r>
                        <a:rPr lang="en-US" sz="1200" u="none" strike="noStrike">
                          <a:effectLst/>
                        </a:rPr>
                        <a:t>Provide services to youth on probation and their families by keeping connected to entire family</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$250,000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$250,000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78476857"/>
                  </a:ext>
                </a:extLst>
              </a:tr>
              <a:tr h="409575">
                <a:tc vMerge="1">
                  <a:txBody>
                    <a:bodyPr/>
                    <a:lstStyle/>
                    <a:p>
                      <a:endParaRPr lang="en-US"/>
                    </a:p>
                  </a:txBody>
                  <a:tcPr/>
                </a:tc>
                <a:tc>
                  <a:txBody>
                    <a:bodyPr/>
                    <a:lstStyle/>
                    <a:p>
                      <a:pPr algn="l" rtl="0" fontAlgn="ctr"/>
                      <a:r>
                        <a:rPr lang="en-US" sz="1200" u="none" strike="noStrike">
                          <a:effectLst/>
                        </a:rPr>
                        <a:t>Community event supports for Black led community celebrations in D10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$50,000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$50,000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7338737"/>
                  </a:ext>
                </a:extLst>
              </a:tr>
              <a:tr h="209550">
                <a:tc vMerge="1">
                  <a:txBody>
                    <a:bodyPr/>
                    <a:lstStyle/>
                    <a:p>
                      <a:endParaRPr lang="en-US"/>
                    </a:p>
                  </a:txBody>
                  <a:tcPr/>
                </a:tc>
                <a:tc>
                  <a:txBody>
                    <a:bodyPr/>
                    <a:lstStyle/>
                    <a:p>
                      <a:pPr algn="l" rtl="0" fontAlgn="ctr"/>
                      <a:r>
                        <a:rPr lang="en-US" sz="1200" u="none" strike="noStrike">
                          <a:effectLst/>
                        </a:rPr>
                        <a:t>D10 youth basketball / mentorship suppport</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$15,000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$15,000 </a:t>
                      </a:r>
                      <a:endParaRPr lang="en-US" sz="12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a:effectLst/>
                        </a:rPr>
                        <a:t>$0 </a:t>
                      </a:r>
                      <a:endParaRPr lang="en-US" sz="12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80708728"/>
                  </a:ext>
                </a:extLst>
              </a:tr>
              <a:tr h="209550">
                <a:tc vMerge="1">
                  <a:txBody>
                    <a:bodyPr/>
                    <a:lstStyle/>
                    <a:p>
                      <a:endParaRPr lang="en-US"/>
                    </a:p>
                  </a:txBody>
                  <a:tcPr/>
                </a:tc>
                <a:tc>
                  <a:txBody>
                    <a:bodyPr/>
                    <a:lstStyle/>
                    <a:p>
                      <a:pPr algn="ctr" rtl="0" fontAlgn="ctr"/>
                      <a:r>
                        <a:rPr lang="en-US" sz="1200" b="1" i="0" u="none" strike="noStrike" dirty="0">
                          <a:solidFill>
                            <a:srgbClr val="000000"/>
                          </a:solidFill>
                          <a:effectLst/>
                          <a:latin typeface="Calibri" panose="020F0502020204030204" pitchFamily="34" charset="0"/>
                        </a:rPr>
                        <a:t>Total</a:t>
                      </a:r>
                    </a:p>
                  </a:txBody>
                  <a:tcPr marL="9525" marR="9525" marT="9525" marB="0" anchor="ctr"/>
                </a:tc>
                <a:tc>
                  <a:txBody>
                    <a:bodyPr/>
                    <a:lstStyle/>
                    <a:p>
                      <a:pPr algn="ctr" rtl="0" fontAlgn="ctr"/>
                      <a:r>
                        <a:rPr lang="en-US" sz="1200" b="1" u="none" strike="noStrike" dirty="0">
                          <a:effectLst/>
                        </a:rPr>
                        <a:t>$465,000 </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b="1" u="none" strike="noStrike" dirty="0">
                          <a:effectLst/>
                        </a:rPr>
                        <a:t>$315,000 </a:t>
                      </a:r>
                      <a:endParaRPr lang="en-US"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200" b="1" u="none" strike="noStrike" dirty="0">
                          <a:solidFill>
                            <a:srgbClr val="FF0000"/>
                          </a:solidFill>
                          <a:effectLst/>
                        </a:rPr>
                        <a:t>($150,000)</a:t>
                      </a:r>
                      <a:endParaRPr lang="en-US" sz="12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4584472"/>
                  </a:ext>
                </a:extLst>
              </a:tr>
            </a:tbl>
          </a:graphicData>
        </a:graphic>
      </p:graphicFrame>
      <p:graphicFrame>
        <p:nvGraphicFramePr>
          <p:cNvPr id="5" name="Table 4">
            <a:extLst>
              <a:ext uri="{FF2B5EF4-FFF2-40B4-BE49-F238E27FC236}">
                <a16:creationId xmlns:a16="http://schemas.microsoft.com/office/drawing/2014/main" id="{50B95C13-93A7-68EB-7328-2FE9770610A8}"/>
              </a:ext>
            </a:extLst>
          </p:cNvPr>
          <p:cNvGraphicFramePr>
            <a:graphicFrameLocks noGrp="1"/>
          </p:cNvGraphicFramePr>
          <p:nvPr>
            <p:extLst>
              <p:ext uri="{D42A27DB-BD31-4B8C-83A1-F6EECF244321}">
                <p14:modId xmlns:p14="http://schemas.microsoft.com/office/powerpoint/2010/main" val="161968421"/>
              </p:ext>
            </p:extLst>
          </p:nvPr>
        </p:nvGraphicFramePr>
        <p:xfrm>
          <a:off x="2524522" y="4589606"/>
          <a:ext cx="7175500" cy="1428750"/>
        </p:xfrm>
        <a:graphic>
          <a:graphicData uri="http://schemas.openxmlformats.org/drawingml/2006/table">
            <a:tbl>
              <a:tblPr>
                <a:tableStyleId>{5C22544A-7EE6-4342-B048-85BDC9FD1C3A}</a:tableStyleId>
              </a:tblPr>
              <a:tblGrid>
                <a:gridCol w="1777214">
                  <a:extLst>
                    <a:ext uri="{9D8B030D-6E8A-4147-A177-3AD203B41FA5}">
                      <a16:colId xmlns:a16="http://schemas.microsoft.com/office/drawing/2014/main" val="2272670072"/>
                    </a:ext>
                  </a:extLst>
                </a:gridCol>
                <a:gridCol w="3685518">
                  <a:extLst>
                    <a:ext uri="{9D8B030D-6E8A-4147-A177-3AD203B41FA5}">
                      <a16:colId xmlns:a16="http://schemas.microsoft.com/office/drawing/2014/main" val="1005865832"/>
                    </a:ext>
                  </a:extLst>
                </a:gridCol>
                <a:gridCol w="1712768">
                  <a:extLst>
                    <a:ext uri="{9D8B030D-6E8A-4147-A177-3AD203B41FA5}">
                      <a16:colId xmlns:a16="http://schemas.microsoft.com/office/drawing/2014/main" val="1235127557"/>
                    </a:ext>
                  </a:extLst>
                </a:gridCol>
              </a:tblGrid>
              <a:tr h="247650">
                <a:tc>
                  <a:txBody>
                    <a:bodyPr/>
                    <a:lstStyle/>
                    <a:p>
                      <a:pPr algn="ctr" rtl="0" fontAlgn="ctr"/>
                      <a:r>
                        <a:rPr lang="en-US" sz="1400" b="1" u="none" strike="noStrike" dirty="0">
                          <a:effectLst/>
                        </a:rPr>
                        <a:t>Fund Titles</a:t>
                      </a:r>
                      <a:endParaRPr lang="en-US" sz="1400" b="1"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b="1" u="none" strike="noStrike" dirty="0">
                          <a:effectLst/>
                        </a:rPr>
                        <a:t>Description</a:t>
                      </a:r>
                      <a:endParaRPr lang="en-US" sz="1400" b="1"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400" b="1" u="none" strike="noStrike" dirty="0">
                          <a:effectLst/>
                        </a:rPr>
                        <a:t>Extra budget Support</a:t>
                      </a:r>
                    </a:p>
                  </a:txBody>
                  <a:tcPr marL="0" marR="0" marT="0" marB="0" anchor="ctr"/>
                </a:tc>
                <a:extLst>
                  <a:ext uri="{0D108BD9-81ED-4DB2-BD59-A6C34878D82A}">
                    <a16:rowId xmlns:a16="http://schemas.microsoft.com/office/drawing/2014/main" val="1408166480"/>
                  </a:ext>
                </a:extLst>
              </a:tr>
              <a:tr h="485775">
                <a:tc>
                  <a:txBody>
                    <a:bodyPr/>
                    <a:lstStyle/>
                    <a:p>
                      <a:pPr algn="ctr" rtl="0" fontAlgn="ctr"/>
                      <a:r>
                        <a:rPr lang="en-US" sz="1400" b="1" u="none" strike="noStrike">
                          <a:effectLst/>
                        </a:rPr>
                        <a:t>Opportunities for All</a:t>
                      </a:r>
                      <a:endParaRPr lang="en-US" sz="1400" b="1" i="0" u="none" strike="noStrike">
                        <a:solidFill>
                          <a:srgbClr val="000000"/>
                        </a:solidFill>
                        <a:effectLst/>
                        <a:latin typeface="Calibri" panose="020F0502020204030204" pitchFamily="34" charset="0"/>
                      </a:endParaRPr>
                    </a:p>
                  </a:txBody>
                  <a:tcPr marL="0" marR="0" marT="0" marB="0" anchor="ctr"/>
                </a:tc>
                <a:tc>
                  <a:txBody>
                    <a:bodyPr/>
                    <a:lstStyle/>
                    <a:p>
                      <a:pPr algn="l" rtl="0" fontAlgn="ctr"/>
                      <a:r>
                        <a:rPr lang="en-US" sz="1200" u="none" strike="noStrike" dirty="0">
                          <a:effectLst/>
                        </a:rPr>
                        <a:t>State of California to support and expand youth programming under the Opportunities for All initiatives </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200" u="none" strike="noStrike">
                          <a:effectLst/>
                        </a:rPr>
                        <a:t>$11,790,072 </a:t>
                      </a:r>
                      <a:endParaRPr lang="en-US" sz="12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406479694"/>
                  </a:ext>
                </a:extLst>
              </a:tr>
              <a:tr h="485775">
                <a:tc>
                  <a:txBody>
                    <a:bodyPr/>
                    <a:lstStyle/>
                    <a:p>
                      <a:pPr algn="ctr" rtl="0" fontAlgn="ctr"/>
                      <a:r>
                        <a:rPr lang="en-US" sz="1400" b="1" u="none" strike="noStrike" dirty="0">
                          <a:effectLst/>
                        </a:rPr>
                        <a:t>Opportunities for All</a:t>
                      </a:r>
                      <a:endParaRPr lang="en-US" sz="1400" b="1" i="0" u="none" strike="noStrike" dirty="0">
                        <a:solidFill>
                          <a:srgbClr val="000000"/>
                        </a:solidFill>
                        <a:effectLst/>
                        <a:latin typeface="Calibri" panose="020F0502020204030204" pitchFamily="34" charset="0"/>
                      </a:endParaRPr>
                    </a:p>
                  </a:txBody>
                  <a:tcPr marL="0" marR="0" marT="0" marB="0" anchor="ctr"/>
                </a:tc>
                <a:tc>
                  <a:txBody>
                    <a:bodyPr/>
                    <a:lstStyle/>
                    <a:p>
                      <a:pPr algn="l" rtl="0" fontAlgn="ctr"/>
                      <a:r>
                        <a:rPr lang="en-US" sz="1200" u="none" strike="noStrike" dirty="0">
                          <a:effectLst/>
                        </a:rPr>
                        <a:t>OEWD (ECN) to support Opportunities for All staffing and projects</a:t>
                      </a:r>
                      <a:endParaRPr lang="en-US" sz="1200" b="0"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200" u="none" strike="noStrike">
                          <a:effectLst/>
                        </a:rPr>
                        <a:t>$1,500,000 </a:t>
                      </a:r>
                      <a:endParaRPr lang="en-US" sz="12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888783805"/>
                  </a:ext>
                </a:extLst>
              </a:tr>
              <a:tr h="209550">
                <a:tc>
                  <a:txBody>
                    <a:bodyPr/>
                    <a:lstStyle/>
                    <a:p>
                      <a:pPr algn="ctr" rtl="0"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0" marR="0" marT="0" marB="0" anchor="ctr"/>
                </a:tc>
                <a:tc>
                  <a:txBody>
                    <a:bodyPr/>
                    <a:lstStyle/>
                    <a:p>
                      <a:pPr algn="ctr" rtl="0" fontAlgn="ctr"/>
                      <a:r>
                        <a:rPr lang="en-US" sz="1200" b="1" u="none" strike="noStrike" dirty="0">
                          <a:effectLst/>
                        </a:rPr>
                        <a:t>Total</a:t>
                      </a:r>
                      <a:endParaRPr lang="en-US"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rtl="0" fontAlgn="ctr"/>
                      <a:r>
                        <a:rPr lang="en-US" sz="1200" b="1" i="0" u="none" strike="noStrike" dirty="0">
                          <a:solidFill>
                            <a:srgbClr val="000000"/>
                          </a:solidFill>
                          <a:effectLst/>
                          <a:latin typeface="Calibri" panose="020F0502020204030204" pitchFamily="34" charset="0"/>
                        </a:rPr>
                        <a:t>$13,290,072 </a:t>
                      </a:r>
                    </a:p>
                  </a:txBody>
                  <a:tcPr marL="9525" marR="9525" marT="9525" marB="0" anchor="ctr"/>
                </a:tc>
                <a:extLst>
                  <a:ext uri="{0D108BD9-81ED-4DB2-BD59-A6C34878D82A}">
                    <a16:rowId xmlns:a16="http://schemas.microsoft.com/office/drawing/2014/main" val="2125265158"/>
                  </a:ext>
                </a:extLst>
              </a:tr>
            </a:tbl>
          </a:graphicData>
        </a:graphic>
      </p:graphicFrame>
    </p:spTree>
    <p:extLst>
      <p:ext uri="{BB962C8B-B14F-4D97-AF65-F5344CB8AC3E}">
        <p14:creationId xmlns:p14="http://schemas.microsoft.com/office/powerpoint/2010/main" val="3430549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tx1">
                    <a:lumMod val="85000"/>
                    <a:lumOff val="15000"/>
                  </a:schemeClr>
                </a:solidFill>
              </a:rPr>
              <a:t>HRC Budget priorities for FY23-24 </a:t>
            </a:r>
          </a:p>
        </p:txBody>
      </p:sp>
      <p:sp>
        <p:nvSpPr>
          <p:cNvPr id="3" name="Content Placeholder 2"/>
          <p:cNvSpPr>
            <a:spLocks noGrp="1"/>
          </p:cNvSpPr>
          <p:nvPr>
            <p:ph idx="1"/>
          </p:nvPr>
        </p:nvSpPr>
        <p:spPr>
          <a:xfrm>
            <a:off x="1208314" y="1845734"/>
            <a:ext cx="9947366" cy="4023360"/>
          </a:xfrm>
        </p:spPr>
        <p:txBody>
          <a:bodyPr>
            <a:normAutofit/>
          </a:bodyPr>
          <a:lstStyle/>
          <a:p>
            <a:pPr>
              <a:lnSpc>
                <a:spcPct val="150000"/>
              </a:lnSpc>
              <a:buFont typeface="Arial" panose="020B0604020202020204" pitchFamily="34" charset="0"/>
              <a:buChar char="•"/>
            </a:pPr>
            <a:r>
              <a:rPr lang="en-US" sz="2400" dirty="0">
                <a:solidFill>
                  <a:schemeClr val="tx1">
                    <a:lumMod val="85000"/>
                    <a:lumOff val="15000"/>
                  </a:schemeClr>
                </a:solidFill>
              </a:rPr>
              <a:t>To maintain Grant funding for our Community Based Organizations</a:t>
            </a:r>
          </a:p>
          <a:p>
            <a:pPr>
              <a:lnSpc>
                <a:spcPct val="150000"/>
              </a:lnSpc>
              <a:buFont typeface="Arial" panose="020B0604020202020204" pitchFamily="34" charset="0"/>
              <a:buChar char="•"/>
            </a:pPr>
            <a:r>
              <a:rPr lang="en-US" sz="2400" dirty="0">
                <a:solidFill>
                  <a:schemeClr val="tx1">
                    <a:lumMod val="85000"/>
                    <a:lumOff val="15000"/>
                  </a:schemeClr>
                </a:solidFill>
              </a:rPr>
              <a:t>To maintain current Salary/fringe funding levels to align staffing needs with projects and divisions</a:t>
            </a:r>
          </a:p>
          <a:p>
            <a:pPr>
              <a:lnSpc>
                <a:spcPct val="150000"/>
              </a:lnSpc>
              <a:buFont typeface="Arial" panose="020B0604020202020204" pitchFamily="34" charset="0"/>
              <a:buChar char="•"/>
            </a:pPr>
            <a:r>
              <a:rPr lang="en-US" sz="2400" dirty="0">
                <a:solidFill>
                  <a:schemeClr val="tx1">
                    <a:lumMod val="85000"/>
                    <a:lumOff val="15000"/>
                  </a:schemeClr>
                </a:solidFill>
              </a:rPr>
              <a:t>To develop pipelines and parity for staff growth and pay</a:t>
            </a:r>
          </a:p>
          <a:p>
            <a:pPr>
              <a:lnSpc>
                <a:spcPct val="150000"/>
              </a:lnSpc>
              <a:buFont typeface="Arial" panose="020B0604020202020204" pitchFamily="34" charset="0"/>
              <a:buChar char="•"/>
            </a:pPr>
            <a:r>
              <a:rPr lang="en-US" sz="2400" dirty="0">
                <a:solidFill>
                  <a:schemeClr val="tx1">
                    <a:lumMod val="85000"/>
                    <a:lumOff val="15000"/>
                  </a:schemeClr>
                </a:solidFill>
              </a:rPr>
              <a:t>To adjust funding allocations and position classifications to increase efficiencies </a:t>
            </a:r>
          </a:p>
        </p:txBody>
      </p:sp>
    </p:spTree>
    <p:extLst>
      <p:ext uri="{BB962C8B-B14F-4D97-AF65-F5344CB8AC3E}">
        <p14:creationId xmlns:p14="http://schemas.microsoft.com/office/powerpoint/2010/main" val="80254164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2488</TotalTime>
  <Words>798</Words>
  <Application>Microsoft Office PowerPoint</Application>
  <PresentationFormat>Widescreen</PresentationFormat>
  <Paragraphs>179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Retrospect</vt:lpstr>
      <vt:lpstr>Fiscal Year 2023-2024 Preliminary Budget Proposal</vt:lpstr>
      <vt:lpstr>HRC Budget Schedule</vt:lpstr>
      <vt:lpstr>Mayor’s Office Policy Instructions</vt:lpstr>
      <vt:lpstr>Mayor’s Office Policy Instructions - Cont.</vt:lpstr>
      <vt:lpstr>HRC Budget Plan to meet reduction goal</vt:lpstr>
      <vt:lpstr>PowerPoint Presentation</vt:lpstr>
      <vt:lpstr>PowerPoint Presentation</vt:lpstr>
      <vt:lpstr>HRC Budget priorities for FY23-24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2019-2020 Budget Update</dc:title>
  <dc:creator>Liang, Jun (HRC)</dc:creator>
  <cp:lastModifiedBy>Jun Liang</cp:lastModifiedBy>
  <cp:revision>119</cp:revision>
  <cp:lastPrinted>2020-02-13T20:07:04Z</cp:lastPrinted>
  <dcterms:created xsi:type="dcterms:W3CDTF">2019-08-20T15:17:09Z</dcterms:created>
  <dcterms:modified xsi:type="dcterms:W3CDTF">2023-01-25T21:29:18Z</dcterms:modified>
</cp:coreProperties>
</file>