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6"/>
  </p:notesMasterIdLst>
  <p:handoutMasterIdLst>
    <p:handoutMasterId r:id="rId7"/>
  </p:handoutMasterIdLst>
  <p:sldIdLst>
    <p:sldId id="259" r:id="rId2"/>
    <p:sldId id="515" r:id="rId3"/>
    <p:sldId id="517" r:id="rId4"/>
    <p:sldId id="518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eeka chaudhry" initials="AC" lastIdx="2" clrIdx="0"/>
  <p:cmAuthor id="1" name="Elizondo, Virginia Dario (CAT)" initials="EVD(" lastIdx="0" clrIdx="1">
    <p:extLst>
      <p:ext uri="{19B8F6BF-5375-455C-9EA6-DF929625EA0E}">
        <p15:presenceInfo xmlns:p15="http://schemas.microsoft.com/office/powerpoint/2012/main" userId="S-1-5-21-898723898-2537929837-1806160139-11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38F1D"/>
    <a:srgbClr val="FF6C2F"/>
    <a:srgbClr val="5E6578"/>
    <a:srgbClr val="4E5D7F"/>
    <a:srgbClr val="737B91"/>
    <a:srgbClr val="009DA5"/>
    <a:srgbClr val="0C1C47"/>
    <a:srgbClr val="DDCC6B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 autoAdjust="0"/>
    <p:restoredTop sz="78267" autoAdjust="0"/>
  </p:normalViewPr>
  <p:slideViewPr>
    <p:cSldViewPr>
      <p:cViewPr varScale="1">
        <p:scale>
          <a:sx n="77" d="100"/>
          <a:sy n="77" d="100"/>
        </p:scale>
        <p:origin x="161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40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150" y="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624A2-9784-4135-B8B5-312461C85633}" type="datetimeFigureOut">
              <a:rPr lang="en-US" smtClean="0"/>
              <a:pPr/>
              <a:t>3/11/2022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2DABBF-7DA9-4A90-A7E6-180FF1A4C2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649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633D59B-3662-4AE8-B464-A37EA9DACC85}" type="datetimeFigureOut">
              <a:rPr lang="en-US" smtClean="0"/>
              <a:pPr/>
              <a:t>3/11/2022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420F7D9-78E5-4FA6-8B72-DF2F9AABB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2520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Financial interest: real property in SF and worth $2K or more but not month to month rentals; income from any source worth $500 or more; investment in business that does business in SF and worth $2K or more or you are director, officer, employee of that entity; gifts of $500 or more in last 12 months; personal finances is income, assets, and expenses of immediate family</a:t>
            </a:r>
          </a:p>
          <a:p>
            <a:endParaRPr lang="en-US" dirty="0"/>
          </a:p>
          <a:p>
            <a:r>
              <a:rPr lang="en-US" dirty="0"/>
              <a:t>Government decision: voting, appointing someone, committing your board to course of action, or entering into a contract</a:t>
            </a:r>
          </a:p>
          <a:p>
            <a:endParaRPr lang="en-US" dirty="0"/>
          </a:p>
          <a:p>
            <a:r>
              <a:rPr lang="en-US" dirty="0"/>
              <a:t>participate: negotiating, providing advice by way of research, investigation, preparing reports for decision maker; seek to influence means using your position to try to affect outcome of decision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latin typeface="Ariel"/>
              </a:rPr>
              <a:t>Participate includes: negotiating, providing advice by way of research, investigation, and preparing reports for decision maker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dirty="0">
              <a:latin typeface="Arie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latin typeface="Ariel"/>
              </a:rPr>
              <a:t>Seek to influence includes: using your position to try to affect outcome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dirty="0">
              <a:latin typeface="Arie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878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dirty="0">
              <a:latin typeface="Arie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182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293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pter_Color">
    <p:bg>
      <p:bgPr>
        <a:solidFill>
          <a:srgbClr val="F38F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 hasCustomPrompt="1"/>
          </p:nvPr>
        </p:nvSpPr>
        <p:spPr>
          <a:xfrm>
            <a:off x="647059" y="2780928"/>
            <a:ext cx="8029397" cy="2160240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lang="en-US" altLang="ko-KR" sz="6000" b="0" i="0" u="none" baseline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altLang="ko-KR" dirty="0" err="1"/>
              <a:t>Ridiculus</a:t>
            </a:r>
            <a:r>
              <a:rPr lang="en-US" altLang="ko-KR" dirty="0"/>
              <a:t> </a:t>
            </a:r>
            <a:r>
              <a:rPr lang="en-US" altLang="ko-KR" dirty="0" err="1"/>
              <a:t>Ultricies</a:t>
            </a:r>
            <a:endParaRPr lang="ko-KR" altLang="en-US" dirty="0"/>
          </a:p>
        </p:txBody>
      </p:sp>
      <p:pic>
        <p:nvPicPr>
          <p:cNvPr id="4" name="Picture 3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6BBB71CF-2C53-CA4D-8A37-17EF4BBCC8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85233" y="5645427"/>
            <a:ext cx="2919619" cy="934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/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텍스트 개체 틀 4"/>
          <p:cNvSpPr>
            <a:spLocks noGrp="1"/>
          </p:cNvSpPr>
          <p:nvPr>
            <p:ph type="body" sz="quarter" idx="13" hasCustomPrompt="1"/>
          </p:nvPr>
        </p:nvSpPr>
        <p:spPr>
          <a:xfrm>
            <a:off x="683566" y="3645024"/>
            <a:ext cx="5328592" cy="2767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200" b="0" i="0">
                <a:solidFill>
                  <a:srgbClr val="F39200"/>
                </a:solidFill>
                <a:latin typeface="Arial" charset="0"/>
                <a:ea typeface="Arial" charset="0"/>
                <a:cs typeface="Arial" charset="0"/>
              </a:defRPr>
            </a:lvl1pPr>
            <a:lvl7pPr marL="2743200" indent="0">
              <a:buFontTx/>
              <a:buNone/>
              <a:defRPr sz="1200"/>
            </a:lvl7pPr>
          </a:lstStyle>
          <a:p>
            <a:pPr lvl="0"/>
            <a:r>
              <a:rPr lang="en-US" altLang="ko-KR" dirty="0"/>
              <a:t>PURUS ELIT VULPUTATE</a:t>
            </a:r>
            <a:endParaRPr lang="ko-KR" altLang="en-US" dirty="0"/>
          </a:p>
        </p:txBody>
      </p:sp>
      <p:pic>
        <p:nvPicPr>
          <p:cNvPr id="1026" name="Picture 2" descr="C:\DOCUME~1\ADMINI~1\LOCALS~1\Temp\vmware-Administrator\VMwareDnD\07a25d03\1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76672"/>
            <a:ext cx="1440160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텍스트 개체 틀 12"/>
          <p:cNvSpPr>
            <a:spLocks noGrp="1"/>
          </p:cNvSpPr>
          <p:nvPr>
            <p:ph type="body" sz="quarter" idx="12" hasCustomPrompt="1"/>
          </p:nvPr>
        </p:nvSpPr>
        <p:spPr>
          <a:xfrm>
            <a:off x="611560" y="4077072"/>
            <a:ext cx="7920880" cy="30963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4800" b="0" i="0">
                <a:solidFill>
                  <a:srgbClr val="F38F1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altLang="ko-KR" dirty="0" err="1"/>
              <a:t>Lorem</a:t>
            </a:r>
            <a:r>
              <a:rPr lang="en-US" altLang="ko-KR" dirty="0"/>
              <a:t> </a:t>
            </a:r>
            <a:r>
              <a:rPr lang="en-US" altLang="ko-KR" dirty="0" err="1"/>
              <a:t>ipsum</a:t>
            </a:r>
            <a:r>
              <a:rPr lang="en-US" altLang="ko-KR" dirty="0"/>
              <a:t> dolor sit </a:t>
            </a:r>
            <a:r>
              <a:rPr lang="en-US" altLang="ko-KR" dirty="0" err="1"/>
              <a:t>amet</a:t>
            </a:r>
            <a:r>
              <a:rPr lang="en-US" altLang="ko-KR" dirty="0"/>
              <a:t>, </a:t>
            </a:r>
            <a:r>
              <a:rPr lang="en-US" altLang="ko-KR" dirty="0" err="1"/>
              <a:t>consectetuer</a:t>
            </a:r>
            <a:r>
              <a:rPr lang="en-US" altLang="ko-KR" dirty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0092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F4CC8-A4A4-3B46-974A-E05DA71ECF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88B804-B2B9-FF4A-AECC-87B8573149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67095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65CF7-1AC0-FF46-95C3-300C5B992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501D7-830C-3F4A-A6E8-08256E899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+mn-lt"/>
              </a:defRPr>
            </a:lvl1pPr>
            <a:lvl2pPr>
              <a:defRPr sz="1700">
                <a:latin typeface="+mn-lt"/>
              </a:defRPr>
            </a:lvl2pPr>
            <a:lvl3pPr>
              <a:defRPr sz="1700">
                <a:latin typeface="+mn-lt"/>
              </a:defRPr>
            </a:lvl3pPr>
            <a:lvl4pPr>
              <a:defRPr sz="1700">
                <a:latin typeface="+mn-lt"/>
              </a:defRPr>
            </a:lvl4pPr>
            <a:lvl5pPr>
              <a:defRPr sz="170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7DF520-96C3-4264-9464-3082150E0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8221" y="316137"/>
            <a:ext cx="2560320" cy="1442020"/>
          </a:xfrm>
          <a:prstGeom prst="rect">
            <a:avLst/>
          </a:prstGeom>
        </p:spPr>
      </p:pic>
      <p:sp>
        <p:nvSpPr>
          <p:cNvPr id="5" name="슬라이드 번호 개체 틀 5">
            <a:extLst>
              <a:ext uri="{FF2B5EF4-FFF2-40B4-BE49-F238E27FC236}">
                <a16:creationId xmlns:a16="http://schemas.microsoft.com/office/drawing/2014/main" id="{F3DE5E64-4049-4D16-9621-22950F3C3E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67544" y="6356351"/>
            <a:ext cx="22322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sz="100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58AE0C9F-EB97-3B42-9159-3A2020A00EDD}" type="slidenum">
              <a:rPr lang="en-US" altLang="ko-KR" smtClean="0"/>
              <a:pPr/>
              <a:t>‹#›</a:t>
            </a:fld>
            <a:r>
              <a:rPr lang="en-US" altLang="ko-KR" dirty="0"/>
              <a:t>  San Francisco Health Network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23144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A8EBC-11DB-3942-B131-B97CCDE50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8A2A7-37FD-D44D-99E3-74C163A7FC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72C1BF-F36A-E54C-A70E-61CC334E1E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409761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6ED48-88A8-0740-8D28-9A60E4467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979BD-A80B-C147-9AA9-0B256FEE6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7579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5B5FD-6159-7041-AFC5-5C30F91F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46559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91A0D-1ECF-5C4C-936C-78E1DAB49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AF484-6F3D-F04F-BB0C-F50D3F247A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C0BE9B-E599-334F-9742-DF449DFD9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427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C2979-ADE2-094D-8A84-3E966DE8D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2350F1-4B94-6445-97E5-C1A79E201A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4346E3-8075-1A41-8D25-897AC69EC4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7940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0C43D-4B62-B74A-93FE-D12C7CBED6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A8F2C2-6A24-A347-8DA7-D9CE5813F1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948980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개체 틀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780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 i="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altLang="ko-KR" dirty="0" err="1"/>
              <a:t>Vehicula</a:t>
            </a:r>
            <a:r>
              <a:rPr lang="en-US" altLang="ko-KR" dirty="0"/>
              <a:t> </a:t>
            </a:r>
            <a:r>
              <a:rPr lang="en-US" altLang="ko-KR" dirty="0" err="1"/>
              <a:t>Ridiculus</a:t>
            </a:r>
            <a:endParaRPr lang="ko-KR" alt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457200" y="1628800"/>
            <a:ext cx="8240713" cy="2155402"/>
          </a:xfrm>
        </p:spPr>
        <p:txBody>
          <a:bodyPr>
            <a:noAutofit/>
          </a:bodyPr>
          <a:lstStyle>
            <a:lvl1pPr marL="0" indent="0">
              <a:buNone/>
              <a:defRPr sz="16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>
                <a:solidFill>
                  <a:srgbClr val="F38F1D"/>
                </a:solidFill>
              </a:defRPr>
            </a:lvl2pPr>
            <a:lvl3pPr marL="914400" indent="0">
              <a:buNone/>
              <a:defRPr sz="1400">
                <a:solidFill>
                  <a:srgbClr val="F38F1D"/>
                </a:solidFill>
              </a:defRPr>
            </a:lvl3pPr>
            <a:lvl4pPr marL="1371600" indent="0">
              <a:buNone/>
              <a:defRPr sz="1400">
                <a:solidFill>
                  <a:srgbClr val="F38F1D"/>
                </a:solidFill>
              </a:defRPr>
            </a:lvl4pPr>
            <a:lvl5pPr marL="1828800" indent="0">
              <a:buNone/>
              <a:defRPr sz="1400">
                <a:solidFill>
                  <a:srgbClr val="F38F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67544" y="6356351"/>
            <a:ext cx="22322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sz="100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58AE0C9F-EB97-3B42-9159-3A2020A00EDD}" type="slidenum">
              <a:rPr lang="en-US" altLang="ko-KR" smtClean="0"/>
              <a:pPr/>
              <a:t>‹#›</a:t>
            </a:fld>
            <a:r>
              <a:rPr lang="en-US" altLang="ko-KR" dirty="0"/>
              <a:t>  San Francisco Health Network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87676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Color">
    <p:bg>
      <p:bgPr>
        <a:solidFill>
          <a:srgbClr val="F38F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 hasCustomPrompt="1"/>
          </p:nvPr>
        </p:nvSpPr>
        <p:spPr>
          <a:xfrm>
            <a:off x="647059" y="2780928"/>
            <a:ext cx="8029397" cy="2160240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lang="en-US" altLang="ko-KR" sz="6000" b="0" i="0" u="none" baseline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altLang="ko-KR" dirty="0" err="1"/>
              <a:t>Ridiculus</a:t>
            </a:r>
            <a:r>
              <a:rPr lang="en-US" altLang="ko-KR" dirty="0"/>
              <a:t> </a:t>
            </a:r>
            <a:r>
              <a:rPr lang="en-US" altLang="ko-KR" dirty="0" err="1"/>
              <a:t>Ultricies</a:t>
            </a:r>
            <a:endParaRPr lang="ko-KR" altLang="en-US" dirty="0"/>
          </a:p>
        </p:txBody>
      </p:sp>
      <p:pic>
        <p:nvPicPr>
          <p:cNvPr id="3077" name="Picture 5" descr="C:\DOCUME~1\ADMINI~1\LOCALS~1\Temp\vmware-Administrator\VMwareDnD\4855ce7c\Asset 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04664"/>
            <a:ext cx="980728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98246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제목 개체 틀 1"/>
          <p:cNvSpPr>
            <a:spLocks noGrp="1"/>
          </p:cNvSpPr>
          <p:nvPr>
            <p:ph type="title" hasCustomPrompt="1"/>
          </p:nvPr>
        </p:nvSpPr>
        <p:spPr>
          <a:xfrm>
            <a:off x="467544" y="116633"/>
            <a:ext cx="8208912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200"/>
            </a:lvl1pPr>
          </a:lstStyle>
          <a:p>
            <a:r>
              <a:rPr lang="en-US" altLang="ko-KR" dirty="0" err="1"/>
              <a:t>Pharetra</a:t>
            </a:r>
            <a:r>
              <a:rPr lang="en-US" altLang="ko-KR" dirty="0"/>
              <a:t> </a:t>
            </a:r>
            <a:r>
              <a:rPr lang="en-US" altLang="ko-KR" dirty="0" err="1"/>
              <a:t>Bibendum</a:t>
            </a:r>
            <a:endParaRPr lang="ko-KR" altLang="en-US" dirty="0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8" y="908720"/>
            <a:ext cx="8208911" cy="86369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lang="en-US" altLang="ko-KR" sz="1800" u="none" baseline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altLang="ko-KR" dirty="0"/>
              <a:t>Maecenas </a:t>
            </a:r>
            <a:r>
              <a:rPr lang="en-US" altLang="ko-KR" dirty="0" err="1"/>
              <a:t>faucibus</a:t>
            </a:r>
            <a:r>
              <a:rPr lang="en-US" altLang="ko-KR" dirty="0"/>
              <a:t> </a:t>
            </a:r>
            <a:r>
              <a:rPr lang="en-US" altLang="ko-KR" dirty="0" err="1"/>
              <a:t>mollis</a:t>
            </a:r>
            <a:r>
              <a:rPr lang="en-US" altLang="ko-KR" dirty="0"/>
              <a:t> </a:t>
            </a:r>
            <a:r>
              <a:rPr lang="en-US" altLang="ko-KR" dirty="0" err="1"/>
              <a:t>interdum</a:t>
            </a:r>
            <a:r>
              <a:rPr lang="en-US" altLang="ko-KR" dirty="0"/>
              <a:t> - </a:t>
            </a:r>
            <a:r>
              <a:rPr lang="en-US" altLang="ko-KR" dirty="0" err="1"/>
              <a:t>Nullam</a:t>
            </a:r>
            <a:r>
              <a:rPr lang="en-US" altLang="ko-KR" dirty="0"/>
              <a:t> </a:t>
            </a:r>
            <a:r>
              <a:rPr lang="en-US" altLang="ko-KR" dirty="0" err="1"/>
              <a:t>quis</a:t>
            </a:r>
            <a:r>
              <a:rPr lang="en-US" altLang="ko-KR" dirty="0"/>
              <a:t> </a:t>
            </a:r>
            <a:r>
              <a:rPr lang="en-US" altLang="ko-KR" dirty="0" err="1"/>
              <a:t>risus</a:t>
            </a:r>
            <a:r>
              <a:rPr lang="en-US" altLang="ko-KR" dirty="0"/>
              <a:t> </a:t>
            </a:r>
            <a:r>
              <a:rPr lang="en-US" altLang="ko-KR" dirty="0" err="1"/>
              <a:t>eget</a:t>
            </a:r>
            <a:r>
              <a:rPr lang="en-US" altLang="ko-KR" dirty="0"/>
              <a:t> </a:t>
            </a:r>
            <a:r>
              <a:rPr lang="en-US" altLang="ko-KR" dirty="0" err="1"/>
              <a:t>urna</a:t>
            </a:r>
            <a:r>
              <a:rPr lang="en-US" altLang="ko-KR" dirty="0"/>
              <a:t> </a:t>
            </a:r>
            <a:r>
              <a:rPr lang="en-US" altLang="ko-KR" dirty="0" err="1"/>
              <a:t>mollis</a:t>
            </a:r>
            <a:r>
              <a:rPr lang="en-US" altLang="ko-KR" dirty="0"/>
              <a:t> </a:t>
            </a:r>
            <a:r>
              <a:rPr lang="en-US" altLang="ko-KR" dirty="0" err="1"/>
              <a:t>ornare</a:t>
            </a:r>
            <a:r>
              <a:rPr lang="en-US" altLang="ko-KR" dirty="0"/>
              <a:t> </a:t>
            </a:r>
            <a:r>
              <a:rPr lang="en-US" altLang="ko-KR" dirty="0" err="1"/>
              <a:t>vel</a:t>
            </a:r>
            <a:r>
              <a:rPr lang="en-US" altLang="ko-KR" dirty="0"/>
              <a:t> </a:t>
            </a:r>
            <a:r>
              <a:rPr lang="en-US" altLang="ko-KR" dirty="0" err="1"/>
              <a:t>eu</a:t>
            </a:r>
            <a:r>
              <a:rPr lang="en-US" altLang="ko-KR" dirty="0"/>
              <a:t> </a:t>
            </a:r>
            <a:r>
              <a:rPr lang="en-US" altLang="ko-KR" dirty="0" err="1"/>
              <a:t>leo</a:t>
            </a:r>
            <a:endParaRPr lang="ko-KR" altLang="en-US" dirty="0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67544" y="6356351"/>
            <a:ext cx="22322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sz="100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58AE0C9F-EB97-3B42-9159-3A2020A00EDD}" type="slidenum">
              <a:rPr lang="en-US" altLang="ko-KR" smtClean="0"/>
              <a:pPr/>
              <a:t>‹#›</a:t>
            </a:fld>
            <a:r>
              <a:rPr lang="en-US" altLang="ko-KR" dirty="0"/>
              <a:t>  San Francisco Health Network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641791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제목 개체 틀 1"/>
          <p:cNvSpPr>
            <a:spLocks noGrp="1"/>
          </p:cNvSpPr>
          <p:nvPr>
            <p:ph type="title" hasCustomPrompt="1"/>
          </p:nvPr>
        </p:nvSpPr>
        <p:spPr>
          <a:xfrm>
            <a:off x="2555776" y="2348881"/>
            <a:ext cx="3744416" cy="10390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latinLnBrk="0">
              <a:defRPr sz="3200" b="1" i="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altLang="ko-KR" dirty="0" err="1"/>
              <a:t>Elit</a:t>
            </a:r>
            <a:r>
              <a:rPr lang="en-US" altLang="ko-KR" dirty="0"/>
              <a:t> Sit</a:t>
            </a:r>
            <a:endParaRPr lang="ko-KR" altLang="en-US" dirty="0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3" hasCustomPrompt="1"/>
          </p:nvPr>
        </p:nvSpPr>
        <p:spPr>
          <a:xfrm>
            <a:off x="1042988" y="4076701"/>
            <a:ext cx="6985000" cy="4324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latinLnBrk="0">
              <a:lnSpc>
                <a:spcPct val="100000"/>
              </a:lnSpc>
              <a:buNone/>
              <a:defRPr lang="en-US" altLang="ko-KR" sz="1800" b="1" i="1" u="none" baseline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altLang="ko-KR" dirty="0"/>
              <a:t>“Cum </a:t>
            </a:r>
            <a:r>
              <a:rPr lang="en-US" altLang="ko-KR" dirty="0" err="1"/>
              <a:t>sociis</a:t>
            </a:r>
            <a:r>
              <a:rPr lang="en-US" altLang="ko-KR" dirty="0"/>
              <a:t> </a:t>
            </a:r>
            <a:r>
              <a:rPr lang="en-US" altLang="ko-KR" dirty="0" err="1"/>
              <a:t>natoque</a:t>
            </a:r>
            <a:r>
              <a:rPr lang="en-US" altLang="ko-KR" dirty="0"/>
              <a:t> </a:t>
            </a:r>
            <a:r>
              <a:rPr lang="en-US" altLang="ko-KR" dirty="0" err="1"/>
              <a:t>penatibus</a:t>
            </a:r>
            <a:r>
              <a:rPr lang="en-US" altLang="ko-KR" dirty="0"/>
              <a:t>.”</a:t>
            </a:r>
            <a:endParaRPr lang="ko-KR" altLang="en-US" dirty="0"/>
          </a:p>
        </p:txBody>
      </p:sp>
      <p:sp>
        <p:nvSpPr>
          <p:cNvPr id="7" name="텍스트 개체 틀 15"/>
          <p:cNvSpPr>
            <a:spLocks noGrp="1"/>
          </p:cNvSpPr>
          <p:nvPr>
            <p:ph type="body" sz="quarter" idx="14" hasCustomPrompt="1"/>
          </p:nvPr>
        </p:nvSpPr>
        <p:spPr>
          <a:xfrm>
            <a:off x="1042988" y="4653136"/>
            <a:ext cx="6985000" cy="4320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latinLnBrk="0">
              <a:lnSpc>
                <a:spcPct val="100000"/>
              </a:lnSpc>
              <a:buNone/>
              <a:defRPr lang="en-US" altLang="ko-KR" sz="1800" b="1" i="0" u="none" baseline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altLang="ko-KR" dirty="0"/>
              <a:t>“</a:t>
            </a:r>
            <a:r>
              <a:rPr lang="en-US" altLang="ko-KR" dirty="0" err="1"/>
              <a:t>Elit</a:t>
            </a:r>
            <a:r>
              <a:rPr lang="en-US" altLang="ko-KR" dirty="0"/>
              <a:t> </a:t>
            </a:r>
            <a:r>
              <a:rPr lang="en-US" altLang="ko-KR" dirty="0" err="1"/>
              <a:t>Ipsum</a:t>
            </a:r>
            <a:r>
              <a:rPr lang="en-US" altLang="ko-KR" dirty="0"/>
              <a:t> </a:t>
            </a:r>
            <a:r>
              <a:rPr lang="en-US" altLang="ko-KR" dirty="0" err="1"/>
              <a:t>Consectetur</a:t>
            </a:r>
            <a:r>
              <a:rPr lang="en-US" altLang="ko-KR" dirty="0"/>
              <a:t>”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67544" y="6356351"/>
            <a:ext cx="22322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sz="100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58AE0C9F-EB97-3B42-9159-3A2020A00EDD}" type="slidenum">
              <a:rPr lang="en-US" altLang="ko-KR" smtClean="0"/>
              <a:pPr/>
              <a:t>‹#›</a:t>
            </a:fld>
            <a:r>
              <a:rPr lang="en-US" altLang="ko-KR" dirty="0"/>
              <a:t>  San Francisco Health Network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10487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title" hasCustomPrompt="1"/>
          </p:nvPr>
        </p:nvSpPr>
        <p:spPr>
          <a:xfrm>
            <a:off x="647059" y="2780928"/>
            <a:ext cx="8029397" cy="2160240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lang="en-US" altLang="ko-KR" sz="6000" b="0" i="0" u="none" baseline="0" smtClean="0">
                <a:solidFill>
                  <a:srgbClr val="F38F1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altLang="ko-KR" dirty="0" err="1"/>
              <a:t>Ridiculus</a:t>
            </a:r>
            <a:r>
              <a:rPr lang="en-US" altLang="ko-KR" dirty="0"/>
              <a:t> </a:t>
            </a:r>
            <a:r>
              <a:rPr lang="en-US" altLang="ko-KR" dirty="0" err="1"/>
              <a:t>Ultricies</a:t>
            </a:r>
            <a:endParaRPr lang="ko-KR" altLang="en-US" dirty="0"/>
          </a:p>
        </p:txBody>
      </p:sp>
      <p:pic>
        <p:nvPicPr>
          <p:cNvPr id="4" name="Picture 2" descr="C:\DOCUME~1\ADMINI~1\LOCALS~1\Temp\vmware-Administrator\VMwareDnD\07a25d03\1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04664"/>
            <a:ext cx="1008112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7243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pter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title" hasCustomPrompt="1"/>
          </p:nvPr>
        </p:nvSpPr>
        <p:spPr>
          <a:xfrm>
            <a:off x="647059" y="2780928"/>
            <a:ext cx="8029397" cy="2160240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lang="en-US" altLang="ko-KR" sz="6000" b="0" i="0" u="none" baseline="0" smtClean="0">
                <a:solidFill>
                  <a:srgbClr val="F38F1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altLang="ko-KR" dirty="0" err="1"/>
              <a:t>Ridiculus</a:t>
            </a:r>
            <a:r>
              <a:rPr lang="en-US" altLang="ko-KR" dirty="0"/>
              <a:t> </a:t>
            </a:r>
            <a:r>
              <a:rPr lang="en-US" altLang="ko-KR" dirty="0" err="1"/>
              <a:t>Ultricies</a:t>
            </a:r>
            <a:endParaRPr lang="ko-KR" altLang="en-US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F9B45B0C-C104-B545-AAD9-0D1F8C1151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983356" y="5999921"/>
            <a:ext cx="2942259" cy="69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17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개체 틀 1"/>
          <p:cNvSpPr>
            <a:spLocks noGrp="1"/>
          </p:cNvSpPr>
          <p:nvPr>
            <p:ph type="title" hasCustomPrompt="1"/>
          </p:nvPr>
        </p:nvSpPr>
        <p:spPr>
          <a:xfrm>
            <a:off x="467544" y="116633"/>
            <a:ext cx="8208912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200"/>
            </a:lvl1pPr>
          </a:lstStyle>
          <a:p>
            <a:r>
              <a:rPr lang="en-US" altLang="ko-KR" dirty="0" err="1"/>
              <a:t>Pharetra</a:t>
            </a:r>
            <a:r>
              <a:rPr lang="en-US" altLang="ko-KR" dirty="0"/>
              <a:t> </a:t>
            </a:r>
            <a:r>
              <a:rPr lang="en-US" altLang="ko-KR" dirty="0" err="1"/>
              <a:t>Bibendum</a:t>
            </a:r>
            <a:endParaRPr lang="ko-KR" altLang="en-US" dirty="0"/>
          </a:p>
        </p:txBody>
      </p:sp>
      <p:sp>
        <p:nvSpPr>
          <p:cNvPr id="7" name="텍스트 개체 틀 15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8" y="908720"/>
            <a:ext cx="8208911" cy="86369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lang="en-US" altLang="ko-KR" sz="1400" u="none" baseline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altLang="ko-KR" dirty="0"/>
              <a:t>Maecenas </a:t>
            </a:r>
            <a:r>
              <a:rPr lang="en-US" altLang="ko-KR" dirty="0" err="1"/>
              <a:t>faucibus</a:t>
            </a:r>
            <a:r>
              <a:rPr lang="en-US" altLang="ko-KR" dirty="0"/>
              <a:t> </a:t>
            </a:r>
            <a:r>
              <a:rPr lang="en-US" altLang="ko-KR" dirty="0" err="1"/>
              <a:t>mollis</a:t>
            </a:r>
            <a:r>
              <a:rPr lang="en-US" altLang="ko-KR" dirty="0"/>
              <a:t> </a:t>
            </a:r>
            <a:r>
              <a:rPr lang="en-US" altLang="ko-KR" dirty="0" err="1"/>
              <a:t>interdum</a:t>
            </a:r>
            <a:r>
              <a:rPr lang="en-US" altLang="ko-KR" dirty="0"/>
              <a:t> - </a:t>
            </a:r>
            <a:r>
              <a:rPr lang="en-US" altLang="ko-KR" dirty="0" err="1"/>
              <a:t>Nullam</a:t>
            </a:r>
            <a:r>
              <a:rPr lang="en-US" altLang="ko-KR" dirty="0"/>
              <a:t> </a:t>
            </a:r>
            <a:r>
              <a:rPr lang="en-US" altLang="ko-KR" dirty="0" err="1"/>
              <a:t>quis</a:t>
            </a:r>
            <a:r>
              <a:rPr lang="en-US" altLang="ko-KR" dirty="0"/>
              <a:t> </a:t>
            </a:r>
            <a:r>
              <a:rPr lang="en-US" altLang="ko-KR" dirty="0" err="1"/>
              <a:t>risus</a:t>
            </a:r>
            <a:r>
              <a:rPr lang="en-US" altLang="ko-KR" dirty="0"/>
              <a:t> </a:t>
            </a:r>
            <a:r>
              <a:rPr lang="en-US" altLang="ko-KR" dirty="0" err="1"/>
              <a:t>eget</a:t>
            </a:r>
            <a:r>
              <a:rPr lang="en-US" altLang="ko-KR" dirty="0"/>
              <a:t> </a:t>
            </a:r>
            <a:r>
              <a:rPr lang="en-US" altLang="ko-KR" dirty="0" err="1"/>
              <a:t>urna</a:t>
            </a:r>
            <a:r>
              <a:rPr lang="en-US" altLang="ko-KR" dirty="0"/>
              <a:t> </a:t>
            </a:r>
            <a:r>
              <a:rPr lang="en-US" altLang="ko-KR" dirty="0" err="1"/>
              <a:t>mollis</a:t>
            </a:r>
            <a:r>
              <a:rPr lang="en-US" altLang="ko-KR" dirty="0"/>
              <a:t> </a:t>
            </a:r>
            <a:r>
              <a:rPr lang="en-US" altLang="ko-KR" dirty="0" err="1"/>
              <a:t>ornare</a:t>
            </a:r>
            <a:r>
              <a:rPr lang="en-US" altLang="ko-KR" dirty="0"/>
              <a:t> </a:t>
            </a:r>
            <a:r>
              <a:rPr lang="en-US" altLang="ko-KR" dirty="0" err="1"/>
              <a:t>vel</a:t>
            </a:r>
            <a:r>
              <a:rPr lang="en-US" altLang="ko-KR" dirty="0"/>
              <a:t> </a:t>
            </a:r>
            <a:r>
              <a:rPr lang="en-US" altLang="ko-KR" dirty="0" err="1"/>
              <a:t>eu</a:t>
            </a:r>
            <a:r>
              <a:rPr lang="en-US" altLang="ko-KR" dirty="0"/>
              <a:t> </a:t>
            </a:r>
            <a:r>
              <a:rPr lang="en-US" altLang="ko-KR" dirty="0" err="1"/>
              <a:t>leo</a:t>
            </a:r>
            <a:endParaRPr lang="ko-KR" altLang="en-US" dirty="0"/>
          </a:p>
        </p:txBody>
      </p:sp>
      <p:graphicFrame>
        <p:nvGraphicFramePr>
          <p:cNvPr id="2" name="표 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206014935"/>
              </p:ext>
            </p:extLst>
          </p:nvPr>
        </p:nvGraphicFramePr>
        <p:xfrm>
          <a:off x="548640" y="1998453"/>
          <a:ext cx="8127816" cy="41668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7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5440">
                <a:tc>
                  <a:txBody>
                    <a:bodyPr/>
                    <a:lstStyle/>
                    <a:p>
                      <a:pPr algn="r" latinLnBrk="0"/>
                      <a:endParaRPr lang="ko-KR" altLang="en-US" sz="1400" b="1" i="0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500" b="1" i="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FRTED</a:t>
                      </a:r>
                      <a:endParaRPr lang="ko-KR" altLang="en-US" sz="1500" b="1" i="0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500" b="1" i="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EROT</a:t>
                      </a:r>
                      <a:endParaRPr lang="ko-KR" altLang="en-US" sz="1500" b="1" i="0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500" b="1" i="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SANTIE</a:t>
                      </a:r>
                      <a:endParaRPr lang="ko-KR" altLang="en-US" sz="1500" b="1" i="0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565">
                <a:tc>
                  <a:txBody>
                    <a:bodyPr/>
                    <a:lstStyle/>
                    <a:p>
                      <a:pPr algn="r" latinLnBrk="0"/>
                      <a:r>
                        <a:rPr lang="en-US" altLang="ko-KR" sz="12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MANGD</a:t>
                      </a:r>
                      <a:r>
                        <a:rPr lang="en-US" altLang="ko-KR" sz="1200" b="1" i="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RETER</a:t>
                      </a:r>
                      <a:endParaRPr lang="ko-KR" altLang="en-US" sz="12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b="1" i="0" dirty="0">
                          <a:solidFill>
                            <a:srgbClr val="F392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kern="1200" dirty="0">
                        <a:solidFill>
                          <a:srgbClr val="F39200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r" latinLnBrk="0"/>
                      <a:r>
                        <a:rPr lang="en-US" altLang="ko-KR" sz="12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VULPTURE</a:t>
                      </a:r>
                      <a:endParaRPr lang="ko-KR" altLang="en-US" sz="12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endParaRPr lang="ko-KR" altLang="en-US" sz="1300" b="1" i="0" dirty="0">
                        <a:solidFill>
                          <a:srgbClr val="F39200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r" latinLnBrk="0"/>
                      <a:r>
                        <a:rPr lang="en-US" altLang="ko-KR" sz="12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TYRJ</a:t>
                      </a:r>
                      <a:r>
                        <a:rPr lang="en-US" altLang="ko-KR" sz="1200" b="1" i="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AT Y</a:t>
                      </a:r>
                      <a:endParaRPr lang="ko-KR" altLang="en-US" sz="12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rgbClr val="F392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rgbClr val="F39200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r" latinLnBrk="0"/>
                      <a:r>
                        <a:rPr lang="en-US" altLang="ko-KR" sz="12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EP SEN RETER</a:t>
                      </a:r>
                      <a:endParaRPr lang="ko-KR" altLang="en-US" sz="12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rgbClr val="F392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rgbClr val="F39200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r" latinLnBrk="0"/>
                      <a:r>
                        <a:rPr lang="en-US" altLang="ko-KR" sz="12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XVIER</a:t>
                      </a:r>
                      <a:r>
                        <a:rPr lang="en-US" altLang="ko-KR" sz="1200" b="1" i="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YOUC </a:t>
                      </a:r>
                      <a:endParaRPr lang="ko-KR" altLang="en-US" sz="12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rgbClr val="F392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rgbClr val="F39200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r" latinLnBrk="0"/>
                      <a:r>
                        <a:rPr lang="en-US" altLang="ko-KR" sz="12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TR</a:t>
                      </a:r>
                      <a:endParaRPr lang="ko-KR" altLang="en-US" sz="12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rgbClr val="F392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rgbClr val="F39200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r" latinLnBrk="0"/>
                      <a:r>
                        <a:rPr lang="en-US" altLang="ko-KR" sz="12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EL LI</a:t>
                      </a:r>
                      <a:endParaRPr lang="ko-KR" altLang="en-US" sz="12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rgbClr val="F392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rgbClr val="F39200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latinLnBrk="0"/>
                      <a:endParaRPr lang="ko-KR" altLang="en-US" sz="12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endParaRPr lang="ko-KR" altLang="en-US" sz="1100" b="1" i="0" dirty="0">
                        <a:solidFill>
                          <a:srgbClr val="F39200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1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1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1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1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1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67544" y="6356351"/>
            <a:ext cx="22322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sz="100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58AE0C9F-EB97-3B42-9159-3A2020A00EDD}" type="slidenum">
              <a:rPr lang="en-US" altLang="ko-KR" smtClean="0"/>
              <a:pPr/>
              <a:t>‹#›</a:t>
            </a:fld>
            <a:r>
              <a:rPr lang="en-US" altLang="ko-KR" dirty="0"/>
              <a:t>  San Francisco Health Network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37075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/ City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텍스트 개체 틀 4"/>
          <p:cNvSpPr>
            <a:spLocks noGrp="1"/>
          </p:cNvSpPr>
          <p:nvPr>
            <p:ph type="body" sz="quarter" idx="11" hasCustomPrompt="1"/>
          </p:nvPr>
        </p:nvSpPr>
        <p:spPr>
          <a:xfrm>
            <a:off x="611560" y="3573016"/>
            <a:ext cx="7129536" cy="40593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200" b="0" i="0">
                <a:latin typeface="Arial" charset="0"/>
                <a:ea typeface="Arial" charset="0"/>
                <a:cs typeface="Arial" charset="0"/>
              </a:defRPr>
            </a:lvl1pPr>
            <a:lvl7pPr marL="2743200" indent="0">
              <a:buFontTx/>
              <a:buNone/>
              <a:defRPr sz="1200"/>
            </a:lvl7pPr>
          </a:lstStyle>
          <a:p>
            <a:pPr lvl="0"/>
            <a:r>
              <a:rPr lang="en-US" altLang="ko-KR" dirty="0"/>
              <a:t>PURUS ELIT VULPUTATE</a:t>
            </a:r>
            <a:endParaRPr lang="ko-KR" altLang="en-US" dirty="0"/>
          </a:p>
        </p:txBody>
      </p:sp>
      <p:sp>
        <p:nvSpPr>
          <p:cNvPr id="13" name="텍스트 개체 틀 12"/>
          <p:cNvSpPr>
            <a:spLocks noGrp="1"/>
          </p:cNvSpPr>
          <p:nvPr>
            <p:ph type="body" sz="quarter" idx="12" hasCustomPrompt="1"/>
          </p:nvPr>
        </p:nvSpPr>
        <p:spPr>
          <a:xfrm>
            <a:off x="611560" y="476672"/>
            <a:ext cx="4547581" cy="30963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4800" b="0" i="0">
                <a:solidFill>
                  <a:srgbClr val="F38F1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altLang="ko-KR" dirty="0" err="1"/>
              <a:t>Lorem</a:t>
            </a:r>
            <a:r>
              <a:rPr lang="en-US" altLang="ko-KR" dirty="0"/>
              <a:t> </a:t>
            </a:r>
            <a:r>
              <a:rPr lang="en-US" altLang="ko-KR" dirty="0" err="1"/>
              <a:t>ipsum</a:t>
            </a:r>
            <a:r>
              <a:rPr lang="en-US" altLang="ko-KR" dirty="0"/>
              <a:t> dolor sit </a:t>
            </a:r>
            <a:r>
              <a:rPr lang="en-US" altLang="ko-KR" dirty="0" err="1"/>
              <a:t>amet</a:t>
            </a:r>
            <a:r>
              <a:rPr lang="en-US" altLang="ko-KR" dirty="0"/>
              <a:t>, </a:t>
            </a:r>
            <a:r>
              <a:rPr lang="en-US" altLang="ko-KR" dirty="0" err="1"/>
              <a:t>consectetuer</a:t>
            </a:r>
            <a:r>
              <a:rPr lang="en-US" altLang="ko-KR" dirty="0"/>
              <a:t> </a:t>
            </a:r>
            <a:endParaRPr lang="ko-KR" alt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128" y="4591233"/>
            <a:ext cx="0" cy="0"/>
          </a:xfrm>
          <a:prstGeom prst="rect">
            <a:avLst/>
          </a:prstGeom>
        </p:spPr>
      </p:pic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4321A2CD-3A93-1841-A20A-A637B388C6D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390861" y="5980044"/>
            <a:ext cx="2405546" cy="567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95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텍스트 개체 틀 4"/>
          <p:cNvSpPr>
            <a:spLocks noGrp="1"/>
          </p:cNvSpPr>
          <p:nvPr>
            <p:ph type="body" sz="quarter" idx="11" hasCustomPrompt="1"/>
          </p:nvPr>
        </p:nvSpPr>
        <p:spPr>
          <a:xfrm>
            <a:off x="611560" y="3573016"/>
            <a:ext cx="7129536" cy="40593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200" b="0" i="0">
                <a:latin typeface="Arial" charset="0"/>
                <a:ea typeface="Arial" charset="0"/>
                <a:cs typeface="Arial" charset="0"/>
              </a:defRPr>
            </a:lvl1pPr>
            <a:lvl7pPr marL="2743200" indent="0">
              <a:buFontTx/>
              <a:buNone/>
              <a:defRPr sz="1200"/>
            </a:lvl7pPr>
          </a:lstStyle>
          <a:p>
            <a:pPr lvl="0"/>
            <a:r>
              <a:rPr lang="en-US" altLang="ko-KR" dirty="0"/>
              <a:t>PURUS ELIT VULPUTATE</a:t>
            </a:r>
            <a:endParaRPr lang="ko-KR" altLang="en-US" dirty="0"/>
          </a:p>
        </p:txBody>
      </p:sp>
      <p:sp>
        <p:nvSpPr>
          <p:cNvPr id="13" name="텍스트 개체 틀 12"/>
          <p:cNvSpPr>
            <a:spLocks noGrp="1"/>
          </p:cNvSpPr>
          <p:nvPr>
            <p:ph type="body" sz="quarter" idx="12" hasCustomPrompt="1"/>
          </p:nvPr>
        </p:nvSpPr>
        <p:spPr>
          <a:xfrm>
            <a:off x="611560" y="476672"/>
            <a:ext cx="4608512" cy="30963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4800" b="0" i="0">
                <a:solidFill>
                  <a:srgbClr val="F38F1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altLang="ko-KR" dirty="0" err="1"/>
              <a:t>Lorem</a:t>
            </a:r>
            <a:r>
              <a:rPr lang="en-US" altLang="ko-KR" dirty="0"/>
              <a:t> </a:t>
            </a:r>
            <a:r>
              <a:rPr lang="en-US" altLang="ko-KR" dirty="0" err="1"/>
              <a:t>ipsum</a:t>
            </a:r>
            <a:r>
              <a:rPr lang="en-US" altLang="ko-KR" dirty="0"/>
              <a:t> dolor sit </a:t>
            </a:r>
            <a:r>
              <a:rPr lang="en-US" altLang="ko-KR" dirty="0" err="1"/>
              <a:t>amet</a:t>
            </a:r>
            <a:r>
              <a:rPr lang="en-US" altLang="ko-KR" dirty="0"/>
              <a:t>, </a:t>
            </a:r>
            <a:r>
              <a:rPr lang="en-US" altLang="ko-KR" dirty="0" err="1"/>
              <a:t>consectetuer</a:t>
            </a:r>
            <a:r>
              <a:rPr lang="en-US" altLang="ko-KR" dirty="0"/>
              <a:t> </a:t>
            </a:r>
            <a:endParaRPr lang="ko-KR" alt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128" y="4591233"/>
            <a:ext cx="0" cy="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136" y="5118947"/>
            <a:ext cx="2560320" cy="1442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91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w/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텍스트 개체 틀 4"/>
          <p:cNvSpPr>
            <a:spLocks noGrp="1"/>
          </p:cNvSpPr>
          <p:nvPr>
            <p:ph type="body" sz="quarter" idx="13" hasCustomPrompt="1"/>
          </p:nvPr>
        </p:nvSpPr>
        <p:spPr>
          <a:xfrm>
            <a:off x="683566" y="3645024"/>
            <a:ext cx="5328592" cy="2767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200" b="0" i="0">
                <a:solidFill>
                  <a:srgbClr val="F39200"/>
                </a:solidFill>
                <a:latin typeface="Arial" charset="0"/>
                <a:ea typeface="Arial" charset="0"/>
                <a:cs typeface="Arial" charset="0"/>
              </a:defRPr>
            </a:lvl1pPr>
            <a:lvl7pPr marL="2743200" indent="0">
              <a:buFontTx/>
              <a:buNone/>
              <a:defRPr sz="1200"/>
            </a:lvl7pPr>
          </a:lstStyle>
          <a:p>
            <a:pPr lvl="0"/>
            <a:r>
              <a:rPr lang="en-US" altLang="ko-KR" dirty="0"/>
              <a:t>PURUS ELIT VULPUTATE</a:t>
            </a:r>
            <a:endParaRPr lang="ko-KR" altLang="en-US" dirty="0"/>
          </a:p>
        </p:txBody>
      </p:sp>
      <p:sp>
        <p:nvSpPr>
          <p:cNvPr id="7" name="텍스트 개체 틀 12"/>
          <p:cNvSpPr>
            <a:spLocks noGrp="1"/>
          </p:cNvSpPr>
          <p:nvPr>
            <p:ph type="body" sz="quarter" idx="12" hasCustomPrompt="1"/>
          </p:nvPr>
        </p:nvSpPr>
        <p:spPr>
          <a:xfrm>
            <a:off x="611560" y="4077072"/>
            <a:ext cx="7920880" cy="30963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4800" b="0" i="0">
                <a:solidFill>
                  <a:srgbClr val="F38F1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altLang="ko-KR" dirty="0" err="1"/>
              <a:t>Lorem</a:t>
            </a:r>
            <a:r>
              <a:rPr lang="en-US" altLang="ko-KR" dirty="0"/>
              <a:t> </a:t>
            </a:r>
            <a:r>
              <a:rPr lang="en-US" altLang="ko-KR" dirty="0" err="1"/>
              <a:t>ipsum</a:t>
            </a:r>
            <a:r>
              <a:rPr lang="en-US" altLang="ko-KR" dirty="0"/>
              <a:t> dolor sit </a:t>
            </a:r>
            <a:r>
              <a:rPr lang="en-US" altLang="ko-KR" dirty="0" err="1"/>
              <a:t>amet</a:t>
            </a:r>
            <a:r>
              <a:rPr lang="en-US" altLang="ko-KR" dirty="0"/>
              <a:t>, </a:t>
            </a:r>
            <a:r>
              <a:rPr lang="en-US" altLang="ko-KR" dirty="0" err="1"/>
              <a:t>consectetuer</a:t>
            </a:r>
            <a:r>
              <a:rPr lang="en-US" altLang="ko-KR" dirty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13621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 w/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텍스트 개체 틀 4"/>
          <p:cNvSpPr>
            <a:spLocks noGrp="1"/>
          </p:cNvSpPr>
          <p:nvPr>
            <p:ph type="body" sz="quarter" idx="13" hasCustomPrompt="1"/>
          </p:nvPr>
        </p:nvSpPr>
        <p:spPr>
          <a:xfrm>
            <a:off x="683566" y="3645024"/>
            <a:ext cx="5328592" cy="2767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200" b="0" i="0">
                <a:solidFill>
                  <a:srgbClr val="F39200"/>
                </a:solidFill>
                <a:latin typeface="Arial" charset="0"/>
                <a:ea typeface="Arial" charset="0"/>
                <a:cs typeface="Arial" charset="0"/>
              </a:defRPr>
            </a:lvl1pPr>
            <a:lvl7pPr marL="2743200" indent="0">
              <a:buFontTx/>
              <a:buNone/>
              <a:defRPr sz="1200"/>
            </a:lvl7pPr>
          </a:lstStyle>
          <a:p>
            <a:pPr lvl="0"/>
            <a:r>
              <a:rPr lang="en-US" altLang="ko-KR" dirty="0"/>
              <a:t>PURUS ELIT VULPUTATE</a:t>
            </a:r>
            <a:endParaRPr lang="ko-KR" altLang="en-US" dirty="0"/>
          </a:p>
        </p:txBody>
      </p:sp>
      <p:sp>
        <p:nvSpPr>
          <p:cNvPr id="7" name="텍스트 개체 틀 12"/>
          <p:cNvSpPr>
            <a:spLocks noGrp="1"/>
          </p:cNvSpPr>
          <p:nvPr>
            <p:ph type="body" sz="quarter" idx="12" hasCustomPrompt="1"/>
          </p:nvPr>
        </p:nvSpPr>
        <p:spPr>
          <a:xfrm>
            <a:off x="611560" y="4077072"/>
            <a:ext cx="7920880" cy="30963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4800" b="0" i="0">
                <a:solidFill>
                  <a:srgbClr val="F38F1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altLang="ko-KR" dirty="0" err="1"/>
              <a:t>Lorem</a:t>
            </a:r>
            <a:r>
              <a:rPr lang="en-US" altLang="ko-KR" dirty="0"/>
              <a:t> </a:t>
            </a:r>
            <a:r>
              <a:rPr lang="en-US" altLang="ko-KR" dirty="0" err="1"/>
              <a:t>ipsum</a:t>
            </a:r>
            <a:r>
              <a:rPr lang="en-US" altLang="ko-KR" dirty="0"/>
              <a:t> dolor sit </a:t>
            </a:r>
            <a:r>
              <a:rPr lang="en-US" altLang="ko-KR" dirty="0" err="1"/>
              <a:t>amet</a:t>
            </a:r>
            <a:r>
              <a:rPr lang="en-US" altLang="ko-KR" dirty="0"/>
              <a:t>, </a:t>
            </a:r>
            <a:r>
              <a:rPr lang="en-US" altLang="ko-KR" dirty="0" err="1"/>
              <a:t>consectetuer</a:t>
            </a:r>
            <a:r>
              <a:rPr lang="en-US" altLang="ko-KR" dirty="0"/>
              <a:t> </a:t>
            </a:r>
            <a:endParaRPr lang="ko-KR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832EAF-56A7-9E48-B202-CCA75FD28F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127" y="0"/>
            <a:ext cx="2560320" cy="1442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081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개체 틀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dirty="0" err="1"/>
              <a:t>Lorem</a:t>
            </a:r>
            <a:r>
              <a:rPr lang="en-US" altLang="ko-KR" dirty="0"/>
              <a:t> </a:t>
            </a:r>
            <a:r>
              <a:rPr lang="en-US" altLang="ko-KR" dirty="0" err="1"/>
              <a:t>Ipsum</a:t>
            </a:r>
            <a:r>
              <a:rPr lang="en-US" altLang="ko-KR" dirty="0"/>
              <a:t> dolor</a:t>
            </a:r>
            <a:endParaRPr lang="ko-KR" altLang="en-US" dirty="0"/>
          </a:p>
        </p:txBody>
      </p:sp>
      <p:sp>
        <p:nvSpPr>
          <p:cNvPr id="10" name="텍스트 개체 틀 2"/>
          <p:cNvSpPr>
            <a:spLocks noGrp="1"/>
          </p:cNvSpPr>
          <p:nvPr>
            <p:ph type="body" idx="1"/>
          </p:nvPr>
        </p:nvSpPr>
        <p:spPr>
          <a:xfrm>
            <a:off x="467544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dirty="0" err="1"/>
              <a:t>Aenean</a:t>
            </a:r>
            <a:r>
              <a:rPr lang="en-US" altLang="ko-KR" dirty="0"/>
              <a:t> </a:t>
            </a:r>
            <a:r>
              <a:rPr lang="en-US" altLang="ko-KR" dirty="0" err="1"/>
              <a:t>lacinia</a:t>
            </a:r>
            <a:r>
              <a:rPr lang="en-US" altLang="ko-KR" dirty="0"/>
              <a:t> </a:t>
            </a:r>
            <a:r>
              <a:rPr lang="en-US" altLang="ko-KR" dirty="0" err="1"/>
              <a:t>bibendum</a:t>
            </a:r>
            <a:r>
              <a:rPr lang="en-US" altLang="ko-KR" dirty="0"/>
              <a:t> </a:t>
            </a:r>
            <a:r>
              <a:rPr lang="en-US" altLang="ko-KR" dirty="0" err="1"/>
              <a:t>nulla</a:t>
            </a:r>
            <a:r>
              <a:rPr lang="en-US" altLang="ko-KR" dirty="0"/>
              <a:t> </a:t>
            </a:r>
            <a:r>
              <a:rPr lang="en-US" altLang="ko-KR" dirty="0" err="1"/>
              <a:t>sed</a:t>
            </a:r>
            <a:endParaRPr lang="en-US" altLang="ko-KR" dirty="0"/>
          </a:p>
          <a:p>
            <a:pPr lvl="0"/>
            <a:r>
              <a:rPr lang="en-US" altLang="ko-KR" dirty="0" err="1"/>
              <a:t>Lorem</a:t>
            </a:r>
            <a:r>
              <a:rPr lang="en-US" altLang="ko-KR" dirty="0"/>
              <a:t> </a:t>
            </a:r>
            <a:r>
              <a:rPr lang="en-US" altLang="ko-KR" dirty="0" err="1"/>
              <a:t>ipsum</a:t>
            </a:r>
            <a:r>
              <a:rPr lang="en-US" altLang="ko-KR" dirty="0"/>
              <a:t> dolor sit </a:t>
            </a:r>
            <a:r>
              <a:rPr lang="en-US" altLang="ko-KR" dirty="0" err="1"/>
              <a:t>amet</a:t>
            </a:r>
            <a:r>
              <a:rPr lang="en-US" altLang="ko-KR" dirty="0"/>
              <a:t>, </a:t>
            </a:r>
            <a:r>
              <a:rPr lang="en-US" altLang="ko-KR" dirty="0" err="1"/>
              <a:t>consectetur</a:t>
            </a:r>
            <a:r>
              <a:rPr lang="en-US" altLang="ko-KR" dirty="0"/>
              <a:t> </a:t>
            </a:r>
            <a:r>
              <a:rPr lang="en-US" altLang="ko-KR" dirty="0" err="1"/>
              <a:t>adipiscing</a:t>
            </a:r>
            <a:r>
              <a:rPr lang="en-US" altLang="ko-KR" dirty="0"/>
              <a:t> </a:t>
            </a:r>
            <a:r>
              <a:rPr lang="en-US" altLang="ko-KR" dirty="0" err="1"/>
              <a:t>elit</a:t>
            </a:r>
            <a:endParaRPr lang="en-US" altLang="ko-KR" dirty="0"/>
          </a:p>
          <a:p>
            <a:pPr lvl="0"/>
            <a:r>
              <a:rPr lang="en-US" altLang="ko-KR" dirty="0" err="1"/>
              <a:t>Donec</a:t>
            </a:r>
            <a:r>
              <a:rPr lang="en-US" altLang="ko-KR" dirty="0"/>
              <a:t> id </a:t>
            </a:r>
            <a:r>
              <a:rPr lang="en-US" altLang="ko-KR" dirty="0" err="1"/>
              <a:t>elit</a:t>
            </a:r>
            <a:r>
              <a:rPr lang="en-US" altLang="ko-KR" dirty="0"/>
              <a:t> non mi </a:t>
            </a:r>
            <a:r>
              <a:rPr lang="en-US" altLang="ko-KR" dirty="0" err="1"/>
              <a:t>porta</a:t>
            </a:r>
            <a:r>
              <a:rPr lang="en-US" altLang="ko-KR" dirty="0"/>
              <a:t> </a:t>
            </a:r>
            <a:r>
              <a:rPr lang="en-US" altLang="ko-KR" dirty="0" err="1"/>
              <a:t>gravida</a:t>
            </a:r>
            <a:r>
              <a:rPr lang="en-US" altLang="ko-KR" dirty="0"/>
              <a:t> at </a:t>
            </a:r>
            <a:r>
              <a:rPr lang="en-US" altLang="ko-KR" dirty="0" err="1"/>
              <a:t>eget</a:t>
            </a:r>
            <a:r>
              <a:rPr lang="en-US" altLang="ko-KR" dirty="0"/>
              <a:t> </a:t>
            </a:r>
            <a:r>
              <a:rPr lang="en-US" altLang="ko-KR" dirty="0" err="1"/>
              <a:t>metus</a:t>
            </a:r>
            <a:r>
              <a:rPr lang="en-US" altLang="ko-KR" dirty="0"/>
              <a:t>. </a:t>
            </a:r>
            <a:r>
              <a:rPr lang="en-US" altLang="ko-KR" dirty="0" err="1"/>
              <a:t>Cras</a:t>
            </a:r>
            <a:r>
              <a:rPr lang="en-US" altLang="ko-KR" dirty="0"/>
              <a:t> </a:t>
            </a:r>
            <a:r>
              <a:rPr lang="en-US" altLang="ko-KR" dirty="0" err="1"/>
              <a:t>mattis</a:t>
            </a:r>
            <a:r>
              <a:rPr lang="en-US" altLang="ko-KR" dirty="0"/>
              <a:t> </a:t>
            </a:r>
            <a:r>
              <a:rPr lang="en-US" altLang="ko-KR" dirty="0" err="1"/>
              <a:t>consectetur</a:t>
            </a:r>
            <a:r>
              <a:rPr lang="en-US" altLang="ko-KR" dirty="0"/>
              <a:t> </a:t>
            </a:r>
            <a:r>
              <a:rPr lang="en-US" altLang="ko-KR" dirty="0" err="1"/>
              <a:t>purus</a:t>
            </a:r>
            <a:r>
              <a:rPr lang="en-US" altLang="ko-KR" dirty="0"/>
              <a:t> sit </a:t>
            </a:r>
            <a:r>
              <a:rPr lang="en-US" altLang="ko-KR" dirty="0" err="1"/>
              <a:t>amet</a:t>
            </a:r>
            <a:r>
              <a:rPr lang="en-US" altLang="ko-KR" dirty="0"/>
              <a:t> </a:t>
            </a:r>
            <a:r>
              <a:rPr lang="en-US" altLang="ko-KR" dirty="0" err="1"/>
              <a:t>fermentum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83165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694" r:id="rId20"/>
    <p:sldLayoutId id="2147483695" r:id="rId2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F38F1D"/>
          </a:solidFill>
          <a:latin typeface="Arial" charset="0"/>
          <a:ea typeface="Arial" charset="0"/>
          <a:cs typeface="Arial" charset="0"/>
        </a:defRPr>
      </a:lvl1pPr>
    </p:titleStyle>
    <p:bodyStyle>
      <a:lvl1pPr marL="342900" marR="0" indent="-342900" algn="l" defTabSz="914400" rtl="0" eaLnBrk="1" fontAlgn="auto" latinLnBrk="0" hangingPunct="1">
        <a:lnSpc>
          <a:spcPct val="150000"/>
        </a:lnSpc>
        <a:spcBef>
          <a:spcPct val="20000"/>
        </a:spcBef>
        <a:spcAft>
          <a:spcPts val="0"/>
        </a:spcAft>
        <a:buClrTx/>
        <a:buSzTx/>
        <a:buFont typeface="Arial" pitchFamily="34" charset="0"/>
        <a:buChar char="•"/>
        <a:tabLst/>
        <a:defRPr sz="12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BrownPro" pitchFamily="50" charset="0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BrownPro" pitchFamily="50" charset="0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BrownPro" pitchFamily="50" charset="0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3600" kern="1200">
          <a:solidFill>
            <a:schemeClr val="tx1"/>
          </a:solidFill>
          <a:latin typeface="BrownPro" pitchFamily="50" charset="0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8F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47059" y="2133600"/>
            <a:ext cx="8029397" cy="216024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el"/>
                <a:ea typeface="+mn-ea"/>
                <a:cs typeface="+mn-cs"/>
              </a:rPr>
              <a:t>Health Care for the Homeless (HCH) </a:t>
            </a:r>
            <a:r>
              <a:rPr lang="en-US" sz="3200" b="1" dirty="0">
                <a:solidFill>
                  <a:prstClr val="white"/>
                </a:solidFill>
                <a:latin typeface="Ariel"/>
                <a:ea typeface="+mn-ea"/>
                <a:cs typeface="+mn-cs"/>
              </a:rPr>
              <a:t>Financial Conflicts of Interest – A Brief Introduction</a:t>
            </a:r>
            <a:b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el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el"/>
                <a:ea typeface="+mn-ea"/>
                <a:cs typeface="+mn-cs"/>
              </a:rPr>
              <a:t>SF HCH CAB </a:t>
            </a:r>
            <a:r>
              <a:rPr lang="en-US" sz="2000" dirty="0">
                <a:solidFill>
                  <a:prstClr val="white"/>
                </a:solidFill>
                <a:latin typeface="Ariel"/>
                <a:ea typeface="+mn-ea"/>
                <a:cs typeface="+mn-cs"/>
              </a:rPr>
              <a:t>March 14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el"/>
                <a:ea typeface="+mn-ea"/>
                <a:cs typeface="+mn-cs"/>
              </a:rPr>
              <a:t>, 2022</a:t>
            </a:r>
          </a:p>
        </p:txBody>
      </p:sp>
      <p:pic>
        <p:nvPicPr>
          <p:cNvPr id="5" name="Picture 5" descr="C:\DOCUME~1\ADMINI~1\LOCALS~1\Temp\vmware-Administrator\VMwareDnD\4855ce7c\Asset 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04664"/>
            <a:ext cx="980728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B4582269-7742-4629-A9AD-279656DC39C2}"/>
              </a:ext>
            </a:extLst>
          </p:cNvPr>
          <p:cNvSpPr txBox="1">
            <a:spLocks/>
          </p:cNvSpPr>
          <p:nvPr/>
        </p:nvSpPr>
        <p:spPr>
          <a:xfrm>
            <a:off x="647059" y="3733800"/>
            <a:ext cx="5482590" cy="2895599"/>
          </a:xfrm>
          <a:prstGeom prst="rect">
            <a:avLst/>
          </a:prstGeom>
          <a:noFill/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 cap="none" baseline="0">
                <a:solidFill>
                  <a:srgbClr val="FF6C2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2000" dirty="0">
              <a:solidFill>
                <a:schemeClr val="bg1"/>
              </a:solidFill>
              <a:latin typeface="Ariel"/>
            </a:endParaRPr>
          </a:p>
          <a:p>
            <a:r>
              <a:rPr lang="en-US" sz="2000" b="1" dirty="0">
                <a:solidFill>
                  <a:schemeClr val="bg1"/>
                </a:solidFill>
                <a:latin typeface="Ariel"/>
              </a:rPr>
              <a:t>From the Office of the City Attorney:</a:t>
            </a:r>
          </a:p>
          <a:p>
            <a:r>
              <a:rPr lang="en-US" sz="2000" dirty="0">
                <a:solidFill>
                  <a:schemeClr val="bg1"/>
                </a:solidFill>
                <a:latin typeface="Ariel"/>
              </a:rPr>
              <a:t>Virginia Dario Elizondo, Deputy City Attorney</a:t>
            </a:r>
          </a:p>
          <a:p>
            <a:r>
              <a:rPr lang="en-US" sz="2000" dirty="0">
                <a:solidFill>
                  <a:schemeClr val="bg1"/>
                </a:solidFill>
                <a:latin typeface="Ariel"/>
              </a:rPr>
              <a:t>Henry Lifton, Deputy City Attorney</a:t>
            </a:r>
          </a:p>
        </p:txBody>
      </p:sp>
    </p:spTree>
    <p:extLst>
      <p:ext uri="{BB962C8B-B14F-4D97-AF65-F5344CB8AC3E}">
        <p14:creationId xmlns:p14="http://schemas.microsoft.com/office/powerpoint/2010/main" val="288884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800"/>
            <a:ext cx="7886700" cy="1325563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el"/>
              </a:rPr>
              <a:t>Financial Conflicts of Interest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6725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dirty="0">
                <a:latin typeface="Ariel"/>
              </a:rPr>
              <a:t>Generally, do not make, participate in making, or use your position to influence a governmental decision in which you have a financial interest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dirty="0">
                <a:latin typeface="Ariel"/>
              </a:rPr>
              <a:t>Financial Interests include: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latin typeface="Ariel"/>
              </a:rPr>
              <a:t>Real Property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latin typeface="Ariel"/>
              </a:rPr>
              <a:t>Income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latin typeface="Ariel"/>
              </a:rPr>
              <a:t>Investment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latin typeface="Ariel"/>
              </a:rPr>
              <a:t>Gifts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latin typeface="Ariel"/>
              </a:rPr>
              <a:t>Personal Finances</a:t>
            </a:r>
            <a:endParaRPr lang="en-US" sz="2800" dirty="0">
              <a:latin typeface="Ariel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dirty="0">
                <a:latin typeface="Ariel"/>
              </a:rPr>
              <a:t>If you have a conflict, you must abstain from any participation or efforts to influence the decision</a:t>
            </a:r>
          </a:p>
          <a:p>
            <a:pPr lvl="1" latinLnBrk="0">
              <a:spcBef>
                <a:spcPts val="0"/>
              </a:spcBef>
            </a:pPr>
            <a:endParaRPr lang="en-US" dirty="0">
              <a:latin typeface="Arie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Arie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Ariel"/>
            </a:endParaRPr>
          </a:p>
        </p:txBody>
      </p:sp>
    </p:spTree>
    <p:extLst>
      <p:ext uri="{BB962C8B-B14F-4D97-AF65-F5344CB8AC3E}">
        <p14:creationId xmlns:p14="http://schemas.microsoft.com/office/powerpoint/2010/main" val="2362918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800"/>
            <a:ext cx="7886700" cy="1325563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el"/>
              </a:rPr>
              <a:t>Financial Conflicts of Interest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6725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800" dirty="0">
                <a:latin typeface="Ariel"/>
              </a:rPr>
              <a:t>If you have questions or concerns about a potential conflict of interest, please direct them to DPH staff</a:t>
            </a:r>
          </a:p>
          <a:p>
            <a:pPr>
              <a:spcBef>
                <a:spcPts val="0"/>
              </a:spcBef>
            </a:pPr>
            <a:r>
              <a:rPr lang="en-US" sz="2800" b="1" dirty="0">
                <a:latin typeface="Ariel"/>
              </a:rPr>
              <a:t>When in doubt, ask!</a:t>
            </a:r>
          </a:p>
          <a:p>
            <a:pPr>
              <a:spcBef>
                <a:spcPts val="0"/>
              </a:spcBef>
            </a:pPr>
            <a:r>
              <a:rPr lang="en-US" sz="2800" dirty="0">
                <a:latin typeface="Ariel"/>
              </a:rPr>
              <a:t>Applicable Laws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US" dirty="0">
                <a:latin typeface="Ariel"/>
              </a:rPr>
              <a:t>SF Campaign and Governmental Code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US" dirty="0">
                <a:latin typeface="Ariel"/>
              </a:rPr>
              <a:t>California Political Reform Act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US" dirty="0">
                <a:latin typeface="Ariel"/>
              </a:rPr>
              <a:t>California Government Code Section 1090</a:t>
            </a:r>
          </a:p>
          <a:p>
            <a:pPr lvl="1">
              <a:spcBef>
                <a:spcPts val="0"/>
              </a:spcBef>
            </a:pPr>
            <a:endParaRPr lang="en-US" sz="2500" dirty="0">
              <a:latin typeface="Ariel"/>
            </a:endParaRPr>
          </a:p>
          <a:p>
            <a:pPr lvl="1" latinLnBrk="0">
              <a:spcBef>
                <a:spcPts val="0"/>
              </a:spcBef>
            </a:pPr>
            <a:endParaRPr lang="en-US" dirty="0">
              <a:latin typeface="Arie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Arie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Ariel"/>
            </a:endParaRPr>
          </a:p>
        </p:txBody>
      </p:sp>
    </p:spTree>
    <p:extLst>
      <p:ext uri="{BB962C8B-B14F-4D97-AF65-F5344CB8AC3E}">
        <p14:creationId xmlns:p14="http://schemas.microsoft.com/office/powerpoint/2010/main" val="911750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800"/>
            <a:ext cx="7886700" cy="1325563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el"/>
              </a:rPr>
              <a:t>SF Good Government Guide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67250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</a:pPr>
            <a:endParaRPr lang="en-US" sz="2500" dirty="0">
              <a:latin typeface="Ariel"/>
            </a:endParaRPr>
          </a:p>
          <a:p>
            <a:pPr lvl="1" latinLnBrk="0">
              <a:spcBef>
                <a:spcPts val="0"/>
              </a:spcBef>
            </a:pPr>
            <a:endParaRPr lang="en-US" dirty="0">
              <a:latin typeface="Arie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Arie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Arie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Arie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Arie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Arie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Arie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Arie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Arie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Arie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Arie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Arie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Arie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Arie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latin typeface="Ariel"/>
              </a:rPr>
              <a:t>www.sfcityattorney.org/good-government/good-government-guide/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Arie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25FF77-F50D-4009-9D04-F78A03298A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946" y="1371600"/>
            <a:ext cx="5029101" cy="491991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83F14E4-5ADC-4B1C-AC70-909418F87E67}"/>
              </a:ext>
            </a:extLst>
          </p:cNvPr>
          <p:cNvSpPr/>
          <p:nvPr/>
        </p:nvSpPr>
        <p:spPr>
          <a:xfrm>
            <a:off x="990600" y="5715000"/>
            <a:ext cx="3886200" cy="57651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6F1D3D34-E16C-43E3-AD8E-8BF01F9FFB6A}"/>
              </a:ext>
            </a:extLst>
          </p:cNvPr>
          <p:cNvSpPr/>
          <p:nvPr/>
        </p:nvSpPr>
        <p:spPr>
          <a:xfrm rot="10800000">
            <a:off x="4938493" y="5887356"/>
            <a:ext cx="2590800" cy="27171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709115"/>
      </p:ext>
    </p:extLst>
  </p:cSld>
  <p:clrMapOvr>
    <a:masterClrMapping/>
  </p:clrMapOvr>
</p:sld>
</file>

<file path=ppt/theme/theme1.xml><?xml version="1.0" encoding="utf-8"?>
<a:theme xmlns:a="http://schemas.openxmlformats.org/drawingml/2006/main" name="O_Content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10969</TotalTime>
  <Words>329</Words>
  <Application>Microsoft Office PowerPoint</Application>
  <PresentationFormat>On-screen Show (4:3)</PresentationFormat>
  <Paragraphs>50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Ariel</vt:lpstr>
      <vt:lpstr>BrownPro</vt:lpstr>
      <vt:lpstr>Arial</vt:lpstr>
      <vt:lpstr>Calibri</vt:lpstr>
      <vt:lpstr>O_Content 1</vt:lpstr>
      <vt:lpstr>Health Care for the Homeless (HCH) Financial Conflicts of Interest – A Brief Introduction SF HCH CAB March 14, 2022</vt:lpstr>
      <vt:lpstr>Financial Conflicts of Interest</vt:lpstr>
      <vt:lpstr>Financial Conflicts of Interest</vt:lpstr>
      <vt:lpstr>SF Good Government Guide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dph</dc:creator>
  <cp:lastModifiedBy>Neary, Beth (DPH)</cp:lastModifiedBy>
  <cp:revision>624</cp:revision>
  <cp:lastPrinted>2014-07-08T16:48:17Z</cp:lastPrinted>
  <dcterms:created xsi:type="dcterms:W3CDTF">2013-10-01T00:54:40Z</dcterms:created>
  <dcterms:modified xsi:type="dcterms:W3CDTF">2022-03-11T23:38:02Z</dcterms:modified>
</cp:coreProperties>
</file>