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1"/>
  </p:notesMasterIdLst>
  <p:sldIdLst>
    <p:sldId id="260" r:id="rId6"/>
    <p:sldId id="261" r:id="rId7"/>
    <p:sldId id="263" r:id="rId8"/>
    <p:sldId id="264" r:id="rId9"/>
    <p:sldId id="257" r:id="rId10"/>
    <p:sldId id="259" r:id="rId11"/>
    <p:sldId id="265" r:id="rId12"/>
    <p:sldId id="266" r:id="rId13"/>
    <p:sldId id="262" r:id="rId14"/>
    <p:sldId id="267" r:id="rId15"/>
    <p:sldId id="268" r:id="rId16"/>
    <p:sldId id="269" r:id="rId17"/>
    <p:sldId id="270" r:id="rId18"/>
    <p:sldId id="271" r:id="rId19"/>
    <p:sldId id="272" r:id="rId20"/>
    <p:sldId id="273" r:id="rId21"/>
    <p:sldId id="274" r:id="rId22"/>
    <p:sldId id="276" r:id="rId23"/>
    <p:sldId id="277" r:id="rId24"/>
    <p:sldId id="275" r:id="rId25"/>
    <p:sldId id="278" r:id="rId26"/>
    <p:sldId id="279" r:id="rId27"/>
    <p:sldId id="280" r:id="rId28"/>
    <p:sldId id="281" r:id="rId29"/>
    <p:sldId id="2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4BF832-CC84-459D-96FF-9AFA0A164A71}" v="71" dt="2025-05-01T20:37:56.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b="1">
                <a:solidFill>
                  <a:sysClr val="windowText" lastClr="000000"/>
                </a:solidFill>
              </a:rPr>
              <a:t>City</a:t>
            </a:r>
            <a:r>
              <a:rPr lang="en-US" b="1" baseline="0">
                <a:solidFill>
                  <a:sysClr val="windowText" lastClr="000000"/>
                </a:solidFill>
              </a:rPr>
              <a:t> Investments in Food Security Programs, by Funding Source, FY 22-23</a:t>
            </a:r>
            <a:endParaRPr lang="en-US" b="1">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90D-4093-B940-3AFC4DFDA6D9}"/>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90D-4093-B940-3AFC4DFDA6D9}"/>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90D-4093-B940-3AFC4DFDA6D9}"/>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B90D-4093-B940-3AFC4DFDA6D9}"/>
              </c:ext>
            </c:extLst>
          </c:dPt>
          <c:dLbls>
            <c:dLbl>
              <c:idx val="0"/>
              <c:tx>
                <c:rich>
                  <a:bodyPr/>
                  <a:lstStyle/>
                  <a:p>
                    <a:r>
                      <a:rPr lang="en-US">
                        <a:highlight>
                          <a:srgbClr val="FFFF00"/>
                        </a:highlight>
                      </a:rPr>
                      <a:t>$91.3M, 45%</a:t>
                    </a:r>
                  </a:p>
                </c:rich>
              </c:tx>
              <c:dLblPos val="outEnd"/>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B90D-4093-B940-3AFC4DFDA6D9}"/>
                </c:ext>
              </c:extLst>
            </c:dLbl>
            <c:dLbl>
              <c:idx val="1"/>
              <c:tx>
                <c:rich>
                  <a:bodyPr/>
                  <a:lstStyle/>
                  <a:p>
                    <a:r>
                      <a:rPr lang="en-US" baseline="0"/>
                      <a:t>$1.4M, </a:t>
                    </a:r>
                    <a:fld id="{98142430-2F2F-48C8-BC23-4043C06B5D42}" type="PERCENTAGE">
                      <a:rPr lang="en-US" baseline="0"/>
                      <a:pPr/>
                      <a:t>[PERCENTAGE]</a:t>
                    </a:fld>
                    <a:endParaRPr lang="en-US" baseline="0"/>
                  </a:p>
                </c:rich>
              </c:tx>
              <c:dLblPos val="out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90D-4093-B940-3AFC4DFDA6D9}"/>
                </c:ext>
              </c:extLst>
            </c:dLbl>
            <c:dLbl>
              <c:idx val="2"/>
              <c:tx>
                <c:rich>
                  <a:bodyPr/>
                  <a:lstStyle/>
                  <a:p>
                    <a:r>
                      <a:rPr lang="en-US"/>
                      <a:t>$72M</a:t>
                    </a:r>
                    <a:r>
                      <a:rPr lang="en-US" baseline="0"/>
                      <a:t>, </a:t>
                    </a:r>
                    <a:fld id="{25B80E4B-2283-4C57-8EDD-F7B069B177DA}" type="PERCENTAGE">
                      <a:rPr lang="en-US" baseline="0"/>
                      <a:pPr/>
                      <a:t>[PERCENTAGE]</a:t>
                    </a:fld>
                    <a:endParaRPr lang="en-US" baseline="0"/>
                  </a:p>
                </c:rich>
              </c:tx>
              <c:dLblPos val="out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90D-4093-B940-3AFC4DFDA6D9}"/>
                </c:ext>
              </c:extLst>
            </c:dLbl>
            <c:dLbl>
              <c:idx val="3"/>
              <c:tx>
                <c:rich>
                  <a:bodyPr/>
                  <a:lstStyle/>
                  <a:p>
                    <a:r>
                      <a:rPr lang="en-US" baseline="0"/>
                      <a:t>$36M, </a:t>
                    </a:r>
                    <a:fld id="{4C7CFE7E-BECB-4D5B-9B52-4D94B39A5D7F}" type="PERCENTAGE">
                      <a:rPr lang="en-US" baseline="0"/>
                      <a:pPr/>
                      <a:t>[PERCENTAGE]</a:t>
                    </a:fld>
                    <a:endParaRPr lang="en-US" baseline="0"/>
                  </a:p>
                </c:rich>
              </c:tx>
              <c:dLblPos val="outEnd"/>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90D-4093-B940-3AFC4DFDA6D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Sheet1!$E$8:$E$11</c:f>
              <c:strCache>
                <c:ptCount val="4"/>
                <c:pt idx="0">
                  <c:v>Local, Public</c:v>
                </c:pt>
                <c:pt idx="1">
                  <c:v>Local, Private</c:v>
                </c:pt>
                <c:pt idx="2">
                  <c:v>Federal</c:v>
                </c:pt>
                <c:pt idx="3">
                  <c:v>State</c:v>
                </c:pt>
              </c:strCache>
            </c:strRef>
          </c:cat>
          <c:val>
            <c:numRef>
              <c:f>Sheet1!$F$8:$F$11</c:f>
              <c:numCache>
                <c:formatCode>#,##0.00</c:formatCode>
                <c:ptCount val="4"/>
                <c:pt idx="0">
                  <c:v>91.3</c:v>
                </c:pt>
                <c:pt idx="1">
                  <c:v>1.4</c:v>
                </c:pt>
                <c:pt idx="2">
                  <c:v>72</c:v>
                </c:pt>
                <c:pt idx="3">
                  <c:v>36</c:v>
                </c:pt>
              </c:numCache>
            </c:numRef>
          </c:val>
          <c:extLst>
            <c:ext xmlns:c16="http://schemas.microsoft.com/office/drawing/2014/chart" uri="{C3380CC4-5D6E-409C-BE32-E72D297353CC}">
              <c16:uniqueId val="{00000008-B90D-4093-B940-3AFC4DFDA6D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chemeClr val="tx1"/>
                </a:solidFill>
                <a:highlight>
                  <a:srgbClr val="FFFF00"/>
                </a:highlight>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2681B-CE9A-4779-8CDF-AE338954CAB9}"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F3FC3-732D-46A8-9F65-E8822E1E8EAC}" type="slidenum">
              <a:rPr lang="en-US" smtClean="0"/>
              <a:t>‹#›</a:t>
            </a:fld>
            <a:endParaRPr lang="en-US"/>
          </a:p>
        </p:txBody>
      </p:sp>
    </p:spTree>
    <p:extLst>
      <p:ext uri="{BB962C8B-B14F-4D97-AF65-F5344CB8AC3E}">
        <p14:creationId xmlns:p14="http://schemas.microsoft.com/office/powerpoint/2010/main" val="268344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69F3FC3-732D-46A8-9F65-E8822E1E8EAC}" type="slidenum">
              <a:rPr lang="en-US" smtClean="0"/>
              <a:t>6</a:t>
            </a:fld>
            <a:endParaRPr lang="en-US"/>
          </a:p>
        </p:txBody>
      </p:sp>
    </p:spTree>
    <p:extLst>
      <p:ext uri="{BB962C8B-B14F-4D97-AF65-F5344CB8AC3E}">
        <p14:creationId xmlns:p14="http://schemas.microsoft.com/office/powerpoint/2010/main" val="2111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endParaRPr lang="en-US" sz="1200" dirty="0"/>
          </a:p>
        </p:txBody>
      </p:sp>
      <p:sp>
        <p:nvSpPr>
          <p:cNvPr id="4" name="Slide Number Placeholder 3"/>
          <p:cNvSpPr>
            <a:spLocks noGrp="1"/>
          </p:cNvSpPr>
          <p:nvPr>
            <p:ph type="sldNum" sz="quarter" idx="5"/>
          </p:nvPr>
        </p:nvSpPr>
        <p:spPr/>
        <p:txBody>
          <a:bodyPr/>
          <a:lstStyle/>
          <a:p>
            <a:fld id="{E69F3FC3-732D-46A8-9F65-E8822E1E8EAC}" type="slidenum">
              <a:rPr lang="en-US" smtClean="0"/>
              <a:t>7</a:t>
            </a:fld>
            <a:endParaRPr lang="en-US"/>
          </a:p>
        </p:txBody>
      </p:sp>
    </p:spTree>
    <p:extLst>
      <p:ext uri="{BB962C8B-B14F-4D97-AF65-F5344CB8AC3E}">
        <p14:creationId xmlns:p14="http://schemas.microsoft.com/office/powerpoint/2010/main" val="2595257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a typeface="+mn-lt"/>
              <a:cs typeface="+mn-lt"/>
            </a:endParaRPr>
          </a:p>
        </p:txBody>
      </p:sp>
      <p:sp>
        <p:nvSpPr>
          <p:cNvPr id="4" name="Slide Number Placeholder 3"/>
          <p:cNvSpPr>
            <a:spLocks noGrp="1"/>
          </p:cNvSpPr>
          <p:nvPr>
            <p:ph type="sldNum" sz="quarter" idx="5"/>
          </p:nvPr>
        </p:nvSpPr>
        <p:spPr/>
        <p:txBody>
          <a:bodyPr/>
          <a:lstStyle/>
          <a:p>
            <a:fld id="{E69F3FC3-732D-46A8-9F65-E8822E1E8EAC}" type="slidenum">
              <a:rPr lang="en-US" smtClean="0"/>
              <a:t>8</a:t>
            </a:fld>
            <a:endParaRPr lang="en-US"/>
          </a:p>
        </p:txBody>
      </p:sp>
    </p:spTree>
    <p:extLst>
      <p:ext uri="{BB962C8B-B14F-4D97-AF65-F5344CB8AC3E}">
        <p14:creationId xmlns:p14="http://schemas.microsoft.com/office/powerpoint/2010/main" val="143035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69F3FC3-732D-46A8-9F65-E8822E1E8EAC}" type="slidenum">
              <a:rPr lang="en-US" smtClean="0"/>
              <a:t>9</a:t>
            </a:fld>
            <a:endParaRPr lang="en-US"/>
          </a:p>
        </p:txBody>
      </p:sp>
    </p:spTree>
    <p:extLst>
      <p:ext uri="{BB962C8B-B14F-4D97-AF65-F5344CB8AC3E}">
        <p14:creationId xmlns:p14="http://schemas.microsoft.com/office/powerpoint/2010/main" val="2504428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E69F3FC3-732D-46A8-9F65-E8822E1E8EAC}" type="slidenum">
              <a:rPr lang="en-US" smtClean="0"/>
              <a:t>12</a:t>
            </a:fld>
            <a:endParaRPr lang="en-US"/>
          </a:p>
        </p:txBody>
      </p:sp>
    </p:spTree>
    <p:extLst>
      <p:ext uri="{BB962C8B-B14F-4D97-AF65-F5344CB8AC3E}">
        <p14:creationId xmlns:p14="http://schemas.microsoft.com/office/powerpoint/2010/main" val="919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9F3FC3-732D-46A8-9F65-E8822E1E8EAC}" type="slidenum">
              <a:rPr lang="en-US" smtClean="0"/>
              <a:t>13</a:t>
            </a:fld>
            <a:endParaRPr lang="en-US"/>
          </a:p>
        </p:txBody>
      </p:sp>
    </p:spTree>
    <p:extLst>
      <p:ext uri="{BB962C8B-B14F-4D97-AF65-F5344CB8AC3E}">
        <p14:creationId xmlns:p14="http://schemas.microsoft.com/office/powerpoint/2010/main" val="2114438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3" indent="-285750"/>
            <a:endParaRPr lang="en-US" b="0" dirty="0"/>
          </a:p>
        </p:txBody>
      </p:sp>
      <p:sp>
        <p:nvSpPr>
          <p:cNvPr id="4" name="Slide Number Placeholder 3"/>
          <p:cNvSpPr>
            <a:spLocks noGrp="1"/>
          </p:cNvSpPr>
          <p:nvPr>
            <p:ph type="sldNum" sz="quarter" idx="5"/>
          </p:nvPr>
        </p:nvSpPr>
        <p:spPr/>
        <p:txBody>
          <a:bodyPr/>
          <a:lstStyle/>
          <a:p>
            <a:fld id="{E69F3FC3-732D-46A8-9F65-E8822E1E8EAC}" type="slidenum">
              <a:rPr lang="en-US" smtClean="0"/>
              <a:t>15</a:t>
            </a:fld>
            <a:endParaRPr lang="en-US"/>
          </a:p>
        </p:txBody>
      </p:sp>
    </p:spTree>
    <p:extLst>
      <p:ext uri="{BB962C8B-B14F-4D97-AF65-F5344CB8AC3E}">
        <p14:creationId xmlns:p14="http://schemas.microsoft.com/office/powerpoint/2010/main" val="402664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endParaRPr lang="en-US" sz="1200" dirty="0"/>
          </a:p>
        </p:txBody>
      </p:sp>
      <p:sp>
        <p:nvSpPr>
          <p:cNvPr id="4" name="Slide Number Placeholder 3"/>
          <p:cNvSpPr>
            <a:spLocks noGrp="1"/>
          </p:cNvSpPr>
          <p:nvPr>
            <p:ph type="sldNum" sz="quarter" idx="5"/>
          </p:nvPr>
        </p:nvSpPr>
        <p:spPr/>
        <p:txBody>
          <a:bodyPr/>
          <a:lstStyle/>
          <a:p>
            <a:fld id="{E69F3FC3-732D-46A8-9F65-E8822E1E8EAC}" type="slidenum">
              <a:rPr lang="en-US" smtClean="0"/>
              <a:t>17</a:t>
            </a:fld>
            <a:endParaRPr lang="en-US"/>
          </a:p>
        </p:txBody>
      </p:sp>
    </p:spTree>
    <p:extLst>
      <p:ext uri="{BB962C8B-B14F-4D97-AF65-F5344CB8AC3E}">
        <p14:creationId xmlns:p14="http://schemas.microsoft.com/office/powerpoint/2010/main" val="536209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158D-4991-E53D-786A-50E901C6C2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648C1-FC0A-F1A8-4908-51334B9317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3B733C-BD30-EB7D-346A-2F0A65C90C83}"/>
              </a:ext>
            </a:extLst>
          </p:cNvPr>
          <p:cNvSpPr>
            <a:spLocks noGrp="1"/>
          </p:cNvSpPr>
          <p:nvPr>
            <p:ph type="dt" sz="half" idx="10"/>
          </p:nvPr>
        </p:nvSpPr>
        <p:spPr/>
        <p:txBody>
          <a:bodyPr/>
          <a:lstStyle/>
          <a:p>
            <a:fld id="{99A0B36B-BB95-460E-9CD7-6D457FC3A612}" type="datetimeFigureOut">
              <a:rPr lang="en-US" smtClean="0"/>
              <a:t>5/7/2025</a:t>
            </a:fld>
            <a:endParaRPr lang="en-US"/>
          </a:p>
        </p:txBody>
      </p:sp>
      <p:sp>
        <p:nvSpPr>
          <p:cNvPr id="5" name="Footer Placeholder 4">
            <a:extLst>
              <a:ext uri="{FF2B5EF4-FFF2-40B4-BE49-F238E27FC236}">
                <a16:creationId xmlns:a16="http://schemas.microsoft.com/office/drawing/2014/main" id="{B77FA8B9-38CC-848A-F5A1-514BC2F96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943E11-E217-DF7E-D5DA-ED09C93BA503}"/>
              </a:ext>
            </a:extLst>
          </p:cNvPr>
          <p:cNvSpPr>
            <a:spLocks noGrp="1"/>
          </p:cNvSpPr>
          <p:nvPr>
            <p:ph type="sldNum" sz="quarter" idx="12"/>
          </p:nvPr>
        </p:nvSpPr>
        <p:spPr/>
        <p:txBody>
          <a:bodyPr/>
          <a:lstStyle/>
          <a:p>
            <a:fld id="{B629410B-D19B-4D6B-91AC-15BF1597DC11}" type="slidenum">
              <a:rPr lang="en-US" smtClean="0"/>
              <a:t>‹#›</a:t>
            </a:fld>
            <a:endParaRPr lang="en-US"/>
          </a:p>
        </p:txBody>
      </p:sp>
    </p:spTree>
    <p:extLst>
      <p:ext uri="{BB962C8B-B14F-4D97-AF65-F5344CB8AC3E}">
        <p14:creationId xmlns:p14="http://schemas.microsoft.com/office/powerpoint/2010/main" val="694745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0620-D993-C8FC-B569-3EDD9FF61F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C60BE-5A6E-ED5C-EECB-0A61241C87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AE5CD-F66A-FD33-DE00-0278EC8AADDB}"/>
              </a:ext>
            </a:extLst>
          </p:cNvPr>
          <p:cNvSpPr>
            <a:spLocks noGrp="1"/>
          </p:cNvSpPr>
          <p:nvPr>
            <p:ph type="dt" sz="half" idx="10"/>
          </p:nvPr>
        </p:nvSpPr>
        <p:spPr/>
        <p:txBody>
          <a:bodyPr/>
          <a:lstStyle/>
          <a:p>
            <a:fld id="{99A0B36B-BB95-460E-9CD7-6D457FC3A612}" type="datetimeFigureOut">
              <a:rPr lang="en-US" smtClean="0"/>
              <a:t>5/7/2025</a:t>
            </a:fld>
            <a:endParaRPr lang="en-US"/>
          </a:p>
        </p:txBody>
      </p:sp>
      <p:sp>
        <p:nvSpPr>
          <p:cNvPr id="5" name="Footer Placeholder 4">
            <a:extLst>
              <a:ext uri="{FF2B5EF4-FFF2-40B4-BE49-F238E27FC236}">
                <a16:creationId xmlns:a16="http://schemas.microsoft.com/office/drawing/2014/main" id="{DCCBE7BD-287D-BDF1-0B8B-11C7E74DE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FC8AB-7E21-94DC-C1C8-1FBD9B760719}"/>
              </a:ext>
            </a:extLst>
          </p:cNvPr>
          <p:cNvSpPr>
            <a:spLocks noGrp="1"/>
          </p:cNvSpPr>
          <p:nvPr>
            <p:ph type="sldNum" sz="quarter" idx="12"/>
          </p:nvPr>
        </p:nvSpPr>
        <p:spPr/>
        <p:txBody>
          <a:bodyPr/>
          <a:lstStyle/>
          <a:p>
            <a:fld id="{B629410B-D19B-4D6B-91AC-15BF1597DC11}" type="slidenum">
              <a:rPr lang="en-US" smtClean="0"/>
              <a:t>‹#›</a:t>
            </a:fld>
            <a:endParaRPr lang="en-US"/>
          </a:p>
        </p:txBody>
      </p:sp>
    </p:spTree>
    <p:extLst>
      <p:ext uri="{BB962C8B-B14F-4D97-AF65-F5344CB8AC3E}">
        <p14:creationId xmlns:p14="http://schemas.microsoft.com/office/powerpoint/2010/main" val="1450787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70EC6D-3F05-2403-3E22-9DF912A9E5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584243-3488-D6A4-29C1-FF0DE810D9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D83C6-BF01-B5AB-2BDC-F64EE0B698E7}"/>
              </a:ext>
            </a:extLst>
          </p:cNvPr>
          <p:cNvSpPr>
            <a:spLocks noGrp="1"/>
          </p:cNvSpPr>
          <p:nvPr>
            <p:ph type="dt" sz="half" idx="10"/>
          </p:nvPr>
        </p:nvSpPr>
        <p:spPr/>
        <p:txBody>
          <a:bodyPr/>
          <a:lstStyle/>
          <a:p>
            <a:fld id="{99A0B36B-BB95-460E-9CD7-6D457FC3A612}" type="datetimeFigureOut">
              <a:rPr lang="en-US" smtClean="0"/>
              <a:t>5/7/2025</a:t>
            </a:fld>
            <a:endParaRPr lang="en-US"/>
          </a:p>
        </p:txBody>
      </p:sp>
      <p:sp>
        <p:nvSpPr>
          <p:cNvPr id="5" name="Footer Placeholder 4">
            <a:extLst>
              <a:ext uri="{FF2B5EF4-FFF2-40B4-BE49-F238E27FC236}">
                <a16:creationId xmlns:a16="http://schemas.microsoft.com/office/drawing/2014/main" id="{DF543171-6E8E-C9F6-122D-2F08E2E2B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A7FA79-BB46-55EA-F169-61D00828AD0D}"/>
              </a:ext>
            </a:extLst>
          </p:cNvPr>
          <p:cNvSpPr>
            <a:spLocks noGrp="1"/>
          </p:cNvSpPr>
          <p:nvPr>
            <p:ph type="sldNum" sz="quarter" idx="12"/>
          </p:nvPr>
        </p:nvSpPr>
        <p:spPr/>
        <p:txBody>
          <a:bodyPr/>
          <a:lstStyle/>
          <a:p>
            <a:fld id="{B629410B-D19B-4D6B-91AC-15BF1597DC11}" type="slidenum">
              <a:rPr lang="en-US" smtClean="0"/>
              <a:t>‹#›</a:t>
            </a:fld>
            <a:endParaRPr lang="en-US"/>
          </a:p>
        </p:txBody>
      </p:sp>
    </p:spTree>
    <p:extLst>
      <p:ext uri="{BB962C8B-B14F-4D97-AF65-F5344CB8AC3E}">
        <p14:creationId xmlns:p14="http://schemas.microsoft.com/office/powerpoint/2010/main" val="2939258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FE75-A01C-A67A-F667-754D83FF0C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778248-F86C-DB20-627B-4CB0F63EE6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167FB4-ECFB-AB4A-7526-85B340E515F0}"/>
              </a:ext>
            </a:extLst>
          </p:cNvPr>
          <p:cNvSpPr>
            <a:spLocks noGrp="1"/>
          </p:cNvSpPr>
          <p:nvPr>
            <p:ph type="dt" sz="half" idx="10"/>
          </p:nvPr>
        </p:nvSpPr>
        <p:spPr/>
        <p:txBody>
          <a:bodyPr/>
          <a:lstStyle/>
          <a:p>
            <a:fld id="{CFC89B5F-72FA-4306-94AB-8ADD6B398126}" type="datetimeFigureOut">
              <a:rPr lang="en-US" smtClean="0"/>
              <a:t>5/7/2025</a:t>
            </a:fld>
            <a:endParaRPr lang="en-US"/>
          </a:p>
        </p:txBody>
      </p:sp>
      <p:sp>
        <p:nvSpPr>
          <p:cNvPr id="5" name="Footer Placeholder 4">
            <a:extLst>
              <a:ext uri="{FF2B5EF4-FFF2-40B4-BE49-F238E27FC236}">
                <a16:creationId xmlns:a16="http://schemas.microsoft.com/office/drawing/2014/main" id="{2A123C82-1CC7-ED76-D5B5-40A76413A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24C39-BBAF-DDC4-B4DD-E07C172F27B6}"/>
              </a:ext>
            </a:extLst>
          </p:cNvPr>
          <p:cNvSpPr>
            <a:spLocks noGrp="1"/>
          </p:cNvSpPr>
          <p:nvPr>
            <p:ph type="sldNum" sz="quarter" idx="12"/>
          </p:nvPr>
        </p:nvSpPr>
        <p:spPr/>
        <p:txBody>
          <a:bodyPr/>
          <a:lstStyle/>
          <a:p>
            <a:fld id="{67B5D383-526B-444B-962F-8290A8AE9EE3}" type="slidenum">
              <a:rPr lang="en-US" smtClean="0"/>
              <a:t>‹#›</a:t>
            </a:fld>
            <a:endParaRPr lang="en-US"/>
          </a:p>
        </p:txBody>
      </p:sp>
    </p:spTree>
    <p:extLst>
      <p:ext uri="{BB962C8B-B14F-4D97-AF65-F5344CB8AC3E}">
        <p14:creationId xmlns:p14="http://schemas.microsoft.com/office/powerpoint/2010/main" val="3076071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5097-FA16-6B81-2EF4-C401A608B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11C2E-76ED-A529-FDEB-8D757C4EF4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DA987-A3A4-0FDC-F755-0BE982066878}"/>
              </a:ext>
            </a:extLst>
          </p:cNvPr>
          <p:cNvSpPr>
            <a:spLocks noGrp="1"/>
          </p:cNvSpPr>
          <p:nvPr>
            <p:ph type="dt" sz="half" idx="10"/>
          </p:nvPr>
        </p:nvSpPr>
        <p:spPr/>
        <p:txBody>
          <a:bodyPr/>
          <a:lstStyle/>
          <a:p>
            <a:fld id="{CFC89B5F-72FA-4306-94AB-8ADD6B398126}" type="datetimeFigureOut">
              <a:rPr lang="en-US" smtClean="0"/>
              <a:t>5/7/2025</a:t>
            </a:fld>
            <a:endParaRPr lang="en-US"/>
          </a:p>
        </p:txBody>
      </p:sp>
      <p:sp>
        <p:nvSpPr>
          <p:cNvPr id="5" name="Footer Placeholder 4">
            <a:extLst>
              <a:ext uri="{FF2B5EF4-FFF2-40B4-BE49-F238E27FC236}">
                <a16:creationId xmlns:a16="http://schemas.microsoft.com/office/drawing/2014/main" id="{01E1A104-4451-94BF-4B7A-1A87C3F0F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7BF13-4C96-539C-AD44-6A2D3AB64384}"/>
              </a:ext>
            </a:extLst>
          </p:cNvPr>
          <p:cNvSpPr>
            <a:spLocks noGrp="1"/>
          </p:cNvSpPr>
          <p:nvPr>
            <p:ph type="sldNum" sz="quarter" idx="12"/>
          </p:nvPr>
        </p:nvSpPr>
        <p:spPr/>
        <p:txBody>
          <a:bodyPr/>
          <a:lstStyle/>
          <a:p>
            <a:fld id="{67B5D383-526B-444B-962F-8290A8AE9EE3}" type="slidenum">
              <a:rPr lang="en-US" smtClean="0"/>
              <a:t>‹#›</a:t>
            </a:fld>
            <a:endParaRPr lang="en-US"/>
          </a:p>
        </p:txBody>
      </p:sp>
    </p:spTree>
    <p:extLst>
      <p:ext uri="{BB962C8B-B14F-4D97-AF65-F5344CB8AC3E}">
        <p14:creationId xmlns:p14="http://schemas.microsoft.com/office/powerpoint/2010/main" val="3831924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7A1C-E686-FFE5-4A58-7DA78DBE86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53B6CB-1FF3-A453-22D1-E7DE44D1F2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481293-3659-5A25-5727-3D7807C5EE77}"/>
              </a:ext>
            </a:extLst>
          </p:cNvPr>
          <p:cNvSpPr>
            <a:spLocks noGrp="1"/>
          </p:cNvSpPr>
          <p:nvPr>
            <p:ph type="dt" sz="half" idx="10"/>
          </p:nvPr>
        </p:nvSpPr>
        <p:spPr/>
        <p:txBody>
          <a:bodyPr/>
          <a:lstStyle/>
          <a:p>
            <a:fld id="{CFC89B5F-72FA-4306-94AB-8ADD6B398126}" type="datetimeFigureOut">
              <a:rPr lang="en-US" smtClean="0"/>
              <a:t>5/7/2025</a:t>
            </a:fld>
            <a:endParaRPr lang="en-US"/>
          </a:p>
        </p:txBody>
      </p:sp>
      <p:sp>
        <p:nvSpPr>
          <p:cNvPr id="5" name="Footer Placeholder 4">
            <a:extLst>
              <a:ext uri="{FF2B5EF4-FFF2-40B4-BE49-F238E27FC236}">
                <a16:creationId xmlns:a16="http://schemas.microsoft.com/office/drawing/2014/main" id="{AC5E1518-7377-29E4-76EE-6E1A95FD0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EB31C-DEA6-C854-A968-822C28C4F297}"/>
              </a:ext>
            </a:extLst>
          </p:cNvPr>
          <p:cNvSpPr>
            <a:spLocks noGrp="1"/>
          </p:cNvSpPr>
          <p:nvPr>
            <p:ph type="sldNum" sz="quarter" idx="12"/>
          </p:nvPr>
        </p:nvSpPr>
        <p:spPr/>
        <p:txBody>
          <a:bodyPr/>
          <a:lstStyle/>
          <a:p>
            <a:fld id="{67B5D383-526B-444B-962F-8290A8AE9EE3}" type="slidenum">
              <a:rPr lang="en-US" smtClean="0"/>
              <a:t>‹#›</a:t>
            </a:fld>
            <a:endParaRPr lang="en-US"/>
          </a:p>
        </p:txBody>
      </p:sp>
    </p:spTree>
    <p:extLst>
      <p:ext uri="{BB962C8B-B14F-4D97-AF65-F5344CB8AC3E}">
        <p14:creationId xmlns:p14="http://schemas.microsoft.com/office/powerpoint/2010/main" val="221898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5124-E483-8727-FA65-6D2FD86891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B75BC2-EFAD-7BA2-B059-8C6FCCF29C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C8DBC-1116-4032-D5AF-CCD56BF1E0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D92763-9546-4229-69FD-DCCE01CE4B90}"/>
              </a:ext>
            </a:extLst>
          </p:cNvPr>
          <p:cNvSpPr>
            <a:spLocks noGrp="1"/>
          </p:cNvSpPr>
          <p:nvPr>
            <p:ph type="dt" sz="half" idx="10"/>
          </p:nvPr>
        </p:nvSpPr>
        <p:spPr/>
        <p:txBody>
          <a:bodyPr/>
          <a:lstStyle/>
          <a:p>
            <a:fld id="{CFC89B5F-72FA-4306-94AB-8ADD6B398126}" type="datetimeFigureOut">
              <a:rPr lang="en-US" smtClean="0"/>
              <a:t>5/7/2025</a:t>
            </a:fld>
            <a:endParaRPr lang="en-US"/>
          </a:p>
        </p:txBody>
      </p:sp>
      <p:sp>
        <p:nvSpPr>
          <p:cNvPr id="6" name="Footer Placeholder 5">
            <a:extLst>
              <a:ext uri="{FF2B5EF4-FFF2-40B4-BE49-F238E27FC236}">
                <a16:creationId xmlns:a16="http://schemas.microsoft.com/office/drawing/2014/main" id="{EDCA672C-A281-1C39-8E8C-B58B23A1CE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258F5-255C-58DF-3228-61287E49FEE2}"/>
              </a:ext>
            </a:extLst>
          </p:cNvPr>
          <p:cNvSpPr>
            <a:spLocks noGrp="1"/>
          </p:cNvSpPr>
          <p:nvPr>
            <p:ph type="sldNum" sz="quarter" idx="12"/>
          </p:nvPr>
        </p:nvSpPr>
        <p:spPr/>
        <p:txBody>
          <a:bodyPr/>
          <a:lstStyle/>
          <a:p>
            <a:fld id="{67B5D383-526B-444B-962F-8290A8AE9EE3}" type="slidenum">
              <a:rPr lang="en-US" smtClean="0"/>
              <a:t>‹#›</a:t>
            </a:fld>
            <a:endParaRPr lang="en-US"/>
          </a:p>
        </p:txBody>
      </p:sp>
    </p:spTree>
    <p:extLst>
      <p:ext uri="{BB962C8B-B14F-4D97-AF65-F5344CB8AC3E}">
        <p14:creationId xmlns:p14="http://schemas.microsoft.com/office/powerpoint/2010/main" val="1724767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9A42-A3E7-F765-CCA7-6EDAB8F5AC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BA8EBE-C512-6413-C2E7-ACAE9E0EAD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FA0B4-DE8C-7F59-F8A0-E3E9A6AEED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46065-1F50-FF61-A223-844D58BB32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DCFDEC-9203-82BD-E9D8-E301A59E35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B6D92F-2D6A-ADD7-3FD2-F0801B6F6DFC}"/>
              </a:ext>
            </a:extLst>
          </p:cNvPr>
          <p:cNvSpPr>
            <a:spLocks noGrp="1"/>
          </p:cNvSpPr>
          <p:nvPr>
            <p:ph type="dt" sz="half" idx="10"/>
          </p:nvPr>
        </p:nvSpPr>
        <p:spPr/>
        <p:txBody>
          <a:bodyPr/>
          <a:lstStyle/>
          <a:p>
            <a:fld id="{CFC89B5F-72FA-4306-94AB-8ADD6B398126}" type="datetimeFigureOut">
              <a:rPr lang="en-US" smtClean="0"/>
              <a:t>5/7/2025</a:t>
            </a:fld>
            <a:endParaRPr lang="en-US"/>
          </a:p>
        </p:txBody>
      </p:sp>
      <p:sp>
        <p:nvSpPr>
          <p:cNvPr id="8" name="Footer Placeholder 7">
            <a:extLst>
              <a:ext uri="{FF2B5EF4-FFF2-40B4-BE49-F238E27FC236}">
                <a16:creationId xmlns:a16="http://schemas.microsoft.com/office/drawing/2014/main" id="{7938310E-5AF1-2C64-8FEC-2910DEEA52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B363D1-05A0-D985-204A-A27A02E6F8D3}"/>
              </a:ext>
            </a:extLst>
          </p:cNvPr>
          <p:cNvSpPr>
            <a:spLocks noGrp="1"/>
          </p:cNvSpPr>
          <p:nvPr>
            <p:ph type="sldNum" sz="quarter" idx="12"/>
          </p:nvPr>
        </p:nvSpPr>
        <p:spPr/>
        <p:txBody>
          <a:bodyPr/>
          <a:lstStyle/>
          <a:p>
            <a:fld id="{67B5D383-526B-444B-962F-8290A8AE9EE3}" type="slidenum">
              <a:rPr lang="en-US" smtClean="0"/>
              <a:t>‹#›</a:t>
            </a:fld>
            <a:endParaRPr lang="en-US"/>
          </a:p>
        </p:txBody>
      </p:sp>
    </p:spTree>
    <p:extLst>
      <p:ext uri="{BB962C8B-B14F-4D97-AF65-F5344CB8AC3E}">
        <p14:creationId xmlns:p14="http://schemas.microsoft.com/office/powerpoint/2010/main" val="2120861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5725-AF4E-75D8-883E-1F257F06E9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4782DB-655E-20A7-EAC8-435D3272874A}"/>
              </a:ext>
            </a:extLst>
          </p:cNvPr>
          <p:cNvSpPr>
            <a:spLocks noGrp="1"/>
          </p:cNvSpPr>
          <p:nvPr>
            <p:ph type="dt" sz="half" idx="10"/>
          </p:nvPr>
        </p:nvSpPr>
        <p:spPr/>
        <p:txBody>
          <a:bodyPr/>
          <a:lstStyle/>
          <a:p>
            <a:fld id="{CFC89B5F-72FA-4306-94AB-8ADD6B398126}" type="datetimeFigureOut">
              <a:rPr lang="en-US" smtClean="0"/>
              <a:t>5/7/2025</a:t>
            </a:fld>
            <a:endParaRPr lang="en-US"/>
          </a:p>
        </p:txBody>
      </p:sp>
      <p:sp>
        <p:nvSpPr>
          <p:cNvPr id="4" name="Footer Placeholder 3">
            <a:extLst>
              <a:ext uri="{FF2B5EF4-FFF2-40B4-BE49-F238E27FC236}">
                <a16:creationId xmlns:a16="http://schemas.microsoft.com/office/drawing/2014/main" id="{BDFDD989-5606-0586-E674-C1F4F9D94E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D594AC-FAA3-CB35-62AF-F1B36B0DFD12}"/>
              </a:ext>
            </a:extLst>
          </p:cNvPr>
          <p:cNvSpPr>
            <a:spLocks noGrp="1"/>
          </p:cNvSpPr>
          <p:nvPr>
            <p:ph type="sldNum" sz="quarter" idx="12"/>
          </p:nvPr>
        </p:nvSpPr>
        <p:spPr/>
        <p:txBody>
          <a:bodyPr/>
          <a:lstStyle/>
          <a:p>
            <a:fld id="{67B5D383-526B-444B-962F-8290A8AE9EE3}" type="slidenum">
              <a:rPr lang="en-US" smtClean="0"/>
              <a:t>‹#›</a:t>
            </a:fld>
            <a:endParaRPr lang="en-US"/>
          </a:p>
        </p:txBody>
      </p:sp>
    </p:spTree>
    <p:extLst>
      <p:ext uri="{BB962C8B-B14F-4D97-AF65-F5344CB8AC3E}">
        <p14:creationId xmlns:p14="http://schemas.microsoft.com/office/powerpoint/2010/main" val="2109939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AD7279-C1A0-D53B-D61E-331518943895}"/>
              </a:ext>
            </a:extLst>
          </p:cNvPr>
          <p:cNvSpPr>
            <a:spLocks noGrp="1"/>
          </p:cNvSpPr>
          <p:nvPr>
            <p:ph type="dt" sz="half" idx="10"/>
          </p:nvPr>
        </p:nvSpPr>
        <p:spPr/>
        <p:txBody>
          <a:bodyPr/>
          <a:lstStyle/>
          <a:p>
            <a:fld id="{CFC89B5F-72FA-4306-94AB-8ADD6B398126}" type="datetimeFigureOut">
              <a:rPr lang="en-US" smtClean="0"/>
              <a:t>5/7/2025</a:t>
            </a:fld>
            <a:endParaRPr lang="en-US"/>
          </a:p>
        </p:txBody>
      </p:sp>
      <p:sp>
        <p:nvSpPr>
          <p:cNvPr id="3" name="Footer Placeholder 2">
            <a:extLst>
              <a:ext uri="{FF2B5EF4-FFF2-40B4-BE49-F238E27FC236}">
                <a16:creationId xmlns:a16="http://schemas.microsoft.com/office/drawing/2014/main" id="{92991B70-34CC-5EDA-D9EC-708D358AC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B49764-EDD7-7F29-A412-EEF50925814B}"/>
              </a:ext>
            </a:extLst>
          </p:cNvPr>
          <p:cNvSpPr>
            <a:spLocks noGrp="1"/>
          </p:cNvSpPr>
          <p:nvPr>
            <p:ph type="sldNum" sz="quarter" idx="12"/>
          </p:nvPr>
        </p:nvSpPr>
        <p:spPr/>
        <p:txBody>
          <a:bodyPr/>
          <a:lstStyle/>
          <a:p>
            <a:fld id="{67B5D383-526B-444B-962F-8290A8AE9EE3}" type="slidenum">
              <a:rPr lang="en-US" smtClean="0"/>
              <a:t>‹#›</a:t>
            </a:fld>
            <a:endParaRPr lang="en-US"/>
          </a:p>
        </p:txBody>
      </p:sp>
    </p:spTree>
    <p:extLst>
      <p:ext uri="{BB962C8B-B14F-4D97-AF65-F5344CB8AC3E}">
        <p14:creationId xmlns:p14="http://schemas.microsoft.com/office/powerpoint/2010/main" val="231304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CC03-3747-2D4F-B2FB-46EC056FAB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A5C28E-35E3-7598-6538-0744547FEE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C9C4D3-6426-A626-D3F8-CF0760CCC0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40A74D-7A92-E111-313F-049EB59C1267}"/>
              </a:ext>
            </a:extLst>
          </p:cNvPr>
          <p:cNvSpPr>
            <a:spLocks noGrp="1"/>
          </p:cNvSpPr>
          <p:nvPr>
            <p:ph type="dt" sz="half" idx="10"/>
          </p:nvPr>
        </p:nvSpPr>
        <p:spPr/>
        <p:txBody>
          <a:bodyPr/>
          <a:lstStyle/>
          <a:p>
            <a:fld id="{CFC89B5F-72FA-4306-94AB-8ADD6B398126}" type="datetimeFigureOut">
              <a:rPr lang="en-US" smtClean="0"/>
              <a:t>5/7/2025</a:t>
            </a:fld>
            <a:endParaRPr lang="en-US"/>
          </a:p>
        </p:txBody>
      </p:sp>
      <p:sp>
        <p:nvSpPr>
          <p:cNvPr id="6" name="Footer Placeholder 5">
            <a:extLst>
              <a:ext uri="{FF2B5EF4-FFF2-40B4-BE49-F238E27FC236}">
                <a16:creationId xmlns:a16="http://schemas.microsoft.com/office/drawing/2014/main" id="{673A936E-517F-011F-AF10-CB09890E5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B0860-1A59-F8AB-7C7C-3B39F3526810}"/>
              </a:ext>
            </a:extLst>
          </p:cNvPr>
          <p:cNvSpPr>
            <a:spLocks noGrp="1"/>
          </p:cNvSpPr>
          <p:nvPr>
            <p:ph type="sldNum" sz="quarter" idx="12"/>
          </p:nvPr>
        </p:nvSpPr>
        <p:spPr/>
        <p:txBody>
          <a:bodyPr/>
          <a:lstStyle/>
          <a:p>
            <a:fld id="{67B5D383-526B-444B-962F-8290A8AE9EE3}" type="slidenum">
              <a:rPr lang="en-US" smtClean="0"/>
              <a:t>‹#›</a:t>
            </a:fld>
            <a:endParaRPr lang="en-US"/>
          </a:p>
        </p:txBody>
      </p:sp>
    </p:spTree>
    <p:extLst>
      <p:ext uri="{BB962C8B-B14F-4D97-AF65-F5344CB8AC3E}">
        <p14:creationId xmlns:p14="http://schemas.microsoft.com/office/powerpoint/2010/main" val="4264029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23DA-9DBC-5498-9349-F2BCB9B8F2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6AE6E-9A0E-C0F9-4E7A-C2ABD40936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34819-25D3-EFCD-6DC5-9B5D9767B98A}"/>
              </a:ext>
            </a:extLst>
          </p:cNvPr>
          <p:cNvSpPr>
            <a:spLocks noGrp="1"/>
          </p:cNvSpPr>
          <p:nvPr>
            <p:ph type="dt" sz="half" idx="10"/>
          </p:nvPr>
        </p:nvSpPr>
        <p:spPr/>
        <p:txBody>
          <a:bodyPr/>
          <a:lstStyle/>
          <a:p>
            <a:fld id="{99A0B36B-BB95-460E-9CD7-6D457FC3A612}" type="datetimeFigureOut">
              <a:rPr lang="en-US" smtClean="0"/>
              <a:t>5/7/2025</a:t>
            </a:fld>
            <a:endParaRPr lang="en-US"/>
          </a:p>
        </p:txBody>
      </p:sp>
      <p:sp>
        <p:nvSpPr>
          <p:cNvPr id="5" name="Footer Placeholder 4">
            <a:extLst>
              <a:ext uri="{FF2B5EF4-FFF2-40B4-BE49-F238E27FC236}">
                <a16:creationId xmlns:a16="http://schemas.microsoft.com/office/drawing/2014/main" id="{96FCABF9-1876-056C-01B6-FED624AA2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06050-EBA4-8643-3868-B4545704574E}"/>
              </a:ext>
            </a:extLst>
          </p:cNvPr>
          <p:cNvSpPr>
            <a:spLocks noGrp="1"/>
          </p:cNvSpPr>
          <p:nvPr>
            <p:ph type="sldNum" sz="quarter" idx="12"/>
          </p:nvPr>
        </p:nvSpPr>
        <p:spPr/>
        <p:txBody>
          <a:bodyPr/>
          <a:lstStyle/>
          <a:p>
            <a:fld id="{B629410B-D19B-4D6B-91AC-15BF1597DC11}" type="slidenum">
              <a:rPr lang="en-US" smtClean="0"/>
              <a:t>‹#›</a:t>
            </a:fld>
            <a:endParaRPr lang="en-US"/>
          </a:p>
        </p:txBody>
      </p:sp>
    </p:spTree>
    <p:extLst>
      <p:ext uri="{BB962C8B-B14F-4D97-AF65-F5344CB8AC3E}">
        <p14:creationId xmlns:p14="http://schemas.microsoft.com/office/powerpoint/2010/main" val="1137561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9676-6E32-8646-CD43-A13A4B0D5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A1F745-670B-0E1B-2E1F-73F89EC113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AFDE34-443F-6D23-9C94-CD9C57758F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90B184-A87E-50A6-6F2C-AB67575E15CD}"/>
              </a:ext>
            </a:extLst>
          </p:cNvPr>
          <p:cNvSpPr>
            <a:spLocks noGrp="1"/>
          </p:cNvSpPr>
          <p:nvPr>
            <p:ph type="dt" sz="half" idx="10"/>
          </p:nvPr>
        </p:nvSpPr>
        <p:spPr/>
        <p:txBody>
          <a:bodyPr/>
          <a:lstStyle/>
          <a:p>
            <a:fld id="{CFC89B5F-72FA-4306-94AB-8ADD6B398126}" type="datetimeFigureOut">
              <a:rPr lang="en-US" smtClean="0"/>
              <a:t>5/7/2025</a:t>
            </a:fld>
            <a:endParaRPr lang="en-US"/>
          </a:p>
        </p:txBody>
      </p:sp>
      <p:sp>
        <p:nvSpPr>
          <p:cNvPr id="6" name="Footer Placeholder 5">
            <a:extLst>
              <a:ext uri="{FF2B5EF4-FFF2-40B4-BE49-F238E27FC236}">
                <a16:creationId xmlns:a16="http://schemas.microsoft.com/office/drawing/2014/main" id="{84950ACC-1F45-590F-59C3-EB0BD2CFAD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08BAA3-C138-7081-74E3-9624762A7947}"/>
              </a:ext>
            </a:extLst>
          </p:cNvPr>
          <p:cNvSpPr>
            <a:spLocks noGrp="1"/>
          </p:cNvSpPr>
          <p:nvPr>
            <p:ph type="sldNum" sz="quarter" idx="12"/>
          </p:nvPr>
        </p:nvSpPr>
        <p:spPr/>
        <p:txBody>
          <a:bodyPr/>
          <a:lstStyle/>
          <a:p>
            <a:fld id="{67B5D383-526B-444B-962F-8290A8AE9EE3}" type="slidenum">
              <a:rPr lang="en-US" smtClean="0"/>
              <a:t>‹#›</a:t>
            </a:fld>
            <a:endParaRPr lang="en-US"/>
          </a:p>
        </p:txBody>
      </p:sp>
    </p:spTree>
    <p:extLst>
      <p:ext uri="{BB962C8B-B14F-4D97-AF65-F5344CB8AC3E}">
        <p14:creationId xmlns:p14="http://schemas.microsoft.com/office/powerpoint/2010/main" val="1754229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5BBA-8F0F-6E29-E087-E08C34F888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B04A9D-2CDC-1B18-BED5-6B5DB3A68F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DC46E-5D6C-9E70-B8A8-3CF214AE7C5A}"/>
              </a:ext>
            </a:extLst>
          </p:cNvPr>
          <p:cNvSpPr>
            <a:spLocks noGrp="1"/>
          </p:cNvSpPr>
          <p:nvPr>
            <p:ph type="dt" sz="half" idx="10"/>
          </p:nvPr>
        </p:nvSpPr>
        <p:spPr/>
        <p:txBody>
          <a:bodyPr/>
          <a:lstStyle/>
          <a:p>
            <a:fld id="{CFC89B5F-72FA-4306-94AB-8ADD6B398126}" type="datetimeFigureOut">
              <a:rPr lang="en-US" smtClean="0"/>
              <a:t>5/7/2025</a:t>
            </a:fld>
            <a:endParaRPr lang="en-US"/>
          </a:p>
        </p:txBody>
      </p:sp>
      <p:sp>
        <p:nvSpPr>
          <p:cNvPr id="5" name="Footer Placeholder 4">
            <a:extLst>
              <a:ext uri="{FF2B5EF4-FFF2-40B4-BE49-F238E27FC236}">
                <a16:creationId xmlns:a16="http://schemas.microsoft.com/office/drawing/2014/main" id="{451C6EAC-EFF2-BADE-3B35-1C6877FE6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CFE43-8CBE-E8E8-88B9-9131F39A03A4}"/>
              </a:ext>
            </a:extLst>
          </p:cNvPr>
          <p:cNvSpPr>
            <a:spLocks noGrp="1"/>
          </p:cNvSpPr>
          <p:nvPr>
            <p:ph type="sldNum" sz="quarter" idx="12"/>
          </p:nvPr>
        </p:nvSpPr>
        <p:spPr/>
        <p:txBody>
          <a:bodyPr/>
          <a:lstStyle/>
          <a:p>
            <a:fld id="{67B5D383-526B-444B-962F-8290A8AE9EE3}" type="slidenum">
              <a:rPr lang="en-US" smtClean="0"/>
              <a:t>‹#›</a:t>
            </a:fld>
            <a:endParaRPr lang="en-US"/>
          </a:p>
        </p:txBody>
      </p:sp>
    </p:spTree>
    <p:extLst>
      <p:ext uri="{BB962C8B-B14F-4D97-AF65-F5344CB8AC3E}">
        <p14:creationId xmlns:p14="http://schemas.microsoft.com/office/powerpoint/2010/main" val="3138084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AFE974-4606-28C9-661F-744949D3E1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2F3B6F-A9FC-2C90-31CF-04A8CBF243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B77D2F-32A0-44D8-AE4B-43FFD871CCF8}"/>
              </a:ext>
            </a:extLst>
          </p:cNvPr>
          <p:cNvSpPr>
            <a:spLocks noGrp="1"/>
          </p:cNvSpPr>
          <p:nvPr>
            <p:ph type="dt" sz="half" idx="10"/>
          </p:nvPr>
        </p:nvSpPr>
        <p:spPr/>
        <p:txBody>
          <a:bodyPr/>
          <a:lstStyle/>
          <a:p>
            <a:fld id="{CFC89B5F-72FA-4306-94AB-8ADD6B398126}" type="datetimeFigureOut">
              <a:rPr lang="en-US" smtClean="0"/>
              <a:t>5/7/2025</a:t>
            </a:fld>
            <a:endParaRPr lang="en-US"/>
          </a:p>
        </p:txBody>
      </p:sp>
      <p:sp>
        <p:nvSpPr>
          <p:cNvPr id="5" name="Footer Placeholder 4">
            <a:extLst>
              <a:ext uri="{FF2B5EF4-FFF2-40B4-BE49-F238E27FC236}">
                <a16:creationId xmlns:a16="http://schemas.microsoft.com/office/drawing/2014/main" id="{BE8E007D-F17B-76AA-D490-579E8EBB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93C57-B150-E370-8245-79B4C835A44E}"/>
              </a:ext>
            </a:extLst>
          </p:cNvPr>
          <p:cNvSpPr>
            <a:spLocks noGrp="1"/>
          </p:cNvSpPr>
          <p:nvPr>
            <p:ph type="sldNum" sz="quarter" idx="12"/>
          </p:nvPr>
        </p:nvSpPr>
        <p:spPr/>
        <p:txBody>
          <a:bodyPr/>
          <a:lstStyle/>
          <a:p>
            <a:fld id="{67B5D383-526B-444B-962F-8290A8AE9EE3}" type="slidenum">
              <a:rPr lang="en-US" smtClean="0"/>
              <a:t>‹#›</a:t>
            </a:fld>
            <a:endParaRPr lang="en-US"/>
          </a:p>
        </p:txBody>
      </p:sp>
    </p:spTree>
    <p:extLst>
      <p:ext uri="{BB962C8B-B14F-4D97-AF65-F5344CB8AC3E}">
        <p14:creationId xmlns:p14="http://schemas.microsoft.com/office/powerpoint/2010/main" val="326204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247DA-882A-78AB-50BA-CF6FD7B8D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36F874-9EA8-0A1E-3723-A04056A2EE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105D3-FCA0-233F-E26C-FC1F54C117CC}"/>
              </a:ext>
            </a:extLst>
          </p:cNvPr>
          <p:cNvSpPr>
            <a:spLocks noGrp="1"/>
          </p:cNvSpPr>
          <p:nvPr>
            <p:ph type="dt" sz="half" idx="10"/>
          </p:nvPr>
        </p:nvSpPr>
        <p:spPr/>
        <p:txBody>
          <a:bodyPr/>
          <a:lstStyle/>
          <a:p>
            <a:fld id="{99A0B36B-BB95-460E-9CD7-6D457FC3A612}" type="datetimeFigureOut">
              <a:rPr lang="en-US" smtClean="0"/>
              <a:t>5/7/2025</a:t>
            </a:fld>
            <a:endParaRPr lang="en-US"/>
          </a:p>
        </p:txBody>
      </p:sp>
      <p:sp>
        <p:nvSpPr>
          <p:cNvPr id="5" name="Footer Placeholder 4">
            <a:extLst>
              <a:ext uri="{FF2B5EF4-FFF2-40B4-BE49-F238E27FC236}">
                <a16:creationId xmlns:a16="http://schemas.microsoft.com/office/drawing/2014/main" id="{6330ECA0-242B-C635-4047-F24A7EBE2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17C7B-6A05-D2E6-4DE8-481548E551FF}"/>
              </a:ext>
            </a:extLst>
          </p:cNvPr>
          <p:cNvSpPr>
            <a:spLocks noGrp="1"/>
          </p:cNvSpPr>
          <p:nvPr>
            <p:ph type="sldNum" sz="quarter" idx="12"/>
          </p:nvPr>
        </p:nvSpPr>
        <p:spPr/>
        <p:txBody>
          <a:bodyPr/>
          <a:lstStyle/>
          <a:p>
            <a:fld id="{B629410B-D19B-4D6B-91AC-15BF1597DC11}" type="slidenum">
              <a:rPr lang="en-US" smtClean="0"/>
              <a:t>‹#›</a:t>
            </a:fld>
            <a:endParaRPr lang="en-US"/>
          </a:p>
        </p:txBody>
      </p:sp>
    </p:spTree>
    <p:extLst>
      <p:ext uri="{BB962C8B-B14F-4D97-AF65-F5344CB8AC3E}">
        <p14:creationId xmlns:p14="http://schemas.microsoft.com/office/powerpoint/2010/main" val="3447257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884A-B106-2596-55ED-CEEA1C0FF5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4CC7D-6188-386C-01C7-06E56B6231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3523C0-B124-0081-E778-205D265FCB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ECBF35-74B8-A3AB-3B8A-D36DAF979DDE}"/>
              </a:ext>
            </a:extLst>
          </p:cNvPr>
          <p:cNvSpPr>
            <a:spLocks noGrp="1"/>
          </p:cNvSpPr>
          <p:nvPr>
            <p:ph type="dt" sz="half" idx="10"/>
          </p:nvPr>
        </p:nvSpPr>
        <p:spPr/>
        <p:txBody>
          <a:bodyPr/>
          <a:lstStyle/>
          <a:p>
            <a:fld id="{99A0B36B-BB95-460E-9CD7-6D457FC3A612}" type="datetimeFigureOut">
              <a:rPr lang="en-US" smtClean="0"/>
              <a:t>5/7/2025</a:t>
            </a:fld>
            <a:endParaRPr lang="en-US"/>
          </a:p>
        </p:txBody>
      </p:sp>
      <p:sp>
        <p:nvSpPr>
          <p:cNvPr id="6" name="Footer Placeholder 5">
            <a:extLst>
              <a:ext uri="{FF2B5EF4-FFF2-40B4-BE49-F238E27FC236}">
                <a16:creationId xmlns:a16="http://schemas.microsoft.com/office/drawing/2014/main" id="{07AB42EE-F160-F411-6F72-9C87973102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C0B87-1B22-F262-2477-364997166105}"/>
              </a:ext>
            </a:extLst>
          </p:cNvPr>
          <p:cNvSpPr>
            <a:spLocks noGrp="1"/>
          </p:cNvSpPr>
          <p:nvPr>
            <p:ph type="sldNum" sz="quarter" idx="12"/>
          </p:nvPr>
        </p:nvSpPr>
        <p:spPr/>
        <p:txBody>
          <a:bodyPr/>
          <a:lstStyle/>
          <a:p>
            <a:fld id="{B629410B-D19B-4D6B-91AC-15BF1597DC11}" type="slidenum">
              <a:rPr lang="en-US" smtClean="0"/>
              <a:t>‹#›</a:t>
            </a:fld>
            <a:endParaRPr lang="en-US"/>
          </a:p>
        </p:txBody>
      </p:sp>
    </p:spTree>
    <p:extLst>
      <p:ext uri="{BB962C8B-B14F-4D97-AF65-F5344CB8AC3E}">
        <p14:creationId xmlns:p14="http://schemas.microsoft.com/office/powerpoint/2010/main" val="3143756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6AE3E-2DB3-2A67-BEEC-E613CA6098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C407E6-44CC-5741-9865-AF7A5102C6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AA0CC3-5FFB-3E67-BB0D-5820A53104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5D8436-C360-8832-6651-74D7F3C07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AB1505-78B7-8915-32BA-F61B9AC5BF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7EDC8-8FC0-72F6-66D8-F5CC75EC5B69}"/>
              </a:ext>
            </a:extLst>
          </p:cNvPr>
          <p:cNvSpPr>
            <a:spLocks noGrp="1"/>
          </p:cNvSpPr>
          <p:nvPr>
            <p:ph type="dt" sz="half" idx="10"/>
          </p:nvPr>
        </p:nvSpPr>
        <p:spPr/>
        <p:txBody>
          <a:bodyPr/>
          <a:lstStyle/>
          <a:p>
            <a:fld id="{99A0B36B-BB95-460E-9CD7-6D457FC3A612}" type="datetimeFigureOut">
              <a:rPr lang="en-US" smtClean="0"/>
              <a:t>5/7/2025</a:t>
            </a:fld>
            <a:endParaRPr lang="en-US"/>
          </a:p>
        </p:txBody>
      </p:sp>
      <p:sp>
        <p:nvSpPr>
          <p:cNvPr id="8" name="Footer Placeholder 7">
            <a:extLst>
              <a:ext uri="{FF2B5EF4-FFF2-40B4-BE49-F238E27FC236}">
                <a16:creationId xmlns:a16="http://schemas.microsoft.com/office/drawing/2014/main" id="{71C2C4D4-78C4-FB52-562D-B4C8CED8EA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05AD5B-7AC0-389C-51F7-FC22496CC08A}"/>
              </a:ext>
            </a:extLst>
          </p:cNvPr>
          <p:cNvSpPr>
            <a:spLocks noGrp="1"/>
          </p:cNvSpPr>
          <p:nvPr>
            <p:ph type="sldNum" sz="quarter" idx="12"/>
          </p:nvPr>
        </p:nvSpPr>
        <p:spPr/>
        <p:txBody>
          <a:bodyPr/>
          <a:lstStyle/>
          <a:p>
            <a:fld id="{B629410B-D19B-4D6B-91AC-15BF1597DC11}" type="slidenum">
              <a:rPr lang="en-US" smtClean="0"/>
              <a:t>‹#›</a:t>
            </a:fld>
            <a:endParaRPr lang="en-US"/>
          </a:p>
        </p:txBody>
      </p:sp>
    </p:spTree>
    <p:extLst>
      <p:ext uri="{BB962C8B-B14F-4D97-AF65-F5344CB8AC3E}">
        <p14:creationId xmlns:p14="http://schemas.microsoft.com/office/powerpoint/2010/main" val="329617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1CB9-5D4A-C8C0-789B-4E0A1B3DAE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104728-265F-AC33-D9DB-A57372256D59}"/>
              </a:ext>
            </a:extLst>
          </p:cNvPr>
          <p:cNvSpPr>
            <a:spLocks noGrp="1"/>
          </p:cNvSpPr>
          <p:nvPr>
            <p:ph type="dt" sz="half" idx="10"/>
          </p:nvPr>
        </p:nvSpPr>
        <p:spPr/>
        <p:txBody>
          <a:bodyPr/>
          <a:lstStyle/>
          <a:p>
            <a:fld id="{99A0B36B-BB95-460E-9CD7-6D457FC3A612}" type="datetimeFigureOut">
              <a:rPr lang="en-US" smtClean="0"/>
              <a:t>5/7/2025</a:t>
            </a:fld>
            <a:endParaRPr lang="en-US"/>
          </a:p>
        </p:txBody>
      </p:sp>
      <p:sp>
        <p:nvSpPr>
          <p:cNvPr id="4" name="Footer Placeholder 3">
            <a:extLst>
              <a:ext uri="{FF2B5EF4-FFF2-40B4-BE49-F238E27FC236}">
                <a16:creationId xmlns:a16="http://schemas.microsoft.com/office/drawing/2014/main" id="{E2FD6322-8D4B-38BC-3D19-6211254AF2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DB751-E155-E2E7-020D-E727818B5E84}"/>
              </a:ext>
            </a:extLst>
          </p:cNvPr>
          <p:cNvSpPr>
            <a:spLocks noGrp="1"/>
          </p:cNvSpPr>
          <p:nvPr>
            <p:ph type="sldNum" sz="quarter" idx="12"/>
          </p:nvPr>
        </p:nvSpPr>
        <p:spPr/>
        <p:txBody>
          <a:bodyPr/>
          <a:lstStyle/>
          <a:p>
            <a:fld id="{B629410B-D19B-4D6B-91AC-15BF1597DC11}" type="slidenum">
              <a:rPr lang="en-US" smtClean="0"/>
              <a:t>‹#›</a:t>
            </a:fld>
            <a:endParaRPr lang="en-US"/>
          </a:p>
        </p:txBody>
      </p:sp>
    </p:spTree>
    <p:extLst>
      <p:ext uri="{BB962C8B-B14F-4D97-AF65-F5344CB8AC3E}">
        <p14:creationId xmlns:p14="http://schemas.microsoft.com/office/powerpoint/2010/main" val="184201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59B1CD-1310-65B6-8C2E-A3B0E2AC0E93}"/>
              </a:ext>
            </a:extLst>
          </p:cNvPr>
          <p:cNvSpPr>
            <a:spLocks noGrp="1"/>
          </p:cNvSpPr>
          <p:nvPr>
            <p:ph type="dt" sz="half" idx="10"/>
          </p:nvPr>
        </p:nvSpPr>
        <p:spPr/>
        <p:txBody>
          <a:bodyPr/>
          <a:lstStyle/>
          <a:p>
            <a:fld id="{99A0B36B-BB95-460E-9CD7-6D457FC3A612}" type="datetimeFigureOut">
              <a:rPr lang="en-US" smtClean="0"/>
              <a:t>5/7/2025</a:t>
            </a:fld>
            <a:endParaRPr lang="en-US"/>
          </a:p>
        </p:txBody>
      </p:sp>
      <p:sp>
        <p:nvSpPr>
          <p:cNvPr id="3" name="Footer Placeholder 2">
            <a:extLst>
              <a:ext uri="{FF2B5EF4-FFF2-40B4-BE49-F238E27FC236}">
                <a16:creationId xmlns:a16="http://schemas.microsoft.com/office/drawing/2014/main" id="{EC267215-97C1-C411-F014-88724238E4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3550F-5BC0-C6A8-D9E0-6D71F0316DE3}"/>
              </a:ext>
            </a:extLst>
          </p:cNvPr>
          <p:cNvSpPr>
            <a:spLocks noGrp="1"/>
          </p:cNvSpPr>
          <p:nvPr>
            <p:ph type="sldNum" sz="quarter" idx="12"/>
          </p:nvPr>
        </p:nvSpPr>
        <p:spPr/>
        <p:txBody>
          <a:bodyPr/>
          <a:lstStyle/>
          <a:p>
            <a:fld id="{B629410B-D19B-4D6B-91AC-15BF1597DC11}" type="slidenum">
              <a:rPr lang="en-US" smtClean="0"/>
              <a:t>‹#›</a:t>
            </a:fld>
            <a:endParaRPr lang="en-US"/>
          </a:p>
        </p:txBody>
      </p:sp>
    </p:spTree>
    <p:extLst>
      <p:ext uri="{BB962C8B-B14F-4D97-AF65-F5344CB8AC3E}">
        <p14:creationId xmlns:p14="http://schemas.microsoft.com/office/powerpoint/2010/main" val="1052670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2BE3C-2248-B4FE-E57B-AF2C5F5FE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0E2F12-4B62-3FC9-5C81-CE2A265396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88608C-58D1-C8A8-97E5-D82BF16E0E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100B10-4F08-54BF-5C89-A0D9366A7B67}"/>
              </a:ext>
            </a:extLst>
          </p:cNvPr>
          <p:cNvSpPr>
            <a:spLocks noGrp="1"/>
          </p:cNvSpPr>
          <p:nvPr>
            <p:ph type="dt" sz="half" idx="10"/>
          </p:nvPr>
        </p:nvSpPr>
        <p:spPr/>
        <p:txBody>
          <a:bodyPr/>
          <a:lstStyle/>
          <a:p>
            <a:fld id="{99A0B36B-BB95-460E-9CD7-6D457FC3A612}" type="datetimeFigureOut">
              <a:rPr lang="en-US" smtClean="0"/>
              <a:t>5/7/2025</a:t>
            </a:fld>
            <a:endParaRPr lang="en-US"/>
          </a:p>
        </p:txBody>
      </p:sp>
      <p:sp>
        <p:nvSpPr>
          <p:cNvPr id="6" name="Footer Placeholder 5">
            <a:extLst>
              <a:ext uri="{FF2B5EF4-FFF2-40B4-BE49-F238E27FC236}">
                <a16:creationId xmlns:a16="http://schemas.microsoft.com/office/drawing/2014/main" id="{ECB14A3F-E26C-B02F-8A80-994C38593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81B4A8-5F78-5C55-4465-363D7B76AB79}"/>
              </a:ext>
            </a:extLst>
          </p:cNvPr>
          <p:cNvSpPr>
            <a:spLocks noGrp="1"/>
          </p:cNvSpPr>
          <p:nvPr>
            <p:ph type="sldNum" sz="quarter" idx="12"/>
          </p:nvPr>
        </p:nvSpPr>
        <p:spPr/>
        <p:txBody>
          <a:bodyPr/>
          <a:lstStyle/>
          <a:p>
            <a:fld id="{B629410B-D19B-4D6B-91AC-15BF1597DC11}" type="slidenum">
              <a:rPr lang="en-US" smtClean="0"/>
              <a:t>‹#›</a:t>
            </a:fld>
            <a:endParaRPr lang="en-US"/>
          </a:p>
        </p:txBody>
      </p:sp>
    </p:spTree>
    <p:extLst>
      <p:ext uri="{BB962C8B-B14F-4D97-AF65-F5344CB8AC3E}">
        <p14:creationId xmlns:p14="http://schemas.microsoft.com/office/powerpoint/2010/main" val="3457447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63E28-3B75-6FA6-C136-11218B53A3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505C9D-CD53-236D-D2AB-4832FF1F0A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DBE26-1614-B092-70D6-40FA451E8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0161F-6393-2CBD-764F-A820CA57AE14}"/>
              </a:ext>
            </a:extLst>
          </p:cNvPr>
          <p:cNvSpPr>
            <a:spLocks noGrp="1"/>
          </p:cNvSpPr>
          <p:nvPr>
            <p:ph type="dt" sz="half" idx="10"/>
          </p:nvPr>
        </p:nvSpPr>
        <p:spPr/>
        <p:txBody>
          <a:bodyPr/>
          <a:lstStyle/>
          <a:p>
            <a:fld id="{99A0B36B-BB95-460E-9CD7-6D457FC3A612}" type="datetimeFigureOut">
              <a:rPr lang="en-US" smtClean="0"/>
              <a:t>5/7/2025</a:t>
            </a:fld>
            <a:endParaRPr lang="en-US"/>
          </a:p>
        </p:txBody>
      </p:sp>
      <p:sp>
        <p:nvSpPr>
          <p:cNvPr id="6" name="Footer Placeholder 5">
            <a:extLst>
              <a:ext uri="{FF2B5EF4-FFF2-40B4-BE49-F238E27FC236}">
                <a16:creationId xmlns:a16="http://schemas.microsoft.com/office/drawing/2014/main" id="{B00CABE5-79D2-60D7-B7B8-9127BB60E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80E47D-811C-30E5-8D70-B3933AED4A18}"/>
              </a:ext>
            </a:extLst>
          </p:cNvPr>
          <p:cNvSpPr>
            <a:spLocks noGrp="1"/>
          </p:cNvSpPr>
          <p:nvPr>
            <p:ph type="sldNum" sz="quarter" idx="12"/>
          </p:nvPr>
        </p:nvSpPr>
        <p:spPr/>
        <p:txBody>
          <a:bodyPr/>
          <a:lstStyle/>
          <a:p>
            <a:fld id="{B629410B-D19B-4D6B-91AC-15BF1597DC11}" type="slidenum">
              <a:rPr lang="en-US" smtClean="0"/>
              <a:t>‹#›</a:t>
            </a:fld>
            <a:endParaRPr lang="en-US"/>
          </a:p>
        </p:txBody>
      </p:sp>
    </p:spTree>
    <p:extLst>
      <p:ext uri="{BB962C8B-B14F-4D97-AF65-F5344CB8AC3E}">
        <p14:creationId xmlns:p14="http://schemas.microsoft.com/office/powerpoint/2010/main" val="2106506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F1876-2DA7-C164-C067-02DAEA14D0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466629-5F33-B675-A0C2-9D72EF0FF0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7323C-CCF5-9765-BBCE-F83A051400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A0B36B-BB95-460E-9CD7-6D457FC3A612}" type="datetimeFigureOut">
              <a:rPr lang="en-US" smtClean="0"/>
              <a:t>5/7/2025</a:t>
            </a:fld>
            <a:endParaRPr lang="en-US"/>
          </a:p>
        </p:txBody>
      </p:sp>
      <p:sp>
        <p:nvSpPr>
          <p:cNvPr id="5" name="Footer Placeholder 4">
            <a:extLst>
              <a:ext uri="{FF2B5EF4-FFF2-40B4-BE49-F238E27FC236}">
                <a16:creationId xmlns:a16="http://schemas.microsoft.com/office/drawing/2014/main" id="{03B7F1F0-EE26-3A76-7D47-3744E11A42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68662B-70FD-6343-161A-310D75BFF9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29410B-D19B-4D6B-91AC-15BF1597DC11}" type="slidenum">
              <a:rPr lang="en-US" smtClean="0"/>
              <a:t>‹#›</a:t>
            </a:fld>
            <a:endParaRPr lang="en-US"/>
          </a:p>
        </p:txBody>
      </p:sp>
    </p:spTree>
    <p:extLst>
      <p:ext uri="{BB962C8B-B14F-4D97-AF65-F5344CB8AC3E}">
        <p14:creationId xmlns:p14="http://schemas.microsoft.com/office/powerpoint/2010/main" val="4268766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96D22F-7B05-221F-B88F-F868D38FBC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5C8CD3-1F8B-F39F-82F5-3F0ED37662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74F8E-4A36-B0CC-7EEA-C63C6C0E39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C89B5F-72FA-4306-94AB-8ADD6B398126}" type="datetimeFigureOut">
              <a:rPr lang="en-US" smtClean="0"/>
              <a:t>5/7/2025</a:t>
            </a:fld>
            <a:endParaRPr lang="en-US"/>
          </a:p>
        </p:txBody>
      </p:sp>
      <p:sp>
        <p:nvSpPr>
          <p:cNvPr id="5" name="Footer Placeholder 4">
            <a:extLst>
              <a:ext uri="{FF2B5EF4-FFF2-40B4-BE49-F238E27FC236}">
                <a16:creationId xmlns:a16="http://schemas.microsoft.com/office/drawing/2014/main" id="{2D8C303F-07BE-D555-DC83-4CFA07021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1746AE9-A1A9-1641-7727-5A86E1A67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B5D383-526B-444B-962F-8290A8AE9EE3}" type="slidenum">
              <a:rPr lang="en-US" smtClean="0"/>
              <a:t>‹#›</a:t>
            </a:fld>
            <a:endParaRPr lang="en-US"/>
          </a:p>
        </p:txBody>
      </p:sp>
    </p:spTree>
    <p:extLst>
      <p:ext uri="{BB962C8B-B14F-4D97-AF65-F5344CB8AC3E}">
        <p14:creationId xmlns:p14="http://schemas.microsoft.com/office/powerpoint/2010/main" val="71278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5888/pcd16.180549"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oi.org/10.1371/journal.pmed.1002761"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sf.gov/sites/default/files/2024-09/FSTF%20Subcommittee%20Proposal%20-%20Brief.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sanfrancisco.granicus.com/player/clip/47955"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cissie.bonini@ucsf.edu"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f.gov/departments/food-security-task-force" TargetMode="External"/><Relationship Id="rId5" Type="http://schemas.openxmlformats.org/officeDocument/2006/relationships/hyperlink" Target="mailto:priscilla.rodriguez@sfdph.org" TargetMode="External"/><Relationship Id="rId4" Type="http://schemas.openxmlformats.org/officeDocument/2006/relationships/hyperlink" Target="mailto:eric.g.chan@sfdph.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D157D-5817-B35F-2B80-5B748BB080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A86F79-E2E1-3642-07C9-A9158558280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60CC711-CC9C-B93B-8548-EF1EC917B0D2}"/>
              </a:ext>
            </a:extLst>
          </p:cNvPr>
          <p:cNvPicPr>
            <a:picLocks noChangeAspect="1"/>
          </p:cNvPicPr>
          <p:nvPr/>
        </p:nvPicPr>
        <p:blipFill>
          <a:blip r:embed="rId2"/>
          <a:stretch>
            <a:fillRect/>
          </a:stretch>
        </p:blipFill>
        <p:spPr>
          <a:xfrm>
            <a:off x="1805" y="0"/>
            <a:ext cx="12188389" cy="6858000"/>
          </a:xfrm>
          <a:prstGeom prst="rect">
            <a:avLst/>
          </a:prstGeom>
        </p:spPr>
      </p:pic>
    </p:spTree>
    <p:extLst>
      <p:ext uri="{BB962C8B-B14F-4D97-AF65-F5344CB8AC3E}">
        <p14:creationId xmlns:p14="http://schemas.microsoft.com/office/powerpoint/2010/main" val="398461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5D383-B31E-F947-2DC5-8FAF598708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26FF8E-6D6E-FF4C-1BBC-A41A71DA844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4A7959C-482A-0F66-41A8-3CF81FF7AD3E}"/>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280630E3-607C-8DC9-DB80-E0E909BC5CBA}"/>
              </a:ext>
            </a:extLst>
          </p:cNvPr>
          <p:cNvSpPr txBox="1">
            <a:spLocks/>
          </p:cNvSpPr>
          <p:nvPr/>
        </p:nvSpPr>
        <p:spPr>
          <a:xfrm>
            <a:off x="838200" y="2301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Nutrition Sensitive Health Disparities</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4D033E01-7440-BB73-EAA6-70B9448C10EF}"/>
              </a:ext>
            </a:extLst>
          </p:cNvPr>
          <p:cNvSpPr txBox="1">
            <a:spLocks/>
          </p:cNvSpPr>
          <p:nvPr/>
        </p:nvSpPr>
        <p:spPr>
          <a:xfrm>
            <a:off x="838200" y="1526708"/>
            <a:ext cx="1109613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Calibri" panose="020F0502020204030204" pitchFamily="34" charset="0"/>
                <a:ea typeface="Calibri" panose="020F0502020204030204" pitchFamily="34" charset="0"/>
                <a:cs typeface="Calibri" panose="020F0502020204030204" pitchFamily="34" charset="0"/>
              </a:rPr>
              <a:t>Data from 2017-2021 indicated that hospitalizations due to diabetes, hypertension, or heart failure were </a:t>
            </a:r>
            <a:r>
              <a:rPr lang="en-US" sz="1800" b="1" dirty="0">
                <a:latin typeface="Calibri" panose="020F0502020204030204" pitchFamily="34" charset="0"/>
                <a:ea typeface="Calibri" panose="020F0502020204030204" pitchFamily="34" charset="0"/>
                <a:cs typeface="Calibri" panose="020F0502020204030204" pitchFamily="34" charset="0"/>
              </a:rPr>
              <a:t>9x higher </a:t>
            </a:r>
            <a:r>
              <a:rPr lang="en-US" sz="1800" dirty="0">
                <a:latin typeface="Calibri" panose="020F0502020204030204" pitchFamily="34" charset="0"/>
                <a:ea typeface="Calibri" panose="020F0502020204030204" pitchFamily="34" charset="0"/>
                <a:cs typeface="Calibri" panose="020F0502020204030204" pitchFamily="34" charset="0"/>
              </a:rPr>
              <a:t>for Native Hawaiian/other Pacific Islander residents, and about </a:t>
            </a:r>
            <a:r>
              <a:rPr lang="en-US" sz="1800" b="1" dirty="0">
                <a:latin typeface="Calibri" panose="020F0502020204030204" pitchFamily="34" charset="0"/>
                <a:ea typeface="Calibri" panose="020F0502020204030204" pitchFamily="34" charset="0"/>
                <a:cs typeface="Calibri" panose="020F0502020204030204" pitchFamily="34" charset="0"/>
              </a:rPr>
              <a:t>4x higher</a:t>
            </a:r>
            <a:r>
              <a:rPr lang="en-US" sz="1800" dirty="0">
                <a:latin typeface="Calibri" panose="020F0502020204030204" pitchFamily="34" charset="0"/>
                <a:ea typeface="Calibri" panose="020F0502020204030204" pitchFamily="34" charset="0"/>
                <a:cs typeface="Calibri" panose="020F0502020204030204" pitchFamily="34" charset="0"/>
              </a:rPr>
              <a:t> for Black/African American residents than the average rate for all SF residents.</a:t>
            </a:r>
          </a:p>
          <a:p>
            <a:pPr marL="0" indent="0">
              <a:buFont typeface="Arial" panose="020B0604020202020204" pitchFamily="34" charse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Across all diet-sensitive causes of death, aside from Alzheimer Disease, Black/African American residents experience mortality rates that are often </a:t>
            </a:r>
            <a:r>
              <a:rPr lang="en-US" sz="1800" b="1" dirty="0">
                <a:latin typeface="Calibri" panose="020F0502020204030204" pitchFamily="34" charset="0"/>
                <a:ea typeface="Calibri" panose="020F0502020204030204" pitchFamily="34" charset="0"/>
                <a:cs typeface="Calibri" panose="020F0502020204030204" pitchFamily="34" charset="0"/>
              </a:rPr>
              <a:t>twice as high</a:t>
            </a:r>
            <a:r>
              <a:rPr lang="en-US" sz="1800" dirty="0">
                <a:latin typeface="Calibri" panose="020F0502020204030204" pitchFamily="34" charset="0"/>
                <a:ea typeface="Calibri" panose="020F0502020204030204" pitchFamily="34" charset="0"/>
                <a:cs typeface="Calibri" panose="020F0502020204030204" pitchFamily="34" charset="0"/>
              </a:rPr>
              <a:t> as the mortality rates experienced by other race/ethnicities.</a:t>
            </a:r>
          </a:p>
          <a:p>
            <a:pPr marL="0" indent="0">
              <a:buFont typeface="Arial" panose="020B0604020202020204" pitchFamily="34" charse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Out of all the City food programs, </a:t>
            </a:r>
            <a:r>
              <a:rPr lang="en-US" sz="1800" b="1" dirty="0">
                <a:latin typeface="Calibri" panose="020F0502020204030204" pitchFamily="34" charset="0"/>
                <a:ea typeface="Calibri" panose="020F0502020204030204" pitchFamily="34" charset="0"/>
                <a:cs typeface="Calibri" panose="020F0502020204030204" pitchFamily="34" charset="0"/>
              </a:rPr>
              <a:t>only 8</a:t>
            </a:r>
            <a:r>
              <a:rPr lang="en-US" sz="1800" dirty="0">
                <a:latin typeface="Calibri" panose="020F0502020204030204" pitchFamily="34" charset="0"/>
                <a:ea typeface="Calibri" panose="020F0502020204030204" pitchFamily="34" charset="0"/>
                <a:cs typeface="Calibri" panose="020F0502020204030204" pitchFamily="34" charset="0"/>
              </a:rPr>
              <a:t> focused on addressing nutrition sensitive medical conditions.</a:t>
            </a:r>
          </a:p>
          <a:p>
            <a:pPr lvl="4"/>
            <a:r>
              <a:rPr lang="en-US" dirty="0">
                <a:latin typeface="Calibri" panose="020F0502020204030204" pitchFamily="34" charset="0"/>
                <a:ea typeface="Calibri" panose="020F0502020204030204" pitchFamily="34" charset="0"/>
                <a:cs typeface="Calibri" panose="020F0502020204030204" pitchFamily="34" charset="0"/>
              </a:rPr>
              <a:t>These programs had a combined budget of $7.54 million for FY 22-23 (</a:t>
            </a:r>
            <a:r>
              <a:rPr lang="en-US" b="1" dirty="0">
                <a:latin typeface="Calibri" panose="020F0502020204030204" pitchFamily="34" charset="0"/>
                <a:ea typeface="Calibri" panose="020F0502020204030204" pitchFamily="34" charset="0"/>
                <a:cs typeface="Calibri" panose="020F0502020204030204" pitchFamily="34" charset="0"/>
              </a:rPr>
              <a:t>only 3.7% of total food funding</a:t>
            </a:r>
            <a:r>
              <a:rPr lang="en-US" dirty="0">
                <a:latin typeface="Calibri" panose="020F0502020204030204" pitchFamily="34" charset="0"/>
                <a:ea typeface="Calibri" panose="020F0502020204030204" pitchFamily="34" charset="0"/>
                <a:cs typeface="Calibri" panose="020F0502020204030204" pitchFamily="34" charset="0"/>
              </a:rPr>
              <a:t> from all resources).</a:t>
            </a:r>
          </a:p>
          <a:p>
            <a:pPr lvl="4"/>
            <a:r>
              <a:rPr lang="en-US" dirty="0">
                <a:latin typeface="Calibri" panose="020F0502020204030204" pitchFamily="34" charset="0"/>
                <a:ea typeface="Calibri" panose="020F0502020204030204" pitchFamily="34" charset="0"/>
                <a:cs typeface="Calibri" panose="020F0502020204030204" pitchFamily="34" charset="0"/>
              </a:rPr>
              <a:t>Out of this $7.54M, $3.15M were local funds, which is approximately 3.45% of all local funds.</a:t>
            </a:r>
          </a:p>
          <a:p>
            <a:pPr marL="457200" lvl="1" indent="0">
              <a:buFont typeface="Arial" panose="020B0604020202020204" pitchFamily="34" charset="0"/>
              <a:buNone/>
            </a:pPr>
            <a:endParaRPr lang="en-US" sz="2000" kern="1400" dirty="0"/>
          </a:p>
        </p:txBody>
      </p:sp>
      <p:sp>
        <p:nvSpPr>
          <p:cNvPr id="7" name="TextBox 6">
            <a:extLst>
              <a:ext uri="{FF2B5EF4-FFF2-40B4-BE49-F238E27FC236}">
                <a16:creationId xmlns:a16="http://schemas.microsoft.com/office/drawing/2014/main" id="{286C9A6E-177D-6337-FECD-A58322BF25E5}"/>
              </a:ext>
            </a:extLst>
          </p:cNvPr>
          <p:cNvSpPr txBox="1"/>
          <p:nvPr/>
        </p:nvSpPr>
        <p:spPr>
          <a:xfrm>
            <a:off x="3133288" y="6211669"/>
            <a:ext cx="64960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Data Source:</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California Department of Health Care Access and Information, 2017 -2021.</a:t>
            </a:r>
          </a:p>
        </p:txBody>
      </p:sp>
    </p:spTree>
    <p:extLst>
      <p:ext uri="{BB962C8B-B14F-4D97-AF65-F5344CB8AC3E}">
        <p14:creationId xmlns:p14="http://schemas.microsoft.com/office/powerpoint/2010/main" val="1180042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63AAB-837B-308A-9C1C-4B6C3E2DF8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53B21D-6568-BA43-B9E6-5C2622A261A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EF897FA-992E-09B1-588E-A2DD8878F1C1}"/>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BA6AE959-591B-0A2D-7F73-D544312CA459}"/>
              </a:ext>
            </a:extLst>
          </p:cNvPr>
          <p:cNvSpPr txBox="1">
            <a:spLocks/>
          </p:cNvSpPr>
          <p:nvPr/>
        </p:nvSpPr>
        <p:spPr>
          <a:xfrm>
            <a:off x="838199" y="3611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Healthcare Expenditures</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52FCAC6D-D2DB-68F7-0BF9-A69D51F61634}"/>
              </a:ext>
            </a:extLst>
          </p:cNvPr>
          <p:cNvSpPr txBox="1">
            <a:spLocks/>
          </p:cNvSpPr>
          <p:nvPr/>
        </p:nvSpPr>
        <p:spPr>
          <a:xfrm>
            <a:off x="838200" y="102393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p>
          <a:p>
            <a:pPr marL="457200" lvl="1" indent="0">
              <a:buFont typeface="Arial" panose="020B0604020202020204" pitchFamily="34" charset="0"/>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kern="1400" dirty="0">
                <a:latin typeface="Calibri" panose="020F0502020204030204" pitchFamily="34" charset="0"/>
                <a:ea typeface="Calibri" panose="020F0502020204030204" pitchFamily="34" charset="0"/>
                <a:cs typeface="Calibri" panose="020F0502020204030204" pitchFamily="34" charset="0"/>
              </a:rPr>
              <a:t>Healthcare expenditures due to food insecurity totaled </a:t>
            </a:r>
            <a:r>
              <a:rPr lang="en-US" sz="2000" b="1" kern="1400" dirty="0">
                <a:latin typeface="Calibri" panose="020F0502020204030204" pitchFamily="34" charset="0"/>
                <a:ea typeface="Calibri" panose="020F0502020204030204" pitchFamily="34" charset="0"/>
                <a:cs typeface="Calibri" panose="020F0502020204030204" pitchFamily="34" charset="0"/>
              </a:rPr>
              <a:t>$52.9 billion </a:t>
            </a:r>
            <a:r>
              <a:rPr lang="en-US" sz="2000" kern="1400" dirty="0">
                <a:latin typeface="Calibri" panose="020F0502020204030204" pitchFamily="34" charset="0"/>
                <a:ea typeface="Calibri" panose="020F0502020204030204" pitchFamily="34" charset="0"/>
                <a:cs typeface="Calibri" panose="020F0502020204030204" pitchFamily="34" charset="0"/>
              </a:rPr>
              <a:t>nationally in 2016.</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2000" kern="1400" dirty="0">
              <a:latin typeface="Calibri" panose="020F0502020204030204" pitchFamily="34" charset="0"/>
              <a:ea typeface="Calibri" panose="020F0502020204030204" pitchFamily="34" charset="0"/>
              <a:cs typeface="Calibri" panose="020F0502020204030204" pitchFamily="34" charset="0"/>
            </a:endParaRPr>
          </a:p>
          <a:p>
            <a:pPr lvl="6"/>
            <a:r>
              <a:rPr lang="en-US" sz="2000" kern="1400" dirty="0">
                <a:latin typeface="Calibri" panose="020F0502020204030204" pitchFamily="34" charset="0"/>
                <a:ea typeface="Calibri" panose="020F0502020204030204" pitchFamily="34" charset="0"/>
                <a:cs typeface="Calibri" panose="020F0502020204030204" pitchFamily="34" charset="0"/>
              </a:rPr>
              <a:t>In San Francisco, the estimated healthcare cost of food insecurity in 2019 was </a:t>
            </a:r>
            <a:r>
              <a:rPr lang="en-US" sz="2000" b="1" kern="1400" dirty="0">
                <a:latin typeface="Calibri" panose="020F0502020204030204" pitchFamily="34" charset="0"/>
                <a:ea typeface="Calibri" panose="020F0502020204030204" pitchFamily="34" charset="0"/>
                <a:cs typeface="Calibri" panose="020F0502020204030204" pitchFamily="34" charset="0"/>
              </a:rPr>
              <a:t>$204.5 million</a:t>
            </a:r>
            <a:r>
              <a:rPr lang="en-US" sz="2000" kern="1400" dirty="0">
                <a:latin typeface="Calibri" panose="020F0502020204030204" pitchFamily="34" charset="0"/>
                <a:ea typeface="Calibri" panose="020F0502020204030204" pitchFamily="34" charset="0"/>
                <a:cs typeface="Calibri" panose="020F0502020204030204" pitchFamily="34" charset="0"/>
              </a:rPr>
              <a:t>.</a:t>
            </a:r>
          </a:p>
          <a:p>
            <a:pPr lvl="7"/>
            <a:r>
              <a:rPr lang="en-US" sz="2000" kern="1400" dirty="0">
                <a:latin typeface="Calibri" panose="020F0502020204030204" pitchFamily="34" charset="0"/>
                <a:ea typeface="Calibri" panose="020F0502020204030204" pitchFamily="34" charset="0"/>
                <a:cs typeface="Calibri" panose="020F0502020204030204" pitchFamily="34" charset="0"/>
              </a:rPr>
              <a:t>105,530 (14%) adults are likely to be food insecure in San Francisco and are estimated to spend annually </a:t>
            </a:r>
            <a:r>
              <a:rPr lang="en-US" sz="2000" b="1" kern="1400" dirty="0">
                <a:latin typeface="Calibri" panose="020F0502020204030204" pitchFamily="34" charset="0"/>
                <a:ea typeface="Calibri" panose="020F0502020204030204" pitchFamily="34" charset="0"/>
                <a:cs typeface="Calibri" panose="020F0502020204030204" pitchFamily="34" charset="0"/>
              </a:rPr>
              <a:t>$1,925 more </a:t>
            </a:r>
            <a:r>
              <a:rPr lang="en-US" sz="2000" kern="1400" dirty="0">
                <a:latin typeface="Calibri" panose="020F0502020204030204" pitchFamily="34" charset="0"/>
                <a:ea typeface="Calibri" panose="020F0502020204030204" pitchFamily="34" charset="0"/>
                <a:cs typeface="Calibri" panose="020F0502020204030204" pitchFamily="34" charset="0"/>
              </a:rPr>
              <a:t>on healthcare costs than people who are food secure.</a:t>
            </a:r>
          </a:p>
          <a:p>
            <a:pPr marL="2743200" lvl="7" indent="0">
              <a:buFont typeface="Arial" panose="020B0604020202020204" pitchFamily="34" charset="0"/>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2914650" lvl="7" indent="-171450"/>
            <a:r>
              <a:rPr lang="en-US" sz="2000" dirty="0">
                <a:latin typeface="Calibri" panose="020F0502020204030204" pitchFamily="34" charset="0"/>
                <a:ea typeface="Calibri" panose="020F0502020204030204" pitchFamily="34" charset="0"/>
                <a:cs typeface="Calibri" panose="020F0502020204030204" pitchFamily="34" charset="0"/>
              </a:rPr>
              <a:t>SNAP participants incur $1,400 less on healthcare spending than a low-income non-participant ($4,421 vs $$5,831).</a:t>
            </a:r>
          </a:p>
        </p:txBody>
      </p:sp>
      <p:sp>
        <p:nvSpPr>
          <p:cNvPr id="7" name="TextBox 6">
            <a:extLst>
              <a:ext uri="{FF2B5EF4-FFF2-40B4-BE49-F238E27FC236}">
                <a16:creationId xmlns:a16="http://schemas.microsoft.com/office/drawing/2014/main" id="{E2429531-23AF-9703-5F1A-DD1EEE75F778}"/>
              </a:ext>
            </a:extLst>
          </p:cNvPr>
          <p:cNvSpPr txBox="1"/>
          <p:nvPr/>
        </p:nvSpPr>
        <p:spPr>
          <a:xfrm>
            <a:off x="3381763" y="5411487"/>
            <a:ext cx="572602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Data Source:</a:t>
            </a:r>
          </a:p>
          <a:p>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The Healthcare Costs of Food Insecurity, Feeding America Research, 2022</a:t>
            </a:r>
          </a:p>
          <a:p>
            <a:pPr marR="0" lvl="0">
              <a:tabLst>
                <a:tab pos="2971800" algn="ctr"/>
                <a:tab pos="5943600" algn="r"/>
              </a:tabLst>
            </a:pP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Berkowitz, S.A., Basu, S., Gundersen, C., &amp; Seligman, H.K. (2019). State-Level and County-Level Estimates of Health Care Costs Associated with Food Insecurity. Preventing Chronic Disease, 16. </a:t>
            </a: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https://doi.org/10.5888/pcd16.180549</a:t>
            </a: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Berkowitz, S.A., Seligman, H.K., &amp; Basu, S.J., (2017). Impact of Food Insecurity and SNAP Participation on Healthcare Utilization and Expenditures. University of Kentucky Center for Poverty Research. </a:t>
            </a:r>
          </a:p>
        </p:txBody>
      </p:sp>
    </p:spTree>
    <p:extLst>
      <p:ext uri="{BB962C8B-B14F-4D97-AF65-F5344CB8AC3E}">
        <p14:creationId xmlns:p14="http://schemas.microsoft.com/office/powerpoint/2010/main" val="147859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746D-9B49-A279-AA3A-394D3F0A50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D05093-4E4A-70EE-8930-BC09A583F6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57FFC7-A933-CD31-1ACC-434E6D7F33AC}"/>
              </a:ext>
            </a:extLst>
          </p:cNvPr>
          <p:cNvPicPr>
            <a:picLocks noChangeAspect="1"/>
          </p:cNvPicPr>
          <p:nvPr/>
        </p:nvPicPr>
        <p:blipFill>
          <a:blip r:embed="rId3"/>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69FD8605-4837-172C-A945-D8F533778FD4}"/>
              </a:ext>
            </a:extLst>
          </p:cNvPr>
          <p:cNvSpPr txBox="1">
            <a:spLocks/>
          </p:cNvSpPr>
          <p:nvPr/>
        </p:nvSpPr>
        <p:spPr>
          <a:xfrm>
            <a:off x="838199"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Local Threats to Food Access</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CACA1E39-4198-41ED-6D60-5B659B5313AB}"/>
              </a:ext>
            </a:extLst>
          </p:cNvPr>
          <p:cNvSpPr txBox="1">
            <a:spLocks/>
          </p:cNvSpPr>
          <p:nvPr/>
        </p:nvSpPr>
        <p:spPr>
          <a:xfrm>
            <a:off x="838200" y="1511579"/>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dirty="0">
                <a:latin typeface="Calibri" panose="020F0502020204030204" pitchFamily="34" charset="0"/>
                <a:ea typeface="Calibri" panose="020F0502020204030204" pitchFamily="34" charset="0"/>
                <a:cs typeface="Calibri" panose="020F0502020204030204" pitchFamily="34" charset="0"/>
              </a:rPr>
              <a:t>Cuts to Pantry Programs</a:t>
            </a:r>
          </a:p>
          <a:p>
            <a:pPr marL="342900" indent="-342900"/>
            <a:r>
              <a:rPr lang="en-US" sz="1800" dirty="0">
                <a:latin typeface="Calibri" panose="020F0502020204030204" pitchFamily="34" charset="0"/>
                <a:ea typeface="Calibri" panose="020F0502020204030204" pitchFamily="34" charset="0"/>
                <a:cs typeface="Calibri" panose="020F0502020204030204" pitchFamily="34" charset="0"/>
              </a:rPr>
              <a:t>San Francisco Marin Food Bank (SFMFB) programs experienced funding cuts from federal and city/county government in 2023.</a:t>
            </a:r>
          </a:p>
          <a:p>
            <a:pPr marL="800100" lvl="1" indent="-342900"/>
            <a:r>
              <a:rPr lang="en-US" sz="1800" dirty="0">
                <a:latin typeface="Calibri" panose="020F0502020204030204" pitchFamily="34" charset="0"/>
                <a:ea typeface="Calibri" panose="020F0502020204030204" pitchFamily="34" charset="0"/>
                <a:cs typeface="Calibri" panose="020F0502020204030204" pitchFamily="34" charset="0"/>
              </a:rPr>
              <a:t>Planning to phase out all pop-up pantries by June 2025 impacting 7,500 unduplicated households.</a:t>
            </a:r>
          </a:p>
          <a:p>
            <a:pPr marL="800100" lvl="1" indent="-342900"/>
            <a:r>
              <a:rPr lang="en-US" sz="1800" dirty="0">
                <a:latin typeface="Calibri" panose="020F0502020204030204" pitchFamily="34" charset="0"/>
                <a:ea typeface="Calibri" panose="020F0502020204030204" pitchFamily="34" charset="0"/>
                <a:cs typeface="Calibri" panose="020F0502020204030204" pitchFamily="34" charset="0"/>
              </a:rPr>
              <a:t>40% reduction in their home-delivered groceries program, impacting another 4,500 households (</a:t>
            </a:r>
            <a:r>
              <a:rPr lang="en-US" sz="1800" b="1" dirty="0">
                <a:latin typeface="Calibri" panose="020F0502020204030204" pitchFamily="34" charset="0"/>
                <a:ea typeface="Calibri" panose="020F0502020204030204" pitchFamily="34" charset="0"/>
                <a:cs typeface="Calibri" panose="020F0502020204030204" pitchFamily="34" charset="0"/>
              </a:rPr>
              <a:t>12,000 households total</a:t>
            </a:r>
            <a:r>
              <a:rPr lang="en-US" sz="1800" dirty="0">
                <a:latin typeface="Calibri" panose="020F0502020204030204" pitchFamily="34" charset="0"/>
                <a:ea typeface="Calibri" panose="020F0502020204030204" pitchFamily="34" charset="0"/>
                <a:cs typeface="Calibri" panose="020F0502020204030204" pitchFamily="34" charset="0"/>
              </a:rPr>
              <a:t>).</a:t>
            </a:r>
          </a:p>
          <a:p>
            <a:pPr marL="800100" lvl="1" indent="-342900"/>
            <a:r>
              <a:rPr lang="en-US" sz="1800" dirty="0">
                <a:latin typeface="Calibri" panose="020F0502020204030204" pitchFamily="34" charset="0"/>
                <a:ea typeface="Calibri" panose="020F0502020204030204" pitchFamily="34" charset="0"/>
                <a:cs typeface="Calibri" panose="020F0502020204030204" pitchFamily="34" charset="0"/>
              </a:rPr>
              <a:t>Government food commodities decreased while inflation increased (FY 20-21: $55 million vs </a:t>
            </a:r>
          </a:p>
          <a:p>
            <a:pPr marL="457200" lvl="1" indent="0">
              <a:buFont typeface="Arial" panose="020B0604020202020204" pitchFamily="34" charset="0"/>
              <a:buNone/>
            </a:pPr>
            <a:r>
              <a:rPr lang="en-US" sz="1800" dirty="0">
                <a:latin typeface="Calibri" panose="020F0502020204030204" pitchFamily="34" charset="0"/>
                <a:ea typeface="Calibri" panose="020F0502020204030204" pitchFamily="34" charset="0"/>
                <a:cs typeface="Calibri" panose="020F0502020204030204" pitchFamily="34" charset="0"/>
              </a:rPr>
              <a:t>	FY 22-23: $15 million).</a:t>
            </a:r>
          </a:p>
          <a:p>
            <a:pPr marL="0" lvl="1" indent="0">
              <a:buFont typeface="Arial" panose="020B0604020202020204" pitchFamily="34" charset="0"/>
              <a:buNone/>
            </a:pPr>
            <a:r>
              <a:rPr lang="en-US" sz="1800" b="1" i="1" dirty="0">
                <a:latin typeface="Calibri" panose="020F0502020204030204" pitchFamily="34" charset="0"/>
                <a:ea typeface="Calibri" panose="020F0502020204030204" pitchFamily="34" charset="0"/>
                <a:cs typeface="Calibri" panose="020F0502020204030204" pitchFamily="34" charset="0"/>
              </a:rPr>
              <a:t> </a:t>
            </a:r>
          </a:p>
          <a:p>
            <a:pPr marL="0" lvl="1" indent="0">
              <a:buFont typeface="Arial" panose="020B0604020202020204" pitchFamily="34" charset="0"/>
              <a:buNone/>
            </a:pPr>
            <a:r>
              <a:rPr lang="en-US" sz="18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a:latin typeface="Calibri" panose="020F0502020204030204" pitchFamily="34" charset="0"/>
                <a:ea typeface="Calibri" panose="020F0502020204030204" pitchFamily="34" charset="0"/>
                <a:cs typeface="Calibri" panose="020F0502020204030204" pitchFamily="34" charset="0"/>
              </a:rPr>
              <a:t>SFMFB Federal, State, and Local Budget Cuts</a:t>
            </a:r>
          </a:p>
          <a:p>
            <a:pPr marL="2571750" lvl="6" indent="-285750"/>
            <a:r>
              <a:rPr lang="en-US" b="1" dirty="0">
                <a:latin typeface="Calibri" panose="020F0502020204030204" pitchFamily="34" charset="0"/>
                <a:ea typeface="Calibri" panose="020F0502020204030204" pitchFamily="34" charset="0"/>
                <a:cs typeface="Calibri" panose="020F0502020204030204" pitchFamily="34" charset="0"/>
              </a:rPr>
              <a:t>FY 22-23 funding - $19 million</a:t>
            </a:r>
            <a:r>
              <a:rPr lang="en-US" dirty="0">
                <a:latin typeface="Calibri" panose="020F0502020204030204" pitchFamily="34" charset="0"/>
                <a:ea typeface="Calibri" panose="020F0502020204030204" pitchFamily="34" charset="0"/>
                <a:cs typeface="Calibri" panose="020F0502020204030204" pitchFamily="34" charset="0"/>
              </a:rPr>
              <a:t> (federal: $4.2 million, state: $176k, city/county: $19.2 million)</a:t>
            </a:r>
          </a:p>
          <a:p>
            <a:pPr marL="2571750" lvl="6" indent="-285750"/>
            <a:r>
              <a:rPr lang="en-US" b="1" dirty="0">
                <a:latin typeface="Calibri" panose="020F0502020204030204" pitchFamily="34" charset="0"/>
                <a:ea typeface="Calibri" panose="020F0502020204030204" pitchFamily="34" charset="0"/>
                <a:cs typeface="Calibri" panose="020F0502020204030204" pitchFamily="34" charset="0"/>
              </a:rPr>
              <a:t>FY 24-25 funding - $14 million </a:t>
            </a:r>
            <a:r>
              <a:rPr lang="en-US" dirty="0">
                <a:latin typeface="Calibri" panose="020F0502020204030204" pitchFamily="34" charset="0"/>
                <a:ea typeface="Calibri" panose="020F0502020204030204" pitchFamily="34" charset="0"/>
                <a:cs typeface="Calibri" panose="020F0502020204030204" pitchFamily="34" charset="0"/>
              </a:rPr>
              <a:t>(federal: $1.9 million, state: $1.6 million, city/county: $10.7 million)</a:t>
            </a:r>
          </a:p>
          <a:p>
            <a:pPr marL="342900" lvl="1" indent="-342900"/>
            <a:endParaRPr lang="en-US" b="1" i="1" dirty="0"/>
          </a:p>
          <a:p>
            <a:pPr marL="0" lvl="1" indent="0">
              <a:buFont typeface="Arial" panose="020B0604020202020204" pitchFamily="34" charset="0"/>
              <a:buNone/>
            </a:pPr>
            <a:endParaRPr lang="en-US" sz="1800" dirty="0"/>
          </a:p>
          <a:p>
            <a:pPr marL="457200" lvl="1" indent="0">
              <a:buFont typeface="Arial" panose="020B0604020202020204" pitchFamily="34" charset="0"/>
              <a:buNone/>
            </a:pPr>
            <a:endParaRPr lang="en-US" sz="2000" dirty="0"/>
          </a:p>
          <a:p>
            <a:pPr lvl="1"/>
            <a:endParaRPr lang="en-US" sz="2000" dirty="0"/>
          </a:p>
          <a:p>
            <a:pPr lvl="1"/>
            <a:endParaRPr lang="en-US" sz="2000" dirty="0"/>
          </a:p>
          <a:p>
            <a:pPr marL="457200" lvl="1" indent="0">
              <a:buFont typeface="Arial" panose="020B0604020202020204" pitchFamily="34" charset="0"/>
              <a:buNone/>
            </a:pPr>
            <a:endParaRPr lang="en-US" sz="2000" dirty="0"/>
          </a:p>
        </p:txBody>
      </p:sp>
    </p:spTree>
    <p:extLst>
      <p:ext uri="{BB962C8B-B14F-4D97-AF65-F5344CB8AC3E}">
        <p14:creationId xmlns:p14="http://schemas.microsoft.com/office/powerpoint/2010/main" val="689183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247F2-B00E-82CE-5B32-CF15E5B002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6697C-FB3A-2059-F334-A3114572CD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9040F6-828D-FDF5-F9F8-364DA48FF81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191166A-DF34-1DF2-F1EA-2DEDCFA764D8}"/>
              </a:ext>
            </a:extLst>
          </p:cNvPr>
          <p:cNvPicPr>
            <a:picLocks noChangeAspect="1"/>
          </p:cNvPicPr>
          <p:nvPr/>
        </p:nvPicPr>
        <p:blipFill>
          <a:blip r:embed="rId3"/>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C5D89CB7-98ED-413A-1CD4-F221E9BA87AB}"/>
              </a:ext>
            </a:extLst>
          </p:cNvPr>
          <p:cNvSpPr txBox="1">
            <a:spLocks/>
          </p:cNvSpPr>
          <p:nvPr/>
        </p:nvSpPr>
        <p:spPr>
          <a:xfrm>
            <a:off x="838199"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Local Threats to Food Access</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Content Placeholder 2">
            <a:extLst>
              <a:ext uri="{FF2B5EF4-FFF2-40B4-BE49-F238E27FC236}">
                <a16:creationId xmlns:a16="http://schemas.microsoft.com/office/drawing/2014/main" id="{8A19E7B7-314F-063F-1D2B-34B856076BFC}"/>
              </a:ext>
            </a:extLst>
          </p:cNvPr>
          <p:cNvSpPr txBox="1">
            <a:spLocks/>
          </p:cNvSpPr>
          <p:nvPr/>
        </p:nvSpPr>
        <p:spPr>
          <a:xfrm>
            <a:off x="838199" y="1619249"/>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sz="2000" b="1" i="1" dirty="0"/>
              <a:t>Cuts to Meal Support</a:t>
            </a:r>
          </a:p>
          <a:p>
            <a:pPr marL="342900" lvl="1" indent="-342900"/>
            <a:r>
              <a:rPr lang="en-US" sz="1800" dirty="0"/>
              <a:t>HSA has seen budget cuts in its food programs, including Grocery Access and Meal Support.</a:t>
            </a:r>
          </a:p>
          <a:p>
            <a:pPr marL="800100" lvl="2" indent="-342900"/>
            <a:r>
              <a:rPr lang="en-US" sz="1800" dirty="0"/>
              <a:t>Decrease in Citywide Food Access Team (CFAT) program funding </a:t>
            </a:r>
            <a:r>
              <a:rPr lang="en-US" sz="1800" dirty="0">
                <a:ea typeface="+mn-lt"/>
                <a:cs typeface="+mn-lt"/>
              </a:rPr>
              <a:t>from $20 million to $10 million from FY 23-24 to FY 24-25.</a:t>
            </a:r>
            <a:endParaRPr lang="en-US" sz="1800" dirty="0"/>
          </a:p>
          <a:p>
            <a:pPr marL="1257300" lvl="3" indent="-342900"/>
            <a:r>
              <a:rPr lang="en-US" b="1" dirty="0">
                <a:latin typeface="Aptos"/>
                <a:ea typeface="Calibri"/>
                <a:cs typeface="Calibri"/>
              </a:rPr>
              <a:t>Most programs are taking a 25% - 35% budget cut,</a:t>
            </a:r>
            <a:r>
              <a:rPr lang="en-US" dirty="0">
                <a:latin typeface="Aptos"/>
                <a:ea typeface="Calibri"/>
                <a:cs typeface="Calibri"/>
              </a:rPr>
              <a:t> resulting in weekly to bi-weekly service.</a:t>
            </a:r>
            <a:endParaRPr lang="en-US" dirty="0">
              <a:latin typeface="Aptos"/>
            </a:endParaRPr>
          </a:p>
          <a:p>
            <a:pPr marL="800100" lvl="2" indent="-342900"/>
            <a:r>
              <a:rPr lang="en-US" sz="1800" dirty="0"/>
              <a:t>Impacts CBOs working to combat food insecurity.</a:t>
            </a:r>
          </a:p>
          <a:p>
            <a:pPr marL="457200" lvl="2" indent="0">
              <a:buFont typeface="Arial" panose="020B0604020202020204" pitchFamily="34" charset="0"/>
              <a:buNone/>
            </a:pPr>
            <a:endParaRPr lang="en-US" sz="1800" dirty="0"/>
          </a:p>
          <a:p>
            <a:pPr marL="0" lvl="1" indent="0">
              <a:buFont typeface="Arial" panose="020B0604020202020204" pitchFamily="34" charset="0"/>
              <a:buNone/>
            </a:pPr>
            <a:r>
              <a:rPr lang="en-US" sz="1800" b="1" i="1" dirty="0"/>
              <a:t>		</a:t>
            </a:r>
            <a:r>
              <a:rPr lang="en-US" sz="2000" b="1" i="1" dirty="0"/>
              <a:t>Retail Environment Constriction</a:t>
            </a:r>
          </a:p>
          <a:p>
            <a:pPr marL="2114550" lvl="5" indent="-285750"/>
            <a:r>
              <a:rPr lang="en-US" dirty="0"/>
              <a:t>The </a:t>
            </a:r>
            <a:r>
              <a:rPr lang="en-US" b="1" dirty="0"/>
              <a:t>loss of Safeway in Fillmore </a:t>
            </a:r>
            <a:r>
              <a:rPr lang="en-US" dirty="0"/>
              <a:t>in February 2025, impacting areas with many seniors and families.</a:t>
            </a:r>
          </a:p>
          <a:p>
            <a:pPr marL="2228850" lvl="5"/>
            <a:r>
              <a:rPr lang="en-US" dirty="0"/>
              <a:t>The Land Use and Transportation committee held a public hearing on February 4, 2025.</a:t>
            </a:r>
          </a:p>
          <a:p>
            <a:pPr marL="2228850" lvl="5"/>
            <a:r>
              <a:rPr lang="en-US" dirty="0"/>
              <a:t>Closure of The Market, 12 Walgreens, and others will constrict the food retail environment. </a:t>
            </a:r>
          </a:p>
          <a:p>
            <a:pPr marL="800100" lvl="2" indent="-342900"/>
            <a:endParaRPr lang="en-US" dirty="0"/>
          </a:p>
          <a:p>
            <a:pPr marL="0" lvl="1" indent="0">
              <a:buFont typeface="Arial" panose="020B0604020202020204" pitchFamily="34" charset="0"/>
              <a:buNone/>
            </a:pPr>
            <a:endParaRPr lang="en-US" sz="1800" dirty="0"/>
          </a:p>
          <a:p>
            <a:pPr marL="457200" lvl="1" indent="0">
              <a:buFont typeface="Arial" panose="020B0604020202020204" pitchFamily="34" charset="0"/>
              <a:buNone/>
            </a:pPr>
            <a:endParaRPr lang="en-US" sz="2000" dirty="0"/>
          </a:p>
          <a:p>
            <a:pPr lvl="1"/>
            <a:endParaRPr lang="en-US" sz="2000" dirty="0"/>
          </a:p>
          <a:p>
            <a:pPr lvl="1"/>
            <a:endParaRPr lang="en-US" sz="2000" dirty="0"/>
          </a:p>
          <a:p>
            <a:pPr marL="457200" lvl="1" indent="0">
              <a:buFont typeface="Arial" panose="020B0604020202020204" pitchFamily="34" charset="0"/>
              <a:buNone/>
            </a:pPr>
            <a:endParaRPr lang="en-US" sz="2000" dirty="0"/>
          </a:p>
        </p:txBody>
      </p:sp>
    </p:spTree>
    <p:extLst>
      <p:ext uri="{BB962C8B-B14F-4D97-AF65-F5344CB8AC3E}">
        <p14:creationId xmlns:p14="http://schemas.microsoft.com/office/powerpoint/2010/main" val="1274458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097C1-DB70-E458-F4E7-1548BA6DA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8229B-0E77-8C68-1B90-5A34740EE5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629650-39E4-0D0B-7E49-B455C04A295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5FF62DD-E8E9-E614-BC59-3406250CC5CB}"/>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0EE51BFD-21CA-2EA8-EA0A-BB5A62244609}"/>
              </a:ext>
            </a:extLst>
          </p:cNvPr>
          <p:cNvSpPr txBox="1">
            <a:spLocks/>
          </p:cNvSpPr>
          <p:nvPr/>
        </p:nvSpPr>
        <p:spPr>
          <a:xfrm>
            <a:off x="838199"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Local Threats to Food Access</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461E9293-2525-3099-6192-035A8A26D7F2}"/>
              </a:ext>
            </a:extLst>
          </p:cNvPr>
          <p:cNvSpPr txBox="1">
            <a:spLocks/>
          </p:cNvSpPr>
          <p:nvPr/>
        </p:nvSpPr>
        <p:spPr>
          <a:xfrm>
            <a:off x="838199" y="1505015"/>
            <a:ext cx="10515600"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buFont typeface="Arial" panose="020B0604020202020204" pitchFamily="34" charset="0"/>
              <a:buNone/>
            </a:pPr>
            <a:r>
              <a:rPr lang="en-US" sz="2200" b="1" i="1" dirty="0">
                <a:latin typeface="Calibri" panose="020F0502020204030204" pitchFamily="34" charset="0"/>
                <a:ea typeface="Calibri" panose="020F0502020204030204" pitchFamily="34" charset="0"/>
                <a:cs typeface="Calibri" panose="020F0502020204030204" pitchFamily="34" charset="0"/>
              </a:rPr>
              <a:t>Hiring Delays and Freezes</a:t>
            </a:r>
          </a:p>
          <a:p>
            <a:pPr marL="342900" lvl="2" indent="-342900"/>
            <a:r>
              <a:rPr lang="en-US" sz="1900" dirty="0">
                <a:latin typeface="Calibri" panose="020F0502020204030204" pitchFamily="34" charset="0"/>
                <a:ea typeface="Calibri" panose="020F0502020204030204" pitchFamily="34" charset="0"/>
                <a:cs typeface="Calibri" panose="020F0502020204030204" pitchFamily="34" charset="0"/>
              </a:rPr>
              <a:t>Staffing shortages due to hiring delays which impacts the efficiency of services and programs reaching the intended population. </a:t>
            </a:r>
          </a:p>
          <a:p>
            <a:pPr marL="0" lvl="1" indent="57150">
              <a:buFont typeface="Arial" panose="020B0604020202020204" pitchFamily="34" charset="0"/>
              <a:buNone/>
            </a:pPr>
            <a:endParaRPr lang="en-US" sz="1900" dirty="0">
              <a:latin typeface="Calibri" panose="020F0502020204030204" pitchFamily="34" charset="0"/>
              <a:ea typeface="Calibri" panose="020F0502020204030204" pitchFamily="34" charset="0"/>
              <a:cs typeface="Calibri" panose="020F0502020204030204" pitchFamily="34" charset="0"/>
            </a:endParaRPr>
          </a:p>
          <a:p>
            <a:pPr marL="0" lvl="1" indent="57150">
              <a:buFont typeface="Arial" panose="020B0604020202020204" pitchFamily="34" charset="0"/>
              <a:buNone/>
            </a:pPr>
            <a:r>
              <a:rPr lang="en-US" sz="2200" b="1" i="1" dirty="0">
                <a:latin typeface="Calibri" panose="020F0502020204030204" pitchFamily="34" charset="0"/>
                <a:ea typeface="Calibri" panose="020F0502020204030204" pitchFamily="34" charset="0"/>
                <a:cs typeface="Calibri" panose="020F0502020204030204" pitchFamily="34" charset="0"/>
              </a:rPr>
              <a:t>Interdepartmental Collaboration</a:t>
            </a:r>
          </a:p>
          <a:p>
            <a:pPr marL="342900" lvl="1" indent="-342900"/>
            <a:r>
              <a:rPr lang="en-US" sz="1900" dirty="0">
                <a:latin typeface="Calibri" panose="020F0502020204030204" pitchFamily="34" charset="0"/>
                <a:ea typeface="Calibri" panose="020F0502020204030204" pitchFamily="34" charset="0"/>
                <a:cs typeface="Calibri" panose="020F0502020204030204" pitchFamily="34" charset="0"/>
              </a:rPr>
              <a:t>Need for improved coordination around food due to low-income, decreased funding, and rising costs for already high-priced foods.</a:t>
            </a:r>
          </a:p>
          <a:p>
            <a:pPr marL="800100" lvl="3" indent="-285750"/>
            <a:r>
              <a:rPr lang="en-US" sz="1900" dirty="0">
                <a:latin typeface="Calibri" panose="020F0502020204030204" pitchFamily="34" charset="0"/>
                <a:ea typeface="Calibri" panose="020F0502020204030204" pitchFamily="34" charset="0"/>
                <a:cs typeface="Calibri" panose="020F0502020204030204" pitchFamily="34" charset="0"/>
              </a:rPr>
              <a:t>Currently, 9 departments provide resources and programming through 36 programs. </a:t>
            </a:r>
          </a:p>
          <a:p>
            <a:pPr marL="800100" lvl="3" indent="-285750"/>
            <a:endParaRPr lang="en-US" sz="1900" b="1" i="1" dirty="0">
              <a:latin typeface="Calibri" panose="020F0502020204030204" pitchFamily="34" charset="0"/>
              <a:ea typeface="Calibri" panose="020F0502020204030204" pitchFamily="34" charset="0"/>
              <a:cs typeface="Calibri" panose="020F0502020204030204" pitchFamily="34" charset="0"/>
            </a:endParaRPr>
          </a:p>
          <a:p>
            <a:pPr marL="0" lvl="3" indent="57150">
              <a:buFont typeface="Arial" panose="020B0604020202020204" pitchFamily="34" charset="0"/>
              <a:buNone/>
            </a:pPr>
            <a:r>
              <a:rPr lang="en-US" sz="1900" b="1" i="1" dirty="0">
                <a:latin typeface="Calibri" panose="020F0502020204030204" pitchFamily="34" charset="0"/>
                <a:ea typeface="Calibri" panose="020F0502020204030204" pitchFamily="34" charset="0"/>
                <a:cs typeface="Calibri" panose="020F0502020204030204" pitchFamily="34" charset="0"/>
              </a:rPr>
              <a:t>		</a:t>
            </a:r>
            <a:r>
              <a:rPr lang="en-US" sz="2200" b="1" i="1" dirty="0">
                <a:latin typeface="Calibri" panose="020F0502020204030204" pitchFamily="34" charset="0"/>
                <a:ea typeface="Calibri" panose="020F0502020204030204" pitchFamily="34" charset="0"/>
                <a:cs typeface="Calibri" panose="020F0502020204030204" pitchFamily="34" charset="0"/>
              </a:rPr>
              <a:t>Budget Priorities </a:t>
            </a:r>
          </a:p>
          <a:p>
            <a:pPr marL="2171700" lvl="7" indent="-342900"/>
            <a:r>
              <a:rPr lang="en-US" sz="1900" b="1" dirty="0">
                <a:latin typeface="Calibri" panose="020F0502020204030204" pitchFamily="34" charset="0"/>
                <a:ea typeface="Calibri" panose="020F0502020204030204" pitchFamily="34" charset="0"/>
                <a:cs typeface="Calibri" panose="020F0502020204030204" pitchFamily="34" charset="0"/>
              </a:rPr>
              <a:t>Largest budget deficit </a:t>
            </a:r>
            <a:r>
              <a:rPr lang="en-US" sz="1900" dirty="0">
                <a:latin typeface="Calibri" panose="020F0502020204030204" pitchFamily="34" charset="0"/>
                <a:ea typeface="Calibri" panose="020F0502020204030204" pitchFamily="34" charset="0"/>
                <a:cs typeface="Calibri" panose="020F0502020204030204" pitchFamily="34" charset="0"/>
              </a:rPr>
              <a:t>in the city’s history </a:t>
            </a:r>
            <a:r>
              <a:rPr lang="en-US" sz="1900" b="1" dirty="0">
                <a:latin typeface="Calibri" panose="020F0502020204030204" pitchFamily="34" charset="0"/>
                <a:ea typeface="Calibri" panose="020F0502020204030204" pitchFamily="34" charset="0"/>
                <a:cs typeface="Calibri" panose="020F0502020204030204" pitchFamily="34" charset="0"/>
              </a:rPr>
              <a:t>($876 million</a:t>
            </a:r>
            <a:r>
              <a:rPr lang="en-US" sz="1900" dirty="0">
                <a:latin typeface="Calibri" panose="020F0502020204030204" pitchFamily="34" charset="0"/>
                <a:ea typeface="Calibri" panose="020F0502020204030204" pitchFamily="34" charset="0"/>
                <a:cs typeface="Calibri" panose="020F0502020204030204" pitchFamily="34" charset="0"/>
              </a:rPr>
              <a:t>).</a:t>
            </a:r>
          </a:p>
          <a:p>
            <a:pPr marL="2171700" lvl="7" indent="-342900"/>
            <a:r>
              <a:rPr lang="en-US" sz="1900" dirty="0">
                <a:latin typeface="Calibri" panose="020F0502020204030204" pitchFamily="34" charset="0"/>
                <a:ea typeface="Calibri" panose="020F0502020204030204" pitchFamily="34" charset="0"/>
                <a:cs typeface="Calibri" panose="020F0502020204030204" pitchFamily="34" charset="0"/>
              </a:rPr>
              <a:t>The new mayoral administration’s priorities around food security remain unclear.</a:t>
            </a:r>
          </a:p>
          <a:p>
            <a:pPr marL="2171700" lvl="7" indent="-342900"/>
            <a:r>
              <a:rPr lang="en-US" sz="1900" dirty="0">
                <a:latin typeface="Calibri" panose="020F0502020204030204" pitchFamily="34" charset="0"/>
                <a:ea typeface="Calibri" panose="020F0502020204030204" pitchFamily="34" charset="0"/>
                <a:cs typeface="Calibri" panose="020F0502020204030204" pitchFamily="34" charset="0"/>
              </a:rPr>
              <a:t>The high cost of living in SF, coupled with rising food prices, is making it difficult for families to make ends meet. </a:t>
            </a:r>
            <a:endParaRPr lang="en-US" sz="1900" b="1" dirty="0">
              <a:latin typeface="Calibri" panose="020F0502020204030204" pitchFamily="34" charset="0"/>
              <a:ea typeface="Calibri" panose="020F0502020204030204" pitchFamily="34" charset="0"/>
              <a:cs typeface="Calibri" panose="020F0502020204030204" pitchFamily="34" charset="0"/>
            </a:endParaRPr>
          </a:p>
          <a:p>
            <a:pPr marL="342900" lvl="3" indent="-342900"/>
            <a:endParaRPr lang="en-US" sz="2000" b="1" dirty="0"/>
          </a:p>
          <a:p>
            <a:pPr marL="514350" lvl="3" indent="0">
              <a:buFont typeface="Arial" panose="020B0604020202020204" pitchFamily="34" charset="0"/>
              <a:buNone/>
            </a:pPr>
            <a:endParaRPr lang="en-US" sz="2000" b="1" dirty="0"/>
          </a:p>
          <a:p>
            <a:pPr marL="514350" lvl="3" indent="0">
              <a:buFont typeface="Arial" panose="020B0604020202020204" pitchFamily="34" charset="0"/>
              <a:buNone/>
              <a:tabLst>
                <a:tab pos="57150" algn="l"/>
              </a:tabLst>
            </a:pPr>
            <a:endParaRPr lang="en-US" sz="2000" dirty="0"/>
          </a:p>
          <a:p>
            <a:pPr marL="514350" lvl="3" indent="0">
              <a:buFont typeface="Arial" panose="020B0604020202020204" pitchFamily="34" charset="0"/>
              <a:buNone/>
            </a:pPr>
            <a:endParaRPr lang="en-US" sz="2000" dirty="0"/>
          </a:p>
          <a:p>
            <a:pPr marL="0" lvl="3" indent="0">
              <a:buFont typeface="Arial" panose="020B0604020202020204" pitchFamily="34" charset="0"/>
              <a:buNone/>
            </a:pPr>
            <a:endParaRPr lang="en-US" sz="2000" dirty="0"/>
          </a:p>
          <a:p>
            <a:pPr lvl="1"/>
            <a:endParaRPr lang="en-US" sz="2000" dirty="0"/>
          </a:p>
          <a:p>
            <a:pPr marL="457200" lvl="1" indent="0">
              <a:buFont typeface="Arial" panose="020B0604020202020204" pitchFamily="34" charset="0"/>
              <a:buNone/>
            </a:pPr>
            <a:endParaRPr lang="en-US" sz="2000" dirty="0"/>
          </a:p>
        </p:txBody>
      </p:sp>
    </p:spTree>
    <p:extLst>
      <p:ext uri="{BB962C8B-B14F-4D97-AF65-F5344CB8AC3E}">
        <p14:creationId xmlns:p14="http://schemas.microsoft.com/office/powerpoint/2010/main" val="2956923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6949-A278-77AC-A62D-C372B26DCF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5FA913-55E5-77A1-A010-C6D083B3C66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A5C57E5-1BE0-5A4B-7BDF-1FCBE8BA6BF6}"/>
              </a:ext>
            </a:extLst>
          </p:cNvPr>
          <p:cNvPicPr>
            <a:picLocks noChangeAspect="1"/>
          </p:cNvPicPr>
          <p:nvPr/>
        </p:nvPicPr>
        <p:blipFill>
          <a:blip r:embed="rId3"/>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58E4D926-3BAC-48AB-4BB3-45D1B789A776}"/>
              </a:ext>
            </a:extLst>
          </p:cNvPr>
          <p:cNvSpPr txBox="1">
            <a:spLocks/>
          </p:cNvSpPr>
          <p:nvPr/>
        </p:nvSpPr>
        <p:spPr>
          <a:xfrm>
            <a:off x="838199" y="-166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Federal Threats to Food Access</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DEA5BBBD-331B-6537-C942-BD5ED33F9D69}"/>
              </a:ext>
            </a:extLst>
          </p:cNvPr>
          <p:cNvSpPr txBox="1">
            <a:spLocks/>
          </p:cNvSpPr>
          <p:nvPr/>
        </p:nvSpPr>
        <p:spPr>
          <a:xfrm>
            <a:off x="838199" y="810419"/>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i="1" dirty="0">
                <a:latin typeface="Calibri" panose="020F0502020204030204" pitchFamily="34" charset="0"/>
                <a:ea typeface="Calibri" panose="020F0502020204030204" pitchFamily="34" charset="0"/>
                <a:cs typeface="Calibri" panose="020F0502020204030204" pitchFamily="34" charset="0"/>
              </a:rPr>
              <a:t>Cuts to Federal Programs</a:t>
            </a:r>
          </a:p>
          <a:p>
            <a:r>
              <a:rPr lang="en-US" sz="1800" dirty="0">
                <a:latin typeface="Calibri" panose="020F0502020204030204" pitchFamily="34" charset="0"/>
                <a:ea typeface="Calibri" panose="020F0502020204030204" pitchFamily="34" charset="0"/>
                <a:cs typeface="Calibri" panose="020F0502020204030204" pitchFamily="34" charset="0"/>
              </a:rPr>
              <a:t>Potential restrictions and/or cuts impacting the ability to access </a:t>
            </a:r>
            <a:r>
              <a:rPr lang="en-US" sz="1800" b="1" dirty="0">
                <a:latin typeface="Calibri" panose="020F0502020204030204" pitchFamily="34" charset="0"/>
                <a:ea typeface="Calibri" panose="020F0502020204030204" pitchFamily="34" charset="0"/>
                <a:cs typeface="Calibri" panose="020F0502020204030204" pitchFamily="34" charset="0"/>
              </a:rPr>
              <a:t>SNAP</a:t>
            </a:r>
            <a:r>
              <a:rPr lang="en-US" sz="1800" dirty="0">
                <a:latin typeface="Calibri" panose="020F0502020204030204" pitchFamily="34" charset="0"/>
                <a:ea typeface="Calibri" panose="020F0502020204030204" pitchFamily="34" charset="0"/>
                <a:cs typeface="Calibri" panose="020F0502020204030204" pitchFamily="34" charset="0"/>
              </a:rPr>
              <a:t> and </a:t>
            </a:r>
            <a:r>
              <a:rPr lang="en-US" sz="1800" b="1" dirty="0">
                <a:latin typeface="Calibri" panose="020F0502020204030204" pitchFamily="34" charset="0"/>
                <a:ea typeface="Calibri" panose="020F0502020204030204" pitchFamily="34" charset="0"/>
                <a:cs typeface="Calibri" panose="020F0502020204030204" pitchFamily="34" charset="0"/>
              </a:rPr>
              <a:t>WIC</a:t>
            </a:r>
            <a:r>
              <a:rPr lang="en-US" sz="1800" dirty="0">
                <a:latin typeface="Calibri" panose="020F0502020204030204" pitchFamily="34" charset="0"/>
                <a:ea typeface="Calibri" panose="020F0502020204030204" pitchFamily="34" charset="0"/>
                <a:cs typeface="Calibri" panose="020F0502020204030204" pitchFamily="34" charset="0"/>
              </a:rPr>
              <a:t>.</a:t>
            </a:r>
          </a:p>
          <a:p>
            <a:pPr marL="800100" lvl="1"/>
            <a:r>
              <a:rPr lang="en-US" sz="1800" dirty="0">
                <a:latin typeface="Calibri" panose="020F0502020204030204" pitchFamily="34" charset="0"/>
                <a:ea typeface="Calibri" panose="020F0502020204030204" pitchFamily="34" charset="0"/>
                <a:cs typeface="Calibri" panose="020F0502020204030204" pitchFamily="34" charset="0"/>
              </a:rPr>
              <a:t>There may be tighter requirements that make it more difficult for existing recipients or new applicants to access these programs. </a:t>
            </a:r>
          </a:p>
          <a:p>
            <a:pPr marL="342900" lvl="1" indent="-342900"/>
            <a:r>
              <a:rPr lang="en-US" sz="1800" dirty="0">
                <a:latin typeface="Calibri" panose="020F0502020204030204" pitchFamily="34" charset="0"/>
                <a:ea typeface="Calibri" panose="020F0502020204030204" pitchFamily="34" charset="0"/>
                <a:cs typeface="Calibri" panose="020F0502020204030204" pitchFamily="34" charset="0"/>
              </a:rPr>
              <a:t>Uncertainty surrounding cuts to </a:t>
            </a:r>
            <a:r>
              <a:rPr lang="en-US" sz="1800" b="1" dirty="0">
                <a:latin typeface="Calibri" panose="020F0502020204030204" pitchFamily="34" charset="0"/>
                <a:ea typeface="Calibri" panose="020F0502020204030204" pitchFamily="34" charset="0"/>
                <a:cs typeface="Calibri" panose="020F0502020204030204" pitchFamily="34" charset="0"/>
              </a:rPr>
              <a:t>Medicaid</a:t>
            </a:r>
            <a:r>
              <a:rPr lang="en-US" sz="1800" dirty="0">
                <a:latin typeface="Calibri" panose="020F0502020204030204" pitchFamily="34" charset="0"/>
                <a:ea typeface="Calibri" panose="020F0502020204030204" pitchFamily="34" charset="0"/>
                <a:cs typeface="Calibri" panose="020F0502020204030204" pitchFamily="34" charset="0"/>
              </a:rPr>
              <a:t> funding and its impact on people's bottom-line budgets, which affects food security. </a:t>
            </a:r>
          </a:p>
          <a:p>
            <a:pPr marL="342900" lvl="1" indent="-342900"/>
            <a:r>
              <a:rPr lang="en-US" sz="1800" dirty="0">
                <a:latin typeface="Calibri" panose="020F0502020204030204" pitchFamily="34" charset="0"/>
                <a:ea typeface="Calibri" panose="020F0502020204030204" pitchFamily="34" charset="0"/>
                <a:cs typeface="Calibri" panose="020F0502020204030204" pitchFamily="34" charset="0"/>
              </a:rPr>
              <a:t>Potential funding cuts and tighter restrictions for free and reduced-priced school meals.</a:t>
            </a:r>
          </a:p>
          <a:p>
            <a:pPr marL="342900" lvl="1" indent="-342900"/>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Elimination of the Administration for Community Living (ACL).</a:t>
            </a:r>
          </a:p>
          <a:p>
            <a:pPr marL="0" lvl="1" indent="0">
              <a:buFont typeface="Arial" panose="020B0604020202020204" pitchFamily="34" charset="0"/>
              <a:buNone/>
            </a:pPr>
            <a:endPar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1" indent="0">
              <a:buFont typeface="Arial" panose="020B0604020202020204" pitchFamily="34" charset="0"/>
              <a:buNone/>
            </a:pPr>
            <a:r>
              <a:rPr lang="en-US" sz="1800" b="1" i="1" dirty="0">
                <a:latin typeface="Calibri" panose="020F0502020204030204" pitchFamily="34" charset="0"/>
                <a:ea typeface="Calibri" panose="020F0502020204030204" pitchFamily="34" charset="0"/>
                <a:cs typeface="Calibri" panose="020F0502020204030204" pitchFamily="34" charset="0"/>
              </a:rPr>
              <a:t>		</a:t>
            </a:r>
            <a:r>
              <a:rPr lang="en-US" sz="2000" b="1" i="1" dirty="0">
                <a:latin typeface="Calibri" panose="020F0502020204030204" pitchFamily="34" charset="0"/>
                <a:ea typeface="Calibri" panose="020F0502020204030204" pitchFamily="34" charset="0"/>
                <a:cs typeface="Calibri" panose="020F0502020204030204" pitchFamily="34" charset="0"/>
              </a:rPr>
              <a:t>Decreased Budgets, Higher Prices</a:t>
            </a:r>
          </a:p>
          <a:p>
            <a:pPr marL="2628900" lvl="6" indent="-342900"/>
            <a:r>
              <a:rPr lang="en-US" dirty="0">
                <a:latin typeface="Calibri" panose="020F0502020204030204" pitchFamily="34" charset="0"/>
                <a:ea typeface="Calibri" panose="020F0502020204030204" pitchFamily="34" charset="0"/>
                <a:cs typeface="Calibri" panose="020F0502020204030204" pitchFamily="34" charset="0"/>
              </a:rPr>
              <a:t>Budget contraction across the board (government agencies, CBO's) while the need far exceeds what is available with current funding.</a:t>
            </a:r>
          </a:p>
          <a:p>
            <a:pPr marL="2628900" lvl="6" indent="-342900"/>
            <a:r>
              <a:rPr lang="en-US" dirty="0">
                <a:latin typeface="Calibri" panose="020F0502020204030204" pitchFamily="34" charset="0"/>
                <a:ea typeface="Calibri" panose="020F0502020204030204" pitchFamily="34" charset="0"/>
                <a:cs typeface="Calibri" panose="020F0502020204030204" pitchFamily="34" charset="0"/>
              </a:rPr>
              <a:t>Tariffs impacting food costs. </a:t>
            </a:r>
          </a:p>
        </p:txBody>
      </p:sp>
    </p:spTree>
    <p:extLst>
      <p:ext uri="{BB962C8B-B14F-4D97-AF65-F5344CB8AC3E}">
        <p14:creationId xmlns:p14="http://schemas.microsoft.com/office/powerpoint/2010/main" val="4288357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FF2A-2A5B-9525-BE85-147E1E529C8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CC78516-A4D6-50E5-6160-E4FD6ABB1F91}"/>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858260D-DB49-6391-624F-98F2C7D8E050}"/>
              </a:ext>
            </a:extLst>
          </p:cNvPr>
          <p:cNvPicPr>
            <a:picLocks noChangeAspect="1"/>
          </p:cNvPicPr>
          <p:nvPr/>
        </p:nvPicPr>
        <p:blipFill>
          <a:blip r:embed="rId2"/>
          <a:stretch>
            <a:fillRect/>
          </a:stretch>
        </p:blipFill>
        <p:spPr>
          <a:xfrm>
            <a:off x="3611" y="0"/>
            <a:ext cx="12188389" cy="6858000"/>
          </a:xfrm>
          <a:prstGeom prst="rect">
            <a:avLst/>
          </a:prstGeom>
        </p:spPr>
      </p:pic>
      <p:sp>
        <p:nvSpPr>
          <p:cNvPr id="5" name="Title 1">
            <a:extLst>
              <a:ext uri="{FF2B5EF4-FFF2-40B4-BE49-F238E27FC236}">
                <a16:creationId xmlns:a16="http://schemas.microsoft.com/office/drawing/2014/main" id="{898F99DD-8486-16C8-39D0-2AD2428CF37C}"/>
              </a:ext>
            </a:extLst>
          </p:cNvPr>
          <p:cNvSpPr txBox="1">
            <a:spLocks/>
          </p:cNvSpPr>
          <p:nvPr/>
        </p:nvSpPr>
        <p:spPr>
          <a:xfrm>
            <a:off x="-1285875" y="233362"/>
            <a:ext cx="10515600" cy="8890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Opportunities and Successes</a:t>
            </a:r>
            <a:endParaRPr lang="en-US" sz="4400"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A9133E70-E452-F14D-9BB5-B86A4CFFD39E}"/>
              </a:ext>
            </a:extLst>
          </p:cNvPr>
          <p:cNvSpPr txBox="1">
            <a:spLocks/>
          </p:cNvSpPr>
          <p:nvPr/>
        </p:nvSpPr>
        <p:spPr>
          <a:xfrm>
            <a:off x="708189" y="1336838"/>
            <a:ext cx="10775622" cy="4184324"/>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The </a:t>
            </a:r>
            <a:r>
              <a:rPr lang="en-US" sz="1800" b="1" dirty="0">
                <a:latin typeface="Calibri" panose="020F0502020204030204" pitchFamily="34" charset="0"/>
                <a:ea typeface="Calibri" panose="020F0502020204030204" pitchFamily="34" charset="0"/>
                <a:cs typeface="Calibri" panose="020F0502020204030204" pitchFamily="34" charset="0"/>
              </a:rPr>
              <a:t>FSTF Reimagining Food Coordination subcommittee </a:t>
            </a:r>
            <a:r>
              <a:rPr lang="en-US" sz="1800" dirty="0">
                <a:latin typeface="Calibri" panose="020F0502020204030204" pitchFamily="34" charset="0"/>
                <a:ea typeface="Calibri" panose="020F0502020204030204" pitchFamily="34" charset="0"/>
                <a:cs typeface="Calibri" panose="020F0502020204030204" pitchFamily="34" charset="0"/>
              </a:rPr>
              <a:t>developed detailed recommendations for a new food organization structure. </a:t>
            </a:r>
          </a:p>
          <a:p>
            <a:pPr marL="285750" indent="-285750" algn="l">
              <a:buFont typeface="Arial" panose="020B0604020202020204" pitchFamily="34" charset="0"/>
              <a:buChar char="•"/>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Opportunity to learn from the </a:t>
            </a:r>
            <a:r>
              <a:rPr lang="en-US" sz="1800" b="1" dirty="0">
                <a:latin typeface="Calibri" panose="020F0502020204030204" pitchFamily="34" charset="0"/>
                <a:ea typeface="Calibri" panose="020F0502020204030204" pitchFamily="34" charset="0"/>
                <a:cs typeface="Calibri" panose="020F0502020204030204" pitchFamily="34" charset="0"/>
              </a:rPr>
              <a:t>D10 Community Market</a:t>
            </a:r>
            <a:r>
              <a:rPr lang="en-US" sz="1800" dirty="0">
                <a:latin typeface="Calibri" panose="020F0502020204030204" pitchFamily="34" charset="0"/>
                <a:ea typeface="Calibri" panose="020F0502020204030204" pitchFamily="34" charset="0"/>
                <a:cs typeface="Calibri" panose="020F0502020204030204" pitchFamily="34" charset="0"/>
              </a:rPr>
              <a:t>. </a:t>
            </a:r>
          </a:p>
          <a:p>
            <a:pPr marL="628650" lvl="1" indent="-1714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Resulting from Ordinance 102-21, this HSA-funded store is centered around client choice and culturally relevant food.</a:t>
            </a:r>
          </a:p>
          <a:p>
            <a:pPr lvl="1" algn="l"/>
            <a:endParaRPr lang="en-US" sz="1800" dirty="0">
              <a:latin typeface="Calibri" panose="020F0502020204030204" pitchFamily="34" charset="0"/>
              <a:ea typeface="Calibri" panose="020F0502020204030204" pitchFamily="34" charset="0"/>
              <a:cs typeface="Calibri" panose="020F0502020204030204" pitchFamily="34" charset="0"/>
            </a:endParaRPr>
          </a:p>
          <a:p>
            <a:pPr marL="2628900" lvl="5" indent="-34290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Opportunity to expand SF’s food donation network.</a:t>
            </a:r>
          </a:p>
          <a:p>
            <a:pPr marL="2914650" lvl="6" indent="-1714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Edible, donatable food represents about 4.8% of San Francisco's total landfill waste.</a:t>
            </a:r>
          </a:p>
          <a:p>
            <a:pPr marL="2914650" lvl="6" indent="-1714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SF has successfully </a:t>
            </a:r>
            <a:r>
              <a:rPr lang="en-US" sz="1800" b="1" dirty="0">
                <a:latin typeface="Calibri" panose="020F0502020204030204" pitchFamily="34" charset="0"/>
                <a:ea typeface="Calibri" panose="020F0502020204030204" pitchFamily="34" charset="0"/>
                <a:cs typeface="Calibri" panose="020F0502020204030204" pitchFamily="34" charset="0"/>
              </a:rPr>
              <a:t>recovered more than 9.2 million pounds of edible food </a:t>
            </a:r>
            <a:r>
              <a:rPr lang="en-US" sz="1800" dirty="0">
                <a:latin typeface="Calibri" panose="020F0502020204030204" pitchFamily="34" charset="0"/>
                <a:ea typeface="Calibri" panose="020F0502020204030204" pitchFamily="34" charset="0"/>
                <a:cs typeface="Calibri" panose="020F0502020204030204" pitchFamily="34" charset="0"/>
              </a:rPr>
              <a:t>for human consumption since 2022, when State Law SB1383 went into effect.</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pPr marL="2571750" lvl="5" indent="-285750" algn="l">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With FSTF reports and other community reports, there is a level of data that will help us better understand the impact food insecurity has on SF residents. </a:t>
            </a:r>
          </a:p>
          <a:p>
            <a:endParaRPr lang="en-US" dirty="0"/>
          </a:p>
          <a:p>
            <a:endParaRPr lang="en-US" dirty="0"/>
          </a:p>
        </p:txBody>
      </p:sp>
      <p:sp>
        <p:nvSpPr>
          <p:cNvPr id="7" name="TextBox 6">
            <a:extLst>
              <a:ext uri="{FF2B5EF4-FFF2-40B4-BE49-F238E27FC236}">
                <a16:creationId xmlns:a16="http://schemas.microsoft.com/office/drawing/2014/main" id="{1FBA7E22-3EF4-7CAE-70C5-22688904E9A9}"/>
              </a:ext>
            </a:extLst>
          </p:cNvPr>
          <p:cNvSpPr txBox="1"/>
          <p:nvPr/>
        </p:nvSpPr>
        <p:spPr>
          <a:xfrm>
            <a:off x="220405" y="6215356"/>
            <a:ext cx="64960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Data Source:</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2024 San Francisco Waste Characterization Study. </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3368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55A0-1EAA-B5CE-B86F-9C8429F7F2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7A0069-014C-E9FA-D89B-3DB7C7DBC24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20EBBC-7463-ABA5-BE30-46B1AF8B93F6}"/>
              </a:ext>
            </a:extLst>
          </p:cNvPr>
          <p:cNvPicPr>
            <a:picLocks noChangeAspect="1"/>
          </p:cNvPicPr>
          <p:nvPr/>
        </p:nvPicPr>
        <p:blipFill>
          <a:blip r:embed="rId3"/>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316E72A3-D30D-7D6D-CC8F-6A0137AEC47C}"/>
              </a:ext>
            </a:extLst>
          </p:cNvPr>
          <p:cNvSpPr txBox="1">
            <a:spLocks/>
          </p:cNvSpPr>
          <p:nvPr/>
        </p:nvSpPr>
        <p:spPr>
          <a:xfrm>
            <a:off x="3496962" y="365124"/>
            <a:ext cx="78568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Food as Medicine</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00276DBC-AA4E-8D98-42C3-58C5C9C2891F}"/>
              </a:ext>
            </a:extLst>
          </p:cNvPr>
          <p:cNvSpPr txBox="1">
            <a:spLocks/>
          </p:cNvSpPr>
          <p:nvPr/>
        </p:nvSpPr>
        <p:spPr>
          <a:xfrm>
            <a:off x="3326876" y="1738972"/>
            <a:ext cx="8616885" cy="41898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6695" indent="-226695"/>
            <a:r>
              <a:rPr lang="en-US" sz="1900" dirty="0">
                <a:latin typeface="Calibri" panose="020F0502020204030204" pitchFamily="34" charset="0"/>
                <a:ea typeface="Calibri" panose="020F0502020204030204" pitchFamily="34" charset="0"/>
                <a:cs typeface="Calibri" panose="020F0502020204030204" pitchFamily="34" charset="0"/>
              </a:rPr>
              <a:t>Prescribing healthy food in Medicare/Medicaid can improve health outcomes and save healthcare dollars. </a:t>
            </a:r>
            <a:br>
              <a:rPr lang="en-US" sz="1900" dirty="0">
                <a:latin typeface="Calibri" panose="020F0502020204030204" pitchFamily="34" charset="0"/>
                <a:ea typeface="Calibri" panose="020F0502020204030204" pitchFamily="34" charset="0"/>
                <a:cs typeface="Calibri" panose="020F0502020204030204" pitchFamily="34" charset="0"/>
              </a:rPr>
            </a:br>
            <a:endParaRPr lang="en-US" sz="1900" dirty="0">
              <a:latin typeface="Calibri" panose="020F0502020204030204" pitchFamily="34" charset="0"/>
              <a:ea typeface="Calibri" panose="020F0502020204030204" pitchFamily="34" charset="0"/>
              <a:cs typeface="Calibri" panose="020F0502020204030204" pitchFamily="34" charset="0"/>
            </a:endParaRPr>
          </a:p>
          <a:p>
            <a:pPr marL="226695" indent="-226695"/>
            <a:r>
              <a:rPr lang="en-US" sz="1900" dirty="0">
                <a:latin typeface="Calibri" panose="020F0502020204030204" pitchFamily="34" charset="0"/>
                <a:ea typeface="Calibri" panose="020F0502020204030204" pitchFamily="34" charset="0"/>
                <a:cs typeface="Calibri" panose="020F0502020204030204" pitchFamily="34" charset="0"/>
              </a:rPr>
              <a:t>Health insurance coverage for healthy food can potentially lead to:</a:t>
            </a:r>
          </a:p>
          <a:p>
            <a:pPr marL="683895" lvl="1" indent="-226695"/>
            <a:r>
              <a:rPr lang="en-US" sz="1900" b="1" dirty="0">
                <a:latin typeface="Calibri" panose="020F0502020204030204" pitchFamily="34" charset="0"/>
                <a:ea typeface="Calibri" panose="020F0502020204030204" pitchFamily="34" charset="0"/>
                <a:cs typeface="Calibri" panose="020F0502020204030204" pitchFamily="34" charset="0"/>
              </a:rPr>
              <a:t>$100 billion less </a:t>
            </a:r>
            <a:r>
              <a:rPr lang="en-US" sz="1900" dirty="0">
                <a:latin typeface="Calibri" panose="020F0502020204030204" pitchFamily="34" charset="0"/>
                <a:ea typeface="Calibri" panose="020F0502020204030204" pitchFamily="34" charset="0"/>
                <a:cs typeface="Calibri" panose="020F0502020204030204" pitchFamily="34" charset="0"/>
              </a:rPr>
              <a:t>in healthcare utilization over a model population’s lifetime.</a:t>
            </a:r>
          </a:p>
          <a:p>
            <a:pPr marL="683895" lvl="1" indent="-226695"/>
            <a:r>
              <a:rPr lang="en-US" sz="1900" b="1" dirty="0">
                <a:latin typeface="Calibri" panose="020F0502020204030204" pitchFamily="34" charset="0"/>
                <a:ea typeface="Calibri" panose="020F0502020204030204" pitchFamily="34" charset="0"/>
                <a:cs typeface="Calibri" panose="020F0502020204030204" pitchFamily="34" charset="0"/>
              </a:rPr>
              <a:t>120,000 cases </a:t>
            </a:r>
            <a:r>
              <a:rPr lang="en-US" sz="1900" dirty="0">
                <a:latin typeface="Calibri" panose="020F0502020204030204" pitchFamily="34" charset="0"/>
                <a:ea typeface="Calibri" panose="020F0502020204030204" pitchFamily="34" charset="0"/>
                <a:cs typeface="Calibri" panose="020F0502020204030204" pitchFamily="34" charset="0"/>
              </a:rPr>
              <a:t>of diabetes prevented or postponed.</a:t>
            </a:r>
          </a:p>
          <a:p>
            <a:pPr marL="683895" lvl="1" indent="-226695"/>
            <a:r>
              <a:rPr lang="en-US" sz="1900" b="1" dirty="0">
                <a:latin typeface="Calibri" panose="020F0502020204030204" pitchFamily="34" charset="0"/>
                <a:ea typeface="Calibri" panose="020F0502020204030204" pitchFamily="34" charset="0"/>
                <a:cs typeface="Calibri" panose="020F0502020204030204" pitchFamily="34" charset="0"/>
              </a:rPr>
              <a:t>3.28 million cases </a:t>
            </a:r>
            <a:r>
              <a:rPr lang="en-US" sz="1900" dirty="0">
                <a:latin typeface="Calibri" panose="020F0502020204030204" pitchFamily="34" charset="0"/>
                <a:ea typeface="Calibri" panose="020F0502020204030204" pitchFamily="34" charset="0"/>
                <a:cs typeface="Calibri" panose="020F0502020204030204" pitchFamily="34" charset="0"/>
              </a:rPr>
              <a:t>of cardiovascular disease prevented or postponed.</a:t>
            </a:r>
            <a:br>
              <a:rPr lang="en-US" sz="1900" dirty="0">
                <a:latin typeface="Calibri" panose="020F0502020204030204" pitchFamily="34" charset="0"/>
                <a:ea typeface="Calibri" panose="020F0502020204030204" pitchFamily="34" charset="0"/>
                <a:cs typeface="Calibri" panose="020F0502020204030204" pitchFamily="34" charset="0"/>
              </a:rPr>
            </a:br>
            <a:endParaRPr lang="en-US" sz="1900" dirty="0">
              <a:latin typeface="Calibri" panose="020F0502020204030204" pitchFamily="34" charset="0"/>
              <a:ea typeface="Calibri" panose="020F0502020204030204" pitchFamily="34" charset="0"/>
              <a:cs typeface="Calibri" panose="020F0502020204030204" pitchFamily="34" charset="0"/>
            </a:endParaRPr>
          </a:p>
          <a:p>
            <a:pPr marL="226695" indent="-226695"/>
            <a:r>
              <a:rPr lang="en-US" sz="1900" dirty="0">
                <a:latin typeface="Calibri" panose="020F0502020204030204" pitchFamily="34" charset="0"/>
                <a:ea typeface="Calibri" panose="020F0502020204030204" pitchFamily="34" charset="0"/>
                <a:cs typeface="Calibri" panose="020F0502020204030204" pitchFamily="34" charset="0"/>
              </a:rPr>
              <a:t>Medically Supportive Food &amp; Nutrition (MSF&amp;N) is currently </a:t>
            </a:r>
            <a:r>
              <a:rPr lang="en-US" sz="1900" b="1" dirty="0">
                <a:latin typeface="Calibri" panose="020F0502020204030204" pitchFamily="34" charset="0"/>
                <a:ea typeface="Calibri" panose="020F0502020204030204" pitchFamily="34" charset="0"/>
                <a:cs typeface="Calibri" panose="020F0502020204030204" pitchFamily="34" charset="0"/>
              </a:rPr>
              <a:t>1 of the 14 approved Community Supports services </a:t>
            </a:r>
            <a:r>
              <a:rPr lang="en-US" sz="1900" dirty="0">
                <a:latin typeface="Calibri" panose="020F0502020204030204" pitchFamily="34" charset="0"/>
                <a:ea typeface="Calibri" panose="020F0502020204030204" pitchFamily="34" charset="0"/>
                <a:cs typeface="Calibri" panose="020F0502020204030204" pitchFamily="34" charset="0"/>
              </a:rPr>
              <a:t>offered through </a:t>
            </a:r>
            <a:r>
              <a:rPr lang="en-US" sz="1900" dirty="0" err="1">
                <a:latin typeface="Calibri" panose="020F0502020204030204" pitchFamily="34" charset="0"/>
                <a:ea typeface="Calibri" panose="020F0502020204030204" pitchFamily="34" charset="0"/>
                <a:cs typeface="Calibri" panose="020F0502020204030204" pitchFamily="34" charset="0"/>
              </a:rPr>
              <a:t>CalAIM</a:t>
            </a:r>
            <a:r>
              <a:rPr lang="en-US" sz="1900" dirty="0">
                <a:latin typeface="Calibri" panose="020F0502020204030204" pitchFamily="34" charset="0"/>
                <a:ea typeface="Calibri" panose="020F0502020204030204" pitchFamily="34" charset="0"/>
                <a:cs typeface="Calibri" panose="020F0502020204030204" pitchFamily="34" charset="0"/>
              </a:rPr>
              <a:t> and </a:t>
            </a:r>
            <a:r>
              <a:rPr lang="en-US" sz="1900" b="1" dirty="0">
                <a:latin typeface="Calibri" panose="020F0502020204030204" pitchFamily="34" charset="0"/>
                <a:ea typeface="Calibri" panose="020F0502020204030204" pitchFamily="34" charset="0"/>
                <a:cs typeface="Calibri" panose="020F0502020204030204" pitchFamily="34" charset="0"/>
              </a:rPr>
              <a:t>most utilized</a:t>
            </a:r>
            <a:r>
              <a:rPr lang="en-US" sz="1900" dirty="0">
                <a:latin typeface="Calibri" panose="020F0502020204030204" pitchFamily="34" charset="0"/>
                <a:ea typeface="Calibri" panose="020F0502020204030204" pitchFamily="34" charset="0"/>
                <a:cs typeface="Calibri" panose="020F0502020204030204" pitchFamily="34" charset="0"/>
              </a:rPr>
              <a:t>. </a:t>
            </a:r>
            <a:br>
              <a:rPr lang="en-US" sz="1900" dirty="0">
                <a:latin typeface="Calibri" panose="020F0502020204030204" pitchFamily="34" charset="0"/>
                <a:ea typeface="Calibri" panose="020F0502020204030204" pitchFamily="34" charset="0"/>
                <a:cs typeface="Calibri" panose="020F0502020204030204" pitchFamily="34" charset="0"/>
              </a:rPr>
            </a:br>
            <a:endParaRPr lang="en-US" sz="1900" dirty="0">
              <a:latin typeface="Calibri" panose="020F0502020204030204" pitchFamily="34" charset="0"/>
              <a:ea typeface="Calibri" panose="020F0502020204030204" pitchFamily="34" charset="0"/>
              <a:cs typeface="Calibri" panose="020F0502020204030204" pitchFamily="34" charset="0"/>
            </a:endParaRPr>
          </a:p>
          <a:p>
            <a:pPr marL="226695" indent="-226695"/>
            <a:r>
              <a:rPr lang="en-US" sz="1900" dirty="0">
                <a:latin typeface="Calibri" panose="020F0502020204030204" pitchFamily="34" charset="0"/>
                <a:ea typeface="Calibri" panose="020F0502020204030204" pitchFamily="34" charset="0"/>
                <a:cs typeface="Calibri" panose="020F0502020204030204" pitchFamily="34" charset="0"/>
              </a:rPr>
              <a:t>MSF&amp;N integration into the City’s healthcare system can significantly improve food insecurity and address diet-sensitive medical conditions. </a:t>
            </a:r>
          </a:p>
          <a:p>
            <a:pPr marL="0" indent="0">
              <a:buFont typeface="Arial" panose="020B0604020202020204" pitchFamily="34" charset="0"/>
              <a:buNone/>
            </a:pPr>
            <a:endParaRPr lang="en-US" dirty="0"/>
          </a:p>
          <a:p>
            <a:endParaRPr lang="en-US" dirty="0"/>
          </a:p>
        </p:txBody>
      </p:sp>
      <p:sp>
        <p:nvSpPr>
          <p:cNvPr id="7" name="TextBox 6">
            <a:extLst>
              <a:ext uri="{FF2B5EF4-FFF2-40B4-BE49-F238E27FC236}">
                <a16:creationId xmlns:a16="http://schemas.microsoft.com/office/drawing/2014/main" id="{63496625-C8B7-784E-ABFC-826B6DE76F02}"/>
              </a:ext>
            </a:extLst>
          </p:cNvPr>
          <p:cNvSpPr txBox="1"/>
          <p:nvPr/>
        </p:nvSpPr>
        <p:spPr>
          <a:xfrm>
            <a:off x="3326876" y="6304304"/>
            <a:ext cx="852109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Data Source: Lee, Y., </a:t>
            </a:r>
            <a:r>
              <a:rPr lang="en-US" sz="1100" dirty="0" err="1">
                <a:latin typeface="Calibri" panose="020F0502020204030204" pitchFamily="34" charset="0"/>
                <a:ea typeface="Calibri" panose="020F0502020204030204" pitchFamily="34" charset="0"/>
                <a:cs typeface="Calibri" panose="020F0502020204030204" pitchFamily="34" charset="0"/>
              </a:rPr>
              <a:t>Mozaffarian</a:t>
            </a:r>
            <a:r>
              <a:rPr lang="en-US" sz="1100" dirty="0">
                <a:latin typeface="Calibri" panose="020F0502020204030204" pitchFamily="34" charset="0"/>
                <a:ea typeface="Calibri" panose="020F0502020204030204" pitchFamily="34" charset="0"/>
                <a:cs typeface="Calibri" panose="020F0502020204030204" pitchFamily="34" charset="0"/>
              </a:rPr>
              <a:t>, D., Sy, S., Huang, Y., Liu, J., Wilde, P. E., Abrahams-Gessel, S., Jardim, T. S. V., Gaziano, T. A., &amp; Micha, R. (2019). Cost-effectiveness of financial incentives for improving diet and health through Medicare and Medicaid: A microsimulation study. </a:t>
            </a:r>
            <a:r>
              <a:rPr lang="en-US" sz="1100" i="1" dirty="0" err="1">
                <a:latin typeface="Calibri" panose="020F0502020204030204" pitchFamily="34" charset="0"/>
                <a:ea typeface="Calibri" panose="020F0502020204030204" pitchFamily="34" charset="0"/>
                <a:cs typeface="Calibri" panose="020F0502020204030204" pitchFamily="34" charset="0"/>
              </a:rPr>
              <a:t>PLoS</a:t>
            </a:r>
            <a:r>
              <a:rPr lang="en-US" sz="1100" i="1" dirty="0">
                <a:latin typeface="Calibri" panose="020F0502020204030204" pitchFamily="34" charset="0"/>
                <a:ea typeface="Calibri" panose="020F0502020204030204" pitchFamily="34" charset="0"/>
                <a:cs typeface="Calibri" panose="020F0502020204030204" pitchFamily="34" charset="0"/>
              </a:rPr>
              <a:t> medicine</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i="1" dirty="0">
                <a:latin typeface="Calibri" panose="020F0502020204030204" pitchFamily="34" charset="0"/>
                <a:ea typeface="Calibri" panose="020F0502020204030204" pitchFamily="34" charset="0"/>
                <a:cs typeface="Calibri" panose="020F0502020204030204" pitchFamily="34" charset="0"/>
              </a:rPr>
              <a:t>16</a:t>
            </a:r>
            <a:r>
              <a:rPr lang="en-US" sz="1100" dirty="0">
                <a:latin typeface="Calibri" panose="020F0502020204030204" pitchFamily="34" charset="0"/>
                <a:ea typeface="Calibri" panose="020F0502020204030204" pitchFamily="34" charset="0"/>
                <a:cs typeface="Calibri" panose="020F0502020204030204" pitchFamily="34" charset="0"/>
              </a:rPr>
              <a:t>(3), e1002761. </a:t>
            </a:r>
            <a:r>
              <a:rPr lang="en-US" sz="1100" dirty="0">
                <a:latin typeface="Calibri" panose="020F0502020204030204" pitchFamily="34" charset="0"/>
                <a:ea typeface="Calibri" panose="020F0502020204030204" pitchFamily="34" charset="0"/>
                <a:cs typeface="Calibri" panose="020F0502020204030204" pitchFamily="34" charset="0"/>
                <a:hlinkClick r:id="rId4"/>
              </a:rPr>
              <a:t>https://doi.org/10.1371/journal.pmed.1002761</a:t>
            </a:r>
            <a:endParaRPr lang="en-US" sz="1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987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08788-AC86-A1FE-C742-3A14A6164D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E6F1AF-FB5A-9ABB-4336-AA83EFF47D7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10181BE-7BD3-BD02-7333-45E776726F7E}"/>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127B2D76-86BB-B1AD-DB81-A9997ED72207}"/>
              </a:ext>
            </a:extLst>
          </p:cNvPr>
          <p:cNvSpPr txBox="1">
            <a:spLocks/>
          </p:cNvSpPr>
          <p:nvPr/>
        </p:nvSpPr>
        <p:spPr>
          <a:xfrm>
            <a:off x="3656300" y="250303"/>
            <a:ext cx="7885389" cy="160739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Recommendation 1: </a:t>
            </a:r>
            <a:b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br>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Community-driven food coordination office and concurrent public body</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C9C5A893-C6C5-54FB-DD75-D13A6C230F69}"/>
              </a:ext>
            </a:extLst>
          </p:cNvPr>
          <p:cNvSpPr txBox="1">
            <a:spLocks/>
          </p:cNvSpPr>
          <p:nvPr/>
        </p:nvSpPr>
        <p:spPr>
          <a:xfrm>
            <a:off x="3656300" y="2141537"/>
            <a:ext cx="8264722"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Calibri" panose="020F0502020204030204" pitchFamily="34" charset="0"/>
                <a:ea typeface="Calibri" panose="020F0502020204030204" pitchFamily="34" charset="0"/>
                <a:cs typeface="Calibri" panose="020F0502020204030204" pitchFamily="34" charset="0"/>
              </a:rPr>
              <a:t>The FSTF Reimagining Food Coordination developed a </a:t>
            </a:r>
            <a:r>
              <a:rPr lang="en-US" sz="2000" dirty="0">
                <a:latin typeface="Calibri" panose="020F0502020204030204" pitchFamily="34" charset="0"/>
                <a:ea typeface="Calibri" panose="020F0502020204030204" pitchFamily="34" charset="0"/>
                <a:cs typeface="Calibri" panose="020F0502020204030204" pitchFamily="34" charset="0"/>
                <a:hlinkClick r:id="rId3"/>
              </a:rPr>
              <a:t>proposal</a:t>
            </a:r>
            <a:r>
              <a:rPr lang="en-US" sz="2000" dirty="0">
                <a:latin typeface="Calibri" panose="020F0502020204030204" pitchFamily="34" charset="0"/>
                <a:ea typeface="Calibri" panose="020F0502020204030204" pitchFamily="34" charset="0"/>
                <a:cs typeface="Calibri" panose="020F0502020204030204" pitchFamily="34" charset="0"/>
              </a:rPr>
              <a:t> for a new food organization structure in SF. </a:t>
            </a:r>
            <a:br>
              <a:rPr lang="en-US" sz="2000" dirty="0">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r>
              <a:rPr lang="en-US" sz="2000" dirty="0">
                <a:latin typeface="Calibri" panose="020F0502020204030204" pitchFamily="34" charset="0"/>
                <a:ea typeface="Calibri" panose="020F0502020204030204" pitchFamily="34" charset="0"/>
                <a:cs typeface="Calibri" panose="020F0502020204030204" pitchFamily="34" charset="0"/>
              </a:rPr>
              <a:t>A two-component recommendation:</a:t>
            </a:r>
          </a:p>
          <a:p>
            <a:pPr marL="457200" indent="-457200">
              <a:buFont typeface="+mj-lt"/>
              <a:buAutoNum type="arabicParenR"/>
            </a:pPr>
            <a:r>
              <a:rPr lang="en-US" sz="2000" b="1" dirty="0">
                <a:latin typeface="Calibri" panose="020F0502020204030204" pitchFamily="34" charset="0"/>
                <a:ea typeface="Calibri" panose="020F0502020204030204" pitchFamily="34" charset="0"/>
                <a:cs typeface="Calibri" panose="020F0502020204030204" pitchFamily="34" charset="0"/>
              </a:rPr>
              <a:t>An Office of Food</a:t>
            </a:r>
          </a:p>
          <a:p>
            <a:pPr marL="457200" indent="-457200">
              <a:buFont typeface="Arial" panose="020B0604020202020204" pitchFamily="34" charset="0"/>
              <a:buAutoNum type="arabicParenR"/>
            </a:pPr>
            <a:r>
              <a:rPr lang="en-US" sz="2000" b="1" dirty="0">
                <a:latin typeface="Calibri" panose="020F0502020204030204" pitchFamily="34" charset="0"/>
                <a:ea typeface="Calibri" panose="020F0502020204030204" pitchFamily="34" charset="0"/>
                <a:cs typeface="Calibri" panose="020F0502020204030204" pitchFamily="34" charset="0"/>
              </a:rPr>
              <a:t>Community Advisory Board</a:t>
            </a:r>
            <a:br>
              <a:rPr lang="en-US" sz="2000" b="1" dirty="0">
                <a:latin typeface="Calibri" panose="020F0502020204030204" pitchFamily="34" charset="0"/>
                <a:ea typeface="Calibri" panose="020F0502020204030204" pitchFamily="34" charset="0"/>
                <a:cs typeface="Calibri" panose="020F0502020204030204" pitchFamily="34" charset="0"/>
              </a:rPr>
            </a:br>
            <a:endParaRPr lang="en-US" sz="2000" b="1"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 An office like this will likely result in governmental resources to address food security directly.</a:t>
            </a:r>
          </a:p>
          <a:p>
            <a:r>
              <a:rPr lang="en-US" sz="2000" dirty="0">
                <a:latin typeface="Calibri" panose="020F0502020204030204" pitchFamily="34" charset="0"/>
                <a:ea typeface="Calibri" panose="020F0502020204030204" pitchFamily="34" charset="0"/>
                <a:cs typeface="Calibri" panose="020F0502020204030204" pitchFamily="34" charset="0"/>
              </a:rPr>
              <a:t>High levels of authority to influence citywide (and even regional, state, or national) food policy.</a:t>
            </a:r>
          </a:p>
          <a:p>
            <a:r>
              <a:rPr lang="en-US" sz="2000" dirty="0">
                <a:latin typeface="Calibri" panose="020F0502020204030204" pitchFamily="34" charset="0"/>
                <a:ea typeface="Calibri" panose="020F0502020204030204" pitchFamily="34" charset="0"/>
                <a:cs typeface="Calibri" panose="020F0502020204030204" pitchFamily="34" charset="0"/>
              </a:rPr>
              <a:t>High levels of influence over food sourcing, food acquisition, and other aspects of the local food economy.</a:t>
            </a:r>
            <a:endParaRPr lang="en-US" sz="2000" b="1" u="sng" dirty="0">
              <a:latin typeface="Calibri" panose="020F0502020204030204" pitchFamily="34" charset="0"/>
              <a:ea typeface="Calibri" panose="020F0502020204030204" pitchFamily="34" charset="0"/>
              <a:cs typeface="Calibri" panose="020F0502020204030204" pitchFamily="34" charset="0"/>
            </a:endParaRPr>
          </a:p>
          <a:p>
            <a:pPr marL="457200" lvl="1" indent="0">
              <a:buFont typeface="Arial" panose="020B0604020202020204" pitchFamily="34" charset="0"/>
              <a:buNone/>
            </a:pPr>
            <a:endParaRPr lang="en-US" sz="1800" dirty="0"/>
          </a:p>
        </p:txBody>
      </p:sp>
    </p:spTree>
    <p:extLst>
      <p:ext uri="{BB962C8B-B14F-4D97-AF65-F5344CB8AC3E}">
        <p14:creationId xmlns:p14="http://schemas.microsoft.com/office/powerpoint/2010/main" val="2180020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746D-9B49-A279-AA3A-394D3F0A50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DD05093-4E4A-70EE-8930-BC09A583F6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57FFC7-A933-CD31-1ACC-434E6D7F33AC}"/>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2A594806-0BD8-2D11-BEF3-3E5923C6DD2A}"/>
              </a:ext>
            </a:extLst>
          </p:cNvPr>
          <p:cNvSpPr txBox="1">
            <a:spLocks/>
          </p:cNvSpPr>
          <p:nvPr/>
        </p:nvSpPr>
        <p:spPr>
          <a:xfrm>
            <a:off x="-59680" y="-3514"/>
            <a:ext cx="5114279" cy="598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Calibri" panose="020F0502020204030204" pitchFamily="34" charset="0"/>
                <a:ea typeface="Calibri" panose="020F0502020204030204" pitchFamily="34" charset="0"/>
                <a:cs typeface="Calibri" panose="020F0502020204030204" pitchFamily="34" charset="0"/>
              </a:rPr>
              <a:t>Current &amp; Proposed Structure</a:t>
            </a:r>
          </a:p>
        </p:txBody>
      </p:sp>
      <p:sp>
        <p:nvSpPr>
          <p:cNvPr id="6" name="TextBox 5">
            <a:extLst>
              <a:ext uri="{FF2B5EF4-FFF2-40B4-BE49-F238E27FC236}">
                <a16:creationId xmlns:a16="http://schemas.microsoft.com/office/drawing/2014/main" id="{8B98C594-CD19-54DA-3648-5CBED1B49DC3}"/>
              </a:ext>
            </a:extLst>
          </p:cNvPr>
          <p:cNvSpPr txBox="1"/>
          <p:nvPr/>
        </p:nvSpPr>
        <p:spPr>
          <a:xfrm>
            <a:off x="68155" y="592950"/>
            <a:ext cx="4921240" cy="3993657"/>
          </a:xfrm>
          <a:prstGeom prst="rect">
            <a:avLst/>
          </a:prstGeom>
          <a:noFill/>
          <a:ln w="127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FOOD SECURITY TASK FORCE (Current)</a:t>
            </a:r>
          </a:p>
          <a:p>
            <a:pPr marL="285750" indent="-285750">
              <a:lnSpc>
                <a:spcPct val="150000"/>
              </a:lnSpc>
              <a:buFont typeface="Arial,Sans-Serif"/>
              <a:buChar char="•"/>
            </a:pPr>
            <a:r>
              <a:rPr lang="en-US" sz="1600" dirty="0">
                <a:latin typeface="Calibri" panose="020F0502020204030204" pitchFamily="34" charset="0"/>
                <a:ea typeface="Calibri" panose="020F0502020204030204" pitchFamily="34" charset="0"/>
                <a:cs typeface="Calibri" panose="020F0502020204030204" pitchFamily="34" charset="0"/>
              </a:rPr>
              <a:t>20-member body of city departments and CBOs.</a:t>
            </a:r>
          </a:p>
          <a:p>
            <a:pPr marL="285750" indent="-285750">
              <a:lnSpc>
                <a:spcPct val="150000"/>
              </a:lnSpc>
              <a:buFont typeface="Arial,Sans-Serif"/>
              <a:buChar char="•"/>
            </a:pPr>
            <a:r>
              <a:rPr lang="en-US" sz="1600" dirty="0">
                <a:latin typeface="Calibri" panose="020F0502020204030204" pitchFamily="34" charset="0"/>
                <a:ea typeface="Calibri" panose="020F0502020204030204" pitchFamily="34" charset="0"/>
                <a:cs typeface="Calibri" panose="020F0502020204030204" pitchFamily="34" charset="0"/>
              </a:rPr>
              <a:t>City Dept appointed; CBO or Community apply, voted by FSTF and then approved by BOS</a:t>
            </a:r>
          </a:p>
          <a:p>
            <a:pPr marL="285750" indent="-285750">
              <a:lnSpc>
                <a:spcPct val="150000"/>
              </a:lnSpc>
              <a:buFont typeface="Arial,Sans-Serif"/>
              <a:buChar char="•"/>
            </a:pPr>
            <a:r>
              <a:rPr lang="en-US" sz="1600" dirty="0">
                <a:latin typeface="Calibri" panose="020F0502020204030204" pitchFamily="34" charset="0"/>
                <a:ea typeface="Calibri" panose="020F0502020204030204" pitchFamily="34" charset="0"/>
                <a:cs typeface="Calibri" panose="020F0502020204030204" pitchFamily="34" charset="0"/>
              </a:rPr>
              <a:t>Public meetings required at least quarterly (currently held monthly).</a:t>
            </a:r>
          </a:p>
          <a:p>
            <a:pPr marL="285750" indent="-285750">
              <a:lnSpc>
                <a:spcPct val="150000"/>
              </a:lnSpc>
              <a:buFont typeface="Arial,Sans-Serif"/>
              <a:buChar char="•"/>
            </a:pPr>
            <a:r>
              <a:rPr lang="en-US" sz="1600" dirty="0">
                <a:latin typeface="Calibri" panose="020F0502020204030204" pitchFamily="34" charset="0"/>
                <a:ea typeface="Calibri" panose="020F0502020204030204" pitchFamily="34" charset="0"/>
                <a:cs typeface="Calibri" panose="020F0502020204030204" pitchFamily="34" charset="0"/>
              </a:rPr>
              <a:t>Makes annual general policy and budget recommendations; restricted from specific legislative or budget recs.</a:t>
            </a:r>
          </a:p>
          <a:p>
            <a:pPr marL="285750" indent="-285750">
              <a:lnSpc>
                <a:spcPct val="150000"/>
              </a:lnSpc>
              <a:buFont typeface="Arial,Sans-Serif"/>
              <a:buChar char="•"/>
            </a:pPr>
            <a:r>
              <a:rPr lang="en-US" sz="1600" dirty="0">
                <a:latin typeface="Calibri" panose="020F0502020204030204" pitchFamily="34" charset="0"/>
                <a:ea typeface="Calibri" panose="020F0502020204030204" pitchFamily="34" charset="0"/>
                <a:cs typeface="Calibri" panose="020F0502020204030204" pitchFamily="34" charset="0"/>
              </a:rPr>
              <a:t>Members vote on all actions by majority rule.</a:t>
            </a:r>
          </a:p>
          <a:p>
            <a:pPr marL="285750" indent="-285750">
              <a:lnSpc>
                <a:spcPct val="150000"/>
              </a:lnSpc>
              <a:buFont typeface="Arial,Sans-Serif"/>
              <a:buChar char="•"/>
            </a:pPr>
            <a:r>
              <a:rPr lang="en-US" sz="1600" dirty="0">
                <a:latin typeface="Calibri" panose="020F0502020204030204" pitchFamily="34" charset="0"/>
                <a:ea typeface="Calibri" panose="020F0502020204030204" pitchFamily="34" charset="0"/>
                <a:cs typeface="Calibri" panose="020F0502020204030204" pitchFamily="34" charset="0"/>
              </a:rPr>
              <a:t>Administered and staffed by DPH.</a:t>
            </a:r>
          </a:p>
        </p:txBody>
      </p:sp>
      <p:pic>
        <p:nvPicPr>
          <p:cNvPr id="7" name="Content Placeholder 3" descr="A screenshot of a computer&#10;&#10;AI-generated content may be incorrect.">
            <a:extLst>
              <a:ext uri="{FF2B5EF4-FFF2-40B4-BE49-F238E27FC236}">
                <a16:creationId xmlns:a16="http://schemas.microsoft.com/office/drawing/2014/main" id="{F6C349C6-4589-2522-8515-32E46D050D0F}"/>
              </a:ext>
            </a:extLst>
          </p:cNvPr>
          <p:cNvPicPr>
            <a:picLocks noChangeAspect="1"/>
          </p:cNvPicPr>
          <p:nvPr/>
        </p:nvPicPr>
        <p:blipFill>
          <a:blip r:embed="rId3"/>
          <a:srcRect t="9454" r="-195" b="-210"/>
          <a:stretch/>
        </p:blipFill>
        <p:spPr>
          <a:xfrm>
            <a:off x="5188513" y="1"/>
            <a:ext cx="6990820" cy="5954595"/>
          </a:xfrm>
          <a:prstGeom prst="rect">
            <a:avLst/>
          </a:prstGeom>
          <a:ln>
            <a:solidFill>
              <a:schemeClr val="tx1"/>
            </a:solidFill>
          </a:ln>
        </p:spPr>
      </p:pic>
    </p:spTree>
    <p:extLst>
      <p:ext uri="{BB962C8B-B14F-4D97-AF65-F5344CB8AC3E}">
        <p14:creationId xmlns:p14="http://schemas.microsoft.com/office/powerpoint/2010/main" val="3057810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FF2A-2A5B-9525-BE85-147E1E529C8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CC78516-A4D6-50E5-6160-E4FD6ABB1F91}"/>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858260D-DB49-6391-624F-98F2C7D8E050}"/>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D6B55A17-7D5A-8D78-8BD3-EF56A48CC3FE}"/>
              </a:ext>
            </a:extLst>
          </p:cNvPr>
          <p:cNvSpPr txBox="1">
            <a:spLocks/>
          </p:cNvSpPr>
          <p:nvPr/>
        </p:nvSpPr>
        <p:spPr>
          <a:xfrm>
            <a:off x="-1161422" y="171154"/>
            <a:ext cx="6366468" cy="9512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Background</a:t>
            </a:r>
            <a:endParaRPr lang="en-US" sz="4400"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AC5696D4-47EF-14E6-DAE2-364F573217BD}"/>
              </a:ext>
            </a:extLst>
          </p:cNvPr>
          <p:cNvSpPr txBox="1"/>
          <p:nvPr/>
        </p:nvSpPr>
        <p:spPr>
          <a:xfrm>
            <a:off x="931146" y="1122363"/>
            <a:ext cx="10329705" cy="443198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The Food Security Task Force (FSTF) was created by the Board of Supervisors with the purpose of making recommendations on policies, programs, and funding to improve food security.</a:t>
            </a:r>
            <a:br>
              <a:rPr lang="en-US" sz="2400" dirty="0">
                <a:latin typeface="Calibri" panose="020F0502020204030204" pitchFamily="34" charset="0"/>
                <a:ea typeface="Calibri" panose="020F0502020204030204" pitchFamily="34" charset="0"/>
                <a:cs typeface="Calibri" panose="020F0502020204030204" pitchFamily="34" charset="0"/>
              </a:rPr>
            </a:b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 The Task Force’s membership consists of representatives from City departments, San Francisco Unified School District, and community-based organizations.</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2628900" lvl="5"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The Task Force meets monthly, and meetings are attended by public agencies, organizations and individuals working to address the diverse food needs of San Francisco residents.</a:t>
            </a:r>
          </a:p>
          <a:p>
            <a:endParaRPr lang="en-US" dirty="0"/>
          </a:p>
        </p:txBody>
      </p:sp>
    </p:spTree>
    <p:extLst>
      <p:ext uri="{BB962C8B-B14F-4D97-AF65-F5344CB8AC3E}">
        <p14:creationId xmlns:p14="http://schemas.microsoft.com/office/powerpoint/2010/main" val="2496029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DC5C-A9E7-A3AD-8170-53612F6837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122A7E-B2CF-247E-5A28-B4DE90F485E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F976EC-B8AE-3194-E9BD-B030629C7E33}"/>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C0DD85AB-284E-AE5C-2504-B3C6BFF95148}"/>
              </a:ext>
            </a:extLst>
          </p:cNvPr>
          <p:cNvSpPr txBox="1">
            <a:spLocks/>
          </p:cNvSpPr>
          <p:nvPr/>
        </p:nvSpPr>
        <p:spPr>
          <a:xfrm>
            <a:off x="261282" y="101498"/>
            <a:ext cx="10510780" cy="1419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Administrative Code 241119:</a:t>
            </a:r>
            <a:br>
              <a:rPr lang="en-US" sz="3600"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br>
            <a:r>
              <a:rPr lang="en-US" sz="3600"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Establishment of Office of Citywide Food Coordination, Dissolution of Food Security Task Force</a:t>
            </a:r>
            <a:endParaRPr lang="en-US" sz="3600"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89A96326-1905-B95E-9E1B-E8554A5F2DC6}"/>
              </a:ext>
            </a:extLst>
          </p:cNvPr>
          <p:cNvSpPr txBox="1">
            <a:spLocks/>
          </p:cNvSpPr>
          <p:nvPr/>
        </p:nvSpPr>
        <p:spPr>
          <a:xfrm>
            <a:off x="838200" y="1622504"/>
            <a:ext cx="105156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Calibri" panose="020F0502020204030204" pitchFamily="34" charset="0"/>
                <a:ea typeface="Calibri" panose="020F0502020204030204" pitchFamily="34" charset="0"/>
                <a:cs typeface="Calibri" panose="020F0502020204030204" pitchFamily="34" charset="0"/>
              </a:rPr>
              <a:t>Summary of Proposed Legislation</a:t>
            </a:r>
          </a:p>
          <a:p>
            <a:r>
              <a:rPr lang="en-US" sz="1800" dirty="0">
                <a:latin typeface="Calibri" panose="020F0502020204030204" pitchFamily="34" charset="0"/>
                <a:ea typeface="Calibri" panose="020F0502020204030204" pitchFamily="34" charset="0"/>
                <a:cs typeface="Calibri" panose="020F0502020204030204" pitchFamily="34" charset="0"/>
              </a:rPr>
              <a:t>Establishes an Office of Citywide Food Coordination within the Human Services Agency (HSA).</a:t>
            </a:r>
          </a:p>
          <a:p>
            <a:r>
              <a:rPr lang="en-US" sz="1800" dirty="0">
                <a:latin typeface="Calibri" panose="020F0502020204030204" pitchFamily="34" charset="0"/>
                <a:ea typeface="Calibri" panose="020F0502020204030204" pitchFamily="34" charset="0"/>
                <a:cs typeface="Calibri" panose="020F0502020204030204" pitchFamily="34" charset="0"/>
              </a:rPr>
              <a:t>HSA charged with preparing a Food Security Report every five years.</a:t>
            </a:r>
          </a:p>
          <a:p>
            <a:r>
              <a:rPr lang="en-US" sz="1800" dirty="0">
                <a:latin typeface="Calibri" panose="020F0502020204030204" pitchFamily="34" charset="0"/>
                <a:ea typeface="Calibri" panose="020F0502020204030204" pitchFamily="34" charset="0"/>
                <a:cs typeface="Calibri" panose="020F0502020204030204" pitchFamily="34" charset="0"/>
              </a:rPr>
              <a:t>Dissolves the Food Security Task Force on July 1, 2025, instead of July 1, 2026. </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r>
              <a:rPr lang="en-US" sz="1800" b="1" dirty="0">
                <a:latin typeface="Calibri" panose="020F0502020204030204" pitchFamily="34" charset="0"/>
                <a:ea typeface="Calibri" panose="020F0502020204030204" pitchFamily="34" charset="0"/>
                <a:cs typeface="Calibri" panose="020F0502020204030204" pitchFamily="34" charset="0"/>
              </a:rPr>
              <a:t>		         Updates</a:t>
            </a:r>
          </a:p>
          <a:p>
            <a:pPr lvl="5"/>
            <a:r>
              <a:rPr lang="en-US" dirty="0">
                <a:latin typeface="Calibri" panose="020F0502020204030204" pitchFamily="34" charset="0"/>
                <a:ea typeface="Calibri" panose="020F0502020204030204" pitchFamily="34" charset="0"/>
                <a:cs typeface="Calibri" panose="020F0502020204030204" pitchFamily="34" charset="0"/>
              </a:rPr>
              <a:t>Introduced to the Board of Supervisors Rules Committee on December 9, 2024.</a:t>
            </a:r>
          </a:p>
          <a:p>
            <a:pPr lvl="5"/>
            <a:r>
              <a:rPr lang="en-US" dirty="0">
                <a:latin typeface="Calibri" panose="020F0502020204030204" pitchFamily="34" charset="0"/>
                <a:ea typeface="Calibri" panose="020F0502020204030204" pitchFamily="34" charset="0"/>
                <a:cs typeface="Calibri" panose="020F0502020204030204" pitchFamily="34" charset="0"/>
              </a:rPr>
              <a:t>Supervisor </a:t>
            </a:r>
            <a:r>
              <a:rPr lang="en-US" dirty="0" err="1">
                <a:latin typeface="Calibri" panose="020F0502020204030204" pitchFamily="34" charset="0"/>
                <a:ea typeface="Calibri" panose="020F0502020204030204" pitchFamily="34" charset="0"/>
                <a:cs typeface="Calibri" panose="020F0502020204030204" pitchFamily="34" charset="0"/>
              </a:rPr>
              <a:t>Shamann</a:t>
            </a:r>
            <a:r>
              <a:rPr lang="en-US" dirty="0">
                <a:latin typeface="Calibri" panose="020F0502020204030204" pitchFamily="34" charset="0"/>
                <a:ea typeface="Calibri" panose="020F0502020204030204" pitchFamily="34" charset="0"/>
                <a:cs typeface="Calibri" panose="020F0502020204030204" pitchFamily="34" charset="0"/>
              </a:rPr>
              <a:t> Walton tabled the proposal, citing the need for a more robust community engagement process.</a:t>
            </a:r>
          </a:p>
          <a:p>
            <a:pPr lvl="5"/>
            <a:r>
              <a:rPr lang="en-US" dirty="0">
                <a:latin typeface="Calibri" panose="020F0502020204030204" pitchFamily="34" charset="0"/>
                <a:ea typeface="Calibri" panose="020F0502020204030204" pitchFamily="34" charset="0"/>
                <a:cs typeface="Calibri" panose="020F0502020204030204" pitchFamily="34" charset="0"/>
              </a:rPr>
              <a:t>Current status: Remains tabled</a:t>
            </a:r>
          </a:p>
          <a:p>
            <a:pPr lvl="5"/>
            <a:r>
              <a:rPr lang="en-US" dirty="0">
                <a:latin typeface="Calibri" panose="020F0502020204030204" pitchFamily="34" charset="0"/>
                <a:ea typeface="Calibri" panose="020F0502020204030204" pitchFamily="34" charset="0"/>
                <a:cs typeface="Calibri" panose="020F0502020204030204" pitchFamily="34" charset="0"/>
              </a:rPr>
              <a:t>Access the Rules Committee here: </a:t>
            </a:r>
            <a:r>
              <a:rPr lang="en-US" dirty="0">
                <a:latin typeface="Calibri" panose="020F0502020204030204" pitchFamily="34" charset="0"/>
                <a:ea typeface="Calibri" panose="020F0502020204030204" pitchFamily="34" charset="0"/>
                <a:cs typeface="Calibri" panose="020F0502020204030204" pitchFamily="34" charset="0"/>
                <a:hlinkClick r:id="rId3"/>
              </a:rPr>
              <a:t>recording</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0764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B5563-DD60-740E-A7F1-8F1C392A89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31121E-AABA-9B0F-8254-26F4BCE9560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DBB15E7-B104-ACD5-7999-DCF0F204E45D}"/>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2B012711-05A1-5268-B962-F38CEF432939}"/>
              </a:ext>
            </a:extLst>
          </p:cNvPr>
          <p:cNvSpPr txBox="1">
            <a:spLocks/>
          </p:cNvSpPr>
          <p:nvPr/>
        </p:nvSpPr>
        <p:spPr>
          <a:xfrm>
            <a:off x="3447534" y="218988"/>
            <a:ext cx="8375990" cy="149257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Recommendation 2: </a:t>
            </a:r>
            <a:b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br>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Adequate investment to address </a:t>
            </a:r>
            <a:b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br>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food security</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D2FB91E4-ED4B-7484-1C69-332EDE77E304}"/>
              </a:ext>
            </a:extLst>
          </p:cNvPr>
          <p:cNvSpPr txBox="1">
            <a:spLocks/>
          </p:cNvSpPr>
          <p:nvPr/>
        </p:nvSpPr>
        <p:spPr>
          <a:xfrm>
            <a:off x="3447534" y="1825625"/>
            <a:ext cx="8625762" cy="47775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Calibri" panose="020F0502020204030204" pitchFamily="34" charset="0"/>
                <a:ea typeface="Calibri" panose="020F0502020204030204" pitchFamily="34" charset="0"/>
                <a:cs typeface="Calibri" panose="020F0502020204030204" pitchFamily="34" charset="0"/>
              </a:rPr>
              <a:t>Fully restore local budget cuts to sustain existing and new City food programs.</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Ensure adequate funding levels in new and existing contracts to support quality and variety in food. </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Decrease waitlists for programs including home-delivered meals and groceries, particularly for vulnerable populations such as older adults and people with disabilities, pregnant people, and residents with nutrition sensitive medical conditions, with special attention to culturally sensitive foods.</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Fund food programs for residents of supportive and affordable housing.</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Invest in food security to combat the drug crisis.</a:t>
            </a:r>
          </a:p>
          <a:p>
            <a:pPr lvl="1"/>
            <a:r>
              <a:rPr lang="en-US" sz="1800" dirty="0">
                <a:latin typeface="Calibri" panose="020F0502020204030204" pitchFamily="34" charset="0"/>
                <a:ea typeface="Calibri" panose="020F0502020204030204" pitchFamily="34" charset="0"/>
                <a:cs typeface="Calibri" panose="020F0502020204030204" pitchFamily="34" charset="0"/>
              </a:rPr>
              <a:t>The fight against addiction is a complex and multifaceted approach where food security can address the nutritional needs of individuals in recovery and promote overall health. </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6928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F0D8-393D-45A1-C241-46E56A2437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6FA5ED-C885-6762-39EE-04DF3A9C7AE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D0E4996-376E-014D-B3AA-34B2438D8414}"/>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368C8CA0-CB7A-68BC-DEBB-7D4CA426A34C}"/>
              </a:ext>
            </a:extLst>
          </p:cNvPr>
          <p:cNvSpPr txBox="1">
            <a:spLocks/>
          </p:cNvSpPr>
          <p:nvPr/>
        </p:nvSpPr>
        <p:spPr>
          <a:xfrm>
            <a:off x="3447534" y="198112"/>
            <a:ext cx="7906265" cy="161783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Recommendation 3: </a:t>
            </a:r>
            <a:b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br>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Address food security through a </a:t>
            </a:r>
            <a:b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br>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health equity approach</a:t>
            </a:r>
          </a:p>
        </p:txBody>
      </p:sp>
      <p:sp>
        <p:nvSpPr>
          <p:cNvPr id="6" name="Content Placeholder 2">
            <a:extLst>
              <a:ext uri="{FF2B5EF4-FFF2-40B4-BE49-F238E27FC236}">
                <a16:creationId xmlns:a16="http://schemas.microsoft.com/office/drawing/2014/main" id="{2E53A2AB-5097-6D1B-EDA7-F116DE451584}"/>
              </a:ext>
            </a:extLst>
          </p:cNvPr>
          <p:cNvSpPr txBox="1">
            <a:spLocks/>
          </p:cNvSpPr>
          <p:nvPr/>
        </p:nvSpPr>
        <p:spPr>
          <a:xfrm>
            <a:off x="3447534" y="1825625"/>
            <a:ext cx="8430335" cy="47062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Calibri" panose="020F0502020204030204" pitchFamily="34" charset="0"/>
                <a:ea typeface="Calibri" panose="020F0502020204030204" pitchFamily="34" charset="0"/>
                <a:cs typeface="Calibri" panose="020F0502020204030204" pitchFamily="34" charset="0"/>
              </a:rPr>
              <a:t>Prioritize funding for programs that serve populations and neighborhoods that suffer the highest impact of nutrition sensitive medical conditions. </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Determine the impact of current and future budget cuts on populations experiencing nutrition sensitive health disparities.</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Support and expand medically supportive food and nutrition interventions (e.g., medically tailored and medically supportive meals and groceries, produce prescriptions, food pharmacies) allowed under </a:t>
            </a:r>
            <a:r>
              <a:rPr lang="en-US" sz="1800" dirty="0" err="1">
                <a:latin typeface="Calibri" panose="020F0502020204030204" pitchFamily="34" charset="0"/>
                <a:ea typeface="Calibri" panose="020F0502020204030204" pitchFamily="34" charset="0"/>
                <a:cs typeface="Calibri" panose="020F0502020204030204" pitchFamily="34" charset="0"/>
              </a:rPr>
              <a:t>CalAIM</a:t>
            </a:r>
            <a:r>
              <a:rPr lang="en-US" sz="1800" dirty="0">
                <a:latin typeface="Calibri" panose="020F0502020204030204" pitchFamily="34" charset="0"/>
                <a:ea typeface="Calibri" panose="020F0502020204030204" pitchFamily="34" charset="0"/>
                <a:cs typeface="Calibri" panose="020F0502020204030204" pitchFamily="34" charset="0"/>
              </a:rPr>
              <a:t> Community Supports.</a:t>
            </a:r>
            <a:br>
              <a:rPr 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Full integration of MSF&amp;N in San Francisco:</a:t>
            </a:r>
          </a:p>
          <a:p>
            <a:pPr lvl="1"/>
            <a:r>
              <a:rPr lang="en-US" sz="1800" dirty="0">
                <a:latin typeface="Calibri" panose="020F0502020204030204" pitchFamily="34" charset="0"/>
                <a:ea typeface="Calibri" panose="020F0502020204030204" pitchFamily="34" charset="0"/>
                <a:cs typeface="Calibri" panose="020F0502020204030204" pitchFamily="34" charset="0"/>
              </a:rPr>
              <a:t>Ensure MSF&amp;N services are covered benefits by all SF insurers and that insurers cover the full spectrum of MSF&amp;N interventions including step-down models.</a:t>
            </a:r>
          </a:p>
          <a:p>
            <a:pPr lvl="1"/>
            <a:r>
              <a:rPr lang="en-US" sz="1800" dirty="0">
                <a:latin typeface="Calibri" panose="020F0502020204030204" pitchFamily="34" charset="0"/>
                <a:ea typeface="Calibri" panose="020F0502020204030204" pitchFamily="34" charset="0"/>
                <a:cs typeface="Calibri" panose="020F0502020204030204" pitchFamily="34" charset="0"/>
              </a:rPr>
              <a:t>Fully integrate MSF&amp;N into SF healthcare system (especially DPH) through electronic medical record referrals and tracking, training, building awareness of MSF&amp;N benefits, and infrastructure funding.</a:t>
            </a:r>
          </a:p>
        </p:txBody>
      </p:sp>
    </p:spTree>
    <p:extLst>
      <p:ext uri="{BB962C8B-B14F-4D97-AF65-F5344CB8AC3E}">
        <p14:creationId xmlns:p14="http://schemas.microsoft.com/office/powerpoint/2010/main" val="3790106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11AE-7A30-A660-3FC0-6C94220BC2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757492-D4AD-2EF3-F9CA-227ADCDD984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43D8ADE-B7EA-F098-34C6-5BAED6AC3F3D}"/>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BBE02BB3-D41E-96BB-B7A8-CB28AE4306DB}"/>
              </a:ext>
            </a:extLst>
          </p:cNvPr>
          <p:cNvSpPr txBox="1">
            <a:spLocks/>
          </p:cNvSpPr>
          <p:nvPr/>
        </p:nvSpPr>
        <p:spPr>
          <a:xfrm>
            <a:off x="3708493" y="145921"/>
            <a:ext cx="8094155" cy="170134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Recommendation 4: </a:t>
            </a:r>
            <a:b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br>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Restore grocery access in under-resourced communities </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14D83419-40FC-26FE-913C-67EB2C13B48A}"/>
              </a:ext>
            </a:extLst>
          </p:cNvPr>
          <p:cNvSpPr txBox="1">
            <a:spLocks/>
          </p:cNvSpPr>
          <p:nvPr/>
        </p:nvSpPr>
        <p:spPr>
          <a:xfrm>
            <a:off x="3802695" y="2066467"/>
            <a:ext cx="790575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Calibri" panose="020F0502020204030204" pitchFamily="34" charset="0"/>
                <a:ea typeface="Calibri" panose="020F0502020204030204" pitchFamily="34" charset="0"/>
                <a:cs typeface="Calibri" panose="020F0502020204030204" pitchFamily="34" charset="0"/>
              </a:rPr>
              <a:t>Support programs such as CalFresh and WIC to reduce barriers to service and improve wait-times.</a:t>
            </a:r>
            <a:br>
              <a:rPr lang="en-US" sz="2000" dirty="0">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Ensure nutritious, culturally responsive grocery options in neighborhoods that lack access to a full-service grocery store. Ensure short- and long-term planning to assist neighborhoods impacted by grocery store constriction.</a:t>
            </a:r>
            <a:br>
              <a:rPr lang="en-US" sz="2000" dirty="0">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Invest in grocery access options that create economic stimulus in under-resourced neighborhoods.</a:t>
            </a:r>
            <a:br>
              <a:rPr lang="en-US" sz="2000" dirty="0">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Improve public transportation to food programs and invest in additional delivery services.</a:t>
            </a:r>
          </a:p>
        </p:txBody>
      </p:sp>
    </p:spTree>
    <p:extLst>
      <p:ext uri="{BB962C8B-B14F-4D97-AF65-F5344CB8AC3E}">
        <p14:creationId xmlns:p14="http://schemas.microsoft.com/office/powerpoint/2010/main" val="2158058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5D383-B31E-F947-2DC5-8FAF598708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26FF8E-6D6E-FF4C-1BBC-A41A71DA844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4A7959C-482A-0F66-41A8-3CF81FF7AD3E}"/>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70280DBA-4D55-386C-845E-1EAF95AC34CD}"/>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Discussion Questions</a:t>
            </a:r>
          </a:p>
        </p:txBody>
      </p:sp>
      <p:sp>
        <p:nvSpPr>
          <p:cNvPr id="6" name="Content Placeholder 2">
            <a:extLst>
              <a:ext uri="{FF2B5EF4-FFF2-40B4-BE49-F238E27FC236}">
                <a16:creationId xmlns:a16="http://schemas.microsoft.com/office/drawing/2014/main" id="{10851002-BE45-95F5-E48B-A31F642CD18A}"/>
              </a:ext>
            </a:extLst>
          </p:cNvPr>
          <p:cNvSpPr txBox="1">
            <a:spLocks/>
          </p:cNvSpPr>
          <p:nvPr/>
        </p:nvSpPr>
        <p:spPr>
          <a:xfrm>
            <a:off x="838199" y="169068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ea typeface="Calibri" panose="020F0502020204030204" pitchFamily="34" charset="0"/>
                <a:cs typeface="Calibri" panose="020F0502020204030204" pitchFamily="34" charset="0"/>
              </a:rPr>
              <a:t>How do these recommendations resonate with you?</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Is your office currently working to address food insecurity?</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What are your office’s goals around food security?</a:t>
            </a:r>
          </a:p>
          <a:p>
            <a:endParaRPr lang="en-US" dirty="0">
              <a:latin typeface="Calibri" panose="020F0502020204030204" pitchFamily="34" charset="0"/>
              <a:ea typeface="Calibri" panose="020F0502020204030204" pitchFamily="34" charset="0"/>
              <a:cs typeface="Calibri" panose="020F0502020204030204" pitchFamily="34" charset="0"/>
            </a:endParaRPr>
          </a:p>
          <a:p>
            <a:pPr lvl="5"/>
            <a:r>
              <a:rPr lang="en-US" sz="2800" dirty="0">
                <a:latin typeface="Calibri" panose="020F0502020204030204" pitchFamily="34" charset="0"/>
                <a:ea typeface="Calibri" panose="020F0502020204030204" pitchFamily="34" charset="0"/>
                <a:cs typeface="Calibri" panose="020F0502020204030204" pitchFamily="34" charset="0"/>
              </a:rPr>
              <a:t>How can the Food Security Task Force assist you in reaching those goals?</a:t>
            </a:r>
          </a:p>
          <a:p>
            <a:endParaRPr lang="en-US" dirty="0"/>
          </a:p>
          <a:p>
            <a:endParaRPr lang="en-US" dirty="0"/>
          </a:p>
        </p:txBody>
      </p:sp>
    </p:spTree>
    <p:extLst>
      <p:ext uri="{BB962C8B-B14F-4D97-AF65-F5344CB8AC3E}">
        <p14:creationId xmlns:p14="http://schemas.microsoft.com/office/powerpoint/2010/main" val="1547001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64768-024B-B5C6-AD46-931219D6BE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508C7C-1598-9855-6830-4A80DFD9F1F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5B664B6-528A-25DA-174C-21D9D0983911}"/>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extBox 4">
            <a:extLst>
              <a:ext uri="{FF2B5EF4-FFF2-40B4-BE49-F238E27FC236}">
                <a16:creationId xmlns:a16="http://schemas.microsoft.com/office/drawing/2014/main" id="{807596AA-6454-2C8B-727C-7A442CE3D995}"/>
              </a:ext>
            </a:extLst>
          </p:cNvPr>
          <p:cNvSpPr txBox="1"/>
          <p:nvPr/>
        </p:nvSpPr>
        <p:spPr>
          <a:xfrm>
            <a:off x="0" y="239741"/>
            <a:ext cx="3004457" cy="2092881"/>
          </a:xfrm>
          <a:prstGeom prst="rect">
            <a:avLst/>
          </a:prstGeom>
          <a:noFill/>
        </p:spPr>
        <p:txBody>
          <a:bodyPr wrap="square" lIns="91440" tIns="45720" rIns="91440" bIns="45720" rtlCol="0" anchor="t">
            <a:spAutoFit/>
          </a:bodyPr>
          <a:lstStyle/>
          <a:p>
            <a:pPr algn="ctr"/>
            <a:endParaRPr lang="en-US" sz="16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US" sz="1600" dirty="0">
                <a:latin typeface="Calibri" panose="020F0502020204030204" pitchFamily="34" charset="0"/>
                <a:ea typeface="Calibri" panose="020F0502020204030204" pitchFamily="34" charset="0"/>
                <a:cs typeface="Calibri" panose="020F0502020204030204" pitchFamily="34" charset="0"/>
              </a:rPr>
              <a:t>Cissie Bonini, FSTF Chair, </a:t>
            </a:r>
            <a:r>
              <a:rPr lang="en-US" sz="1600" dirty="0">
                <a:latin typeface="Calibri" panose="020F0502020204030204" pitchFamily="34" charset="0"/>
                <a:ea typeface="Calibri" panose="020F0502020204030204" pitchFamily="34" charset="0"/>
                <a:cs typeface="Calibri" panose="020F0502020204030204" pitchFamily="34" charset="0"/>
                <a:hlinkClick r:id="rId3"/>
              </a:rPr>
              <a:t>cissie.bonini@ucsf.edu</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US" sz="1600" dirty="0">
                <a:latin typeface="Calibri" panose="020F0502020204030204" pitchFamily="34" charset="0"/>
                <a:ea typeface="Calibri" panose="020F0502020204030204" pitchFamily="34" charset="0"/>
                <a:cs typeface="Calibri" panose="020F0502020204030204" pitchFamily="34" charset="0"/>
              </a:rPr>
              <a:t>Eric Chan, Staff, </a:t>
            </a:r>
            <a:r>
              <a:rPr lang="en-US" sz="1600" dirty="0">
                <a:latin typeface="Calibri" panose="020F0502020204030204" pitchFamily="34" charset="0"/>
                <a:ea typeface="Calibri" panose="020F0502020204030204" pitchFamily="34" charset="0"/>
                <a:cs typeface="Calibri" panose="020F0502020204030204" pitchFamily="34" charset="0"/>
                <a:hlinkClick r:id="rId4"/>
              </a:rPr>
              <a:t>eric.g.chan@sfdph.org</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US" sz="1600" dirty="0">
                <a:latin typeface="Calibri" panose="020F0502020204030204" pitchFamily="34" charset="0"/>
                <a:ea typeface="Calibri" panose="020F0502020204030204" pitchFamily="34" charset="0"/>
                <a:cs typeface="Calibri" panose="020F0502020204030204" pitchFamily="34" charset="0"/>
              </a:rPr>
              <a:t>Priscilla Rodriguez, Staff, </a:t>
            </a:r>
            <a:r>
              <a:rPr lang="en-US" sz="1600" dirty="0">
                <a:latin typeface="Calibri" panose="020F0502020204030204" pitchFamily="34" charset="0"/>
                <a:ea typeface="Calibri" panose="020F0502020204030204" pitchFamily="34" charset="0"/>
                <a:cs typeface="Calibri" panose="020F0502020204030204" pitchFamily="34" charset="0"/>
                <a:hlinkClick r:id="rId5"/>
              </a:rPr>
              <a:t>priscilla.rodriguez@sfdph.org</a:t>
            </a:r>
            <a:endParaRPr lang="en-US" sz="16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6" name="TextBox 5">
            <a:extLst>
              <a:ext uri="{FF2B5EF4-FFF2-40B4-BE49-F238E27FC236}">
                <a16:creationId xmlns:a16="http://schemas.microsoft.com/office/drawing/2014/main" id="{7A45F2C0-6B76-8745-6D3F-0FB0589ED8AD}"/>
              </a:ext>
            </a:extLst>
          </p:cNvPr>
          <p:cNvSpPr txBox="1"/>
          <p:nvPr/>
        </p:nvSpPr>
        <p:spPr>
          <a:xfrm>
            <a:off x="5601222" y="235907"/>
            <a:ext cx="44655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6"/>
              </a:rPr>
              <a:t>sf.gov/departments/food-security-task-force</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6653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5D383-B31E-F947-2DC5-8FAF598708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26FF8E-6D6E-FF4C-1BBC-A41A71DA844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4A7959C-482A-0F66-41A8-3CF81FF7AD3E}"/>
              </a:ext>
            </a:extLst>
          </p:cNvPr>
          <p:cNvPicPr>
            <a:picLocks noChangeAspect="1"/>
          </p:cNvPicPr>
          <p:nvPr/>
        </p:nvPicPr>
        <p:blipFill>
          <a:blip r:embed="rId2"/>
          <a:stretch>
            <a:fillRect/>
          </a:stretch>
        </p:blipFill>
        <p:spPr>
          <a:xfrm>
            <a:off x="0" y="3845"/>
            <a:ext cx="12188389" cy="6858000"/>
          </a:xfrm>
          <a:prstGeom prst="rect">
            <a:avLst/>
          </a:prstGeom>
        </p:spPr>
      </p:pic>
      <p:sp>
        <p:nvSpPr>
          <p:cNvPr id="6" name="TextBox 5">
            <a:extLst>
              <a:ext uri="{FF2B5EF4-FFF2-40B4-BE49-F238E27FC236}">
                <a16:creationId xmlns:a16="http://schemas.microsoft.com/office/drawing/2014/main" id="{7D3BD817-0B0C-13D0-2985-240A7A6A00E0}"/>
              </a:ext>
            </a:extLst>
          </p:cNvPr>
          <p:cNvSpPr txBox="1"/>
          <p:nvPr/>
        </p:nvSpPr>
        <p:spPr>
          <a:xfrm>
            <a:off x="1684773" y="230188"/>
            <a:ext cx="8822452" cy="769441"/>
          </a:xfrm>
          <a:prstGeom prst="rect">
            <a:avLst/>
          </a:prstGeom>
          <a:noFill/>
        </p:spPr>
        <p:txBody>
          <a:bodyPr wrap="square">
            <a:spAutoFit/>
          </a:bodyPr>
          <a:lstStyle/>
          <a:p>
            <a:r>
              <a:rPr lang="en-US" sz="4400" b="1" dirty="0">
                <a:solidFill>
                  <a:srgbClr val="017292"/>
                </a:solidFill>
                <a:latin typeface="Calibri" panose="020F0502020204030204" pitchFamily="34" charset="0"/>
                <a:ea typeface="Calibri" panose="020F0502020204030204" pitchFamily="34" charset="0"/>
                <a:cs typeface="Calibri" panose="020F0502020204030204" pitchFamily="34" charset="0"/>
              </a:rPr>
              <a:t>High Cost of Living in San Francisco</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7" name="Content Placeholder 3">
            <a:extLst>
              <a:ext uri="{FF2B5EF4-FFF2-40B4-BE49-F238E27FC236}">
                <a16:creationId xmlns:a16="http://schemas.microsoft.com/office/drawing/2014/main" id="{67E876DA-40A0-D0B6-1B9E-69C40E340892}"/>
              </a:ext>
            </a:extLst>
          </p:cNvPr>
          <p:cNvPicPr>
            <a:picLocks noChangeAspect="1"/>
          </p:cNvPicPr>
          <p:nvPr/>
        </p:nvPicPr>
        <p:blipFill>
          <a:blip r:embed="rId3"/>
          <a:srcRect t="1441" r="1416" b="865"/>
          <a:stretch/>
        </p:blipFill>
        <p:spPr>
          <a:xfrm>
            <a:off x="3190141" y="1443375"/>
            <a:ext cx="5811715" cy="3537477"/>
          </a:xfrm>
          <a:prstGeom prst="rect">
            <a:avLst/>
          </a:prstGeom>
          <a:ln>
            <a:noFill/>
          </a:ln>
        </p:spPr>
      </p:pic>
      <p:sp>
        <p:nvSpPr>
          <p:cNvPr id="8" name="Title 1">
            <a:extLst>
              <a:ext uri="{FF2B5EF4-FFF2-40B4-BE49-F238E27FC236}">
                <a16:creationId xmlns:a16="http://schemas.microsoft.com/office/drawing/2014/main" id="{D620994E-5785-1595-298D-A0A23BEB4991}"/>
              </a:ext>
            </a:extLst>
          </p:cNvPr>
          <p:cNvSpPr txBox="1">
            <a:spLocks/>
          </p:cNvSpPr>
          <p:nvPr/>
        </p:nvSpPr>
        <p:spPr>
          <a:xfrm>
            <a:off x="3239019" y="980375"/>
            <a:ext cx="5713957" cy="667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Calibri Light" panose="020F0302020204030204" pitchFamily="34" charset="0"/>
                <a:ea typeface="Calibri Light" panose="020F0302020204030204" pitchFamily="34" charset="0"/>
                <a:cs typeface="Calibri Light" panose="020F0302020204030204" pitchFamily="34" charset="0"/>
              </a:rPr>
              <a:t>Annual Income Comparisons for a Single Adult, 2025</a:t>
            </a:r>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613470C6-E1D5-E0BA-F039-BD1538E94ECB}"/>
              </a:ext>
            </a:extLst>
          </p:cNvPr>
          <p:cNvSpPr txBox="1"/>
          <p:nvPr/>
        </p:nvSpPr>
        <p:spPr>
          <a:xfrm>
            <a:off x="3795910" y="5115789"/>
            <a:ext cx="61383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The city-wide median income is $141,446.</a:t>
            </a:r>
          </a:p>
        </p:txBody>
      </p:sp>
      <p:sp>
        <p:nvSpPr>
          <p:cNvPr id="11" name="TextBox 10">
            <a:extLst>
              <a:ext uri="{FF2B5EF4-FFF2-40B4-BE49-F238E27FC236}">
                <a16:creationId xmlns:a16="http://schemas.microsoft.com/office/drawing/2014/main" id="{D0E108B3-F916-2CD1-9DFD-0AFB47FD692B}"/>
              </a:ext>
            </a:extLst>
          </p:cNvPr>
          <p:cNvSpPr txBox="1"/>
          <p:nvPr/>
        </p:nvSpPr>
        <p:spPr>
          <a:xfrm>
            <a:off x="3190141" y="6136175"/>
            <a:ext cx="60261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latin typeface="Calibri" panose="020F0502020204030204" pitchFamily="34" charset="0"/>
                <a:ea typeface="Calibri" panose="020F0502020204030204" pitchFamily="34" charset="0"/>
                <a:cs typeface="Calibri" panose="020F0502020204030204" pitchFamily="34" charset="0"/>
              </a:rPr>
              <a:t>Data Source: ACS Survey 5-Year Estimates, U.S. Census Bureau. 2019-2023.</a:t>
            </a:r>
          </a:p>
        </p:txBody>
      </p:sp>
    </p:spTree>
    <p:extLst>
      <p:ext uri="{BB962C8B-B14F-4D97-AF65-F5344CB8AC3E}">
        <p14:creationId xmlns:p14="http://schemas.microsoft.com/office/powerpoint/2010/main" val="175587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AE145-B30E-F38E-9CEE-D8EB1E8429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9EE2D-39AB-CDD0-0436-12E7F2CC44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84A60E-D245-C87A-56D1-8D92BAD882B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90DCFB6-7317-1B6D-E22A-0BD144E564AB}"/>
              </a:ext>
            </a:extLst>
          </p:cNvPr>
          <p:cNvPicPr>
            <a:picLocks noChangeAspect="1"/>
          </p:cNvPicPr>
          <p:nvPr/>
        </p:nvPicPr>
        <p:blipFill>
          <a:blip r:embed="rId2"/>
          <a:stretch>
            <a:fillRect/>
          </a:stretch>
        </p:blipFill>
        <p:spPr>
          <a:xfrm>
            <a:off x="0" y="3845"/>
            <a:ext cx="12188389" cy="6858000"/>
          </a:xfrm>
          <a:prstGeom prst="rect">
            <a:avLst/>
          </a:prstGeom>
        </p:spPr>
      </p:pic>
      <p:sp>
        <p:nvSpPr>
          <p:cNvPr id="6" name="TextBox 5">
            <a:extLst>
              <a:ext uri="{FF2B5EF4-FFF2-40B4-BE49-F238E27FC236}">
                <a16:creationId xmlns:a16="http://schemas.microsoft.com/office/drawing/2014/main" id="{BF077342-0162-775E-6D20-9A4DCF0D968E}"/>
              </a:ext>
            </a:extLst>
          </p:cNvPr>
          <p:cNvSpPr txBox="1"/>
          <p:nvPr/>
        </p:nvSpPr>
        <p:spPr>
          <a:xfrm>
            <a:off x="1684773" y="230188"/>
            <a:ext cx="8822452" cy="769441"/>
          </a:xfrm>
          <a:prstGeom prst="rect">
            <a:avLst/>
          </a:prstGeom>
          <a:noFill/>
        </p:spPr>
        <p:txBody>
          <a:bodyPr wrap="square">
            <a:spAutoFit/>
          </a:bodyPr>
          <a:lstStyle/>
          <a:p>
            <a:r>
              <a:rPr lang="en-US" sz="4400" b="1" dirty="0">
                <a:solidFill>
                  <a:srgbClr val="017292"/>
                </a:solidFill>
                <a:latin typeface="Calibri" panose="020F0502020204030204" pitchFamily="34" charset="0"/>
                <a:ea typeface="Calibri" panose="020F0502020204030204" pitchFamily="34" charset="0"/>
                <a:cs typeface="Calibri" panose="020F0502020204030204" pitchFamily="34" charset="0"/>
              </a:rPr>
              <a:t>High Cost of Living in San Francisco</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05E9D91-D8B2-6589-D031-6C63FE29F7C3}"/>
              </a:ext>
            </a:extLst>
          </p:cNvPr>
          <p:cNvSpPr txBox="1"/>
          <p:nvPr/>
        </p:nvSpPr>
        <p:spPr>
          <a:xfrm>
            <a:off x="3190141" y="6136175"/>
            <a:ext cx="60261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latin typeface="Calibri" panose="020F0502020204030204" pitchFamily="34" charset="0"/>
                <a:ea typeface="Calibri" panose="020F0502020204030204" pitchFamily="34" charset="0"/>
                <a:cs typeface="Calibri" panose="020F0502020204030204" pitchFamily="34" charset="0"/>
              </a:rPr>
              <a:t>Data Source: ACS Survey 5-Year Estimates, U.S. Census Bureau. 2019-2023.</a:t>
            </a:r>
          </a:p>
        </p:txBody>
      </p:sp>
      <p:pic>
        <p:nvPicPr>
          <p:cNvPr id="5" name="Picture 4">
            <a:extLst>
              <a:ext uri="{FF2B5EF4-FFF2-40B4-BE49-F238E27FC236}">
                <a16:creationId xmlns:a16="http://schemas.microsoft.com/office/drawing/2014/main" id="{1EA0EE46-6CBD-0345-F808-D7737A1B4F13}"/>
              </a:ext>
            </a:extLst>
          </p:cNvPr>
          <p:cNvPicPr>
            <a:picLocks noChangeAspect="1"/>
          </p:cNvPicPr>
          <p:nvPr/>
        </p:nvPicPr>
        <p:blipFill>
          <a:blip r:embed="rId3"/>
          <a:stretch>
            <a:fillRect/>
          </a:stretch>
        </p:blipFill>
        <p:spPr>
          <a:xfrm>
            <a:off x="2722033" y="1445636"/>
            <a:ext cx="6962385" cy="3287492"/>
          </a:xfrm>
          <a:prstGeom prst="rect">
            <a:avLst/>
          </a:prstGeom>
        </p:spPr>
      </p:pic>
      <p:sp>
        <p:nvSpPr>
          <p:cNvPr id="10" name="Title 1">
            <a:extLst>
              <a:ext uri="{FF2B5EF4-FFF2-40B4-BE49-F238E27FC236}">
                <a16:creationId xmlns:a16="http://schemas.microsoft.com/office/drawing/2014/main" id="{A3A13DEF-1159-9BD9-80FF-56AEE012261C}"/>
              </a:ext>
            </a:extLst>
          </p:cNvPr>
          <p:cNvSpPr txBox="1">
            <a:spLocks/>
          </p:cNvSpPr>
          <p:nvPr/>
        </p:nvSpPr>
        <p:spPr>
          <a:xfrm>
            <a:off x="2722324" y="891999"/>
            <a:ext cx="6862176" cy="667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Calibri Light" panose="020F0302020204030204" pitchFamily="34" charset="0"/>
                <a:ea typeface="Calibri Light" panose="020F0302020204030204" pitchFamily="34" charset="0"/>
                <a:cs typeface="Calibri Light" panose="020F0302020204030204" pitchFamily="34" charset="0"/>
              </a:rPr>
              <a:t>Median Annual Household Income By Race/Ethnicity, 2019 - 2023</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EDFAB7EE-76AF-E89C-C4BD-20D65E64D0DC}"/>
              </a:ext>
            </a:extLst>
          </p:cNvPr>
          <p:cNvSpPr txBox="1"/>
          <p:nvPr/>
        </p:nvSpPr>
        <p:spPr>
          <a:xfrm>
            <a:off x="3388291" y="4734838"/>
            <a:ext cx="823377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The city-wide median income is $141,446. </a:t>
            </a:r>
            <a:r>
              <a:rPr lang="en-US" sz="1600" dirty="0">
                <a:latin typeface="Calibri" panose="020F0502020204030204" pitchFamily="34" charset="0"/>
                <a:ea typeface="Calibri" panose="020F0502020204030204" pitchFamily="34" charset="0"/>
                <a:cs typeface="Calibri" panose="020F0502020204030204" pitchFamily="34" charset="0"/>
              </a:rPr>
              <a:t>Most race/ethnicities make below the city-wide median income, with Black and African American and American Indian and Alaska Native households only making a bit more than one third of the city-wide median income. </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4307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DC5C-A9E7-A3AD-8170-53612F6837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122A7E-B2CF-247E-5A28-B4DE90F485E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F976EC-B8AE-3194-E9BD-B030629C7E33}"/>
              </a:ext>
            </a:extLst>
          </p:cNvPr>
          <p:cNvPicPr>
            <a:picLocks noChangeAspect="1"/>
          </p:cNvPicPr>
          <p:nvPr/>
        </p:nvPicPr>
        <p:blipFill>
          <a:blip r:embed="rId2"/>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C874E0C2-3E7C-43C2-CE86-556E7C406115}"/>
              </a:ext>
            </a:extLst>
          </p:cNvPr>
          <p:cNvSpPr txBox="1">
            <a:spLocks/>
          </p:cNvSpPr>
          <p:nvPr/>
        </p:nvSpPr>
        <p:spPr>
          <a:xfrm>
            <a:off x="838199" y="163490"/>
            <a:ext cx="10515600" cy="9810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Current Landscape</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4">
            <a:extLst>
              <a:ext uri="{FF2B5EF4-FFF2-40B4-BE49-F238E27FC236}">
                <a16:creationId xmlns:a16="http://schemas.microsoft.com/office/drawing/2014/main" id="{5F244EA3-8326-3EB0-EB13-B8516533188E}"/>
              </a:ext>
            </a:extLst>
          </p:cNvPr>
          <p:cNvSpPr txBox="1">
            <a:spLocks/>
          </p:cNvSpPr>
          <p:nvPr/>
        </p:nvSpPr>
        <p:spPr>
          <a:xfrm>
            <a:off x="838199" y="1144588"/>
            <a:ext cx="10515600" cy="16055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US" sz="2000" dirty="0">
                <a:latin typeface="Calibri" panose="020F0502020204030204" pitchFamily="34" charset="0"/>
                <a:ea typeface="Calibri" panose="020F0502020204030204" pitchFamily="34" charset="0"/>
                <a:cs typeface="Calibri" panose="020F0502020204030204" pitchFamily="34" charset="0"/>
              </a:rPr>
              <a:t>The Self-Sufficiency Standard (SSS) is a budget-based, annual wage measure that defines the real cost of living for working families.</a:t>
            </a:r>
          </a:p>
          <a:p>
            <a:pPr marL="742950" lvl="1" indent="-285750">
              <a:buFont typeface="Arial"/>
              <a:buChar char="•"/>
            </a:pPr>
            <a:r>
              <a:rPr lang="en-US" sz="2000" dirty="0">
                <a:latin typeface="Calibri" panose="020F0502020204030204" pitchFamily="34" charset="0"/>
                <a:ea typeface="Calibri" panose="020F0502020204030204" pitchFamily="34" charset="0"/>
                <a:cs typeface="Calibri" panose="020F0502020204030204" pitchFamily="34" charset="0"/>
              </a:rPr>
              <a:t>Based on the 2024 SSS data set, an annual income of $59,823 is needed for a single adult to live adequately in San Francisco.</a:t>
            </a:r>
          </a:p>
          <a:p>
            <a:pPr marL="742950" lvl="1" indent="-285750">
              <a:buFont typeface="Arial"/>
              <a:buChar char="•"/>
            </a:pPr>
            <a:r>
              <a:rPr lang="en-US" sz="2000" dirty="0">
                <a:latin typeface="Calibri" panose="020F0502020204030204" pitchFamily="34" charset="0"/>
                <a:ea typeface="Calibri" panose="020F0502020204030204" pitchFamily="34" charset="0"/>
                <a:cs typeface="Calibri" panose="020F0502020204030204" pitchFamily="34" charset="0"/>
              </a:rPr>
              <a:t>At least 22% of SF households and 29% of non-family households live below the SSS.</a:t>
            </a:r>
          </a:p>
        </p:txBody>
      </p:sp>
      <p:graphicFrame>
        <p:nvGraphicFramePr>
          <p:cNvPr id="7" name="Table 6">
            <a:extLst>
              <a:ext uri="{FF2B5EF4-FFF2-40B4-BE49-F238E27FC236}">
                <a16:creationId xmlns:a16="http://schemas.microsoft.com/office/drawing/2014/main" id="{BC61BE9B-85E7-8F5A-CDBC-C1CD89A2E975}"/>
              </a:ext>
            </a:extLst>
          </p:cNvPr>
          <p:cNvGraphicFramePr>
            <a:graphicFrameLocks noGrp="1"/>
          </p:cNvGraphicFramePr>
          <p:nvPr>
            <p:extLst>
              <p:ext uri="{D42A27DB-BD31-4B8C-83A1-F6EECF244321}">
                <p14:modId xmlns:p14="http://schemas.microsoft.com/office/powerpoint/2010/main" val="1847075731"/>
              </p:ext>
            </p:extLst>
          </p:nvPr>
        </p:nvGraphicFramePr>
        <p:xfrm>
          <a:off x="3581618" y="3029184"/>
          <a:ext cx="8190379" cy="1944220"/>
        </p:xfrm>
        <a:graphic>
          <a:graphicData uri="http://schemas.openxmlformats.org/drawingml/2006/table">
            <a:tbl>
              <a:tblPr/>
              <a:tblGrid>
                <a:gridCol w="715900">
                  <a:extLst>
                    <a:ext uri="{9D8B030D-6E8A-4147-A177-3AD203B41FA5}">
                      <a16:colId xmlns:a16="http://schemas.microsoft.com/office/drawing/2014/main" val="3598453527"/>
                    </a:ext>
                  </a:extLst>
                </a:gridCol>
                <a:gridCol w="1419666">
                  <a:extLst>
                    <a:ext uri="{9D8B030D-6E8A-4147-A177-3AD203B41FA5}">
                      <a16:colId xmlns:a16="http://schemas.microsoft.com/office/drawing/2014/main" val="1812024160"/>
                    </a:ext>
                  </a:extLst>
                </a:gridCol>
                <a:gridCol w="1031381">
                  <a:extLst>
                    <a:ext uri="{9D8B030D-6E8A-4147-A177-3AD203B41FA5}">
                      <a16:colId xmlns:a16="http://schemas.microsoft.com/office/drawing/2014/main" val="4254982864"/>
                    </a:ext>
                  </a:extLst>
                </a:gridCol>
                <a:gridCol w="994979">
                  <a:extLst>
                    <a:ext uri="{9D8B030D-6E8A-4147-A177-3AD203B41FA5}">
                      <a16:colId xmlns:a16="http://schemas.microsoft.com/office/drawing/2014/main" val="309446827"/>
                    </a:ext>
                  </a:extLst>
                </a:gridCol>
                <a:gridCol w="1638076">
                  <a:extLst>
                    <a:ext uri="{9D8B030D-6E8A-4147-A177-3AD203B41FA5}">
                      <a16:colId xmlns:a16="http://schemas.microsoft.com/office/drawing/2014/main" val="581026678"/>
                    </a:ext>
                  </a:extLst>
                </a:gridCol>
                <a:gridCol w="2390377">
                  <a:extLst>
                    <a:ext uri="{9D8B030D-6E8A-4147-A177-3AD203B41FA5}">
                      <a16:colId xmlns:a16="http://schemas.microsoft.com/office/drawing/2014/main" val="2781944089"/>
                    </a:ext>
                  </a:extLst>
                </a:gridCol>
              </a:tblGrid>
              <a:tr h="388844">
                <a:tc gridSpan="6">
                  <a:txBody>
                    <a:bodyPr/>
                    <a:lstStyle/>
                    <a:p>
                      <a:pPr algn="ctr" fontAlgn="b"/>
                      <a:r>
                        <a:rPr lang="en-US" sz="1800" b="1" i="0" u="none" strike="noStrike" dirty="0">
                          <a:solidFill>
                            <a:schemeClr val="tx1"/>
                          </a:solidFill>
                          <a:effectLst/>
                          <a:latin typeface="Aptos Narrow" panose="020B0004020202020204" pitchFamily="34" charset="0"/>
                        </a:rPr>
                        <a:t>San Francisco Residents Below Self Sufficiency Standard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fontAlgn="b"/>
                      <a:endParaRPr lang="en-US" sz="1100" b="1" i="0" u="none" strike="noStrike">
                        <a:solidFill>
                          <a:srgbClr val="FFFFFF"/>
                        </a:solidFill>
                        <a:effectLst/>
                        <a:latin typeface="Aptos Narrow" panose="020B0004020202020204" pitchFamily="34" charset="0"/>
                      </a:endParaRPr>
                    </a:p>
                  </a:txBody>
                  <a:tcPr marL="6350" marR="6350" marT="63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hMerge="1">
                  <a:txBody>
                    <a:bodyPr/>
                    <a:lstStyle/>
                    <a:p>
                      <a:pPr algn="l" fontAlgn="b"/>
                      <a:endParaRPr lang="en-US" sz="1100" b="1" i="0" u="none" strike="noStrike">
                        <a:solidFill>
                          <a:srgbClr val="FFFFFF"/>
                        </a:solidFill>
                        <a:effectLst/>
                        <a:latin typeface="Aptos Narrow" panose="020B0004020202020204" pitchFamily="34" charset="0"/>
                      </a:endParaRPr>
                    </a:p>
                  </a:txBody>
                  <a:tcPr marL="6350" marR="6350" marT="63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hMerge="1">
                  <a:txBody>
                    <a:bodyPr/>
                    <a:lstStyle/>
                    <a:p>
                      <a:pPr algn="l" fontAlgn="b"/>
                      <a:endParaRPr lang="en-US" sz="1100" b="1" i="0" u="none" strike="noStrike">
                        <a:solidFill>
                          <a:srgbClr val="FFFFFF"/>
                        </a:solidFill>
                        <a:effectLst/>
                        <a:latin typeface="Aptos Narrow" panose="020B0004020202020204" pitchFamily="34" charset="0"/>
                      </a:endParaRPr>
                    </a:p>
                  </a:txBody>
                  <a:tcPr marL="6350" marR="6350" marT="63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hMerge="1">
                  <a:txBody>
                    <a:bodyPr/>
                    <a:lstStyle/>
                    <a:p>
                      <a:pPr algn="l" fontAlgn="b"/>
                      <a:endParaRPr lang="en-US" sz="1100" b="1" i="0" u="none" strike="noStrike">
                        <a:solidFill>
                          <a:srgbClr val="FFFFFF"/>
                        </a:solidFill>
                        <a:effectLst/>
                        <a:latin typeface="Aptos Narrow" panose="020B0004020202020204" pitchFamily="34" charset="0"/>
                      </a:endParaRPr>
                    </a:p>
                  </a:txBody>
                  <a:tcPr marL="6350" marR="6350" marT="63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hMerge="1">
                  <a:txBody>
                    <a:bodyPr/>
                    <a:lstStyle/>
                    <a:p>
                      <a:pPr algn="l" fontAlgn="b"/>
                      <a:endParaRPr lang="en-US" sz="1100" b="1" i="0" u="none" strike="noStrike">
                        <a:solidFill>
                          <a:srgbClr val="FFFFFF"/>
                        </a:solidFill>
                        <a:effectLst/>
                        <a:latin typeface="Aptos Narrow" panose="020B0004020202020204" pitchFamily="34" charset="0"/>
                      </a:endParaRPr>
                    </a:p>
                  </a:txBody>
                  <a:tcPr marL="6350" marR="6350" marT="6350"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1784669552"/>
                  </a:ext>
                </a:extLst>
              </a:tr>
              <a:tr h="388844">
                <a:tc>
                  <a:txBody>
                    <a:bodyPr/>
                    <a:lstStyle/>
                    <a:p>
                      <a:pPr algn="ctr" fontAlgn="b"/>
                      <a:endParaRPr lang="en-US" sz="1100" b="1" i="0" u="none" strike="noStrike">
                        <a:solidFill>
                          <a:srgbClr val="FFFFFF"/>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1100" b="1" i="0" u="none" strike="noStrike">
                          <a:solidFill>
                            <a:srgbClr val="FFFFFF"/>
                          </a:solidFill>
                          <a:effectLst/>
                          <a:latin typeface="Aptos Narrow"/>
                        </a:rPr>
                        <a:t>Annual Household = 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1100" b="1" i="0" u="none" strike="noStrike">
                          <a:solidFill>
                            <a:srgbClr val="FFFFFF"/>
                          </a:solidFill>
                          <a:effectLst/>
                          <a:latin typeface="Aptos Narrow"/>
                        </a:rPr>
                        <a:t>% of Residents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1100" b="1" i="0" u="none" strike="noStrike">
                          <a:solidFill>
                            <a:srgbClr val="FFFFFF"/>
                          </a:solidFill>
                          <a:effectLst/>
                          <a:latin typeface="Aptos Narrow" panose="020B0004020202020204" pitchFamily="34" charset="0"/>
                        </a:rPr>
                        <a:t># of Residents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1100" b="1" i="0" u="none" strike="noStrike">
                          <a:solidFill>
                            <a:srgbClr val="FFFFFF"/>
                          </a:solidFill>
                          <a:effectLst/>
                          <a:latin typeface="Aptos Narrow"/>
                        </a:rPr>
                        <a:t>Self Sufficiency Standard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b"/>
                      <a:r>
                        <a:rPr lang="en-US" sz="1100" b="1" i="0" u="none" strike="noStrike">
                          <a:solidFill>
                            <a:srgbClr val="FFFFFF"/>
                          </a:solidFill>
                          <a:effectLst/>
                          <a:latin typeface="Aptos Narrow"/>
                        </a:rPr>
                        <a:t>Additional Income Needed to Meet SSS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2061904716"/>
                  </a:ext>
                </a:extLst>
              </a:tr>
              <a:tr h="388844">
                <a:tc>
                  <a:txBody>
                    <a:bodyPr/>
                    <a:lstStyle/>
                    <a:p>
                      <a:pPr algn="ctr" fontAlgn="b"/>
                      <a:r>
                        <a:rPr lang="en-US" sz="1400" b="1" i="0" u="none" strike="noStrike">
                          <a:solidFill>
                            <a:srgbClr val="000000"/>
                          </a:solidFill>
                          <a:effectLst/>
                          <a:latin typeface="Aptos Narrow"/>
                        </a:rPr>
                        <a:t>&lt;100FPL</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b"/>
                      <a:r>
                        <a:rPr lang="en-US" sz="1400" b="1" i="0" u="none" strike="noStrike">
                          <a:solidFill>
                            <a:srgbClr val="000000"/>
                          </a:solidFill>
                          <a:effectLst/>
                          <a:latin typeface="Aptos Narrow"/>
                        </a:rPr>
                        <a:t>$15,650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b"/>
                      <a:r>
                        <a:rPr lang="en-US" sz="1400" b="1" i="0" u="none" strike="noStrike">
                          <a:solidFill>
                            <a:srgbClr val="000000"/>
                          </a:solidFill>
                          <a:effectLst/>
                          <a:latin typeface="Aptos Narrow"/>
                        </a:rPr>
                        <a:t>10.6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b"/>
                      <a:r>
                        <a:rPr lang="en-US" sz="1400" b="1" i="0" u="none" strike="noStrike" dirty="0">
                          <a:solidFill>
                            <a:srgbClr val="000000"/>
                          </a:solidFill>
                          <a:effectLst/>
                          <a:latin typeface="Aptos Narrow"/>
                        </a:rPr>
                        <a:t>87,000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rowSpan="3">
                  <a:txBody>
                    <a:bodyPr/>
                    <a:lstStyle/>
                    <a:p>
                      <a:pPr algn="ctr" fontAlgn="b"/>
                      <a:r>
                        <a:rPr lang="en-US" sz="1800" b="1" i="0" u="none" strike="noStrike" dirty="0">
                          <a:solidFill>
                            <a:srgbClr val="000000"/>
                          </a:solidFill>
                          <a:effectLst/>
                          <a:latin typeface="Aptos Narrow"/>
                        </a:rPr>
                        <a:t>$59,823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rtl="0" fontAlgn="ctr"/>
                      <a:r>
                        <a:rPr lang="en-US" sz="1400" b="1" i="0" u="none" strike="noStrike">
                          <a:solidFill>
                            <a:srgbClr val="1F1F1F"/>
                          </a:solidFill>
                          <a:effectLst/>
                          <a:latin typeface="Aptos Narrow"/>
                        </a:rPr>
                        <a:t>~ </a:t>
                      </a:r>
                      <a:r>
                        <a:rPr lang="en-US" sz="1400" b="1" i="0" u="none" strike="noStrike">
                          <a:solidFill>
                            <a:srgbClr val="000000"/>
                          </a:solidFill>
                          <a:effectLst/>
                          <a:latin typeface="Aptos Narrow"/>
                        </a:rPr>
                        <a:t>3.8x ($44,173)</a:t>
                      </a:r>
                      <a:endParaRPr lang="en-US" sz="1400" b="1" i="0" u="none" strike="noStrike">
                        <a:solidFill>
                          <a:srgbClr val="1F1F1F"/>
                        </a:solidFill>
                        <a:effectLst/>
                        <a:latin typeface="Aptos Narrow"/>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extLst>
                  <a:ext uri="{0D108BD9-81ED-4DB2-BD59-A6C34878D82A}">
                    <a16:rowId xmlns:a16="http://schemas.microsoft.com/office/drawing/2014/main" val="301466996"/>
                  </a:ext>
                </a:extLst>
              </a:tr>
              <a:tr h="388844">
                <a:tc>
                  <a:txBody>
                    <a:bodyPr/>
                    <a:lstStyle/>
                    <a:p>
                      <a:pPr algn="ctr" fontAlgn="b"/>
                      <a:r>
                        <a:rPr lang="en-US" sz="1400" b="1" i="0" u="none" strike="noStrike">
                          <a:solidFill>
                            <a:srgbClr val="000000"/>
                          </a:solidFill>
                          <a:effectLst/>
                          <a:latin typeface="Aptos Narrow"/>
                        </a:rPr>
                        <a:t>&lt;200FPL</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ptos Narrow"/>
                        </a:rPr>
                        <a:t>$31,300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ptos Narrow"/>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ptos Narrow"/>
                        </a:rPr>
                        <a:t>171,000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fontAlgn="b"/>
                      <a:endParaRPr lang="en-US" sz="1100" b="0" i="0" u="none" strike="noStrike">
                        <a:solidFill>
                          <a:srgbClr val="000000"/>
                        </a:solidFill>
                        <a:effectLst/>
                        <a:latin typeface="Aptos Narrow" panose="020B0004020202020204" pitchFamily="34" charset="0"/>
                      </a:endParaRPr>
                    </a:p>
                  </a:txBody>
                  <a:tcPr marL="6350" marR="6350" marT="63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rtl="0" fontAlgn="ctr"/>
                      <a:r>
                        <a:rPr lang="en-US" sz="1400" b="1" i="0" u="none" strike="noStrike">
                          <a:solidFill>
                            <a:srgbClr val="1F1F1F"/>
                          </a:solidFill>
                          <a:effectLst/>
                          <a:latin typeface="Aptos Narrow"/>
                        </a:rPr>
                        <a:t>~ </a:t>
                      </a:r>
                      <a:r>
                        <a:rPr lang="en-US" sz="1400" b="1" i="0" u="none" strike="noStrike">
                          <a:solidFill>
                            <a:srgbClr val="000000"/>
                          </a:solidFill>
                          <a:effectLst/>
                          <a:latin typeface="Aptos Narrow"/>
                        </a:rPr>
                        <a:t>1.9x ($28,523)</a:t>
                      </a:r>
                      <a:endParaRPr lang="en-US" sz="1400" b="1" i="0" u="none" strike="noStrike">
                        <a:solidFill>
                          <a:srgbClr val="1F1F1F"/>
                        </a:solidFill>
                        <a:effectLst/>
                        <a:latin typeface="Aptos Narrow"/>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428059"/>
                  </a:ext>
                </a:extLst>
              </a:tr>
              <a:tr h="388844">
                <a:tc>
                  <a:txBody>
                    <a:bodyPr/>
                    <a:lstStyle/>
                    <a:p>
                      <a:pPr algn="ctr" fontAlgn="b"/>
                      <a:r>
                        <a:rPr lang="en-US" sz="1400" b="1" i="0" u="none" strike="noStrike">
                          <a:solidFill>
                            <a:srgbClr val="000000"/>
                          </a:solidFill>
                          <a:effectLst/>
                          <a:latin typeface="Aptos Narrow"/>
                        </a:rPr>
                        <a:t>&lt;300FPL</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b"/>
                      <a:r>
                        <a:rPr lang="en-US" sz="1400" b="1" i="0" u="none" strike="noStrike">
                          <a:solidFill>
                            <a:srgbClr val="000000"/>
                          </a:solidFill>
                          <a:effectLst/>
                          <a:latin typeface="Aptos Narrow"/>
                        </a:rPr>
                        <a:t>$46,950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b"/>
                      <a:r>
                        <a:rPr lang="en-US" sz="1400" b="1" i="0" u="none" strike="noStrike">
                          <a:solidFill>
                            <a:srgbClr val="000000"/>
                          </a:solidFill>
                          <a:effectLst/>
                          <a:latin typeface="Aptos Narrow"/>
                        </a:rPr>
                        <a:t>29.7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b"/>
                      <a:r>
                        <a:rPr lang="en-US" sz="1400" b="1" i="0" u="none" strike="noStrike">
                          <a:solidFill>
                            <a:srgbClr val="000000"/>
                          </a:solidFill>
                          <a:effectLst/>
                          <a:latin typeface="Aptos Narrow"/>
                        </a:rPr>
                        <a:t>245,000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vMerge="1">
                  <a:txBody>
                    <a:bodyPr/>
                    <a:lstStyle/>
                    <a:p>
                      <a:pPr algn="ctr" fontAlgn="b"/>
                      <a:endParaRPr lang="en-US" sz="1100" b="0" i="0" u="none" strike="noStrike">
                        <a:solidFill>
                          <a:srgbClr val="000000"/>
                        </a:solidFill>
                        <a:effectLst/>
                        <a:latin typeface="Aptos Narrow" panose="020B0004020202020204" pitchFamily="34" charset="0"/>
                      </a:endParaRPr>
                    </a:p>
                  </a:txBody>
                  <a:tcPr marL="6350" marR="6350" marT="63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rtl="0" fontAlgn="ctr"/>
                      <a:r>
                        <a:rPr lang="en-US" sz="1400" b="1" i="0" u="none" strike="noStrike" dirty="0">
                          <a:solidFill>
                            <a:srgbClr val="1F1F1F"/>
                          </a:solidFill>
                          <a:effectLst/>
                          <a:latin typeface="Aptos Narrow"/>
                        </a:rPr>
                        <a:t>~ </a:t>
                      </a:r>
                      <a:r>
                        <a:rPr lang="en-US" sz="1400" b="1" i="0" u="none" strike="noStrike" dirty="0">
                          <a:solidFill>
                            <a:srgbClr val="000000"/>
                          </a:solidFill>
                          <a:effectLst/>
                          <a:latin typeface="Aptos Narrow"/>
                        </a:rPr>
                        <a:t>1.2x ($12,873)</a:t>
                      </a:r>
                      <a:endParaRPr lang="en-US" sz="1400" b="1" i="0" u="none" strike="noStrike" dirty="0">
                        <a:solidFill>
                          <a:srgbClr val="1F1F1F"/>
                        </a:solidFill>
                        <a:effectLst/>
                        <a:latin typeface="Aptos Narrow"/>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extLst>
                  <a:ext uri="{0D108BD9-81ED-4DB2-BD59-A6C34878D82A}">
                    <a16:rowId xmlns:a16="http://schemas.microsoft.com/office/drawing/2014/main" val="485316522"/>
                  </a:ext>
                </a:extLst>
              </a:tr>
            </a:tbl>
          </a:graphicData>
        </a:graphic>
      </p:graphicFrame>
      <p:sp>
        <p:nvSpPr>
          <p:cNvPr id="8" name="TextBox 7">
            <a:extLst>
              <a:ext uri="{FF2B5EF4-FFF2-40B4-BE49-F238E27FC236}">
                <a16:creationId xmlns:a16="http://schemas.microsoft.com/office/drawing/2014/main" id="{FD1E24F4-1036-8FB2-9138-1F3CC9EC9AD4}"/>
              </a:ext>
            </a:extLst>
          </p:cNvPr>
          <p:cNvSpPr txBox="1"/>
          <p:nvPr/>
        </p:nvSpPr>
        <p:spPr>
          <a:xfrm>
            <a:off x="76116" y="6029733"/>
            <a:ext cx="5050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Data Source:</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California Self-Sufficiency Standard, The University of Washington, 2024.</a:t>
            </a:r>
            <a:b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ACS Survey 5-Year Estimates, U.S. Census Bureau. 2019-2023.</a:t>
            </a:r>
          </a:p>
        </p:txBody>
      </p:sp>
    </p:spTree>
    <p:extLst>
      <p:ext uri="{BB962C8B-B14F-4D97-AF65-F5344CB8AC3E}">
        <p14:creationId xmlns:p14="http://schemas.microsoft.com/office/powerpoint/2010/main" val="2691183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84DF-A3FF-5D16-8C1E-8B973D7FEF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7CCB6D-B843-950A-DFD1-3D40EE23C51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A322C17-DC27-4CFC-C5CB-113224E019B4}"/>
              </a:ext>
            </a:extLst>
          </p:cNvPr>
          <p:cNvPicPr>
            <a:picLocks noChangeAspect="1"/>
          </p:cNvPicPr>
          <p:nvPr/>
        </p:nvPicPr>
        <p:blipFill>
          <a:blip r:embed="rId3"/>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501EA277-2856-3CFE-B429-AB5DA50C3F37}"/>
              </a:ext>
            </a:extLst>
          </p:cNvPr>
          <p:cNvSpPr txBox="1">
            <a:spLocks/>
          </p:cNvSpPr>
          <p:nvPr/>
        </p:nvSpPr>
        <p:spPr>
          <a:xfrm>
            <a:off x="838200" y="190488"/>
            <a:ext cx="10515600" cy="9810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Current Landscape</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a:extLst>
              <a:ext uri="{FF2B5EF4-FFF2-40B4-BE49-F238E27FC236}">
                <a16:creationId xmlns:a16="http://schemas.microsoft.com/office/drawing/2014/main" id="{7F0123D0-86DF-A057-384B-3F9A25D08689}"/>
              </a:ext>
            </a:extLst>
          </p:cNvPr>
          <p:cNvSpPr txBox="1">
            <a:spLocks/>
          </p:cNvSpPr>
          <p:nvPr/>
        </p:nvSpPr>
        <p:spPr>
          <a:xfrm>
            <a:off x="314325" y="1279525"/>
            <a:ext cx="11538558" cy="257681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lvl="2" indent="393700"/>
            <a:r>
              <a:rPr lang="en-US" dirty="0">
                <a:latin typeface="Calibri" panose="020F0502020204030204" pitchFamily="34" charset="0"/>
                <a:ea typeface="Calibri" panose="020F0502020204030204" pitchFamily="34" charset="0"/>
                <a:cs typeface="Calibri" panose="020F0502020204030204" pitchFamily="34" charset="0"/>
              </a:rPr>
              <a:t>Food costs have increased by </a:t>
            </a:r>
            <a:r>
              <a:rPr lang="en-US" b="1" dirty="0">
                <a:latin typeface="Calibri" panose="020F0502020204030204" pitchFamily="34" charset="0"/>
                <a:ea typeface="Calibri" panose="020F0502020204030204" pitchFamily="34" charset="0"/>
                <a:cs typeface="Calibri" panose="020F0502020204030204" pitchFamily="34" charset="0"/>
              </a:rPr>
              <a:t>23.6%</a:t>
            </a:r>
            <a:r>
              <a:rPr lang="en-US" dirty="0">
                <a:latin typeface="Calibri" panose="020F0502020204030204" pitchFamily="34" charset="0"/>
                <a:ea typeface="Calibri" panose="020F0502020204030204" pitchFamily="34" charset="0"/>
                <a:cs typeface="Calibri" panose="020F0502020204030204" pitchFamily="34" charset="0"/>
              </a:rPr>
              <a:t> from 2020 to 2024.</a:t>
            </a:r>
            <a:br>
              <a:rPr lang="en-US" dirty="0">
                <a:latin typeface="Calibri" panose="020F0502020204030204" pitchFamily="34" charset="0"/>
                <a:ea typeface="Calibri" panose="020F0502020204030204" pitchFamily="34" charset="0"/>
                <a:cs typeface="Calibri" panose="020F0502020204030204" pitchFamily="34" charset="0"/>
              </a:rPr>
            </a:br>
            <a:endParaRPr lang="en-US" dirty="0">
              <a:latin typeface="Calibri" panose="020F0502020204030204" pitchFamily="34" charset="0"/>
              <a:ea typeface="Calibri" panose="020F0502020204030204" pitchFamily="34" charset="0"/>
              <a:cs typeface="Calibri" panose="020F0502020204030204" pitchFamily="34" charset="0"/>
            </a:endParaRPr>
          </a:p>
          <a:p>
            <a:pPr marL="520700" lvl="2" indent="393700"/>
            <a:r>
              <a:rPr lang="en-US" dirty="0">
                <a:latin typeface="Calibri" panose="020F0502020204030204" pitchFamily="34" charset="0"/>
                <a:ea typeface="Calibri" panose="020F0502020204030204" pitchFamily="34" charset="0"/>
                <a:cs typeface="Calibri" panose="020F0502020204030204" pitchFamily="34" charset="0"/>
              </a:rPr>
              <a:t>In 2023, </a:t>
            </a:r>
            <a:r>
              <a:rPr lang="en-US" b="1" dirty="0">
                <a:latin typeface="Calibri" panose="020F0502020204030204" pitchFamily="34" charset="0"/>
                <a:ea typeface="Calibri" panose="020F0502020204030204" pitchFamily="34" charset="0"/>
                <a:cs typeface="Calibri" panose="020F0502020204030204" pitchFamily="34" charset="0"/>
              </a:rPr>
              <a:t>37%</a:t>
            </a:r>
            <a:r>
              <a:rPr lang="en-US" dirty="0">
                <a:latin typeface="Calibri" panose="020F0502020204030204" pitchFamily="34" charset="0"/>
                <a:ea typeface="Calibri" panose="020F0502020204030204" pitchFamily="34" charset="0"/>
                <a:cs typeface="Calibri" panose="020F0502020204030204" pitchFamily="34" charset="0"/>
              </a:rPr>
              <a:t> of San Francisco residents below 200% FPL were food insecure.</a:t>
            </a:r>
            <a:br>
              <a:rPr lang="en-US" dirty="0">
                <a:latin typeface="Calibri" panose="020F0502020204030204" pitchFamily="34" charset="0"/>
                <a:ea typeface="Calibri" panose="020F0502020204030204" pitchFamily="34" charset="0"/>
                <a:cs typeface="Calibri" panose="020F0502020204030204" pitchFamily="34" charset="0"/>
              </a:rPr>
            </a:br>
            <a:endParaRPr lang="en-US" dirty="0">
              <a:latin typeface="Calibri" panose="020F0502020204030204" pitchFamily="34" charset="0"/>
              <a:ea typeface="Calibri" panose="020F0502020204030204" pitchFamily="34" charset="0"/>
              <a:cs typeface="Calibri" panose="020F0502020204030204" pitchFamily="34" charset="0"/>
            </a:endParaRPr>
          </a:p>
          <a:p>
            <a:pPr marL="520700" lvl="2" indent="393700"/>
            <a:r>
              <a:rPr lang="en-US" dirty="0">
                <a:latin typeface="Calibri" panose="020F0502020204030204" pitchFamily="34" charset="0"/>
                <a:ea typeface="Calibri" panose="020F0502020204030204" pitchFamily="34" charset="0"/>
                <a:cs typeface="Calibri" panose="020F0502020204030204" pitchFamily="34" charset="0"/>
              </a:rPr>
              <a:t>When maximum income to receive CalFresh is at or below 200% FPL, benefit amounts need to be tied to the cost of living in SF. </a:t>
            </a:r>
            <a:br>
              <a:rPr lang="en-US" dirty="0">
                <a:latin typeface="Calibri" panose="020F0502020204030204" pitchFamily="34" charset="0"/>
                <a:ea typeface="Calibri" panose="020F0502020204030204" pitchFamily="34" charset="0"/>
                <a:cs typeface="Calibri" panose="020F0502020204030204" pitchFamily="34" charset="0"/>
              </a:rPr>
            </a:br>
            <a:endParaRPr lang="en-US" dirty="0">
              <a:latin typeface="Calibri" panose="020F0502020204030204" pitchFamily="34" charset="0"/>
              <a:ea typeface="Calibri" panose="020F0502020204030204" pitchFamily="34" charset="0"/>
              <a:cs typeface="Calibri" panose="020F0502020204030204" pitchFamily="34" charset="0"/>
            </a:endParaRPr>
          </a:p>
          <a:p>
            <a:pPr marL="520700" lvl="2" indent="393700"/>
            <a:r>
              <a:rPr lang="en-US" dirty="0">
                <a:latin typeface="Calibri" panose="020F0502020204030204" pitchFamily="34" charset="0"/>
                <a:ea typeface="Calibri" panose="020F0502020204030204" pitchFamily="34" charset="0"/>
                <a:cs typeface="Calibri" panose="020F0502020204030204" pitchFamily="34" charset="0"/>
              </a:rPr>
              <a:t>The 2024 SF Marin Food Bank Hunger Report found that even at nearly 300% FPL, </a:t>
            </a:r>
            <a:r>
              <a:rPr lang="en-US" b="1" dirty="0">
                <a:latin typeface="Calibri" panose="020F0502020204030204" pitchFamily="34" charset="0"/>
                <a:ea typeface="Calibri" panose="020F0502020204030204" pitchFamily="34" charset="0"/>
                <a:cs typeface="Calibri" panose="020F0502020204030204" pitchFamily="34" charset="0"/>
              </a:rPr>
              <a:t>more than half </a:t>
            </a:r>
            <a:r>
              <a:rPr lang="en-US" dirty="0">
                <a:latin typeface="Calibri" panose="020F0502020204030204" pitchFamily="34" charset="0"/>
                <a:ea typeface="Calibri" panose="020F0502020204030204" pitchFamily="34" charset="0"/>
                <a:cs typeface="Calibri" panose="020F0502020204030204" pitchFamily="34" charset="0"/>
              </a:rPr>
              <a:t>of respondents struggle to put food on the table.</a:t>
            </a:r>
          </a:p>
          <a:p>
            <a:pPr marL="520700" lvl="2" indent="393700"/>
            <a:endParaRPr lang="en-US" sz="2400" dirty="0"/>
          </a:p>
          <a:p>
            <a:endParaRPr lang="en-US" dirty="0"/>
          </a:p>
        </p:txBody>
      </p:sp>
      <p:sp>
        <p:nvSpPr>
          <p:cNvPr id="7" name="TextBox 6">
            <a:extLst>
              <a:ext uri="{FF2B5EF4-FFF2-40B4-BE49-F238E27FC236}">
                <a16:creationId xmlns:a16="http://schemas.microsoft.com/office/drawing/2014/main" id="{8A705FA9-6742-3163-9CC3-1EE946CA2130}"/>
              </a:ext>
            </a:extLst>
          </p:cNvPr>
          <p:cNvSpPr txBox="1"/>
          <p:nvPr/>
        </p:nvSpPr>
        <p:spPr>
          <a:xfrm>
            <a:off x="143436" y="5960669"/>
            <a:ext cx="1229796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Data Source: </a:t>
            </a:r>
          </a:p>
          <a:p>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Cost of living Index, 2025.</a:t>
            </a:r>
          </a:p>
          <a:p>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California Health Interview Survey (CHIS), 2023.</a:t>
            </a:r>
          </a:p>
          <a:p>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U.S. Census Bureau, 2019 – 2023 ACS Survey, 5-Year Estimates.</a:t>
            </a:r>
          </a:p>
          <a:p>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SF Marin Food Bank Hunger Report, 2024.</a:t>
            </a:r>
          </a:p>
        </p:txBody>
      </p:sp>
    </p:spTree>
    <p:extLst>
      <p:ext uri="{BB962C8B-B14F-4D97-AF65-F5344CB8AC3E}">
        <p14:creationId xmlns:p14="http://schemas.microsoft.com/office/powerpoint/2010/main" val="3170020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55A0-1EAA-B5CE-B86F-9C8429F7F2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7A0069-014C-E9FA-D89B-3DB7C7DBC24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720EBBC-7463-ABA5-BE30-46B1AF8B93F6}"/>
              </a:ext>
            </a:extLst>
          </p:cNvPr>
          <p:cNvPicPr>
            <a:picLocks noChangeAspect="1"/>
          </p:cNvPicPr>
          <p:nvPr/>
        </p:nvPicPr>
        <p:blipFill>
          <a:blip r:embed="rId3"/>
          <a:stretch>
            <a:fillRect/>
          </a:stretch>
        </p:blipFill>
        <p:spPr>
          <a:xfrm>
            <a:off x="0" y="0"/>
            <a:ext cx="12188389" cy="6858000"/>
          </a:xfrm>
          <a:prstGeom prst="rect">
            <a:avLst/>
          </a:prstGeom>
        </p:spPr>
      </p:pic>
      <p:sp>
        <p:nvSpPr>
          <p:cNvPr id="5" name="Title 1">
            <a:extLst>
              <a:ext uri="{FF2B5EF4-FFF2-40B4-BE49-F238E27FC236}">
                <a16:creationId xmlns:a16="http://schemas.microsoft.com/office/drawing/2014/main" id="{3CFE9341-3096-851C-4A3C-2C950A763E67}"/>
              </a:ext>
            </a:extLst>
          </p:cNvPr>
          <p:cNvSpPr txBox="1">
            <a:spLocks/>
          </p:cNvSpPr>
          <p:nvPr/>
        </p:nvSpPr>
        <p:spPr>
          <a:xfrm>
            <a:off x="3580802" y="145235"/>
            <a:ext cx="8211742" cy="1346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rPr>
              <a:t>Health, Poverty, and Food Security</a:t>
            </a:r>
            <a:endParaRPr lang="en-US" dirty="0">
              <a:solidFill>
                <a:srgbClr val="017292"/>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Picture 5" descr="A map of a city&#10;&#10;AI-generated content may be incorrect.">
            <a:extLst>
              <a:ext uri="{FF2B5EF4-FFF2-40B4-BE49-F238E27FC236}">
                <a16:creationId xmlns:a16="http://schemas.microsoft.com/office/drawing/2014/main" id="{5A4820E0-0AA1-68C6-0F2F-94E83D7B15C6}"/>
              </a:ext>
            </a:extLst>
          </p:cNvPr>
          <p:cNvPicPr>
            <a:picLocks noChangeAspect="1"/>
          </p:cNvPicPr>
          <p:nvPr/>
        </p:nvPicPr>
        <p:blipFill>
          <a:blip r:embed="rId4"/>
          <a:stretch>
            <a:fillRect/>
          </a:stretch>
        </p:blipFill>
        <p:spPr>
          <a:xfrm>
            <a:off x="3887487" y="1491328"/>
            <a:ext cx="3413678" cy="2957410"/>
          </a:xfrm>
          <a:prstGeom prst="rect">
            <a:avLst/>
          </a:prstGeom>
        </p:spPr>
      </p:pic>
      <p:graphicFrame>
        <p:nvGraphicFramePr>
          <p:cNvPr id="7" name="Table 6">
            <a:extLst>
              <a:ext uri="{FF2B5EF4-FFF2-40B4-BE49-F238E27FC236}">
                <a16:creationId xmlns:a16="http://schemas.microsoft.com/office/drawing/2014/main" id="{D22375DB-BCA7-5A9E-777B-04A2D31B2378}"/>
              </a:ext>
            </a:extLst>
          </p:cNvPr>
          <p:cNvGraphicFramePr>
            <a:graphicFrameLocks noGrp="1"/>
          </p:cNvGraphicFramePr>
          <p:nvPr>
            <p:extLst>
              <p:ext uri="{D42A27DB-BD31-4B8C-83A1-F6EECF244321}">
                <p14:modId xmlns:p14="http://schemas.microsoft.com/office/powerpoint/2010/main" val="907390433"/>
              </p:ext>
            </p:extLst>
          </p:nvPr>
        </p:nvGraphicFramePr>
        <p:xfrm>
          <a:off x="7301165" y="2323624"/>
          <a:ext cx="4422863" cy="1677670"/>
        </p:xfrm>
        <a:graphic>
          <a:graphicData uri="http://schemas.openxmlformats.org/drawingml/2006/table">
            <a:tbl>
              <a:tblPr>
                <a:tableStyleId>{5C22544A-7EE6-4342-B048-85BDC9FD1C3A}</a:tableStyleId>
              </a:tblPr>
              <a:tblGrid>
                <a:gridCol w="1012520">
                  <a:extLst>
                    <a:ext uri="{9D8B030D-6E8A-4147-A177-3AD203B41FA5}">
                      <a16:colId xmlns:a16="http://schemas.microsoft.com/office/drawing/2014/main" val="2615404027"/>
                    </a:ext>
                  </a:extLst>
                </a:gridCol>
                <a:gridCol w="3410343">
                  <a:extLst>
                    <a:ext uri="{9D8B030D-6E8A-4147-A177-3AD203B41FA5}">
                      <a16:colId xmlns:a16="http://schemas.microsoft.com/office/drawing/2014/main" val="2749446714"/>
                    </a:ext>
                  </a:extLst>
                </a:gridCol>
              </a:tblGrid>
              <a:tr h="148657">
                <a:tc>
                  <a:txBody>
                    <a:bodyPr/>
                    <a:lstStyle/>
                    <a:p>
                      <a:pPr algn="ctr" fontAlgn="b"/>
                      <a:r>
                        <a:rPr lang="en-US" sz="1800" b="1" u="none" strike="noStrike">
                          <a:effectLst/>
                        </a:rPr>
                        <a:t>Zip Code</a:t>
                      </a:r>
                      <a:endParaRPr lang="en-US" sz="1800" b="1" i="0" u="none" strike="noStrike">
                        <a:solidFill>
                          <a:srgbClr val="FFFFFF"/>
                        </a:solidFill>
                        <a:effectLst/>
                        <a:latin typeface="Aptos Narrow"/>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800" b="1" u="none" strike="noStrike">
                          <a:effectLst/>
                        </a:rPr>
                        <a:t>Neighborhoods</a:t>
                      </a:r>
                      <a:endParaRPr lang="en-US" sz="1800" b="1" i="0" u="none" strike="noStrike">
                        <a:solidFill>
                          <a:srgbClr val="FFFFFF"/>
                        </a:solidFill>
                        <a:effectLst/>
                        <a:latin typeface="Aptos Narrow"/>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75244800"/>
                  </a:ext>
                </a:extLst>
              </a:tr>
              <a:tr h="275955">
                <a:tc>
                  <a:txBody>
                    <a:bodyPr/>
                    <a:lstStyle/>
                    <a:p>
                      <a:pPr algn="ctr" fontAlgn="b"/>
                      <a:r>
                        <a:rPr lang="en-US" sz="1800" b="1" u="none" strike="noStrike">
                          <a:effectLst/>
                        </a:rPr>
                        <a:t>94102</a:t>
                      </a:r>
                      <a:endParaRPr lang="en-US" sz="1800" b="1" i="0" u="none" strike="noStrike">
                        <a:solidFill>
                          <a:srgbClr val="000000"/>
                        </a:solidFill>
                        <a:effectLst/>
                        <a:latin typeface="Aptos Narrow"/>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n-US" sz="1800" b="1" u="none" strike="noStrike" dirty="0">
                          <a:effectLst/>
                        </a:rPr>
                        <a:t>Hayes Valley, Tenderloin, North of Market, Civic Center</a:t>
                      </a:r>
                      <a:endParaRPr lang="en-US" sz="1800" b="1" i="0" u="none" strike="noStrike" dirty="0">
                        <a:solidFill>
                          <a:srgbClr val="000000"/>
                        </a:solidFill>
                        <a:effectLst/>
                        <a:latin typeface="Apto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7770710"/>
                  </a:ext>
                </a:extLst>
              </a:tr>
              <a:tr h="140542">
                <a:tc>
                  <a:txBody>
                    <a:bodyPr/>
                    <a:lstStyle/>
                    <a:p>
                      <a:pPr algn="ctr" fontAlgn="b"/>
                      <a:r>
                        <a:rPr lang="en-US" sz="1800" b="1" u="none" strike="noStrike">
                          <a:effectLst/>
                        </a:rPr>
                        <a:t>94103</a:t>
                      </a:r>
                      <a:endParaRPr lang="en-US" sz="1800" b="1" i="0" u="none" strike="noStrike">
                        <a:solidFill>
                          <a:srgbClr val="000000"/>
                        </a:solidFill>
                        <a:effectLst/>
                        <a:latin typeface="Aptos Narrow"/>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n-US" sz="1800" b="1" u="none" strike="noStrike">
                          <a:effectLst/>
                        </a:rPr>
                        <a:t>South of Market</a:t>
                      </a:r>
                      <a:endParaRPr lang="en-US" sz="1800" b="1" i="0" u="none" strike="noStrike">
                        <a:solidFill>
                          <a:srgbClr val="000000"/>
                        </a:solidFill>
                        <a:effectLst/>
                        <a:latin typeface="Apto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82319830"/>
                  </a:ext>
                </a:extLst>
              </a:tr>
              <a:tr h="140542">
                <a:tc>
                  <a:txBody>
                    <a:bodyPr/>
                    <a:lstStyle/>
                    <a:p>
                      <a:pPr algn="ctr" fontAlgn="b"/>
                      <a:r>
                        <a:rPr lang="en-US" sz="1800" b="1" u="none" strike="noStrike">
                          <a:effectLst/>
                        </a:rPr>
                        <a:t>94124</a:t>
                      </a:r>
                      <a:endParaRPr lang="en-US" sz="1800" b="1" i="0" u="none" strike="noStrike">
                        <a:solidFill>
                          <a:srgbClr val="000000"/>
                        </a:solidFill>
                        <a:effectLst/>
                        <a:latin typeface="Aptos Narrow"/>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n-US" sz="1800" b="1" u="none" strike="noStrike">
                          <a:effectLst/>
                        </a:rPr>
                        <a:t>Bayview-Hunters Point</a:t>
                      </a:r>
                      <a:endParaRPr lang="en-US" sz="1800" b="1" i="0" u="none" strike="noStrike">
                        <a:solidFill>
                          <a:srgbClr val="000000"/>
                        </a:solidFill>
                        <a:effectLst/>
                        <a:latin typeface="Apto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62667037"/>
                  </a:ext>
                </a:extLst>
              </a:tr>
              <a:tr h="177452">
                <a:tc>
                  <a:txBody>
                    <a:bodyPr/>
                    <a:lstStyle/>
                    <a:p>
                      <a:pPr algn="ctr" fontAlgn="b"/>
                      <a:r>
                        <a:rPr lang="en-US" sz="1800" b="1" u="none" strike="noStrike">
                          <a:effectLst/>
                        </a:rPr>
                        <a:t>94130</a:t>
                      </a:r>
                      <a:endParaRPr lang="en-US" sz="1800" b="1" i="0" u="none" strike="noStrike">
                        <a:solidFill>
                          <a:srgbClr val="000000"/>
                        </a:solidFill>
                        <a:effectLst/>
                        <a:latin typeface="Aptos Narrow"/>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n-US" sz="1800" b="1" u="none" strike="noStrike" dirty="0">
                          <a:effectLst/>
                        </a:rPr>
                        <a:t>Treasure Island</a:t>
                      </a:r>
                      <a:endParaRPr lang="en-US" sz="1800" b="1" i="0" u="none" strike="noStrike" dirty="0">
                        <a:solidFill>
                          <a:srgbClr val="000000"/>
                        </a:solidFill>
                        <a:effectLst/>
                        <a:latin typeface="Apto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24009910"/>
                  </a:ext>
                </a:extLst>
              </a:tr>
            </a:tbl>
          </a:graphicData>
        </a:graphic>
      </p:graphicFrame>
      <p:sp>
        <p:nvSpPr>
          <p:cNvPr id="8" name="Text Placeholder 7">
            <a:extLst>
              <a:ext uri="{FF2B5EF4-FFF2-40B4-BE49-F238E27FC236}">
                <a16:creationId xmlns:a16="http://schemas.microsoft.com/office/drawing/2014/main" id="{9F015052-6CBD-262E-4757-EF02AD478B20}"/>
              </a:ext>
            </a:extLst>
          </p:cNvPr>
          <p:cNvSpPr txBox="1">
            <a:spLocks/>
          </p:cNvSpPr>
          <p:nvPr/>
        </p:nvSpPr>
        <p:spPr>
          <a:xfrm>
            <a:off x="3181347" y="4218181"/>
            <a:ext cx="9010653" cy="21786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ea typeface="Calibri"/>
              <a:cs typeface="Calibri"/>
            </a:endParaRPr>
          </a:p>
          <a:p>
            <a:pPr marL="342900" indent="-342900"/>
            <a:r>
              <a:rPr lang="en-US" sz="1600" dirty="0">
                <a:latin typeface="Calibri" panose="020F0502020204030204" pitchFamily="34" charset="0"/>
                <a:ea typeface="Calibri" panose="020F0502020204030204" pitchFamily="34" charset="0"/>
                <a:cs typeface="Calibri" panose="020F0502020204030204" pitchFamily="34" charset="0"/>
              </a:rPr>
              <a:t>Zip codes 94102, 94103, 94124, and 94130</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experience poverty rates higher than the city average, impacting access to food security and overall health and consistently have the highest age-adjusted rates of hospitalization due to diabetes, hypertension and heart disease. </a:t>
            </a:r>
            <a:br>
              <a:rPr lang="en-US" sz="1600" dirty="0">
                <a:latin typeface="Calibri" panose="020F0502020204030204" pitchFamily="34" charset="0"/>
                <a:ea typeface="Calibri" panose="020F0502020204030204" pitchFamily="34" charset="0"/>
                <a:cs typeface="Calibri" panose="020F0502020204030204" pitchFamily="34" charset="0"/>
              </a:rPr>
            </a:b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r>
              <a:rPr lang="en-US" sz="1600" dirty="0">
                <a:latin typeface="Calibri" panose="020F0502020204030204" pitchFamily="34" charset="0"/>
                <a:ea typeface="Calibri" panose="020F0502020204030204" pitchFamily="34" charset="0"/>
                <a:cs typeface="Calibri" panose="020F0502020204030204" pitchFamily="34" charset="0"/>
              </a:rPr>
              <a:t>Treasure Island, Bayview-Hunters Point, SOMA neighborhoods, and Tenderloin are ranked in the top 4 zip codes with age adjusted hospitalization rates for these conditions ranging between </a:t>
            </a:r>
            <a:r>
              <a:rPr lang="en-US" sz="1600" b="1" dirty="0">
                <a:latin typeface="Calibri" panose="020F0502020204030204" pitchFamily="34" charset="0"/>
                <a:ea typeface="Calibri" panose="020F0502020204030204" pitchFamily="34" charset="0"/>
                <a:cs typeface="Calibri" panose="020F0502020204030204" pitchFamily="34" charset="0"/>
              </a:rPr>
              <a:t>1.6 to 3 times </a:t>
            </a:r>
            <a:r>
              <a:rPr lang="en-US" sz="1600" dirty="0">
                <a:latin typeface="Calibri" panose="020F0502020204030204" pitchFamily="34" charset="0"/>
                <a:ea typeface="Calibri" panose="020F0502020204030204" pitchFamily="34" charset="0"/>
                <a:cs typeface="Calibri" panose="020F0502020204030204" pitchFamily="34" charset="0"/>
              </a:rPr>
              <a:t>higher than the city’s average.</a:t>
            </a:r>
          </a:p>
          <a:p>
            <a:pPr marL="285750" indent="-285750"/>
            <a:endParaRPr lang="en-US" sz="1600" dirty="0">
              <a:ea typeface="Calibri" panose="020F0502020204030204"/>
              <a:cs typeface="Calibri" panose="020F0502020204030204"/>
            </a:endParaRPr>
          </a:p>
          <a:p>
            <a:pPr lvl="1"/>
            <a:endParaRPr lang="en-US" sz="1600" dirty="0">
              <a:ea typeface="Calibri" panose="020F0502020204030204"/>
              <a:cs typeface="Calibri" panose="020F0502020204030204"/>
            </a:endParaRPr>
          </a:p>
          <a:p>
            <a:pPr marL="285750" indent="-285750"/>
            <a:endParaRPr lang="en-US" sz="1600" dirty="0">
              <a:ea typeface="Calibri" panose="020F0502020204030204"/>
              <a:cs typeface="Calibri" panose="020F0502020204030204"/>
            </a:endParaRPr>
          </a:p>
        </p:txBody>
      </p:sp>
      <p:sp>
        <p:nvSpPr>
          <p:cNvPr id="9" name="TextBox 8">
            <a:extLst>
              <a:ext uri="{FF2B5EF4-FFF2-40B4-BE49-F238E27FC236}">
                <a16:creationId xmlns:a16="http://schemas.microsoft.com/office/drawing/2014/main" id="{FF5E2E1A-E617-9BDA-625C-3A373967F6B5}"/>
              </a:ext>
            </a:extLst>
          </p:cNvPr>
          <p:cNvSpPr txBox="1"/>
          <p:nvPr/>
        </p:nvSpPr>
        <p:spPr>
          <a:xfrm>
            <a:off x="3181347" y="6505522"/>
            <a:ext cx="66913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Data Source: California Department of Health Care Access and Information, 2017 -2021.</a:t>
            </a:r>
            <a:endParaRPr lang="en-US" dirty="0"/>
          </a:p>
        </p:txBody>
      </p:sp>
    </p:spTree>
    <p:extLst>
      <p:ext uri="{BB962C8B-B14F-4D97-AF65-F5344CB8AC3E}">
        <p14:creationId xmlns:p14="http://schemas.microsoft.com/office/powerpoint/2010/main" val="1617175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96D98-8ED0-2F41-9813-77EC326072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12401C-FD4F-D064-355C-58060D0F39F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D9CFAE-9AD5-0E8C-6A39-729C8C5EEB93}"/>
              </a:ext>
            </a:extLst>
          </p:cNvPr>
          <p:cNvPicPr>
            <a:picLocks noChangeAspect="1"/>
          </p:cNvPicPr>
          <p:nvPr/>
        </p:nvPicPr>
        <p:blipFill>
          <a:blip r:embed="rId3"/>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5A92D13E-DF22-4CDB-625E-3B63220752B5}"/>
              </a:ext>
            </a:extLst>
          </p:cNvPr>
          <p:cNvSpPr txBox="1">
            <a:spLocks/>
          </p:cNvSpPr>
          <p:nvPr/>
        </p:nvSpPr>
        <p:spPr>
          <a:xfrm>
            <a:off x="2569139" y="26857"/>
            <a:ext cx="7053719" cy="1346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7292"/>
                </a:solidFill>
                <a:latin typeface="Calibri" panose="020F0502020204030204" pitchFamily="34" charset="0"/>
                <a:ea typeface="Calibri" panose="020F0502020204030204" pitchFamily="34" charset="0"/>
                <a:cs typeface="Calibri" panose="020F0502020204030204" pitchFamily="34" charset="0"/>
              </a:rPr>
              <a:t>Investments in Food Security</a:t>
            </a:r>
            <a:endParaRPr lang="en-US" dirty="0">
              <a:solidFill>
                <a:srgbClr val="017292"/>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E327063-6118-20CA-451F-69191F2E1813}"/>
              </a:ext>
            </a:extLst>
          </p:cNvPr>
          <p:cNvSpPr txBox="1"/>
          <p:nvPr/>
        </p:nvSpPr>
        <p:spPr>
          <a:xfrm>
            <a:off x="689827" y="1353606"/>
            <a:ext cx="673073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A total of </a:t>
            </a:r>
            <a:r>
              <a:rPr lang="en-US" b="1" dirty="0">
                <a:latin typeface="Calibri" panose="020F0502020204030204" pitchFamily="34" charset="0"/>
                <a:ea typeface="Calibri" panose="020F0502020204030204" pitchFamily="34" charset="0"/>
                <a:cs typeface="Calibri" panose="020F0502020204030204" pitchFamily="34" charset="0"/>
              </a:rPr>
              <a:t>$200.7M</a:t>
            </a:r>
            <a:r>
              <a:rPr lang="en-US" dirty="0">
                <a:latin typeface="Calibri" panose="020F0502020204030204" pitchFamily="34" charset="0"/>
                <a:ea typeface="Calibri" panose="020F0502020204030204" pitchFamily="34" charset="0"/>
                <a:cs typeface="Calibri" panose="020F0502020204030204" pitchFamily="34" charset="0"/>
              </a:rPr>
              <a:t> from local, state, and federal funding was dedicated to food security programs in SF during FY 22-23. </a:t>
            </a:r>
            <a:br>
              <a:rPr lang="en-US" dirty="0">
                <a:latin typeface="Calibri" panose="020F0502020204030204" pitchFamily="34" charset="0"/>
                <a:ea typeface="Calibri" panose="020F0502020204030204" pitchFamily="34" charset="0"/>
                <a:cs typeface="Calibri" panose="020F0502020204030204" pitchFamily="34" charset="0"/>
              </a:rPr>
            </a:b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Based on Biennial Food Security &amp; Equity Report data, there were </a:t>
            </a:r>
            <a:br>
              <a:rPr lang="en-US" dirty="0">
                <a:latin typeface="Calibri" panose="020F0502020204030204" pitchFamily="34" charset="0"/>
                <a:ea typeface="Calibri" panose="020F0502020204030204" pitchFamily="34" charset="0"/>
                <a:cs typeface="Calibri" panose="020F0502020204030204" pitchFamily="34" charset="0"/>
              </a:rPr>
            </a:br>
            <a:r>
              <a:rPr lang="en-US" b="1" dirty="0">
                <a:latin typeface="Calibri" panose="020F0502020204030204" pitchFamily="34" charset="0"/>
                <a:ea typeface="Calibri" panose="020F0502020204030204" pitchFamily="34" charset="0"/>
                <a:cs typeface="Calibri" panose="020F0502020204030204" pitchFamily="34" charset="0"/>
              </a:rPr>
              <a:t>9 departments</a:t>
            </a:r>
            <a:r>
              <a:rPr lang="en-US" dirty="0">
                <a:latin typeface="Calibri" panose="020F0502020204030204" pitchFamily="34" charset="0"/>
                <a:ea typeface="Calibri" panose="020F0502020204030204" pitchFamily="34" charset="0"/>
                <a:cs typeface="Calibri" panose="020F0502020204030204" pitchFamily="34" charset="0"/>
              </a:rPr>
              <a:t> that worked on food-related programming and/or provided food resources, operating a total of </a:t>
            </a:r>
            <a:r>
              <a:rPr lang="en-US" b="1" dirty="0">
                <a:latin typeface="Calibri" panose="020F0502020204030204" pitchFamily="34" charset="0"/>
                <a:ea typeface="Calibri" panose="020F0502020204030204" pitchFamily="34" charset="0"/>
                <a:cs typeface="Calibri" panose="020F0502020204030204" pitchFamily="34" charset="0"/>
              </a:rPr>
              <a:t>36 programs</a:t>
            </a:r>
            <a:r>
              <a:rPr lang="en-US"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a:buChar char="•"/>
            </a:pPr>
            <a:endParaRPr lang="en-US" sz="1600" dirty="0"/>
          </a:p>
          <a:p>
            <a:endParaRPr lang="en-US" sz="1600" dirty="0">
              <a:ea typeface="+mn-lt"/>
              <a:cs typeface="+mn-lt"/>
            </a:endParaRPr>
          </a:p>
        </p:txBody>
      </p:sp>
      <p:graphicFrame>
        <p:nvGraphicFramePr>
          <p:cNvPr id="7" name="Chart 6">
            <a:extLst>
              <a:ext uri="{FF2B5EF4-FFF2-40B4-BE49-F238E27FC236}">
                <a16:creationId xmlns:a16="http://schemas.microsoft.com/office/drawing/2014/main" id="{3594E151-D51D-7FC8-E9DD-9496FF305679}"/>
              </a:ext>
            </a:extLst>
          </p:cNvPr>
          <p:cNvGraphicFramePr>
            <a:graphicFrameLocks/>
          </p:cNvGraphicFramePr>
          <p:nvPr>
            <p:extLst>
              <p:ext uri="{D42A27DB-BD31-4B8C-83A1-F6EECF244321}">
                <p14:modId xmlns:p14="http://schemas.microsoft.com/office/powerpoint/2010/main" val="2044716304"/>
              </p:ext>
            </p:extLst>
          </p:nvPr>
        </p:nvGraphicFramePr>
        <p:xfrm>
          <a:off x="6913200" y="1294760"/>
          <a:ext cx="5276992" cy="35629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5953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D6949-A278-77AC-A62D-C372B26DCF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5FA913-55E5-77A1-A010-C6D083B3C66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A5C57E5-1BE0-5A4B-7BDF-1FCBE8BA6BF6}"/>
              </a:ext>
            </a:extLst>
          </p:cNvPr>
          <p:cNvPicPr>
            <a:picLocks noChangeAspect="1"/>
          </p:cNvPicPr>
          <p:nvPr/>
        </p:nvPicPr>
        <p:blipFill>
          <a:blip r:embed="rId3"/>
          <a:stretch>
            <a:fillRect/>
          </a:stretch>
        </p:blipFill>
        <p:spPr>
          <a:xfrm>
            <a:off x="1805" y="0"/>
            <a:ext cx="12188389" cy="6858000"/>
          </a:xfrm>
          <a:prstGeom prst="rect">
            <a:avLst/>
          </a:prstGeom>
        </p:spPr>
      </p:pic>
      <p:sp>
        <p:nvSpPr>
          <p:cNvPr id="5" name="Title 1">
            <a:extLst>
              <a:ext uri="{FF2B5EF4-FFF2-40B4-BE49-F238E27FC236}">
                <a16:creationId xmlns:a16="http://schemas.microsoft.com/office/drawing/2014/main" id="{797ED2A9-417F-FFDC-DA42-75A42172AE3F}"/>
              </a:ext>
            </a:extLst>
          </p:cNvPr>
          <p:cNvSpPr txBox="1">
            <a:spLocks/>
          </p:cNvSpPr>
          <p:nvPr/>
        </p:nvSpPr>
        <p:spPr>
          <a:xfrm>
            <a:off x="597147" y="-67055"/>
            <a:ext cx="11351995" cy="13673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17292"/>
                </a:solidFill>
                <a:latin typeface="Calibri" panose="020F0502020204030204" pitchFamily="34" charset="0"/>
                <a:ea typeface="Calibri" panose="020F0502020204030204" pitchFamily="34" charset="0"/>
                <a:cs typeface="Calibri" panose="020F0502020204030204" pitchFamily="34" charset="0"/>
              </a:rPr>
              <a:t>Summary of Mayor’s Proposed Budget (June 5, 2024)</a:t>
            </a:r>
          </a:p>
        </p:txBody>
      </p:sp>
      <p:sp>
        <p:nvSpPr>
          <p:cNvPr id="6" name="Content Placeholder 2">
            <a:extLst>
              <a:ext uri="{FF2B5EF4-FFF2-40B4-BE49-F238E27FC236}">
                <a16:creationId xmlns:a16="http://schemas.microsoft.com/office/drawing/2014/main" id="{43DC344A-4059-4B25-AE79-8F65CD96A86D}"/>
              </a:ext>
            </a:extLst>
          </p:cNvPr>
          <p:cNvSpPr txBox="1">
            <a:spLocks/>
          </p:cNvSpPr>
          <p:nvPr/>
        </p:nvSpPr>
        <p:spPr>
          <a:xfrm>
            <a:off x="838200" y="1300261"/>
            <a:ext cx="10869891"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Calibri" panose="020F0502020204030204" pitchFamily="34" charset="0"/>
                <a:ea typeface="Calibri" panose="020F0502020204030204" pitchFamily="34" charset="0"/>
                <a:cs typeface="Calibri" panose="020F0502020204030204" pitchFamily="34" charset="0"/>
              </a:rPr>
              <a:t>Based on the Mayor’s proposed budget that was presented to the FSTF in June 2024,funding for food security initiatives for each fiscal year is as follows:</a:t>
            </a:r>
          </a:p>
          <a:p>
            <a:r>
              <a:rPr lang="en-US" sz="2000" dirty="0">
                <a:latin typeface="Calibri" panose="020F0502020204030204" pitchFamily="34" charset="0"/>
                <a:ea typeface="Calibri" panose="020F0502020204030204" pitchFamily="34" charset="0"/>
                <a:cs typeface="Calibri" panose="020F0502020204030204" pitchFamily="34" charset="0"/>
              </a:rPr>
              <a:t>CCSF Food Security Budget:</a:t>
            </a:r>
          </a:p>
          <a:p>
            <a:pPr lvl="1"/>
            <a:r>
              <a:rPr lang="en-US" sz="2000" dirty="0">
                <a:latin typeface="Calibri" panose="020F0502020204030204" pitchFamily="34" charset="0"/>
                <a:ea typeface="Calibri" panose="020F0502020204030204" pitchFamily="34" charset="0"/>
                <a:cs typeface="Calibri" panose="020F0502020204030204" pitchFamily="34" charset="0"/>
              </a:rPr>
              <a:t>FY 23-24: </a:t>
            </a:r>
            <a:r>
              <a:rPr lang="en-US" sz="2000" b="1" dirty="0">
                <a:latin typeface="Calibri" panose="020F0502020204030204" pitchFamily="34" charset="0"/>
                <a:ea typeface="Calibri" panose="020F0502020204030204" pitchFamily="34" charset="0"/>
                <a:cs typeface="Calibri" panose="020F0502020204030204" pitchFamily="34" charset="0"/>
              </a:rPr>
              <a:t>$50.89 million</a:t>
            </a:r>
          </a:p>
          <a:p>
            <a:pPr lvl="1"/>
            <a:r>
              <a:rPr lang="en-US" sz="2000" dirty="0">
                <a:latin typeface="Calibri" panose="020F0502020204030204" pitchFamily="34" charset="0"/>
                <a:ea typeface="Calibri" panose="020F0502020204030204" pitchFamily="34" charset="0"/>
                <a:cs typeface="Calibri" panose="020F0502020204030204" pitchFamily="34" charset="0"/>
              </a:rPr>
              <a:t>FY 24-25 proposed budget: </a:t>
            </a:r>
            <a:r>
              <a:rPr lang="en-US" sz="2000" b="1" dirty="0">
                <a:latin typeface="Calibri" panose="020F0502020204030204" pitchFamily="34" charset="0"/>
                <a:ea typeface="Calibri" panose="020F0502020204030204" pitchFamily="34" charset="0"/>
                <a:cs typeface="Calibri" panose="020F0502020204030204" pitchFamily="34" charset="0"/>
              </a:rPr>
              <a:t>$41 million</a:t>
            </a:r>
            <a:r>
              <a:rPr lang="en-US" sz="2000" dirty="0">
                <a:latin typeface="Calibri" panose="020F0502020204030204" pitchFamily="34" charset="0"/>
                <a:ea typeface="Calibri" panose="020F0502020204030204" pitchFamily="34" charset="0"/>
                <a:cs typeface="Calibri" panose="020F0502020204030204" pitchFamily="34" charset="0"/>
              </a:rPr>
              <a:t> (less $9.89M from prior FY)</a:t>
            </a:r>
          </a:p>
          <a:p>
            <a:pPr lvl="1"/>
            <a:r>
              <a:rPr lang="en-US" sz="2000" dirty="0">
                <a:latin typeface="Calibri" panose="020F0502020204030204" pitchFamily="34" charset="0"/>
                <a:ea typeface="Calibri" panose="020F0502020204030204" pitchFamily="34" charset="0"/>
                <a:cs typeface="Calibri" panose="020F0502020204030204" pitchFamily="34" charset="0"/>
              </a:rPr>
              <a:t>FY 25-26 proposed budget: </a:t>
            </a:r>
            <a:r>
              <a:rPr lang="en-US" sz="2000" b="1" dirty="0">
                <a:latin typeface="Calibri" panose="020F0502020204030204" pitchFamily="34" charset="0"/>
                <a:ea typeface="Calibri" panose="020F0502020204030204" pitchFamily="34" charset="0"/>
                <a:cs typeface="Calibri" panose="020F0502020204030204" pitchFamily="34" charset="0"/>
              </a:rPr>
              <a:t>$36 million </a:t>
            </a:r>
            <a:r>
              <a:rPr lang="en-US" sz="2000" dirty="0">
                <a:latin typeface="Calibri" panose="020F0502020204030204" pitchFamily="34" charset="0"/>
                <a:ea typeface="Calibri" panose="020F0502020204030204" pitchFamily="34" charset="0"/>
                <a:cs typeface="Calibri" panose="020F0502020204030204" pitchFamily="34" charset="0"/>
              </a:rPr>
              <a:t>(less $4M from prior FY)</a:t>
            </a:r>
          </a:p>
          <a:p>
            <a:pPr marL="457200" lvl="1" indent="0">
              <a:buFont typeface="Arial" panose="020B0604020202020204" pitchFamily="34" charset="0"/>
              <a:buNone/>
            </a:pPr>
            <a:endParaRPr lang="en-US" sz="2000" dirty="0">
              <a:latin typeface="Calibri" panose="020F0502020204030204" pitchFamily="34" charset="0"/>
              <a:ea typeface="Calibri" panose="020F0502020204030204" pitchFamily="34" charset="0"/>
              <a:cs typeface="Calibri" panose="020F0502020204030204" pitchFamily="34" charset="0"/>
            </a:endParaRPr>
          </a:p>
          <a:p>
            <a:pPr lvl="4"/>
            <a:r>
              <a:rPr lang="en-US" sz="2000" dirty="0">
                <a:latin typeface="Calibri" panose="020F0502020204030204" pitchFamily="34" charset="0"/>
                <a:ea typeface="Calibri" panose="020F0502020204030204" pitchFamily="34" charset="0"/>
                <a:cs typeface="Calibri" panose="020F0502020204030204" pitchFamily="34" charset="0"/>
              </a:rPr>
              <a:t>In addition to the 15-20% local budget cuts instructed by the Mayor, the proposed cuts to food security funding would significantly impact programs and services that address food insecurity (Food Pantries, Summer Food Service Program, etc.).  </a:t>
            </a:r>
          </a:p>
          <a:p>
            <a:endParaRPr lang="en-US" sz="2000" dirty="0"/>
          </a:p>
          <a:p>
            <a:pPr marL="0" indent="0">
              <a:buFont typeface="Arial" panose="020B0604020202020204" pitchFamily="34" charset="0"/>
              <a:buNone/>
            </a:pPr>
            <a:endParaRPr lang="en-US" sz="2000" dirty="0"/>
          </a:p>
          <a:p>
            <a:endParaRPr lang="en-US" sz="2000" dirty="0"/>
          </a:p>
          <a:p>
            <a:endParaRPr lang="en-US" sz="2000" dirty="0"/>
          </a:p>
          <a:p>
            <a:pPr lvl="1"/>
            <a:endParaRPr lang="en-US" sz="2000" dirty="0"/>
          </a:p>
        </p:txBody>
      </p:sp>
    </p:spTree>
    <p:extLst>
      <p:ext uri="{BB962C8B-B14F-4D97-AF65-F5344CB8AC3E}">
        <p14:creationId xmlns:p14="http://schemas.microsoft.com/office/powerpoint/2010/main" val="1131313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32b50d8-a060-4318-8567-aa6dcb220a4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60AE5DE678AA4B921768A78B84BB1B" ma:contentTypeVersion="13" ma:contentTypeDescription="Create a new document." ma:contentTypeScope="" ma:versionID="10814a0d14643d5601ce7f4113b5e538">
  <xsd:schema xmlns:xsd="http://www.w3.org/2001/XMLSchema" xmlns:xs="http://www.w3.org/2001/XMLSchema" xmlns:p="http://schemas.microsoft.com/office/2006/metadata/properties" xmlns:ns2="532b50d8-a060-4318-8567-aa6dcb220a4d" xmlns:ns3="1136fd94-f1ea-4877-924c-d16a08f8c043" targetNamespace="http://schemas.microsoft.com/office/2006/metadata/properties" ma:root="true" ma:fieldsID="fc25c021ecbcbd4b2a6bae36a1c59710" ns2:_="" ns3:_="">
    <xsd:import namespace="532b50d8-a060-4318-8567-aa6dcb220a4d"/>
    <xsd:import namespace="1136fd94-f1ea-4877-924c-d16a08f8c0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b50d8-a060-4318-8567-aa6dcb220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b278eec-cad9-4ec1-bf87-f68f02c44eb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36fd94-f1ea-4877-924c-d16a08f8c0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F5C1D4-53E9-44F0-BBD2-2404DEA38FE7}">
  <ds:schemaRefs>
    <ds:schemaRef ds:uri="http://schemas.microsoft.com/sharepoint/v3/contenttype/forms"/>
  </ds:schemaRefs>
</ds:datastoreItem>
</file>

<file path=customXml/itemProps2.xml><?xml version="1.0" encoding="utf-8"?>
<ds:datastoreItem xmlns:ds="http://schemas.openxmlformats.org/officeDocument/2006/customXml" ds:itemID="{EB24F740-45B9-42CF-90B9-A6F67F09AF2A}">
  <ds:schemaRefs>
    <ds:schemaRef ds:uri="http://schemas.microsoft.com/office/2006/metadata/properties"/>
    <ds:schemaRef ds:uri="http://schemas.microsoft.com/office/infopath/2007/PartnerControls"/>
    <ds:schemaRef ds:uri="532b50d8-a060-4318-8567-aa6dcb220a4d"/>
  </ds:schemaRefs>
</ds:datastoreItem>
</file>

<file path=customXml/itemProps3.xml><?xml version="1.0" encoding="utf-8"?>
<ds:datastoreItem xmlns:ds="http://schemas.openxmlformats.org/officeDocument/2006/customXml" ds:itemID="{749E72A3-EE04-4109-B6D3-BD7D21D258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2b50d8-a060-4318-8567-aa6dcb220a4d"/>
    <ds:schemaRef ds:uri="1136fd94-f1ea-4877-924c-d16a08f8c0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1368</TotalTime>
  <Words>2863</Words>
  <Application>Microsoft Office PowerPoint</Application>
  <PresentationFormat>Widescreen</PresentationFormat>
  <Paragraphs>254</Paragraphs>
  <Slides>25</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Aptos</vt:lpstr>
      <vt:lpstr>Aptos Display</vt:lpstr>
      <vt:lpstr>Aptos Narrow</vt:lpstr>
      <vt:lpstr>Arial</vt:lpstr>
      <vt:lpstr>Arial,Sans-Serif</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San Francisco Department of Public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Rodriguez, Priscilla (DPH)</dc:creator>
  <cp:lastModifiedBy>Rodriguez, Priscilla (DPH)</cp:lastModifiedBy>
  <cp:revision>2</cp:revision>
  <dcterms:created xsi:type="dcterms:W3CDTF">2025-04-30T21:21:33Z</dcterms:created>
  <dcterms:modified xsi:type="dcterms:W3CDTF">2025-05-07T22:28:51Z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0x0101006160AE5DE678AA4B921768A78B84BB1B</vt:lpwstr>
  </property>
  <property fmtid="{D5CDD505-2E9C-101B-9397-08002B2CF9AE}" pid="3" name="MediaServiceImageTags">
    <vt:lpwstr/>
  </property>
</Properties>
</file>