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4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embeddedFontLst>
    <p:embeddedFont>
      <p:font typeface="Andika" panose="020B0604020202020204" charset="0"/>
      <p:regular r:id="rId19"/>
      <p:bold r:id="rId20"/>
      <p:italic r:id="rId21"/>
      <p:bold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Lora" pitchFamily="2" charset="0"/>
      <p:regular r:id="rId27"/>
      <p:bold r:id="rId28"/>
      <p:italic r:id="rId29"/>
      <p:boldItalic r:id="rId30"/>
    </p:embeddedFont>
    <p:embeddedFont>
      <p:font typeface="Oswald Light" panose="00000400000000000000" pitchFamily="2" charset="0"/>
      <p:regular r:id="rId31"/>
      <p:bold r:id="rId32"/>
    </p:embeddedFont>
    <p:embeddedFont>
      <p:font typeface="Roboto Condensed" panose="020B0604020202020204" pitchFamily="2" charset="0"/>
      <p:regular r:id="rId33"/>
      <p:bold r:id="rId34"/>
      <p:italic r:id="rId35"/>
      <p:boldItalic r:id="rId36"/>
    </p:embeddedFont>
    <p:embeddedFont>
      <p:font typeface="Sniglet" panose="020B0604020202020204" charset="0"/>
      <p:regular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49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viewProps" Target="viewProps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562c277cec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1562c277cec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223d7799b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1223d7799b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4772fa6b37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4772fa6b37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5feaf9edaf_0_7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5feaf9edaf_0_7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1223d7799b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1223d7799b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5feaf9edaf_0_7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5feaf9edaf_0_7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1223d7799b6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1223d7799b6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4772fa6b37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4772fa6b37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562c277cec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1562c277cec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562c277ce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1562c277ce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562c277cec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1562c277cec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4772fa6b37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4772fa6b37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602501fa14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602501fa14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5fe9c2c4ac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5fe9c2c4ac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4772fa6b37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4772fa6b37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223d7799b6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1223d7799b6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TITL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11708" y="1070247"/>
            <a:ext cx="8520600" cy="273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11700" y="3551514"/>
            <a:ext cx="85206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">
  <p:cSld name="BIG_NUMBER_1_2_1_2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 txBox="1">
            <a:spLocks noGrp="1"/>
          </p:cNvSpPr>
          <p:nvPr>
            <p:ph type="ctrTitle"/>
          </p:nvPr>
        </p:nvSpPr>
        <p:spPr>
          <a:xfrm>
            <a:off x="5877773" y="2392714"/>
            <a:ext cx="2019900" cy="4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ubTitle" idx="1"/>
          </p:nvPr>
        </p:nvSpPr>
        <p:spPr>
          <a:xfrm>
            <a:off x="5877773" y="2802981"/>
            <a:ext cx="20199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8" name="Google Shape;68;p11"/>
          <p:cNvSpPr txBox="1">
            <a:spLocks noGrp="1"/>
          </p:cNvSpPr>
          <p:nvPr>
            <p:ph type="ctrTitle" idx="2"/>
          </p:nvPr>
        </p:nvSpPr>
        <p:spPr>
          <a:xfrm>
            <a:off x="2705323" y="2392714"/>
            <a:ext cx="2019900" cy="4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subTitle" idx="3"/>
          </p:nvPr>
        </p:nvSpPr>
        <p:spPr>
          <a:xfrm>
            <a:off x="2705323" y="2802981"/>
            <a:ext cx="20199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ctrTitle" idx="4"/>
          </p:nvPr>
        </p:nvSpPr>
        <p:spPr>
          <a:xfrm rot="-5400000">
            <a:off x="-3033151" y="3062750"/>
            <a:ext cx="7367100" cy="73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 ">
  <p:cSld name="BIG_NUMBER_1_2_2_1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2"/>
          <p:cNvSpPr txBox="1">
            <a:spLocks noGrp="1"/>
          </p:cNvSpPr>
          <p:nvPr>
            <p:ph type="ctrTitle"/>
          </p:nvPr>
        </p:nvSpPr>
        <p:spPr>
          <a:xfrm>
            <a:off x="4230575" y="2198233"/>
            <a:ext cx="1892100" cy="4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ubTitle" idx="1"/>
          </p:nvPr>
        </p:nvSpPr>
        <p:spPr>
          <a:xfrm>
            <a:off x="4230575" y="2506900"/>
            <a:ext cx="18921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00"/>
              <a:buNone/>
              <a:defRPr sz="900">
                <a:solidFill>
                  <a:srgbClr val="43434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00"/>
              <a:buNone/>
              <a:defRPr sz="9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00"/>
              <a:buNone/>
              <a:defRPr sz="9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00"/>
              <a:buNone/>
              <a:defRPr sz="9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00"/>
              <a:buNone/>
              <a:defRPr sz="9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00"/>
              <a:buNone/>
              <a:defRPr sz="9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00"/>
              <a:buNone/>
              <a:defRPr sz="9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00"/>
              <a:buNone/>
              <a:defRPr sz="9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00"/>
              <a:buNone/>
              <a:defRPr sz="9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4" name="Google Shape;74;p12"/>
          <p:cNvSpPr txBox="1">
            <a:spLocks noGrp="1"/>
          </p:cNvSpPr>
          <p:nvPr>
            <p:ph type="ctrTitle" idx="2"/>
          </p:nvPr>
        </p:nvSpPr>
        <p:spPr>
          <a:xfrm>
            <a:off x="4230575" y="4359400"/>
            <a:ext cx="1892100" cy="4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12"/>
          <p:cNvSpPr txBox="1">
            <a:spLocks noGrp="1"/>
          </p:cNvSpPr>
          <p:nvPr>
            <p:ph type="subTitle" idx="3"/>
          </p:nvPr>
        </p:nvSpPr>
        <p:spPr>
          <a:xfrm>
            <a:off x="4230575" y="4668067"/>
            <a:ext cx="18921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00"/>
              <a:buNone/>
              <a:defRPr sz="900">
                <a:solidFill>
                  <a:srgbClr val="43434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00"/>
              <a:buNone/>
              <a:defRPr sz="9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00"/>
              <a:buNone/>
              <a:defRPr sz="9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00"/>
              <a:buNone/>
              <a:defRPr sz="9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00"/>
              <a:buNone/>
              <a:defRPr sz="9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00"/>
              <a:buNone/>
              <a:defRPr sz="9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00"/>
              <a:buNone/>
              <a:defRPr sz="9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00"/>
              <a:buNone/>
              <a:defRPr sz="9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00"/>
              <a:buNone/>
              <a:defRPr sz="9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ctrTitle" idx="4"/>
          </p:nvPr>
        </p:nvSpPr>
        <p:spPr>
          <a:xfrm rot="-5400000">
            <a:off x="-3033151" y="3062750"/>
            <a:ext cx="7367100" cy="73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ctrTitle" idx="5"/>
          </p:nvPr>
        </p:nvSpPr>
        <p:spPr>
          <a:xfrm>
            <a:off x="6332650" y="2198233"/>
            <a:ext cx="1892100" cy="4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subTitle" idx="6"/>
          </p:nvPr>
        </p:nvSpPr>
        <p:spPr>
          <a:xfrm>
            <a:off x="6332650" y="2506900"/>
            <a:ext cx="18921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00"/>
              <a:buNone/>
              <a:defRPr sz="900">
                <a:solidFill>
                  <a:srgbClr val="43434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00"/>
              <a:buNone/>
              <a:defRPr sz="9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00"/>
              <a:buNone/>
              <a:defRPr sz="9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00"/>
              <a:buNone/>
              <a:defRPr sz="9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00"/>
              <a:buNone/>
              <a:defRPr sz="9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00"/>
              <a:buNone/>
              <a:defRPr sz="9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00"/>
              <a:buNone/>
              <a:defRPr sz="9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00"/>
              <a:buNone/>
              <a:defRPr sz="9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00"/>
              <a:buNone/>
              <a:defRPr sz="9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ctrTitle" idx="7"/>
          </p:nvPr>
        </p:nvSpPr>
        <p:spPr>
          <a:xfrm>
            <a:off x="6332650" y="4359400"/>
            <a:ext cx="1892100" cy="4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subTitle" idx="8"/>
          </p:nvPr>
        </p:nvSpPr>
        <p:spPr>
          <a:xfrm>
            <a:off x="6332650" y="4668067"/>
            <a:ext cx="18921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00"/>
              <a:buNone/>
              <a:defRPr sz="900">
                <a:solidFill>
                  <a:srgbClr val="43434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00"/>
              <a:buNone/>
              <a:defRPr sz="9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00"/>
              <a:buNone/>
              <a:defRPr sz="9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00"/>
              <a:buNone/>
              <a:defRPr sz="9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00"/>
              <a:buNone/>
              <a:defRPr sz="9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00"/>
              <a:buNone/>
              <a:defRPr sz="9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00"/>
              <a:buNone/>
              <a:defRPr sz="9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00"/>
              <a:buNone/>
              <a:defRPr sz="9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00"/>
              <a:buNone/>
              <a:defRPr sz="9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ctrTitle" idx="9"/>
          </p:nvPr>
        </p:nvSpPr>
        <p:spPr>
          <a:xfrm>
            <a:off x="2128500" y="2198233"/>
            <a:ext cx="1892100" cy="4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subTitle" idx="13"/>
          </p:nvPr>
        </p:nvSpPr>
        <p:spPr>
          <a:xfrm>
            <a:off x="2128500" y="2506900"/>
            <a:ext cx="18921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00"/>
              <a:buNone/>
              <a:defRPr sz="900">
                <a:solidFill>
                  <a:srgbClr val="43434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00"/>
              <a:buNone/>
              <a:defRPr sz="9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00"/>
              <a:buNone/>
              <a:defRPr sz="9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00"/>
              <a:buNone/>
              <a:defRPr sz="9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00"/>
              <a:buNone/>
              <a:defRPr sz="9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00"/>
              <a:buNone/>
              <a:defRPr sz="9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00"/>
              <a:buNone/>
              <a:defRPr sz="9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00"/>
              <a:buNone/>
              <a:defRPr sz="9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00"/>
              <a:buNone/>
              <a:defRPr sz="9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ctrTitle" idx="14"/>
          </p:nvPr>
        </p:nvSpPr>
        <p:spPr>
          <a:xfrm>
            <a:off x="2128500" y="4359400"/>
            <a:ext cx="1892100" cy="4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12"/>
          <p:cNvSpPr txBox="1">
            <a:spLocks noGrp="1"/>
          </p:cNvSpPr>
          <p:nvPr>
            <p:ph type="subTitle" idx="15"/>
          </p:nvPr>
        </p:nvSpPr>
        <p:spPr>
          <a:xfrm>
            <a:off x="2128500" y="4668067"/>
            <a:ext cx="18921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00"/>
              <a:buNone/>
              <a:defRPr sz="900">
                <a:solidFill>
                  <a:srgbClr val="43434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00"/>
              <a:buNone/>
              <a:defRPr sz="9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00"/>
              <a:buNone/>
              <a:defRPr sz="9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00"/>
              <a:buNone/>
              <a:defRPr sz="9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00"/>
              <a:buNone/>
              <a:defRPr sz="9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00"/>
              <a:buNone/>
              <a:defRPr sz="9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00"/>
              <a:buNone/>
              <a:defRPr sz="9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00"/>
              <a:buNone/>
              <a:defRPr sz="9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00"/>
              <a:buNone/>
              <a:defRPr sz="9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LIST">
  <p:cSld name="BIG_NUMBER_1_2_2_1_1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>
            <a:spLocks noGrp="1"/>
          </p:cNvSpPr>
          <p:nvPr>
            <p:ph type="ctrTitle"/>
          </p:nvPr>
        </p:nvSpPr>
        <p:spPr>
          <a:xfrm rot="-5400000">
            <a:off x="-3033151" y="3062750"/>
            <a:ext cx="7367100" cy="73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body" idx="1"/>
          </p:nvPr>
        </p:nvSpPr>
        <p:spPr>
          <a:xfrm>
            <a:off x="5397175" y="1188467"/>
            <a:ext cx="3100500" cy="28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&amp; CREDITS" type="blank">
  <p:cSld name="BLANK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4"/>
          <p:cNvSpPr/>
          <p:nvPr/>
        </p:nvSpPr>
        <p:spPr>
          <a:xfrm>
            <a:off x="394950" y="3211333"/>
            <a:ext cx="8354100" cy="3147900"/>
          </a:xfrm>
          <a:prstGeom prst="rect">
            <a:avLst/>
          </a:prstGeom>
          <a:solidFill>
            <a:srgbClr val="78909C">
              <a:alpha val="23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4"/>
          <p:cNvSpPr txBox="1">
            <a:spLocks noGrp="1"/>
          </p:cNvSpPr>
          <p:nvPr>
            <p:ph type="ctrTitle"/>
          </p:nvPr>
        </p:nvSpPr>
        <p:spPr>
          <a:xfrm>
            <a:off x="1809299" y="873567"/>
            <a:ext cx="5525400" cy="97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subTitle" idx="1"/>
          </p:nvPr>
        </p:nvSpPr>
        <p:spPr>
          <a:xfrm>
            <a:off x="2821350" y="3533600"/>
            <a:ext cx="3501300" cy="150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0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0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0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0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0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0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0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14"/>
          <p:cNvSpPr txBox="1"/>
          <p:nvPr/>
        </p:nvSpPr>
        <p:spPr>
          <a:xfrm>
            <a:off x="3136650" y="4887300"/>
            <a:ext cx="2870700" cy="13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CREDITS: This presentation template was created by </a:t>
            </a:r>
            <a:r>
              <a:rPr lang="en" sz="900" b="1">
                <a:solidFill>
                  <a:srgbClr val="FFFFFF"/>
                </a:solidFill>
                <a:uFill>
                  <a:noFill/>
                </a:uFill>
                <a:latin typeface="Lora"/>
                <a:ea typeface="Lora"/>
                <a:cs typeface="Lora"/>
                <a:sym typeface="Lor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9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, including icons by </a:t>
            </a:r>
            <a:r>
              <a:rPr lang="en" sz="900" b="1">
                <a:solidFill>
                  <a:srgbClr val="FFFFFF"/>
                </a:solidFill>
                <a:uFill>
                  <a:noFill/>
                </a:uFill>
                <a:latin typeface="Lora"/>
                <a:ea typeface="Lora"/>
                <a:cs typeface="Lora"/>
                <a:sym typeface="Lor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9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, and infographics &amp; images by </a:t>
            </a:r>
            <a:r>
              <a:rPr lang="en" sz="900">
                <a:solidFill>
                  <a:srgbClr val="FFFFFF"/>
                </a:solidFill>
                <a:uFill>
                  <a:noFill/>
                </a:uFill>
                <a:latin typeface="Lora"/>
                <a:ea typeface="Lora"/>
                <a:cs typeface="Lora"/>
                <a:sym typeface="Lor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9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. </a:t>
            </a:r>
            <a:endParaRPr sz="900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Please keep this slide for attribution.</a:t>
            </a:r>
            <a:endParaRPr sz="900" b="1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900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 2">
  <p:cSld name="BIG_NUMBER_1_2_2_1_1_1_1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5"/>
          <p:cNvSpPr txBox="1">
            <a:spLocks noGrp="1"/>
          </p:cNvSpPr>
          <p:nvPr>
            <p:ph type="ctrTitle"/>
          </p:nvPr>
        </p:nvSpPr>
        <p:spPr>
          <a:xfrm rot="-5400000">
            <a:off x="-3033151" y="3062750"/>
            <a:ext cx="7367100" cy="73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ctrTitle" idx="2"/>
          </p:nvPr>
        </p:nvSpPr>
        <p:spPr>
          <a:xfrm>
            <a:off x="1740225" y="1453800"/>
            <a:ext cx="3051900" cy="33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Font typeface="Lora"/>
              <a:buNone/>
              <a:defRPr sz="800"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Font typeface="Lora"/>
              <a:buNone/>
              <a:defRPr sz="800">
                <a:latin typeface="Lora"/>
                <a:ea typeface="Lora"/>
                <a:cs typeface="Lora"/>
                <a:sym typeface="Lor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Font typeface="Lora"/>
              <a:buNone/>
              <a:defRPr sz="800">
                <a:latin typeface="Lora"/>
                <a:ea typeface="Lora"/>
                <a:cs typeface="Lora"/>
                <a:sym typeface="Lor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Font typeface="Lora"/>
              <a:buNone/>
              <a:defRPr sz="800">
                <a:latin typeface="Lora"/>
                <a:ea typeface="Lora"/>
                <a:cs typeface="Lora"/>
                <a:sym typeface="Lor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Font typeface="Lora"/>
              <a:buNone/>
              <a:defRPr sz="800">
                <a:latin typeface="Lora"/>
                <a:ea typeface="Lora"/>
                <a:cs typeface="Lora"/>
                <a:sym typeface="Lor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Font typeface="Lora"/>
              <a:buNone/>
              <a:defRPr sz="800">
                <a:latin typeface="Lora"/>
                <a:ea typeface="Lora"/>
                <a:cs typeface="Lora"/>
                <a:sym typeface="Lor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Font typeface="Lora"/>
              <a:buNone/>
              <a:defRPr sz="800">
                <a:latin typeface="Lora"/>
                <a:ea typeface="Lora"/>
                <a:cs typeface="Lora"/>
                <a:sym typeface="Lor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Font typeface="Lora"/>
              <a:buNone/>
              <a:defRPr sz="800">
                <a:latin typeface="Lora"/>
                <a:ea typeface="Lora"/>
                <a:cs typeface="Lora"/>
                <a:sym typeface="Lor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Font typeface="Lora"/>
              <a:buNone/>
              <a:defRPr sz="800"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3"/>
          </p:nvPr>
        </p:nvSpPr>
        <p:spPr>
          <a:xfrm>
            <a:off x="4950925" y="1453800"/>
            <a:ext cx="3051900" cy="33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Font typeface="Lora"/>
              <a:buNone/>
              <a:defRPr sz="800"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Font typeface="Lora"/>
              <a:buNone/>
              <a:defRPr sz="800">
                <a:latin typeface="Lora"/>
                <a:ea typeface="Lora"/>
                <a:cs typeface="Lora"/>
                <a:sym typeface="Lor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Font typeface="Lora"/>
              <a:buNone/>
              <a:defRPr sz="800">
                <a:latin typeface="Lora"/>
                <a:ea typeface="Lora"/>
                <a:cs typeface="Lora"/>
                <a:sym typeface="Lor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Font typeface="Lora"/>
              <a:buNone/>
              <a:defRPr sz="800">
                <a:latin typeface="Lora"/>
                <a:ea typeface="Lora"/>
                <a:cs typeface="Lora"/>
                <a:sym typeface="Lor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Font typeface="Lora"/>
              <a:buNone/>
              <a:defRPr sz="800">
                <a:latin typeface="Lora"/>
                <a:ea typeface="Lora"/>
                <a:cs typeface="Lora"/>
                <a:sym typeface="Lor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Font typeface="Lora"/>
              <a:buNone/>
              <a:defRPr sz="800">
                <a:latin typeface="Lora"/>
                <a:ea typeface="Lora"/>
                <a:cs typeface="Lora"/>
                <a:sym typeface="Lor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Font typeface="Lora"/>
              <a:buNone/>
              <a:defRPr sz="800">
                <a:latin typeface="Lora"/>
                <a:ea typeface="Lora"/>
                <a:cs typeface="Lora"/>
                <a:sym typeface="Lor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Font typeface="Lora"/>
              <a:buNone/>
              <a:defRPr sz="800">
                <a:latin typeface="Lora"/>
                <a:ea typeface="Lora"/>
                <a:cs typeface="Lora"/>
                <a:sym typeface="Lor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Font typeface="Lora"/>
              <a:buNone/>
              <a:defRPr sz="800"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LIST 2">
  <p:cSld name="BIG_NUMBER_1_2_2_1_1_1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6"/>
          <p:cNvSpPr txBox="1">
            <a:spLocks noGrp="1"/>
          </p:cNvSpPr>
          <p:nvPr>
            <p:ph type="ctrTitle"/>
          </p:nvPr>
        </p:nvSpPr>
        <p:spPr>
          <a:xfrm rot="-5400000">
            <a:off x="-3033151" y="3062750"/>
            <a:ext cx="7367100" cy="73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9" name="Google Shape;99;p16"/>
          <p:cNvSpPr txBox="1">
            <a:spLocks noGrp="1"/>
          </p:cNvSpPr>
          <p:nvPr>
            <p:ph type="body" idx="1"/>
          </p:nvPr>
        </p:nvSpPr>
        <p:spPr>
          <a:xfrm>
            <a:off x="3705450" y="1899667"/>
            <a:ext cx="4335000" cy="28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CUSTOM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IG_NUMBER_1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 hasCustomPrompt="1"/>
          </p:nvPr>
        </p:nvSpPr>
        <p:spPr>
          <a:xfrm>
            <a:off x="4376213" y="1877433"/>
            <a:ext cx="1240500" cy="5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3" name="Google Shape;13;p3"/>
          <p:cNvSpPr txBox="1">
            <a:spLocks noGrp="1"/>
          </p:cNvSpPr>
          <p:nvPr>
            <p:ph type="ctrTitle" idx="2"/>
          </p:nvPr>
        </p:nvSpPr>
        <p:spPr>
          <a:xfrm>
            <a:off x="3780413" y="2469933"/>
            <a:ext cx="2432100" cy="4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3780413" y="2778600"/>
            <a:ext cx="24321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3" hasCustomPrompt="1"/>
          </p:nvPr>
        </p:nvSpPr>
        <p:spPr>
          <a:xfrm>
            <a:off x="6547513" y="1877433"/>
            <a:ext cx="1240500" cy="5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 idx="4"/>
          </p:nvPr>
        </p:nvSpPr>
        <p:spPr>
          <a:xfrm>
            <a:off x="5951713" y="2469933"/>
            <a:ext cx="2432100" cy="4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5"/>
          </p:nvPr>
        </p:nvSpPr>
        <p:spPr>
          <a:xfrm>
            <a:off x="5951713" y="2778600"/>
            <a:ext cx="24321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6" hasCustomPrompt="1"/>
          </p:nvPr>
        </p:nvSpPr>
        <p:spPr>
          <a:xfrm>
            <a:off x="4344013" y="3429000"/>
            <a:ext cx="1240500" cy="5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9" name="Google Shape;19;p3"/>
          <p:cNvSpPr txBox="1">
            <a:spLocks noGrp="1"/>
          </p:cNvSpPr>
          <p:nvPr>
            <p:ph type="ctrTitle" idx="7"/>
          </p:nvPr>
        </p:nvSpPr>
        <p:spPr>
          <a:xfrm>
            <a:off x="3748213" y="4021500"/>
            <a:ext cx="2432100" cy="4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8"/>
          </p:nvPr>
        </p:nvSpPr>
        <p:spPr>
          <a:xfrm>
            <a:off x="3748213" y="4330167"/>
            <a:ext cx="24321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9" hasCustomPrompt="1"/>
          </p:nvPr>
        </p:nvSpPr>
        <p:spPr>
          <a:xfrm>
            <a:off x="6547513" y="3429000"/>
            <a:ext cx="1240500" cy="5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ctrTitle" idx="13"/>
          </p:nvPr>
        </p:nvSpPr>
        <p:spPr>
          <a:xfrm>
            <a:off x="5951713" y="4021500"/>
            <a:ext cx="2432100" cy="4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Oswald Light"/>
              <a:buNone/>
              <a:defRPr sz="1400">
                <a:latin typeface="Oswald Light"/>
                <a:ea typeface="Oswald Light"/>
                <a:cs typeface="Oswald Light"/>
                <a:sym typeface="Oswald 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4"/>
          </p:nvPr>
        </p:nvSpPr>
        <p:spPr>
          <a:xfrm>
            <a:off x="5951713" y="4330167"/>
            <a:ext cx="24321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Condensed"/>
              <a:buNone/>
              <a:defRPr sz="1000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Condensed"/>
              <a:buNone/>
              <a:defRPr sz="1000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Condensed"/>
              <a:buNone/>
              <a:defRPr sz="1000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Condensed"/>
              <a:buNone/>
              <a:defRPr sz="1000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Condensed"/>
              <a:buNone/>
              <a:defRPr sz="1000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Condensed"/>
              <a:buNone/>
              <a:defRPr sz="1000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Condensed"/>
              <a:buNone/>
              <a:defRPr sz="1000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Condensed"/>
              <a:buNone/>
              <a:defRPr sz="1000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Condensed"/>
              <a:buNone/>
              <a:defRPr sz="1000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ctrTitle" idx="15"/>
          </p:nvPr>
        </p:nvSpPr>
        <p:spPr>
          <a:xfrm rot="-5400000">
            <a:off x="-3033151" y="3062750"/>
            <a:ext cx="7367100" cy="73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BIG_NUMBER_1_1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subTitle" idx="1"/>
          </p:nvPr>
        </p:nvSpPr>
        <p:spPr>
          <a:xfrm>
            <a:off x="4851475" y="2492652"/>
            <a:ext cx="2395500" cy="133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ctrTitle"/>
          </p:nvPr>
        </p:nvSpPr>
        <p:spPr>
          <a:xfrm rot="-5400000">
            <a:off x="-3033151" y="3062750"/>
            <a:ext cx="7367100" cy="73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1">
  <p:cSld name="BIG_NUMBER_1_1_1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>
            <a:spLocks noGrp="1"/>
          </p:cNvSpPr>
          <p:nvPr>
            <p:ph type="subTitle" idx="1"/>
          </p:nvPr>
        </p:nvSpPr>
        <p:spPr>
          <a:xfrm>
            <a:off x="6397350" y="3330283"/>
            <a:ext cx="1876800" cy="4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ctrTitle"/>
          </p:nvPr>
        </p:nvSpPr>
        <p:spPr>
          <a:xfrm>
            <a:off x="6397350" y="3049300"/>
            <a:ext cx="3473100" cy="47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title" idx="2" hasCustomPrompt="1"/>
          </p:nvPr>
        </p:nvSpPr>
        <p:spPr>
          <a:xfrm>
            <a:off x="5023000" y="3189800"/>
            <a:ext cx="1240500" cy="47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 txBox="1">
            <a:spLocks noGrp="1"/>
          </p:cNvSpPr>
          <p:nvPr>
            <p:ph type="ctrTitle"/>
          </p:nvPr>
        </p:nvSpPr>
        <p:spPr>
          <a:xfrm>
            <a:off x="1820100" y="3398800"/>
            <a:ext cx="5503800" cy="45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Font typeface="Lora"/>
              <a:buNone/>
              <a:defRPr sz="1000"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subTitle" idx="1"/>
          </p:nvPr>
        </p:nvSpPr>
        <p:spPr>
          <a:xfrm>
            <a:off x="1845750" y="1480800"/>
            <a:ext cx="54525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"/>
              <a:buNone/>
              <a:defRPr sz="2800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BIG_NUMBER_1_2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ctrTitle"/>
          </p:nvPr>
        </p:nvSpPr>
        <p:spPr>
          <a:xfrm>
            <a:off x="5421213" y="2762346"/>
            <a:ext cx="2432100" cy="4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subTitle" idx="1"/>
          </p:nvPr>
        </p:nvSpPr>
        <p:spPr>
          <a:xfrm>
            <a:off x="5421213" y="3071013"/>
            <a:ext cx="24321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ctrTitle" idx="2"/>
          </p:nvPr>
        </p:nvSpPr>
        <p:spPr>
          <a:xfrm>
            <a:off x="5421213" y="1109180"/>
            <a:ext cx="2432100" cy="4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ubTitle" idx="3"/>
          </p:nvPr>
        </p:nvSpPr>
        <p:spPr>
          <a:xfrm>
            <a:off x="5421213" y="1417846"/>
            <a:ext cx="24321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ctrTitle" idx="4"/>
          </p:nvPr>
        </p:nvSpPr>
        <p:spPr>
          <a:xfrm>
            <a:off x="5421213" y="4415513"/>
            <a:ext cx="2432100" cy="4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ubTitle" idx="5"/>
          </p:nvPr>
        </p:nvSpPr>
        <p:spPr>
          <a:xfrm>
            <a:off x="5421213" y="4724180"/>
            <a:ext cx="24321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ctrTitle" idx="6"/>
          </p:nvPr>
        </p:nvSpPr>
        <p:spPr>
          <a:xfrm rot="-5400000">
            <a:off x="-3033151" y="3062750"/>
            <a:ext cx="7367100" cy="73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 ">
  <p:cSld name="BIG_NUMBER_1_2_1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8"/>
          <p:cNvSpPr txBox="1">
            <a:spLocks noGrp="1"/>
          </p:cNvSpPr>
          <p:nvPr>
            <p:ph type="ctrTitle"/>
          </p:nvPr>
        </p:nvSpPr>
        <p:spPr>
          <a:xfrm>
            <a:off x="6424323" y="1310083"/>
            <a:ext cx="2019900" cy="4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subTitle" idx="1"/>
          </p:nvPr>
        </p:nvSpPr>
        <p:spPr>
          <a:xfrm>
            <a:off x="6424323" y="1720350"/>
            <a:ext cx="20199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ctrTitle" idx="2"/>
          </p:nvPr>
        </p:nvSpPr>
        <p:spPr>
          <a:xfrm>
            <a:off x="6424323" y="4182450"/>
            <a:ext cx="2019900" cy="4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subTitle" idx="3"/>
          </p:nvPr>
        </p:nvSpPr>
        <p:spPr>
          <a:xfrm>
            <a:off x="6424323" y="4592717"/>
            <a:ext cx="20199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ctrTitle" idx="4"/>
          </p:nvPr>
        </p:nvSpPr>
        <p:spPr>
          <a:xfrm>
            <a:off x="3937673" y="1310083"/>
            <a:ext cx="2019900" cy="4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subTitle" idx="5"/>
          </p:nvPr>
        </p:nvSpPr>
        <p:spPr>
          <a:xfrm>
            <a:off x="3937673" y="1720350"/>
            <a:ext cx="20199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ctrTitle" idx="6"/>
          </p:nvPr>
        </p:nvSpPr>
        <p:spPr>
          <a:xfrm>
            <a:off x="3937673" y="4182450"/>
            <a:ext cx="2019900" cy="4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subTitle" idx="7"/>
          </p:nvPr>
        </p:nvSpPr>
        <p:spPr>
          <a:xfrm>
            <a:off x="3937673" y="4592717"/>
            <a:ext cx="20199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ctrTitle" idx="8"/>
          </p:nvPr>
        </p:nvSpPr>
        <p:spPr>
          <a:xfrm rot="-5400000">
            <a:off x="-3033151" y="3062750"/>
            <a:ext cx="7367100" cy="73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BIG_NUMBER_1_2_1_1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"/>
          <p:cNvSpPr txBox="1">
            <a:spLocks noGrp="1"/>
          </p:cNvSpPr>
          <p:nvPr>
            <p:ph type="ctrTitle"/>
          </p:nvPr>
        </p:nvSpPr>
        <p:spPr>
          <a:xfrm rot="-5400000">
            <a:off x="-3033151" y="3062750"/>
            <a:ext cx="7367100" cy="73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 2">
  <p:cSld name="BIG_NUMBER_1_2_2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0"/>
          <p:cNvSpPr txBox="1">
            <a:spLocks noGrp="1"/>
          </p:cNvSpPr>
          <p:nvPr>
            <p:ph type="ctrTitle"/>
          </p:nvPr>
        </p:nvSpPr>
        <p:spPr>
          <a:xfrm>
            <a:off x="1576700" y="2275300"/>
            <a:ext cx="1892100" cy="4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subTitle" idx="1"/>
          </p:nvPr>
        </p:nvSpPr>
        <p:spPr>
          <a:xfrm>
            <a:off x="1576700" y="2583967"/>
            <a:ext cx="18921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ctrTitle" idx="2"/>
          </p:nvPr>
        </p:nvSpPr>
        <p:spPr>
          <a:xfrm>
            <a:off x="1576700" y="1028533"/>
            <a:ext cx="1892100" cy="4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subTitle" idx="3"/>
          </p:nvPr>
        </p:nvSpPr>
        <p:spPr>
          <a:xfrm>
            <a:off x="1576700" y="1337200"/>
            <a:ext cx="18921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ctrTitle" idx="4"/>
          </p:nvPr>
        </p:nvSpPr>
        <p:spPr>
          <a:xfrm>
            <a:off x="1576700" y="3522067"/>
            <a:ext cx="1892100" cy="4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1" name="Google Shape;61;p10"/>
          <p:cNvSpPr txBox="1">
            <a:spLocks noGrp="1"/>
          </p:cNvSpPr>
          <p:nvPr>
            <p:ph type="subTitle" idx="5"/>
          </p:nvPr>
        </p:nvSpPr>
        <p:spPr>
          <a:xfrm>
            <a:off x="1576700" y="3830733"/>
            <a:ext cx="18921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ctrTitle" idx="6"/>
          </p:nvPr>
        </p:nvSpPr>
        <p:spPr>
          <a:xfrm rot="-5400000">
            <a:off x="-3033151" y="3062750"/>
            <a:ext cx="7367100" cy="73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ctrTitle" idx="7"/>
          </p:nvPr>
        </p:nvSpPr>
        <p:spPr>
          <a:xfrm>
            <a:off x="1576700" y="4768833"/>
            <a:ext cx="1892100" cy="4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subTitle" idx="8"/>
          </p:nvPr>
        </p:nvSpPr>
        <p:spPr>
          <a:xfrm>
            <a:off x="1576700" y="5077500"/>
            <a:ext cx="18921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2800"/>
              <a:buFont typeface="Roboto Condensed"/>
              <a:buNone/>
              <a:defRPr sz="2800">
                <a:solidFill>
                  <a:srgbClr val="0F0F0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2800"/>
              <a:buFont typeface="Roboto Condensed"/>
              <a:buNone/>
              <a:defRPr sz="2800">
                <a:solidFill>
                  <a:srgbClr val="0F0F0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2800"/>
              <a:buFont typeface="Roboto Condensed"/>
              <a:buNone/>
              <a:defRPr sz="2800">
                <a:solidFill>
                  <a:srgbClr val="0F0F0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2800"/>
              <a:buFont typeface="Roboto Condensed"/>
              <a:buNone/>
              <a:defRPr sz="2800">
                <a:solidFill>
                  <a:srgbClr val="0F0F0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2800"/>
              <a:buFont typeface="Roboto Condensed"/>
              <a:buNone/>
              <a:defRPr sz="2800">
                <a:solidFill>
                  <a:srgbClr val="0F0F0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2800"/>
              <a:buFont typeface="Roboto Condensed"/>
              <a:buNone/>
              <a:defRPr sz="2800">
                <a:solidFill>
                  <a:srgbClr val="0F0F0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2800"/>
              <a:buFont typeface="Roboto Condensed"/>
              <a:buNone/>
              <a:defRPr sz="2800">
                <a:solidFill>
                  <a:srgbClr val="0F0F0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2800"/>
              <a:buFont typeface="Roboto Condensed"/>
              <a:buNone/>
              <a:defRPr sz="2800">
                <a:solidFill>
                  <a:srgbClr val="0F0F0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2800"/>
              <a:buFont typeface="Roboto Condensed"/>
              <a:buNone/>
              <a:defRPr sz="2800">
                <a:solidFill>
                  <a:srgbClr val="0F0F0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Font typeface="Lora"/>
              <a:buChar char="●"/>
              <a:defRPr sz="1800">
                <a:solidFill>
                  <a:srgbClr val="0F0F0F"/>
                </a:solidFill>
                <a:latin typeface="Lora"/>
                <a:ea typeface="Lora"/>
                <a:cs typeface="Lora"/>
                <a:sym typeface="Lor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F0F0F"/>
              </a:buClr>
              <a:buSzPts val="1400"/>
              <a:buFont typeface="Lora"/>
              <a:buChar char="○"/>
              <a:defRPr>
                <a:solidFill>
                  <a:srgbClr val="0F0F0F"/>
                </a:solidFill>
                <a:latin typeface="Lora"/>
                <a:ea typeface="Lora"/>
                <a:cs typeface="Lora"/>
                <a:sym typeface="Lor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F0F0F"/>
              </a:buClr>
              <a:buSzPts val="1400"/>
              <a:buFont typeface="Lora"/>
              <a:buChar char="■"/>
              <a:defRPr>
                <a:solidFill>
                  <a:srgbClr val="0F0F0F"/>
                </a:solidFill>
                <a:latin typeface="Lora"/>
                <a:ea typeface="Lora"/>
                <a:cs typeface="Lora"/>
                <a:sym typeface="Lor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F0F0F"/>
              </a:buClr>
              <a:buSzPts val="1400"/>
              <a:buFont typeface="Lora"/>
              <a:buChar char="●"/>
              <a:defRPr>
                <a:solidFill>
                  <a:srgbClr val="0F0F0F"/>
                </a:solidFill>
                <a:latin typeface="Lora"/>
                <a:ea typeface="Lora"/>
                <a:cs typeface="Lora"/>
                <a:sym typeface="Lor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F0F0F"/>
              </a:buClr>
              <a:buSzPts val="1400"/>
              <a:buFont typeface="Lora"/>
              <a:buChar char="○"/>
              <a:defRPr>
                <a:solidFill>
                  <a:srgbClr val="0F0F0F"/>
                </a:solidFill>
                <a:latin typeface="Lora"/>
                <a:ea typeface="Lora"/>
                <a:cs typeface="Lora"/>
                <a:sym typeface="Lor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F0F0F"/>
              </a:buClr>
              <a:buSzPts val="1400"/>
              <a:buFont typeface="Lora"/>
              <a:buChar char="■"/>
              <a:defRPr>
                <a:solidFill>
                  <a:srgbClr val="0F0F0F"/>
                </a:solidFill>
                <a:latin typeface="Lora"/>
                <a:ea typeface="Lora"/>
                <a:cs typeface="Lora"/>
                <a:sym typeface="Lor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F0F0F"/>
              </a:buClr>
              <a:buSzPts val="1400"/>
              <a:buFont typeface="Lora"/>
              <a:buChar char="●"/>
              <a:defRPr>
                <a:solidFill>
                  <a:srgbClr val="0F0F0F"/>
                </a:solidFill>
                <a:latin typeface="Lora"/>
                <a:ea typeface="Lora"/>
                <a:cs typeface="Lora"/>
                <a:sym typeface="Lor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F0F0F"/>
              </a:buClr>
              <a:buSzPts val="1400"/>
              <a:buFont typeface="Lora"/>
              <a:buChar char="○"/>
              <a:defRPr>
                <a:solidFill>
                  <a:srgbClr val="0F0F0F"/>
                </a:solidFill>
                <a:latin typeface="Lora"/>
                <a:ea typeface="Lora"/>
                <a:cs typeface="Lora"/>
                <a:sym typeface="Lor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F0F0F"/>
              </a:buClr>
              <a:buSzPts val="1400"/>
              <a:buFont typeface="Lora"/>
              <a:buChar char="■"/>
              <a:defRPr>
                <a:solidFill>
                  <a:srgbClr val="0F0F0F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docs.google.com/document/d/1jYFQgcGwVaAFiSUZ8pdOp4RlBosnM4I0/edit?usp=sharing&amp;ouid=104660228522750894990&amp;rtpof=true&amp;sd=true" TargetMode="External"/><Relationship Id="rId13" Type="http://schemas.openxmlformats.org/officeDocument/2006/relationships/hyperlink" Target="https://docs.google.com/document/d/1OVbt_bboTO-GB8Hkco2y9qx-4mA-Y-cg/edit?usp=sharing&amp;ouid=104660228522750894990&amp;rtpof=true&amp;sd=true" TargetMode="External"/><Relationship Id="rId3" Type="http://schemas.openxmlformats.org/officeDocument/2006/relationships/hyperlink" Target="https://docs.google.com/spreadsheets/d/1fw3f7Pj8wYiTjvsCrQBKy5TQflvZBE3a/edit?usp=sharing&amp;ouid=104660228522750894990&amp;rtpof=true&amp;sd=true" TargetMode="External"/><Relationship Id="rId7" Type="http://schemas.openxmlformats.org/officeDocument/2006/relationships/hyperlink" Target="https://docs.google.com/document/d/1LdRtJRL0tjJyMHYaz0zjXChqLJlKKnnU/edit?usp=sharing&amp;ouid=104660228522750894990&amp;rtpof=true&amp;sd=true" TargetMode="External"/><Relationship Id="rId12" Type="http://schemas.openxmlformats.org/officeDocument/2006/relationships/hyperlink" Target="https://drive.google.com/file/d/1LfHaVTmvpbVC8znjo2tWvMQFN4ejmKF9/view?usp=sharing" TargetMode="External"/><Relationship Id="rId2" Type="http://schemas.openxmlformats.org/officeDocument/2006/relationships/notesSlide" Target="../notesSlides/notesSlide3.xml"/><Relationship Id="rId16" Type="http://schemas.openxmlformats.org/officeDocument/2006/relationships/hyperlink" Target="https://docs.google.com/presentation/d/1W3hqNkyfVfwwDPrsyoWdbjFdk0fuZIDV/edit?usp=sharing&amp;ouid=104660228522750894990&amp;rtpof=true&amp;sd=true" TargetMode="Externa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docs.google.com/document/d/1whwTPqubCE31jmaQY3irv2qGeY8bpCnF/edit?usp=sharing&amp;ouid=104660228522750894990&amp;rtpof=true&amp;sd=true" TargetMode="External"/><Relationship Id="rId11" Type="http://schemas.openxmlformats.org/officeDocument/2006/relationships/hyperlink" Target="https://docs.google.com/document/d/1fitf3sIeb5vpoJTHTnLotvK7rOXwIUqh/edit?usp=sharing&amp;ouid=104660228522750894990&amp;rtpof=true&amp;sd=true" TargetMode="External"/><Relationship Id="rId5" Type="http://schemas.openxmlformats.org/officeDocument/2006/relationships/hyperlink" Target="https://docs.google.com/document/d/11HWRuFDJIIj2fYYzM-ukaymK-9YZ1cQs/edit?usp=sharing&amp;ouid=104660228522750894990&amp;rtpof=true&amp;sd=true" TargetMode="External"/><Relationship Id="rId15" Type="http://schemas.openxmlformats.org/officeDocument/2006/relationships/hyperlink" Target="https://docs.google.com/document/d/1FwVdxz0dLtUnH4G1gx48MEKCDGYgyMvC/edit?usp=sharing&amp;ouid=104660228522750894990&amp;rtpof=true&amp;sd=true" TargetMode="External"/><Relationship Id="rId10" Type="http://schemas.openxmlformats.org/officeDocument/2006/relationships/hyperlink" Target="https://docs.google.com/document/d/1gaK8-xC0ghqivp6ZxWNW_GDwGA22Q7Ai/edit?usp=sharing&amp;ouid=104660228522750894990&amp;rtpof=true&amp;sd=true" TargetMode="External"/><Relationship Id="rId4" Type="http://schemas.openxmlformats.org/officeDocument/2006/relationships/hyperlink" Target="https://docs.google.com/spreadsheets/d/1hpE25J9dabrwmmeVtZkonZhvNu1JTd6LWzsUm-PiEqw/edit?usp=sharing" TargetMode="External"/><Relationship Id="rId9" Type="http://schemas.openxmlformats.org/officeDocument/2006/relationships/hyperlink" Target="https://drive.google.com/file/d/1IB3-d2A1i8OPrtN0qSMGQWKhbuOFujmQ/view?usp=sharing" TargetMode="External"/><Relationship Id="rId14" Type="http://schemas.openxmlformats.org/officeDocument/2006/relationships/hyperlink" Target="https://drive.google.com/file/d/16_Qa_bOuqkEZsSrFxPyNBElF8BNg8RP3/view?usp=sharin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 txBox="1">
            <a:spLocks noGrp="1"/>
          </p:cNvSpPr>
          <p:nvPr>
            <p:ph type="ctrTitle"/>
          </p:nvPr>
        </p:nvSpPr>
        <p:spPr>
          <a:xfrm>
            <a:off x="88900" y="3840075"/>
            <a:ext cx="8832300" cy="189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>
                <a:solidFill>
                  <a:schemeClr val="lt1"/>
                </a:solidFill>
              </a:rPr>
              <a:t>Education Equity</a:t>
            </a:r>
            <a:endParaRPr sz="10000">
              <a:solidFill>
                <a:schemeClr val="lt1"/>
              </a:solidFill>
            </a:endParaRPr>
          </a:p>
        </p:txBody>
      </p:sp>
      <p:sp>
        <p:nvSpPr>
          <p:cNvPr id="106" name="Google Shape;106;p18"/>
          <p:cNvSpPr txBox="1">
            <a:spLocks noGrp="1"/>
          </p:cNvSpPr>
          <p:nvPr>
            <p:ph type="subTitle" idx="1"/>
          </p:nvPr>
        </p:nvSpPr>
        <p:spPr>
          <a:xfrm>
            <a:off x="248200" y="5530589"/>
            <a:ext cx="85206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FFFF"/>
                </a:solidFill>
              </a:rPr>
              <a:t>San Francisco Human Rights Commission</a:t>
            </a:r>
            <a:endParaRPr sz="25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00076" y="-3262350"/>
            <a:ext cx="9974099" cy="10120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45650" y="1098350"/>
            <a:ext cx="3556192" cy="3137426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5" name="Google Shape;205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10300" y="1174962"/>
            <a:ext cx="5116599" cy="2771274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06" name="Google Shape;206;p27"/>
          <p:cNvSpPr txBox="1">
            <a:spLocks noGrp="1"/>
          </p:cNvSpPr>
          <p:nvPr>
            <p:ph type="subTitle" idx="1"/>
          </p:nvPr>
        </p:nvSpPr>
        <p:spPr>
          <a:xfrm>
            <a:off x="114100" y="0"/>
            <a:ext cx="8660400" cy="956700"/>
          </a:xfrm>
          <a:prstGeom prst="rect">
            <a:avLst/>
          </a:prstGeom>
          <a:solidFill>
            <a:srgbClr val="FFFFFF">
              <a:alpha val="65179"/>
            </a:srgb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Sniglet"/>
                <a:ea typeface="Sniglet"/>
                <a:cs typeface="Sniglet"/>
                <a:sym typeface="Sniglet"/>
              </a:rPr>
              <a:t>Defining the Who and the why</a:t>
            </a:r>
            <a:endParaRPr sz="5000">
              <a:latin typeface="Sniglet"/>
              <a:ea typeface="Sniglet"/>
              <a:cs typeface="Sniglet"/>
              <a:sym typeface="Snigle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8"/>
          <p:cNvSpPr/>
          <p:nvPr/>
        </p:nvSpPr>
        <p:spPr>
          <a:xfrm>
            <a:off x="4002975" y="618400"/>
            <a:ext cx="4996500" cy="5621100"/>
          </a:xfrm>
          <a:prstGeom prst="rect">
            <a:avLst/>
          </a:prstGeom>
          <a:noFill/>
          <a:ln w="19050" cap="flat" cmpd="sng">
            <a:solidFill>
              <a:srgbClr val="78909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28"/>
          <p:cNvSpPr/>
          <p:nvPr/>
        </p:nvSpPr>
        <p:spPr>
          <a:xfrm>
            <a:off x="3807150" y="532450"/>
            <a:ext cx="5108100" cy="5976300"/>
          </a:xfrm>
          <a:prstGeom prst="rect">
            <a:avLst/>
          </a:prstGeom>
          <a:solidFill>
            <a:srgbClr val="78909C">
              <a:alpha val="23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3" name="Google Shape;213;p28"/>
          <p:cNvPicPr preferRelativeResize="0"/>
          <p:nvPr/>
        </p:nvPicPr>
        <p:blipFill rotWithShape="1">
          <a:blip r:embed="rId3">
            <a:alphaModFix/>
          </a:blip>
          <a:srcRect l="42168" t="1300" r="26061" b="-1300"/>
          <a:stretch/>
        </p:blipFill>
        <p:spPr>
          <a:xfrm>
            <a:off x="135400" y="188800"/>
            <a:ext cx="3091326" cy="64804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8"/>
          <p:cNvSpPr txBox="1">
            <a:spLocks noGrp="1"/>
          </p:cNvSpPr>
          <p:nvPr>
            <p:ph type="ctrTitle" idx="6"/>
          </p:nvPr>
        </p:nvSpPr>
        <p:spPr>
          <a:xfrm rot="-5400000">
            <a:off x="-2544600" y="3011200"/>
            <a:ext cx="6390000" cy="73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Andika"/>
                <a:ea typeface="Andika"/>
                <a:cs typeface="Andika"/>
                <a:sym typeface="Andika"/>
              </a:rPr>
              <a:t>ACTIVITIES</a:t>
            </a:r>
            <a:endParaRPr>
              <a:solidFill>
                <a:schemeClr val="lt1"/>
              </a:solidFill>
              <a:latin typeface="Andika"/>
              <a:ea typeface="Andika"/>
              <a:cs typeface="Andika"/>
              <a:sym typeface="Andika"/>
            </a:endParaRPr>
          </a:p>
        </p:txBody>
      </p:sp>
      <p:sp>
        <p:nvSpPr>
          <p:cNvPr id="215" name="Google Shape;215;p28"/>
          <p:cNvSpPr/>
          <p:nvPr/>
        </p:nvSpPr>
        <p:spPr>
          <a:xfrm rot="-5400000">
            <a:off x="-1596800" y="3392000"/>
            <a:ext cx="4239900" cy="74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216" name="Google Shape;216;p28"/>
          <p:cNvSpPr/>
          <p:nvPr/>
        </p:nvSpPr>
        <p:spPr>
          <a:xfrm rot="-5400000">
            <a:off x="-1066200" y="3392000"/>
            <a:ext cx="4239900" cy="74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217" name="Google Shape;217;p28"/>
          <p:cNvSpPr txBox="1">
            <a:spLocks noGrp="1"/>
          </p:cNvSpPr>
          <p:nvPr>
            <p:ph type="ctrTitle"/>
          </p:nvPr>
        </p:nvSpPr>
        <p:spPr>
          <a:xfrm>
            <a:off x="4894225" y="2524350"/>
            <a:ext cx="3944700" cy="52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Andika"/>
                <a:ea typeface="Andika"/>
                <a:cs typeface="Andika"/>
                <a:sym typeface="Andika"/>
              </a:rPr>
              <a:t>OPPORTUNITIES FOR SUCCESS</a:t>
            </a:r>
            <a:endParaRPr sz="2000">
              <a:latin typeface="Andika"/>
              <a:ea typeface="Andika"/>
              <a:cs typeface="Andika"/>
              <a:sym typeface="Andika"/>
            </a:endParaRPr>
          </a:p>
        </p:txBody>
      </p:sp>
      <p:sp>
        <p:nvSpPr>
          <p:cNvPr id="218" name="Google Shape;218;p28"/>
          <p:cNvSpPr txBox="1">
            <a:spLocks noGrp="1"/>
          </p:cNvSpPr>
          <p:nvPr>
            <p:ph type="subTitle" idx="1"/>
          </p:nvPr>
        </p:nvSpPr>
        <p:spPr>
          <a:xfrm>
            <a:off x="4954750" y="3004775"/>
            <a:ext cx="3792600" cy="7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Sniglet"/>
                <a:ea typeface="Sniglet"/>
                <a:cs typeface="Sniglet"/>
                <a:sym typeface="Sniglet"/>
              </a:rPr>
              <a:t>Familiar text that youth can read efficiently</a:t>
            </a:r>
            <a:endParaRPr sz="180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219" name="Google Shape;219;p28"/>
          <p:cNvSpPr txBox="1">
            <a:spLocks noGrp="1"/>
          </p:cNvSpPr>
          <p:nvPr>
            <p:ph type="ctrTitle" idx="2"/>
          </p:nvPr>
        </p:nvSpPr>
        <p:spPr>
          <a:xfrm>
            <a:off x="4970425" y="916850"/>
            <a:ext cx="3792600" cy="52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F0F0F"/>
                </a:solidFill>
                <a:latin typeface="Andika"/>
                <a:ea typeface="Andika"/>
                <a:cs typeface="Andika"/>
                <a:sym typeface="Andika"/>
              </a:rPr>
              <a:t>CONNECTING TO RESOURCES</a:t>
            </a:r>
            <a:endParaRPr sz="2000">
              <a:solidFill>
                <a:srgbClr val="0F0F0F"/>
              </a:solidFill>
              <a:latin typeface="Andika"/>
              <a:ea typeface="Andika"/>
              <a:cs typeface="Andika"/>
              <a:sym typeface="Andika"/>
            </a:endParaRPr>
          </a:p>
        </p:txBody>
      </p:sp>
      <p:sp>
        <p:nvSpPr>
          <p:cNvPr id="220" name="Google Shape;220;p28"/>
          <p:cNvSpPr txBox="1">
            <a:spLocks noGrp="1"/>
          </p:cNvSpPr>
          <p:nvPr>
            <p:ph type="subTitle" idx="3"/>
          </p:nvPr>
        </p:nvSpPr>
        <p:spPr>
          <a:xfrm>
            <a:off x="4939150" y="1291550"/>
            <a:ext cx="3976200" cy="7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Sniglet"/>
                <a:ea typeface="Sniglet"/>
                <a:cs typeface="Sniglet"/>
                <a:sym typeface="Sniglet"/>
              </a:rPr>
              <a:t>Access to books, workshops, supplies  </a:t>
            </a:r>
            <a:endParaRPr sz="180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221" name="Google Shape;221;p28"/>
          <p:cNvSpPr txBox="1">
            <a:spLocks noGrp="1"/>
          </p:cNvSpPr>
          <p:nvPr>
            <p:ph type="ctrTitle" idx="4"/>
          </p:nvPr>
        </p:nvSpPr>
        <p:spPr>
          <a:xfrm>
            <a:off x="5009088" y="4500550"/>
            <a:ext cx="2551800" cy="4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Andika"/>
                <a:ea typeface="Andika"/>
                <a:cs typeface="Andika"/>
                <a:sym typeface="Andika"/>
              </a:rPr>
              <a:t>CULTURALLY RICH</a:t>
            </a:r>
            <a:endParaRPr sz="2000">
              <a:latin typeface="Andika"/>
              <a:ea typeface="Andika"/>
              <a:cs typeface="Andika"/>
              <a:sym typeface="Andika"/>
            </a:endParaRPr>
          </a:p>
        </p:txBody>
      </p:sp>
      <p:sp>
        <p:nvSpPr>
          <p:cNvPr id="222" name="Google Shape;222;p28"/>
          <p:cNvSpPr txBox="1">
            <a:spLocks noGrp="1"/>
          </p:cNvSpPr>
          <p:nvPr>
            <p:ph type="subTitle" idx="5"/>
          </p:nvPr>
        </p:nvSpPr>
        <p:spPr>
          <a:xfrm>
            <a:off x="4970325" y="5013750"/>
            <a:ext cx="3944700" cy="96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Sniglet"/>
                <a:ea typeface="Sniglet"/>
                <a:cs typeface="Sniglet"/>
                <a:sym typeface="Sniglet"/>
              </a:rPr>
              <a:t>Books  &amp; activities that spark interest with diverse representation</a:t>
            </a:r>
            <a:endParaRPr sz="1800">
              <a:latin typeface="Sniglet"/>
              <a:ea typeface="Sniglet"/>
              <a:cs typeface="Sniglet"/>
              <a:sym typeface="Snigle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Sniglet"/>
              <a:ea typeface="Sniglet"/>
              <a:cs typeface="Sniglet"/>
              <a:sym typeface="Sniglet"/>
            </a:endParaRPr>
          </a:p>
        </p:txBody>
      </p:sp>
      <p:grpSp>
        <p:nvGrpSpPr>
          <p:cNvPr id="223" name="Google Shape;223;p28"/>
          <p:cNvGrpSpPr/>
          <p:nvPr/>
        </p:nvGrpSpPr>
        <p:grpSpPr>
          <a:xfrm>
            <a:off x="4171692" y="2709458"/>
            <a:ext cx="648198" cy="783588"/>
            <a:chOff x="3539102" y="2427549"/>
            <a:chExt cx="355099" cy="355481"/>
          </a:xfrm>
        </p:grpSpPr>
        <p:sp>
          <p:nvSpPr>
            <p:cNvPr id="224" name="Google Shape;224;p28"/>
            <p:cNvSpPr/>
            <p:nvPr/>
          </p:nvSpPr>
          <p:spPr>
            <a:xfrm>
              <a:off x="3539102" y="2561320"/>
              <a:ext cx="355099" cy="221710"/>
            </a:xfrm>
            <a:custGeom>
              <a:avLst/>
              <a:gdLst/>
              <a:ahLst/>
              <a:cxnLst/>
              <a:rect l="l" t="t" r="r" b="b"/>
              <a:pathLst>
                <a:path w="11157" h="6966" extrusionOk="0">
                  <a:moveTo>
                    <a:pt x="2953" y="3131"/>
                  </a:moveTo>
                  <a:lnTo>
                    <a:pt x="2953" y="6644"/>
                  </a:lnTo>
                  <a:lnTo>
                    <a:pt x="1537" y="6644"/>
                  </a:lnTo>
                  <a:lnTo>
                    <a:pt x="1537" y="3131"/>
                  </a:lnTo>
                  <a:close/>
                  <a:moveTo>
                    <a:pt x="6263" y="2250"/>
                  </a:moveTo>
                  <a:lnTo>
                    <a:pt x="6263" y="6644"/>
                  </a:lnTo>
                  <a:lnTo>
                    <a:pt x="4858" y="6644"/>
                  </a:lnTo>
                  <a:lnTo>
                    <a:pt x="4858" y="2250"/>
                  </a:lnTo>
                  <a:close/>
                  <a:moveTo>
                    <a:pt x="9585" y="333"/>
                  </a:moveTo>
                  <a:lnTo>
                    <a:pt x="9585" y="6644"/>
                  </a:lnTo>
                  <a:lnTo>
                    <a:pt x="8168" y="6644"/>
                  </a:lnTo>
                  <a:lnTo>
                    <a:pt x="8168" y="333"/>
                  </a:lnTo>
                  <a:close/>
                  <a:moveTo>
                    <a:pt x="8025" y="0"/>
                  </a:moveTo>
                  <a:cubicBezTo>
                    <a:pt x="7930" y="0"/>
                    <a:pt x="7859" y="83"/>
                    <a:pt x="7859" y="167"/>
                  </a:cubicBezTo>
                  <a:lnTo>
                    <a:pt x="7859" y="6644"/>
                  </a:lnTo>
                  <a:lnTo>
                    <a:pt x="6609" y="6644"/>
                  </a:lnTo>
                  <a:lnTo>
                    <a:pt x="6609" y="2084"/>
                  </a:lnTo>
                  <a:cubicBezTo>
                    <a:pt x="6609" y="2000"/>
                    <a:pt x="6537" y="1917"/>
                    <a:pt x="6442" y="1917"/>
                  </a:cubicBezTo>
                  <a:lnTo>
                    <a:pt x="4704" y="1917"/>
                  </a:lnTo>
                  <a:cubicBezTo>
                    <a:pt x="4608" y="1917"/>
                    <a:pt x="4537" y="2000"/>
                    <a:pt x="4537" y="2084"/>
                  </a:cubicBezTo>
                  <a:lnTo>
                    <a:pt x="4537" y="6644"/>
                  </a:lnTo>
                  <a:lnTo>
                    <a:pt x="3287" y="6644"/>
                  </a:lnTo>
                  <a:lnTo>
                    <a:pt x="3287" y="2965"/>
                  </a:lnTo>
                  <a:cubicBezTo>
                    <a:pt x="3287" y="2881"/>
                    <a:pt x="3215" y="2798"/>
                    <a:pt x="3120" y="2798"/>
                  </a:cubicBezTo>
                  <a:lnTo>
                    <a:pt x="1382" y="2798"/>
                  </a:lnTo>
                  <a:cubicBezTo>
                    <a:pt x="1298" y="2798"/>
                    <a:pt x="1215" y="2881"/>
                    <a:pt x="1215" y="2965"/>
                  </a:cubicBezTo>
                  <a:lnTo>
                    <a:pt x="1215" y="6644"/>
                  </a:lnTo>
                  <a:lnTo>
                    <a:pt x="167" y="6644"/>
                  </a:lnTo>
                  <a:cubicBezTo>
                    <a:pt x="72" y="6644"/>
                    <a:pt x="1" y="6715"/>
                    <a:pt x="1" y="6810"/>
                  </a:cubicBezTo>
                  <a:cubicBezTo>
                    <a:pt x="1" y="6894"/>
                    <a:pt x="72" y="6965"/>
                    <a:pt x="167" y="6965"/>
                  </a:cubicBezTo>
                  <a:lnTo>
                    <a:pt x="11002" y="6965"/>
                  </a:lnTo>
                  <a:cubicBezTo>
                    <a:pt x="11085" y="6965"/>
                    <a:pt x="11157" y="6894"/>
                    <a:pt x="11157" y="6810"/>
                  </a:cubicBezTo>
                  <a:cubicBezTo>
                    <a:pt x="11145" y="6715"/>
                    <a:pt x="11073" y="6644"/>
                    <a:pt x="10990" y="6644"/>
                  </a:cubicBezTo>
                  <a:lnTo>
                    <a:pt x="9930" y="6644"/>
                  </a:lnTo>
                  <a:lnTo>
                    <a:pt x="9930" y="167"/>
                  </a:lnTo>
                  <a:cubicBezTo>
                    <a:pt x="9930" y="83"/>
                    <a:pt x="9859" y="0"/>
                    <a:pt x="9764" y="0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8"/>
            <p:cNvSpPr/>
            <p:nvPr/>
          </p:nvSpPr>
          <p:spPr>
            <a:xfrm>
              <a:off x="3544417" y="2427549"/>
              <a:ext cx="339568" cy="205415"/>
            </a:xfrm>
            <a:custGeom>
              <a:avLst/>
              <a:gdLst/>
              <a:ahLst/>
              <a:cxnLst/>
              <a:rect l="l" t="t" r="r" b="b"/>
              <a:pathLst>
                <a:path w="10669" h="6454" extrusionOk="0">
                  <a:moveTo>
                    <a:pt x="10157" y="0"/>
                  </a:moveTo>
                  <a:cubicBezTo>
                    <a:pt x="10125" y="0"/>
                    <a:pt x="10093" y="4"/>
                    <a:pt x="10061" y="12"/>
                  </a:cubicBezTo>
                  <a:lnTo>
                    <a:pt x="8656" y="191"/>
                  </a:lnTo>
                  <a:cubicBezTo>
                    <a:pt x="8382" y="214"/>
                    <a:pt x="8180" y="488"/>
                    <a:pt x="8216" y="762"/>
                  </a:cubicBezTo>
                  <a:cubicBezTo>
                    <a:pt x="8238" y="1032"/>
                    <a:pt x="8483" y="1217"/>
                    <a:pt x="8751" y="1217"/>
                  </a:cubicBezTo>
                  <a:cubicBezTo>
                    <a:pt x="8767" y="1217"/>
                    <a:pt x="8783" y="1216"/>
                    <a:pt x="8799" y="1215"/>
                  </a:cubicBezTo>
                  <a:lnTo>
                    <a:pt x="8906" y="1203"/>
                  </a:lnTo>
                  <a:lnTo>
                    <a:pt x="8906" y="1203"/>
                  </a:lnTo>
                  <a:cubicBezTo>
                    <a:pt x="7204" y="3191"/>
                    <a:pt x="5156" y="4215"/>
                    <a:pt x="3715" y="4727"/>
                  </a:cubicBezTo>
                  <a:cubicBezTo>
                    <a:pt x="1917" y="5370"/>
                    <a:pt x="524" y="5429"/>
                    <a:pt x="500" y="5429"/>
                  </a:cubicBezTo>
                  <a:cubicBezTo>
                    <a:pt x="227" y="5441"/>
                    <a:pt x="0" y="5679"/>
                    <a:pt x="12" y="5965"/>
                  </a:cubicBezTo>
                  <a:cubicBezTo>
                    <a:pt x="24" y="6239"/>
                    <a:pt x="250" y="6453"/>
                    <a:pt x="524" y="6453"/>
                  </a:cubicBezTo>
                  <a:lnTo>
                    <a:pt x="536" y="6453"/>
                  </a:lnTo>
                  <a:cubicBezTo>
                    <a:pt x="596" y="6453"/>
                    <a:pt x="2084" y="6394"/>
                    <a:pt x="4037" y="5703"/>
                  </a:cubicBezTo>
                  <a:cubicBezTo>
                    <a:pt x="5132" y="5322"/>
                    <a:pt x="6156" y="4798"/>
                    <a:pt x="7096" y="4167"/>
                  </a:cubicBezTo>
                  <a:cubicBezTo>
                    <a:pt x="7168" y="4120"/>
                    <a:pt x="7192" y="4013"/>
                    <a:pt x="7144" y="3941"/>
                  </a:cubicBezTo>
                  <a:cubicBezTo>
                    <a:pt x="7113" y="3895"/>
                    <a:pt x="7058" y="3869"/>
                    <a:pt x="7003" y="3869"/>
                  </a:cubicBezTo>
                  <a:cubicBezTo>
                    <a:pt x="6973" y="3869"/>
                    <a:pt x="6943" y="3877"/>
                    <a:pt x="6918" y="3893"/>
                  </a:cubicBezTo>
                  <a:cubicBezTo>
                    <a:pt x="5989" y="4513"/>
                    <a:pt x="5001" y="5025"/>
                    <a:pt x="3929" y="5394"/>
                  </a:cubicBezTo>
                  <a:cubicBezTo>
                    <a:pt x="2024" y="6084"/>
                    <a:pt x="596" y="6120"/>
                    <a:pt x="536" y="6120"/>
                  </a:cubicBezTo>
                  <a:cubicBezTo>
                    <a:pt x="429" y="6120"/>
                    <a:pt x="358" y="6049"/>
                    <a:pt x="358" y="5953"/>
                  </a:cubicBezTo>
                  <a:cubicBezTo>
                    <a:pt x="358" y="5846"/>
                    <a:pt x="429" y="5751"/>
                    <a:pt x="536" y="5751"/>
                  </a:cubicBezTo>
                  <a:cubicBezTo>
                    <a:pt x="548" y="5751"/>
                    <a:pt x="1989" y="5691"/>
                    <a:pt x="3834" y="5036"/>
                  </a:cubicBezTo>
                  <a:cubicBezTo>
                    <a:pt x="5406" y="4489"/>
                    <a:pt x="7632" y="3346"/>
                    <a:pt x="9454" y="1084"/>
                  </a:cubicBezTo>
                  <a:cubicBezTo>
                    <a:pt x="9534" y="969"/>
                    <a:pt x="9459" y="809"/>
                    <a:pt x="9315" y="809"/>
                  </a:cubicBezTo>
                  <a:cubicBezTo>
                    <a:pt x="9310" y="809"/>
                    <a:pt x="9304" y="809"/>
                    <a:pt x="9299" y="810"/>
                  </a:cubicBezTo>
                  <a:lnTo>
                    <a:pt x="8775" y="869"/>
                  </a:lnTo>
                  <a:cubicBezTo>
                    <a:pt x="8768" y="870"/>
                    <a:pt x="8761" y="871"/>
                    <a:pt x="8754" y="871"/>
                  </a:cubicBezTo>
                  <a:cubicBezTo>
                    <a:pt x="8676" y="871"/>
                    <a:pt x="8595" y="815"/>
                    <a:pt x="8573" y="738"/>
                  </a:cubicBezTo>
                  <a:cubicBezTo>
                    <a:pt x="8537" y="631"/>
                    <a:pt x="8620" y="512"/>
                    <a:pt x="8740" y="500"/>
                  </a:cubicBezTo>
                  <a:lnTo>
                    <a:pt x="10133" y="322"/>
                  </a:lnTo>
                  <a:cubicBezTo>
                    <a:pt x="10139" y="321"/>
                    <a:pt x="10146" y="320"/>
                    <a:pt x="10153" y="320"/>
                  </a:cubicBezTo>
                  <a:cubicBezTo>
                    <a:pt x="10253" y="320"/>
                    <a:pt x="10347" y="400"/>
                    <a:pt x="10347" y="500"/>
                  </a:cubicBezTo>
                  <a:lnTo>
                    <a:pt x="10347" y="1893"/>
                  </a:lnTo>
                  <a:cubicBezTo>
                    <a:pt x="10347" y="2000"/>
                    <a:pt x="10252" y="2072"/>
                    <a:pt x="10168" y="2072"/>
                  </a:cubicBezTo>
                  <a:cubicBezTo>
                    <a:pt x="10073" y="2072"/>
                    <a:pt x="9990" y="1988"/>
                    <a:pt x="9990" y="1893"/>
                  </a:cubicBezTo>
                  <a:lnTo>
                    <a:pt x="9990" y="1477"/>
                  </a:lnTo>
                  <a:cubicBezTo>
                    <a:pt x="9990" y="1417"/>
                    <a:pt x="9942" y="1346"/>
                    <a:pt x="9883" y="1334"/>
                  </a:cubicBezTo>
                  <a:cubicBezTo>
                    <a:pt x="9866" y="1324"/>
                    <a:pt x="9848" y="1319"/>
                    <a:pt x="9830" y="1319"/>
                  </a:cubicBezTo>
                  <a:cubicBezTo>
                    <a:pt x="9784" y="1319"/>
                    <a:pt x="9738" y="1347"/>
                    <a:pt x="9704" y="1381"/>
                  </a:cubicBezTo>
                  <a:cubicBezTo>
                    <a:pt x="9085" y="2119"/>
                    <a:pt x="8394" y="2810"/>
                    <a:pt x="7632" y="3382"/>
                  </a:cubicBezTo>
                  <a:cubicBezTo>
                    <a:pt x="7561" y="3441"/>
                    <a:pt x="7537" y="3548"/>
                    <a:pt x="7597" y="3608"/>
                  </a:cubicBezTo>
                  <a:cubicBezTo>
                    <a:pt x="7635" y="3646"/>
                    <a:pt x="7692" y="3674"/>
                    <a:pt x="7744" y="3674"/>
                  </a:cubicBezTo>
                  <a:cubicBezTo>
                    <a:pt x="7773" y="3674"/>
                    <a:pt x="7801" y="3665"/>
                    <a:pt x="7823" y="3643"/>
                  </a:cubicBezTo>
                  <a:cubicBezTo>
                    <a:pt x="8489" y="3131"/>
                    <a:pt x="9109" y="2548"/>
                    <a:pt x="9656" y="1917"/>
                  </a:cubicBezTo>
                  <a:cubicBezTo>
                    <a:pt x="9668" y="2179"/>
                    <a:pt x="9894" y="2405"/>
                    <a:pt x="10156" y="2405"/>
                  </a:cubicBezTo>
                  <a:cubicBezTo>
                    <a:pt x="10442" y="2405"/>
                    <a:pt x="10668" y="2179"/>
                    <a:pt x="10668" y="1893"/>
                  </a:cubicBezTo>
                  <a:lnTo>
                    <a:pt x="10668" y="500"/>
                  </a:lnTo>
                  <a:cubicBezTo>
                    <a:pt x="10621" y="369"/>
                    <a:pt x="10561" y="238"/>
                    <a:pt x="10466" y="131"/>
                  </a:cubicBezTo>
                  <a:cubicBezTo>
                    <a:pt x="10382" y="48"/>
                    <a:pt x="10270" y="0"/>
                    <a:pt x="10157" y="0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" name="Google Shape;226;p28"/>
          <p:cNvGrpSpPr/>
          <p:nvPr/>
        </p:nvGrpSpPr>
        <p:grpSpPr>
          <a:xfrm>
            <a:off x="4247910" y="4500562"/>
            <a:ext cx="648195" cy="713103"/>
            <a:chOff x="1754279" y="4286593"/>
            <a:chExt cx="351439" cy="345965"/>
          </a:xfrm>
        </p:grpSpPr>
        <p:sp>
          <p:nvSpPr>
            <p:cNvPr id="227" name="Google Shape;227;p28"/>
            <p:cNvSpPr/>
            <p:nvPr/>
          </p:nvSpPr>
          <p:spPr>
            <a:xfrm>
              <a:off x="1799379" y="4550857"/>
              <a:ext cx="28422" cy="27117"/>
            </a:xfrm>
            <a:custGeom>
              <a:avLst/>
              <a:gdLst/>
              <a:ahLst/>
              <a:cxnLst/>
              <a:rect l="l" t="t" r="r" b="b"/>
              <a:pathLst>
                <a:path w="893" h="852" extrusionOk="0">
                  <a:moveTo>
                    <a:pt x="708" y="1"/>
                  </a:moveTo>
                  <a:cubicBezTo>
                    <a:pt x="667" y="1"/>
                    <a:pt x="625" y="16"/>
                    <a:pt x="595" y="45"/>
                  </a:cubicBezTo>
                  <a:lnTo>
                    <a:pt x="60" y="581"/>
                  </a:lnTo>
                  <a:cubicBezTo>
                    <a:pt x="0" y="641"/>
                    <a:pt x="0" y="748"/>
                    <a:pt x="60" y="807"/>
                  </a:cubicBezTo>
                  <a:cubicBezTo>
                    <a:pt x="89" y="837"/>
                    <a:pt x="131" y="852"/>
                    <a:pt x="173" y="852"/>
                  </a:cubicBezTo>
                  <a:cubicBezTo>
                    <a:pt x="214" y="852"/>
                    <a:pt x="256" y="837"/>
                    <a:pt x="286" y="807"/>
                  </a:cubicBezTo>
                  <a:lnTo>
                    <a:pt x="822" y="272"/>
                  </a:lnTo>
                  <a:cubicBezTo>
                    <a:pt x="893" y="212"/>
                    <a:pt x="893" y="117"/>
                    <a:pt x="822" y="45"/>
                  </a:cubicBezTo>
                  <a:cubicBezTo>
                    <a:pt x="792" y="16"/>
                    <a:pt x="750" y="1"/>
                    <a:pt x="708" y="1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8"/>
            <p:cNvSpPr/>
            <p:nvPr/>
          </p:nvSpPr>
          <p:spPr>
            <a:xfrm>
              <a:off x="1833084" y="4584594"/>
              <a:ext cx="27690" cy="27117"/>
            </a:xfrm>
            <a:custGeom>
              <a:avLst/>
              <a:gdLst/>
              <a:ahLst/>
              <a:cxnLst/>
              <a:rect l="l" t="t" r="r" b="b"/>
              <a:pathLst>
                <a:path w="870" h="852" extrusionOk="0">
                  <a:moveTo>
                    <a:pt x="699" y="0"/>
                  </a:moveTo>
                  <a:cubicBezTo>
                    <a:pt x="659" y="0"/>
                    <a:pt x="620" y="15"/>
                    <a:pt x="596" y="45"/>
                  </a:cubicBezTo>
                  <a:lnTo>
                    <a:pt x="48" y="581"/>
                  </a:lnTo>
                  <a:cubicBezTo>
                    <a:pt x="1" y="640"/>
                    <a:pt x="1" y="747"/>
                    <a:pt x="48" y="807"/>
                  </a:cubicBezTo>
                  <a:cubicBezTo>
                    <a:pt x="78" y="837"/>
                    <a:pt x="120" y="852"/>
                    <a:pt x="161" y="852"/>
                  </a:cubicBezTo>
                  <a:cubicBezTo>
                    <a:pt x="203" y="852"/>
                    <a:pt x="245" y="837"/>
                    <a:pt x="275" y="807"/>
                  </a:cubicBezTo>
                  <a:lnTo>
                    <a:pt x="810" y="271"/>
                  </a:lnTo>
                  <a:cubicBezTo>
                    <a:pt x="870" y="212"/>
                    <a:pt x="870" y="105"/>
                    <a:pt x="810" y="45"/>
                  </a:cubicBezTo>
                  <a:cubicBezTo>
                    <a:pt x="781" y="15"/>
                    <a:pt x="739" y="0"/>
                    <a:pt x="699" y="0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8"/>
            <p:cNvSpPr/>
            <p:nvPr/>
          </p:nvSpPr>
          <p:spPr>
            <a:xfrm>
              <a:off x="1816407" y="4567917"/>
              <a:ext cx="28072" cy="27117"/>
            </a:xfrm>
            <a:custGeom>
              <a:avLst/>
              <a:gdLst/>
              <a:ahLst/>
              <a:cxnLst/>
              <a:rect l="l" t="t" r="r" b="b"/>
              <a:pathLst>
                <a:path w="882" h="852" extrusionOk="0">
                  <a:moveTo>
                    <a:pt x="709" y="0"/>
                  </a:moveTo>
                  <a:cubicBezTo>
                    <a:pt x="668" y="0"/>
                    <a:pt x="626" y="15"/>
                    <a:pt x="596" y="45"/>
                  </a:cubicBezTo>
                  <a:lnTo>
                    <a:pt x="60" y="581"/>
                  </a:lnTo>
                  <a:cubicBezTo>
                    <a:pt x="1" y="640"/>
                    <a:pt x="1" y="748"/>
                    <a:pt x="60" y="807"/>
                  </a:cubicBezTo>
                  <a:cubicBezTo>
                    <a:pt x="90" y="837"/>
                    <a:pt x="132" y="852"/>
                    <a:pt x="172" y="852"/>
                  </a:cubicBezTo>
                  <a:cubicBezTo>
                    <a:pt x="212" y="852"/>
                    <a:pt x="251" y="837"/>
                    <a:pt x="275" y="807"/>
                  </a:cubicBezTo>
                  <a:lnTo>
                    <a:pt x="822" y="271"/>
                  </a:lnTo>
                  <a:cubicBezTo>
                    <a:pt x="882" y="212"/>
                    <a:pt x="882" y="105"/>
                    <a:pt x="822" y="45"/>
                  </a:cubicBezTo>
                  <a:cubicBezTo>
                    <a:pt x="793" y="15"/>
                    <a:pt x="751" y="0"/>
                    <a:pt x="709" y="0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8"/>
            <p:cNvSpPr/>
            <p:nvPr/>
          </p:nvSpPr>
          <p:spPr>
            <a:xfrm>
              <a:off x="1754279" y="4286593"/>
              <a:ext cx="351439" cy="345965"/>
            </a:xfrm>
            <a:custGeom>
              <a:avLst/>
              <a:gdLst/>
              <a:ahLst/>
              <a:cxnLst/>
              <a:rect l="l" t="t" r="r" b="b"/>
              <a:pathLst>
                <a:path w="11042" h="10870" extrusionOk="0">
                  <a:moveTo>
                    <a:pt x="10656" y="324"/>
                  </a:moveTo>
                  <a:lnTo>
                    <a:pt x="10216" y="1871"/>
                  </a:lnTo>
                  <a:lnTo>
                    <a:pt x="9108" y="776"/>
                  </a:lnTo>
                  <a:lnTo>
                    <a:pt x="10656" y="324"/>
                  </a:lnTo>
                  <a:close/>
                  <a:moveTo>
                    <a:pt x="4632" y="3586"/>
                  </a:moveTo>
                  <a:lnTo>
                    <a:pt x="2679" y="5538"/>
                  </a:lnTo>
                  <a:lnTo>
                    <a:pt x="465" y="5360"/>
                  </a:lnTo>
                  <a:cubicBezTo>
                    <a:pt x="429" y="5360"/>
                    <a:pt x="417" y="5324"/>
                    <a:pt x="441" y="5300"/>
                  </a:cubicBezTo>
                  <a:cubicBezTo>
                    <a:pt x="1393" y="4348"/>
                    <a:pt x="2667" y="3764"/>
                    <a:pt x="4001" y="3645"/>
                  </a:cubicBezTo>
                  <a:lnTo>
                    <a:pt x="4632" y="3586"/>
                  </a:lnTo>
                  <a:close/>
                  <a:moveTo>
                    <a:pt x="2727" y="5955"/>
                  </a:moveTo>
                  <a:lnTo>
                    <a:pt x="3584" y="6812"/>
                  </a:lnTo>
                  <a:lnTo>
                    <a:pt x="3263" y="7146"/>
                  </a:lnTo>
                  <a:lnTo>
                    <a:pt x="2393" y="6277"/>
                  </a:lnTo>
                  <a:lnTo>
                    <a:pt x="2727" y="5955"/>
                  </a:lnTo>
                  <a:close/>
                  <a:moveTo>
                    <a:pt x="2572" y="6920"/>
                  </a:moveTo>
                  <a:lnTo>
                    <a:pt x="3024" y="7360"/>
                  </a:lnTo>
                  <a:lnTo>
                    <a:pt x="2655" y="7753"/>
                  </a:lnTo>
                  <a:lnTo>
                    <a:pt x="2596" y="7813"/>
                  </a:lnTo>
                  <a:lnTo>
                    <a:pt x="2191" y="7408"/>
                  </a:lnTo>
                  <a:cubicBezTo>
                    <a:pt x="2155" y="7384"/>
                    <a:pt x="2155" y="7336"/>
                    <a:pt x="2191" y="7313"/>
                  </a:cubicBezTo>
                  <a:lnTo>
                    <a:pt x="2572" y="6920"/>
                  </a:lnTo>
                  <a:close/>
                  <a:moveTo>
                    <a:pt x="8775" y="895"/>
                  </a:moveTo>
                  <a:lnTo>
                    <a:pt x="10121" y="2229"/>
                  </a:lnTo>
                  <a:lnTo>
                    <a:pt x="9704" y="3598"/>
                  </a:lnTo>
                  <a:lnTo>
                    <a:pt x="5275" y="8039"/>
                  </a:lnTo>
                  <a:lnTo>
                    <a:pt x="4406" y="7170"/>
                  </a:lnTo>
                  <a:lnTo>
                    <a:pt x="6430" y="5146"/>
                  </a:lnTo>
                  <a:cubicBezTo>
                    <a:pt x="6584" y="5003"/>
                    <a:pt x="6608" y="4741"/>
                    <a:pt x="6418" y="4574"/>
                  </a:cubicBezTo>
                  <a:cubicBezTo>
                    <a:pt x="6334" y="4491"/>
                    <a:pt x="6230" y="4449"/>
                    <a:pt x="6127" y="4449"/>
                  </a:cubicBezTo>
                  <a:cubicBezTo>
                    <a:pt x="6025" y="4449"/>
                    <a:pt x="5924" y="4491"/>
                    <a:pt x="5846" y="4574"/>
                  </a:cubicBezTo>
                  <a:lnTo>
                    <a:pt x="3822" y="6598"/>
                  </a:lnTo>
                  <a:lnTo>
                    <a:pt x="2965" y="5729"/>
                  </a:lnTo>
                  <a:lnTo>
                    <a:pt x="7394" y="1300"/>
                  </a:lnTo>
                  <a:lnTo>
                    <a:pt x="8775" y="895"/>
                  </a:lnTo>
                  <a:close/>
                  <a:moveTo>
                    <a:pt x="6126" y="4785"/>
                  </a:moveTo>
                  <a:cubicBezTo>
                    <a:pt x="6153" y="4785"/>
                    <a:pt x="6180" y="4794"/>
                    <a:pt x="6191" y="4812"/>
                  </a:cubicBezTo>
                  <a:cubicBezTo>
                    <a:pt x="6227" y="4836"/>
                    <a:pt x="6239" y="4907"/>
                    <a:pt x="6191" y="4943"/>
                  </a:cubicBezTo>
                  <a:lnTo>
                    <a:pt x="4060" y="7074"/>
                  </a:lnTo>
                  <a:cubicBezTo>
                    <a:pt x="3941" y="7170"/>
                    <a:pt x="3108" y="8003"/>
                    <a:pt x="3024" y="8110"/>
                  </a:cubicBezTo>
                  <a:cubicBezTo>
                    <a:pt x="3005" y="8129"/>
                    <a:pt x="2976" y="8142"/>
                    <a:pt x="2949" y="8142"/>
                  </a:cubicBezTo>
                  <a:cubicBezTo>
                    <a:pt x="2926" y="8142"/>
                    <a:pt x="2904" y="8132"/>
                    <a:pt x="2893" y="8110"/>
                  </a:cubicBezTo>
                  <a:cubicBezTo>
                    <a:pt x="2858" y="8086"/>
                    <a:pt x="2858" y="8003"/>
                    <a:pt x="2893" y="7979"/>
                  </a:cubicBezTo>
                  <a:lnTo>
                    <a:pt x="6060" y="4812"/>
                  </a:lnTo>
                  <a:cubicBezTo>
                    <a:pt x="6072" y="4794"/>
                    <a:pt x="6099" y="4785"/>
                    <a:pt x="6126" y="4785"/>
                  </a:cubicBezTo>
                  <a:close/>
                  <a:moveTo>
                    <a:pt x="4179" y="7396"/>
                  </a:moveTo>
                  <a:lnTo>
                    <a:pt x="5048" y="8253"/>
                  </a:lnTo>
                  <a:lnTo>
                    <a:pt x="4739" y="8586"/>
                  </a:lnTo>
                  <a:lnTo>
                    <a:pt x="4715" y="8586"/>
                  </a:lnTo>
                  <a:lnTo>
                    <a:pt x="3858" y="7729"/>
                  </a:lnTo>
                  <a:lnTo>
                    <a:pt x="4179" y="7396"/>
                  </a:lnTo>
                  <a:close/>
                  <a:moveTo>
                    <a:pt x="3608" y="7944"/>
                  </a:moveTo>
                  <a:lnTo>
                    <a:pt x="4048" y="8396"/>
                  </a:lnTo>
                  <a:lnTo>
                    <a:pt x="3679" y="8801"/>
                  </a:lnTo>
                  <a:cubicBezTo>
                    <a:pt x="3667" y="8813"/>
                    <a:pt x="3632" y="8813"/>
                    <a:pt x="3620" y="8813"/>
                  </a:cubicBezTo>
                  <a:cubicBezTo>
                    <a:pt x="3608" y="8813"/>
                    <a:pt x="3584" y="8813"/>
                    <a:pt x="3560" y="8801"/>
                  </a:cubicBezTo>
                  <a:lnTo>
                    <a:pt x="3155" y="8396"/>
                  </a:lnTo>
                  <a:cubicBezTo>
                    <a:pt x="3191" y="8384"/>
                    <a:pt x="3203" y="8360"/>
                    <a:pt x="3215" y="8336"/>
                  </a:cubicBezTo>
                  <a:lnTo>
                    <a:pt x="3608" y="7944"/>
                  </a:lnTo>
                  <a:close/>
                  <a:moveTo>
                    <a:pt x="10687" y="1"/>
                  </a:moveTo>
                  <a:cubicBezTo>
                    <a:pt x="10658" y="1"/>
                    <a:pt x="10627" y="5"/>
                    <a:pt x="10597" y="14"/>
                  </a:cubicBezTo>
                  <a:cubicBezTo>
                    <a:pt x="9894" y="228"/>
                    <a:pt x="7918" y="800"/>
                    <a:pt x="7263" y="1002"/>
                  </a:cubicBezTo>
                  <a:cubicBezTo>
                    <a:pt x="7239" y="1014"/>
                    <a:pt x="7215" y="1014"/>
                    <a:pt x="7192" y="1038"/>
                  </a:cubicBezTo>
                  <a:lnTo>
                    <a:pt x="4953" y="3276"/>
                  </a:lnTo>
                  <a:lnTo>
                    <a:pt x="3965" y="3360"/>
                  </a:lnTo>
                  <a:cubicBezTo>
                    <a:pt x="2548" y="3479"/>
                    <a:pt x="1203" y="4110"/>
                    <a:pt x="215" y="5110"/>
                  </a:cubicBezTo>
                  <a:cubicBezTo>
                    <a:pt x="0" y="5312"/>
                    <a:pt x="131" y="5681"/>
                    <a:pt x="429" y="5705"/>
                  </a:cubicBezTo>
                  <a:lnTo>
                    <a:pt x="2370" y="5860"/>
                  </a:lnTo>
                  <a:lnTo>
                    <a:pt x="2179" y="6062"/>
                  </a:lnTo>
                  <a:cubicBezTo>
                    <a:pt x="2060" y="6181"/>
                    <a:pt x="2060" y="6384"/>
                    <a:pt x="2179" y="6503"/>
                  </a:cubicBezTo>
                  <a:lnTo>
                    <a:pt x="2370" y="6693"/>
                  </a:lnTo>
                  <a:lnTo>
                    <a:pt x="1977" y="7086"/>
                  </a:lnTo>
                  <a:cubicBezTo>
                    <a:pt x="1834" y="7229"/>
                    <a:pt x="1834" y="7491"/>
                    <a:pt x="1977" y="7634"/>
                  </a:cubicBezTo>
                  <a:lnTo>
                    <a:pt x="3370" y="9015"/>
                  </a:lnTo>
                  <a:cubicBezTo>
                    <a:pt x="3441" y="9092"/>
                    <a:pt x="3539" y="9131"/>
                    <a:pt x="3639" y="9131"/>
                  </a:cubicBezTo>
                  <a:cubicBezTo>
                    <a:pt x="3739" y="9131"/>
                    <a:pt x="3840" y="9092"/>
                    <a:pt x="3917" y="9015"/>
                  </a:cubicBezTo>
                  <a:lnTo>
                    <a:pt x="4298" y="8634"/>
                  </a:lnTo>
                  <a:lnTo>
                    <a:pt x="4477" y="8813"/>
                  </a:lnTo>
                  <a:cubicBezTo>
                    <a:pt x="4548" y="8878"/>
                    <a:pt x="4635" y="8911"/>
                    <a:pt x="4720" y="8911"/>
                  </a:cubicBezTo>
                  <a:cubicBezTo>
                    <a:pt x="4804" y="8911"/>
                    <a:pt x="4888" y="8878"/>
                    <a:pt x="4953" y="8813"/>
                  </a:cubicBezTo>
                  <a:lnTo>
                    <a:pt x="5156" y="8622"/>
                  </a:lnTo>
                  <a:lnTo>
                    <a:pt x="5310" y="10551"/>
                  </a:lnTo>
                  <a:cubicBezTo>
                    <a:pt x="5334" y="10682"/>
                    <a:pt x="5418" y="10801"/>
                    <a:pt x="5537" y="10849"/>
                  </a:cubicBezTo>
                  <a:cubicBezTo>
                    <a:pt x="5577" y="10863"/>
                    <a:pt x="5618" y="10870"/>
                    <a:pt x="5658" y="10870"/>
                  </a:cubicBezTo>
                  <a:cubicBezTo>
                    <a:pt x="5750" y="10870"/>
                    <a:pt x="5840" y="10835"/>
                    <a:pt x="5906" y="10777"/>
                  </a:cubicBezTo>
                  <a:cubicBezTo>
                    <a:pt x="6537" y="10146"/>
                    <a:pt x="7001" y="9420"/>
                    <a:pt x="7299" y="8598"/>
                  </a:cubicBezTo>
                  <a:cubicBezTo>
                    <a:pt x="7323" y="8515"/>
                    <a:pt x="7275" y="8420"/>
                    <a:pt x="7203" y="8396"/>
                  </a:cubicBezTo>
                  <a:cubicBezTo>
                    <a:pt x="7184" y="8388"/>
                    <a:pt x="7164" y="8384"/>
                    <a:pt x="7144" y="8384"/>
                  </a:cubicBezTo>
                  <a:cubicBezTo>
                    <a:pt x="7079" y="8384"/>
                    <a:pt x="7019" y="8425"/>
                    <a:pt x="7001" y="8479"/>
                  </a:cubicBezTo>
                  <a:cubicBezTo>
                    <a:pt x="6715" y="9253"/>
                    <a:pt x="6263" y="9956"/>
                    <a:pt x="5691" y="10539"/>
                  </a:cubicBezTo>
                  <a:cubicBezTo>
                    <a:pt x="5682" y="10544"/>
                    <a:pt x="5670" y="10547"/>
                    <a:pt x="5659" y="10547"/>
                  </a:cubicBezTo>
                  <a:cubicBezTo>
                    <a:pt x="5644" y="10547"/>
                    <a:pt x="5632" y="10541"/>
                    <a:pt x="5632" y="10527"/>
                  </a:cubicBezTo>
                  <a:lnTo>
                    <a:pt x="5429" y="8325"/>
                  </a:lnTo>
                  <a:lnTo>
                    <a:pt x="7382" y="6372"/>
                  </a:lnTo>
                  <a:lnTo>
                    <a:pt x="7382" y="6372"/>
                  </a:lnTo>
                  <a:cubicBezTo>
                    <a:pt x="7323" y="7158"/>
                    <a:pt x="7299" y="7372"/>
                    <a:pt x="7203" y="7765"/>
                  </a:cubicBezTo>
                  <a:cubicBezTo>
                    <a:pt x="7192" y="7860"/>
                    <a:pt x="7239" y="7944"/>
                    <a:pt x="7323" y="7967"/>
                  </a:cubicBezTo>
                  <a:cubicBezTo>
                    <a:pt x="7332" y="7969"/>
                    <a:pt x="7342" y="7969"/>
                    <a:pt x="7351" y="7969"/>
                  </a:cubicBezTo>
                  <a:cubicBezTo>
                    <a:pt x="7434" y="7969"/>
                    <a:pt x="7502" y="7923"/>
                    <a:pt x="7513" y="7848"/>
                  </a:cubicBezTo>
                  <a:cubicBezTo>
                    <a:pt x="7620" y="7348"/>
                    <a:pt x="7632" y="7134"/>
                    <a:pt x="7727" y="6027"/>
                  </a:cubicBezTo>
                  <a:lnTo>
                    <a:pt x="9954" y="3800"/>
                  </a:lnTo>
                  <a:cubicBezTo>
                    <a:pt x="9978" y="3776"/>
                    <a:pt x="9990" y="3753"/>
                    <a:pt x="10001" y="3717"/>
                  </a:cubicBezTo>
                  <a:lnTo>
                    <a:pt x="10454" y="2205"/>
                  </a:lnTo>
                  <a:lnTo>
                    <a:pt x="10990" y="383"/>
                  </a:lnTo>
                  <a:cubicBezTo>
                    <a:pt x="11042" y="196"/>
                    <a:pt x="10885" y="1"/>
                    <a:pt x="10687" y="1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8"/>
            <p:cNvSpPr/>
            <p:nvPr/>
          </p:nvSpPr>
          <p:spPr>
            <a:xfrm>
              <a:off x="1951705" y="4367117"/>
              <a:ext cx="86062" cy="65437"/>
            </a:xfrm>
            <a:custGeom>
              <a:avLst/>
              <a:gdLst/>
              <a:ahLst/>
              <a:cxnLst/>
              <a:rect l="l" t="t" r="r" b="b"/>
              <a:pathLst>
                <a:path w="2704" h="2056" extrusionOk="0">
                  <a:moveTo>
                    <a:pt x="905" y="1"/>
                  </a:moveTo>
                  <a:cubicBezTo>
                    <a:pt x="881" y="1"/>
                    <a:pt x="857" y="7"/>
                    <a:pt x="834" y="20"/>
                  </a:cubicBezTo>
                  <a:cubicBezTo>
                    <a:pt x="167" y="330"/>
                    <a:pt x="0" y="1211"/>
                    <a:pt x="524" y="1746"/>
                  </a:cubicBezTo>
                  <a:cubicBezTo>
                    <a:pt x="739" y="1949"/>
                    <a:pt x="1000" y="2056"/>
                    <a:pt x="1274" y="2056"/>
                  </a:cubicBezTo>
                  <a:cubicBezTo>
                    <a:pt x="2227" y="2056"/>
                    <a:pt x="2703" y="913"/>
                    <a:pt x="2024" y="234"/>
                  </a:cubicBezTo>
                  <a:cubicBezTo>
                    <a:pt x="1941" y="151"/>
                    <a:pt x="1834" y="80"/>
                    <a:pt x="1715" y="20"/>
                  </a:cubicBezTo>
                  <a:cubicBezTo>
                    <a:pt x="1696" y="10"/>
                    <a:pt x="1674" y="6"/>
                    <a:pt x="1652" y="6"/>
                  </a:cubicBezTo>
                  <a:cubicBezTo>
                    <a:pt x="1592" y="6"/>
                    <a:pt x="1530" y="39"/>
                    <a:pt x="1512" y="91"/>
                  </a:cubicBezTo>
                  <a:cubicBezTo>
                    <a:pt x="1477" y="163"/>
                    <a:pt x="1512" y="270"/>
                    <a:pt x="1584" y="294"/>
                  </a:cubicBezTo>
                  <a:cubicBezTo>
                    <a:pt x="2060" y="508"/>
                    <a:pt x="2167" y="1127"/>
                    <a:pt x="1810" y="1508"/>
                  </a:cubicBezTo>
                  <a:cubicBezTo>
                    <a:pt x="1667" y="1645"/>
                    <a:pt x="1477" y="1714"/>
                    <a:pt x="1285" y="1714"/>
                  </a:cubicBezTo>
                  <a:cubicBezTo>
                    <a:pt x="1093" y="1714"/>
                    <a:pt x="899" y="1645"/>
                    <a:pt x="750" y="1508"/>
                  </a:cubicBezTo>
                  <a:cubicBezTo>
                    <a:pt x="381" y="1127"/>
                    <a:pt x="500" y="520"/>
                    <a:pt x="977" y="294"/>
                  </a:cubicBezTo>
                  <a:cubicBezTo>
                    <a:pt x="1048" y="270"/>
                    <a:pt x="1096" y="163"/>
                    <a:pt x="1048" y="91"/>
                  </a:cubicBezTo>
                  <a:cubicBezTo>
                    <a:pt x="1022" y="40"/>
                    <a:pt x="966" y="1"/>
                    <a:pt x="905" y="1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2" name="Google Shape;232;p28"/>
          <p:cNvSpPr/>
          <p:nvPr/>
        </p:nvSpPr>
        <p:spPr>
          <a:xfrm>
            <a:off x="4161624" y="989000"/>
            <a:ext cx="732607" cy="712938"/>
          </a:xfrm>
          <a:custGeom>
            <a:avLst/>
            <a:gdLst/>
            <a:ahLst/>
            <a:cxnLst/>
            <a:rect l="l" t="t" r="r" b="b"/>
            <a:pathLst>
              <a:path w="11133" h="11134" extrusionOk="0">
                <a:moveTo>
                  <a:pt x="2876" y="2961"/>
                </a:moveTo>
                <a:cubicBezTo>
                  <a:pt x="2929" y="2961"/>
                  <a:pt x="2983" y="2967"/>
                  <a:pt x="3036" y="2977"/>
                </a:cubicBezTo>
                <a:cubicBezTo>
                  <a:pt x="3358" y="3037"/>
                  <a:pt x="3584" y="3287"/>
                  <a:pt x="3656" y="3596"/>
                </a:cubicBezTo>
                <a:cubicBezTo>
                  <a:pt x="3703" y="3882"/>
                  <a:pt x="3608" y="4180"/>
                  <a:pt x="3382" y="4358"/>
                </a:cubicBezTo>
                <a:cubicBezTo>
                  <a:pt x="3239" y="4489"/>
                  <a:pt x="3144" y="4680"/>
                  <a:pt x="3144" y="4882"/>
                </a:cubicBezTo>
                <a:lnTo>
                  <a:pt x="3144" y="5239"/>
                </a:lnTo>
                <a:cubicBezTo>
                  <a:pt x="3144" y="5525"/>
                  <a:pt x="3370" y="5740"/>
                  <a:pt x="3644" y="5740"/>
                </a:cubicBezTo>
                <a:lnTo>
                  <a:pt x="5406" y="5740"/>
                </a:lnTo>
                <a:lnTo>
                  <a:pt x="5406" y="7502"/>
                </a:lnTo>
                <a:cubicBezTo>
                  <a:pt x="5406" y="7609"/>
                  <a:pt x="5311" y="7680"/>
                  <a:pt x="5227" y="7680"/>
                </a:cubicBezTo>
                <a:lnTo>
                  <a:pt x="4870" y="7680"/>
                </a:lnTo>
                <a:cubicBezTo>
                  <a:pt x="4763" y="7680"/>
                  <a:pt x="4668" y="7633"/>
                  <a:pt x="4596" y="7561"/>
                </a:cubicBezTo>
                <a:cubicBezTo>
                  <a:pt x="4386" y="7313"/>
                  <a:pt x="4084" y="7164"/>
                  <a:pt x="3770" y="7164"/>
                </a:cubicBezTo>
                <a:cubicBezTo>
                  <a:pt x="3693" y="7164"/>
                  <a:pt x="3614" y="7173"/>
                  <a:pt x="3537" y="7192"/>
                </a:cubicBezTo>
                <a:cubicBezTo>
                  <a:pt x="3096" y="7264"/>
                  <a:pt x="2739" y="7621"/>
                  <a:pt x="2655" y="8049"/>
                </a:cubicBezTo>
                <a:cubicBezTo>
                  <a:pt x="2584" y="8395"/>
                  <a:pt x="2667" y="8740"/>
                  <a:pt x="2882" y="9002"/>
                </a:cubicBezTo>
                <a:cubicBezTo>
                  <a:pt x="3084" y="9276"/>
                  <a:pt x="3417" y="9419"/>
                  <a:pt x="3739" y="9419"/>
                </a:cubicBezTo>
                <a:cubicBezTo>
                  <a:pt x="4084" y="9419"/>
                  <a:pt x="4394" y="9276"/>
                  <a:pt x="4608" y="9014"/>
                </a:cubicBezTo>
                <a:cubicBezTo>
                  <a:pt x="4668" y="8942"/>
                  <a:pt x="4763" y="8895"/>
                  <a:pt x="4870" y="8895"/>
                </a:cubicBezTo>
                <a:lnTo>
                  <a:pt x="5215" y="8895"/>
                </a:lnTo>
                <a:cubicBezTo>
                  <a:pt x="5322" y="8895"/>
                  <a:pt x="5394" y="8990"/>
                  <a:pt x="5394" y="9073"/>
                </a:cubicBezTo>
                <a:lnTo>
                  <a:pt x="5394" y="10812"/>
                </a:lnTo>
                <a:lnTo>
                  <a:pt x="870" y="10812"/>
                </a:lnTo>
                <a:cubicBezTo>
                  <a:pt x="572" y="10812"/>
                  <a:pt x="334" y="10573"/>
                  <a:pt x="334" y="10276"/>
                </a:cubicBezTo>
                <a:lnTo>
                  <a:pt x="334" y="5728"/>
                </a:lnTo>
                <a:lnTo>
                  <a:pt x="2084" y="5728"/>
                </a:lnTo>
                <a:cubicBezTo>
                  <a:pt x="2370" y="5728"/>
                  <a:pt x="2596" y="5513"/>
                  <a:pt x="2596" y="5228"/>
                </a:cubicBezTo>
                <a:lnTo>
                  <a:pt x="2596" y="4882"/>
                </a:lnTo>
                <a:cubicBezTo>
                  <a:pt x="2596" y="4680"/>
                  <a:pt x="2501" y="4477"/>
                  <a:pt x="2358" y="4358"/>
                </a:cubicBezTo>
                <a:cubicBezTo>
                  <a:pt x="2179" y="4216"/>
                  <a:pt x="2072" y="3989"/>
                  <a:pt x="2072" y="3751"/>
                </a:cubicBezTo>
                <a:cubicBezTo>
                  <a:pt x="2072" y="3513"/>
                  <a:pt x="2179" y="3287"/>
                  <a:pt x="2370" y="3144"/>
                </a:cubicBezTo>
                <a:cubicBezTo>
                  <a:pt x="2517" y="3024"/>
                  <a:pt x="2694" y="2961"/>
                  <a:pt x="2876" y="2961"/>
                </a:cubicBezTo>
                <a:close/>
                <a:moveTo>
                  <a:pt x="10287" y="334"/>
                </a:moveTo>
                <a:cubicBezTo>
                  <a:pt x="10585" y="334"/>
                  <a:pt x="10823" y="572"/>
                  <a:pt x="10823" y="870"/>
                </a:cubicBezTo>
                <a:lnTo>
                  <a:pt x="10823" y="5406"/>
                </a:lnTo>
                <a:lnTo>
                  <a:pt x="10633" y="5406"/>
                </a:lnTo>
                <a:cubicBezTo>
                  <a:pt x="10537" y="5406"/>
                  <a:pt x="10466" y="5478"/>
                  <a:pt x="10466" y="5573"/>
                </a:cubicBezTo>
                <a:cubicBezTo>
                  <a:pt x="10466" y="5656"/>
                  <a:pt x="10537" y="5728"/>
                  <a:pt x="10633" y="5728"/>
                </a:cubicBezTo>
                <a:lnTo>
                  <a:pt x="10811" y="5728"/>
                </a:lnTo>
                <a:lnTo>
                  <a:pt x="10811" y="10276"/>
                </a:lnTo>
                <a:cubicBezTo>
                  <a:pt x="10811" y="10573"/>
                  <a:pt x="10573" y="10812"/>
                  <a:pt x="10275" y="10812"/>
                </a:cubicBezTo>
                <a:lnTo>
                  <a:pt x="5739" y="10812"/>
                </a:lnTo>
                <a:lnTo>
                  <a:pt x="5739" y="9049"/>
                </a:lnTo>
                <a:cubicBezTo>
                  <a:pt x="5739" y="8764"/>
                  <a:pt x="5513" y="8549"/>
                  <a:pt x="5227" y="8549"/>
                </a:cubicBezTo>
                <a:lnTo>
                  <a:pt x="4882" y="8549"/>
                </a:lnTo>
                <a:cubicBezTo>
                  <a:pt x="4680" y="8549"/>
                  <a:pt x="4489" y="8633"/>
                  <a:pt x="4370" y="8788"/>
                </a:cubicBezTo>
                <a:cubicBezTo>
                  <a:pt x="4215" y="8966"/>
                  <a:pt x="3989" y="9061"/>
                  <a:pt x="3751" y="9061"/>
                </a:cubicBezTo>
                <a:cubicBezTo>
                  <a:pt x="3513" y="9061"/>
                  <a:pt x="3287" y="8966"/>
                  <a:pt x="3144" y="8764"/>
                </a:cubicBezTo>
                <a:cubicBezTo>
                  <a:pt x="2989" y="8573"/>
                  <a:pt x="2941" y="8335"/>
                  <a:pt x="2977" y="8097"/>
                </a:cubicBezTo>
                <a:cubicBezTo>
                  <a:pt x="3036" y="7787"/>
                  <a:pt x="3287" y="7549"/>
                  <a:pt x="3608" y="7490"/>
                </a:cubicBezTo>
                <a:cubicBezTo>
                  <a:pt x="3659" y="7479"/>
                  <a:pt x="3710" y="7473"/>
                  <a:pt x="3761" y="7473"/>
                </a:cubicBezTo>
                <a:cubicBezTo>
                  <a:pt x="3988" y="7473"/>
                  <a:pt x="4212" y="7577"/>
                  <a:pt x="4358" y="7752"/>
                </a:cubicBezTo>
                <a:cubicBezTo>
                  <a:pt x="4501" y="7906"/>
                  <a:pt x="4680" y="7990"/>
                  <a:pt x="4882" y="7990"/>
                </a:cubicBezTo>
                <a:lnTo>
                  <a:pt x="5239" y="7990"/>
                </a:lnTo>
                <a:cubicBezTo>
                  <a:pt x="5525" y="7990"/>
                  <a:pt x="5751" y="7775"/>
                  <a:pt x="5751" y="7490"/>
                </a:cubicBezTo>
                <a:lnTo>
                  <a:pt x="5751" y="5728"/>
                </a:lnTo>
                <a:lnTo>
                  <a:pt x="7501" y="5728"/>
                </a:lnTo>
                <a:cubicBezTo>
                  <a:pt x="7608" y="5728"/>
                  <a:pt x="7680" y="5823"/>
                  <a:pt x="7680" y="5906"/>
                </a:cubicBezTo>
                <a:lnTo>
                  <a:pt x="7680" y="6263"/>
                </a:lnTo>
                <a:cubicBezTo>
                  <a:pt x="7680" y="6371"/>
                  <a:pt x="7632" y="6478"/>
                  <a:pt x="7561" y="6537"/>
                </a:cubicBezTo>
                <a:cubicBezTo>
                  <a:pt x="7251" y="6799"/>
                  <a:pt x="7097" y="7204"/>
                  <a:pt x="7192" y="7609"/>
                </a:cubicBezTo>
                <a:cubicBezTo>
                  <a:pt x="7263" y="8037"/>
                  <a:pt x="7620" y="8395"/>
                  <a:pt x="8049" y="8490"/>
                </a:cubicBezTo>
                <a:cubicBezTo>
                  <a:pt x="8132" y="8502"/>
                  <a:pt x="8216" y="8514"/>
                  <a:pt x="8287" y="8514"/>
                </a:cubicBezTo>
                <a:cubicBezTo>
                  <a:pt x="8549" y="8514"/>
                  <a:pt x="8799" y="8418"/>
                  <a:pt x="9002" y="8264"/>
                </a:cubicBezTo>
                <a:cubicBezTo>
                  <a:pt x="9275" y="8049"/>
                  <a:pt x="9418" y="7728"/>
                  <a:pt x="9418" y="7394"/>
                </a:cubicBezTo>
                <a:cubicBezTo>
                  <a:pt x="9418" y="7061"/>
                  <a:pt x="9275" y="6740"/>
                  <a:pt x="9025" y="6537"/>
                </a:cubicBezTo>
                <a:cubicBezTo>
                  <a:pt x="8942" y="6478"/>
                  <a:pt x="8906" y="6371"/>
                  <a:pt x="8906" y="6263"/>
                </a:cubicBezTo>
                <a:lnTo>
                  <a:pt x="8906" y="5930"/>
                </a:lnTo>
                <a:cubicBezTo>
                  <a:pt x="8906" y="5823"/>
                  <a:pt x="8990" y="5751"/>
                  <a:pt x="9085" y="5751"/>
                </a:cubicBezTo>
                <a:lnTo>
                  <a:pt x="9954" y="5751"/>
                </a:lnTo>
                <a:cubicBezTo>
                  <a:pt x="10049" y="5751"/>
                  <a:pt x="10121" y="5668"/>
                  <a:pt x="10121" y="5585"/>
                </a:cubicBezTo>
                <a:cubicBezTo>
                  <a:pt x="10121" y="5489"/>
                  <a:pt x="10049" y="5418"/>
                  <a:pt x="9954" y="5418"/>
                </a:cubicBezTo>
                <a:lnTo>
                  <a:pt x="9085" y="5418"/>
                </a:lnTo>
                <a:cubicBezTo>
                  <a:pt x="8799" y="5418"/>
                  <a:pt x="8573" y="5644"/>
                  <a:pt x="8573" y="5918"/>
                </a:cubicBezTo>
                <a:lnTo>
                  <a:pt x="8573" y="6263"/>
                </a:lnTo>
                <a:cubicBezTo>
                  <a:pt x="8573" y="6478"/>
                  <a:pt x="8668" y="6668"/>
                  <a:pt x="8811" y="6787"/>
                </a:cubicBezTo>
                <a:cubicBezTo>
                  <a:pt x="8990" y="6930"/>
                  <a:pt x="9097" y="7156"/>
                  <a:pt x="9097" y="7394"/>
                </a:cubicBezTo>
                <a:cubicBezTo>
                  <a:pt x="9097" y="7633"/>
                  <a:pt x="8990" y="7859"/>
                  <a:pt x="8799" y="8014"/>
                </a:cubicBezTo>
                <a:cubicBezTo>
                  <a:pt x="8652" y="8124"/>
                  <a:pt x="8477" y="8185"/>
                  <a:pt x="8295" y="8185"/>
                </a:cubicBezTo>
                <a:cubicBezTo>
                  <a:pt x="8241" y="8185"/>
                  <a:pt x="8187" y="8179"/>
                  <a:pt x="8132" y="8168"/>
                </a:cubicBezTo>
                <a:cubicBezTo>
                  <a:pt x="7811" y="8109"/>
                  <a:pt x="7573" y="7859"/>
                  <a:pt x="7513" y="7549"/>
                </a:cubicBezTo>
                <a:cubicBezTo>
                  <a:pt x="7454" y="7264"/>
                  <a:pt x="7561" y="6966"/>
                  <a:pt x="7787" y="6787"/>
                </a:cubicBezTo>
                <a:cubicBezTo>
                  <a:pt x="7930" y="6656"/>
                  <a:pt x="8025" y="6478"/>
                  <a:pt x="8025" y="6263"/>
                </a:cubicBezTo>
                <a:lnTo>
                  <a:pt x="8025" y="5930"/>
                </a:lnTo>
                <a:cubicBezTo>
                  <a:pt x="8025" y="5644"/>
                  <a:pt x="7799" y="5418"/>
                  <a:pt x="7525" y="5418"/>
                </a:cubicBezTo>
                <a:lnTo>
                  <a:pt x="5763" y="5418"/>
                </a:lnTo>
                <a:lnTo>
                  <a:pt x="5763" y="3668"/>
                </a:lnTo>
                <a:cubicBezTo>
                  <a:pt x="5763" y="3561"/>
                  <a:pt x="5858" y="3489"/>
                  <a:pt x="5942" y="3489"/>
                </a:cubicBezTo>
                <a:lnTo>
                  <a:pt x="6299" y="3489"/>
                </a:lnTo>
                <a:cubicBezTo>
                  <a:pt x="6406" y="3489"/>
                  <a:pt x="6501" y="3525"/>
                  <a:pt x="6561" y="3608"/>
                </a:cubicBezTo>
                <a:cubicBezTo>
                  <a:pt x="6783" y="3859"/>
                  <a:pt x="7091" y="4001"/>
                  <a:pt x="7409" y="4001"/>
                </a:cubicBezTo>
                <a:cubicBezTo>
                  <a:pt x="7483" y="4001"/>
                  <a:pt x="7558" y="3993"/>
                  <a:pt x="7632" y="3977"/>
                </a:cubicBezTo>
                <a:cubicBezTo>
                  <a:pt x="8073" y="3906"/>
                  <a:pt x="8430" y="3549"/>
                  <a:pt x="8513" y="3108"/>
                </a:cubicBezTo>
                <a:cubicBezTo>
                  <a:pt x="8585" y="2775"/>
                  <a:pt x="8501" y="2430"/>
                  <a:pt x="8287" y="2156"/>
                </a:cubicBezTo>
                <a:cubicBezTo>
                  <a:pt x="8085" y="1894"/>
                  <a:pt x="7751" y="1739"/>
                  <a:pt x="7430" y="1739"/>
                </a:cubicBezTo>
                <a:cubicBezTo>
                  <a:pt x="7085" y="1739"/>
                  <a:pt x="6775" y="1894"/>
                  <a:pt x="6561" y="2144"/>
                </a:cubicBezTo>
                <a:cubicBezTo>
                  <a:pt x="6501" y="2215"/>
                  <a:pt x="6406" y="2263"/>
                  <a:pt x="6299" y="2263"/>
                </a:cubicBezTo>
                <a:lnTo>
                  <a:pt x="5954" y="2263"/>
                </a:lnTo>
                <a:cubicBezTo>
                  <a:pt x="5846" y="2263"/>
                  <a:pt x="5775" y="2180"/>
                  <a:pt x="5775" y="2084"/>
                </a:cubicBezTo>
                <a:lnTo>
                  <a:pt x="5775" y="1203"/>
                </a:lnTo>
                <a:cubicBezTo>
                  <a:pt x="5775" y="1120"/>
                  <a:pt x="5703" y="1048"/>
                  <a:pt x="5608" y="1048"/>
                </a:cubicBezTo>
                <a:cubicBezTo>
                  <a:pt x="5525" y="1048"/>
                  <a:pt x="5453" y="1120"/>
                  <a:pt x="5453" y="1203"/>
                </a:cubicBezTo>
                <a:lnTo>
                  <a:pt x="5453" y="2084"/>
                </a:lnTo>
                <a:cubicBezTo>
                  <a:pt x="5453" y="2370"/>
                  <a:pt x="5668" y="2596"/>
                  <a:pt x="5954" y="2596"/>
                </a:cubicBezTo>
                <a:lnTo>
                  <a:pt x="6299" y="2596"/>
                </a:lnTo>
                <a:cubicBezTo>
                  <a:pt x="6501" y="2596"/>
                  <a:pt x="6704" y="2501"/>
                  <a:pt x="6823" y="2358"/>
                </a:cubicBezTo>
                <a:cubicBezTo>
                  <a:pt x="6966" y="2180"/>
                  <a:pt x="7192" y="2072"/>
                  <a:pt x="7430" y="2072"/>
                </a:cubicBezTo>
                <a:cubicBezTo>
                  <a:pt x="7668" y="2072"/>
                  <a:pt x="7894" y="2180"/>
                  <a:pt x="8037" y="2370"/>
                </a:cubicBezTo>
                <a:cubicBezTo>
                  <a:pt x="8192" y="2561"/>
                  <a:pt x="8251" y="2799"/>
                  <a:pt x="8204" y="3037"/>
                </a:cubicBezTo>
                <a:cubicBezTo>
                  <a:pt x="8144" y="3346"/>
                  <a:pt x="7894" y="3584"/>
                  <a:pt x="7573" y="3644"/>
                </a:cubicBezTo>
                <a:cubicBezTo>
                  <a:pt x="7519" y="3656"/>
                  <a:pt x="7465" y="3661"/>
                  <a:pt x="7411" y="3661"/>
                </a:cubicBezTo>
                <a:cubicBezTo>
                  <a:pt x="7187" y="3661"/>
                  <a:pt x="6966" y="3564"/>
                  <a:pt x="6823" y="3382"/>
                </a:cubicBezTo>
                <a:cubicBezTo>
                  <a:pt x="6680" y="3227"/>
                  <a:pt x="6501" y="3144"/>
                  <a:pt x="6299" y="3144"/>
                </a:cubicBezTo>
                <a:lnTo>
                  <a:pt x="5942" y="3144"/>
                </a:lnTo>
                <a:cubicBezTo>
                  <a:pt x="5656" y="3144"/>
                  <a:pt x="5430" y="3370"/>
                  <a:pt x="5430" y="3644"/>
                </a:cubicBezTo>
                <a:lnTo>
                  <a:pt x="5430" y="5406"/>
                </a:lnTo>
                <a:lnTo>
                  <a:pt x="3679" y="5406"/>
                </a:lnTo>
                <a:cubicBezTo>
                  <a:pt x="3572" y="5406"/>
                  <a:pt x="3501" y="5311"/>
                  <a:pt x="3501" y="5228"/>
                </a:cubicBezTo>
                <a:lnTo>
                  <a:pt x="3501" y="4870"/>
                </a:lnTo>
                <a:cubicBezTo>
                  <a:pt x="3501" y="4763"/>
                  <a:pt x="3548" y="4656"/>
                  <a:pt x="3620" y="4597"/>
                </a:cubicBezTo>
                <a:cubicBezTo>
                  <a:pt x="3929" y="4335"/>
                  <a:pt x="4084" y="3930"/>
                  <a:pt x="3989" y="3525"/>
                </a:cubicBezTo>
                <a:cubicBezTo>
                  <a:pt x="3918" y="3096"/>
                  <a:pt x="3560" y="2739"/>
                  <a:pt x="3132" y="2656"/>
                </a:cubicBezTo>
                <a:cubicBezTo>
                  <a:pt x="3047" y="2635"/>
                  <a:pt x="2962" y="2626"/>
                  <a:pt x="2879" y="2626"/>
                </a:cubicBezTo>
                <a:cubicBezTo>
                  <a:pt x="2622" y="2626"/>
                  <a:pt x="2377" y="2717"/>
                  <a:pt x="2179" y="2870"/>
                </a:cubicBezTo>
                <a:cubicBezTo>
                  <a:pt x="1905" y="3084"/>
                  <a:pt x="1763" y="3406"/>
                  <a:pt x="1763" y="3739"/>
                </a:cubicBezTo>
                <a:cubicBezTo>
                  <a:pt x="1763" y="4085"/>
                  <a:pt x="1905" y="4394"/>
                  <a:pt x="2155" y="4597"/>
                </a:cubicBezTo>
                <a:cubicBezTo>
                  <a:pt x="2239" y="4656"/>
                  <a:pt x="2274" y="4763"/>
                  <a:pt x="2274" y="4870"/>
                </a:cubicBezTo>
                <a:lnTo>
                  <a:pt x="2274" y="5216"/>
                </a:lnTo>
                <a:cubicBezTo>
                  <a:pt x="2274" y="5311"/>
                  <a:pt x="2191" y="5394"/>
                  <a:pt x="2096" y="5394"/>
                </a:cubicBezTo>
                <a:lnTo>
                  <a:pt x="346" y="5394"/>
                </a:lnTo>
                <a:lnTo>
                  <a:pt x="346" y="870"/>
                </a:lnTo>
                <a:cubicBezTo>
                  <a:pt x="346" y="572"/>
                  <a:pt x="584" y="334"/>
                  <a:pt x="881" y="334"/>
                </a:cubicBezTo>
                <a:lnTo>
                  <a:pt x="5418" y="334"/>
                </a:lnTo>
                <a:lnTo>
                  <a:pt x="5418" y="513"/>
                </a:lnTo>
                <a:cubicBezTo>
                  <a:pt x="5418" y="596"/>
                  <a:pt x="5489" y="667"/>
                  <a:pt x="5584" y="667"/>
                </a:cubicBezTo>
                <a:cubicBezTo>
                  <a:pt x="5680" y="667"/>
                  <a:pt x="5751" y="596"/>
                  <a:pt x="5751" y="513"/>
                </a:cubicBezTo>
                <a:lnTo>
                  <a:pt x="5751" y="334"/>
                </a:lnTo>
                <a:close/>
                <a:moveTo>
                  <a:pt x="870" y="1"/>
                </a:moveTo>
                <a:cubicBezTo>
                  <a:pt x="393" y="1"/>
                  <a:pt x="0" y="394"/>
                  <a:pt x="0" y="870"/>
                </a:cubicBezTo>
                <a:lnTo>
                  <a:pt x="0" y="10276"/>
                </a:lnTo>
                <a:cubicBezTo>
                  <a:pt x="0" y="10752"/>
                  <a:pt x="393" y="11133"/>
                  <a:pt x="870" y="11133"/>
                </a:cubicBezTo>
                <a:lnTo>
                  <a:pt x="10275" y="11133"/>
                </a:lnTo>
                <a:cubicBezTo>
                  <a:pt x="10752" y="11133"/>
                  <a:pt x="11133" y="10752"/>
                  <a:pt x="11133" y="10276"/>
                </a:cubicBezTo>
                <a:lnTo>
                  <a:pt x="11133" y="870"/>
                </a:lnTo>
                <a:cubicBezTo>
                  <a:pt x="11133" y="394"/>
                  <a:pt x="10752" y="1"/>
                  <a:pt x="10275" y="1"/>
                </a:cubicBezTo>
                <a:close/>
              </a:path>
            </a:pathLst>
          </a:custGeom>
          <a:solidFill>
            <a:srgbClr val="0F0F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29"/>
          <p:cNvPicPr preferRelativeResize="0"/>
          <p:nvPr/>
        </p:nvPicPr>
        <p:blipFill rotWithShape="1">
          <a:blip r:embed="rId3">
            <a:alphaModFix/>
          </a:blip>
          <a:srcRect l="34387" r="25033"/>
          <a:stretch/>
        </p:blipFill>
        <p:spPr>
          <a:xfrm>
            <a:off x="0" y="188800"/>
            <a:ext cx="4076150" cy="670306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29"/>
          <p:cNvSpPr/>
          <p:nvPr/>
        </p:nvSpPr>
        <p:spPr>
          <a:xfrm>
            <a:off x="3469750" y="280525"/>
            <a:ext cx="3486300" cy="3358800"/>
          </a:xfrm>
          <a:prstGeom prst="rect">
            <a:avLst/>
          </a:prstGeom>
          <a:solidFill>
            <a:srgbClr val="78909C">
              <a:alpha val="23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29"/>
          <p:cNvSpPr/>
          <p:nvPr/>
        </p:nvSpPr>
        <p:spPr>
          <a:xfrm>
            <a:off x="3569150" y="443525"/>
            <a:ext cx="3262200" cy="3042300"/>
          </a:xfrm>
          <a:prstGeom prst="rect">
            <a:avLst/>
          </a:prstGeom>
          <a:noFill/>
          <a:ln w="19050" cap="flat" cmpd="sng">
            <a:solidFill>
              <a:srgbClr val="78909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9"/>
          <p:cNvSpPr txBox="1">
            <a:spLocks noGrp="1"/>
          </p:cNvSpPr>
          <p:nvPr>
            <p:ph type="ctrTitle"/>
          </p:nvPr>
        </p:nvSpPr>
        <p:spPr>
          <a:xfrm rot="-5400000">
            <a:off x="-522275" y="5470825"/>
            <a:ext cx="2291400" cy="45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Andika"/>
                <a:ea typeface="Andika"/>
                <a:cs typeface="Andika"/>
                <a:sym typeface="Andika"/>
              </a:rPr>
              <a:t>PARTNERS VALUE</a:t>
            </a:r>
            <a:endParaRPr>
              <a:solidFill>
                <a:srgbClr val="FFFFFF"/>
              </a:solidFill>
              <a:latin typeface="Andika"/>
              <a:ea typeface="Andika"/>
              <a:cs typeface="Andika"/>
              <a:sym typeface="Andika"/>
            </a:endParaRPr>
          </a:p>
        </p:txBody>
      </p:sp>
      <p:sp>
        <p:nvSpPr>
          <p:cNvPr id="241" name="Google Shape;241;p29"/>
          <p:cNvSpPr txBox="1">
            <a:spLocks noGrp="1"/>
          </p:cNvSpPr>
          <p:nvPr>
            <p:ph type="title" idx="4294967295"/>
          </p:nvPr>
        </p:nvSpPr>
        <p:spPr>
          <a:xfrm>
            <a:off x="4285550" y="672625"/>
            <a:ext cx="1163700" cy="628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Andika"/>
                <a:ea typeface="Andika"/>
                <a:cs typeface="Andika"/>
                <a:sym typeface="Andika"/>
              </a:rPr>
              <a:t>54%</a:t>
            </a:r>
            <a:endParaRPr sz="3600">
              <a:latin typeface="Andika"/>
              <a:ea typeface="Andika"/>
              <a:cs typeface="Andika"/>
              <a:sym typeface="Andika"/>
            </a:endParaRPr>
          </a:p>
        </p:txBody>
      </p:sp>
      <p:sp>
        <p:nvSpPr>
          <p:cNvPr id="242" name="Google Shape;242;p29"/>
          <p:cNvSpPr txBox="1">
            <a:spLocks noGrp="1"/>
          </p:cNvSpPr>
          <p:nvPr>
            <p:ph type="ctrTitle" idx="4294967295"/>
          </p:nvPr>
        </p:nvSpPr>
        <p:spPr>
          <a:xfrm>
            <a:off x="5241625" y="864125"/>
            <a:ext cx="1450500" cy="3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Andika"/>
                <a:ea typeface="Andika"/>
                <a:cs typeface="Andika"/>
                <a:sym typeface="Andika"/>
              </a:rPr>
              <a:t>RESOURCES</a:t>
            </a:r>
            <a:endParaRPr sz="1400">
              <a:latin typeface="Andika"/>
              <a:ea typeface="Andika"/>
              <a:cs typeface="Andika"/>
              <a:sym typeface="Andika"/>
            </a:endParaRPr>
          </a:p>
        </p:txBody>
      </p:sp>
      <p:sp>
        <p:nvSpPr>
          <p:cNvPr id="243" name="Google Shape;243;p29"/>
          <p:cNvSpPr txBox="1">
            <a:spLocks noGrp="1"/>
          </p:cNvSpPr>
          <p:nvPr>
            <p:ph type="subTitle" idx="4294967295"/>
          </p:nvPr>
        </p:nvSpPr>
        <p:spPr>
          <a:xfrm>
            <a:off x="4176650" y="1235350"/>
            <a:ext cx="2515500" cy="5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latin typeface="Sniglet"/>
                <a:ea typeface="Sniglet"/>
                <a:cs typeface="Sniglet"/>
                <a:sym typeface="Sniglet"/>
              </a:rPr>
              <a:t>Access to resources and workshops</a:t>
            </a:r>
            <a:endParaRPr sz="140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244" name="Google Shape;244;p29"/>
          <p:cNvSpPr txBox="1">
            <a:spLocks noGrp="1"/>
          </p:cNvSpPr>
          <p:nvPr>
            <p:ph type="title" idx="4294967295"/>
          </p:nvPr>
        </p:nvSpPr>
        <p:spPr>
          <a:xfrm>
            <a:off x="7444400" y="1100154"/>
            <a:ext cx="1240500" cy="5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Andika"/>
                <a:ea typeface="Andika"/>
                <a:cs typeface="Andika"/>
                <a:sym typeface="Andika"/>
              </a:rPr>
              <a:t>36%</a:t>
            </a:r>
            <a:endParaRPr sz="3600">
              <a:latin typeface="Andika"/>
              <a:ea typeface="Andika"/>
              <a:cs typeface="Andika"/>
              <a:sym typeface="Andika"/>
            </a:endParaRPr>
          </a:p>
        </p:txBody>
      </p:sp>
      <p:sp>
        <p:nvSpPr>
          <p:cNvPr id="245" name="Google Shape;245;p29"/>
          <p:cNvSpPr txBox="1">
            <a:spLocks noGrp="1"/>
          </p:cNvSpPr>
          <p:nvPr>
            <p:ph type="ctrTitle" idx="4294967295"/>
          </p:nvPr>
        </p:nvSpPr>
        <p:spPr>
          <a:xfrm>
            <a:off x="7215950" y="1768900"/>
            <a:ext cx="1697400" cy="3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Andika"/>
                <a:ea typeface="Andika"/>
                <a:cs typeface="Andika"/>
                <a:sym typeface="Andika"/>
              </a:rPr>
              <a:t>COMMUNITY</a:t>
            </a:r>
            <a:endParaRPr sz="1800">
              <a:latin typeface="Andika"/>
              <a:ea typeface="Andika"/>
              <a:cs typeface="Andika"/>
              <a:sym typeface="Andika"/>
            </a:endParaRPr>
          </a:p>
        </p:txBody>
      </p:sp>
      <p:sp>
        <p:nvSpPr>
          <p:cNvPr id="246" name="Google Shape;246;p29"/>
          <p:cNvSpPr txBox="1">
            <a:spLocks noGrp="1"/>
          </p:cNvSpPr>
          <p:nvPr>
            <p:ph type="subTitle" idx="4294967295"/>
          </p:nvPr>
        </p:nvSpPr>
        <p:spPr>
          <a:xfrm>
            <a:off x="7110950" y="2191500"/>
            <a:ext cx="1907400" cy="62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latin typeface="Sniglet"/>
                <a:ea typeface="Sniglet"/>
                <a:cs typeface="Sniglet"/>
                <a:sym typeface="Sniglet"/>
              </a:rPr>
              <a:t>Help address inequity  and opportunity gaps</a:t>
            </a:r>
            <a:endParaRPr sz="140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247" name="Google Shape;247;p29"/>
          <p:cNvSpPr txBox="1">
            <a:spLocks noGrp="1"/>
          </p:cNvSpPr>
          <p:nvPr>
            <p:ph type="title" idx="4294967295"/>
          </p:nvPr>
        </p:nvSpPr>
        <p:spPr>
          <a:xfrm>
            <a:off x="4176650" y="2095625"/>
            <a:ext cx="1240500" cy="5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Andika"/>
                <a:ea typeface="Andika"/>
                <a:cs typeface="Andika"/>
                <a:sym typeface="Andika"/>
              </a:rPr>
              <a:t>31%</a:t>
            </a:r>
            <a:endParaRPr sz="3600">
              <a:latin typeface="Andika"/>
              <a:ea typeface="Andika"/>
              <a:cs typeface="Andika"/>
              <a:sym typeface="Andika"/>
            </a:endParaRPr>
          </a:p>
        </p:txBody>
      </p:sp>
      <p:sp>
        <p:nvSpPr>
          <p:cNvPr id="248" name="Google Shape;248;p29"/>
          <p:cNvSpPr txBox="1">
            <a:spLocks noGrp="1"/>
          </p:cNvSpPr>
          <p:nvPr>
            <p:ph type="ctrTitle" idx="4294967295"/>
          </p:nvPr>
        </p:nvSpPr>
        <p:spPr>
          <a:xfrm>
            <a:off x="5008250" y="2314375"/>
            <a:ext cx="1697400" cy="3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Andika"/>
                <a:ea typeface="Andika"/>
                <a:cs typeface="Andika"/>
                <a:sym typeface="Andika"/>
              </a:rPr>
              <a:t>READING</a:t>
            </a:r>
            <a:endParaRPr sz="1800">
              <a:latin typeface="Andika"/>
              <a:ea typeface="Andika"/>
              <a:cs typeface="Andika"/>
              <a:sym typeface="Andika"/>
            </a:endParaRPr>
          </a:p>
        </p:txBody>
      </p:sp>
      <p:sp>
        <p:nvSpPr>
          <p:cNvPr id="249" name="Google Shape;249;p29"/>
          <p:cNvSpPr txBox="1">
            <a:spLocks noGrp="1"/>
          </p:cNvSpPr>
          <p:nvPr>
            <p:ph type="subTitle" idx="4294967295"/>
          </p:nvPr>
        </p:nvSpPr>
        <p:spPr>
          <a:xfrm>
            <a:off x="4329050" y="2708000"/>
            <a:ext cx="2529000" cy="7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latin typeface="Sniglet"/>
                <a:ea typeface="Sniglet"/>
                <a:cs typeface="Sniglet"/>
                <a:sym typeface="Sniglet"/>
              </a:rPr>
              <a:t>Believe reading is important and want to help motivate reading</a:t>
            </a:r>
            <a:endParaRPr sz="1400">
              <a:latin typeface="Sniglet"/>
              <a:ea typeface="Sniglet"/>
              <a:cs typeface="Sniglet"/>
              <a:sym typeface="Sniglet"/>
            </a:endParaRPr>
          </a:p>
        </p:txBody>
      </p:sp>
      <p:pic>
        <p:nvPicPr>
          <p:cNvPr id="250" name="Google Shape;250;p29" title="Char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52350" y="3820075"/>
            <a:ext cx="4951374" cy="2862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0"/>
          <p:cNvSpPr/>
          <p:nvPr/>
        </p:nvSpPr>
        <p:spPr>
          <a:xfrm>
            <a:off x="6179525" y="4012000"/>
            <a:ext cx="2806200" cy="2328900"/>
          </a:xfrm>
          <a:prstGeom prst="rect">
            <a:avLst/>
          </a:prstGeom>
          <a:solidFill>
            <a:srgbClr val="78909C">
              <a:alpha val="23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30"/>
          <p:cNvSpPr/>
          <p:nvPr/>
        </p:nvSpPr>
        <p:spPr>
          <a:xfrm>
            <a:off x="3453475" y="436800"/>
            <a:ext cx="2609700" cy="2969700"/>
          </a:xfrm>
          <a:prstGeom prst="rect">
            <a:avLst/>
          </a:prstGeom>
          <a:noFill/>
          <a:ln w="19050" cap="flat" cmpd="sng">
            <a:solidFill>
              <a:srgbClr val="78909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7" name="Google Shape;257;p30"/>
          <p:cNvPicPr preferRelativeResize="0"/>
          <p:nvPr/>
        </p:nvPicPr>
        <p:blipFill rotWithShape="1">
          <a:blip r:embed="rId3">
            <a:alphaModFix/>
          </a:blip>
          <a:srcRect l="28863" r="28858"/>
          <a:stretch/>
        </p:blipFill>
        <p:spPr>
          <a:xfrm>
            <a:off x="59200" y="188800"/>
            <a:ext cx="3271350" cy="6006651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30"/>
          <p:cNvSpPr txBox="1">
            <a:spLocks noGrp="1"/>
          </p:cNvSpPr>
          <p:nvPr>
            <p:ph type="ctrTitle" idx="8"/>
          </p:nvPr>
        </p:nvSpPr>
        <p:spPr>
          <a:xfrm rot="-5400000">
            <a:off x="-1925550" y="2468550"/>
            <a:ext cx="5304300" cy="73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Andika"/>
                <a:ea typeface="Andika"/>
                <a:cs typeface="Andika"/>
                <a:sym typeface="Andika"/>
              </a:rPr>
              <a:t>LITERATURE REVIEW</a:t>
            </a:r>
            <a:endParaRPr sz="3600">
              <a:solidFill>
                <a:srgbClr val="FFFFFF"/>
              </a:solidFill>
              <a:latin typeface="Andika"/>
              <a:ea typeface="Andika"/>
              <a:cs typeface="Andika"/>
              <a:sym typeface="Andika"/>
            </a:endParaRPr>
          </a:p>
        </p:txBody>
      </p:sp>
      <p:sp>
        <p:nvSpPr>
          <p:cNvPr id="259" name="Google Shape;259;p30"/>
          <p:cNvSpPr/>
          <p:nvPr/>
        </p:nvSpPr>
        <p:spPr>
          <a:xfrm rot="-5400000">
            <a:off x="-2137550" y="3003650"/>
            <a:ext cx="5016600" cy="74100"/>
          </a:xfrm>
          <a:prstGeom prst="rect">
            <a:avLst/>
          </a:prstGeom>
          <a:solidFill>
            <a:srgbClr val="FFFFFF">
              <a:alpha val="392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30"/>
          <p:cNvSpPr/>
          <p:nvPr/>
        </p:nvSpPr>
        <p:spPr>
          <a:xfrm rot="-5400000">
            <a:off x="-1378350" y="3003650"/>
            <a:ext cx="5016600" cy="74100"/>
          </a:xfrm>
          <a:prstGeom prst="rect">
            <a:avLst/>
          </a:prstGeom>
          <a:solidFill>
            <a:srgbClr val="FFFFFF">
              <a:alpha val="392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30"/>
          <p:cNvSpPr/>
          <p:nvPr/>
        </p:nvSpPr>
        <p:spPr>
          <a:xfrm>
            <a:off x="6290225" y="3863575"/>
            <a:ext cx="2638200" cy="2805600"/>
          </a:xfrm>
          <a:prstGeom prst="rect">
            <a:avLst/>
          </a:prstGeom>
          <a:noFill/>
          <a:ln w="19050" cap="flat" cmpd="sng">
            <a:solidFill>
              <a:srgbClr val="78909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30"/>
          <p:cNvSpPr/>
          <p:nvPr/>
        </p:nvSpPr>
        <p:spPr>
          <a:xfrm>
            <a:off x="3526311" y="585200"/>
            <a:ext cx="2504100" cy="2969700"/>
          </a:xfrm>
          <a:prstGeom prst="rect">
            <a:avLst/>
          </a:prstGeom>
          <a:solidFill>
            <a:srgbClr val="78909C">
              <a:alpha val="23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30"/>
          <p:cNvSpPr txBox="1">
            <a:spLocks noGrp="1"/>
          </p:cNvSpPr>
          <p:nvPr>
            <p:ph type="ctrTitle"/>
          </p:nvPr>
        </p:nvSpPr>
        <p:spPr>
          <a:xfrm>
            <a:off x="6293500" y="301700"/>
            <a:ext cx="2748900" cy="118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ndika"/>
                <a:ea typeface="Andika"/>
                <a:cs typeface="Andika"/>
                <a:sym typeface="Andika"/>
              </a:rPr>
              <a:t>COLLABORATING FOR JUSTICE &amp; EQUITY</a:t>
            </a:r>
            <a:endParaRPr sz="2400">
              <a:latin typeface="Andika"/>
              <a:ea typeface="Andika"/>
              <a:cs typeface="Andika"/>
              <a:sym typeface="Andika"/>
            </a:endParaRPr>
          </a:p>
        </p:txBody>
      </p:sp>
      <p:sp>
        <p:nvSpPr>
          <p:cNvPr id="264" name="Google Shape;264;p30"/>
          <p:cNvSpPr txBox="1">
            <a:spLocks noGrp="1"/>
          </p:cNvSpPr>
          <p:nvPr>
            <p:ph type="subTitle" idx="1"/>
          </p:nvPr>
        </p:nvSpPr>
        <p:spPr>
          <a:xfrm>
            <a:off x="6179525" y="1558825"/>
            <a:ext cx="2748900" cy="19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Sniglet"/>
                <a:ea typeface="Sniglet"/>
                <a:cs typeface="Sniglet"/>
                <a:sym typeface="Sniglet"/>
              </a:rPr>
              <a:t>Proposes to move beyond Collective Impact. Centers equity and justice. Works with diverse stakeholders in a shared leadership model</a:t>
            </a:r>
            <a:endParaRPr sz="180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265" name="Google Shape;265;p30"/>
          <p:cNvSpPr txBox="1">
            <a:spLocks noGrp="1"/>
          </p:cNvSpPr>
          <p:nvPr>
            <p:ph type="ctrTitle" idx="2"/>
          </p:nvPr>
        </p:nvSpPr>
        <p:spPr>
          <a:xfrm>
            <a:off x="6293500" y="3939900"/>
            <a:ext cx="2748900" cy="103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ndika"/>
                <a:ea typeface="Andika"/>
                <a:cs typeface="Andika"/>
                <a:sym typeface="Andika"/>
              </a:rPr>
              <a:t>COLLABORATIVE PARTNERSHIPS</a:t>
            </a:r>
            <a:endParaRPr sz="2400">
              <a:latin typeface="Andika"/>
              <a:ea typeface="Andika"/>
              <a:cs typeface="Andika"/>
              <a:sym typeface="Andika"/>
            </a:endParaRPr>
          </a:p>
        </p:txBody>
      </p:sp>
      <p:sp>
        <p:nvSpPr>
          <p:cNvPr id="266" name="Google Shape;266;p30"/>
          <p:cNvSpPr txBox="1">
            <a:spLocks noGrp="1"/>
          </p:cNvSpPr>
          <p:nvPr>
            <p:ph type="subTitle" idx="3"/>
          </p:nvPr>
        </p:nvSpPr>
        <p:spPr>
          <a:xfrm>
            <a:off x="6327425" y="4816675"/>
            <a:ext cx="2504100" cy="13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Sniglet"/>
                <a:ea typeface="Sniglet"/>
                <a:cs typeface="Sniglet"/>
                <a:sym typeface="Sniglet"/>
              </a:rPr>
              <a:t>Is the partnership truly collaborative? Across planning, delivery and evaluation?</a:t>
            </a:r>
            <a:endParaRPr sz="180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267" name="Google Shape;267;p30"/>
          <p:cNvSpPr txBox="1">
            <a:spLocks noGrp="1"/>
          </p:cNvSpPr>
          <p:nvPr>
            <p:ph type="ctrTitle" idx="4"/>
          </p:nvPr>
        </p:nvSpPr>
        <p:spPr>
          <a:xfrm>
            <a:off x="3537700" y="585200"/>
            <a:ext cx="2504100" cy="9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ndika"/>
                <a:ea typeface="Andika"/>
                <a:cs typeface="Andika"/>
                <a:sym typeface="Andika"/>
              </a:rPr>
              <a:t>COLLECTIVE IMPACT</a:t>
            </a:r>
            <a:endParaRPr sz="2400">
              <a:latin typeface="Andika"/>
              <a:ea typeface="Andika"/>
              <a:cs typeface="Andika"/>
              <a:sym typeface="Andika"/>
            </a:endParaRPr>
          </a:p>
        </p:txBody>
      </p:sp>
      <p:sp>
        <p:nvSpPr>
          <p:cNvPr id="268" name="Google Shape;268;p30"/>
          <p:cNvSpPr txBox="1">
            <a:spLocks noGrp="1"/>
          </p:cNvSpPr>
          <p:nvPr>
            <p:ph type="subTitle" idx="5"/>
          </p:nvPr>
        </p:nvSpPr>
        <p:spPr>
          <a:xfrm>
            <a:off x="3613200" y="1558825"/>
            <a:ext cx="2177700" cy="16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Sniglet"/>
                <a:ea typeface="Sniglet"/>
                <a:cs typeface="Sniglet"/>
                <a:sym typeface="Sniglet"/>
              </a:rPr>
              <a:t>The collaboration of a group to solve a specific condition applying a structured process</a:t>
            </a:r>
            <a:endParaRPr sz="180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269" name="Google Shape;269;p30"/>
          <p:cNvSpPr txBox="1">
            <a:spLocks noGrp="1"/>
          </p:cNvSpPr>
          <p:nvPr>
            <p:ph type="ctrTitle" idx="6"/>
          </p:nvPr>
        </p:nvSpPr>
        <p:spPr>
          <a:xfrm>
            <a:off x="3453475" y="4182450"/>
            <a:ext cx="2748900" cy="79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ndika"/>
                <a:ea typeface="Andika"/>
                <a:cs typeface="Andika"/>
                <a:sym typeface="Andika"/>
              </a:rPr>
              <a:t>LITERACY ENGAGEMENT</a:t>
            </a:r>
            <a:endParaRPr sz="2400">
              <a:latin typeface="Andika"/>
              <a:ea typeface="Andika"/>
              <a:cs typeface="Andika"/>
              <a:sym typeface="Andika"/>
            </a:endParaRPr>
          </a:p>
        </p:txBody>
      </p:sp>
      <p:sp>
        <p:nvSpPr>
          <p:cNvPr id="270" name="Google Shape;270;p30"/>
          <p:cNvSpPr txBox="1">
            <a:spLocks noGrp="1"/>
          </p:cNvSpPr>
          <p:nvPr>
            <p:ph type="subTitle" idx="7"/>
          </p:nvPr>
        </p:nvSpPr>
        <p:spPr>
          <a:xfrm>
            <a:off x="3599275" y="5071300"/>
            <a:ext cx="2504100" cy="15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Sniglet"/>
                <a:ea typeface="Sniglet"/>
                <a:cs typeface="Sniglet"/>
                <a:sym typeface="Sniglet"/>
              </a:rPr>
              <a:t>Behaviors, strategies, activities and processes that support literacy</a:t>
            </a:r>
            <a:endParaRPr sz="180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271" name="Google Shape;271;p30"/>
          <p:cNvSpPr/>
          <p:nvPr/>
        </p:nvSpPr>
        <p:spPr>
          <a:xfrm>
            <a:off x="1851525" y="4739267"/>
            <a:ext cx="1720500" cy="1929900"/>
          </a:xfrm>
          <a:prstGeom prst="rect">
            <a:avLst/>
          </a:prstGeom>
          <a:solidFill>
            <a:srgbClr val="78909C">
              <a:alpha val="23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1"/>
          <p:cNvSpPr txBox="1">
            <a:spLocks noGrp="1"/>
          </p:cNvSpPr>
          <p:nvPr>
            <p:ph type="ctrTitle" idx="4"/>
          </p:nvPr>
        </p:nvSpPr>
        <p:spPr>
          <a:xfrm rot="-5400000">
            <a:off x="-3033151" y="3062750"/>
            <a:ext cx="7367100" cy="73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Andika"/>
                <a:ea typeface="Andika"/>
                <a:cs typeface="Andika"/>
                <a:sym typeface="Andika"/>
              </a:rPr>
              <a:t>BENEFITS OF PARTICIPATION</a:t>
            </a:r>
            <a:endParaRPr sz="2200">
              <a:solidFill>
                <a:srgbClr val="FFFFFF"/>
              </a:solidFill>
              <a:latin typeface="Andika"/>
              <a:ea typeface="Andika"/>
              <a:cs typeface="Andika"/>
              <a:sym typeface="Andika"/>
            </a:endParaRPr>
          </a:p>
        </p:txBody>
      </p:sp>
      <p:sp>
        <p:nvSpPr>
          <p:cNvPr id="277" name="Google Shape;277;p31"/>
          <p:cNvSpPr/>
          <p:nvPr/>
        </p:nvSpPr>
        <p:spPr>
          <a:xfrm rot="-5400000">
            <a:off x="-1596800" y="3392000"/>
            <a:ext cx="4239900" cy="74100"/>
          </a:xfrm>
          <a:prstGeom prst="rect">
            <a:avLst/>
          </a:prstGeom>
          <a:solidFill>
            <a:srgbClr val="FFFFFF">
              <a:alpha val="392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1"/>
          <p:cNvSpPr/>
          <p:nvPr/>
        </p:nvSpPr>
        <p:spPr>
          <a:xfrm rot="-5400000">
            <a:off x="-1066200" y="3392000"/>
            <a:ext cx="4239900" cy="74100"/>
          </a:xfrm>
          <a:prstGeom prst="rect">
            <a:avLst/>
          </a:prstGeom>
          <a:solidFill>
            <a:srgbClr val="FFFFFF">
              <a:alpha val="392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31"/>
          <p:cNvSpPr txBox="1">
            <a:spLocks noGrp="1"/>
          </p:cNvSpPr>
          <p:nvPr>
            <p:ph type="subTitle" idx="3"/>
          </p:nvPr>
        </p:nvSpPr>
        <p:spPr>
          <a:xfrm>
            <a:off x="284100" y="178875"/>
            <a:ext cx="8859900" cy="8265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rPr>
              <a:t>Learning best practices	shared information	gaining insight into the stories</a:t>
            </a:r>
            <a:endParaRPr sz="1800">
              <a:solidFill>
                <a:schemeClr val="dk1"/>
              </a:solidFill>
              <a:latin typeface="Sniglet"/>
              <a:ea typeface="Sniglet"/>
              <a:cs typeface="Sniglet"/>
              <a:sym typeface="Snigle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rPr>
              <a:t>Learning how to facilitate classes  </a:t>
            </a:r>
            <a:endParaRPr sz="1800">
              <a:solidFill>
                <a:schemeClr val="dk1"/>
              </a:solidFill>
              <a:latin typeface="Sniglet"/>
              <a:ea typeface="Sniglet"/>
              <a:cs typeface="Sniglet"/>
              <a:sym typeface="Snigle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280" name="Google Shape;280;p31"/>
          <p:cNvSpPr txBox="1"/>
          <p:nvPr/>
        </p:nvSpPr>
        <p:spPr>
          <a:xfrm>
            <a:off x="284100" y="6053425"/>
            <a:ext cx="8733900" cy="738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rPr>
              <a:t>Receiving suggestions on questions to ask to help students comprehension </a:t>
            </a:r>
            <a:endParaRPr sz="1800">
              <a:solidFill>
                <a:schemeClr val="dk1"/>
              </a:solidFill>
              <a:latin typeface="Sniglet"/>
              <a:ea typeface="Sniglet"/>
              <a:cs typeface="Sniglet"/>
              <a:sym typeface="Snigle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rPr>
              <a:t>Bring stories alive.  Receiving books and other materials 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00076" y="-3262350"/>
            <a:ext cx="9974099" cy="10120351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32"/>
          <p:cNvSpPr txBox="1">
            <a:spLocks noGrp="1"/>
          </p:cNvSpPr>
          <p:nvPr>
            <p:ph type="subTitle" idx="1"/>
          </p:nvPr>
        </p:nvSpPr>
        <p:spPr>
          <a:xfrm>
            <a:off x="114100" y="0"/>
            <a:ext cx="8660400" cy="956700"/>
          </a:xfrm>
          <a:prstGeom prst="rect">
            <a:avLst/>
          </a:prstGeom>
          <a:solidFill>
            <a:srgbClr val="FFFFFF">
              <a:alpha val="65179"/>
            </a:srgb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100">
                <a:latin typeface="Sniglet"/>
                <a:ea typeface="Sniglet"/>
                <a:cs typeface="Sniglet"/>
                <a:sym typeface="Sniglet"/>
              </a:rPr>
              <a:t>Readers</a:t>
            </a:r>
            <a:endParaRPr sz="6100">
              <a:latin typeface="Sniglet"/>
              <a:ea typeface="Sniglet"/>
              <a:cs typeface="Sniglet"/>
              <a:sym typeface="Sniglet"/>
            </a:endParaRPr>
          </a:p>
        </p:txBody>
      </p:sp>
      <p:pic>
        <p:nvPicPr>
          <p:cNvPr id="287" name="Google Shape;28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2700" y="1395825"/>
            <a:ext cx="7448550" cy="508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3"/>
          <p:cNvSpPr txBox="1">
            <a:spLocks noGrp="1"/>
          </p:cNvSpPr>
          <p:nvPr>
            <p:ph type="subTitle" idx="1"/>
          </p:nvPr>
        </p:nvSpPr>
        <p:spPr>
          <a:xfrm>
            <a:off x="555300" y="284900"/>
            <a:ext cx="8164200" cy="4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Andika"/>
                <a:ea typeface="Andika"/>
                <a:cs typeface="Andika"/>
                <a:sym typeface="Andika"/>
              </a:rPr>
              <a:t>Once you learn to read, you will forever be free </a:t>
            </a:r>
            <a:r>
              <a:rPr lang="en" sz="1200">
                <a:latin typeface="Sniglet"/>
                <a:ea typeface="Sniglet"/>
                <a:cs typeface="Sniglet"/>
                <a:sym typeface="Sniglet"/>
              </a:rPr>
              <a:t>— Frederick Douglas</a:t>
            </a:r>
            <a:endParaRPr sz="1200">
              <a:latin typeface="Sniglet"/>
              <a:ea typeface="Sniglet"/>
              <a:cs typeface="Sniglet"/>
              <a:sym typeface="Snigle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Andika"/>
              <a:ea typeface="Andika"/>
              <a:cs typeface="Andika"/>
              <a:sym typeface="Andika"/>
            </a:endParaRPr>
          </a:p>
        </p:txBody>
      </p:sp>
      <p:sp>
        <p:nvSpPr>
          <p:cNvPr id="293" name="Google Shape;293;p33"/>
          <p:cNvSpPr txBox="1"/>
          <p:nvPr/>
        </p:nvSpPr>
        <p:spPr>
          <a:xfrm>
            <a:off x="135425" y="854375"/>
            <a:ext cx="88734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Andika"/>
                <a:ea typeface="Andika"/>
                <a:cs typeface="Andika"/>
                <a:sym typeface="Andika"/>
              </a:rPr>
              <a:t>Serves as another tool for educating our young people and a chance to promote throughout the city </a:t>
            </a:r>
            <a:endParaRPr sz="2800">
              <a:latin typeface="Andika"/>
              <a:ea typeface="Andika"/>
              <a:cs typeface="Andika"/>
              <a:sym typeface="Andik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9"/>
          <p:cNvSpPr txBox="1">
            <a:spLocks noGrp="1"/>
          </p:cNvSpPr>
          <p:nvPr>
            <p:ph type="ctrTitle"/>
          </p:nvPr>
        </p:nvSpPr>
        <p:spPr>
          <a:xfrm>
            <a:off x="4167075" y="1978083"/>
            <a:ext cx="1892100" cy="489600"/>
          </a:xfrm>
          <a:prstGeom prst="rect">
            <a:avLst/>
          </a:prstGeom>
          <a:solidFill>
            <a:srgbClr val="FF9900"/>
          </a:solidFill>
          <a:ln w="952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School Groups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12" name="Google Shape;112;p19"/>
          <p:cNvSpPr txBox="1">
            <a:spLocks noGrp="1"/>
          </p:cNvSpPr>
          <p:nvPr>
            <p:ph type="subTitle" idx="1"/>
          </p:nvPr>
        </p:nvSpPr>
        <p:spPr>
          <a:xfrm>
            <a:off x="4167075" y="2467650"/>
            <a:ext cx="1892100" cy="8760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Paid internships, focused on skills and youth development. Helping youth build their social and economic capital</a:t>
            </a:r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ctrTitle" idx="2"/>
          </p:nvPr>
        </p:nvSpPr>
        <p:spPr>
          <a:xfrm>
            <a:off x="4241150" y="5269575"/>
            <a:ext cx="1892100" cy="489600"/>
          </a:xfrm>
          <a:prstGeom prst="rect">
            <a:avLst/>
          </a:prstGeom>
          <a:solidFill>
            <a:srgbClr val="3D85C6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Equity Studies Task Force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114" name="Google Shape;114;p19"/>
          <p:cNvSpPr txBox="1">
            <a:spLocks noGrp="1"/>
          </p:cNvSpPr>
          <p:nvPr>
            <p:ph type="subTitle" idx="3"/>
          </p:nvPr>
        </p:nvSpPr>
        <p:spPr>
          <a:xfrm>
            <a:off x="4241150" y="5759149"/>
            <a:ext cx="1892100" cy="8760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Created by a resolution from the Board of Education, focused on community infomed equity studies program</a:t>
            </a:r>
            <a:endParaRPr/>
          </a:p>
        </p:txBody>
      </p:sp>
      <p:sp>
        <p:nvSpPr>
          <p:cNvPr id="115" name="Google Shape;115;p19"/>
          <p:cNvSpPr txBox="1">
            <a:spLocks noGrp="1"/>
          </p:cNvSpPr>
          <p:nvPr>
            <p:ph type="ctrTitle" idx="4"/>
          </p:nvPr>
        </p:nvSpPr>
        <p:spPr>
          <a:xfrm rot="-5400000">
            <a:off x="-2609801" y="3009825"/>
            <a:ext cx="7367100" cy="73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rgbClr val="0000FF"/>
                </a:solidFill>
              </a:rPr>
              <a:t>Educational Equity Strategies </a:t>
            </a:r>
            <a:endParaRPr sz="3900">
              <a:solidFill>
                <a:srgbClr val="0000FF"/>
              </a:solidFill>
            </a:endParaRPr>
          </a:p>
        </p:txBody>
      </p:sp>
      <p:sp>
        <p:nvSpPr>
          <p:cNvPr id="116" name="Google Shape;116;p19"/>
          <p:cNvSpPr txBox="1">
            <a:spLocks noGrp="1"/>
          </p:cNvSpPr>
          <p:nvPr>
            <p:ph type="ctrTitle" idx="5"/>
          </p:nvPr>
        </p:nvSpPr>
        <p:spPr>
          <a:xfrm>
            <a:off x="6269150" y="1978083"/>
            <a:ext cx="1892100" cy="489600"/>
          </a:xfrm>
          <a:prstGeom prst="rect">
            <a:avLst/>
          </a:prstGeom>
          <a:solidFill>
            <a:srgbClr val="FFE599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Opportunities for All</a:t>
            </a:r>
            <a:endParaRPr/>
          </a:p>
        </p:txBody>
      </p:sp>
      <p:sp>
        <p:nvSpPr>
          <p:cNvPr id="117" name="Google Shape;117;p19"/>
          <p:cNvSpPr txBox="1">
            <a:spLocks noGrp="1"/>
          </p:cNvSpPr>
          <p:nvPr>
            <p:ph type="subTitle" idx="6"/>
          </p:nvPr>
        </p:nvSpPr>
        <p:spPr>
          <a:xfrm>
            <a:off x="6269150" y="2467650"/>
            <a:ext cx="1892100" cy="8760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Supporting schools with affinity groups, social justice and overall community building and youth development</a:t>
            </a:r>
            <a:endParaRPr/>
          </a:p>
        </p:txBody>
      </p:sp>
      <p:sp>
        <p:nvSpPr>
          <p:cNvPr id="118" name="Google Shape;118;p19"/>
          <p:cNvSpPr txBox="1">
            <a:spLocks noGrp="1"/>
          </p:cNvSpPr>
          <p:nvPr>
            <p:ph type="ctrTitle" idx="7"/>
          </p:nvPr>
        </p:nvSpPr>
        <p:spPr>
          <a:xfrm>
            <a:off x="6343225" y="5269575"/>
            <a:ext cx="1892100" cy="489600"/>
          </a:xfrm>
          <a:prstGeom prst="rect">
            <a:avLst/>
          </a:prstGeom>
          <a:solidFill>
            <a:srgbClr val="1155CC"/>
          </a:solidFill>
          <a:ln w="19050" cap="flat" cmpd="sng">
            <a:solidFill>
              <a:srgbClr val="0563C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Everybody Reads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19" name="Google Shape;119;p19"/>
          <p:cNvSpPr txBox="1">
            <a:spLocks noGrp="1"/>
          </p:cNvSpPr>
          <p:nvPr>
            <p:ph type="subTitle" idx="8"/>
          </p:nvPr>
        </p:nvSpPr>
        <p:spPr>
          <a:xfrm>
            <a:off x="6343225" y="5759148"/>
            <a:ext cx="1892100" cy="8760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Collaborative literacy engagement program to increase access to books and amount of time youth spend reading. </a:t>
            </a:r>
            <a:endParaRPr/>
          </a:p>
        </p:txBody>
      </p:sp>
      <p:sp>
        <p:nvSpPr>
          <p:cNvPr id="120" name="Google Shape;120;p19"/>
          <p:cNvSpPr txBox="1">
            <a:spLocks noGrp="1"/>
          </p:cNvSpPr>
          <p:nvPr>
            <p:ph type="ctrTitle" idx="9"/>
          </p:nvPr>
        </p:nvSpPr>
        <p:spPr>
          <a:xfrm>
            <a:off x="2065000" y="1978083"/>
            <a:ext cx="1892100" cy="489600"/>
          </a:xfrm>
          <a:prstGeom prst="rect">
            <a:avLst/>
          </a:prstGeom>
          <a:solidFill>
            <a:srgbClr val="F9CB9C"/>
          </a:solidFill>
          <a:ln w="952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MBSK</a:t>
            </a:r>
            <a:endParaRPr/>
          </a:p>
        </p:txBody>
      </p:sp>
      <p:sp>
        <p:nvSpPr>
          <p:cNvPr id="121" name="Google Shape;121;p19"/>
          <p:cNvSpPr txBox="1">
            <a:spLocks noGrp="1"/>
          </p:cNvSpPr>
          <p:nvPr>
            <p:ph type="subTitle" idx="13"/>
          </p:nvPr>
        </p:nvSpPr>
        <p:spPr>
          <a:xfrm>
            <a:off x="2065000" y="2467675"/>
            <a:ext cx="1892100" cy="8760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My Brother/Sister’s Keeper Initiative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Part of the Obama foundation My Brothers Keeper Initiative</a:t>
            </a:r>
            <a:endParaRPr/>
          </a:p>
        </p:txBody>
      </p:sp>
      <p:sp>
        <p:nvSpPr>
          <p:cNvPr id="122" name="Google Shape;122;p19"/>
          <p:cNvSpPr txBox="1">
            <a:spLocks noGrp="1"/>
          </p:cNvSpPr>
          <p:nvPr>
            <p:ph type="ctrTitle" idx="14"/>
          </p:nvPr>
        </p:nvSpPr>
        <p:spPr>
          <a:xfrm>
            <a:off x="2139075" y="5269575"/>
            <a:ext cx="1892100" cy="489600"/>
          </a:xfrm>
          <a:prstGeom prst="rect">
            <a:avLst/>
          </a:prstGeom>
          <a:solidFill>
            <a:srgbClr val="0000FF"/>
          </a:solidFill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Brighter Futures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23" name="Google Shape;123;p19"/>
          <p:cNvSpPr txBox="1">
            <a:spLocks noGrp="1"/>
          </p:cNvSpPr>
          <p:nvPr>
            <p:ph type="subTitle" idx="15"/>
          </p:nvPr>
        </p:nvSpPr>
        <p:spPr>
          <a:xfrm>
            <a:off x="2139075" y="5759149"/>
            <a:ext cx="1892100" cy="8760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Part of the Dream Keeper Initiative focused on supporting families with school aged children. </a:t>
            </a:r>
            <a:endParaRPr/>
          </a:p>
        </p:txBody>
      </p:sp>
      <p:pic>
        <p:nvPicPr>
          <p:cNvPr id="124" name="Google Shape;124;p19"/>
          <p:cNvPicPr preferRelativeResize="0"/>
          <p:nvPr/>
        </p:nvPicPr>
        <p:blipFill rotWithShape="1">
          <a:blip r:embed="rId3">
            <a:alphaModFix/>
          </a:blip>
          <a:srcRect l="8628" r="-4819"/>
          <a:stretch/>
        </p:blipFill>
        <p:spPr>
          <a:xfrm>
            <a:off x="2377400" y="3969225"/>
            <a:ext cx="1267300" cy="119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9"/>
          <p:cNvPicPr preferRelativeResize="0"/>
          <p:nvPr/>
        </p:nvPicPr>
        <p:blipFill rotWithShape="1">
          <a:blip r:embed="rId4">
            <a:alphaModFix/>
          </a:blip>
          <a:srcRect b="17931"/>
          <a:stretch/>
        </p:blipFill>
        <p:spPr>
          <a:xfrm>
            <a:off x="2139075" y="390375"/>
            <a:ext cx="3798252" cy="146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93150" y="346350"/>
            <a:ext cx="1414800" cy="1631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9"/>
          <p:cNvPicPr preferRelativeResize="0"/>
          <p:nvPr/>
        </p:nvPicPr>
        <p:blipFill rotWithShape="1">
          <a:blip r:embed="rId6">
            <a:alphaModFix/>
          </a:blip>
          <a:srcRect t="7585" b="22762"/>
          <a:stretch/>
        </p:blipFill>
        <p:spPr>
          <a:xfrm>
            <a:off x="4296900" y="3682250"/>
            <a:ext cx="3770121" cy="1464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0"/>
          <p:cNvSpPr txBox="1">
            <a:spLocks noGrp="1"/>
          </p:cNvSpPr>
          <p:nvPr>
            <p:ph type="ctrTitle" idx="2"/>
          </p:nvPr>
        </p:nvSpPr>
        <p:spPr>
          <a:xfrm>
            <a:off x="1323000" y="275625"/>
            <a:ext cx="7016700" cy="62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Equity Studies Task Force </a:t>
            </a:r>
            <a:r>
              <a:rPr lang="en" sz="1400" u="sng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“SFUSD Official member”</a:t>
            </a: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list and record of who we emailed: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January 29, 2020</a:t>
            </a: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In person at Everett, </a:t>
            </a:r>
            <a:r>
              <a:rPr lang="en" sz="1400" b="1" u="sng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 to definitions exercise</a:t>
            </a: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(parents/students/cbo/educators)b </a:t>
            </a:r>
            <a:r>
              <a:rPr lang="en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(58 participants at Everett)</a:t>
            </a:r>
            <a:endParaRPr sz="1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March 4, 2020</a:t>
            </a: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" sz="1400" b="1" u="sng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Equity studies Shifts in curriculum doc</a:t>
            </a: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(25 participants at the AAACC)</a:t>
            </a:r>
            <a:endParaRPr sz="1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April 29, 2020</a:t>
            </a: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focused on feedback: immediate basic needs of families and laptop/packet distribution, ELL learners, IEP </a:t>
            </a:r>
            <a:r>
              <a:rPr lang="en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(176 Participants)</a:t>
            </a:r>
            <a:endParaRPr sz="1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May 27, 2020</a:t>
            </a: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focused on feedback: immediate basic needs of families and laptop/packet distribution, ELL learners, IEP  </a:t>
            </a:r>
            <a:r>
              <a:rPr lang="en" sz="1400" u="sng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Notes from the meeting:</a:t>
            </a: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divided into topics from Parents/Caregivers, Equity, Recovery, Partnerships, Student support, Learning Support,  </a:t>
            </a:r>
            <a:r>
              <a:rPr lang="en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(66 Participants)</a:t>
            </a:r>
            <a:endParaRPr sz="1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Impacted by COVID-19 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" sz="1400" b="1" u="sng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May 24, 2021 Agenda</a:t>
            </a: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" sz="1400" b="1" u="sng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June 28, 2021 Agenda/notes/script</a:t>
            </a: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sz="1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" sz="1400" b="1" u="sng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July 26, 2021 Agenda</a:t>
            </a:r>
            <a:r>
              <a:rPr lang="en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</a:t>
            </a: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sz="1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" sz="1400" b="1" u="sng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August 30, 2021 Notes</a:t>
            </a:r>
            <a:r>
              <a:rPr lang="en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" sz="1400" u="sng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Official attendance 6/28, 7/26, 8/30</a:t>
            </a: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(couldn’t make quorum but shows the PAC participation) </a:t>
            </a:r>
            <a:endParaRPr sz="1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u="sng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Meeting notes</a:t>
            </a:r>
            <a:endParaRPr sz="1400" u="sng">
              <a:solidFill>
                <a:srgbClr val="0563C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" sz="1400" b="1" u="sng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September 27, 2021</a:t>
            </a: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(42 participants)</a:t>
            </a: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Zach Manuel presented his Google forms.  </a:t>
            </a:r>
            <a:r>
              <a:rPr lang="en" sz="1400" u="sng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Meeting notes</a:t>
            </a:r>
            <a:endParaRPr sz="1400" u="sng">
              <a:solidFill>
                <a:srgbClr val="0563C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" sz="1400" b="1" u="sng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October 25, 2021</a:t>
            </a: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(53 participants)</a:t>
            </a: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Agenda – </a:t>
            </a:r>
            <a:r>
              <a:rPr lang="en" sz="1400" u="sng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Jasmine Dawson SF Rise Presentation</a:t>
            </a:r>
            <a:endParaRPr sz="1400" u="sng">
              <a:solidFill>
                <a:srgbClr val="0563C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Add SFHRC hands out 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February 28, 2022 (28 participants) 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133" name="Google Shape;133;p20"/>
          <p:cNvSpPr txBox="1">
            <a:spLocks noGrp="1"/>
          </p:cNvSpPr>
          <p:nvPr>
            <p:ph type="ctrTitle"/>
          </p:nvPr>
        </p:nvSpPr>
        <p:spPr>
          <a:xfrm rot="-5400000">
            <a:off x="-3033151" y="3062750"/>
            <a:ext cx="7367100" cy="73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/>
              <a:t>Equity Studies Task Force</a:t>
            </a:r>
            <a:endParaRPr sz="50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1"/>
          <p:cNvSpPr txBox="1">
            <a:spLocks noGrp="1"/>
          </p:cNvSpPr>
          <p:nvPr>
            <p:ph type="ctrTitle"/>
          </p:nvPr>
        </p:nvSpPr>
        <p:spPr>
          <a:xfrm>
            <a:off x="464100" y="4143425"/>
            <a:ext cx="7809900" cy="11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>
              <a:solidFill>
                <a:schemeClr val="dk1"/>
              </a:solidFill>
              <a:latin typeface="Andika"/>
              <a:ea typeface="Andika"/>
              <a:cs typeface="Andika"/>
              <a:sym typeface="Andik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0">
                <a:solidFill>
                  <a:schemeClr val="lt1"/>
                </a:solidFill>
                <a:latin typeface="Andika"/>
                <a:ea typeface="Andika"/>
                <a:cs typeface="Andika"/>
                <a:sym typeface="Andika"/>
              </a:rPr>
              <a:t>Everybody Reads</a:t>
            </a:r>
            <a:endParaRPr sz="7200">
              <a:solidFill>
                <a:schemeClr val="lt1"/>
              </a:solidFill>
              <a:latin typeface="Andika"/>
              <a:ea typeface="Andika"/>
              <a:cs typeface="Andika"/>
              <a:sym typeface="Andika"/>
            </a:endParaRPr>
          </a:p>
        </p:txBody>
      </p:sp>
      <p:sp>
        <p:nvSpPr>
          <p:cNvPr id="139" name="Google Shape;139;p21"/>
          <p:cNvSpPr txBox="1">
            <a:spLocks noGrp="1"/>
          </p:cNvSpPr>
          <p:nvPr>
            <p:ph type="subTitle" idx="1"/>
          </p:nvPr>
        </p:nvSpPr>
        <p:spPr>
          <a:xfrm>
            <a:off x="394200" y="5096525"/>
            <a:ext cx="7879800" cy="7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Strategies and Principles to Foster Literacy Engagement  Partnerships</a:t>
            </a:r>
            <a:endParaRPr sz="2400">
              <a:solidFill>
                <a:srgbClr val="FFFFFF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2"/>
          <p:cNvPicPr preferRelativeResize="0"/>
          <p:nvPr/>
        </p:nvPicPr>
        <p:blipFill rotWithShape="1">
          <a:blip r:embed="rId3">
            <a:alphaModFix/>
          </a:blip>
          <a:srcRect l="37278" t="1300" r="1042" b="-1300"/>
          <a:stretch/>
        </p:blipFill>
        <p:spPr>
          <a:xfrm>
            <a:off x="135400" y="188800"/>
            <a:ext cx="6001526" cy="6480401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2"/>
          <p:cNvSpPr txBox="1">
            <a:spLocks noGrp="1"/>
          </p:cNvSpPr>
          <p:nvPr>
            <p:ph type="ctrTitle" idx="15"/>
          </p:nvPr>
        </p:nvSpPr>
        <p:spPr>
          <a:xfrm rot="-5400000">
            <a:off x="-3033151" y="3062750"/>
            <a:ext cx="7367100" cy="73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DISCUSSION AREAS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146" name="Google Shape;146;p22"/>
          <p:cNvSpPr/>
          <p:nvPr/>
        </p:nvSpPr>
        <p:spPr>
          <a:xfrm>
            <a:off x="4066600" y="2422800"/>
            <a:ext cx="4345200" cy="3854100"/>
          </a:xfrm>
          <a:prstGeom prst="rect">
            <a:avLst/>
          </a:prstGeom>
          <a:noFill/>
          <a:ln w="19050" cap="flat" cmpd="sng">
            <a:solidFill>
              <a:srgbClr val="78909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2"/>
          <p:cNvSpPr/>
          <p:nvPr/>
        </p:nvSpPr>
        <p:spPr>
          <a:xfrm rot="-5400000">
            <a:off x="-1596800" y="3392000"/>
            <a:ext cx="4239900" cy="74100"/>
          </a:xfrm>
          <a:prstGeom prst="rect">
            <a:avLst/>
          </a:prstGeom>
          <a:solidFill>
            <a:srgbClr val="FFFFFF">
              <a:alpha val="392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2"/>
          <p:cNvSpPr/>
          <p:nvPr/>
        </p:nvSpPr>
        <p:spPr>
          <a:xfrm rot="-5400000">
            <a:off x="-1066200" y="3392000"/>
            <a:ext cx="4239900" cy="74100"/>
          </a:xfrm>
          <a:prstGeom prst="rect">
            <a:avLst/>
          </a:prstGeom>
          <a:solidFill>
            <a:srgbClr val="FFFFFF">
              <a:alpha val="392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2"/>
          <p:cNvSpPr/>
          <p:nvPr/>
        </p:nvSpPr>
        <p:spPr>
          <a:xfrm>
            <a:off x="3897113" y="2229783"/>
            <a:ext cx="4345200" cy="3854100"/>
          </a:xfrm>
          <a:prstGeom prst="rect">
            <a:avLst/>
          </a:prstGeom>
          <a:solidFill>
            <a:srgbClr val="78909C">
              <a:alpha val="23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8909C"/>
              </a:solidFill>
            </a:endParaRPr>
          </a:p>
        </p:txBody>
      </p:sp>
      <p:sp>
        <p:nvSpPr>
          <p:cNvPr id="150" name="Google Shape;150;p22"/>
          <p:cNvSpPr txBox="1">
            <a:spLocks noGrp="1"/>
          </p:cNvSpPr>
          <p:nvPr>
            <p:ph type="title"/>
          </p:nvPr>
        </p:nvSpPr>
        <p:spPr>
          <a:xfrm>
            <a:off x="4404188" y="2605233"/>
            <a:ext cx="1240500" cy="5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Andika"/>
                <a:ea typeface="Andika"/>
                <a:cs typeface="Andika"/>
                <a:sym typeface="Andika"/>
              </a:rPr>
              <a:t>01</a:t>
            </a:r>
            <a:endParaRPr>
              <a:solidFill>
                <a:srgbClr val="FFFFFF"/>
              </a:solidFill>
              <a:latin typeface="Andika"/>
              <a:ea typeface="Andika"/>
              <a:cs typeface="Andika"/>
              <a:sym typeface="Andika"/>
            </a:endParaRPr>
          </a:p>
        </p:txBody>
      </p:sp>
      <p:sp>
        <p:nvSpPr>
          <p:cNvPr id="151" name="Google Shape;151;p22"/>
          <p:cNvSpPr txBox="1">
            <a:spLocks noGrp="1"/>
          </p:cNvSpPr>
          <p:nvPr>
            <p:ph type="ctrTitle" idx="2"/>
          </p:nvPr>
        </p:nvSpPr>
        <p:spPr>
          <a:xfrm>
            <a:off x="4066600" y="2969125"/>
            <a:ext cx="2432100" cy="4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Andika"/>
                <a:ea typeface="Andika"/>
                <a:cs typeface="Andika"/>
                <a:sym typeface="Andika"/>
              </a:rPr>
              <a:t>Engagement</a:t>
            </a:r>
            <a:endParaRPr sz="2400">
              <a:solidFill>
                <a:srgbClr val="FFFFFF"/>
              </a:solidFill>
              <a:latin typeface="Andika"/>
              <a:ea typeface="Andika"/>
              <a:cs typeface="Andika"/>
              <a:sym typeface="Andika"/>
            </a:endParaRPr>
          </a:p>
        </p:txBody>
      </p:sp>
      <p:sp>
        <p:nvSpPr>
          <p:cNvPr id="152" name="Google Shape;152;p22"/>
          <p:cNvSpPr txBox="1">
            <a:spLocks noGrp="1"/>
          </p:cNvSpPr>
          <p:nvPr>
            <p:ph type="subTitle" idx="1"/>
          </p:nvPr>
        </p:nvSpPr>
        <p:spPr>
          <a:xfrm>
            <a:off x="4225100" y="3506400"/>
            <a:ext cx="19119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What is a collaborative literacy engagement partnership?</a:t>
            </a:r>
            <a:endParaRPr sz="1200">
              <a:solidFill>
                <a:srgbClr val="FFFFFF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153" name="Google Shape;153;p22"/>
          <p:cNvSpPr txBox="1">
            <a:spLocks noGrp="1"/>
          </p:cNvSpPr>
          <p:nvPr>
            <p:ph type="title" idx="3"/>
          </p:nvPr>
        </p:nvSpPr>
        <p:spPr>
          <a:xfrm>
            <a:off x="6575488" y="2605233"/>
            <a:ext cx="1240500" cy="5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ndika"/>
                <a:ea typeface="Andika"/>
                <a:cs typeface="Andika"/>
                <a:sym typeface="Andika"/>
              </a:rPr>
              <a:t>02</a:t>
            </a:r>
            <a:endParaRPr>
              <a:latin typeface="Andika"/>
              <a:ea typeface="Andika"/>
              <a:cs typeface="Andika"/>
              <a:sym typeface="Andika"/>
            </a:endParaRPr>
          </a:p>
        </p:txBody>
      </p:sp>
      <p:sp>
        <p:nvSpPr>
          <p:cNvPr id="154" name="Google Shape;154;p22"/>
          <p:cNvSpPr txBox="1">
            <a:spLocks noGrp="1"/>
          </p:cNvSpPr>
          <p:nvPr>
            <p:ph type="ctrTitle" idx="4"/>
          </p:nvPr>
        </p:nvSpPr>
        <p:spPr>
          <a:xfrm>
            <a:off x="6396298" y="2969125"/>
            <a:ext cx="2015400" cy="4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ndika"/>
                <a:ea typeface="Andika"/>
                <a:cs typeface="Andika"/>
                <a:sym typeface="Andika"/>
              </a:rPr>
              <a:t>Intentional</a:t>
            </a:r>
            <a:endParaRPr sz="2400">
              <a:latin typeface="Andika"/>
              <a:ea typeface="Andika"/>
              <a:cs typeface="Andika"/>
              <a:sym typeface="Andika"/>
            </a:endParaRPr>
          </a:p>
        </p:txBody>
      </p:sp>
      <p:sp>
        <p:nvSpPr>
          <p:cNvPr id="155" name="Google Shape;155;p22"/>
          <p:cNvSpPr txBox="1">
            <a:spLocks noGrp="1"/>
          </p:cNvSpPr>
          <p:nvPr>
            <p:ph type="subTitle" idx="5"/>
          </p:nvPr>
        </p:nvSpPr>
        <p:spPr>
          <a:xfrm>
            <a:off x="5979688" y="3506400"/>
            <a:ext cx="24321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latin typeface="Sniglet"/>
                <a:ea typeface="Sniglet"/>
                <a:cs typeface="Sniglet"/>
                <a:sym typeface="Sniglet"/>
              </a:rPr>
              <a:t>Who are you serving?</a:t>
            </a:r>
            <a:endParaRPr sz="1200">
              <a:latin typeface="Sniglet"/>
              <a:ea typeface="Sniglet"/>
              <a:cs typeface="Sniglet"/>
              <a:sym typeface="Snigle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latin typeface="Sniglet"/>
                <a:ea typeface="Sniglet"/>
                <a:cs typeface="Sniglet"/>
                <a:sym typeface="Sniglet"/>
              </a:rPr>
              <a:t>Who are the partners?</a:t>
            </a:r>
            <a:endParaRPr sz="120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156" name="Google Shape;156;p22"/>
          <p:cNvSpPr txBox="1">
            <a:spLocks noGrp="1"/>
          </p:cNvSpPr>
          <p:nvPr>
            <p:ph type="title" idx="6"/>
          </p:nvPr>
        </p:nvSpPr>
        <p:spPr>
          <a:xfrm>
            <a:off x="4404188" y="4563300"/>
            <a:ext cx="1240500" cy="5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Andika"/>
                <a:ea typeface="Andika"/>
                <a:cs typeface="Andika"/>
                <a:sym typeface="Andika"/>
              </a:rPr>
              <a:t>03</a:t>
            </a:r>
            <a:endParaRPr>
              <a:solidFill>
                <a:srgbClr val="FFFFFF"/>
              </a:solidFill>
              <a:latin typeface="Andika"/>
              <a:ea typeface="Andika"/>
              <a:cs typeface="Andika"/>
              <a:sym typeface="Andika"/>
            </a:endParaRPr>
          </a:p>
        </p:txBody>
      </p:sp>
      <p:sp>
        <p:nvSpPr>
          <p:cNvPr id="157" name="Google Shape;157;p22"/>
          <p:cNvSpPr txBox="1">
            <a:spLocks noGrp="1"/>
          </p:cNvSpPr>
          <p:nvPr>
            <p:ph type="ctrTitle" idx="7"/>
          </p:nvPr>
        </p:nvSpPr>
        <p:spPr>
          <a:xfrm>
            <a:off x="3828113" y="5063450"/>
            <a:ext cx="2432100" cy="4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Andika"/>
                <a:ea typeface="Andika"/>
                <a:cs typeface="Andika"/>
                <a:sym typeface="Andika"/>
              </a:rPr>
              <a:t>Participation</a:t>
            </a:r>
            <a:endParaRPr sz="2400">
              <a:solidFill>
                <a:srgbClr val="FFFFFF"/>
              </a:solidFill>
              <a:latin typeface="Andika"/>
              <a:ea typeface="Andika"/>
              <a:cs typeface="Andika"/>
              <a:sym typeface="Andika"/>
            </a:endParaRPr>
          </a:p>
        </p:txBody>
      </p:sp>
      <p:sp>
        <p:nvSpPr>
          <p:cNvPr id="158" name="Google Shape;158;p22"/>
          <p:cNvSpPr txBox="1">
            <a:spLocks noGrp="1"/>
          </p:cNvSpPr>
          <p:nvPr>
            <p:ph type="subTitle" idx="8"/>
          </p:nvPr>
        </p:nvSpPr>
        <p:spPr>
          <a:xfrm>
            <a:off x="3828125" y="5548999"/>
            <a:ext cx="2432100" cy="8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Why should I or do?</a:t>
            </a:r>
            <a:endParaRPr sz="1200">
              <a:solidFill>
                <a:srgbClr val="FFFFFF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159" name="Google Shape;159;p22"/>
          <p:cNvSpPr txBox="1">
            <a:spLocks noGrp="1"/>
          </p:cNvSpPr>
          <p:nvPr>
            <p:ph type="title" idx="9"/>
          </p:nvPr>
        </p:nvSpPr>
        <p:spPr>
          <a:xfrm>
            <a:off x="6607688" y="4563300"/>
            <a:ext cx="1240500" cy="5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ndika"/>
                <a:ea typeface="Andika"/>
                <a:cs typeface="Andika"/>
                <a:sym typeface="Andika"/>
              </a:rPr>
              <a:t>04</a:t>
            </a:r>
            <a:endParaRPr>
              <a:latin typeface="Andika"/>
              <a:ea typeface="Andika"/>
              <a:cs typeface="Andika"/>
              <a:sym typeface="Andika"/>
            </a:endParaRPr>
          </a:p>
        </p:txBody>
      </p:sp>
      <p:sp>
        <p:nvSpPr>
          <p:cNvPr id="160" name="Google Shape;160;p22"/>
          <p:cNvSpPr txBox="1">
            <a:spLocks noGrp="1"/>
          </p:cNvSpPr>
          <p:nvPr>
            <p:ph type="ctrTitle" idx="13"/>
          </p:nvPr>
        </p:nvSpPr>
        <p:spPr>
          <a:xfrm>
            <a:off x="6011888" y="5126400"/>
            <a:ext cx="2432100" cy="4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ndika"/>
                <a:ea typeface="Andika"/>
                <a:cs typeface="Andika"/>
                <a:sym typeface="Andika"/>
              </a:rPr>
              <a:t>Activities</a:t>
            </a:r>
            <a:endParaRPr sz="2400">
              <a:latin typeface="Andika"/>
              <a:ea typeface="Andika"/>
              <a:cs typeface="Andika"/>
              <a:sym typeface="Andika"/>
            </a:endParaRPr>
          </a:p>
        </p:txBody>
      </p:sp>
      <p:sp>
        <p:nvSpPr>
          <p:cNvPr id="161" name="Google Shape;161;p22"/>
          <p:cNvSpPr txBox="1">
            <a:spLocks noGrp="1"/>
          </p:cNvSpPr>
          <p:nvPr>
            <p:ph type="subTitle" idx="14"/>
          </p:nvPr>
        </p:nvSpPr>
        <p:spPr>
          <a:xfrm>
            <a:off x="6011888" y="5553042"/>
            <a:ext cx="24321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latin typeface="Sniglet"/>
                <a:ea typeface="Sniglet"/>
                <a:cs typeface="Sniglet"/>
                <a:sym typeface="Sniglet"/>
              </a:rPr>
              <a:t>What do you do?</a:t>
            </a:r>
            <a:endParaRPr sz="1200">
              <a:latin typeface="Sniglet"/>
              <a:ea typeface="Sniglet"/>
              <a:cs typeface="Sniglet"/>
              <a:sym typeface="Snigle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3"/>
          <p:cNvPicPr preferRelativeResize="0"/>
          <p:nvPr/>
        </p:nvPicPr>
        <p:blipFill rotWithShape="1">
          <a:blip r:embed="rId3">
            <a:alphaModFix/>
          </a:blip>
          <a:srcRect l="29018" t="1460" r="9774" b="-1459"/>
          <a:stretch/>
        </p:blipFill>
        <p:spPr>
          <a:xfrm>
            <a:off x="152400" y="203200"/>
            <a:ext cx="4808599" cy="4808599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3"/>
          <p:cNvSpPr/>
          <p:nvPr/>
        </p:nvSpPr>
        <p:spPr>
          <a:xfrm>
            <a:off x="2301625" y="1070800"/>
            <a:ext cx="6877200" cy="4716300"/>
          </a:xfrm>
          <a:prstGeom prst="rect">
            <a:avLst/>
          </a:prstGeom>
          <a:solidFill>
            <a:srgbClr val="78909C">
              <a:alpha val="23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23"/>
          <p:cNvSpPr/>
          <p:nvPr/>
        </p:nvSpPr>
        <p:spPr>
          <a:xfrm>
            <a:off x="2143025" y="916233"/>
            <a:ext cx="6877200" cy="4716300"/>
          </a:xfrm>
          <a:prstGeom prst="rect">
            <a:avLst/>
          </a:prstGeom>
          <a:noFill/>
          <a:ln w="19050" cap="flat" cmpd="sng">
            <a:solidFill>
              <a:srgbClr val="78909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23"/>
          <p:cNvSpPr txBox="1">
            <a:spLocks noGrp="1"/>
          </p:cNvSpPr>
          <p:nvPr>
            <p:ph type="subTitle" idx="1"/>
          </p:nvPr>
        </p:nvSpPr>
        <p:spPr>
          <a:xfrm>
            <a:off x="5169250" y="3411250"/>
            <a:ext cx="3004500" cy="12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Sniglet"/>
                <a:ea typeface="Sniglet"/>
                <a:cs typeface="Sniglet"/>
                <a:sym typeface="Sniglet"/>
              </a:rPr>
              <a:t>What is a collaborative literacy engagement partnership?</a:t>
            </a:r>
            <a:endParaRPr sz="200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170" name="Google Shape;170;p23"/>
          <p:cNvSpPr txBox="1">
            <a:spLocks noGrp="1"/>
          </p:cNvSpPr>
          <p:nvPr>
            <p:ph type="ctrTitle"/>
          </p:nvPr>
        </p:nvSpPr>
        <p:spPr>
          <a:xfrm>
            <a:off x="5169250" y="2932750"/>
            <a:ext cx="3869400" cy="47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0">
                <a:latin typeface="Andika"/>
                <a:ea typeface="Andika"/>
                <a:cs typeface="Andika"/>
                <a:sym typeface="Andika"/>
              </a:rPr>
              <a:t>Literacy Engagement</a:t>
            </a:r>
            <a:endParaRPr sz="2800" b="0">
              <a:latin typeface="Andika"/>
              <a:ea typeface="Andika"/>
              <a:cs typeface="Andika"/>
              <a:sym typeface="Andik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4"/>
          <p:cNvSpPr txBox="1">
            <a:spLocks noGrp="1"/>
          </p:cNvSpPr>
          <p:nvPr>
            <p:ph type="ctrTitle" idx="2"/>
          </p:nvPr>
        </p:nvSpPr>
        <p:spPr>
          <a:xfrm>
            <a:off x="6076400" y="274625"/>
            <a:ext cx="2748900" cy="56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ndika"/>
                <a:ea typeface="Andika"/>
                <a:cs typeface="Andika"/>
                <a:sym typeface="Andika"/>
              </a:rPr>
              <a:t>Methodology</a:t>
            </a:r>
            <a:endParaRPr sz="2400">
              <a:latin typeface="Andika"/>
              <a:ea typeface="Andika"/>
              <a:cs typeface="Andika"/>
              <a:sym typeface="Andika"/>
            </a:endParaRPr>
          </a:p>
        </p:txBody>
      </p:sp>
      <p:sp>
        <p:nvSpPr>
          <p:cNvPr id="176" name="Google Shape;176;p24"/>
          <p:cNvSpPr/>
          <p:nvPr/>
        </p:nvSpPr>
        <p:spPr>
          <a:xfrm>
            <a:off x="6003950" y="274625"/>
            <a:ext cx="2893800" cy="2450700"/>
          </a:xfrm>
          <a:prstGeom prst="rect">
            <a:avLst/>
          </a:prstGeom>
          <a:solidFill>
            <a:srgbClr val="78909C">
              <a:alpha val="23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7" name="Google Shape;177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7000" y="48675"/>
            <a:ext cx="5799898" cy="6760648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4"/>
          <p:cNvSpPr/>
          <p:nvPr/>
        </p:nvSpPr>
        <p:spPr>
          <a:xfrm>
            <a:off x="5931500" y="148013"/>
            <a:ext cx="2893800" cy="2805600"/>
          </a:xfrm>
          <a:prstGeom prst="rect">
            <a:avLst/>
          </a:prstGeom>
          <a:noFill/>
          <a:ln w="19050" cap="flat" cmpd="sng">
            <a:solidFill>
              <a:srgbClr val="78909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4"/>
          <p:cNvSpPr txBox="1">
            <a:spLocks noGrp="1"/>
          </p:cNvSpPr>
          <p:nvPr>
            <p:ph type="ctrTitle"/>
          </p:nvPr>
        </p:nvSpPr>
        <p:spPr>
          <a:xfrm>
            <a:off x="5788250" y="3257650"/>
            <a:ext cx="3180300" cy="56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ndika"/>
                <a:ea typeface="Andika"/>
                <a:cs typeface="Andika"/>
                <a:sym typeface="Andika"/>
              </a:rPr>
              <a:t>Events/Activities</a:t>
            </a:r>
            <a:endParaRPr sz="2400">
              <a:latin typeface="Andika"/>
              <a:ea typeface="Andika"/>
              <a:cs typeface="Andika"/>
              <a:sym typeface="Andika"/>
            </a:endParaRPr>
          </a:p>
        </p:txBody>
      </p:sp>
      <p:sp>
        <p:nvSpPr>
          <p:cNvPr id="180" name="Google Shape;180;p24"/>
          <p:cNvSpPr txBox="1">
            <a:spLocks noGrp="1"/>
          </p:cNvSpPr>
          <p:nvPr>
            <p:ph type="subTitle" idx="1"/>
          </p:nvPr>
        </p:nvSpPr>
        <p:spPr>
          <a:xfrm>
            <a:off x="5788250" y="3824950"/>
            <a:ext cx="3117600" cy="28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Sniglet"/>
                <a:ea typeface="Sniglet"/>
                <a:cs typeface="Sniglet"/>
                <a:sym typeface="Sniglet"/>
              </a:rPr>
              <a:t>Launched in 2015 </a:t>
            </a:r>
            <a:endParaRPr sz="1800">
              <a:latin typeface="Sniglet"/>
              <a:ea typeface="Sniglet"/>
              <a:cs typeface="Sniglet"/>
              <a:sym typeface="Snigle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Sniglet"/>
                <a:ea typeface="Sniglet"/>
                <a:cs typeface="Sniglet"/>
                <a:sym typeface="Sniglet"/>
              </a:rPr>
              <a:t>Goal enroll 10 service providers</a:t>
            </a:r>
            <a:endParaRPr sz="1800">
              <a:latin typeface="Sniglet"/>
              <a:ea typeface="Sniglet"/>
              <a:cs typeface="Sniglet"/>
              <a:sym typeface="Snigle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Sniglet"/>
              <a:ea typeface="Sniglet"/>
              <a:cs typeface="Sniglet"/>
              <a:sym typeface="Snigle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Sniglet"/>
                <a:ea typeface="Sniglet"/>
                <a:cs typeface="Sniglet"/>
                <a:sym typeface="Sniglet"/>
              </a:rPr>
              <a:t>Over 100 participants in workshops</a:t>
            </a:r>
            <a:endParaRPr sz="1800">
              <a:latin typeface="Sniglet"/>
              <a:ea typeface="Sniglet"/>
              <a:cs typeface="Sniglet"/>
              <a:sym typeface="Snigle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Sniglet"/>
                <a:ea typeface="Sniglet"/>
                <a:cs typeface="Sniglet"/>
                <a:sym typeface="Sniglet"/>
              </a:rPr>
              <a:t>Goal to enroll 25 families. </a:t>
            </a:r>
            <a:endParaRPr sz="1800">
              <a:latin typeface="Sniglet"/>
              <a:ea typeface="Sniglet"/>
              <a:cs typeface="Sniglet"/>
              <a:sym typeface="Snigle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Sniglet"/>
                <a:ea typeface="Sniglet"/>
                <a:cs typeface="Sniglet"/>
                <a:sym typeface="Sniglet"/>
              </a:rPr>
              <a:t>Enrolled 60 </a:t>
            </a:r>
            <a:endParaRPr sz="1800">
              <a:latin typeface="Sniglet"/>
              <a:ea typeface="Sniglet"/>
              <a:cs typeface="Sniglet"/>
              <a:sym typeface="Snigle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Sniglet"/>
                <a:ea typeface="Sniglet"/>
                <a:cs typeface="Sniglet"/>
                <a:sym typeface="Sniglet"/>
              </a:rPr>
              <a:t> 40 completed </a:t>
            </a:r>
            <a:endParaRPr sz="180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181" name="Google Shape;181;p24"/>
          <p:cNvSpPr txBox="1">
            <a:spLocks noGrp="1"/>
          </p:cNvSpPr>
          <p:nvPr>
            <p:ph type="subTitle" idx="3"/>
          </p:nvPr>
        </p:nvSpPr>
        <p:spPr>
          <a:xfrm>
            <a:off x="6076400" y="841925"/>
            <a:ext cx="2748900" cy="14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Sniglet"/>
                <a:ea typeface="Sniglet"/>
                <a:cs typeface="Sniglet"/>
                <a:sym typeface="Sniglet"/>
              </a:rPr>
              <a:t>Mixed Methods</a:t>
            </a:r>
            <a:endParaRPr sz="1800">
              <a:latin typeface="Sniglet"/>
              <a:ea typeface="Sniglet"/>
              <a:cs typeface="Sniglet"/>
              <a:sym typeface="Snigle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Sniglet"/>
                <a:ea typeface="Sniglet"/>
                <a:cs typeface="Sniglet"/>
                <a:sym typeface="Sniglet"/>
              </a:rPr>
              <a:t>Surveys, observations, document analysis</a:t>
            </a:r>
            <a:endParaRPr sz="1800">
              <a:latin typeface="Sniglet"/>
              <a:ea typeface="Sniglet"/>
              <a:cs typeface="Sniglet"/>
              <a:sym typeface="Snigle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Sniglet"/>
                <a:ea typeface="Sniglet"/>
                <a:cs typeface="Sniglet"/>
                <a:sym typeface="Sniglet"/>
              </a:rPr>
              <a:t>Data collected since 2015</a:t>
            </a:r>
            <a:endParaRPr sz="1800">
              <a:latin typeface="Sniglet"/>
              <a:ea typeface="Sniglet"/>
              <a:cs typeface="Sniglet"/>
              <a:sym typeface="Snigle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5"/>
          <p:cNvSpPr/>
          <p:nvPr/>
        </p:nvSpPr>
        <p:spPr>
          <a:xfrm>
            <a:off x="4940700" y="131500"/>
            <a:ext cx="3781800" cy="1032900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25"/>
          <p:cNvSpPr txBox="1">
            <a:spLocks noGrp="1"/>
          </p:cNvSpPr>
          <p:nvPr>
            <p:ph type="subTitle" idx="1"/>
          </p:nvPr>
        </p:nvSpPr>
        <p:spPr>
          <a:xfrm>
            <a:off x="5017750" y="207550"/>
            <a:ext cx="3711600" cy="95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Sniglet"/>
                <a:ea typeface="Sniglet"/>
                <a:cs typeface="Sniglet"/>
                <a:sym typeface="Sniglet"/>
              </a:rPr>
              <a:t>Who are you serving? Why are you serving them? This will inform partnerships and strategies for engagement. </a:t>
            </a:r>
            <a:endParaRPr sz="140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188" name="Google Shape;188;p25"/>
          <p:cNvSpPr txBox="1">
            <a:spLocks noGrp="1"/>
          </p:cNvSpPr>
          <p:nvPr>
            <p:ph type="ctrTitle"/>
          </p:nvPr>
        </p:nvSpPr>
        <p:spPr>
          <a:xfrm rot="-5400000">
            <a:off x="-3033151" y="3062750"/>
            <a:ext cx="7367100" cy="73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Andika"/>
                <a:ea typeface="Andika"/>
                <a:cs typeface="Andika"/>
                <a:sym typeface="Andika"/>
              </a:rPr>
              <a:t>INTENTIONAL </a:t>
            </a:r>
            <a:endParaRPr>
              <a:solidFill>
                <a:srgbClr val="FFFFFF"/>
              </a:solidFill>
              <a:latin typeface="Andika"/>
              <a:ea typeface="Andika"/>
              <a:cs typeface="Andika"/>
              <a:sym typeface="Andika"/>
            </a:endParaRPr>
          </a:p>
        </p:txBody>
      </p:sp>
      <p:sp>
        <p:nvSpPr>
          <p:cNvPr id="189" name="Google Shape;189;p25"/>
          <p:cNvSpPr/>
          <p:nvPr/>
        </p:nvSpPr>
        <p:spPr>
          <a:xfrm rot="-5400000">
            <a:off x="-1596800" y="3392000"/>
            <a:ext cx="4239900" cy="74100"/>
          </a:xfrm>
          <a:prstGeom prst="rect">
            <a:avLst/>
          </a:prstGeom>
          <a:solidFill>
            <a:srgbClr val="FFFFFF">
              <a:alpha val="392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25"/>
          <p:cNvSpPr/>
          <p:nvPr/>
        </p:nvSpPr>
        <p:spPr>
          <a:xfrm rot="-5400000">
            <a:off x="-1066200" y="3392000"/>
            <a:ext cx="4239900" cy="74100"/>
          </a:xfrm>
          <a:prstGeom prst="rect">
            <a:avLst/>
          </a:prstGeom>
          <a:solidFill>
            <a:srgbClr val="FFFFFF">
              <a:alpha val="392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25"/>
          <p:cNvSpPr/>
          <p:nvPr/>
        </p:nvSpPr>
        <p:spPr>
          <a:xfrm rot="198472">
            <a:off x="7324715" y="3705770"/>
            <a:ext cx="3738228" cy="4978727"/>
          </a:xfrm>
          <a:prstGeom prst="donut">
            <a:avLst>
              <a:gd name="adj" fmla="val 2305"/>
            </a:avLst>
          </a:prstGeom>
          <a:solidFill>
            <a:srgbClr val="FFFFFF">
              <a:alpha val="6517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00076" y="-3262350"/>
            <a:ext cx="9974099" cy="10120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6"/>
          <p:cNvSpPr txBox="1">
            <a:spLocks noGrp="1"/>
          </p:cNvSpPr>
          <p:nvPr>
            <p:ph type="subTitle" idx="1"/>
          </p:nvPr>
        </p:nvSpPr>
        <p:spPr>
          <a:xfrm>
            <a:off x="114100" y="0"/>
            <a:ext cx="8660400" cy="956700"/>
          </a:xfrm>
          <a:prstGeom prst="rect">
            <a:avLst/>
          </a:prstGeom>
          <a:solidFill>
            <a:srgbClr val="FFFFFF">
              <a:alpha val="65179"/>
            </a:srgb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Sniglet"/>
                <a:ea typeface="Sniglet"/>
                <a:cs typeface="Sniglet"/>
                <a:sym typeface="Sniglet"/>
              </a:rPr>
              <a:t>Defining the Who and the why</a:t>
            </a:r>
            <a:endParaRPr sz="5000">
              <a:latin typeface="Sniglet"/>
              <a:ea typeface="Sniglet"/>
              <a:cs typeface="Sniglet"/>
              <a:sym typeface="Sniglet"/>
            </a:endParaRPr>
          </a:p>
        </p:txBody>
      </p:sp>
      <p:pic>
        <p:nvPicPr>
          <p:cNvPr id="198" name="Google Shape;19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200" y="1248600"/>
            <a:ext cx="8073950" cy="512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HD DISSERTATION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CFD9E0"/>
      </a:accent1>
      <a:accent2>
        <a:srgbClr val="BAC8D3"/>
      </a:accent2>
      <a:accent3>
        <a:srgbClr val="869FB2"/>
      </a:accent3>
      <a:accent4>
        <a:srgbClr val="5F7D95"/>
      </a:accent4>
      <a:accent5>
        <a:srgbClr val="435D74"/>
      </a:accent5>
      <a:accent6>
        <a:srgbClr val="DFE5E8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702</Words>
  <Application>Microsoft Office PowerPoint</Application>
  <PresentationFormat>On-screen Show (4:3)</PresentationFormat>
  <Paragraphs>105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Sniglet</vt:lpstr>
      <vt:lpstr>Oswald Light</vt:lpstr>
      <vt:lpstr>Roboto Condensed</vt:lpstr>
      <vt:lpstr>Andika</vt:lpstr>
      <vt:lpstr>Arial</vt:lpstr>
      <vt:lpstr>Calibri</vt:lpstr>
      <vt:lpstr>Lora</vt:lpstr>
      <vt:lpstr>PHD DISSERTATION</vt:lpstr>
      <vt:lpstr>Education Equity</vt:lpstr>
      <vt:lpstr>School Groups</vt:lpstr>
      <vt:lpstr>Equity Studies Task Force “SFUSD Official member” list and record of who we emailed: January 29, 2020  In person at Everett, Link to definitions exercise (parents/students/cbo/educators)b (58 participants at Everett) March 4, 2020  Equity studies Shifts in curriculum doc (25 participants at the AAACC) April 29, 2020 – focused on feedback: immediate basic needs of families and laptop/packet distribution, ELL learners, IEP (176 Participants) May 27, 2020– focused on feedback: immediate basic needs of families and laptop/packet distribution, ELL learners, IEP  Notes from the meeting: divided into topics from Parents/Caregivers, Equity, Recovery, Partnerships, Student support, Learning Support,  (66 Participants)   Impacted by COVID-19    May 24, 2021 Agenda  June 28, 2021 Agenda/notes/script   July 26, 2021 Agenda –   August 30, 2021 Notes.  Official attendance 6/28, 7/26, 8/30 (couldn’t make quorum but shows the PAC participation)  Meeting notes September 27, 2021 (42 participants)  Zach Manuel presented his Google forms.  Meeting notes October 25, 2021 (53 participants) Agenda – Jasmine Dawson SF Rise Presentation Add SFHRC hands out  February 28, 2022 (28 participants)    </vt:lpstr>
      <vt:lpstr> Everybody Reads</vt:lpstr>
      <vt:lpstr>DISCUSSION AREAS</vt:lpstr>
      <vt:lpstr>Literacy Engagement</vt:lpstr>
      <vt:lpstr>Methodology</vt:lpstr>
      <vt:lpstr>INTENTIONAL </vt:lpstr>
      <vt:lpstr>PowerPoint Presentation</vt:lpstr>
      <vt:lpstr>PowerPoint Presentation</vt:lpstr>
      <vt:lpstr>ACTIVITIES</vt:lpstr>
      <vt:lpstr>PARTNERS VALUE</vt:lpstr>
      <vt:lpstr>LITERATURE REVIEW</vt:lpstr>
      <vt:lpstr>BENEFITS OF PARTICIPATION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Education Equity</dc:title>
  <dc:creator>Meyer, Catherine (HRC)</dc:creator>
  <cp:lastModifiedBy>Meyer, Catherine (HRC)</cp:lastModifiedBy>
  <cp:revision>1</cp:revision>
  <dcterms:modified xsi:type="dcterms:W3CDTF">2022-09-09T19:03:48Z</dcterms:modified>
</cp:coreProperties>
</file>