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handoutMasterIdLst>
    <p:handoutMasterId r:id="rId40"/>
  </p:handoutMasterIdLst>
  <p:sldIdLst>
    <p:sldId id="256" r:id="rId5"/>
    <p:sldId id="267" r:id="rId6"/>
    <p:sldId id="282" r:id="rId7"/>
    <p:sldId id="258" r:id="rId8"/>
    <p:sldId id="268" r:id="rId9"/>
    <p:sldId id="297" r:id="rId10"/>
    <p:sldId id="299" r:id="rId11"/>
    <p:sldId id="283" r:id="rId12"/>
    <p:sldId id="304" r:id="rId13"/>
    <p:sldId id="271" r:id="rId14"/>
    <p:sldId id="289" r:id="rId15"/>
    <p:sldId id="300" r:id="rId16"/>
    <p:sldId id="294" r:id="rId17"/>
    <p:sldId id="301" r:id="rId18"/>
    <p:sldId id="293" r:id="rId19"/>
    <p:sldId id="298" r:id="rId20"/>
    <p:sldId id="295" r:id="rId21"/>
    <p:sldId id="302" r:id="rId22"/>
    <p:sldId id="296" r:id="rId23"/>
    <p:sldId id="303" r:id="rId24"/>
    <p:sldId id="279" r:id="rId25"/>
    <p:sldId id="276" r:id="rId26"/>
    <p:sldId id="278" r:id="rId27"/>
    <p:sldId id="280" r:id="rId28"/>
    <p:sldId id="281" r:id="rId29"/>
    <p:sldId id="284" r:id="rId30"/>
    <p:sldId id="285" r:id="rId31"/>
    <p:sldId id="286" r:id="rId32"/>
    <p:sldId id="287" r:id="rId33"/>
    <p:sldId id="288" r:id="rId34"/>
    <p:sldId id="307" r:id="rId35"/>
    <p:sldId id="305" r:id="rId36"/>
    <p:sldId id="306" r:id="rId37"/>
    <p:sldId id="26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EE4D09-4B52-FC01-DBC3-723DE5BB3D42}" name="Lowenthal, Phil (DPH)" initials="PL" userId="S::phillip.lowenthal@sfdph.org::c6fbd8bf-3f10-459b-9f22-f82a5e73a694" providerId="AD"/>
  <p188:author id="{30B6E510-7D1F-68C8-BB4D-A6C3C35D262E}" name="Chan, Eric (DPH)" initials="CE" userId="S::eric.g.chan@sfdph.org::fa9309a0-97bd-4e9c-ac2b-8122be99a544" providerId="AD"/>
  <p188:author id="{7C757B70-E992-2BC5-1084-C54ED2875AB8}" name="Plank, Kaela (DPH)" initials="PK" userId="S::kaela.plank@sfdph.org::22ef8aa6-9bc7-4a2b-8c0d-d79ed558841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A6C06"/>
    <a:srgbClr val="0061A8"/>
    <a:srgbClr val="0D1670"/>
    <a:srgbClr val="D9591E"/>
    <a:srgbClr val="1F7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05AB25-644A-4CF3-AA1F-8F2C03DE8C7B}" v="5" dt="2026-05-05T17:12:57.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245C07-7BAA-4FF7-89CE-873F8B877A92}" type="datetimeFigureOut">
              <a:rPr lang="en-US" smtClean="0"/>
              <a:t>5/5/2026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42CC7C-1EE7-49DD-8D25-4CB8D7EE7C29}" type="slidenum">
              <a:rPr lang="en-US" smtClean="0"/>
              <a:t>‹#›</a:t>
            </a:fld>
            <a:endParaRPr lang="en-US"/>
          </a:p>
        </p:txBody>
      </p:sp>
    </p:spTree>
    <p:extLst>
      <p:ext uri="{BB962C8B-B14F-4D97-AF65-F5344CB8AC3E}">
        <p14:creationId xmlns:p14="http://schemas.microsoft.com/office/powerpoint/2010/main" val="512522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F3819-6449-4B06-B980-B7B7CCE72E48}" type="datetimeFigureOut">
              <a:rPr lang="en-US" smtClean="0"/>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6ECF8-5826-47BC-8142-4FDD4B616FB8}" type="slidenum">
              <a:rPr lang="en-US" smtClean="0"/>
              <a:t>‹#›</a:t>
            </a:fld>
            <a:endParaRPr lang="en-US"/>
          </a:p>
        </p:txBody>
      </p:sp>
    </p:spTree>
    <p:extLst>
      <p:ext uri="{BB962C8B-B14F-4D97-AF65-F5344CB8AC3E}">
        <p14:creationId xmlns:p14="http://schemas.microsoft.com/office/powerpoint/2010/main" val="153696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6ECF8-5826-47BC-8142-4FDD4B616FB8}" type="slidenum">
              <a:rPr lang="en-US" smtClean="0"/>
              <a:t>1</a:t>
            </a:fld>
            <a:endParaRPr lang="en-US"/>
          </a:p>
        </p:txBody>
      </p:sp>
    </p:spTree>
    <p:extLst>
      <p:ext uri="{BB962C8B-B14F-4D97-AF65-F5344CB8AC3E}">
        <p14:creationId xmlns:p14="http://schemas.microsoft.com/office/powerpoint/2010/main" val="178692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Kaela: when looking at the proportion in each age group living at or below the Federal poverty level, poverty is highest among those who are 18-24 years old, also referred to as Transitional Aged Youth (TAY).</a:t>
            </a:r>
          </a:p>
        </p:txBody>
      </p:sp>
      <p:sp>
        <p:nvSpPr>
          <p:cNvPr id="4" name="Slide Number Placeholder 3"/>
          <p:cNvSpPr>
            <a:spLocks noGrp="1"/>
          </p:cNvSpPr>
          <p:nvPr>
            <p:ph type="sldNum" sz="quarter" idx="5"/>
          </p:nvPr>
        </p:nvSpPr>
        <p:spPr/>
        <p:txBody>
          <a:bodyPr/>
          <a:lstStyle/>
          <a:p>
            <a:fld id="{EA86ECF8-5826-47BC-8142-4FDD4B616FB8}" type="slidenum">
              <a:rPr lang="en-US" smtClean="0"/>
              <a:t>10</a:t>
            </a:fld>
            <a:endParaRPr lang="en-US"/>
          </a:p>
        </p:txBody>
      </p:sp>
    </p:spTree>
    <p:extLst>
      <p:ext uri="{BB962C8B-B14F-4D97-AF65-F5344CB8AC3E}">
        <p14:creationId xmlns:p14="http://schemas.microsoft.com/office/powerpoint/2010/main" val="1584523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FF"/>
                </a:highlight>
                <a:ea typeface="Calibri"/>
                <a:cs typeface="Calibri"/>
              </a:rPr>
              <a:t>Kaela</a:t>
            </a:r>
            <a:r>
              <a:rPr lang="en-US">
                <a:ea typeface="Calibri"/>
                <a:cs typeface="Calibri"/>
              </a:rPr>
              <a:t>: Phil is now going to present mortality and morbidity data for nutrition-sensitive conditions. </a:t>
            </a:r>
            <a:r>
              <a:rPr lang="en-US"/>
              <a:t>A </a:t>
            </a:r>
            <a:r>
              <a:rPr lang="en-US" b="1"/>
              <a:t>nutrition-sensitive health condition</a:t>
            </a:r>
            <a:r>
              <a:rPr lang="en-US"/>
              <a:t> is one where the prevention, management, or risk reduction depends not just on direct nutrient intake, but on broader social, economic, and environmental systems that shape food access and dietary quality.</a:t>
            </a:r>
            <a:endParaRPr lang="en-US">
              <a:ea typeface="Calibri"/>
              <a:cs typeface="Calibri"/>
            </a:endParaRPr>
          </a:p>
          <a:p>
            <a:endParaRPr lang="en-US">
              <a:ea typeface="Calibri"/>
              <a:cs typeface="Calibri"/>
            </a:endParaRPr>
          </a:p>
          <a:p>
            <a:r>
              <a:rPr lang="en-US">
                <a:ea typeface="Calibri"/>
                <a:cs typeface="Calibri"/>
              </a:rPr>
              <a:t>Academic research shows associations between food insecurity status and several health conditions. If we were to address the social, economic and environmental factors that lead to food insecurity in San Francisco, we would likely see reductions in mortality and morbidity rates for these conditions.  </a:t>
            </a:r>
          </a:p>
        </p:txBody>
      </p:sp>
      <p:sp>
        <p:nvSpPr>
          <p:cNvPr id="4" name="Slide Number Placeholder 3"/>
          <p:cNvSpPr>
            <a:spLocks noGrp="1"/>
          </p:cNvSpPr>
          <p:nvPr>
            <p:ph type="sldNum" sz="quarter" idx="5"/>
          </p:nvPr>
        </p:nvSpPr>
        <p:spPr/>
        <p:txBody>
          <a:bodyPr/>
          <a:lstStyle/>
          <a:p>
            <a:fld id="{EA86ECF8-5826-47BC-8142-4FDD4B616FB8}" type="slidenum">
              <a:rPr lang="en-US" smtClean="0"/>
              <a:t>11</a:t>
            </a:fld>
            <a:endParaRPr lang="en-US"/>
          </a:p>
        </p:txBody>
      </p:sp>
    </p:spTree>
    <p:extLst>
      <p:ext uri="{BB962C8B-B14F-4D97-AF65-F5344CB8AC3E}">
        <p14:creationId xmlns:p14="http://schemas.microsoft.com/office/powerpoint/2010/main" val="317218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 Deaths due to malnutrition among all residents during 2021-2023 was 29.5 per 100,000 residents (crude rate). The mortality rate was highest among Black/African American residents (59.3 per 100,000) and lowest among Latino residents (all races) 15.3 per 100,000).</a:t>
            </a:r>
          </a:p>
          <a:p>
            <a:endParaRPr lang="en-US"/>
          </a:p>
          <a:p>
            <a:r>
              <a:rPr lang="en-US" sz="1200" b="0" i="0" kern="1200">
                <a:solidFill>
                  <a:schemeClr val="tx1"/>
                </a:solidFill>
                <a:effectLst/>
                <a:latin typeface="+mn-lt"/>
                <a:ea typeface="+mn-ea"/>
                <a:cs typeface="+mn-cs"/>
              </a:rPr>
              <a:t>Data suppression and unreliable rates: statistics representing fewer than ten persons (0-9) are labeled suppressed. Rates are marked as "unreliable" when the death count is less than 20.</a:t>
            </a:r>
          </a:p>
          <a:p>
            <a:endParaRPr lang="en-US"/>
          </a:p>
          <a:p>
            <a:r>
              <a:rPr lang="en-US" i="1"/>
              <a:t>Background info:</a:t>
            </a:r>
          </a:p>
          <a:p>
            <a:endParaRPr lang="en-US"/>
          </a:p>
          <a:p>
            <a:r>
              <a:rPr lang="en-US" i="1"/>
              <a:t>CDC uses ICD10 codes (E40-E46) to designate deaths due to malnutrition.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a:t>	E40: </a:t>
            </a:r>
            <a:r>
              <a:rPr lang="en-US" sz="1200" b="0" i="1" kern="1200">
                <a:solidFill>
                  <a:schemeClr val="tx1"/>
                </a:solidFill>
                <a:effectLst/>
                <a:latin typeface="+mn-lt"/>
                <a:ea typeface="+mn-ea"/>
                <a:cs typeface="+mn-cs"/>
              </a:rPr>
              <a:t>Kwashiorkor, a severe form of protein-calorie malnutrition</a:t>
            </a:r>
            <a:endParaRPr lang="en-US" b="0" i="1"/>
          </a:p>
          <a:p>
            <a:r>
              <a:rPr lang="en-US" i="1"/>
              <a:t>	E41: </a:t>
            </a:r>
            <a:r>
              <a:rPr lang="en-US" sz="1200" b="0" i="1" kern="1200">
                <a:solidFill>
                  <a:schemeClr val="tx1"/>
                </a:solidFill>
                <a:effectLst/>
                <a:latin typeface="+mn-lt"/>
                <a:ea typeface="+mn-ea"/>
                <a:cs typeface="+mn-cs"/>
              </a:rPr>
              <a:t>Nutritional marasmus, a severe form of malnutrition characterized by extreme wasting and weight loss due to inadequate calorie and protein intake</a:t>
            </a: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1"/>
              <a:t>	E42: </a:t>
            </a:r>
            <a:r>
              <a:rPr lang="en-US" sz="1200" b="0" i="1" kern="1200" err="1">
                <a:solidFill>
                  <a:schemeClr val="tx1"/>
                </a:solidFill>
                <a:effectLst/>
                <a:latin typeface="+mn-lt"/>
                <a:ea typeface="+mn-ea"/>
                <a:cs typeface="+mn-cs"/>
              </a:rPr>
              <a:t>Marasmic</a:t>
            </a:r>
            <a:r>
              <a:rPr lang="en-US" sz="1200" b="0" i="1" kern="1200">
                <a:solidFill>
                  <a:schemeClr val="tx1"/>
                </a:solidFill>
                <a:effectLst/>
                <a:latin typeface="+mn-lt"/>
                <a:ea typeface="+mn-ea"/>
                <a:cs typeface="+mn-cs"/>
              </a:rPr>
              <a:t> kwashiorkor, a severe form of malnutrition characterized by both protein deficiency and energy deficiency</a:t>
            </a: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1"/>
              <a:t>	E43: </a:t>
            </a:r>
            <a:r>
              <a:rPr lang="en-US" sz="1200" b="0" i="1" kern="1200">
                <a:solidFill>
                  <a:schemeClr val="tx1"/>
                </a:solidFill>
                <a:effectLst/>
                <a:latin typeface="+mn-lt"/>
                <a:ea typeface="+mn-ea"/>
                <a:cs typeface="+mn-cs"/>
              </a:rPr>
              <a:t>represents unspecified severe protein-calorie malnutrition</a:t>
            </a: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1"/>
              <a:t>	E44: </a:t>
            </a:r>
            <a:r>
              <a:rPr lang="en-US" sz="1200" b="0" i="1" kern="1200">
                <a:solidFill>
                  <a:schemeClr val="tx1"/>
                </a:solidFill>
                <a:effectLst/>
                <a:latin typeface="+mn-lt"/>
                <a:ea typeface="+mn-ea"/>
                <a:cs typeface="+mn-cs"/>
              </a:rPr>
              <a:t>protein-calorie malnutrition of moderate and mild degree</a:t>
            </a:r>
            <a:endParaRPr lang="en-US" b="0" i="1"/>
          </a:p>
          <a:p>
            <a:r>
              <a:rPr lang="en-US" i="1"/>
              <a:t>	E45: </a:t>
            </a:r>
            <a:r>
              <a:rPr lang="en-US" sz="1200" b="0" i="1" kern="1200">
                <a:solidFill>
                  <a:schemeClr val="tx1"/>
                </a:solidFill>
                <a:effectLst/>
                <a:latin typeface="+mn-lt"/>
                <a:ea typeface="+mn-ea"/>
                <a:cs typeface="+mn-cs"/>
              </a:rPr>
              <a:t>unspecified protein-calorie malnutrition</a:t>
            </a:r>
            <a:endParaRPr lang="en-US" b="0" i="1"/>
          </a:p>
          <a:p>
            <a:r>
              <a:rPr lang="en-US" i="1"/>
              <a:t>	E46: retarded development following </a:t>
            </a:r>
            <a:r>
              <a:rPr lang="en-US" sz="1200" b="0" i="1" kern="1200">
                <a:solidFill>
                  <a:schemeClr val="tx1"/>
                </a:solidFill>
                <a:effectLst/>
                <a:latin typeface="+mn-lt"/>
                <a:ea typeface="+mn-ea"/>
                <a:cs typeface="+mn-cs"/>
              </a:rPr>
              <a:t>unspecified protein-calorie malnutrition</a:t>
            </a:r>
            <a:endParaRPr lang="en-US" b="0" i="1"/>
          </a:p>
          <a:p>
            <a:endParaRPr lang="en-US" i="1"/>
          </a:p>
          <a:p>
            <a:r>
              <a:rPr lang="en-US" sz="1200" b="0" i="1" kern="1200">
                <a:solidFill>
                  <a:schemeClr val="tx1"/>
                </a:solidFill>
                <a:effectLst/>
                <a:latin typeface="+mn-lt"/>
                <a:ea typeface="+mn-ea"/>
                <a:cs typeface="+mn-cs"/>
              </a:rPr>
              <a:t>Notes: The Underlying Cause of Death data available on WONDER are county-level national mortality</a:t>
            </a:r>
          </a:p>
          <a:p>
            <a:endParaRPr lang="en-US" sz="1200" b="0" i="1" kern="1200">
              <a:solidFill>
                <a:schemeClr val="tx1"/>
              </a:solidFill>
              <a:effectLst/>
              <a:latin typeface="+mn-lt"/>
              <a:ea typeface="+mn-ea"/>
              <a:cs typeface="+mn-cs"/>
            </a:endParaRPr>
          </a:p>
          <a:p>
            <a:pPr lvl="1"/>
            <a:endParaRPr lang="en-US" sz="1200" b="0" i="1" kern="1200">
              <a:solidFill>
                <a:schemeClr val="tx1"/>
              </a:solidFill>
              <a:effectLst/>
              <a:latin typeface="+mn-lt"/>
              <a:ea typeface="+mn-ea"/>
              <a:cs typeface="+mn-cs"/>
            </a:endParaRPr>
          </a:p>
          <a:p>
            <a:pPr lvl="1"/>
            <a:r>
              <a:rPr lang="en-US" sz="1200" b="0" i="1" kern="1200">
                <a:solidFill>
                  <a:schemeClr val="tx1"/>
                </a:solidFill>
                <a:effectLst/>
                <a:latin typeface="+mn-lt"/>
                <a:ea typeface="+mn-ea"/>
                <a:cs typeface="+mn-cs"/>
              </a:rPr>
              <a:t>Denominator: US Census Bureau, PEP</a:t>
            </a:r>
          </a:p>
        </p:txBody>
      </p:sp>
      <p:sp>
        <p:nvSpPr>
          <p:cNvPr id="4" name="Slide Number Placeholder 3"/>
          <p:cNvSpPr>
            <a:spLocks noGrp="1"/>
          </p:cNvSpPr>
          <p:nvPr>
            <p:ph type="sldNum" sz="quarter" idx="5"/>
          </p:nvPr>
        </p:nvSpPr>
        <p:spPr/>
        <p:txBody>
          <a:bodyPr/>
          <a:lstStyle/>
          <a:p>
            <a:fld id="{EA86ECF8-5826-47BC-8142-4FDD4B616FB8}" type="slidenum">
              <a:rPr lang="en-US" smtClean="0"/>
              <a:t>12</a:t>
            </a:fld>
            <a:endParaRPr lang="en-US"/>
          </a:p>
        </p:txBody>
      </p:sp>
    </p:spTree>
    <p:extLst>
      <p:ext uri="{BB962C8B-B14F-4D97-AF65-F5344CB8AC3E}">
        <p14:creationId xmlns:p14="http://schemas.microsoft.com/office/powerpoint/2010/main" val="146915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 The mortality rate (age-adjusted) due to each of the six nutrition-sensitive conditions displayed was highest among Black/African American residents of SF during 2020-2024. Approximately 2x Citywide for 4 of the 6 causes of death displayed here (IHD, CVD, DM, CRC). For HTN is was &gt;2.5x Citywide, and for ALZ is was 1.5x Citywide.</a:t>
            </a:r>
          </a:p>
        </p:txBody>
      </p:sp>
      <p:sp>
        <p:nvSpPr>
          <p:cNvPr id="4" name="Slide Number Placeholder 3"/>
          <p:cNvSpPr>
            <a:spLocks noGrp="1"/>
          </p:cNvSpPr>
          <p:nvPr>
            <p:ph type="sldNum" sz="quarter" idx="5"/>
          </p:nvPr>
        </p:nvSpPr>
        <p:spPr/>
        <p:txBody>
          <a:bodyPr/>
          <a:lstStyle/>
          <a:p>
            <a:fld id="{EA86ECF8-5826-47BC-8142-4FDD4B616FB8}" type="slidenum">
              <a:rPr lang="en-US" smtClean="0"/>
              <a:t>13</a:t>
            </a:fld>
            <a:endParaRPr lang="en-US"/>
          </a:p>
        </p:txBody>
      </p:sp>
    </p:spTree>
    <p:extLst>
      <p:ext uri="{BB962C8B-B14F-4D97-AF65-F5344CB8AC3E}">
        <p14:creationId xmlns:p14="http://schemas.microsoft.com/office/powerpoint/2010/main" val="2890900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Phil: Now let's look at hospitalization rates for nutrition-sensitive health conditions. Hospitalization rates are an imperfect way to measure the prevalence of these health conditions in San Francisco. Hospitalization rates capture the most severe health impacts of these conditions and can be indication of lack of access to preventative health care.</a:t>
            </a:r>
          </a:p>
          <a:p>
            <a:endParaRPr lang="en-US">
              <a:ea typeface="Calibri"/>
              <a:cs typeface="Calibri"/>
            </a:endParaRPr>
          </a:p>
          <a:p>
            <a:r>
              <a:rPr lang="en-US">
                <a:ea typeface="Calibri"/>
                <a:cs typeface="Calibri"/>
              </a:rPr>
              <a:t>Limitations:</a:t>
            </a:r>
          </a:p>
          <a:p>
            <a:r>
              <a:rPr lang="en-US">
                <a:ea typeface="Calibri"/>
                <a:cs typeface="Calibri"/>
              </a:rPr>
              <a:t>- We’re unable to de-duplicate hospitalizations. This means that the same person might be counted more than once in the data.</a:t>
            </a:r>
          </a:p>
          <a:p>
            <a:r>
              <a:rPr lang="en-US">
                <a:ea typeface="Calibri"/>
                <a:cs typeface="Calibri"/>
              </a:rPr>
              <a:t>- Hospitalizations rates are for the entire SF population, not just those who experience food insecurity.</a:t>
            </a:r>
            <a:endParaRPr lang="en-US"/>
          </a:p>
        </p:txBody>
      </p:sp>
      <p:sp>
        <p:nvSpPr>
          <p:cNvPr id="4" name="Slide Number Placeholder 3"/>
          <p:cNvSpPr>
            <a:spLocks noGrp="1"/>
          </p:cNvSpPr>
          <p:nvPr>
            <p:ph type="sldNum" sz="quarter" idx="5"/>
          </p:nvPr>
        </p:nvSpPr>
        <p:spPr/>
        <p:txBody>
          <a:bodyPr/>
          <a:lstStyle/>
          <a:p>
            <a:fld id="{EA86ECF8-5826-47BC-8142-4FDD4B616FB8}" type="slidenum">
              <a:rPr lang="en-US" smtClean="0"/>
              <a:t>14</a:t>
            </a:fld>
            <a:endParaRPr lang="en-US"/>
          </a:p>
        </p:txBody>
      </p:sp>
    </p:spTree>
    <p:extLst>
      <p:ext uri="{BB962C8B-B14F-4D97-AF65-F5344CB8AC3E}">
        <p14:creationId xmlns:p14="http://schemas.microsoft.com/office/powerpoint/2010/main" val="1592516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 Hospitalization rates due to </a:t>
            </a:r>
            <a:r>
              <a:rPr lang="en-US" b="0"/>
              <a:t>diabetes</a:t>
            </a:r>
            <a:r>
              <a:rPr lang="en-US"/>
              <a:t> during 2021-2023 were highest among:</a:t>
            </a:r>
          </a:p>
          <a:p>
            <a:pPr marL="171450" indent="-171450">
              <a:buFontTx/>
              <a:buChar char="-"/>
            </a:pPr>
            <a:r>
              <a:rPr lang="en-US"/>
              <a:t>NHOPI: 77.6 per 10,000 (7x Citywide) </a:t>
            </a:r>
            <a:r>
              <a:rPr lang="en-US" b="1"/>
              <a:t>(&lt;1% of SF pop)</a:t>
            </a:r>
          </a:p>
          <a:p>
            <a:pPr marL="171450" indent="-171450">
              <a:buFontTx/>
              <a:buChar char="-"/>
            </a:pPr>
            <a:r>
              <a:rPr lang="en-US"/>
              <a:t>AIAN: 55.9 per 10,000 (5x Citywide) </a:t>
            </a:r>
            <a:r>
              <a:rPr lang="en-US" b="1"/>
              <a:t>(&lt;1% of SF pop)</a:t>
            </a:r>
          </a:p>
          <a:p>
            <a:pPr marL="171450" indent="-171450">
              <a:buFontTx/>
              <a:buChar char="-"/>
            </a:pPr>
            <a:r>
              <a:rPr lang="en-US"/>
              <a:t>Black/African American: 54.3 per 10,000 (5x Citywide) </a:t>
            </a:r>
            <a:r>
              <a:rPr lang="en-US" b="1"/>
              <a:t>(~5% of SF pop)</a:t>
            </a:r>
          </a:p>
          <a:p>
            <a:pPr marL="0" indent="0">
              <a:buFontTx/>
              <a:buNone/>
            </a:pPr>
            <a:endParaRPr lang="en-US"/>
          </a:p>
          <a:p>
            <a:pPr marL="0" indent="0">
              <a:buFontTx/>
              <a:buNone/>
            </a:pPr>
            <a:r>
              <a:rPr lang="en-US"/>
              <a:t>vs Citywide: 11.1 per 10,000</a:t>
            </a:r>
          </a:p>
        </p:txBody>
      </p:sp>
      <p:sp>
        <p:nvSpPr>
          <p:cNvPr id="4" name="Slide Number Placeholder 3"/>
          <p:cNvSpPr>
            <a:spLocks noGrp="1"/>
          </p:cNvSpPr>
          <p:nvPr>
            <p:ph type="sldNum" sz="quarter" idx="5"/>
          </p:nvPr>
        </p:nvSpPr>
        <p:spPr/>
        <p:txBody>
          <a:bodyPr/>
          <a:lstStyle/>
          <a:p>
            <a:fld id="{EA86ECF8-5826-47BC-8142-4FDD4B616FB8}" type="slidenum">
              <a:rPr lang="en-US" smtClean="0"/>
              <a:t>15</a:t>
            </a:fld>
            <a:endParaRPr lang="en-US"/>
          </a:p>
        </p:txBody>
      </p:sp>
    </p:spTree>
    <p:extLst>
      <p:ext uri="{BB962C8B-B14F-4D97-AF65-F5344CB8AC3E}">
        <p14:creationId xmlns:p14="http://schemas.microsoft.com/office/powerpoint/2010/main" val="94746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 The</a:t>
            </a:r>
            <a:r>
              <a:rPr lang="en-US" b="0"/>
              <a:t> hospitalization rate due to diabetes (per 10,000 residents) in SF during 2019-2023 was highest in the Southeast region of SF, including:</a:t>
            </a:r>
          </a:p>
          <a:p>
            <a:pPr marL="171450" indent="-171450">
              <a:buFontTx/>
              <a:buChar char="-"/>
            </a:pPr>
            <a:r>
              <a:rPr lang="en-US" b="0"/>
              <a:t>Bayview Hunters Point neighborhood (94124): 31.7 per 10,000</a:t>
            </a:r>
          </a:p>
          <a:p>
            <a:pPr marL="171450" indent="-171450">
              <a:buFontTx/>
              <a:buChar char="-"/>
            </a:pPr>
            <a:r>
              <a:rPr lang="en-US" b="0"/>
              <a:t>Civic Center (94102): 22 per 10,000</a:t>
            </a:r>
          </a:p>
          <a:p>
            <a:pPr marL="171450" indent="-171450">
              <a:buFontTx/>
              <a:buChar char="-"/>
            </a:pPr>
            <a:r>
              <a:rPr lang="en-US" b="0"/>
              <a:t>Treasure Island (94130): 23 per 10,000</a:t>
            </a:r>
          </a:p>
          <a:p>
            <a:pPr marL="171450" indent="-171450">
              <a:buFontTx/>
              <a:buChar char="-"/>
            </a:pPr>
            <a:r>
              <a:rPr lang="en-US" b="0"/>
              <a:t>Lowest among residents of zip code 94105 (Downtown/Financial District): 3.0 per 10,000</a:t>
            </a:r>
          </a:p>
          <a:p>
            <a:pPr marL="0" indent="0">
              <a:buFontTx/>
              <a:buNone/>
            </a:pPr>
            <a:endParaRPr lang="en-US" b="0"/>
          </a:p>
          <a:p>
            <a:pPr marL="0" indent="0">
              <a:buFontTx/>
              <a:buNone/>
            </a:pPr>
            <a:r>
              <a:rPr lang="en-US" b="0"/>
              <a:t>*Map labels highlight the highest (94124) and lowest (94105) rates (per 10,000 population)</a:t>
            </a:r>
            <a:endParaRPr lang="en-US"/>
          </a:p>
        </p:txBody>
      </p:sp>
      <p:sp>
        <p:nvSpPr>
          <p:cNvPr id="4" name="Slide Number Placeholder 3"/>
          <p:cNvSpPr>
            <a:spLocks noGrp="1"/>
          </p:cNvSpPr>
          <p:nvPr>
            <p:ph type="sldNum" sz="quarter" idx="5"/>
          </p:nvPr>
        </p:nvSpPr>
        <p:spPr/>
        <p:txBody>
          <a:bodyPr/>
          <a:lstStyle/>
          <a:p>
            <a:fld id="{EA86ECF8-5826-47BC-8142-4FDD4B616FB8}" type="slidenum">
              <a:rPr lang="en-US" smtClean="0"/>
              <a:t>16</a:t>
            </a:fld>
            <a:endParaRPr lang="en-US"/>
          </a:p>
        </p:txBody>
      </p:sp>
    </p:spTree>
    <p:extLst>
      <p:ext uri="{BB962C8B-B14F-4D97-AF65-F5344CB8AC3E}">
        <p14:creationId xmlns:p14="http://schemas.microsoft.com/office/powerpoint/2010/main" val="51706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 The hospitalization rate due to </a:t>
            </a:r>
            <a:r>
              <a:rPr lang="en-US" b="0"/>
              <a:t>hypertension</a:t>
            </a:r>
            <a:r>
              <a:rPr lang="en-US"/>
              <a:t> was highest among NHOPI (21.5 per 10,000, 7x Citywide rate), and Black/African American residents (15.7 per 10,000, 5x Citywide rate) during 2021-2023.</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after reviewing this indicator with a DPH clinician who has worked in primary care medicine, we were told that hospitalizations due to hypertension could have been associated with a range of health conditions including those that may not be nutrition-sensitive (ex. hypertension due to kidney disease, gestational hypertension).</a:t>
            </a:r>
          </a:p>
        </p:txBody>
      </p:sp>
      <p:sp>
        <p:nvSpPr>
          <p:cNvPr id="4" name="Slide Number Placeholder 3"/>
          <p:cNvSpPr>
            <a:spLocks noGrp="1"/>
          </p:cNvSpPr>
          <p:nvPr>
            <p:ph type="sldNum" sz="quarter" idx="5"/>
          </p:nvPr>
        </p:nvSpPr>
        <p:spPr/>
        <p:txBody>
          <a:bodyPr/>
          <a:lstStyle/>
          <a:p>
            <a:fld id="{EA86ECF8-5826-47BC-8142-4FDD4B616FB8}" type="slidenum">
              <a:rPr lang="en-US" smtClean="0"/>
              <a:t>17</a:t>
            </a:fld>
            <a:endParaRPr lang="en-US"/>
          </a:p>
        </p:txBody>
      </p:sp>
    </p:spTree>
    <p:extLst>
      <p:ext uri="{BB962C8B-B14F-4D97-AF65-F5344CB8AC3E}">
        <p14:creationId xmlns:p14="http://schemas.microsoft.com/office/powerpoint/2010/main" val="390297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 The hospitalization rate due to hypertension per 10,000 residents during 2019-2023 was highest among residents of zip code 94124 (Bayview Hunters Point neighborhood), 6.7 per 10,000 residents. The hospitalization rates were the lowest in 94117 (Western Addition), 1.3 per 10,000 residents.</a:t>
            </a:r>
          </a:p>
          <a:p>
            <a:endParaRPr lang="en-US"/>
          </a:p>
          <a:p>
            <a:r>
              <a:rPr lang="en-US"/>
              <a:t>*Note: hospitalization due to hypertension could have been associated with a range of health conditions including those that are not diet-sensitive.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a:t>*Map labels highlight the highest (94124) and lowest (94117) rates (per 10,000 population)</a:t>
            </a:r>
            <a:endParaRPr lang="en-US"/>
          </a:p>
        </p:txBody>
      </p:sp>
      <p:sp>
        <p:nvSpPr>
          <p:cNvPr id="4" name="Slide Number Placeholder 3"/>
          <p:cNvSpPr>
            <a:spLocks noGrp="1"/>
          </p:cNvSpPr>
          <p:nvPr>
            <p:ph type="sldNum" sz="quarter" idx="5"/>
          </p:nvPr>
        </p:nvSpPr>
        <p:spPr/>
        <p:txBody>
          <a:bodyPr/>
          <a:lstStyle/>
          <a:p>
            <a:fld id="{EA86ECF8-5826-47BC-8142-4FDD4B616FB8}" type="slidenum">
              <a:rPr lang="en-US" smtClean="0"/>
              <a:t>18</a:t>
            </a:fld>
            <a:endParaRPr lang="en-US"/>
          </a:p>
        </p:txBody>
      </p:sp>
    </p:spTree>
    <p:extLst>
      <p:ext uri="{BB962C8B-B14F-4D97-AF65-F5344CB8AC3E}">
        <p14:creationId xmlns:p14="http://schemas.microsoft.com/office/powerpoint/2010/main" val="416389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FF"/>
                </a:highlight>
                <a:ea typeface="Calibri"/>
                <a:cs typeface="Calibri"/>
              </a:rPr>
              <a:t>Phil</a:t>
            </a:r>
            <a:r>
              <a:rPr lang="en-US"/>
              <a:t>: The hospitalization rates due to heart failure per 10,000 residents during 2021-2023 were highest among:</a:t>
            </a:r>
          </a:p>
          <a:p>
            <a:pPr marL="171450" indent="-171450">
              <a:buFontTx/>
              <a:buChar char="-"/>
            </a:pPr>
            <a:r>
              <a:rPr lang="en-US"/>
              <a:t>NHOPI: 207.8 per 10,000 </a:t>
            </a:r>
            <a:r>
              <a:rPr lang="en-US" b="1"/>
              <a:t>(~9x Citywide rate: 23.2)</a:t>
            </a:r>
          </a:p>
          <a:p>
            <a:pPr marL="171450" indent="-171450">
              <a:buFontTx/>
              <a:buChar char="-"/>
            </a:pPr>
            <a:r>
              <a:rPr lang="en-US"/>
              <a:t>Black/African American: 107.4 per 10,000 </a:t>
            </a:r>
            <a:r>
              <a:rPr lang="en-US" b="1"/>
              <a:t>(~5x Citywide rate: 23.2)</a:t>
            </a:r>
          </a:p>
        </p:txBody>
      </p:sp>
      <p:sp>
        <p:nvSpPr>
          <p:cNvPr id="4" name="Slide Number Placeholder 3"/>
          <p:cNvSpPr>
            <a:spLocks noGrp="1"/>
          </p:cNvSpPr>
          <p:nvPr>
            <p:ph type="sldNum" sz="quarter" idx="5"/>
          </p:nvPr>
        </p:nvSpPr>
        <p:spPr/>
        <p:txBody>
          <a:bodyPr/>
          <a:lstStyle/>
          <a:p>
            <a:fld id="{EA86ECF8-5826-47BC-8142-4FDD4B616FB8}" type="slidenum">
              <a:rPr lang="en-US" smtClean="0"/>
              <a:t>19</a:t>
            </a:fld>
            <a:endParaRPr lang="en-US"/>
          </a:p>
        </p:txBody>
      </p:sp>
    </p:spTree>
    <p:extLst>
      <p:ext uri="{BB962C8B-B14F-4D97-AF65-F5344CB8AC3E}">
        <p14:creationId xmlns:p14="http://schemas.microsoft.com/office/powerpoint/2010/main" val="218829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Kaela: We will start with an overview of the preliminary dataset's purpose, then we will review the health data and end with a Q&amp;A</a:t>
            </a:r>
            <a:endParaRPr lang="en-US">
              <a:ea typeface="Calibri"/>
              <a:cs typeface="Calibri"/>
            </a:endParaRPr>
          </a:p>
        </p:txBody>
      </p:sp>
      <p:sp>
        <p:nvSpPr>
          <p:cNvPr id="4" name="Slide Number Placeholder 3"/>
          <p:cNvSpPr>
            <a:spLocks noGrp="1"/>
          </p:cNvSpPr>
          <p:nvPr>
            <p:ph type="sldNum" sz="quarter" idx="5"/>
          </p:nvPr>
        </p:nvSpPr>
        <p:spPr/>
        <p:txBody>
          <a:bodyPr/>
          <a:lstStyle/>
          <a:p>
            <a:fld id="{EA86ECF8-5826-47BC-8142-4FDD4B616FB8}" type="slidenum">
              <a:rPr lang="en-US" smtClean="0"/>
              <a:t>2</a:t>
            </a:fld>
            <a:endParaRPr lang="en-US"/>
          </a:p>
        </p:txBody>
      </p:sp>
    </p:spTree>
    <p:extLst>
      <p:ext uri="{BB962C8B-B14F-4D97-AF65-F5344CB8AC3E}">
        <p14:creationId xmlns:p14="http://schemas.microsoft.com/office/powerpoint/2010/main" val="502229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FF"/>
                </a:highlight>
                <a:ea typeface="Calibri"/>
                <a:cs typeface="Calibri"/>
              </a:rPr>
              <a:t>Phil</a:t>
            </a:r>
            <a:r>
              <a:rPr lang="en-US"/>
              <a:t>: The hospitalization rates due to heart failure per 10,000 during 2019-2023 were highest in zip code 94124 (Bayview Hunters Point neighborhood): 53.8 per 10,000 vs Citywide: 23.2 per 10,000 (2.5x higher). The lowest rate was in zip code 94105: 9.9 per 10,000.</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a:t>*Map labels highlight the highest (94124) and lowest (94105) rates (per 10,000 population)</a:t>
            </a:r>
            <a:endParaRPr lang="en-US"/>
          </a:p>
          <a:p>
            <a:endParaRPr lang="en-US"/>
          </a:p>
        </p:txBody>
      </p:sp>
      <p:sp>
        <p:nvSpPr>
          <p:cNvPr id="4" name="Slide Number Placeholder 3"/>
          <p:cNvSpPr>
            <a:spLocks noGrp="1"/>
          </p:cNvSpPr>
          <p:nvPr>
            <p:ph type="sldNum" sz="quarter" idx="5"/>
          </p:nvPr>
        </p:nvSpPr>
        <p:spPr/>
        <p:txBody>
          <a:bodyPr/>
          <a:lstStyle/>
          <a:p>
            <a:fld id="{EA86ECF8-5826-47BC-8142-4FDD4B616FB8}" type="slidenum">
              <a:rPr lang="en-US" smtClean="0"/>
              <a:t>20</a:t>
            </a:fld>
            <a:endParaRPr lang="en-US"/>
          </a:p>
        </p:txBody>
      </p:sp>
    </p:spTree>
    <p:extLst>
      <p:ext uri="{BB962C8B-B14F-4D97-AF65-F5344CB8AC3E}">
        <p14:creationId xmlns:p14="http://schemas.microsoft.com/office/powerpoint/2010/main" val="177938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FF"/>
                </a:highlight>
                <a:ea typeface="Calibri"/>
                <a:cs typeface="Calibri"/>
              </a:rPr>
              <a:t>Phil</a:t>
            </a:r>
            <a:r>
              <a:rPr lang="en-US"/>
              <a:t>: We are now going to look specifically at pregnancy-related health outcomes. Research has shown that there are associations between food insecurity during pregnancy and pregnancy-related health conditions including:</a:t>
            </a:r>
          </a:p>
          <a:p>
            <a:r>
              <a:rPr lang="en-US"/>
              <a:t>	1. pre-term birth</a:t>
            </a:r>
          </a:p>
          <a:p>
            <a:r>
              <a:rPr lang="en-US"/>
              <a:t>	2. low birthweight</a:t>
            </a:r>
          </a:p>
          <a:p>
            <a:r>
              <a:rPr lang="en-US"/>
              <a:t>	3. gestational diabetes, and</a:t>
            </a:r>
          </a:p>
          <a:p>
            <a:r>
              <a:rPr lang="en-US"/>
              <a:t>	4. gestational hypertension</a:t>
            </a:r>
          </a:p>
          <a:p>
            <a:endParaRPr lang="en-US">
              <a:highlight>
                <a:srgbClr val="FFFFFF"/>
              </a:highlight>
            </a:endParaRPr>
          </a:p>
          <a:p>
            <a:r>
              <a:rPr lang="en-US">
                <a:highlight>
                  <a:srgbClr val="FFFFFF"/>
                </a:highlight>
              </a:rPr>
              <a:t>In San Francisco, the data indicates that there are disparities in the rates of these health conditions when stratified by race/ethnicity and by geography (SF zip code).</a:t>
            </a:r>
            <a:endParaRPr lang="en-US"/>
          </a:p>
        </p:txBody>
      </p:sp>
      <p:sp>
        <p:nvSpPr>
          <p:cNvPr id="4" name="Slide Number Placeholder 3"/>
          <p:cNvSpPr>
            <a:spLocks noGrp="1"/>
          </p:cNvSpPr>
          <p:nvPr>
            <p:ph type="sldNum" sz="quarter" idx="5"/>
          </p:nvPr>
        </p:nvSpPr>
        <p:spPr/>
        <p:txBody>
          <a:bodyPr/>
          <a:lstStyle/>
          <a:p>
            <a:fld id="{EA86ECF8-5826-47BC-8142-4FDD4B616FB8}" type="slidenum">
              <a:rPr lang="en-US" smtClean="0"/>
              <a:t>21</a:t>
            </a:fld>
            <a:endParaRPr lang="en-US"/>
          </a:p>
        </p:txBody>
      </p:sp>
    </p:spTree>
    <p:extLst>
      <p:ext uri="{BB962C8B-B14F-4D97-AF65-F5344CB8AC3E}">
        <p14:creationId xmlns:p14="http://schemas.microsoft.com/office/powerpoint/2010/main" val="3502936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FF"/>
                </a:highlight>
                <a:ea typeface="Calibri"/>
                <a:cs typeface="Calibri"/>
              </a:rPr>
              <a:t>Phil: </a:t>
            </a:r>
            <a:r>
              <a:rPr lang="en-US">
                <a:highlight>
                  <a:srgbClr val="FFFFFF"/>
                </a:highlight>
              </a:rPr>
              <a:t>Pre-term birth is defined as births occurring before 37 weeks (~8.5 months) of gestation. Pre-term birth is a leading cause of death among infants.</a:t>
            </a:r>
            <a:endParaRPr lang="en-US">
              <a:highlight>
                <a:srgbClr val="FFFFFF"/>
              </a:highlight>
              <a:ea typeface="Calibri"/>
              <a:cs typeface="Calibri"/>
            </a:endParaRPr>
          </a:p>
          <a:p>
            <a:endParaRPr lang="en-US">
              <a:solidFill>
                <a:schemeClr val="tx1"/>
              </a:solidFill>
              <a:latin typeface="Myriad Pro"/>
              <a:ea typeface="Calibri"/>
              <a:cs typeface="Calibri"/>
            </a:endParaRPr>
          </a:p>
          <a:p>
            <a:r>
              <a:rPr lang="en-US">
                <a:solidFill>
                  <a:schemeClr val="tx1"/>
                </a:solidFill>
                <a:latin typeface="Myriad Pro"/>
                <a:ea typeface="Calibri"/>
                <a:cs typeface="Calibri"/>
              </a:rPr>
              <a:t>In 2022, 622 infants were born in San Francisco before 37 weeks of gestation. </a:t>
            </a:r>
            <a:r>
              <a:rPr lang="en-US">
                <a:latin typeface="Myriad Pro"/>
                <a:ea typeface="Calibri"/>
                <a:cs typeface="Calibri"/>
              </a:rPr>
              <a:t>Pooled data from 2020-</a:t>
            </a:r>
            <a:r>
              <a:rPr lang="en-US">
                <a:highlight>
                  <a:srgbClr val="FFFFFF"/>
                </a:highlight>
                <a:latin typeface="Calibri"/>
                <a:ea typeface="Calibri"/>
                <a:cs typeface="Calibri"/>
              </a:rPr>
              <a:t>2022</a:t>
            </a:r>
            <a:r>
              <a:rPr lang="en-US">
                <a:highlight>
                  <a:srgbClr val="FFFFFF"/>
                </a:highlight>
              </a:rPr>
              <a:t> shows the rate of pre-term births among Black/African American pregnant people, which was 77% higher than it was among Citywide pregnant people (14.3 vs 8.1 per 100 births). </a:t>
            </a:r>
            <a:endParaRPr lang="en-US"/>
          </a:p>
        </p:txBody>
      </p:sp>
      <p:sp>
        <p:nvSpPr>
          <p:cNvPr id="4" name="Slide Number Placeholder 3"/>
          <p:cNvSpPr>
            <a:spLocks noGrp="1"/>
          </p:cNvSpPr>
          <p:nvPr>
            <p:ph type="sldNum" sz="quarter" idx="5"/>
          </p:nvPr>
        </p:nvSpPr>
        <p:spPr/>
        <p:txBody>
          <a:bodyPr/>
          <a:lstStyle/>
          <a:p>
            <a:fld id="{EA86ECF8-5826-47BC-8142-4FDD4B616FB8}" type="slidenum">
              <a:rPr lang="en-US" smtClean="0"/>
              <a:t>22</a:t>
            </a:fld>
            <a:endParaRPr lang="en-US"/>
          </a:p>
        </p:txBody>
      </p:sp>
    </p:spTree>
    <p:extLst>
      <p:ext uri="{BB962C8B-B14F-4D97-AF65-F5344CB8AC3E}">
        <p14:creationId xmlns:p14="http://schemas.microsoft.com/office/powerpoint/2010/main" val="4191488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Phil: </a:t>
            </a:r>
            <a:r>
              <a:rPr lang="en-US"/>
              <a:t>In San Francisco, differences are seen in the rate of low birth weight (LBW) outcomes among those from different racial/ethnic groups. The rate of LBW was highest among Black/African American residents (14.1 per 100 births) during 2020-2022 (Figure 14), which is nearly double the Citywide rate (7.1 per 100 births).</a:t>
            </a:r>
            <a:endParaRPr lang="en-US">
              <a:ea typeface="Calibri"/>
              <a:cs typeface="Calibri"/>
            </a:endParaRPr>
          </a:p>
        </p:txBody>
      </p:sp>
      <p:sp>
        <p:nvSpPr>
          <p:cNvPr id="4" name="Slide Number Placeholder 3"/>
          <p:cNvSpPr>
            <a:spLocks noGrp="1"/>
          </p:cNvSpPr>
          <p:nvPr>
            <p:ph type="sldNum" sz="quarter" idx="5"/>
          </p:nvPr>
        </p:nvSpPr>
        <p:spPr/>
        <p:txBody>
          <a:bodyPr/>
          <a:lstStyle/>
          <a:p>
            <a:fld id="{EA86ECF8-5826-47BC-8142-4FDD4B616FB8}" type="slidenum">
              <a:rPr lang="en-US" smtClean="0"/>
              <a:t>23</a:t>
            </a:fld>
            <a:endParaRPr lang="en-US"/>
          </a:p>
        </p:txBody>
      </p:sp>
    </p:spTree>
    <p:extLst>
      <p:ext uri="{BB962C8B-B14F-4D97-AF65-F5344CB8AC3E}">
        <p14:creationId xmlns:p14="http://schemas.microsoft.com/office/powerpoint/2010/main" val="1353318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FF"/>
                </a:highlight>
                <a:ea typeface="Calibri"/>
                <a:cs typeface="Calibri"/>
              </a:rPr>
              <a:t>Phil:</a:t>
            </a:r>
          </a:p>
          <a:p>
            <a:pPr marL="285750" indent="-285750">
              <a:buFont typeface="Symbol"/>
              <a:buChar char="•"/>
            </a:pPr>
            <a:r>
              <a:rPr lang="en-US">
                <a:highlight>
                  <a:srgbClr val="FFFFFF"/>
                </a:highlight>
              </a:rPr>
              <a:t>Gestational diabetes is defined as high blood sugar that occurs during pregnancy in those who don’t already have diabetes prior to pregnancy. </a:t>
            </a:r>
            <a:r>
              <a:rPr lang="en-US" baseline="30000">
                <a:highlight>
                  <a:srgbClr val="E1E3E6"/>
                </a:highlight>
              </a:rPr>
              <a:t>8</a:t>
            </a:r>
            <a:endParaRPr lang="en-US">
              <a:highlight>
                <a:srgbClr val="FFFFFF"/>
              </a:highlight>
              <a:ea typeface="Calibri"/>
              <a:cs typeface="Calibri"/>
            </a:endParaRPr>
          </a:p>
          <a:p>
            <a:pPr marL="285750" indent="-285750">
              <a:buFont typeface="Symbol"/>
              <a:buChar char="•"/>
            </a:pPr>
            <a:r>
              <a:rPr lang="en-US">
                <a:highlight>
                  <a:srgbClr val="FFFFFF"/>
                </a:highlight>
              </a:rPr>
              <a:t>Having gestational diabetes during pregnancy increases the risk for pre-eclampsia (high blood pressure and protein in the urine), cesarean delivery and diabetes later in life. </a:t>
            </a:r>
            <a:r>
              <a:rPr lang="en-US" baseline="30000">
                <a:highlight>
                  <a:srgbClr val="E1E3E6"/>
                </a:highlight>
              </a:rPr>
              <a:t>17</a:t>
            </a:r>
            <a:endParaRPr lang="en-US">
              <a:highlight>
                <a:srgbClr val="FFFFFF"/>
              </a:highlight>
            </a:endParaRPr>
          </a:p>
          <a:p>
            <a:pPr marL="285750" indent="-285750">
              <a:buFont typeface="Symbol"/>
              <a:buChar char="•"/>
            </a:pPr>
            <a:r>
              <a:rPr lang="en-US">
                <a:highlight>
                  <a:srgbClr val="FFFFFF"/>
                </a:highlight>
              </a:rPr>
              <a:t>In San Francisco, differences are seen in the rate of gestational diabetes during pregnancy among those from different racial/ethnic groups. Residents who identify as Asian have the highest rate (15.7 per 100 births) compared to the citywide rate of 9.4 per 100 births.</a:t>
            </a:r>
            <a:endParaRPr lang="en-US">
              <a:highlight>
                <a:srgbClr val="FFFFFF"/>
              </a:highlight>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A86ECF8-5826-47BC-8142-4FDD4B616FB8}" type="slidenum">
              <a:rPr lang="en-US" smtClean="0"/>
              <a:t>24</a:t>
            </a:fld>
            <a:endParaRPr lang="en-US"/>
          </a:p>
        </p:txBody>
      </p:sp>
    </p:spTree>
    <p:extLst>
      <p:ext uri="{BB962C8B-B14F-4D97-AF65-F5344CB8AC3E}">
        <p14:creationId xmlns:p14="http://schemas.microsoft.com/office/powerpoint/2010/main" val="3993144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FF"/>
                </a:highlight>
                <a:ea typeface="Calibri"/>
                <a:cs typeface="Calibri"/>
              </a:rPr>
              <a:t>Phil:</a:t>
            </a:r>
          </a:p>
          <a:p>
            <a:pPr marL="285750" indent="-285750">
              <a:buFont typeface="Symbol"/>
              <a:buChar char="•"/>
            </a:pPr>
            <a:r>
              <a:rPr lang="en-US">
                <a:highlight>
                  <a:srgbClr val="FFFFFF"/>
                </a:highlight>
              </a:rPr>
              <a:t>Gestational hypertension is high blood pressure that develops during pregnancy among those who did not have high blood pressure prior to pregnancy.</a:t>
            </a:r>
            <a:r>
              <a:rPr lang="en-US" baseline="30000">
                <a:highlight>
                  <a:srgbClr val="E1E3E6"/>
                </a:highlight>
              </a:rPr>
              <a:t>8</a:t>
            </a:r>
            <a:endParaRPr lang="en-US"/>
          </a:p>
          <a:p>
            <a:pPr marL="285750" indent="-285750">
              <a:buFont typeface="Symbol"/>
              <a:buChar char="•"/>
            </a:pPr>
            <a:r>
              <a:rPr lang="en-US">
                <a:highlight>
                  <a:srgbClr val="FFFFFF"/>
                </a:highlight>
              </a:rPr>
              <a:t>It is a risk factor for heart disease and stroke and a major cause of maternal and fetal mortality. </a:t>
            </a:r>
            <a:r>
              <a:rPr lang="en-US" baseline="30000">
                <a:highlight>
                  <a:srgbClr val="FFFFFF"/>
                </a:highlight>
              </a:rPr>
              <a:t>8,18</a:t>
            </a:r>
            <a:endParaRPr lang="en-US">
              <a:highlight>
                <a:srgbClr val="FFFFFF"/>
              </a:highlight>
            </a:endParaRPr>
          </a:p>
          <a:p>
            <a:pPr marL="285750" indent="-285750">
              <a:buFont typeface="Symbol"/>
              <a:buChar char="•"/>
            </a:pPr>
            <a:r>
              <a:rPr lang="en-US">
                <a:highlight>
                  <a:srgbClr val="FFFFFF"/>
                </a:highlight>
              </a:rPr>
              <a:t>In San Francisco, racial differences are seen in the rate of gestational hypertension during pregnancy with those who identify as Black/African American having the highest rate (18.3 per 100 births) compared to the citywide rate of 12.1.</a:t>
            </a:r>
            <a:endParaRPr lang="en-US">
              <a:highlight>
                <a:srgbClr val="FFFFFF"/>
              </a:highlight>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A86ECF8-5826-47BC-8142-4FDD4B616FB8}" type="slidenum">
              <a:rPr lang="en-US" smtClean="0"/>
              <a:t>25</a:t>
            </a:fld>
            <a:endParaRPr lang="en-US"/>
          </a:p>
        </p:txBody>
      </p:sp>
    </p:spTree>
    <p:extLst>
      <p:ext uri="{BB962C8B-B14F-4D97-AF65-F5344CB8AC3E}">
        <p14:creationId xmlns:p14="http://schemas.microsoft.com/office/powerpoint/2010/main" val="2552532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 Past</a:t>
            </a:r>
            <a:r>
              <a:rPr lang="en-US" sz="1200" b="0" i="0" kern="1200">
                <a:solidFill>
                  <a:schemeClr val="tx1"/>
                </a:solidFill>
                <a:effectLst/>
                <a:latin typeface="+mn-lt"/>
                <a:ea typeface="+mn-ea"/>
                <a:cs typeface="+mn-cs"/>
              </a:rPr>
              <a:t> studies have shown food insecurity to be associated with an increased risk of mental health conditions such as depression, anxiety, sleep disorders and suicidal ideation.</a:t>
            </a:r>
            <a:endParaRPr lang="en-US"/>
          </a:p>
          <a:p>
            <a:endParaRPr lang="en-US" baseline="30000"/>
          </a:p>
          <a:p>
            <a:r>
              <a:rPr lang="en-US" sz="1200" b="0" i="0" kern="1200">
                <a:solidFill>
                  <a:schemeClr val="tx1"/>
                </a:solidFill>
                <a:effectLst/>
                <a:latin typeface="+mn-lt"/>
                <a:ea typeface="+mn-ea"/>
                <a:cs typeface="+mn-cs"/>
              </a:rPr>
              <a:t>While we do not have local data on the number of food insecure residents with mental health conditions, we do see the following general trends around mental health in San Francisco. Addressing food insecurity may reduce mental health vulnerabilities </a:t>
            </a:r>
            <a:r>
              <a:rPr lang="en-US"/>
              <a:t>among </a:t>
            </a:r>
            <a:r>
              <a:rPr lang="en-US" sz="1200" b="0" i="0" kern="1200">
                <a:solidFill>
                  <a:schemeClr val="tx1"/>
                </a:solidFill>
                <a:effectLst/>
                <a:latin typeface="+mn-lt"/>
                <a:ea typeface="+mn-ea"/>
                <a:cs typeface="+mn-cs"/>
              </a:rPr>
              <a:t>San Francisco</a:t>
            </a:r>
            <a:r>
              <a:rPr lang="en-US"/>
              <a:t> residents</a:t>
            </a:r>
            <a:r>
              <a:rPr lang="en-US" sz="1200" b="0" i="0" kern="1200">
                <a:solidFill>
                  <a:schemeClr val="tx1"/>
                </a:solidFill>
                <a:effectLst/>
                <a:latin typeface="+mn-lt"/>
                <a:ea typeface="+mn-ea"/>
                <a:cs typeface="+mn-cs"/>
              </a:rPr>
              <a:t>. </a:t>
            </a:r>
            <a:endParaRPr lang="en-US">
              <a:ea typeface="Calibri"/>
              <a:cs typeface="Calibri"/>
            </a:endParaRPr>
          </a:p>
        </p:txBody>
      </p:sp>
      <p:sp>
        <p:nvSpPr>
          <p:cNvPr id="4" name="Slide Number Placeholder 3"/>
          <p:cNvSpPr>
            <a:spLocks noGrp="1"/>
          </p:cNvSpPr>
          <p:nvPr>
            <p:ph type="sldNum" sz="quarter" idx="5"/>
          </p:nvPr>
        </p:nvSpPr>
        <p:spPr/>
        <p:txBody>
          <a:bodyPr/>
          <a:lstStyle/>
          <a:p>
            <a:fld id="{EA86ECF8-5826-47BC-8142-4FDD4B616FB8}" type="slidenum">
              <a:rPr lang="en-US" smtClean="0"/>
              <a:t>26</a:t>
            </a:fld>
            <a:endParaRPr lang="en-US"/>
          </a:p>
        </p:txBody>
      </p:sp>
    </p:spTree>
    <p:extLst>
      <p:ext uri="{BB962C8B-B14F-4D97-AF65-F5344CB8AC3E}">
        <p14:creationId xmlns:p14="http://schemas.microsoft.com/office/powerpoint/2010/main" val="2336937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a:t>
            </a:r>
          </a:p>
          <a:p>
            <a:r>
              <a:rPr lang="en-US">
                <a:ea typeface="Calibri"/>
                <a:cs typeface="Calibri"/>
              </a:rPr>
              <a:t>2019-2023 pooled data showed that hospitalization due to major depression was highest among those who identify as Black/African American, Native Hawaiian and other Pacific Islander, and those ages 15 to 24 years of age. </a:t>
            </a:r>
            <a:endParaRPr lang="en-US"/>
          </a:p>
          <a:p>
            <a:endParaRPr lang="en-US"/>
          </a:p>
          <a:p>
            <a:r>
              <a:rPr lang="en-US"/>
              <a:t>Pooled data from 2020-2024 showed that 16% of SF adults reported experiencing Serious psychological distress in the past year. Experiencing serious psychological distress was more common in those who identify as female, those who identify as two or more races, those with incomes below 199% of the federal poverty level, and those who identified as bisexual or pansexual. </a:t>
            </a:r>
          </a:p>
        </p:txBody>
      </p:sp>
      <p:sp>
        <p:nvSpPr>
          <p:cNvPr id="4" name="Slide Number Placeholder 3"/>
          <p:cNvSpPr>
            <a:spLocks noGrp="1"/>
          </p:cNvSpPr>
          <p:nvPr>
            <p:ph type="sldNum" sz="quarter" idx="5"/>
          </p:nvPr>
        </p:nvSpPr>
        <p:spPr/>
        <p:txBody>
          <a:bodyPr/>
          <a:lstStyle/>
          <a:p>
            <a:fld id="{EA86ECF8-5826-47BC-8142-4FDD4B616FB8}" type="slidenum">
              <a:rPr lang="en-US" smtClean="0"/>
              <a:t>27</a:t>
            </a:fld>
            <a:endParaRPr lang="en-US"/>
          </a:p>
        </p:txBody>
      </p:sp>
    </p:spTree>
    <p:extLst>
      <p:ext uri="{BB962C8B-B14F-4D97-AF65-F5344CB8AC3E}">
        <p14:creationId xmlns:p14="http://schemas.microsoft.com/office/powerpoint/2010/main" val="2626899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 Income plays a large role in a person’s ability to afford nutritious foods. Research has found an association between food insecurity and lower fruit and vegetable intake and higher sugary drink consumption. </a:t>
            </a:r>
          </a:p>
        </p:txBody>
      </p:sp>
      <p:sp>
        <p:nvSpPr>
          <p:cNvPr id="4" name="Slide Number Placeholder 3"/>
          <p:cNvSpPr>
            <a:spLocks noGrp="1"/>
          </p:cNvSpPr>
          <p:nvPr>
            <p:ph type="sldNum" sz="quarter" idx="5"/>
          </p:nvPr>
        </p:nvSpPr>
        <p:spPr/>
        <p:txBody>
          <a:bodyPr/>
          <a:lstStyle/>
          <a:p>
            <a:fld id="{EA86ECF8-5826-47BC-8142-4FDD4B616FB8}" type="slidenum">
              <a:rPr lang="en-US" smtClean="0"/>
              <a:t>28</a:t>
            </a:fld>
            <a:endParaRPr lang="en-US"/>
          </a:p>
        </p:txBody>
      </p:sp>
    </p:spTree>
    <p:extLst>
      <p:ext uri="{BB962C8B-B14F-4D97-AF65-F5344CB8AC3E}">
        <p14:creationId xmlns:p14="http://schemas.microsoft.com/office/powerpoint/2010/main" val="1598237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 Based</a:t>
            </a:r>
            <a:r>
              <a:rPr lang="en-US" sz="1200" b="0" i="0" kern="1200">
                <a:solidFill>
                  <a:schemeClr val="tx1"/>
                </a:solidFill>
                <a:effectLst/>
                <a:latin typeface="+mn-lt"/>
                <a:ea typeface="+mn-ea"/>
                <a:cs typeface="+mn-cs"/>
              </a:rPr>
              <a:t> on 2022-2023 YRBS data:</a:t>
            </a:r>
            <a:endParaRPr lang="en-US">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Only 43% of high school students in San Francisco reported daily fruit intake, and only 49%</a:t>
            </a:r>
            <a:r>
              <a:rPr lang="en-US"/>
              <a:t> report daily</a:t>
            </a:r>
            <a:r>
              <a:rPr lang="en-US" sz="1200" b="0" i="0" kern="1200">
                <a:solidFill>
                  <a:schemeClr val="tx1"/>
                </a:solidFill>
                <a:effectLst/>
                <a:latin typeface="+mn-lt"/>
                <a:ea typeface="+mn-ea"/>
                <a:cs typeface="+mn-cs"/>
              </a:rPr>
              <a:t> vegetable consumption in the past week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percentage of high school students who consumed at least one sugary drink per day in the past week was 20%. the proportion of middle school students </a:t>
            </a:r>
            <a:r>
              <a:rPr lang="en-US"/>
              <a:t>who consumed</a:t>
            </a:r>
            <a:r>
              <a:rPr lang="en-US" sz="1200" b="0" i="0" kern="1200">
                <a:solidFill>
                  <a:schemeClr val="tx1"/>
                </a:solidFill>
                <a:effectLst/>
                <a:latin typeface="+mn-lt"/>
                <a:ea typeface="+mn-ea"/>
                <a:cs typeface="+mn-cs"/>
              </a:rPr>
              <a:t> a sugary drink the day prior was 58%.</a:t>
            </a:r>
          </a:p>
          <a:p>
            <a:endParaRPr lang="en-US"/>
          </a:p>
        </p:txBody>
      </p:sp>
      <p:sp>
        <p:nvSpPr>
          <p:cNvPr id="4" name="Slide Number Placeholder 3"/>
          <p:cNvSpPr>
            <a:spLocks noGrp="1"/>
          </p:cNvSpPr>
          <p:nvPr>
            <p:ph type="sldNum" sz="quarter" idx="5"/>
          </p:nvPr>
        </p:nvSpPr>
        <p:spPr/>
        <p:txBody>
          <a:bodyPr/>
          <a:lstStyle/>
          <a:p>
            <a:fld id="{EA86ECF8-5826-47BC-8142-4FDD4B616FB8}" type="slidenum">
              <a:rPr lang="en-US" smtClean="0"/>
              <a:t>29</a:t>
            </a:fld>
            <a:endParaRPr lang="en-US"/>
          </a:p>
        </p:txBody>
      </p:sp>
    </p:spTree>
    <p:extLst>
      <p:ext uri="{BB962C8B-B14F-4D97-AF65-F5344CB8AC3E}">
        <p14:creationId xmlns:p14="http://schemas.microsoft.com/office/powerpoint/2010/main" val="203600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Kaela: Ordinance No. 103-21, requires DPH to produce and share a dataset on food security and related health conditions as well as existing disparities with other city departments. The Preliminary Dataset was shared out to reporting departments back in February of this year along with the food program framework. The goal today is to share key findings from that report.  </a:t>
            </a:r>
          </a:p>
          <a:p>
            <a:endParaRPr lang="en-US"/>
          </a:p>
        </p:txBody>
      </p:sp>
      <p:sp>
        <p:nvSpPr>
          <p:cNvPr id="4" name="Slide Number Placeholder 3"/>
          <p:cNvSpPr>
            <a:spLocks noGrp="1"/>
          </p:cNvSpPr>
          <p:nvPr>
            <p:ph type="sldNum" sz="quarter" idx="5"/>
          </p:nvPr>
        </p:nvSpPr>
        <p:spPr/>
        <p:txBody>
          <a:bodyPr/>
          <a:lstStyle/>
          <a:p>
            <a:fld id="{EA86ECF8-5826-47BC-8142-4FDD4B616FB8}" type="slidenum">
              <a:rPr lang="en-US" smtClean="0"/>
              <a:t>3</a:t>
            </a:fld>
            <a:endParaRPr lang="en-US"/>
          </a:p>
        </p:txBody>
      </p:sp>
    </p:spTree>
    <p:extLst>
      <p:ext uri="{BB962C8B-B14F-4D97-AF65-F5344CB8AC3E}">
        <p14:creationId xmlns:p14="http://schemas.microsoft.com/office/powerpoint/2010/main" val="600814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 While</a:t>
            </a:r>
            <a:r>
              <a:rPr lang="en-US" sz="1200" b="0" i="0" kern="1200">
                <a:solidFill>
                  <a:schemeClr val="tx1"/>
                </a:solidFill>
                <a:effectLst/>
                <a:latin typeface="+mn-lt"/>
                <a:ea typeface="+mn-ea"/>
                <a:cs typeface="+mn-cs"/>
              </a:rPr>
              <a:t> we don’t have recent fruit and vegetable</a:t>
            </a:r>
            <a:r>
              <a:rPr lang="en-US" sz="1200" b="0" i="0" kern="1200" baseline="0">
                <a:solidFill>
                  <a:schemeClr val="tx1"/>
                </a:solidFill>
                <a:effectLst/>
                <a:latin typeface="+mn-lt"/>
                <a:ea typeface="+mn-ea"/>
                <a:cs typeface="+mn-cs"/>
              </a:rPr>
              <a:t> intake data for adults, </a:t>
            </a:r>
            <a:r>
              <a:rPr lang="en-US"/>
              <a:t>from</a:t>
            </a:r>
            <a:r>
              <a:rPr lang="en-US" sz="1200" b="0" i="0" kern="1200">
                <a:solidFill>
                  <a:schemeClr val="tx1"/>
                </a:solidFill>
                <a:effectLst/>
                <a:latin typeface="+mn-lt"/>
                <a:ea typeface="+mn-ea"/>
                <a:cs typeface="+mn-cs"/>
              </a:rPr>
              <a:t> 2018 through 2022 there is a general increase in the percent of adults consuming </a:t>
            </a:r>
            <a:r>
              <a:rPr lang="en-US"/>
              <a:t>sugary drinks at</a:t>
            </a:r>
            <a:r>
              <a:rPr lang="en-US" sz="1200" b="0" i="0" kern="1200">
                <a:solidFill>
                  <a:schemeClr val="tx1"/>
                </a:solidFill>
                <a:effectLst/>
                <a:latin typeface="+mn-lt"/>
                <a:ea typeface="+mn-ea"/>
                <a:cs typeface="+mn-cs"/>
              </a:rPr>
              <a:t> least once per day, from 8% in 2018 to 11% in 2022. In 2021 a large increase was observed, however the estimate for that year has more variance than other years and may not be as reliable</a:t>
            </a:r>
            <a:r>
              <a:rPr lang="en-US"/>
              <a:t> . </a:t>
            </a:r>
          </a:p>
        </p:txBody>
      </p:sp>
      <p:sp>
        <p:nvSpPr>
          <p:cNvPr id="4" name="Slide Number Placeholder 3"/>
          <p:cNvSpPr>
            <a:spLocks noGrp="1"/>
          </p:cNvSpPr>
          <p:nvPr>
            <p:ph type="sldNum" sz="quarter" idx="5"/>
          </p:nvPr>
        </p:nvSpPr>
        <p:spPr/>
        <p:txBody>
          <a:bodyPr/>
          <a:lstStyle/>
          <a:p>
            <a:fld id="{EA86ECF8-5826-47BC-8142-4FDD4B616FB8}" type="slidenum">
              <a:rPr lang="en-US" smtClean="0"/>
              <a:t>30</a:t>
            </a:fld>
            <a:endParaRPr lang="en-US"/>
          </a:p>
        </p:txBody>
      </p:sp>
    </p:spTree>
    <p:extLst>
      <p:ext uri="{BB962C8B-B14F-4D97-AF65-F5344CB8AC3E}">
        <p14:creationId xmlns:p14="http://schemas.microsoft.com/office/powerpoint/2010/main" val="1550167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Phil</a:t>
            </a:r>
            <a:endParaRPr lang="en-US"/>
          </a:p>
        </p:txBody>
      </p:sp>
      <p:sp>
        <p:nvSpPr>
          <p:cNvPr id="4" name="Slide Number Placeholder 3"/>
          <p:cNvSpPr>
            <a:spLocks noGrp="1"/>
          </p:cNvSpPr>
          <p:nvPr>
            <p:ph type="sldNum" sz="quarter" idx="5"/>
          </p:nvPr>
        </p:nvSpPr>
        <p:spPr/>
        <p:txBody>
          <a:bodyPr/>
          <a:lstStyle/>
          <a:p>
            <a:fld id="{EA86ECF8-5826-47BC-8142-4FDD4B616FB8}" type="slidenum">
              <a:rPr lang="en-US" smtClean="0"/>
              <a:t>31</a:t>
            </a:fld>
            <a:endParaRPr lang="en-US"/>
          </a:p>
        </p:txBody>
      </p:sp>
    </p:spTree>
    <p:extLst>
      <p:ext uri="{BB962C8B-B14F-4D97-AF65-F5344CB8AC3E}">
        <p14:creationId xmlns:p14="http://schemas.microsoft.com/office/powerpoint/2010/main" val="4250571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Phil:</a:t>
            </a:r>
            <a:r>
              <a:rPr lang="en-US">
                <a:ea typeface="+mn-ea"/>
                <a:cs typeface="+mn-cs"/>
              </a:rPr>
              <a:t> </a:t>
            </a:r>
            <a:r>
              <a:rPr lang="en-US">
                <a:ea typeface="Calibri"/>
                <a:cs typeface="Calibri"/>
              </a:rPr>
              <a:t>We presented a lot of health indicator data related to food insecurity. This table shows a summary of the data presented including priority </a:t>
            </a:r>
            <a:r>
              <a:rPr lang="en-US" i="0">
                <a:ea typeface="Calibri"/>
                <a:cs typeface="Calibri"/>
              </a:rPr>
              <a:t>populations. The populations noted stand out based on the disparities observed in income, mortality, and morbidity outcomes when compared to citywide metrics.</a:t>
            </a:r>
          </a:p>
        </p:txBody>
      </p:sp>
      <p:sp>
        <p:nvSpPr>
          <p:cNvPr id="4" name="Slide Number Placeholder 3"/>
          <p:cNvSpPr>
            <a:spLocks noGrp="1"/>
          </p:cNvSpPr>
          <p:nvPr>
            <p:ph type="sldNum" sz="quarter" idx="5"/>
          </p:nvPr>
        </p:nvSpPr>
        <p:spPr/>
        <p:txBody>
          <a:bodyPr/>
          <a:lstStyle/>
          <a:p>
            <a:fld id="{EA86ECF8-5826-47BC-8142-4FDD4B616FB8}" type="slidenum">
              <a:rPr lang="en-US" smtClean="0"/>
              <a:t>32</a:t>
            </a:fld>
            <a:endParaRPr lang="en-US"/>
          </a:p>
        </p:txBody>
      </p:sp>
    </p:spTree>
    <p:extLst>
      <p:ext uri="{BB962C8B-B14F-4D97-AF65-F5344CB8AC3E}">
        <p14:creationId xmlns:p14="http://schemas.microsoft.com/office/powerpoint/2010/main" val="1630924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Phil: We have some time for Q&amp;A. Any questions about what was presented here?</a:t>
            </a:r>
          </a:p>
        </p:txBody>
      </p:sp>
      <p:sp>
        <p:nvSpPr>
          <p:cNvPr id="4" name="Slide Number Placeholder 3"/>
          <p:cNvSpPr>
            <a:spLocks noGrp="1"/>
          </p:cNvSpPr>
          <p:nvPr>
            <p:ph type="sldNum" sz="quarter" idx="5"/>
          </p:nvPr>
        </p:nvSpPr>
        <p:spPr/>
        <p:txBody>
          <a:bodyPr/>
          <a:lstStyle/>
          <a:p>
            <a:fld id="{EA86ECF8-5826-47BC-8142-4FDD4B616FB8}" type="slidenum">
              <a:rPr lang="en-US" smtClean="0"/>
              <a:t>33</a:t>
            </a:fld>
            <a:endParaRPr lang="en-US"/>
          </a:p>
        </p:txBody>
      </p:sp>
    </p:spTree>
    <p:extLst>
      <p:ext uri="{BB962C8B-B14F-4D97-AF65-F5344CB8AC3E}">
        <p14:creationId xmlns:p14="http://schemas.microsoft.com/office/powerpoint/2010/main" val="1275528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Thank you for attending this presentation. If you have further questions about the data you can reach out to me directly or Eric Chan.</a:t>
            </a:r>
          </a:p>
        </p:txBody>
      </p:sp>
      <p:sp>
        <p:nvSpPr>
          <p:cNvPr id="4" name="Slide Number Placeholder 3"/>
          <p:cNvSpPr>
            <a:spLocks noGrp="1"/>
          </p:cNvSpPr>
          <p:nvPr>
            <p:ph type="sldNum" sz="quarter" idx="5"/>
          </p:nvPr>
        </p:nvSpPr>
        <p:spPr/>
        <p:txBody>
          <a:bodyPr/>
          <a:lstStyle/>
          <a:p>
            <a:fld id="{EA86ECF8-5826-47BC-8142-4FDD4B616FB8}" type="slidenum">
              <a:rPr lang="en-US" smtClean="0"/>
              <a:t>34</a:t>
            </a:fld>
            <a:endParaRPr lang="en-US"/>
          </a:p>
        </p:txBody>
      </p:sp>
    </p:spTree>
    <p:extLst>
      <p:ext uri="{BB962C8B-B14F-4D97-AF65-F5344CB8AC3E}">
        <p14:creationId xmlns:p14="http://schemas.microsoft.com/office/powerpoint/2010/main" val="307942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Kaela: Looking at pooled data from California Health Interview Survey, 43</a:t>
            </a:r>
            <a:r>
              <a:rPr lang="en-US" sz="1200" b="0" i="0" kern="1200">
                <a:solidFill>
                  <a:schemeClr val="tx1"/>
                </a:solidFill>
                <a:effectLst/>
                <a:latin typeface="+mn-lt"/>
                <a:ea typeface="+mn-ea"/>
                <a:cs typeface="+mn-cs"/>
              </a:rPr>
              <a:t>% of SF residents with incomes below 200% FPL ($29,160 for a family of one and $49,720 for a family of 3 in 2023) experienced food insecurity</a:t>
            </a:r>
            <a:r>
              <a:rPr lang="en-US"/>
              <a:t> in 2019-2023</a:t>
            </a:r>
            <a:r>
              <a:rPr lang="en-US" sz="1200" b="0" i="0" kern="1200">
                <a:solidFill>
                  <a:schemeClr val="tx1"/>
                </a:solidFill>
                <a:effectLst/>
                <a:latin typeface="+mn-lt"/>
                <a:ea typeface="+mn-ea"/>
                <a:cs typeface="+mn-cs"/>
              </a:rPr>
              <a:t>. </a:t>
            </a:r>
            <a:endParaRPr lang="en-US">
              <a:ea typeface="+mn-ea"/>
              <a:cs typeface="+mn-cs"/>
            </a:endParaRPr>
          </a:p>
          <a:p>
            <a:r>
              <a:rPr lang="en-US" sz="1200" b="0" i="0" kern="1200">
                <a:solidFill>
                  <a:schemeClr val="tx1"/>
                </a:solidFill>
                <a:effectLst/>
                <a:latin typeface="+mn-lt"/>
                <a:ea typeface="+mn-ea"/>
                <a:cs typeface="+mn-cs"/>
              </a:rPr>
              <a:t>The proportion of residents who were food insecure was even higher for those who identified as Black/African American or Latinx, </a:t>
            </a:r>
            <a:r>
              <a:rPr lang="en-US"/>
              <a:t>those who were </a:t>
            </a:r>
            <a:r>
              <a:rPr lang="en-US" sz="1200" b="0" i="0" kern="1200">
                <a:solidFill>
                  <a:schemeClr val="tx1"/>
                </a:solidFill>
                <a:effectLst/>
                <a:latin typeface="+mn-lt"/>
                <a:ea typeface="+mn-ea"/>
                <a:cs typeface="+mn-cs"/>
              </a:rPr>
              <a:t>transitional aged youth (18-24 years old)</a:t>
            </a:r>
            <a:r>
              <a:rPr lang="en-US"/>
              <a:t>,</a:t>
            </a:r>
            <a:r>
              <a:rPr lang="en-US" sz="1200" b="0" i="0" kern="1200">
                <a:solidFill>
                  <a:schemeClr val="tx1"/>
                </a:solidFill>
                <a:effectLst/>
                <a:latin typeface="+mn-lt"/>
                <a:ea typeface="+mn-ea"/>
                <a:cs typeface="+mn-cs"/>
              </a:rPr>
              <a:t> </a:t>
            </a:r>
            <a:r>
              <a:rPr lang="en-US"/>
              <a:t>and those</a:t>
            </a:r>
            <a:r>
              <a:rPr lang="en-US" sz="1200" b="0" i="0" kern="1200">
                <a:solidFill>
                  <a:schemeClr val="tx1"/>
                </a:solidFill>
                <a:effectLst/>
                <a:latin typeface="+mn-lt"/>
                <a:ea typeface="+mn-ea"/>
                <a:cs typeface="+mn-cs"/>
              </a:rPr>
              <a:t> with incomes below 100% of the FPL.</a:t>
            </a:r>
          </a:p>
          <a:p>
            <a:endParaRPr lang="en-US">
              <a:solidFill>
                <a:srgbClr val="444444"/>
              </a:solidFill>
            </a:endParaRPr>
          </a:p>
          <a:p>
            <a:r>
              <a:rPr lang="en-US" i="1"/>
              <a:t>San Francisco Administrative Code Article X defines food security as “the state in which all persons obtain a nutritionally adequate, culturally acceptable diet at all times through local non-emergency sources.”</a:t>
            </a:r>
          </a:p>
        </p:txBody>
      </p:sp>
      <p:sp>
        <p:nvSpPr>
          <p:cNvPr id="4" name="Slide Number Placeholder 3"/>
          <p:cNvSpPr>
            <a:spLocks noGrp="1"/>
          </p:cNvSpPr>
          <p:nvPr>
            <p:ph type="sldNum" sz="quarter" idx="5"/>
          </p:nvPr>
        </p:nvSpPr>
        <p:spPr/>
        <p:txBody>
          <a:bodyPr/>
          <a:lstStyle/>
          <a:p>
            <a:fld id="{EA86ECF8-5826-47BC-8142-4FDD4B616FB8}" type="slidenum">
              <a:rPr lang="en-US" smtClean="0"/>
              <a:t>4</a:t>
            </a:fld>
            <a:endParaRPr lang="en-US"/>
          </a:p>
        </p:txBody>
      </p:sp>
    </p:spTree>
    <p:extLst>
      <p:ext uri="{BB962C8B-B14F-4D97-AF65-F5344CB8AC3E}">
        <p14:creationId xmlns:p14="http://schemas.microsoft.com/office/powerpoint/2010/main" val="107182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Kaela: In this map we are looking at</a:t>
            </a:r>
            <a:r>
              <a:rPr lang="en-US" sz="1200" b="0" i="0" kern="1200">
                <a:solidFill>
                  <a:schemeClr val="tx1"/>
                </a:solidFill>
                <a:effectLst/>
                <a:latin typeface="+mn-lt"/>
                <a:ea typeface="+mn-ea"/>
                <a:cs typeface="+mn-cs"/>
              </a:rPr>
              <a:t> 2024 PLACES data*. PLACES captures response data from a random sample of adults living in SF regardless of income level. The data from 2024 indicates that higher levels of reported food insecurity among adults </a:t>
            </a:r>
            <a:r>
              <a:rPr lang="en-US"/>
              <a:t>were</a:t>
            </a:r>
            <a:r>
              <a:rPr lang="en-US" sz="1200" b="0" i="0" kern="1200">
                <a:solidFill>
                  <a:schemeClr val="tx1"/>
                </a:solidFill>
                <a:effectLst/>
                <a:latin typeface="+mn-lt"/>
                <a:ea typeface="+mn-ea"/>
                <a:cs typeface="+mn-cs"/>
              </a:rPr>
              <a:t> concentrated in the Northeastern, Southeastern, and Southern regions of San Francisco. Neighborhoods with the highest burden of food insecurity included Chinatown, the Tenderloin, Bayview–Hunters Point, and Visitacion Valley.</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*Provides health and health-related data using small area estimation for counties, incorporated and census designated places, census tracts, and ZIP Code Tabulation Areas (ZCTAs) across the United States. Partnership between CDC and the Robert Wood Johnson Foundation.</a:t>
            </a:r>
            <a:endParaRPr lang="en-US" sz="1200"/>
          </a:p>
        </p:txBody>
      </p:sp>
      <p:sp>
        <p:nvSpPr>
          <p:cNvPr id="4" name="Slide Number Placeholder 3"/>
          <p:cNvSpPr>
            <a:spLocks noGrp="1"/>
          </p:cNvSpPr>
          <p:nvPr>
            <p:ph type="sldNum" sz="quarter" idx="5"/>
          </p:nvPr>
        </p:nvSpPr>
        <p:spPr/>
        <p:txBody>
          <a:bodyPr/>
          <a:lstStyle/>
          <a:p>
            <a:fld id="{EA86ECF8-5826-47BC-8142-4FDD4B616FB8}" type="slidenum">
              <a:rPr lang="en-US" smtClean="0"/>
              <a:t>5</a:t>
            </a:fld>
            <a:endParaRPr lang="en-US"/>
          </a:p>
        </p:txBody>
      </p:sp>
    </p:spTree>
    <p:extLst>
      <p:ext uri="{BB962C8B-B14F-4D97-AF65-F5344CB8AC3E}">
        <p14:creationId xmlns:p14="http://schemas.microsoft.com/office/powerpoint/2010/main" val="306786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Kaela: Because Income is an important factor in protecting against food insecurity, we are interest in understanding disparities in economic metrics among San Francisco's residents</a:t>
            </a:r>
          </a:p>
          <a:p>
            <a:endParaRPr lang="en-US"/>
          </a:p>
        </p:txBody>
      </p:sp>
      <p:sp>
        <p:nvSpPr>
          <p:cNvPr id="4" name="Slide Number Placeholder 3"/>
          <p:cNvSpPr>
            <a:spLocks noGrp="1"/>
          </p:cNvSpPr>
          <p:nvPr>
            <p:ph type="sldNum" sz="quarter" idx="5"/>
          </p:nvPr>
        </p:nvSpPr>
        <p:spPr/>
        <p:txBody>
          <a:bodyPr/>
          <a:lstStyle/>
          <a:p>
            <a:fld id="{EA86ECF8-5826-47BC-8142-4FDD4B616FB8}" type="slidenum">
              <a:rPr lang="en-US" smtClean="0"/>
              <a:t>6</a:t>
            </a:fld>
            <a:endParaRPr lang="en-US"/>
          </a:p>
        </p:txBody>
      </p:sp>
    </p:spTree>
    <p:extLst>
      <p:ext uri="{BB962C8B-B14F-4D97-AF65-F5344CB8AC3E}">
        <p14:creationId xmlns:p14="http://schemas.microsoft.com/office/powerpoint/2010/main" val="581670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4EF73-ECB4-AB59-DCF2-AE95D71255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356A3-915B-2C8A-F3CB-7459A3BE1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68377-5A57-42AA-4981-F738E8E12864}"/>
              </a:ext>
            </a:extLst>
          </p:cNvPr>
          <p:cNvSpPr>
            <a:spLocks noGrp="1"/>
          </p:cNvSpPr>
          <p:nvPr>
            <p:ph type="body" idx="1"/>
          </p:nvPr>
        </p:nvSpPr>
        <p:spPr/>
        <p:txBody>
          <a:bodyPr/>
          <a:lstStyle/>
          <a:p>
            <a:r>
              <a:rPr lang="en-US"/>
              <a:t>Kaela: In 2024, the Citywide median household income for SF was $139,801. 5-year estimates from 2019-2023 show inequities in income by race/ethnicity. Black/African American and American Indian and Alaska Native residents had the lowest median household incomes, while those who identified as White had the highest median household income.</a:t>
            </a:r>
          </a:p>
        </p:txBody>
      </p:sp>
      <p:sp>
        <p:nvSpPr>
          <p:cNvPr id="4" name="Slide Number Placeholder 3">
            <a:extLst>
              <a:ext uri="{FF2B5EF4-FFF2-40B4-BE49-F238E27FC236}">
                <a16:creationId xmlns:a16="http://schemas.microsoft.com/office/drawing/2014/main" id="{24ABCD08-3D65-3E26-2288-DE99DAAD7AF9}"/>
              </a:ext>
            </a:extLst>
          </p:cNvPr>
          <p:cNvSpPr>
            <a:spLocks noGrp="1"/>
          </p:cNvSpPr>
          <p:nvPr>
            <p:ph type="sldNum" sz="quarter" idx="5"/>
          </p:nvPr>
        </p:nvSpPr>
        <p:spPr/>
        <p:txBody>
          <a:bodyPr/>
          <a:lstStyle/>
          <a:p>
            <a:fld id="{EA86ECF8-5826-47BC-8142-4FDD4B616FB8}" type="slidenum">
              <a:rPr lang="en-US" smtClean="0"/>
              <a:t>7</a:t>
            </a:fld>
            <a:endParaRPr lang="en-US"/>
          </a:p>
        </p:txBody>
      </p:sp>
    </p:spTree>
    <p:extLst>
      <p:ext uri="{BB962C8B-B14F-4D97-AF65-F5344CB8AC3E}">
        <p14:creationId xmlns:p14="http://schemas.microsoft.com/office/powerpoint/2010/main" val="385553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Kaela: overall</a:t>
            </a:r>
            <a:r>
              <a:rPr lang="en-US" sz="1200" b="0" i="0" kern="1200">
                <a:solidFill>
                  <a:schemeClr val="tx1"/>
                </a:solidFill>
                <a:effectLst/>
                <a:latin typeface="+mn-lt"/>
                <a:ea typeface="+mn-ea"/>
                <a:cs typeface="+mn-cs"/>
              </a:rPr>
              <a:t>, 10.6% of San Franciscans</a:t>
            </a:r>
            <a:r>
              <a:rPr lang="en-US"/>
              <a:t> live</a:t>
            </a:r>
            <a:r>
              <a:rPr lang="en-US" sz="1200" b="0" i="0" kern="1200">
                <a:solidFill>
                  <a:schemeClr val="tx1"/>
                </a:solidFill>
                <a:effectLst/>
                <a:latin typeface="+mn-lt"/>
                <a:ea typeface="+mn-ea"/>
                <a:cs typeface="+mn-cs"/>
              </a:rPr>
              <a:t> below </a:t>
            </a:r>
            <a:r>
              <a:rPr lang="en-US"/>
              <a:t>the Federal Poverty Level </a:t>
            </a:r>
            <a:r>
              <a:rPr lang="en-US" sz="1200" b="0" i="0" kern="1200">
                <a:solidFill>
                  <a:schemeClr val="tx1"/>
                </a:solidFill>
                <a:effectLst/>
                <a:latin typeface="+mn-lt"/>
                <a:ea typeface="+mn-ea"/>
                <a:cs typeface="+mn-cs"/>
              </a:rPr>
              <a:t>(which </a:t>
            </a:r>
            <a:r>
              <a:rPr lang="en-US"/>
              <a:t>was </a:t>
            </a:r>
            <a:r>
              <a:rPr lang="en-US" sz="1200" b="0" i="0" kern="1200">
                <a:solidFill>
                  <a:schemeClr val="tx1"/>
                </a:solidFill>
                <a:effectLst/>
                <a:latin typeface="+mn-lt"/>
                <a:ea typeface="+mn-ea"/>
                <a:cs typeface="+mn-cs"/>
              </a:rPr>
              <a:t>an income around $14,580 for a one-person household and 30,000 for a family of 4</a:t>
            </a:r>
            <a:r>
              <a:rPr lang="en-US"/>
              <a:t> in 2023</a:t>
            </a:r>
            <a:r>
              <a:rPr lang="en-US" sz="1200" b="0" i="0" kern="1200">
                <a:solidFill>
                  <a:schemeClr val="tx1"/>
                </a:solidFill>
                <a:effectLst/>
                <a:latin typeface="+mn-lt"/>
                <a:ea typeface="+mn-ea"/>
                <a:cs typeface="+mn-cs"/>
              </a:rPr>
              <a:t>).</a:t>
            </a:r>
          </a:p>
          <a:p>
            <a:endParaRPr lang="en-US" sz="1200" b="0" i="0" kern="1200">
              <a:solidFill>
                <a:schemeClr val="tx1"/>
              </a:solidFill>
              <a:effectLst/>
              <a:latin typeface="+mn-lt"/>
              <a:ea typeface="+mn-ea"/>
              <a:cs typeface="+mn-cs"/>
            </a:endParaRPr>
          </a:p>
          <a:p>
            <a:r>
              <a:rPr lang="en-US"/>
              <a:t>Residents</a:t>
            </a:r>
            <a:r>
              <a:rPr lang="en-US" sz="1200" b="0" i="0" kern="1200">
                <a:solidFill>
                  <a:schemeClr val="tx1"/>
                </a:solidFill>
                <a:effectLst/>
                <a:latin typeface="+mn-lt"/>
                <a:ea typeface="+mn-ea"/>
                <a:cs typeface="+mn-cs"/>
              </a:rPr>
              <a:t> with gross monthly incomes at or below 200% </a:t>
            </a:r>
            <a:r>
              <a:rPr lang="en-US"/>
              <a:t>of the Federal Poverty Level</a:t>
            </a:r>
            <a:r>
              <a:rPr lang="en-US" sz="1200" b="0" i="0" kern="1200">
                <a:solidFill>
                  <a:schemeClr val="tx1"/>
                </a:solidFill>
                <a:effectLst/>
                <a:latin typeface="+mn-lt"/>
                <a:ea typeface="+mn-ea"/>
                <a:cs typeface="+mn-cs"/>
              </a:rPr>
              <a:t> ($29,160) are eligible for SNAP in California (CalFresh, Supplemental Nutrition Assistance Program). Nearly 172,000 (21%) San Francisco residents lived below 200%</a:t>
            </a:r>
            <a:r>
              <a:rPr lang="en-US"/>
              <a:t> of the</a:t>
            </a:r>
            <a:r>
              <a:rPr lang="en-US" sz="1200" b="0" i="0" kern="1200">
                <a:solidFill>
                  <a:schemeClr val="tx1"/>
                </a:solidFill>
                <a:effectLst/>
                <a:latin typeface="+mn-lt"/>
                <a:ea typeface="+mn-ea"/>
                <a:cs typeface="+mn-cs"/>
              </a:rPr>
              <a:t> FPL in </a:t>
            </a:r>
            <a:r>
              <a:rPr lang="en-US"/>
              <a:t>2023. These residents were likely eligible to receive CalFresh. </a:t>
            </a:r>
            <a:endParaRPr lang="en-US">
              <a:ea typeface="Calibri"/>
              <a:cs typeface="Calibri"/>
            </a:endParaRPr>
          </a:p>
        </p:txBody>
      </p:sp>
      <p:sp>
        <p:nvSpPr>
          <p:cNvPr id="4" name="Slide Number Placeholder 3"/>
          <p:cNvSpPr>
            <a:spLocks noGrp="1"/>
          </p:cNvSpPr>
          <p:nvPr>
            <p:ph type="sldNum" sz="quarter" idx="5"/>
          </p:nvPr>
        </p:nvSpPr>
        <p:spPr/>
        <p:txBody>
          <a:bodyPr/>
          <a:lstStyle/>
          <a:p>
            <a:fld id="{EA86ECF8-5826-47BC-8142-4FDD4B616FB8}" type="slidenum">
              <a:rPr lang="en-US" smtClean="0"/>
              <a:t>8</a:t>
            </a:fld>
            <a:endParaRPr lang="en-US"/>
          </a:p>
        </p:txBody>
      </p:sp>
    </p:spTree>
    <p:extLst>
      <p:ext uri="{BB962C8B-B14F-4D97-AF65-F5344CB8AC3E}">
        <p14:creationId xmlns:p14="http://schemas.microsoft.com/office/powerpoint/2010/main" val="278322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329AC-0733-CB89-AF96-42106D67D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5A5EF-C2E4-BC85-CB15-06E95CDFA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B6F81-F9E3-82FF-2F3B-112A948B7364}"/>
              </a:ext>
            </a:extLst>
          </p:cNvPr>
          <p:cNvSpPr>
            <a:spLocks noGrp="1"/>
          </p:cNvSpPr>
          <p:nvPr>
            <p:ph type="body" idx="1"/>
          </p:nvPr>
        </p:nvSpPr>
        <p:spPr/>
        <p:txBody>
          <a:bodyPr/>
          <a:lstStyle/>
          <a:p>
            <a:r>
              <a:rPr lang="en-US">
                <a:ea typeface="Calibri"/>
                <a:cs typeface="Calibri"/>
              </a:rPr>
              <a:t>Kaela: When stratifying by race/ethnicity, 5-year estimates from 2019-2023 indicate that the percent of SF residents living at or below the poverty level is highest among those who identify as Black/African American and American Indian and Alaska Native.</a:t>
            </a:r>
          </a:p>
          <a:p>
            <a:endParaRPr lang="en-US">
              <a:ea typeface="Calibri"/>
              <a:cs typeface="Calibri"/>
            </a:endParaRPr>
          </a:p>
        </p:txBody>
      </p:sp>
      <p:sp>
        <p:nvSpPr>
          <p:cNvPr id="4" name="Slide Number Placeholder 3">
            <a:extLst>
              <a:ext uri="{FF2B5EF4-FFF2-40B4-BE49-F238E27FC236}">
                <a16:creationId xmlns:a16="http://schemas.microsoft.com/office/drawing/2014/main" id="{4342B3AE-C295-071A-E32D-7D6159171F9F}"/>
              </a:ext>
            </a:extLst>
          </p:cNvPr>
          <p:cNvSpPr>
            <a:spLocks noGrp="1"/>
          </p:cNvSpPr>
          <p:nvPr>
            <p:ph type="sldNum" sz="quarter" idx="5"/>
          </p:nvPr>
        </p:nvSpPr>
        <p:spPr/>
        <p:txBody>
          <a:bodyPr/>
          <a:lstStyle/>
          <a:p>
            <a:fld id="{EA86ECF8-5826-47BC-8142-4FDD4B616FB8}" type="slidenum">
              <a:rPr lang="en-US" smtClean="0"/>
              <a:t>9</a:t>
            </a:fld>
            <a:endParaRPr lang="en-US"/>
          </a:p>
        </p:txBody>
      </p:sp>
    </p:spTree>
    <p:extLst>
      <p:ext uri="{BB962C8B-B14F-4D97-AF65-F5344CB8AC3E}">
        <p14:creationId xmlns:p14="http://schemas.microsoft.com/office/powerpoint/2010/main" val="351098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111432" y="381965"/>
            <a:ext cx="5683171" cy="3127998"/>
          </a:xfrm>
        </p:spPr>
        <p:txBody>
          <a:bodyPr anchor="b"/>
          <a:lstStyle>
            <a:lvl1pPr algn="l">
              <a:defRPr sz="6000" cap="small" baseline="0">
                <a:solidFill>
                  <a:srgbClr val="D9591E"/>
                </a:solidFill>
              </a:defRPr>
            </a:lvl1pPr>
          </a:lstStyle>
          <a:p>
            <a:r>
              <a:rPr lang="en-US"/>
              <a:t>Click to edit Master title style</a:t>
            </a:r>
          </a:p>
        </p:txBody>
      </p:sp>
      <p:sp>
        <p:nvSpPr>
          <p:cNvPr id="3" name="Subtitle 2"/>
          <p:cNvSpPr>
            <a:spLocks noGrp="1"/>
          </p:cNvSpPr>
          <p:nvPr>
            <p:ph type="subTitle" idx="1"/>
          </p:nvPr>
        </p:nvSpPr>
        <p:spPr>
          <a:xfrm>
            <a:off x="6111431" y="3602038"/>
            <a:ext cx="5683171" cy="1655762"/>
          </a:xfrm>
        </p:spPr>
        <p:txBody>
          <a:bodyPr/>
          <a:lstStyle>
            <a:lvl1pPr marL="0" indent="0" algn="l">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A97E1D-1C33-41C8-8E1D-4E5190F11618}" type="datetime1">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CA7F6-C6A5-4B8D-AFCC-42F4A1E28EAF}"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60300" y="5665447"/>
            <a:ext cx="7936118" cy="161502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7320" y="107894"/>
            <a:ext cx="5905453" cy="3318211"/>
          </a:xfrm>
          <a:prstGeom prst="rect">
            <a:avLst/>
          </a:prstGeom>
        </p:spPr>
      </p:pic>
      <p:grpSp>
        <p:nvGrpSpPr>
          <p:cNvPr id="22" name="Group 21"/>
          <p:cNvGrpSpPr/>
          <p:nvPr userDrawn="1"/>
        </p:nvGrpSpPr>
        <p:grpSpPr>
          <a:xfrm>
            <a:off x="9923359" y="4755104"/>
            <a:ext cx="2268641" cy="2113425"/>
            <a:chOff x="9923359" y="4755104"/>
            <a:chExt cx="2268641" cy="2113425"/>
          </a:xfrm>
        </p:grpSpPr>
        <p:sp>
          <p:nvSpPr>
            <p:cNvPr id="16" name="Rectangle 15"/>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userDrawn="1"/>
        </p:nvGrpSpPr>
        <p:grpSpPr>
          <a:xfrm rot="16200000">
            <a:off x="10000967" y="77608"/>
            <a:ext cx="2268641" cy="2113425"/>
            <a:chOff x="9923359" y="4755104"/>
            <a:chExt cx="2268641" cy="2113425"/>
          </a:xfrm>
        </p:grpSpPr>
        <p:sp>
          <p:nvSpPr>
            <p:cNvPr id="24" name="Rectangle 23"/>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userDrawn="1"/>
        </p:nvGrpSpPr>
        <p:grpSpPr>
          <a:xfrm>
            <a:off x="127318" y="5260109"/>
            <a:ext cx="5903997" cy="318888"/>
            <a:chOff x="127318" y="5260109"/>
            <a:chExt cx="5903997" cy="318888"/>
          </a:xfrm>
        </p:grpSpPr>
        <p:sp>
          <p:nvSpPr>
            <p:cNvPr id="38" name="Rectangle 37"/>
            <p:cNvSpPr/>
            <p:nvPr userDrawn="1"/>
          </p:nvSpPr>
          <p:spPr>
            <a:xfrm>
              <a:off x="127318" y="528200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85223" y="5266649"/>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51413" y="5269883"/>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122526" y="5269747"/>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1457448" y="527546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115353" y="5260109"/>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1781543" y="5263343"/>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2452656" y="5263207"/>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780185" y="528200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3438090" y="5266649"/>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3104280" y="5269883"/>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3775393" y="5269747"/>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4104315" y="5275798"/>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4762220" y="5260441"/>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428410" y="5263675"/>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5099523" y="5263539"/>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5427787" y="528200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5751882" y="5269883"/>
              <a:ext cx="279433"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50720" y="3493972"/>
            <a:ext cx="2682053" cy="1788035"/>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27320" y="3493971"/>
            <a:ext cx="3154916" cy="1788035"/>
          </a:xfrm>
          <a:prstGeom prst="rect">
            <a:avLst/>
          </a:prstGeom>
        </p:spPr>
      </p:pic>
    </p:spTree>
    <p:extLst>
      <p:ext uri="{BB962C8B-B14F-4D97-AF65-F5344CB8AC3E}">
        <p14:creationId xmlns:p14="http://schemas.microsoft.com/office/powerpoint/2010/main" val="3696091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Option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1"/>
            <a:ext cx="12192000" cy="6850379"/>
          </a:xfrm>
          <a:prstGeom prst="rect">
            <a:avLst/>
          </a:prstGeom>
        </p:spPr>
      </p:pic>
      <p:sp>
        <p:nvSpPr>
          <p:cNvPr id="2" name="Title 1"/>
          <p:cNvSpPr>
            <a:spLocks noGrp="1"/>
          </p:cNvSpPr>
          <p:nvPr>
            <p:ph type="title"/>
          </p:nvPr>
        </p:nvSpPr>
        <p:spPr>
          <a:xfrm>
            <a:off x="838200" y="1579639"/>
            <a:ext cx="10515600" cy="1881191"/>
          </a:xfrm>
        </p:spPr>
        <p:txBody>
          <a:bodyPr>
            <a:noAutofit/>
          </a:bodyPr>
          <a:lstStyle>
            <a:lvl1pPr>
              <a:defRPr sz="6000" b="1">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2D32D57-C598-40CD-A53F-434BBA22544C}" type="datetime1">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2">
                    <a:lumMod val="90000"/>
                  </a:schemeClr>
                </a:solidFill>
              </a:defRPr>
            </a:lvl1pPr>
          </a:lstStyle>
          <a:p>
            <a:r>
              <a:rPr lang="en-US"/>
              <a:t>Slide </a:t>
            </a:r>
            <a:fld id="{FF0CA7F6-C6A5-4B8D-AFCC-42F4A1E28EAF}" type="slidenum">
              <a:rPr lang="en-US" smtClean="0"/>
              <a:pPr/>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
        <p:nvSpPr>
          <p:cNvPr id="20" name="Content Placeholder 19"/>
          <p:cNvSpPr>
            <a:spLocks noGrp="1"/>
          </p:cNvSpPr>
          <p:nvPr>
            <p:ph sz="quarter" idx="13"/>
          </p:nvPr>
        </p:nvSpPr>
        <p:spPr>
          <a:xfrm>
            <a:off x="838200" y="3611563"/>
            <a:ext cx="10515600" cy="1157287"/>
          </a:xfrm>
        </p:spPr>
        <p:txBody>
          <a:bodyPr/>
          <a:lstStyle>
            <a:lvl1pPr marL="0" indent="0">
              <a:buNone/>
              <a:defRPr>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17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2" name="Title 1"/>
          <p:cNvSpPr>
            <a:spLocks noGrp="1"/>
          </p:cNvSpPr>
          <p:nvPr>
            <p:ph type="title"/>
          </p:nvPr>
        </p:nvSpPr>
        <p:spPr>
          <a:xfrm>
            <a:off x="838200" y="405114"/>
            <a:ext cx="10515600" cy="4040993"/>
          </a:xfrm>
        </p:spPr>
        <p:txBody>
          <a:bodyPr>
            <a:noAutofit/>
          </a:bodyPr>
          <a:lstStyle>
            <a:lvl1pPr>
              <a:defRPr sz="6000" b="1">
                <a:solidFill>
                  <a:srgbClr val="D9591E"/>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84DED676-B176-496A-98F1-A875754972A4}" type="datetime1">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a:t>Slide </a:t>
            </a:r>
            <a:fld id="{FF0CA7F6-C6A5-4B8D-AFCC-42F4A1E28EAF}" type="slidenum">
              <a:rPr lang="en-US" smtClean="0"/>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
        <p:nvSpPr>
          <p:cNvPr id="20" name="Content Placeholder 19"/>
          <p:cNvSpPr>
            <a:spLocks noGrp="1"/>
          </p:cNvSpPr>
          <p:nvPr>
            <p:ph sz="quarter" idx="13"/>
          </p:nvPr>
        </p:nvSpPr>
        <p:spPr>
          <a:xfrm>
            <a:off x="845433" y="4578910"/>
            <a:ext cx="10515600" cy="1157287"/>
          </a:xfrm>
        </p:spPr>
        <p:txBody>
          <a:bodyPr/>
          <a:lstStyle>
            <a:lvl1pPr marL="0" indent="0">
              <a:buNone/>
              <a:defRPr>
                <a:solidFill>
                  <a:srgbClr val="D9591E"/>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rot="5400000">
            <a:off x="-169765" y="4733259"/>
            <a:ext cx="2268641" cy="2113425"/>
            <a:chOff x="9923359" y="4755104"/>
            <a:chExt cx="2268641" cy="2113425"/>
          </a:xfrm>
        </p:grpSpPr>
        <p:sp>
          <p:nvSpPr>
            <p:cNvPr id="10" name="Rectangle 9"/>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1679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BF763-F650-4BBF-8E17-15DDA28508C1}" type="datetime1">
              <a:rPr lang="en-US" smtClean="0"/>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6" name="Group 5"/>
          <p:cNvGrpSpPr/>
          <p:nvPr userDrawn="1"/>
        </p:nvGrpSpPr>
        <p:grpSpPr>
          <a:xfrm rot="5400000">
            <a:off x="-169765" y="4733259"/>
            <a:ext cx="2268641" cy="2113425"/>
            <a:chOff x="9923359" y="4755104"/>
            <a:chExt cx="2268641" cy="2113425"/>
          </a:xfrm>
        </p:grpSpPr>
        <p:sp>
          <p:nvSpPr>
            <p:cNvPr id="7" name="Rectangle 6"/>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1266302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E5AD2-6684-4EF6-82D6-44702648046F}" type="datetime1">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9" name="Group 8"/>
          <p:cNvGrpSpPr/>
          <p:nvPr userDrawn="1"/>
        </p:nvGrpSpPr>
        <p:grpSpPr>
          <a:xfrm rot="5400000">
            <a:off x="-169765" y="4733259"/>
            <a:ext cx="2268641" cy="2113425"/>
            <a:chOff x="9923359" y="4755104"/>
            <a:chExt cx="2268641" cy="2113425"/>
          </a:xfrm>
        </p:grpSpPr>
        <p:sp>
          <p:nvSpPr>
            <p:cNvPr id="10" name="Rectangle 9"/>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52264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BE4ED5-C040-466C-A551-615D8E74CFEF}" type="datetime1">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9" name="Group 8"/>
          <p:cNvGrpSpPr/>
          <p:nvPr userDrawn="1"/>
        </p:nvGrpSpPr>
        <p:grpSpPr>
          <a:xfrm rot="5400000">
            <a:off x="-169765" y="4733259"/>
            <a:ext cx="2268641" cy="2113425"/>
            <a:chOff x="9923359" y="4755104"/>
            <a:chExt cx="2268641" cy="2113425"/>
          </a:xfrm>
        </p:grpSpPr>
        <p:sp>
          <p:nvSpPr>
            <p:cNvPr id="10" name="Rectangle 9"/>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182553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100872"/>
          </a:xfrm>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3792D-9A84-4B2E-AC0B-B7F0EC5050F0}" type="datetime1">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8" name="Group 7"/>
          <p:cNvGrpSpPr/>
          <p:nvPr userDrawn="1"/>
        </p:nvGrpSpPr>
        <p:grpSpPr>
          <a:xfrm rot="5400000">
            <a:off x="-169765" y="4733259"/>
            <a:ext cx="2268641" cy="2113425"/>
            <a:chOff x="9923359" y="4755104"/>
            <a:chExt cx="2268641" cy="2113425"/>
          </a:xfrm>
        </p:grpSpPr>
        <p:sp>
          <p:nvSpPr>
            <p:cNvPr id="9" name="Rectangle 8"/>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75330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5613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561372"/>
          </a:xfrm>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6BE86C-D9FA-410D-90BA-69391E17AC27}" type="datetime1">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8" name="Group 7"/>
          <p:cNvGrpSpPr/>
          <p:nvPr userDrawn="1"/>
        </p:nvGrpSpPr>
        <p:grpSpPr>
          <a:xfrm rot="5400000">
            <a:off x="-169765" y="4733259"/>
            <a:ext cx="2268641" cy="2113425"/>
            <a:chOff x="9923359" y="4755104"/>
            <a:chExt cx="2268641" cy="2113425"/>
          </a:xfrm>
        </p:grpSpPr>
        <p:sp>
          <p:nvSpPr>
            <p:cNvPr id="9" name="Rectangle 8"/>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319216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nd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617183"/>
            <a:ext cx="5683171" cy="1323975"/>
          </a:xfrm>
        </p:spPr>
        <p:txBody>
          <a:bodyPr anchor="b"/>
          <a:lstStyle>
            <a:lvl1pPr algn="l">
              <a:defRPr sz="6000" cap="small" baseline="0">
                <a:solidFill>
                  <a:srgbClr val="D9591E"/>
                </a:solidFill>
              </a:defRPr>
            </a:lvl1pPr>
          </a:lstStyle>
          <a:p>
            <a:r>
              <a:rPr lang="en-US"/>
              <a:t>Click to edit Master title style</a:t>
            </a:r>
          </a:p>
        </p:txBody>
      </p:sp>
      <p:sp>
        <p:nvSpPr>
          <p:cNvPr id="3" name="Subtitle 2"/>
          <p:cNvSpPr>
            <a:spLocks noGrp="1"/>
          </p:cNvSpPr>
          <p:nvPr>
            <p:ph type="subTitle" idx="1"/>
          </p:nvPr>
        </p:nvSpPr>
        <p:spPr>
          <a:xfrm>
            <a:off x="6111431" y="2995556"/>
            <a:ext cx="5683171" cy="2262244"/>
          </a:xfrm>
        </p:spPr>
        <p:txBody>
          <a:bodyPr/>
          <a:lstStyle>
            <a:lvl1pPr marL="0" indent="0" algn="l">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A97E1D-1C33-41C8-8E1D-4E5190F11618}" type="datetime1">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CA7F6-C6A5-4B8D-AFCC-42F4A1E28EAF}"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60300" y="5665447"/>
            <a:ext cx="7936118" cy="161502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7320" y="107894"/>
            <a:ext cx="5905453" cy="3318211"/>
          </a:xfrm>
          <a:prstGeom prst="rect">
            <a:avLst/>
          </a:prstGeom>
        </p:spPr>
      </p:pic>
      <p:grpSp>
        <p:nvGrpSpPr>
          <p:cNvPr id="22" name="Group 21"/>
          <p:cNvGrpSpPr/>
          <p:nvPr userDrawn="1"/>
        </p:nvGrpSpPr>
        <p:grpSpPr>
          <a:xfrm>
            <a:off x="9923359" y="4755104"/>
            <a:ext cx="2268641" cy="2113425"/>
            <a:chOff x="9923359" y="4755104"/>
            <a:chExt cx="2268641" cy="2113425"/>
          </a:xfrm>
        </p:grpSpPr>
        <p:sp>
          <p:nvSpPr>
            <p:cNvPr id="16" name="Rectangle 15"/>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userDrawn="1"/>
        </p:nvGrpSpPr>
        <p:grpSpPr>
          <a:xfrm rot="16200000">
            <a:off x="10000967" y="77608"/>
            <a:ext cx="2268641" cy="2113425"/>
            <a:chOff x="9923359" y="4755104"/>
            <a:chExt cx="2268641" cy="2113425"/>
          </a:xfrm>
        </p:grpSpPr>
        <p:sp>
          <p:nvSpPr>
            <p:cNvPr id="24" name="Rectangle 23"/>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userDrawn="1"/>
        </p:nvGrpSpPr>
        <p:grpSpPr>
          <a:xfrm>
            <a:off x="127318" y="5260109"/>
            <a:ext cx="5903997" cy="318888"/>
            <a:chOff x="127318" y="5260109"/>
            <a:chExt cx="5903997" cy="318888"/>
          </a:xfrm>
        </p:grpSpPr>
        <p:sp>
          <p:nvSpPr>
            <p:cNvPr id="38" name="Rectangle 37"/>
            <p:cNvSpPr/>
            <p:nvPr userDrawn="1"/>
          </p:nvSpPr>
          <p:spPr>
            <a:xfrm>
              <a:off x="127318" y="528200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85223" y="5266649"/>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51413" y="5269883"/>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122526" y="5269747"/>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1457448" y="527546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115353" y="5260109"/>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1781543" y="5263343"/>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2452656" y="5263207"/>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780185" y="528200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3438090" y="5266649"/>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3104280" y="5269883"/>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3775393" y="5269747"/>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4104315" y="5275798"/>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4762220" y="5260441"/>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428410" y="5263675"/>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5099523" y="5263539"/>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5427787" y="528200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5751882" y="5269883"/>
              <a:ext cx="279433"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50720" y="3493972"/>
            <a:ext cx="2682053" cy="1788035"/>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27320" y="3493971"/>
            <a:ext cx="3154916" cy="1788035"/>
          </a:xfrm>
          <a:prstGeom prst="rect">
            <a:avLst/>
          </a:prstGeom>
        </p:spPr>
      </p:pic>
      <p:sp>
        <p:nvSpPr>
          <p:cNvPr id="7" name="TextBox 6"/>
          <p:cNvSpPr txBox="1"/>
          <p:nvPr userDrawn="1"/>
        </p:nvSpPr>
        <p:spPr>
          <a:xfrm>
            <a:off x="32068" y="5578997"/>
            <a:ext cx="2976962" cy="246221"/>
          </a:xfrm>
          <a:prstGeom prst="rect">
            <a:avLst/>
          </a:prstGeom>
          <a:noFill/>
        </p:spPr>
        <p:txBody>
          <a:bodyPr wrap="square" rtlCol="0">
            <a:spAutoFit/>
          </a:bodyPr>
          <a:lstStyle/>
          <a:p>
            <a:r>
              <a:rPr lang="en-US" sz="1000">
                <a:solidFill>
                  <a:schemeClr val="bg2">
                    <a:lumMod val="50000"/>
                  </a:schemeClr>
                </a:solidFill>
                <a:latin typeface="Myriad Pro" panose="020B0503030403020204" pitchFamily="34" charset="0"/>
              </a:rPr>
              <a:t>Design by Mehroz Baig v. 2017-4-14</a:t>
            </a:r>
          </a:p>
        </p:txBody>
      </p:sp>
    </p:spTree>
    <p:extLst>
      <p:ext uri="{BB962C8B-B14F-4D97-AF65-F5344CB8AC3E}">
        <p14:creationId xmlns:p14="http://schemas.microsoft.com/office/powerpoint/2010/main" val="2813711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 Title &amp;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6201"/>
            <a:ext cx="12192000" cy="7047865"/>
          </a:xfrm>
          <a:prstGeom prst="rect">
            <a:avLst/>
          </a:prstGeom>
        </p:spPr>
      </p:pic>
      <p:sp>
        <p:nvSpPr>
          <p:cNvPr id="2" name="Title 1"/>
          <p:cNvSpPr>
            <a:spLocks noGrp="1"/>
          </p:cNvSpPr>
          <p:nvPr>
            <p:ph type="title"/>
          </p:nvPr>
        </p:nvSpPr>
        <p:spPr>
          <a:xfrm>
            <a:off x="838200" y="17890"/>
            <a:ext cx="10515600" cy="1325563"/>
          </a:xfrm>
        </p:spPr>
        <p:txBody>
          <a:bodyPr/>
          <a:lstStyle/>
          <a:p>
            <a:r>
              <a:rPr lang="en-US"/>
              <a:t>Click to edit Master title style</a:t>
            </a:r>
          </a:p>
        </p:txBody>
      </p:sp>
      <p:sp>
        <p:nvSpPr>
          <p:cNvPr id="3" name="Content Placeholder 2"/>
          <p:cNvSpPr>
            <a:spLocks noGrp="1"/>
          </p:cNvSpPr>
          <p:nvPr>
            <p:ph idx="1"/>
          </p:nvPr>
        </p:nvSpPr>
        <p:spPr>
          <a:xfrm>
            <a:off x="838200" y="1423689"/>
            <a:ext cx="10515600" cy="369521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847D53-C5B1-490A-B59E-149D197CCD0C}" type="datetime1">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Slide </a:t>
            </a:r>
            <a:fld id="{FF0CA7F6-C6A5-4B8D-AFCC-42F4A1E28EAF}"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56386" y="4864257"/>
            <a:ext cx="5402044" cy="1099336"/>
          </a:xfrm>
          <a:prstGeom prst="rect">
            <a:avLst/>
          </a:prstGeom>
        </p:spPr>
      </p:pic>
    </p:spTree>
    <p:extLst>
      <p:ext uri="{BB962C8B-B14F-4D97-AF65-F5344CB8AC3E}">
        <p14:creationId xmlns:p14="http://schemas.microsoft.com/office/powerpoint/2010/main" val="420082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78959"/>
            <a:ext cx="10515600" cy="3911013"/>
          </a:xfrm>
        </p:spPr>
        <p:txBody>
          <a:bodyPr/>
          <a:lstStyle>
            <a:lvl1pPr marL="228600" indent="-228600">
              <a:buFont typeface="Wingdings" panose="05000000000000000000" pitchFamily="2" charset="2"/>
              <a:buChar char="§"/>
              <a:defRPr/>
            </a:lvl1pPr>
            <a:lvl2pPr marL="800100" indent="-3429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7584D6-4B7C-439B-A2FB-E48D31B4E177}" type="datetime1">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Slide </a:t>
            </a:r>
            <a:fld id="{FF0CA7F6-C6A5-4B8D-AFCC-42F4A1E28EA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grpSp>
        <p:nvGrpSpPr>
          <p:cNvPr id="9" name="Group 8"/>
          <p:cNvGrpSpPr/>
          <p:nvPr userDrawn="1"/>
        </p:nvGrpSpPr>
        <p:grpSpPr>
          <a:xfrm rot="5400000">
            <a:off x="-169765" y="4733259"/>
            <a:ext cx="2268641" cy="2113425"/>
            <a:chOff x="9923359" y="4755104"/>
            <a:chExt cx="2268641" cy="2113425"/>
          </a:xfrm>
        </p:grpSpPr>
        <p:sp>
          <p:nvSpPr>
            <p:cNvPr id="10" name="Rectangle 9"/>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538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Tab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7620"/>
          </a:xfrm>
        </p:spPr>
        <p:txBody>
          <a:bodyPr/>
          <a:lstStyle/>
          <a:p>
            <a:r>
              <a:rPr lang="en-US"/>
              <a:t>Click to edit Master title style</a:t>
            </a:r>
          </a:p>
        </p:txBody>
      </p:sp>
      <p:sp>
        <p:nvSpPr>
          <p:cNvPr id="3" name="Content Placeholder 2"/>
          <p:cNvSpPr>
            <a:spLocks noGrp="1"/>
          </p:cNvSpPr>
          <p:nvPr>
            <p:ph idx="1"/>
          </p:nvPr>
        </p:nvSpPr>
        <p:spPr>
          <a:xfrm>
            <a:off x="838200" y="1878959"/>
            <a:ext cx="10515600" cy="3911013"/>
          </a:xfrm>
        </p:spPr>
        <p:txBody>
          <a:bodyPr/>
          <a:lstStyle>
            <a:lvl1pPr marL="228600" indent="-228600">
              <a:buFont typeface="Wingdings" panose="05000000000000000000" pitchFamily="2" charset="2"/>
              <a:buChar char="§"/>
              <a:defRPr/>
            </a:lvl1pPr>
            <a:lvl2pPr marL="800100" indent="-3429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BDFCD5-57F1-44CF-BF40-7A0486326ED8}" type="datetime1">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Slide </a:t>
            </a:r>
            <a:fld id="{FF0CA7F6-C6A5-4B8D-AFCC-42F4A1E28EA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grpSp>
        <p:nvGrpSpPr>
          <p:cNvPr id="9" name="Group 8"/>
          <p:cNvGrpSpPr/>
          <p:nvPr userDrawn="1"/>
        </p:nvGrpSpPr>
        <p:grpSpPr>
          <a:xfrm rot="5400000">
            <a:off x="-169765" y="4733259"/>
            <a:ext cx="2268641" cy="2113425"/>
            <a:chOff x="9923359" y="4755104"/>
            <a:chExt cx="2268641" cy="2113425"/>
          </a:xfrm>
        </p:grpSpPr>
        <p:sp>
          <p:nvSpPr>
            <p:cNvPr id="10" name="Rectangle 9"/>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p:cNvSpPr>
            <a:spLocks noGrp="1"/>
          </p:cNvSpPr>
          <p:nvPr>
            <p:ph sz="quarter" idx="13"/>
          </p:nvPr>
        </p:nvSpPr>
        <p:spPr>
          <a:xfrm>
            <a:off x="838200" y="1122363"/>
            <a:ext cx="10515600" cy="50958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85334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3370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08CCD-1DC7-49F0-9BCE-474142CB1322}" type="datetime1">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8" name="Group 7"/>
          <p:cNvGrpSpPr/>
          <p:nvPr userDrawn="1"/>
        </p:nvGrpSpPr>
        <p:grpSpPr>
          <a:xfrm rot="5400000">
            <a:off x="-169765" y="4733259"/>
            <a:ext cx="2268641" cy="2113425"/>
            <a:chOff x="9923359" y="4755104"/>
            <a:chExt cx="2268641" cy="2113425"/>
          </a:xfrm>
        </p:grpSpPr>
        <p:sp>
          <p:nvSpPr>
            <p:cNvPr id="9" name="Rectangle 8"/>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353898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0087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0087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A2CC43-2F65-485B-9119-27421ABC78F4}" type="datetime1">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9" name="Group 8"/>
          <p:cNvGrpSpPr/>
          <p:nvPr userDrawn="1"/>
        </p:nvGrpSpPr>
        <p:grpSpPr>
          <a:xfrm rot="5400000">
            <a:off x="-169765" y="4733259"/>
            <a:ext cx="2268641" cy="2113425"/>
            <a:chOff x="9923359" y="4755104"/>
            <a:chExt cx="2268641" cy="2113425"/>
          </a:xfrm>
        </p:grpSpPr>
        <p:sp>
          <p:nvSpPr>
            <p:cNvPr id="10" name="Rectangle 9"/>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3644616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2142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2142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1C1361-F932-4EDD-8E29-B57CAB4BA865}" type="datetime1">
              <a:rPr lang="en-US" smtClean="0"/>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11" name="Group 10"/>
          <p:cNvGrpSpPr/>
          <p:nvPr userDrawn="1"/>
        </p:nvGrpSpPr>
        <p:grpSpPr>
          <a:xfrm rot="5400000">
            <a:off x="-169765" y="4733259"/>
            <a:ext cx="2268641" cy="2113425"/>
            <a:chOff x="9923359" y="4755104"/>
            <a:chExt cx="2268641" cy="2113425"/>
          </a:xfrm>
        </p:grpSpPr>
        <p:sp>
          <p:nvSpPr>
            <p:cNvPr id="12" name="Rectangle 11"/>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141186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AD535-12E6-4D68-A9CF-F2E78DEDAC8B}" type="datetime1">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7" name="Group 6"/>
          <p:cNvGrpSpPr/>
          <p:nvPr userDrawn="1"/>
        </p:nvGrpSpPr>
        <p:grpSpPr>
          <a:xfrm rot="5400000">
            <a:off x="-169765" y="4733259"/>
            <a:ext cx="2268641" cy="2113425"/>
            <a:chOff x="9923359" y="4755104"/>
            <a:chExt cx="2268641" cy="2113425"/>
          </a:xfrm>
        </p:grpSpPr>
        <p:sp>
          <p:nvSpPr>
            <p:cNvPr id="8" name="Rectangle 7"/>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162539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1008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6BA0A-52D9-43F5-8E16-943A5EDA6419}" type="datetime1">
              <a:rPr lang="en-US" smtClean="0"/>
              <a:t>5/5/2026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58300" y="182562"/>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yriad Pro" panose="020B0503030403020204" pitchFamily="34" charset="0"/>
              </a:defRPr>
            </a:lvl1pPr>
          </a:lstStyle>
          <a:p>
            <a:r>
              <a:rPr lang="en-US"/>
              <a:t>Slide </a:t>
            </a:r>
            <a:fld id="{FF0CA7F6-C6A5-4B8D-AFCC-42F4A1E28EAF}" type="slidenum">
              <a:rPr lang="en-US" smtClean="0"/>
              <a:pPr/>
              <a:t>‹#›</a:t>
            </a:fld>
            <a:endParaRPr lang="en-US"/>
          </a:p>
        </p:txBody>
      </p:sp>
    </p:spTree>
    <p:extLst>
      <p:ext uri="{BB962C8B-B14F-4D97-AF65-F5344CB8AC3E}">
        <p14:creationId xmlns:p14="http://schemas.microsoft.com/office/powerpoint/2010/main" val="407095882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0" r:id="rId4"/>
    <p:sldLayoutId id="2147483663" r:id="rId5"/>
    <p:sldLayoutId id="2147483651" r:id="rId6"/>
    <p:sldLayoutId id="2147483652" r:id="rId7"/>
    <p:sldLayoutId id="2147483653" r:id="rId8"/>
    <p:sldLayoutId id="2147483654" r:id="rId9"/>
    <p:sldLayoutId id="2147483661" r:id="rId10"/>
    <p:sldLayoutId id="2147483662"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onder.cdc.gov/wonder/help/ucd.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hcai.ca.gov/data/request-data/limited-data-request-information/#limited-data-set"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ask.chis.ucla.edu/"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kaela.plank@sfdph.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3ceric.g.chan@sfdph.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Gill Sans MT"/>
              </a:rPr>
              <a:t>BFSER 2026 Preliminary Dataset Findings</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a:latin typeface="Myriad Pro"/>
              </a:rPr>
              <a:t>Author: Phil Lowenthal and Kaela Plank</a:t>
            </a:r>
          </a:p>
          <a:p>
            <a:r>
              <a:rPr lang="en-US">
                <a:latin typeface="Myriad Pro"/>
              </a:rPr>
              <a:t>Date: May 13, 2026 </a:t>
            </a:r>
          </a:p>
        </p:txBody>
      </p:sp>
    </p:spTree>
    <p:extLst>
      <p:ext uri="{BB962C8B-B14F-4D97-AF65-F5344CB8AC3E}">
        <p14:creationId xmlns:p14="http://schemas.microsoft.com/office/powerpoint/2010/main" val="191069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86F0E37-8B97-712B-1EA5-3423830D0580}"/>
              </a:ext>
            </a:extLst>
          </p:cNvPr>
          <p:cNvSpPr>
            <a:spLocks noGrp="1"/>
          </p:cNvSpPr>
          <p:nvPr>
            <p:ph type="sldNum" sz="quarter" idx="12"/>
          </p:nvPr>
        </p:nvSpPr>
        <p:spPr>
          <a:xfrm>
            <a:off x="8610599" y="6492240"/>
            <a:ext cx="3126933" cy="365125"/>
          </a:xfrm>
        </p:spPr>
        <p:txBody>
          <a:bodyPr vert="horz" lIns="91440" tIns="45720" rIns="91440" bIns="45720" rtlCol="0" anchor="ctr">
            <a:normAutofit/>
          </a:bodyPr>
          <a:lstStyle/>
          <a:p>
            <a:pPr>
              <a:spcAft>
                <a:spcPts val="600"/>
              </a:spcAft>
            </a:pPr>
            <a:r>
              <a:rPr lang="en-US">
                <a:solidFill>
                  <a:schemeClr val="tx1">
                    <a:tint val="75000"/>
                  </a:schemeClr>
                </a:solidFill>
                <a:latin typeface="+mn-lt"/>
              </a:rPr>
              <a:t>Slide </a:t>
            </a:r>
            <a:fld id="{FF0CA7F6-C6A5-4B8D-AFCC-42F4A1E28EAF}" type="slidenum">
              <a:rPr lang="en-US" smtClean="0">
                <a:solidFill>
                  <a:schemeClr val="tx1">
                    <a:tint val="75000"/>
                  </a:schemeClr>
                </a:solidFill>
                <a:latin typeface="+mn-lt"/>
              </a:rPr>
              <a:pPr>
                <a:spcAft>
                  <a:spcPts val="600"/>
                </a:spcAft>
              </a:pPr>
              <a:t>10</a:t>
            </a:fld>
            <a:endParaRPr lang="en-US">
              <a:solidFill>
                <a:schemeClr val="tx1">
                  <a:tint val="75000"/>
                </a:schemeClr>
              </a:solidFill>
              <a:latin typeface="+mn-lt"/>
            </a:endParaRPr>
          </a:p>
        </p:txBody>
      </p:sp>
      <p:sp>
        <p:nvSpPr>
          <p:cNvPr id="2" name="Title 1">
            <a:extLst>
              <a:ext uri="{FF2B5EF4-FFF2-40B4-BE49-F238E27FC236}">
                <a16:creationId xmlns:a16="http://schemas.microsoft.com/office/drawing/2014/main" id="{391D989F-B742-7F19-BA21-B93BED6D21D0}"/>
              </a:ext>
            </a:extLst>
          </p:cNvPr>
          <p:cNvSpPr>
            <a:spLocks noGrp="1"/>
          </p:cNvSpPr>
          <p:nvPr>
            <p:ph type="title"/>
          </p:nvPr>
        </p:nvSpPr>
        <p:spPr>
          <a:xfrm>
            <a:off x="2668773" y="7075445"/>
            <a:ext cx="4444408" cy="877000"/>
          </a:xfrm>
        </p:spPr>
        <p:txBody>
          <a:bodyPr vert="horz" lIns="91440" tIns="45720" rIns="91440" bIns="45720" rtlCol="0" anchor="ctr">
            <a:noAutofit/>
          </a:bodyPr>
          <a:lstStyle/>
          <a:p>
            <a:r>
              <a:rPr lang="en-US" sz="3200" kern="1200">
                <a:solidFill>
                  <a:schemeClr val="tx1"/>
                </a:solidFill>
                <a:latin typeface="+mj-lt"/>
                <a:ea typeface="+mj-ea"/>
                <a:cs typeface="+mj-cs"/>
              </a:rPr>
              <a:t>Poverty by age, San Francisco 2019-2023</a:t>
            </a:r>
          </a:p>
        </p:txBody>
      </p:sp>
      <p:sp>
        <p:nvSpPr>
          <p:cNvPr id="18" name="Rectangle 1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A77A2A-165B-9E01-AC02-5575C23D4318}"/>
              </a:ext>
            </a:extLst>
          </p:cNvPr>
          <p:cNvSpPr txBox="1"/>
          <p:nvPr/>
        </p:nvSpPr>
        <p:spPr>
          <a:xfrm>
            <a:off x="9096374" y="2052921"/>
            <a:ext cx="3095626" cy="3194721"/>
          </a:xfrm>
          <a:prstGeom prst="rect">
            <a:avLst/>
          </a:prstGeom>
          <a:noFill/>
        </p:spPr>
        <p:txBody>
          <a:bodyPr wrap="square" rtlCol="0">
            <a:spAutoFit/>
          </a:bodyPr>
          <a:lstStyle/>
          <a:p>
            <a:pPr>
              <a:lnSpc>
                <a:spcPct val="90000"/>
              </a:lnSpc>
              <a:spcBef>
                <a:spcPct val="0"/>
              </a:spcBef>
            </a:pPr>
            <a:r>
              <a:rPr lang="en-US" sz="3200">
                <a:latin typeface="+mj-lt"/>
                <a:ea typeface="+mj-ea"/>
                <a:cs typeface="+mj-cs"/>
              </a:rPr>
              <a:t>18–24 year old residents experience more poverty when compared to other age groups in San Francisco</a:t>
            </a:r>
          </a:p>
        </p:txBody>
      </p:sp>
      <p:sp>
        <p:nvSpPr>
          <p:cNvPr id="3" name="TextBox 2">
            <a:extLst>
              <a:ext uri="{FF2B5EF4-FFF2-40B4-BE49-F238E27FC236}">
                <a16:creationId xmlns:a16="http://schemas.microsoft.com/office/drawing/2014/main" id="{4AAA188F-D8F6-3514-F2FB-68BBA49B1E49}"/>
              </a:ext>
            </a:extLst>
          </p:cNvPr>
          <p:cNvSpPr txBox="1"/>
          <p:nvPr/>
        </p:nvSpPr>
        <p:spPr>
          <a:xfrm>
            <a:off x="430219" y="249740"/>
            <a:ext cx="78394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ighlight>
                  <a:srgbClr val="FFFFFF"/>
                </a:highlight>
                <a:latin typeface="Calibri Light"/>
                <a:ea typeface="Calibri Light"/>
                <a:cs typeface="Calibri Light"/>
              </a:rPr>
              <a:t>Percent living at or below the Federal Poverty Level by Age, San Francisco 2019-2023</a:t>
            </a:r>
            <a:endParaRPr lang="en-US" sz="2400"/>
          </a:p>
        </p:txBody>
      </p:sp>
      <p:pic>
        <p:nvPicPr>
          <p:cNvPr id="6" name="Graphic 5" descr="Bar chart of pooled data from 2019 to 2023. Shows that 21 percent of SF residents18-24 lived at or below the federal poverty level. Those over 65 had the second highest percentage at 16 percent. The Citywide percent is 10.6 percent. ">
            <a:extLst>
              <a:ext uri="{FF2B5EF4-FFF2-40B4-BE49-F238E27FC236}">
                <a16:creationId xmlns:a16="http://schemas.microsoft.com/office/drawing/2014/main" id="{8440AA98-47F0-F4BA-C531-D17E2EE5011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5238" y="1169666"/>
            <a:ext cx="7608304" cy="4589624"/>
          </a:xfrm>
          <a:prstGeom prst="rect">
            <a:avLst/>
          </a:prstGeom>
        </p:spPr>
      </p:pic>
      <p:sp>
        <p:nvSpPr>
          <p:cNvPr id="22" name="Rectangle 2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185CCED-43DB-27C9-CAF2-D0BB7F79C62D}"/>
              </a:ext>
            </a:extLst>
          </p:cNvPr>
          <p:cNvSpPr txBox="1"/>
          <p:nvPr/>
        </p:nvSpPr>
        <p:spPr>
          <a:xfrm>
            <a:off x="205831" y="6353902"/>
            <a:ext cx="102496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0" i="0" u="none" strike="noStrike" baseline="0">
                <a:solidFill>
                  <a:srgbClr val="000000"/>
                </a:solidFill>
                <a:latin typeface="Calibri"/>
              </a:rPr>
              <a:t>Source: U.S. Census Bureau. 2019-2023: American Community Survey 5- Year Estimates, Table B17001</a:t>
            </a:r>
            <a:r>
              <a:rPr b="0" i="0">
                <a:solidFill>
                  <a:srgbClr val="000000"/>
                </a:solidFill>
                <a:latin typeface="Calibri"/>
                <a:ea typeface="Calibri"/>
                <a:cs typeface="Calibri"/>
              </a:rPr>
              <a:t>​</a:t>
            </a:r>
            <a:endParaRPr lang="en-US"/>
          </a:p>
          <a:p>
            <a:pPr algn="ctr"/>
            <a:endParaRPr lang="en-US"/>
          </a:p>
        </p:txBody>
      </p:sp>
    </p:spTree>
    <p:extLst>
      <p:ext uri="{BB962C8B-B14F-4D97-AF65-F5344CB8AC3E}">
        <p14:creationId xmlns:p14="http://schemas.microsoft.com/office/powerpoint/2010/main" val="5856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884C3C-61D4-FD82-1C4B-8FA195EDF780}"/>
              </a:ext>
            </a:extLst>
          </p:cNvPr>
          <p:cNvSpPr>
            <a:spLocks noGrp="1"/>
          </p:cNvSpPr>
          <p:nvPr>
            <p:ph type="sldNum" sz="quarter" idx="12"/>
          </p:nvPr>
        </p:nvSpPr>
        <p:spPr/>
        <p:txBody>
          <a:bodyPr/>
          <a:lstStyle/>
          <a:p>
            <a:r>
              <a:rPr lang="en-US"/>
              <a:t>Slide </a:t>
            </a:r>
            <a:fld id="{FF0CA7F6-C6A5-4B8D-AFCC-42F4A1E28EAF}" type="slidenum">
              <a:rPr lang="en-US" smtClean="0"/>
              <a:t>11</a:t>
            </a:fld>
            <a:endParaRPr lang="en-US"/>
          </a:p>
        </p:txBody>
      </p:sp>
      <p:sp>
        <p:nvSpPr>
          <p:cNvPr id="2" name="Title 1">
            <a:extLst>
              <a:ext uri="{FF2B5EF4-FFF2-40B4-BE49-F238E27FC236}">
                <a16:creationId xmlns:a16="http://schemas.microsoft.com/office/drawing/2014/main" id="{895E12C9-9977-840A-11FB-E4FAC5B86CFC}"/>
              </a:ext>
            </a:extLst>
          </p:cNvPr>
          <p:cNvSpPr>
            <a:spLocks noGrp="1"/>
          </p:cNvSpPr>
          <p:nvPr>
            <p:ph type="title"/>
          </p:nvPr>
        </p:nvSpPr>
        <p:spPr>
          <a:xfrm>
            <a:off x="838200" y="2303743"/>
            <a:ext cx="10515600" cy="1325563"/>
          </a:xfrm>
        </p:spPr>
        <p:txBody>
          <a:bodyPr/>
          <a:lstStyle/>
          <a:p>
            <a:r>
              <a:rPr lang="en-US">
                <a:latin typeface="Gill Sans MT"/>
              </a:rPr>
              <a:t>Nutrition-sensitive mortality</a:t>
            </a:r>
            <a:endParaRPr lang="en-US"/>
          </a:p>
        </p:txBody>
      </p:sp>
    </p:spTree>
    <p:extLst>
      <p:ext uri="{BB962C8B-B14F-4D97-AF65-F5344CB8AC3E}">
        <p14:creationId xmlns:p14="http://schemas.microsoft.com/office/powerpoint/2010/main" val="214215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7F462-A488-6F51-6220-91292479EAF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B68789-FF3F-7716-92A0-8CEEE7BEE7CE}"/>
              </a:ext>
            </a:extLst>
          </p:cNvPr>
          <p:cNvSpPr>
            <a:spLocks noGrp="1"/>
          </p:cNvSpPr>
          <p:nvPr>
            <p:ph type="sldNum" sz="quarter" idx="12"/>
          </p:nvPr>
        </p:nvSpPr>
        <p:spPr/>
        <p:txBody>
          <a:bodyPr/>
          <a:lstStyle/>
          <a:p>
            <a:r>
              <a:rPr lang="en-US"/>
              <a:t>Slide </a:t>
            </a:r>
            <a:fld id="{FF0CA7F6-C6A5-4B8D-AFCC-42F4A1E28EAF}" type="slidenum">
              <a:rPr lang="en-US" smtClean="0"/>
              <a:t>12</a:t>
            </a:fld>
            <a:endParaRPr lang="en-US"/>
          </a:p>
        </p:txBody>
      </p:sp>
      <p:sp>
        <p:nvSpPr>
          <p:cNvPr id="5" name="Title 1">
            <a:extLst>
              <a:ext uri="{FF2B5EF4-FFF2-40B4-BE49-F238E27FC236}">
                <a16:creationId xmlns:a16="http://schemas.microsoft.com/office/drawing/2014/main" id="{15EBD8BA-9E9B-74FA-B427-04BF0D4E693E}"/>
              </a:ext>
            </a:extLst>
          </p:cNvPr>
          <p:cNvSpPr txBox="1">
            <a:spLocks/>
          </p:cNvSpPr>
          <p:nvPr/>
        </p:nvSpPr>
        <p:spPr>
          <a:xfrm>
            <a:off x="1462463" y="6706260"/>
            <a:ext cx="11021638" cy="1344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a:lstStyle>
          <a:p>
            <a:r>
              <a:rPr lang="en-US" sz="3200">
                <a:latin typeface="Gill Sans MT"/>
              </a:rPr>
              <a:t>Mortality due to malnutrition by race/ethnicity, San Francisco, 2021-2023</a:t>
            </a:r>
            <a:endParaRPr lang="en-US" sz="3200"/>
          </a:p>
        </p:txBody>
      </p:sp>
      <p:sp>
        <p:nvSpPr>
          <p:cNvPr id="2" name="Title 1">
            <a:extLst>
              <a:ext uri="{FF2B5EF4-FFF2-40B4-BE49-F238E27FC236}">
                <a16:creationId xmlns:a16="http://schemas.microsoft.com/office/drawing/2014/main" id="{BCB1B8A5-05CE-B4F5-FB9B-CDC31188A520}"/>
              </a:ext>
            </a:extLst>
          </p:cNvPr>
          <p:cNvSpPr>
            <a:spLocks noGrp="1"/>
          </p:cNvSpPr>
          <p:nvPr>
            <p:ph type="title"/>
          </p:nvPr>
        </p:nvSpPr>
        <p:spPr>
          <a:xfrm>
            <a:off x="624306" y="5773"/>
            <a:ext cx="10956757" cy="1352300"/>
          </a:xfrm>
        </p:spPr>
        <p:txBody>
          <a:bodyPr>
            <a:noAutofit/>
          </a:bodyPr>
          <a:lstStyle/>
          <a:p>
            <a:r>
              <a:rPr lang="en-US" sz="3600">
                <a:latin typeface="Gill Sans MT"/>
              </a:rPr>
              <a:t>Mortality due to malnutrition was highest among Black/African American residents of SF</a:t>
            </a:r>
            <a:endParaRPr lang="en-US" sz="3600"/>
          </a:p>
        </p:txBody>
      </p:sp>
      <p:graphicFrame>
        <p:nvGraphicFramePr>
          <p:cNvPr id="3" name="Table 2">
            <a:extLst>
              <a:ext uri="{FF2B5EF4-FFF2-40B4-BE49-F238E27FC236}">
                <a16:creationId xmlns:a16="http://schemas.microsoft.com/office/drawing/2014/main" id="{E148DBB5-0EB9-599D-ED42-154FC66D7115}"/>
              </a:ext>
            </a:extLst>
          </p:cNvPr>
          <p:cNvGraphicFramePr>
            <a:graphicFrameLocks noGrp="1"/>
          </p:cNvGraphicFramePr>
          <p:nvPr>
            <p:extLst>
              <p:ext uri="{D42A27DB-BD31-4B8C-83A1-F6EECF244321}">
                <p14:modId xmlns:p14="http://schemas.microsoft.com/office/powerpoint/2010/main" val="1223458436"/>
              </p:ext>
            </p:extLst>
          </p:nvPr>
        </p:nvGraphicFramePr>
        <p:xfrm>
          <a:off x="1351644" y="1273211"/>
          <a:ext cx="10372725" cy="4164990"/>
        </p:xfrm>
        <a:graphic>
          <a:graphicData uri="http://schemas.openxmlformats.org/drawingml/2006/table">
            <a:tbl>
              <a:tblPr firstRow="1" bandRow="1">
                <a:tableStyleId>{5C22544A-7EE6-4342-B048-85BDC9FD1C3A}</a:tableStyleId>
              </a:tblPr>
              <a:tblGrid>
                <a:gridCol w="6276975">
                  <a:extLst>
                    <a:ext uri="{9D8B030D-6E8A-4147-A177-3AD203B41FA5}">
                      <a16:colId xmlns:a16="http://schemas.microsoft.com/office/drawing/2014/main" val="2473351510"/>
                    </a:ext>
                  </a:extLst>
                </a:gridCol>
                <a:gridCol w="1638300">
                  <a:extLst>
                    <a:ext uri="{9D8B030D-6E8A-4147-A177-3AD203B41FA5}">
                      <a16:colId xmlns:a16="http://schemas.microsoft.com/office/drawing/2014/main" val="3359820777"/>
                    </a:ext>
                  </a:extLst>
                </a:gridCol>
                <a:gridCol w="2457450">
                  <a:extLst>
                    <a:ext uri="{9D8B030D-6E8A-4147-A177-3AD203B41FA5}">
                      <a16:colId xmlns:a16="http://schemas.microsoft.com/office/drawing/2014/main" val="2488109631"/>
                    </a:ext>
                  </a:extLst>
                </a:gridCol>
              </a:tblGrid>
              <a:tr h="416499">
                <a:tc gridSpan="3">
                  <a:txBody>
                    <a:bodyPr/>
                    <a:lstStyle/>
                    <a:p>
                      <a:r>
                        <a:rPr lang="en-US"/>
                        <a:t>Table 5. Number and Rate of Deaths Due to Malnutrition Among San Francisco Residents by Race/Ethnicity</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7580495"/>
                  </a:ext>
                </a:extLst>
              </a:tr>
              <a:tr h="416499">
                <a:tc>
                  <a:txBody>
                    <a:bodyPr/>
                    <a:lstStyle/>
                    <a:p>
                      <a:r>
                        <a:rPr lang="en-US" b="1"/>
                        <a:t>Race and Ethnicity</a:t>
                      </a:r>
                    </a:p>
                  </a:txBody>
                  <a:tcPr/>
                </a:tc>
                <a:tc>
                  <a:txBody>
                    <a:bodyPr/>
                    <a:lstStyle/>
                    <a:p>
                      <a:pPr algn="ctr"/>
                      <a:r>
                        <a:rPr lang="en-US" b="1"/>
                        <a:t>Deaths</a:t>
                      </a:r>
                    </a:p>
                  </a:txBody>
                  <a:tcPr/>
                </a:tc>
                <a:tc>
                  <a:txBody>
                    <a:bodyPr/>
                    <a:lstStyle/>
                    <a:p>
                      <a:pPr algn="ctr"/>
                      <a:r>
                        <a:rPr lang="en-US" b="1"/>
                        <a:t>Crude Rate (per 100k)</a:t>
                      </a:r>
                    </a:p>
                  </a:txBody>
                  <a:tcPr/>
                </a:tc>
                <a:extLst>
                  <a:ext uri="{0D108BD9-81ED-4DB2-BD59-A6C34878D82A}">
                    <a16:rowId xmlns:a16="http://schemas.microsoft.com/office/drawing/2014/main" val="1320426114"/>
                  </a:ext>
                </a:extLst>
              </a:tr>
              <a:tr h="416499">
                <a:tc>
                  <a:txBody>
                    <a:bodyPr/>
                    <a:lstStyle/>
                    <a:p>
                      <a:r>
                        <a:rPr lang="en-US"/>
                        <a:t>American Indian and Alaska Native, not Hispanic/Latino</a:t>
                      </a:r>
                    </a:p>
                  </a:txBody>
                  <a:tcPr/>
                </a:tc>
                <a:tc>
                  <a:txBody>
                    <a:bodyPr/>
                    <a:lstStyle/>
                    <a:p>
                      <a:pPr algn="ctr"/>
                      <a:r>
                        <a:rPr lang="en-US"/>
                        <a:t>Suppressed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Suppressed</a:t>
                      </a:r>
                    </a:p>
                  </a:txBody>
                  <a:tcPr/>
                </a:tc>
                <a:extLst>
                  <a:ext uri="{0D108BD9-81ED-4DB2-BD59-A6C34878D82A}">
                    <a16:rowId xmlns:a16="http://schemas.microsoft.com/office/drawing/2014/main" val="119099067"/>
                  </a:ext>
                </a:extLst>
              </a:tr>
              <a:tr h="416499">
                <a:tc>
                  <a:txBody>
                    <a:bodyPr/>
                    <a:lstStyle/>
                    <a:p>
                      <a:r>
                        <a:rPr lang="en-US"/>
                        <a:t>Asian, not Hispanic/Latino</a:t>
                      </a:r>
                    </a:p>
                  </a:txBody>
                  <a:tcPr/>
                </a:tc>
                <a:tc>
                  <a:txBody>
                    <a:bodyPr/>
                    <a:lstStyle/>
                    <a:p>
                      <a:pPr algn="ctr"/>
                      <a:r>
                        <a:rPr lang="en-US"/>
                        <a:t>277</a:t>
                      </a:r>
                    </a:p>
                  </a:txBody>
                  <a:tcPr/>
                </a:tc>
                <a:tc>
                  <a:txBody>
                    <a:bodyPr/>
                    <a:lstStyle/>
                    <a:p>
                      <a:pPr algn="ctr"/>
                      <a:r>
                        <a:rPr lang="en-US"/>
                        <a:t>31.3</a:t>
                      </a:r>
                    </a:p>
                  </a:txBody>
                  <a:tcPr/>
                </a:tc>
                <a:extLst>
                  <a:ext uri="{0D108BD9-81ED-4DB2-BD59-A6C34878D82A}">
                    <a16:rowId xmlns:a16="http://schemas.microsoft.com/office/drawing/2014/main" val="1762070765"/>
                  </a:ext>
                </a:extLst>
              </a:tr>
              <a:tr h="416499">
                <a:tc>
                  <a:txBody>
                    <a:bodyPr/>
                    <a:lstStyle/>
                    <a:p>
                      <a:r>
                        <a:rPr lang="en-US"/>
                        <a:t>Black or African American, not Hispanic/Latino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74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59.3</a:t>
                      </a:r>
                    </a:p>
                  </a:txBody>
                  <a:tcPr/>
                </a:tc>
                <a:extLst>
                  <a:ext uri="{0D108BD9-81ED-4DB2-BD59-A6C34878D82A}">
                    <a16:rowId xmlns:a16="http://schemas.microsoft.com/office/drawing/2014/main" val="3648545191"/>
                  </a:ext>
                </a:extLst>
              </a:tr>
              <a:tr h="416499">
                <a:tc>
                  <a:txBody>
                    <a:bodyPr/>
                    <a:lstStyle/>
                    <a:p>
                      <a:r>
                        <a:rPr lang="en-US"/>
                        <a:t>Hispanic or Latino, all races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60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15.3</a:t>
                      </a:r>
                    </a:p>
                  </a:txBody>
                  <a:tcPr/>
                </a:tc>
                <a:extLst>
                  <a:ext uri="{0D108BD9-81ED-4DB2-BD59-A6C34878D82A}">
                    <a16:rowId xmlns:a16="http://schemas.microsoft.com/office/drawing/2014/main" val="3521779070"/>
                  </a:ext>
                </a:extLst>
              </a:tr>
              <a:tr h="416499">
                <a:tc>
                  <a:txBody>
                    <a:bodyPr/>
                    <a:lstStyle/>
                    <a:p>
                      <a:r>
                        <a:rPr lang="en-US"/>
                        <a:t>Native Hawaiian and Other Pacific Islander, not Hispanic/Latino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Suppressed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Suppressed</a:t>
                      </a:r>
                    </a:p>
                  </a:txBody>
                  <a:tcPr/>
                </a:tc>
                <a:extLst>
                  <a:ext uri="{0D108BD9-81ED-4DB2-BD59-A6C34878D82A}">
                    <a16:rowId xmlns:a16="http://schemas.microsoft.com/office/drawing/2014/main" val="503064032"/>
                  </a:ext>
                </a:extLst>
              </a:tr>
              <a:tr h="416499">
                <a:tc>
                  <a:txBody>
                    <a:bodyPr/>
                    <a:lstStyle/>
                    <a:p>
                      <a:r>
                        <a:rPr lang="en-US"/>
                        <a:t>White, not Hispanic/Latino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296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32.3</a:t>
                      </a:r>
                    </a:p>
                  </a:txBody>
                  <a:tcPr/>
                </a:tc>
                <a:extLst>
                  <a:ext uri="{0D108BD9-81ED-4DB2-BD59-A6C34878D82A}">
                    <a16:rowId xmlns:a16="http://schemas.microsoft.com/office/drawing/2014/main" val="860869991"/>
                  </a:ext>
                </a:extLst>
              </a:tr>
              <a:tr h="416499">
                <a:tc>
                  <a:txBody>
                    <a:bodyPr/>
                    <a:lstStyle/>
                    <a:p>
                      <a:r>
                        <a:rPr lang="en-US"/>
                        <a:t>More than one race, not Hispanic/Latino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Unreliable</a:t>
                      </a:r>
                    </a:p>
                  </a:txBody>
                  <a:tcPr/>
                </a:tc>
                <a:extLst>
                  <a:ext uri="{0D108BD9-81ED-4DB2-BD59-A6C34878D82A}">
                    <a16:rowId xmlns:a16="http://schemas.microsoft.com/office/drawing/2014/main" val="309683715"/>
                  </a:ext>
                </a:extLst>
              </a:tr>
              <a:tr h="416499">
                <a:tc>
                  <a:txBody>
                    <a:bodyPr/>
                    <a:lstStyle/>
                    <a:p>
                      <a:r>
                        <a:rPr lang="en-US"/>
                        <a:t>Total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717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29.5</a:t>
                      </a:r>
                    </a:p>
                  </a:txBody>
                  <a:tcPr/>
                </a:tc>
                <a:extLst>
                  <a:ext uri="{0D108BD9-81ED-4DB2-BD59-A6C34878D82A}">
                    <a16:rowId xmlns:a16="http://schemas.microsoft.com/office/drawing/2014/main" val="3427935372"/>
                  </a:ext>
                </a:extLst>
              </a:tr>
            </a:tbl>
          </a:graphicData>
        </a:graphic>
      </p:graphicFrame>
      <p:sp>
        <p:nvSpPr>
          <p:cNvPr id="7" name="TextBox 6">
            <a:extLst>
              <a:ext uri="{FF2B5EF4-FFF2-40B4-BE49-F238E27FC236}">
                <a16:creationId xmlns:a16="http://schemas.microsoft.com/office/drawing/2014/main" id="{D23012A8-13E2-691D-6085-57B8BF630B50}"/>
              </a:ext>
            </a:extLst>
          </p:cNvPr>
          <p:cNvSpPr txBox="1"/>
          <p:nvPr/>
        </p:nvSpPr>
        <p:spPr>
          <a:xfrm>
            <a:off x="1337130" y="5586717"/>
            <a:ext cx="10664370" cy="1200329"/>
          </a:xfrm>
          <a:prstGeom prst="rect">
            <a:avLst/>
          </a:prstGeom>
          <a:solidFill>
            <a:schemeClr val="bg1"/>
          </a:solidFill>
        </p:spPr>
        <p:txBody>
          <a:bodyPr wrap="square" rtlCol="0">
            <a:spAutoFit/>
          </a:bodyPr>
          <a:lstStyle/>
          <a:p>
            <a:r>
              <a:rPr lang="en-US"/>
              <a:t>Source: Centers for Disease Control and Prevention (CDC). Multiple Cause of Death Files. CDC WONDER. Retrieved October 20, 2025, from </a:t>
            </a:r>
            <a:r>
              <a:rPr lang="en-US">
                <a:hlinkClick r:id="rId3"/>
              </a:rPr>
              <a:t>https://wonder.cdc.gov/wonder/help/ucd.html</a:t>
            </a:r>
            <a:r>
              <a:rPr lang="en-US"/>
              <a:t>.</a:t>
            </a:r>
          </a:p>
          <a:p>
            <a:r>
              <a:rPr lang="en-US"/>
              <a:t>Note: Data are from the 2021–2023 Multiple Cause of Death Files.</a:t>
            </a:r>
          </a:p>
          <a:p>
            <a:r>
              <a:rPr lang="en-US"/>
              <a:t>Selected ICD codes were chosen to align with malnutrition diagnoses.</a:t>
            </a:r>
          </a:p>
        </p:txBody>
      </p:sp>
    </p:spTree>
    <p:extLst>
      <p:ext uri="{BB962C8B-B14F-4D97-AF65-F5344CB8AC3E}">
        <p14:creationId xmlns:p14="http://schemas.microsoft.com/office/powerpoint/2010/main" val="3448491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52F67-7761-E270-B0CE-10D206B75462}"/>
              </a:ext>
            </a:extLst>
          </p:cNvPr>
          <p:cNvSpPr>
            <a:spLocks noGrp="1"/>
          </p:cNvSpPr>
          <p:nvPr>
            <p:ph type="sldNum" sz="quarter" idx="12"/>
          </p:nvPr>
        </p:nvSpPr>
        <p:spPr/>
        <p:txBody>
          <a:bodyPr/>
          <a:lstStyle/>
          <a:p>
            <a:r>
              <a:rPr lang="en-US"/>
              <a:t>Slide </a:t>
            </a:r>
            <a:fld id="{FF0CA7F6-C6A5-4B8D-AFCC-42F4A1E28EAF}" type="slidenum">
              <a:rPr lang="en-US" smtClean="0"/>
              <a:t>13</a:t>
            </a:fld>
            <a:endParaRPr lang="en-US"/>
          </a:p>
        </p:txBody>
      </p:sp>
      <p:sp>
        <p:nvSpPr>
          <p:cNvPr id="7" name="Title 1">
            <a:extLst>
              <a:ext uri="{FF2B5EF4-FFF2-40B4-BE49-F238E27FC236}">
                <a16:creationId xmlns:a16="http://schemas.microsoft.com/office/drawing/2014/main" id="{40315D2C-1DE6-3D3B-88B1-6408326FF391}"/>
              </a:ext>
            </a:extLst>
          </p:cNvPr>
          <p:cNvSpPr txBox="1">
            <a:spLocks/>
          </p:cNvSpPr>
          <p:nvPr/>
        </p:nvSpPr>
        <p:spPr>
          <a:xfrm>
            <a:off x="-50800" y="7023760"/>
            <a:ext cx="13716000" cy="1344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a:lstStyle>
          <a:p>
            <a:r>
              <a:rPr lang="en-US" sz="3200">
                <a:latin typeface="Gill Sans MT"/>
              </a:rPr>
              <a:t>Mortality due to top six nutrition sensitive conditions (Ischemic heart disease, cerebrovascular disease, hypertensive disease,  Alzheimer’s disease, diabetes mellitus, colon/rectum cancer) by race/ethnicity, San Francisco, 2020-2024</a:t>
            </a:r>
            <a:endParaRPr lang="en-US" sz="3200"/>
          </a:p>
        </p:txBody>
      </p:sp>
      <p:sp>
        <p:nvSpPr>
          <p:cNvPr id="2" name="Title 1">
            <a:extLst>
              <a:ext uri="{FF2B5EF4-FFF2-40B4-BE49-F238E27FC236}">
                <a16:creationId xmlns:a16="http://schemas.microsoft.com/office/drawing/2014/main" id="{64D15150-6AD8-3B45-4F7B-0E59DB92F1DE}"/>
              </a:ext>
            </a:extLst>
          </p:cNvPr>
          <p:cNvSpPr>
            <a:spLocks noGrp="1"/>
          </p:cNvSpPr>
          <p:nvPr>
            <p:ph type="title"/>
          </p:nvPr>
        </p:nvSpPr>
        <p:spPr>
          <a:xfrm>
            <a:off x="265957" y="372181"/>
            <a:ext cx="4654386" cy="4490106"/>
          </a:xfrm>
        </p:spPr>
        <p:txBody>
          <a:bodyPr>
            <a:normAutofit/>
          </a:bodyPr>
          <a:lstStyle/>
          <a:p>
            <a:r>
              <a:rPr lang="en-US" sz="3200">
                <a:highlight>
                  <a:srgbClr val="FFFFFF"/>
                </a:highlight>
                <a:latin typeface="Gill Sans MT"/>
                <a:ea typeface="Calibri Light"/>
                <a:cs typeface="Calibri Light"/>
              </a:rPr>
              <a:t>Mortality rates* were highest among Black/African American residents for each of these six nutrition-sensitive conditions</a:t>
            </a:r>
            <a:br>
              <a:rPr lang="en-US" sz="3200">
                <a:highlight>
                  <a:srgbClr val="FFFFFF"/>
                </a:highlight>
                <a:latin typeface="Gill Sans MT"/>
                <a:ea typeface="Calibri Light"/>
                <a:cs typeface="Calibri Light"/>
              </a:rPr>
            </a:br>
            <a:br>
              <a:rPr lang="en-US" sz="3200">
                <a:highlight>
                  <a:srgbClr val="FFFFFF"/>
                </a:highlight>
                <a:latin typeface="Gill Sans MT"/>
                <a:ea typeface="Calibri Light"/>
                <a:cs typeface="Calibri Light"/>
              </a:rPr>
            </a:br>
            <a:r>
              <a:rPr lang="en-US" sz="2400">
                <a:highlight>
                  <a:srgbClr val="FFFFFF"/>
                </a:highlight>
                <a:latin typeface="Gill Sans MT"/>
                <a:ea typeface="Calibri Light"/>
                <a:cs typeface="Calibri Light"/>
              </a:rPr>
              <a:t>*Per 100,000 residents</a:t>
            </a:r>
            <a:endParaRPr lang="en-US" sz="3200">
              <a:highlight>
                <a:srgbClr val="FFFFFF"/>
              </a:highlight>
              <a:latin typeface="Gill Sans MT"/>
              <a:ea typeface="Calibri Light"/>
              <a:cs typeface="Calibri Light"/>
            </a:endParaRPr>
          </a:p>
        </p:txBody>
      </p:sp>
      <p:pic>
        <p:nvPicPr>
          <p:cNvPr id="5" name="Picture 4" descr="Display includes six clustered, horizontal bar charts in small multiple format. Each chart includes the mortality rates for one nutrition-sensitive disease stratified by race/ethnicity. The six nutrition-sensitive diseases are: ischemic heart disease, cerebrovascular disease, hypertensive disease, Alzheimer's disease, diabetes mellitus, and colon/rectum cancer. Data is pooled for 2020-2024. For each of these six diseases the mortality rate among Black/African residents was higher than the mortality rate among all San Francisco residents. For ischemic heart disease the mortality rate was higher among Native Hawaiian and Other Pacific Islander residents than it was among all San Francisco residents.">
            <a:extLst>
              <a:ext uri="{FF2B5EF4-FFF2-40B4-BE49-F238E27FC236}">
                <a16:creationId xmlns:a16="http://schemas.microsoft.com/office/drawing/2014/main" id="{13E0DD7F-A9FF-A082-26FB-D0E6CED28440}"/>
              </a:ext>
            </a:extLst>
          </p:cNvPr>
          <p:cNvPicPr>
            <a:picLocks noChangeAspect="1"/>
          </p:cNvPicPr>
          <p:nvPr/>
        </p:nvPicPr>
        <p:blipFill>
          <a:blip r:embed="rId3"/>
          <a:srcRect b="6230"/>
          <a:stretch>
            <a:fillRect/>
          </a:stretch>
        </p:blipFill>
        <p:spPr>
          <a:xfrm>
            <a:off x="5065816" y="0"/>
            <a:ext cx="5574243" cy="6444593"/>
          </a:xfrm>
          <a:prstGeom prst="rect">
            <a:avLst/>
          </a:prstGeom>
        </p:spPr>
      </p:pic>
      <p:sp>
        <p:nvSpPr>
          <p:cNvPr id="3" name="TextBox 2">
            <a:extLst>
              <a:ext uri="{FF2B5EF4-FFF2-40B4-BE49-F238E27FC236}">
                <a16:creationId xmlns:a16="http://schemas.microsoft.com/office/drawing/2014/main" id="{EEAF3CBC-2CCD-56A6-F747-F10DD66CFC33}"/>
              </a:ext>
              <a:ext uri="{C183D7F6-B498-43B3-948B-1728B52AA6E4}">
                <adec:decorative xmlns:adec="http://schemas.microsoft.com/office/drawing/2017/decorative" val="1"/>
              </a:ext>
            </a:extLst>
          </p:cNvPr>
          <p:cNvSpPr txBox="1"/>
          <p:nvPr/>
        </p:nvSpPr>
        <p:spPr>
          <a:xfrm>
            <a:off x="9229725" y="5886450"/>
            <a:ext cx="2743200" cy="695325"/>
          </a:xfrm>
          <a:prstGeom prst="rect">
            <a:avLst/>
          </a:prstGeom>
          <a:solidFill>
            <a:schemeClr val="bg1"/>
          </a:solidFill>
        </p:spPr>
        <p:txBody>
          <a:bodyPr wrap="square" rtlCol="0">
            <a:spAutoFit/>
          </a:bodyPr>
          <a:lstStyle/>
          <a:p>
            <a:endParaRPr lang="en-US"/>
          </a:p>
        </p:txBody>
      </p:sp>
      <p:sp>
        <p:nvSpPr>
          <p:cNvPr id="6" name="TextBox 5">
            <a:extLst>
              <a:ext uri="{FF2B5EF4-FFF2-40B4-BE49-F238E27FC236}">
                <a16:creationId xmlns:a16="http://schemas.microsoft.com/office/drawing/2014/main" id="{25794EFA-3EF4-53A9-BE97-F360E18729F4}"/>
              </a:ext>
            </a:extLst>
          </p:cNvPr>
          <p:cNvSpPr txBox="1"/>
          <p:nvPr/>
        </p:nvSpPr>
        <p:spPr>
          <a:xfrm>
            <a:off x="2116933" y="6416675"/>
            <a:ext cx="8052591" cy="369332"/>
          </a:xfrm>
          <a:prstGeom prst="rect">
            <a:avLst/>
          </a:prstGeom>
          <a:noFill/>
        </p:spPr>
        <p:txBody>
          <a:bodyPr wrap="square" lIns="91440" tIns="45720" rIns="91440" bIns="45720" rtlCol="0" anchor="t">
            <a:spAutoFit/>
          </a:bodyPr>
          <a:lstStyle/>
          <a:p>
            <a:r>
              <a:rPr lang="en-US"/>
              <a:t>Source: Vital Records Business Intelligence System, Master Death File, 2020-2024</a:t>
            </a:r>
          </a:p>
        </p:txBody>
      </p:sp>
    </p:spTree>
    <p:extLst>
      <p:ext uri="{BB962C8B-B14F-4D97-AF65-F5344CB8AC3E}">
        <p14:creationId xmlns:p14="http://schemas.microsoft.com/office/powerpoint/2010/main" val="193764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D6045-EC83-A275-4368-61A8C29B15B0}"/>
              </a:ext>
            </a:extLst>
          </p:cNvPr>
          <p:cNvSpPr>
            <a:spLocks noGrp="1"/>
          </p:cNvSpPr>
          <p:nvPr>
            <p:ph type="sldNum" sz="quarter" idx="12"/>
          </p:nvPr>
        </p:nvSpPr>
        <p:spPr/>
        <p:txBody>
          <a:bodyPr/>
          <a:lstStyle/>
          <a:p>
            <a:r>
              <a:rPr lang="en-US"/>
              <a:t>Slide </a:t>
            </a:r>
            <a:fld id="{FF0CA7F6-C6A5-4B8D-AFCC-42F4A1E28EAF}" type="slidenum">
              <a:rPr lang="en-US" smtClean="0"/>
              <a:t>14</a:t>
            </a:fld>
            <a:endParaRPr lang="en-US"/>
          </a:p>
        </p:txBody>
      </p:sp>
      <p:sp>
        <p:nvSpPr>
          <p:cNvPr id="2" name="Title 1">
            <a:extLst>
              <a:ext uri="{FF2B5EF4-FFF2-40B4-BE49-F238E27FC236}">
                <a16:creationId xmlns:a16="http://schemas.microsoft.com/office/drawing/2014/main" id="{820AA604-B4F1-C72A-4171-57080BF80CF5}"/>
              </a:ext>
            </a:extLst>
          </p:cNvPr>
          <p:cNvSpPr>
            <a:spLocks noGrp="1"/>
          </p:cNvSpPr>
          <p:nvPr>
            <p:ph type="title"/>
          </p:nvPr>
        </p:nvSpPr>
        <p:spPr>
          <a:xfrm>
            <a:off x="622540" y="2435465"/>
            <a:ext cx="10515600" cy="1325563"/>
          </a:xfrm>
        </p:spPr>
        <p:txBody>
          <a:bodyPr/>
          <a:lstStyle/>
          <a:p>
            <a:r>
              <a:rPr lang="en-US">
                <a:latin typeface="Gill Sans MT"/>
              </a:rPr>
              <a:t>Nutrition-sensitive health conditions</a:t>
            </a:r>
            <a:endParaRPr lang="en-US"/>
          </a:p>
        </p:txBody>
      </p:sp>
    </p:spTree>
    <p:extLst>
      <p:ext uri="{BB962C8B-B14F-4D97-AF65-F5344CB8AC3E}">
        <p14:creationId xmlns:p14="http://schemas.microsoft.com/office/powerpoint/2010/main" val="100004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CA03F54-DCF9-32E7-BDF2-4270EA044273}"/>
              </a:ext>
              <a:ext uri="{C183D7F6-B498-43B3-948B-1728B52AA6E4}">
                <adec:decorative xmlns:adec="http://schemas.microsoft.com/office/drawing/2017/decorative" val="1"/>
              </a:ext>
            </a:extLst>
          </p:cNvPr>
          <p:cNvSpPr txBox="1"/>
          <p:nvPr/>
        </p:nvSpPr>
        <p:spPr>
          <a:xfrm>
            <a:off x="6532442" y="5886450"/>
            <a:ext cx="5475118" cy="695325"/>
          </a:xfrm>
          <a:prstGeom prst="rect">
            <a:avLst/>
          </a:prstGeom>
          <a:solidFill>
            <a:schemeClr val="bg1"/>
          </a:solidFill>
        </p:spPr>
        <p:txBody>
          <a:bodyPr wrap="square" rtlCol="0">
            <a:spAutoFit/>
          </a:bodyPr>
          <a:lstStyle/>
          <a:p>
            <a:endParaRPr lang="en-US"/>
          </a:p>
        </p:txBody>
      </p:sp>
      <p:sp>
        <p:nvSpPr>
          <p:cNvPr id="4" name="Slide Number Placeholder 3">
            <a:extLst>
              <a:ext uri="{FF2B5EF4-FFF2-40B4-BE49-F238E27FC236}">
                <a16:creationId xmlns:a16="http://schemas.microsoft.com/office/drawing/2014/main" id="{AD77E0BE-6623-681C-F235-6EF05233C2FA}"/>
              </a:ext>
            </a:extLst>
          </p:cNvPr>
          <p:cNvSpPr>
            <a:spLocks noGrp="1"/>
          </p:cNvSpPr>
          <p:nvPr>
            <p:ph type="sldNum" sz="quarter" idx="12"/>
          </p:nvPr>
        </p:nvSpPr>
        <p:spPr/>
        <p:txBody>
          <a:bodyPr/>
          <a:lstStyle/>
          <a:p>
            <a:r>
              <a:rPr lang="en-US"/>
              <a:t>Slide </a:t>
            </a:r>
            <a:fld id="{FF0CA7F6-C6A5-4B8D-AFCC-42F4A1E28EAF}" type="slidenum">
              <a:rPr lang="en-US" smtClean="0"/>
              <a:t>15</a:t>
            </a:fld>
            <a:endParaRPr lang="en-US"/>
          </a:p>
        </p:txBody>
      </p:sp>
      <p:sp>
        <p:nvSpPr>
          <p:cNvPr id="5" name="Title 1">
            <a:extLst>
              <a:ext uri="{FF2B5EF4-FFF2-40B4-BE49-F238E27FC236}">
                <a16:creationId xmlns:a16="http://schemas.microsoft.com/office/drawing/2014/main" id="{63008813-10FF-902C-0804-2F88F202ED82}"/>
              </a:ext>
            </a:extLst>
          </p:cNvPr>
          <p:cNvSpPr txBox="1">
            <a:spLocks/>
          </p:cNvSpPr>
          <p:nvPr/>
        </p:nvSpPr>
        <p:spPr>
          <a:xfrm>
            <a:off x="52763" y="6934860"/>
            <a:ext cx="11021638" cy="1344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a:lstStyle>
          <a:p>
            <a:r>
              <a:rPr lang="en-US" sz="3200">
                <a:latin typeface="Gill Sans MT"/>
              </a:rPr>
              <a:t>Hospitalization rates (age adjusted per 10,000 population) due to diabetes by race/ethnicity, San Francisco 2021-2023</a:t>
            </a:r>
            <a:endParaRPr lang="en-US" sz="3200"/>
          </a:p>
        </p:txBody>
      </p:sp>
      <p:sp>
        <p:nvSpPr>
          <p:cNvPr id="2" name="Title 1">
            <a:extLst>
              <a:ext uri="{FF2B5EF4-FFF2-40B4-BE49-F238E27FC236}">
                <a16:creationId xmlns:a16="http://schemas.microsoft.com/office/drawing/2014/main" id="{257E3A1D-6629-93AC-E5E8-03B8F0316725}"/>
              </a:ext>
            </a:extLst>
          </p:cNvPr>
          <p:cNvSpPr>
            <a:spLocks noGrp="1"/>
          </p:cNvSpPr>
          <p:nvPr>
            <p:ph type="title"/>
          </p:nvPr>
        </p:nvSpPr>
        <p:spPr>
          <a:xfrm>
            <a:off x="190500" y="365125"/>
            <a:ext cx="11810999" cy="1325563"/>
          </a:xfrm>
        </p:spPr>
        <p:txBody>
          <a:bodyPr>
            <a:normAutofit/>
          </a:bodyPr>
          <a:lstStyle/>
          <a:p>
            <a:r>
              <a:rPr lang="en-US" sz="3200">
                <a:highlight>
                  <a:srgbClr val="FFFFFF"/>
                </a:highlight>
                <a:latin typeface="Gill Sans MT"/>
                <a:ea typeface="Calibri Light"/>
                <a:cs typeface="Calibri Light"/>
              </a:rPr>
              <a:t>Hospitalization rates due to diabetes</a:t>
            </a:r>
            <a:r>
              <a:rPr lang="en-US" sz="3200" baseline="30000">
                <a:highlight>
                  <a:srgbClr val="FFFFFF"/>
                </a:highlight>
                <a:latin typeface="Gill Sans MT"/>
                <a:ea typeface="Calibri Light"/>
                <a:cs typeface="Calibri Light"/>
              </a:rPr>
              <a:t>*</a:t>
            </a:r>
            <a:r>
              <a:rPr lang="en-US" sz="3200">
                <a:highlight>
                  <a:srgbClr val="FFFFFF"/>
                </a:highlight>
                <a:latin typeface="Gill Sans MT"/>
                <a:ea typeface="Calibri Light"/>
                <a:cs typeface="Calibri Light"/>
              </a:rPr>
              <a:t> were higher among several race/ethnic groups compared to all SF residents</a:t>
            </a:r>
          </a:p>
        </p:txBody>
      </p:sp>
      <p:pic>
        <p:nvPicPr>
          <p:cNvPr id="7" name="Picture 6" descr="Horizontal bar chart displaying the hospitalization rates (age-adjusted per 10,000 residents) due to diabetes by race/ethnicity in San Francisco during 2021-2023. The rates for Native Hawaiian or Other Pacific Islander, American Indian or Alaska Native and Black/African American residents are higher than the rate for all SF residents.">
            <a:extLst>
              <a:ext uri="{FF2B5EF4-FFF2-40B4-BE49-F238E27FC236}">
                <a16:creationId xmlns:a16="http://schemas.microsoft.com/office/drawing/2014/main" id="{98187C8A-EE63-C7F3-B3F9-E8D5FC2C258C}"/>
              </a:ext>
            </a:extLst>
          </p:cNvPr>
          <p:cNvPicPr>
            <a:picLocks noChangeAspect="1"/>
          </p:cNvPicPr>
          <p:nvPr/>
        </p:nvPicPr>
        <p:blipFill>
          <a:blip r:embed="rId3"/>
          <a:stretch>
            <a:fillRect/>
          </a:stretch>
        </p:blipFill>
        <p:spPr>
          <a:xfrm>
            <a:off x="613597" y="1681769"/>
            <a:ext cx="10964805" cy="4572638"/>
          </a:xfrm>
          <a:prstGeom prst="rect">
            <a:avLst/>
          </a:prstGeom>
        </p:spPr>
      </p:pic>
      <p:sp>
        <p:nvSpPr>
          <p:cNvPr id="3" name="TextBox 2">
            <a:extLst>
              <a:ext uri="{FF2B5EF4-FFF2-40B4-BE49-F238E27FC236}">
                <a16:creationId xmlns:a16="http://schemas.microsoft.com/office/drawing/2014/main" id="{A50AB0C7-A583-61B8-34E0-5C49140A277D}"/>
              </a:ext>
            </a:extLst>
          </p:cNvPr>
          <p:cNvSpPr txBox="1"/>
          <p:nvPr/>
        </p:nvSpPr>
        <p:spPr>
          <a:xfrm>
            <a:off x="2116934" y="6181148"/>
            <a:ext cx="9394694" cy="646331"/>
          </a:xfrm>
          <a:prstGeom prst="rect">
            <a:avLst/>
          </a:prstGeom>
          <a:noFill/>
        </p:spPr>
        <p:txBody>
          <a:bodyPr wrap="square" lIns="91440" tIns="45720" rIns="91440" bIns="45720" rtlCol="0" anchor="t">
            <a:spAutoFit/>
          </a:bodyPr>
          <a:lstStyle/>
          <a:p>
            <a:r>
              <a:rPr lang="en-US">
                <a:ea typeface="Calibri"/>
                <a:cs typeface="Calibri"/>
              </a:rPr>
              <a:t>*This indicator is not restricted to adults. Includes patients of all ages</a:t>
            </a:r>
            <a:endParaRPr lang="en-US"/>
          </a:p>
          <a:p>
            <a:r>
              <a:rPr lang="en-US"/>
              <a:t>Source: California Healthcare Access and Information, 2021-2023</a:t>
            </a:r>
          </a:p>
        </p:txBody>
      </p:sp>
    </p:spTree>
    <p:extLst>
      <p:ext uri="{BB962C8B-B14F-4D97-AF65-F5344CB8AC3E}">
        <p14:creationId xmlns:p14="http://schemas.microsoft.com/office/powerpoint/2010/main" val="175810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ADBF8-2332-BD95-7916-073DC0D5D15F}"/>
              </a:ext>
            </a:extLst>
          </p:cNvPr>
          <p:cNvSpPr>
            <a:spLocks noGrp="1"/>
          </p:cNvSpPr>
          <p:nvPr>
            <p:ph type="sldNum" sz="quarter" idx="12"/>
          </p:nvPr>
        </p:nvSpPr>
        <p:spPr/>
        <p:txBody>
          <a:bodyPr/>
          <a:lstStyle/>
          <a:p>
            <a:r>
              <a:rPr lang="en-US"/>
              <a:t>Slide </a:t>
            </a:r>
            <a:fld id="{FF0CA7F6-C6A5-4B8D-AFCC-42F4A1E28EAF}" type="slidenum">
              <a:rPr lang="en-US" smtClean="0"/>
              <a:t>16</a:t>
            </a:fld>
            <a:endParaRPr lang="en-US"/>
          </a:p>
        </p:txBody>
      </p:sp>
      <p:sp>
        <p:nvSpPr>
          <p:cNvPr id="7" name="Title 1">
            <a:extLst>
              <a:ext uri="{FF2B5EF4-FFF2-40B4-BE49-F238E27FC236}">
                <a16:creationId xmlns:a16="http://schemas.microsoft.com/office/drawing/2014/main" id="{6473CEF0-BE46-8082-1F88-D78C39381348}"/>
              </a:ext>
            </a:extLst>
          </p:cNvPr>
          <p:cNvSpPr txBox="1">
            <a:spLocks/>
          </p:cNvSpPr>
          <p:nvPr/>
        </p:nvSpPr>
        <p:spPr>
          <a:xfrm>
            <a:off x="52763" y="6934860"/>
            <a:ext cx="11021638" cy="1344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a:lstStyle>
          <a:p>
            <a:r>
              <a:rPr lang="en-US" sz="3200">
                <a:latin typeface="Gill Sans MT"/>
              </a:rPr>
              <a:t>Hospitalization rates (age adjusted per 10,000 population) due to diabetes by zip code, San Francisco 2019-2023</a:t>
            </a:r>
            <a:endParaRPr lang="en-US" sz="3200"/>
          </a:p>
        </p:txBody>
      </p:sp>
      <p:sp>
        <p:nvSpPr>
          <p:cNvPr id="2" name="Title 1">
            <a:extLst>
              <a:ext uri="{FF2B5EF4-FFF2-40B4-BE49-F238E27FC236}">
                <a16:creationId xmlns:a16="http://schemas.microsoft.com/office/drawing/2014/main" id="{A0F78227-4011-5ADB-2EEC-7CD933332306}"/>
              </a:ext>
            </a:extLst>
          </p:cNvPr>
          <p:cNvSpPr>
            <a:spLocks noGrp="1"/>
          </p:cNvSpPr>
          <p:nvPr>
            <p:ph type="title"/>
          </p:nvPr>
        </p:nvSpPr>
        <p:spPr/>
        <p:txBody>
          <a:bodyPr>
            <a:normAutofit/>
          </a:bodyPr>
          <a:lstStyle/>
          <a:p>
            <a:r>
              <a:rPr lang="en-US" sz="3200">
                <a:highlight>
                  <a:srgbClr val="FFFFFF"/>
                </a:highlight>
                <a:latin typeface="Gill Sans MT"/>
                <a:ea typeface="Calibri Light"/>
                <a:cs typeface="Calibri Light"/>
              </a:rPr>
              <a:t>Age-adjusted hospitalization rate per 10,000 population due to diabetes* by zip code</a:t>
            </a:r>
          </a:p>
        </p:txBody>
      </p:sp>
      <p:pic>
        <p:nvPicPr>
          <p:cNvPr id="1026" name="Picture 2" descr="A shaded map displaying San Francisco by zip code. The darker shaded zip codes are where the rate of hospitalization due to diabetes among residents was higher and the lighter shades represent zip codes where hospitalization due to diabetes was lower. The highest rate of hospitalization was among residents of zip code 94124, 31.7 per 10,000 residents and the lowest was among residents of zip code 94105 where the rate was 3.0 per 10,000 residents.">
            <a:extLst>
              <a:ext uri="{FF2B5EF4-FFF2-40B4-BE49-F238E27FC236}">
                <a16:creationId xmlns:a16="http://schemas.microsoft.com/office/drawing/2014/main" id="{93030446-26CA-22C3-A8B4-EB51B8507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582" y="1144867"/>
            <a:ext cx="5703818" cy="47649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Rate of low birth weight in 94103">
            <a:extLst>
              <a:ext uri="{FF2B5EF4-FFF2-40B4-BE49-F238E27FC236}">
                <a16:creationId xmlns:a16="http://schemas.microsoft.com/office/drawing/2014/main" id="{C4E67BFF-4F66-B5FE-F139-9F5DC227D168}"/>
              </a:ext>
            </a:extLst>
          </p:cNvPr>
          <p:cNvGrpSpPr/>
          <p:nvPr/>
        </p:nvGrpSpPr>
        <p:grpSpPr>
          <a:xfrm>
            <a:off x="192651" y="1848130"/>
            <a:ext cx="5052637" cy="906948"/>
            <a:chOff x="1098068" y="3120868"/>
            <a:chExt cx="3248526" cy="467380"/>
          </a:xfrm>
        </p:grpSpPr>
        <p:sp>
          <p:nvSpPr>
            <p:cNvPr id="8" name="TextBox 7">
              <a:extLst>
                <a:ext uri="{FF2B5EF4-FFF2-40B4-BE49-F238E27FC236}">
                  <a16:creationId xmlns:a16="http://schemas.microsoft.com/office/drawing/2014/main" id="{559E58EE-67F3-55E4-3796-5A2342D82ECC}"/>
                </a:ext>
              </a:extLst>
            </p:cNvPr>
            <p:cNvSpPr txBox="1"/>
            <p:nvPr/>
          </p:nvSpPr>
          <p:spPr>
            <a:xfrm>
              <a:off x="1098068" y="3120868"/>
              <a:ext cx="3248526" cy="237911"/>
            </a:xfrm>
            <a:prstGeom prst="rect">
              <a:avLst/>
            </a:prstGeom>
            <a:noFill/>
          </p:spPr>
          <p:txBody>
            <a:bodyPr wrap="square" rtlCol="0">
              <a:spAutoFit/>
            </a:bodyPr>
            <a:lstStyle/>
            <a:p>
              <a:r>
                <a:rPr lang="en-US" sz="2400" b="1">
                  <a:latin typeface="Gill Sans MT"/>
                </a:rPr>
                <a:t>31.7 hospitalizations per 10,000</a:t>
              </a:r>
            </a:p>
          </p:txBody>
        </p:sp>
        <p:sp>
          <p:nvSpPr>
            <p:cNvPr id="9" name="TextBox 8">
              <a:extLst>
                <a:ext uri="{FF2B5EF4-FFF2-40B4-BE49-F238E27FC236}">
                  <a16:creationId xmlns:a16="http://schemas.microsoft.com/office/drawing/2014/main" id="{F29B2A7B-66CA-9634-E26D-FE7C76120620}"/>
                </a:ext>
              </a:extLst>
            </p:cNvPr>
            <p:cNvSpPr txBox="1"/>
            <p:nvPr/>
          </p:nvSpPr>
          <p:spPr>
            <a:xfrm>
              <a:off x="1448119" y="3350337"/>
              <a:ext cx="2212591" cy="237911"/>
            </a:xfrm>
            <a:prstGeom prst="rect">
              <a:avLst/>
            </a:prstGeom>
            <a:solidFill>
              <a:srgbClr val="0061A8"/>
            </a:solidFill>
          </p:spPr>
          <p:txBody>
            <a:bodyPr wrap="square" rtlCol="0">
              <a:spAutoFit/>
            </a:bodyPr>
            <a:lstStyle/>
            <a:p>
              <a:pPr algn="ctr"/>
              <a:r>
                <a:rPr lang="en-US" sz="2400" b="1">
                  <a:solidFill>
                    <a:schemeClr val="bg1"/>
                  </a:solidFill>
                </a:rPr>
                <a:t>94124</a:t>
              </a:r>
            </a:p>
          </p:txBody>
        </p:sp>
      </p:grpSp>
      <p:grpSp>
        <p:nvGrpSpPr>
          <p:cNvPr id="10" name="Group 9" descr="Rate of low birth weight in 94103">
            <a:extLst>
              <a:ext uri="{FF2B5EF4-FFF2-40B4-BE49-F238E27FC236}">
                <a16:creationId xmlns:a16="http://schemas.microsoft.com/office/drawing/2014/main" id="{6791CD97-A098-1635-DB22-3527C21DD91D}"/>
              </a:ext>
            </a:extLst>
          </p:cNvPr>
          <p:cNvGrpSpPr/>
          <p:nvPr/>
        </p:nvGrpSpPr>
        <p:grpSpPr>
          <a:xfrm>
            <a:off x="192651" y="3065699"/>
            <a:ext cx="5052637" cy="901033"/>
            <a:chOff x="1098068" y="2700307"/>
            <a:chExt cx="3248526" cy="490064"/>
          </a:xfrm>
          <a:solidFill>
            <a:schemeClr val="bg1"/>
          </a:solidFill>
        </p:grpSpPr>
        <p:sp>
          <p:nvSpPr>
            <p:cNvPr id="11" name="TextBox 10">
              <a:extLst>
                <a:ext uri="{FF2B5EF4-FFF2-40B4-BE49-F238E27FC236}">
                  <a16:creationId xmlns:a16="http://schemas.microsoft.com/office/drawing/2014/main" id="{E784A0D6-767A-2349-67A6-81769565FCDC}"/>
                </a:ext>
              </a:extLst>
            </p:cNvPr>
            <p:cNvSpPr txBox="1"/>
            <p:nvPr/>
          </p:nvSpPr>
          <p:spPr>
            <a:xfrm>
              <a:off x="1098068" y="2700307"/>
              <a:ext cx="3248526" cy="251096"/>
            </a:xfrm>
            <a:prstGeom prst="rect">
              <a:avLst/>
            </a:prstGeom>
            <a:grpFill/>
          </p:spPr>
          <p:txBody>
            <a:bodyPr wrap="square" lIns="91440" tIns="45720" rIns="91440" bIns="45720" rtlCol="0" anchor="t">
              <a:spAutoFit/>
            </a:bodyPr>
            <a:lstStyle/>
            <a:p>
              <a:r>
                <a:rPr lang="en-US" sz="2400" b="1">
                  <a:latin typeface="Gill Sans MT"/>
                </a:rPr>
                <a:t>11.1 hospitalizations per 10,000</a:t>
              </a:r>
            </a:p>
          </p:txBody>
        </p:sp>
        <p:sp>
          <p:nvSpPr>
            <p:cNvPr id="12" name="TextBox 11">
              <a:extLst>
                <a:ext uri="{FF2B5EF4-FFF2-40B4-BE49-F238E27FC236}">
                  <a16:creationId xmlns:a16="http://schemas.microsoft.com/office/drawing/2014/main" id="{A5793F05-D544-1333-21E4-B98E0C515EA9}"/>
                </a:ext>
              </a:extLst>
            </p:cNvPr>
            <p:cNvSpPr txBox="1"/>
            <p:nvPr/>
          </p:nvSpPr>
          <p:spPr>
            <a:xfrm>
              <a:off x="1448119" y="2952460"/>
              <a:ext cx="2212591" cy="237911"/>
            </a:xfrm>
            <a:prstGeom prst="rect">
              <a:avLst/>
            </a:prstGeom>
            <a:solidFill>
              <a:srgbClr val="EA6C06"/>
            </a:solidFill>
          </p:spPr>
          <p:txBody>
            <a:bodyPr wrap="square" rtlCol="0">
              <a:spAutoFit/>
            </a:bodyPr>
            <a:lstStyle/>
            <a:p>
              <a:pPr algn="ctr"/>
              <a:r>
                <a:rPr lang="en-US" sz="2400" b="1">
                  <a:solidFill>
                    <a:schemeClr val="bg1"/>
                  </a:solidFill>
                </a:rPr>
                <a:t>SF Citywide</a:t>
              </a:r>
            </a:p>
          </p:txBody>
        </p:sp>
      </p:grpSp>
      <p:sp>
        <p:nvSpPr>
          <p:cNvPr id="3" name="TextBox 2">
            <a:extLst>
              <a:ext uri="{FF2B5EF4-FFF2-40B4-BE49-F238E27FC236}">
                <a16:creationId xmlns:a16="http://schemas.microsoft.com/office/drawing/2014/main" id="{ABD73853-9621-7917-5B32-6D50CE11C640}"/>
              </a:ext>
            </a:extLst>
          </p:cNvPr>
          <p:cNvSpPr txBox="1"/>
          <p:nvPr/>
        </p:nvSpPr>
        <p:spPr>
          <a:xfrm>
            <a:off x="2032854" y="5870113"/>
            <a:ext cx="9863971" cy="646331"/>
          </a:xfrm>
          <a:prstGeom prst="rect">
            <a:avLst/>
          </a:prstGeom>
          <a:solidFill>
            <a:schemeClr val="bg1"/>
          </a:solidFill>
        </p:spPr>
        <p:txBody>
          <a:bodyPr wrap="square" lIns="91440" tIns="45720" rIns="91440" bIns="45720" rtlCol="0" anchor="t">
            <a:spAutoFit/>
          </a:bodyPr>
          <a:lstStyle/>
          <a:p>
            <a:r>
              <a:rPr lang="en-US">
                <a:ea typeface="Calibri"/>
                <a:cs typeface="Calibri"/>
              </a:rPr>
              <a:t>*This indicator is not restricted to adults. Includes patients of all ages</a:t>
            </a:r>
            <a:endParaRPr lang="en-US"/>
          </a:p>
          <a:p>
            <a:r>
              <a:rPr lang="en-US"/>
              <a:t>Source: California Healthcare Access and Information, 2019-2023</a:t>
            </a:r>
          </a:p>
        </p:txBody>
      </p:sp>
    </p:spTree>
    <p:extLst>
      <p:ext uri="{BB962C8B-B14F-4D97-AF65-F5344CB8AC3E}">
        <p14:creationId xmlns:p14="http://schemas.microsoft.com/office/powerpoint/2010/main" val="91454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9B1F10-81D3-D4AA-D2C6-F61EA2DF1B5E}"/>
              </a:ext>
            </a:extLst>
          </p:cNvPr>
          <p:cNvSpPr>
            <a:spLocks noGrp="1"/>
          </p:cNvSpPr>
          <p:nvPr>
            <p:ph type="sldNum" sz="quarter" idx="12"/>
          </p:nvPr>
        </p:nvSpPr>
        <p:spPr/>
        <p:txBody>
          <a:bodyPr/>
          <a:lstStyle/>
          <a:p>
            <a:r>
              <a:rPr lang="en-US"/>
              <a:t>Slide </a:t>
            </a:r>
            <a:fld id="{FF0CA7F6-C6A5-4B8D-AFCC-42F4A1E28EAF}" type="slidenum">
              <a:rPr lang="en-US" smtClean="0"/>
              <a:t>17</a:t>
            </a:fld>
            <a:endParaRPr lang="en-US"/>
          </a:p>
        </p:txBody>
      </p:sp>
      <p:sp>
        <p:nvSpPr>
          <p:cNvPr id="7" name="TextBox 6">
            <a:extLst>
              <a:ext uri="{FF2B5EF4-FFF2-40B4-BE49-F238E27FC236}">
                <a16:creationId xmlns:a16="http://schemas.microsoft.com/office/drawing/2014/main" id="{A12D0403-0DB9-7308-9991-76DE75B3F857}"/>
              </a:ext>
              <a:ext uri="{C183D7F6-B498-43B3-948B-1728B52AA6E4}">
                <adec:decorative xmlns:adec="http://schemas.microsoft.com/office/drawing/2017/decorative" val="1"/>
              </a:ext>
            </a:extLst>
          </p:cNvPr>
          <p:cNvSpPr txBox="1"/>
          <p:nvPr/>
        </p:nvSpPr>
        <p:spPr>
          <a:xfrm>
            <a:off x="6212055" y="5973041"/>
            <a:ext cx="5795505" cy="695325"/>
          </a:xfrm>
          <a:prstGeom prst="rect">
            <a:avLst/>
          </a:prstGeom>
          <a:solidFill>
            <a:schemeClr val="bg1"/>
          </a:solidFill>
        </p:spPr>
        <p:txBody>
          <a:bodyPr wrap="square" rtlCol="0">
            <a:spAutoFit/>
          </a:bodyPr>
          <a:lstStyle/>
          <a:p>
            <a:endParaRPr lang="en-US"/>
          </a:p>
        </p:txBody>
      </p:sp>
      <p:sp>
        <p:nvSpPr>
          <p:cNvPr id="5" name="Title 1">
            <a:extLst>
              <a:ext uri="{FF2B5EF4-FFF2-40B4-BE49-F238E27FC236}">
                <a16:creationId xmlns:a16="http://schemas.microsoft.com/office/drawing/2014/main" id="{D7337738-9663-9DBE-AA81-A1765EB82022}"/>
              </a:ext>
            </a:extLst>
          </p:cNvPr>
          <p:cNvSpPr txBox="1">
            <a:spLocks/>
          </p:cNvSpPr>
          <p:nvPr/>
        </p:nvSpPr>
        <p:spPr>
          <a:xfrm>
            <a:off x="52763" y="6934860"/>
            <a:ext cx="11021638" cy="1344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a:lstStyle>
          <a:p>
            <a:r>
              <a:rPr lang="en-US" sz="3200">
                <a:latin typeface="Gill Sans MT"/>
              </a:rPr>
              <a:t>Hospitalization rates (age adjusted per 10,000 population) due to hypertension by race/ethnicity, San Francisco 2021-2023</a:t>
            </a:r>
            <a:endParaRPr lang="en-US" sz="3200"/>
          </a:p>
        </p:txBody>
      </p:sp>
      <p:sp>
        <p:nvSpPr>
          <p:cNvPr id="2" name="Title 1">
            <a:extLst>
              <a:ext uri="{FF2B5EF4-FFF2-40B4-BE49-F238E27FC236}">
                <a16:creationId xmlns:a16="http://schemas.microsoft.com/office/drawing/2014/main" id="{3E026CE7-1AC3-292D-973A-63FFF89E4345}"/>
              </a:ext>
            </a:extLst>
          </p:cNvPr>
          <p:cNvSpPr>
            <a:spLocks noGrp="1"/>
          </p:cNvSpPr>
          <p:nvPr>
            <p:ph type="title"/>
          </p:nvPr>
        </p:nvSpPr>
        <p:spPr>
          <a:xfrm>
            <a:off x="838200" y="250106"/>
            <a:ext cx="10515600" cy="1556168"/>
          </a:xfrm>
        </p:spPr>
        <p:txBody>
          <a:bodyPr>
            <a:noAutofit/>
          </a:bodyPr>
          <a:lstStyle/>
          <a:p>
            <a:r>
              <a:rPr lang="en-US" sz="3200">
                <a:highlight>
                  <a:srgbClr val="FFFFFF"/>
                </a:highlight>
                <a:latin typeface="Gill Sans MT"/>
                <a:ea typeface="Calibri Light"/>
                <a:cs typeface="Calibri Light"/>
              </a:rPr>
              <a:t>Hospitalization rates due to hypertension* were higher among NHOPI and Black/African American residents compared to all SF residents</a:t>
            </a:r>
            <a:endParaRPr lang="en-US" sz="3200">
              <a:latin typeface="Gill Sans MT"/>
            </a:endParaRPr>
          </a:p>
        </p:txBody>
      </p:sp>
      <p:pic>
        <p:nvPicPr>
          <p:cNvPr id="6" name="Picture 5" descr="Horizontal bar chart displaying the hospitalization rates (age-adjusted per 10,000 residents) due to hypertension by race/ethnicity in San Francisco during 2021-2023. The rates for Native Hawaiian or Other Pacific Islander and Black/African American residents are higher than the rate for all SF residents.">
            <a:extLst>
              <a:ext uri="{FF2B5EF4-FFF2-40B4-BE49-F238E27FC236}">
                <a16:creationId xmlns:a16="http://schemas.microsoft.com/office/drawing/2014/main" id="{1DAD0DAB-5EBE-10C0-2604-AB209303E09B}"/>
              </a:ext>
            </a:extLst>
          </p:cNvPr>
          <p:cNvPicPr>
            <a:picLocks noChangeAspect="1"/>
          </p:cNvPicPr>
          <p:nvPr/>
        </p:nvPicPr>
        <p:blipFill>
          <a:blip r:embed="rId3"/>
          <a:stretch>
            <a:fillRect/>
          </a:stretch>
        </p:blipFill>
        <p:spPr>
          <a:xfrm>
            <a:off x="1330356" y="1719982"/>
            <a:ext cx="10365176" cy="4438829"/>
          </a:xfrm>
          <a:prstGeom prst="rect">
            <a:avLst/>
          </a:prstGeom>
        </p:spPr>
      </p:pic>
      <p:sp>
        <p:nvSpPr>
          <p:cNvPr id="3" name="TextBox 2">
            <a:extLst>
              <a:ext uri="{FF2B5EF4-FFF2-40B4-BE49-F238E27FC236}">
                <a16:creationId xmlns:a16="http://schemas.microsoft.com/office/drawing/2014/main" id="{61D02CCB-A1B6-C411-27BB-AA84BF16C352}"/>
              </a:ext>
            </a:extLst>
          </p:cNvPr>
          <p:cNvSpPr txBox="1"/>
          <p:nvPr/>
        </p:nvSpPr>
        <p:spPr>
          <a:xfrm>
            <a:off x="2047661" y="6146511"/>
            <a:ext cx="8840513" cy="646331"/>
          </a:xfrm>
          <a:prstGeom prst="rect">
            <a:avLst/>
          </a:prstGeom>
          <a:noFill/>
        </p:spPr>
        <p:txBody>
          <a:bodyPr wrap="square" lIns="91440" tIns="45720" rIns="91440" bIns="45720" rtlCol="0" anchor="t">
            <a:spAutoFit/>
          </a:bodyPr>
          <a:lstStyle/>
          <a:p>
            <a:r>
              <a:rPr lang="en-US"/>
              <a:t>*This indicator is not restricted to adults. Includes patients of all ages</a:t>
            </a:r>
            <a:endParaRPr lang="en-US">
              <a:ea typeface="Calibri"/>
              <a:cs typeface="Calibri"/>
            </a:endParaRPr>
          </a:p>
          <a:p>
            <a:r>
              <a:rPr lang="en-US"/>
              <a:t>Source: California Healthcare Access and Information, 2021-2023  </a:t>
            </a:r>
          </a:p>
        </p:txBody>
      </p:sp>
    </p:spTree>
    <p:extLst>
      <p:ext uri="{BB962C8B-B14F-4D97-AF65-F5344CB8AC3E}">
        <p14:creationId xmlns:p14="http://schemas.microsoft.com/office/powerpoint/2010/main" val="15502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85E7B1-A7EF-BC4A-4194-80BF0DD05251}"/>
              </a:ext>
            </a:extLst>
          </p:cNvPr>
          <p:cNvSpPr>
            <a:spLocks noGrp="1"/>
          </p:cNvSpPr>
          <p:nvPr>
            <p:ph type="sldNum" sz="quarter" idx="12"/>
          </p:nvPr>
        </p:nvSpPr>
        <p:spPr/>
        <p:txBody>
          <a:bodyPr/>
          <a:lstStyle/>
          <a:p>
            <a:r>
              <a:rPr lang="en-US"/>
              <a:t>Slide </a:t>
            </a:r>
            <a:fld id="{FF0CA7F6-C6A5-4B8D-AFCC-42F4A1E28EAF}" type="slidenum">
              <a:rPr lang="en-US" smtClean="0"/>
              <a:t>18</a:t>
            </a:fld>
            <a:endParaRPr lang="en-US"/>
          </a:p>
        </p:txBody>
      </p:sp>
      <p:sp>
        <p:nvSpPr>
          <p:cNvPr id="5" name="Title 1">
            <a:extLst>
              <a:ext uri="{FF2B5EF4-FFF2-40B4-BE49-F238E27FC236}">
                <a16:creationId xmlns:a16="http://schemas.microsoft.com/office/drawing/2014/main" id="{4259978B-A04E-E0F3-7367-FFB8DCE733FD}"/>
              </a:ext>
            </a:extLst>
          </p:cNvPr>
          <p:cNvSpPr txBox="1">
            <a:spLocks noGrp="1"/>
          </p:cNvSpPr>
          <p:nvPr>
            <p:ph type="title" idx="4294967295"/>
          </p:nvPr>
        </p:nvSpPr>
        <p:spPr>
          <a:xfrm>
            <a:off x="-220407" y="7021124"/>
            <a:ext cx="11021638" cy="1344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D9591E"/>
                </a:solidFill>
                <a:effectLst/>
                <a:uLnTx/>
                <a:uFillTx/>
                <a:latin typeface="Gill Sans MT"/>
                <a:ea typeface="+mj-ea"/>
                <a:cs typeface="+mj-cs"/>
              </a:rPr>
              <a:t>Hospitalization rates (age adjusted per 10,000 population) due to hypertension by zip code, San Francisco 2019-2023</a:t>
            </a:r>
            <a:endParaRPr kumimoji="0" lang="en-US" sz="3200" b="0" i="0" u="none" strike="noStrike" kern="1200" cap="none" spc="0" normalizeH="0" baseline="0" noProof="0">
              <a:ln>
                <a:noFill/>
              </a:ln>
              <a:solidFill>
                <a:srgbClr val="D9591E"/>
              </a:solidFill>
              <a:effectLst/>
              <a:uLnTx/>
              <a:uFillTx/>
              <a:latin typeface="Gill Sans MT" panose="020B0502020104020203" pitchFamily="34" charset="0"/>
              <a:ea typeface="+mj-ea"/>
              <a:cs typeface="+mj-cs"/>
            </a:endParaRPr>
          </a:p>
        </p:txBody>
      </p:sp>
      <p:sp>
        <p:nvSpPr>
          <p:cNvPr id="7" name="TextBox 6">
            <a:extLst>
              <a:ext uri="{FF2B5EF4-FFF2-40B4-BE49-F238E27FC236}">
                <a16:creationId xmlns:a16="http://schemas.microsoft.com/office/drawing/2014/main" id="{4B1ED0F5-967B-140D-A60C-0878BB7BE33C}"/>
              </a:ext>
            </a:extLst>
          </p:cNvPr>
          <p:cNvSpPr txBox="1"/>
          <p:nvPr/>
        </p:nvSpPr>
        <p:spPr>
          <a:xfrm>
            <a:off x="121631" y="542686"/>
            <a:ext cx="49149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aseline="0">
                <a:solidFill>
                  <a:srgbClr val="D9591E"/>
                </a:solidFill>
                <a:latin typeface="Gill Sans MT"/>
              </a:rPr>
              <a:t>The</a:t>
            </a:r>
            <a:r>
              <a:rPr lang="en-US" sz="3600">
                <a:solidFill>
                  <a:srgbClr val="D9591E"/>
                </a:solidFill>
                <a:latin typeface="Gill Sans MT"/>
              </a:rPr>
              <a:t> hospitalization rate due to hypertension was</a:t>
            </a:r>
            <a:r>
              <a:rPr lang="en-US" sz="3600" baseline="0">
                <a:solidFill>
                  <a:srgbClr val="D9591E"/>
                </a:solidFill>
                <a:latin typeface="Gill Sans MT"/>
              </a:rPr>
              <a:t> highest in</a:t>
            </a:r>
            <a:r>
              <a:rPr lang="en-US" sz="3600">
                <a:solidFill>
                  <a:srgbClr val="D9591E"/>
                </a:solidFill>
                <a:latin typeface="Gill Sans MT"/>
              </a:rPr>
              <a:t> zip code 94124</a:t>
            </a:r>
            <a:endParaRPr lang="en-US" sz="2400"/>
          </a:p>
        </p:txBody>
      </p:sp>
      <p:grpSp>
        <p:nvGrpSpPr>
          <p:cNvPr id="2" name="Group 1" descr="Rate of low birth weight in 94103">
            <a:extLst>
              <a:ext uri="{FF2B5EF4-FFF2-40B4-BE49-F238E27FC236}">
                <a16:creationId xmlns:a16="http://schemas.microsoft.com/office/drawing/2014/main" id="{6171F154-FE12-3811-F8A1-10B36031703C}"/>
              </a:ext>
            </a:extLst>
          </p:cNvPr>
          <p:cNvGrpSpPr/>
          <p:nvPr/>
        </p:nvGrpSpPr>
        <p:grpSpPr>
          <a:xfrm>
            <a:off x="168875" y="3204621"/>
            <a:ext cx="5052637" cy="906948"/>
            <a:chOff x="1098068" y="3120868"/>
            <a:chExt cx="3248526" cy="467380"/>
          </a:xfrm>
        </p:grpSpPr>
        <p:sp>
          <p:nvSpPr>
            <p:cNvPr id="6" name="TextBox 5">
              <a:extLst>
                <a:ext uri="{FF2B5EF4-FFF2-40B4-BE49-F238E27FC236}">
                  <a16:creationId xmlns:a16="http://schemas.microsoft.com/office/drawing/2014/main" id="{BEC5AC7A-F7F6-F913-C0F0-7C10DB321B18}"/>
                </a:ext>
              </a:extLst>
            </p:cNvPr>
            <p:cNvSpPr txBox="1"/>
            <p:nvPr/>
          </p:nvSpPr>
          <p:spPr>
            <a:xfrm>
              <a:off x="1098068" y="3120868"/>
              <a:ext cx="3248526" cy="237911"/>
            </a:xfrm>
            <a:prstGeom prst="rect">
              <a:avLst/>
            </a:prstGeom>
            <a:noFill/>
          </p:spPr>
          <p:txBody>
            <a:bodyPr wrap="square" rtlCol="0">
              <a:spAutoFit/>
            </a:bodyPr>
            <a:lstStyle/>
            <a:p>
              <a:r>
                <a:rPr lang="en-US" sz="2400" b="1">
                  <a:latin typeface="Gill Sans MT"/>
                </a:rPr>
                <a:t>6.7 hospitalizations per 10,000</a:t>
              </a:r>
            </a:p>
          </p:txBody>
        </p:sp>
        <p:sp>
          <p:nvSpPr>
            <p:cNvPr id="8" name="TextBox 7">
              <a:extLst>
                <a:ext uri="{FF2B5EF4-FFF2-40B4-BE49-F238E27FC236}">
                  <a16:creationId xmlns:a16="http://schemas.microsoft.com/office/drawing/2014/main" id="{8FE82CAA-3734-74A4-27C2-5DF9E44DA44B}"/>
                </a:ext>
              </a:extLst>
            </p:cNvPr>
            <p:cNvSpPr txBox="1"/>
            <p:nvPr/>
          </p:nvSpPr>
          <p:spPr>
            <a:xfrm>
              <a:off x="1448119" y="3350337"/>
              <a:ext cx="2212591" cy="237911"/>
            </a:xfrm>
            <a:prstGeom prst="rect">
              <a:avLst/>
            </a:prstGeom>
            <a:solidFill>
              <a:srgbClr val="0061A8"/>
            </a:solidFill>
          </p:spPr>
          <p:txBody>
            <a:bodyPr wrap="square" rtlCol="0">
              <a:spAutoFit/>
            </a:bodyPr>
            <a:lstStyle/>
            <a:p>
              <a:pPr algn="ctr"/>
              <a:r>
                <a:rPr lang="en-US" sz="2400" b="1">
                  <a:solidFill>
                    <a:schemeClr val="bg1"/>
                  </a:solidFill>
                </a:rPr>
                <a:t>94124</a:t>
              </a:r>
            </a:p>
          </p:txBody>
        </p:sp>
      </p:grpSp>
      <p:grpSp>
        <p:nvGrpSpPr>
          <p:cNvPr id="9" name="Group 8" descr="Rate of low birth weight in 94103">
            <a:extLst>
              <a:ext uri="{FF2B5EF4-FFF2-40B4-BE49-F238E27FC236}">
                <a16:creationId xmlns:a16="http://schemas.microsoft.com/office/drawing/2014/main" id="{3D86CFEA-3965-7079-55C8-68BE09582DF5}"/>
              </a:ext>
            </a:extLst>
          </p:cNvPr>
          <p:cNvGrpSpPr/>
          <p:nvPr/>
        </p:nvGrpSpPr>
        <p:grpSpPr>
          <a:xfrm>
            <a:off x="192651" y="4344058"/>
            <a:ext cx="5052637" cy="906948"/>
            <a:chOff x="1098068" y="3120868"/>
            <a:chExt cx="3248526" cy="467380"/>
          </a:xfrm>
          <a:solidFill>
            <a:schemeClr val="bg1"/>
          </a:solidFill>
        </p:grpSpPr>
        <p:sp>
          <p:nvSpPr>
            <p:cNvPr id="11" name="TextBox 10">
              <a:extLst>
                <a:ext uri="{FF2B5EF4-FFF2-40B4-BE49-F238E27FC236}">
                  <a16:creationId xmlns:a16="http://schemas.microsoft.com/office/drawing/2014/main" id="{11EFB649-AFD0-21BC-86D4-27286F752688}"/>
                </a:ext>
              </a:extLst>
            </p:cNvPr>
            <p:cNvSpPr txBox="1"/>
            <p:nvPr/>
          </p:nvSpPr>
          <p:spPr>
            <a:xfrm>
              <a:off x="1098068" y="3120868"/>
              <a:ext cx="3248526" cy="237911"/>
            </a:xfrm>
            <a:prstGeom prst="rect">
              <a:avLst/>
            </a:prstGeom>
            <a:grpFill/>
          </p:spPr>
          <p:txBody>
            <a:bodyPr wrap="square" lIns="91440" tIns="45720" rIns="91440" bIns="45720" rtlCol="0" anchor="t">
              <a:spAutoFit/>
            </a:bodyPr>
            <a:lstStyle/>
            <a:p>
              <a:r>
                <a:rPr lang="en-US" sz="2400" b="1">
                  <a:latin typeface="Gill Sans MT"/>
                </a:rPr>
                <a:t>2.9 hospitalizations per 10,000</a:t>
              </a:r>
            </a:p>
          </p:txBody>
        </p:sp>
        <p:sp>
          <p:nvSpPr>
            <p:cNvPr id="12" name="TextBox 11">
              <a:extLst>
                <a:ext uri="{FF2B5EF4-FFF2-40B4-BE49-F238E27FC236}">
                  <a16:creationId xmlns:a16="http://schemas.microsoft.com/office/drawing/2014/main" id="{3E18C96B-3F84-733B-6C17-0F93887B18E4}"/>
                </a:ext>
              </a:extLst>
            </p:cNvPr>
            <p:cNvSpPr txBox="1"/>
            <p:nvPr/>
          </p:nvSpPr>
          <p:spPr>
            <a:xfrm>
              <a:off x="1448119" y="3350337"/>
              <a:ext cx="2212591" cy="237911"/>
            </a:xfrm>
            <a:prstGeom prst="rect">
              <a:avLst/>
            </a:prstGeom>
            <a:solidFill>
              <a:srgbClr val="EA6C06"/>
            </a:solidFill>
          </p:spPr>
          <p:txBody>
            <a:bodyPr wrap="square" rtlCol="0">
              <a:spAutoFit/>
            </a:bodyPr>
            <a:lstStyle/>
            <a:p>
              <a:pPr algn="ctr"/>
              <a:r>
                <a:rPr lang="en-US" sz="2400" b="1">
                  <a:solidFill>
                    <a:schemeClr val="bg1"/>
                  </a:solidFill>
                </a:rPr>
                <a:t>SF Citywide</a:t>
              </a:r>
            </a:p>
          </p:txBody>
        </p:sp>
      </p:grpSp>
      <p:pic>
        <p:nvPicPr>
          <p:cNvPr id="3" name="Picture 2" descr="A shaded map displaying San Francisco by zip code with pooled data for 2019-2023. The darker shaded zip codes are where the rate of hospitalizations due to hypertension among residents were higher and the lighter shades represent zip codes where hospitalizations were lower. The highest rate of hospitalization was among residents of zip code 94124, 6.7 per 10,000 residents and the lowest was among residents of zip code 94117 where the rate was 1.3 per 10,000 residents.">
            <a:extLst>
              <a:ext uri="{FF2B5EF4-FFF2-40B4-BE49-F238E27FC236}">
                <a16:creationId xmlns:a16="http://schemas.microsoft.com/office/drawing/2014/main" id="{5ECC4D10-3D3C-C732-C11E-317D6BD0D346}"/>
              </a:ext>
            </a:extLst>
          </p:cNvPr>
          <p:cNvPicPr>
            <a:picLocks noChangeAspect="1"/>
          </p:cNvPicPr>
          <p:nvPr/>
        </p:nvPicPr>
        <p:blipFill>
          <a:blip r:embed="rId3"/>
          <a:stretch>
            <a:fillRect/>
          </a:stretch>
        </p:blipFill>
        <p:spPr>
          <a:xfrm>
            <a:off x="4952622" y="447752"/>
            <a:ext cx="6430328" cy="4798723"/>
          </a:xfrm>
          <a:prstGeom prst="rect">
            <a:avLst/>
          </a:prstGeom>
          <a:ln>
            <a:solidFill>
              <a:schemeClr val="tx1">
                <a:lumMod val="75000"/>
                <a:lumOff val="25000"/>
              </a:schemeClr>
            </a:solidFill>
          </a:ln>
        </p:spPr>
      </p:pic>
      <p:sp>
        <p:nvSpPr>
          <p:cNvPr id="10" name="TextBox 9">
            <a:extLst>
              <a:ext uri="{FF2B5EF4-FFF2-40B4-BE49-F238E27FC236}">
                <a16:creationId xmlns:a16="http://schemas.microsoft.com/office/drawing/2014/main" id="{BA6DB9E0-1800-7FEE-F9C8-84298B39A189}"/>
              </a:ext>
            </a:extLst>
          </p:cNvPr>
          <p:cNvSpPr txBox="1"/>
          <p:nvPr/>
        </p:nvSpPr>
        <p:spPr>
          <a:xfrm>
            <a:off x="4822955" y="5281181"/>
            <a:ext cx="7369045" cy="646331"/>
          </a:xfrm>
          <a:prstGeom prst="rect">
            <a:avLst/>
          </a:prstGeom>
          <a:solidFill>
            <a:schemeClr val="bg1"/>
          </a:solidFill>
        </p:spPr>
        <p:txBody>
          <a:bodyPr wrap="square" lIns="91440" tIns="45720" rIns="91440" bIns="45720" rtlCol="0" anchor="t">
            <a:spAutoFit/>
          </a:bodyPr>
          <a:lstStyle/>
          <a:p>
            <a:r>
              <a:rPr lang="en-US">
                <a:ea typeface="Calibri"/>
                <a:cs typeface="Calibri"/>
              </a:rPr>
              <a:t>*This indicator is not restricted to adults. Includes patients of all ages</a:t>
            </a:r>
          </a:p>
          <a:p>
            <a:r>
              <a:rPr lang="en-US"/>
              <a:t>Source: California Healthcare Access and Information  </a:t>
            </a:r>
          </a:p>
        </p:txBody>
      </p:sp>
    </p:spTree>
    <p:extLst>
      <p:ext uri="{BB962C8B-B14F-4D97-AF65-F5344CB8AC3E}">
        <p14:creationId xmlns:p14="http://schemas.microsoft.com/office/powerpoint/2010/main" val="310754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4F18270-2529-3EAD-890E-BEDB9A44A40C}"/>
              </a:ext>
              <a:ext uri="{C183D7F6-B498-43B3-948B-1728B52AA6E4}">
                <adec:decorative xmlns:adec="http://schemas.microsoft.com/office/drawing/2017/decorative" val="1"/>
              </a:ext>
            </a:extLst>
          </p:cNvPr>
          <p:cNvSpPr txBox="1"/>
          <p:nvPr/>
        </p:nvSpPr>
        <p:spPr>
          <a:xfrm>
            <a:off x="6374383" y="5980113"/>
            <a:ext cx="5627116" cy="695325"/>
          </a:xfrm>
          <a:prstGeom prst="rect">
            <a:avLst/>
          </a:prstGeom>
          <a:solidFill>
            <a:schemeClr val="bg1"/>
          </a:solidFill>
        </p:spPr>
        <p:txBody>
          <a:bodyPr wrap="square" rtlCol="0">
            <a:spAutoFit/>
          </a:bodyPr>
          <a:lstStyle/>
          <a:p>
            <a:endParaRPr lang="en-US"/>
          </a:p>
        </p:txBody>
      </p:sp>
      <p:sp>
        <p:nvSpPr>
          <p:cNvPr id="4" name="Slide Number Placeholder 3">
            <a:extLst>
              <a:ext uri="{FF2B5EF4-FFF2-40B4-BE49-F238E27FC236}">
                <a16:creationId xmlns:a16="http://schemas.microsoft.com/office/drawing/2014/main" id="{D26FB9B9-E0DF-F031-DEFC-26C5F244A720}"/>
              </a:ext>
            </a:extLst>
          </p:cNvPr>
          <p:cNvSpPr>
            <a:spLocks noGrp="1"/>
          </p:cNvSpPr>
          <p:nvPr>
            <p:ph type="sldNum" sz="quarter" idx="12"/>
          </p:nvPr>
        </p:nvSpPr>
        <p:spPr/>
        <p:txBody>
          <a:bodyPr/>
          <a:lstStyle/>
          <a:p>
            <a:r>
              <a:rPr lang="en-US"/>
              <a:t>Slide </a:t>
            </a:r>
            <a:fld id="{FF0CA7F6-C6A5-4B8D-AFCC-42F4A1E28EAF}" type="slidenum">
              <a:rPr lang="en-US" smtClean="0"/>
              <a:t>19</a:t>
            </a:fld>
            <a:endParaRPr lang="en-US"/>
          </a:p>
        </p:txBody>
      </p:sp>
      <p:sp>
        <p:nvSpPr>
          <p:cNvPr id="5" name="Title 1">
            <a:extLst>
              <a:ext uri="{FF2B5EF4-FFF2-40B4-BE49-F238E27FC236}">
                <a16:creationId xmlns:a16="http://schemas.microsoft.com/office/drawing/2014/main" id="{6D54CFCD-6FF9-669E-FBA2-96C0561DA726}"/>
              </a:ext>
            </a:extLst>
          </p:cNvPr>
          <p:cNvSpPr txBox="1">
            <a:spLocks/>
          </p:cNvSpPr>
          <p:nvPr/>
        </p:nvSpPr>
        <p:spPr>
          <a:xfrm>
            <a:off x="52763" y="6934860"/>
            <a:ext cx="11021638" cy="1344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a:lstStyle>
          <a:p>
            <a:r>
              <a:rPr lang="en-US" sz="3200">
                <a:latin typeface="Gill Sans MT"/>
              </a:rPr>
              <a:t>Hospitalization rates (age adjusted per 10,000 population) due to heart failure by race/ethnicity, San Francisco 2021-2023</a:t>
            </a:r>
            <a:endParaRPr lang="en-US" sz="3200"/>
          </a:p>
        </p:txBody>
      </p:sp>
      <p:sp>
        <p:nvSpPr>
          <p:cNvPr id="2" name="Title 1">
            <a:extLst>
              <a:ext uri="{FF2B5EF4-FFF2-40B4-BE49-F238E27FC236}">
                <a16:creationId xmlns:a16="http://schemas.microsoft.com/office/drawing/2014/main" id="{7A88A6F4-77B9-12CB-860C-32C9FC11BB04}"/>
              </a:ext>
            </a:extLst>
          </p:cNvPr>
          <p:cNvSpPr>
            <a:spLocks noGrp="1"/>
          </p:cNvSpPr>
          <p:nvPr>
            <p:ph type="title"/>
          </p:nvPr>
        </p:nvSpPr>
        <p:spPr>
          <a:xfrm>
            <a:off x="384412" y="365125"/>
            <a:ext cx="11359662" cy="1325563"/>
          </a:xfrm>
        </p:spPr>
        <p:txBody>
          <a:bodyPr>
            <a:normAutofit/>
          </a:bodyPr>
          <a:lstStyle/>
          <a:p>
            <a:r>
              <a:rPr lang="en-US" sz="3200">
                <a:highlight>
                  <a:srgbClr val="FFFFFF"/>
                </a:highlight>
                <a:latin typeface="Gill Sans MT"/>
                <a:ea typeface="Calibri Light"/>
                <a:cs typeface="Calibri Light"/>
              </a:rPr>
              <a:t>Hospitalization rates due to heart failure</a:t>
            </a:r>
            <a:r>
              <a:rPr lang="en-US" sz="3200" baseline="30000">
                <a:highlight>
                  <a:srgbClr val="FFFFFF"/>
                </a:highlight>
                <a:latin typeface="Gill Sans MT"/>
                <a:ea typeface="Calibri Light"/>
                <a:cs typeface="Calibri Light"/>
              </a:rPr>
              <a:t>*</a:t>
            </a:r>
            <a:r>
              <a:rPr lang="en-US" sz="3200">
                <a:highlight>
                  <a:srgbClr val="FFFFFF"/>
                </a:highlight>
                <a:latin typeface="Gill Sans MT"/>
                <a:ea typeface="Calibri Light"/>
                <a:cs typeface="Calibri Light"/>
              </a:rPr>
              <a:t> were higher among NHOPI and Black/African Americans compared to all SF residents</a:t>
            </a:r>
          </a:p>
        </p:txBody>
      </p:sp>
      <p:pic>
        <p:nvPicPr>
          <p:cNvPr id="6" name="Picture 5" descr="Horizontal bar chart displaying the hospitalization rates (age-adjusted per 10,000 residents) due to heart failure by race/ethnicity in San Francisco during 2021-2023. The rates for Native Hawaiian or Other Pacific Islander, American Indian or Alaska Native and Black/African American residents are higher than the rate for all SF residents.">
            <a:extLst>
              <a:ext uri="{FF2B5EF4-FFF2-40B4-BE49-F238E27FC236}">
                <a16:creationId xmlns:a16="http://schemas.microsoft.com/office/drawing/2014/main" id="{7617910F-D8EF-412B-9EB3-9C752A371DA2}"/>
              </a:ext>
            </a:extLst>
          </p:cNvPr>
          <p:cNvPicPr>
            <a:picLocks noChangeAspect="1"/>
          </p:cNvPicPr>
          <p:nvPr/>
        </p:nvPicPr>
        <p:blipFill>
          <a:blip r:embed="rId3"/>
          <a:stretch>
            <a:fillRect/>
          </a:stretch>
        </p:blipFill>
        <p:spPr>
          <a:xfrm>
            <a:off x="641837" y="1659548"/>
            <a:ext cx="11102237" cy="4560191"/>
          </a:xfrm>
          <a:prstGeom prst="rect">
            <a:avLst/>
          </a:prstGeom>
        </p:spPr>
      </p:pic>
      <p:sp>
        <p:nvSpPr>
          <p:cNvPr id="3" name="TextBox 2">
            <a:extLst>
              <a:ext uri="{FF2B5EF4-FFF2-40B4-BE49-F238E27FC236}">
                <a16:creationId xmlns:a16="http://schemas.microsoft.com/office/drawing/2014/main" id="{44E29EDC-55B7-8713-AA94-AFAB092A0AF2}"/>
              </a:ext>
            </a:extLst>
          </p:cNvPr>
          <p:cNvSpPr txBox="1"/>
          <p:nvPr/>
        </p:nvSpPr>
        <p:spPr>
          <a:xfrm>
            <a:off x="2116934" y="6137852"/>
            <a:ext cx="7394445" cy="646331"/>
          </a:xfrm>
          <a:prstGeom prst="rect">
            <a:avLst/>
          </a:prstGeom>
          <a:noFill/>
        </p:spPr>
        <p:txBody>
          <a:bodyPr wrap="square" lIns="91440" tIns="45720" rIns="91440" bIns="45720" rtlCol="0" anchor="t">
            <a:spAutoFit/>
          </a:bodyPr>
          <a:lstStyle/>
          <a:p>
            <a:r>
              <a:rPr lang="en-US">
                <a:ea typeface="Calibri"/>
                <a:cs typeface="Calibri"/>
              </a:rPr>
              <a:t>*This indicator is not restricted to adults. Includes patients of all ages</a:t>
            </a:r>
            <a:endParaRPr lang="en-US"/>
          </a:p>
          <a:p>
            <a:r>
              <a:rPr lang="en-US"/>
              <a:t>Source: California Healthcare Access and Information, 2021-2023  </a:t>
            </a:r>
          </a:p>
        </p:txBody>
      </p:sp>
    </p:spTree>
    <p:extLst>
      <p:ext uri="{BB962C8B-B14F-4D97-AF65-F5344CB8AC3E}">
        <p14:creationId xmlns:p14="http://schemas.microsoft.com/office/powerpoint/2010/main" val="366503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F0CA7F6-C6A5-4B8D-AFCC-42F4A1E28EAF}" type="slidenum">
              <a:rPr lang="en-US" smtClean="0"/>
              <a:t>2</a:t>
            </a:fld>
            <a:endParaRPr lang="en-US"/>
          </a:p>
        </p:txBody>
      </p:sp>
      <p:sp>
        <p:nvSpPr>
          <p:cNvPr id="2" name="Title 1"/>
          <p:cNvSpPr>
            <a:spLocks noGrp="1"/>
          </p:cNvSpPr>
          <p:nvPr>
            <p:ph type="title"/>
          </p:nvPr>
        </p:nvSpPr>
        <p:spPr/>
        <p:txBody>
          <a:bodyPr/>
          <a:lstStyle/>
          <a:p>
            <a:r>
              <a:rPr lang="en-US"/>
              <a:t>Agenda</a:t>
            </a:r>
          </a:p>
        </p:txBody>
      </p:sp>
      <p:sp>
        <p:nvSpPr>
          <p:cNvPr id="7" name="Content Placeholder 6"/>
          <p:cNvSpPr>
            <a:spLocks noGrp="1"/>
          </p:cNvSpPr>
          <p:nvPr>
            <p:ph idx="1"/>
          </p:nvPr>
        </p:nvSpPr>
        <p:spPr/>
        <p:txBody>
          <a:bodyPr vert="horz" lIns="91440" tIns="45720" rIns="91440" bIns="45720" rtlCol="0" anchor="t">
            <a:normAutofit/>
          </a:bodyPr>
          <a:lstStyle/>
          <a:p>
            <a:r>
              <a:rPr lang="en-US">
                <a:latin typeface="Myriad Pro"/>
              </a:rPr>
              <a:t>What is the preliminary dataset?</a:t>
            </a:r>
            <a:endParaRPr lang="en-US"/>
          </a:p>
          <a:p>
            <a:r>
              <a:rPr lang="en-US">
                <a:latin typeface="Myriad Pro"/>
              </a:rPr>
              <a:t>Review health data</a:t>
            </a:r>
            <a:endParaRPr lang="en-US"/>
          </a:p>
          <a:p>
            <a:pPr lvl="1"/>
            <a:r>
              <a:rPr lang="en-US">
                <a:latin typeface="Myriad Pro"/>
              </a:rPr>
              <a:t>Food Security</a:t>
            </a:r>
          </a:p>
          <a:p>
            <a:pPr lvl="1"/>
            <a:r>
              <a:rPr lang="en-US">
                <a:latin typeface="Myriad Pro"/>
              </a:rPr>
              <a:t>Income &amp;Poverty</a:t>
            </a:r>
          </a:p>
          <a:p>
            <a:pPr lvl="1"/>
            <a:r>
              <a:rPr lang="en-US">
                <a:latin typeface="Myriad Pro"/>
              </a:rPr>
              <a:t>Health outcomes</a:t>
            </a:r>
          </a:p>
          <a:p>
            <a:r>
              <a:rPr lang="en-US">
                <a:latin typeface="Myriad Pro"/>
              </a:rPr>
              <a:t>Q&amp;A</a:t>
            </a:r>
            <a:endParaRPr lang="en-US"/>
          </a:p>
        </p:txBody>
      </p:sp>
    </p:spTree>
    <p:extLst>
      <p:ext uri="{BB962C8B-B14F-4D97-AF65-F5344CB8AC3E}">
        <p14:creationId xmlns:p14="http://schemas.microsoft.com/office/powerpoint/2010/main" val="270417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571325-AC38-89AF-CF6B-BFE5AC3DD58D}"/>
              </a:ext>
              <a:ext uri="{C183D7F6-B498-43B3-948B-1728B52AA6E4}">
                <adec:decorative xmlns:adec="http://schemas.microsoft.com/office/drawing/2017/decorative" val="1"/>
              </a:ext>
            </a:extLst>
          </p:cNvPr>
          <p:cNvSpPr txBox="1"/>
          <p:nvPr/>
        </p:nvSpPr>
        <p:spPr>
          <a:xfrm>
            <a:off x="6374383" y="5854982"/>
            <a:ext cx="5627116" cy="695325"/>
          </a:xfrm>
          <a:prstGeom prst="rect">
            <a:avLst/>
          </a:prstGeom>
          <a:solidFill>
            <a:schemeClr val="bg1"/>
          </a:solidFill>
        </p:spPr>
        <p:txBody>
          <a:bodyPr wrap="square" rtlCol="0">
            <a:spAutoFit/>
          </a:bodyPr>
          <a:lstStyle/>
          <a:p>
            <a:endParaRPr lang="en-US"/>
          </a:p>
        </p:txBody>
      </p:sp>
      <p:sp>
        <p:nvSpPr>
          <p:cNvPr id="4" name="Slide Number Placeholder 3">
            <a:extLst>
              <a:ext uri="{FF2B5EF4-FFF2-40B4-BE49-F238E27FC236}">
                <a16:creationId xmlns:a16="http://schemas.microsoft.com/office/drawing/2014/main" id="{2E1F631C-D2E1-9AF5-66EC-D8B38AE7F942}"/>
              </a:ext>
            </a:extLst>
          </p:cNvPr>
          <p:cNvSpPr>
            <a:spLocks noGrp="1"/>
          </p:cNvSpPr>
          <p:nvPr>
            <p:ph type="sldNum" sz="quarter" idx="12"/>
          </p:nvPr>
        </p:nvSpPr>
        <p:spPr/>
        <p:txBody>
          <a:bodyPr/>
          <a:lstStyle/>
          <a:p>
            <a:r>
              <a:rPr lang="en-US"/>
              <a:t>Slide </a:t>
            </a:r>
            <a:fld id="{FF0CA7F6-C6A5-4B8D-AFCC-42F4A1E28EAF}" type="slidenum">
              <a:rPr lang="en-US" smtClean="0"/>
              <a:t>20</a:t>
            </a:fld>
            <a:endParaRPr lang="en-US"/>
          </a:p>
        </p:txBody>
      </p:sp>
      <p:sp>
        <p:nvSpPr>
          <p:cNvPr id="7" name="Title 1">
            <a:extLst>
              <a:ext uri="{FF2B5EF4-FFF2-40B4-BE49-F238E27FC236}">
                <a16:creationId xmlns:a16="http://schemas.microsoft.com/office/drawing/2014/main" id="{439D7D78-938E-1981-42BB-0321770CBDF5}"/>
              </a:ext>
            </a:extLst>
          </p:cNvPr>
          <p:cNvSpPr txBox="1">
            <a:spLocks noGrp="1"/>
          </p:cNvSpPr>
          <p:nvPr>
            <p:ph type="title" idx="4294967295"/>
          </p:nvPr>
        </p:nvSpPr>
        <p:spPr>
          <a:xfrm>
            <a:off x="52763" y="6934860"/>
            <a:ext cx="11021638" cy="1344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D9591E"/>
                </a:solidFill>
                <a:effectLst/>
                <a:uLnTx/>
                <a:uFillTx/>
                <a:latin typeface="Gill Sans MT"/>
                <a:ea typeface="+mj-ea"/>
                <a:cs typeface="+mj-cs"/>
              </a:rPr>
              <a:t>Hospitalization rates (age adjusted per 10,000 population) due to heart failure by zip code, San Francisco 2019-2023</a:t>
            </a:r>
            <a:endParaRPr kumimoji="0" lang="en-US" sz="3200" b="0" i="0" u="none" strike="noStrike" kern="1200" cap="none" spc="0" normalizeH="0" baseline="0" noProof="0">
              <a:ln>
                <a:noFill/>
              </a:ln>
              <a:solidFill>
                <a:srgbClr val="D9591E"/>
              </a:solidFill>
              <a:effectLst/>
              <a:uLnTx/>
              <a:uFillTx/>
              <a:latin typeface="Gill Sans MT" panose="020B0502020104020203" pitchFamily="34" charset="0"/>
              <a:ea typeface="+mj-ea"/>
              <a:cs typeface="+mj-cs"/>
            </a:endParaRPr>
          </a:p>
        </p:txBody>
      </p:sp>
      <p:sp>
        <p:nvSpPr>
          <p:cNvPr id="6" name="TextBox 5">
            <a:extLst>
              <a:ext uri="{FF2B5EF4-FFF2-40B4-BE49-F238E27FC236}">
                <a16:creationId xmlns:a16="http://schemas.microsoft.com/office/drawing/2014/main" id="{35006236-A111-0841-EF9F-8C55780F8092}"/>
              </a:ext>
            </a:extLst>
          </p:cNvPr>
          <p:cNvSpPr txBox="1"/>
          <p:nvPr/>
        </p:nvSpPr>
        <p:spPr>
          <a:xfrm>
            <a:off x="268756" y="547687"/>
            <a:ext cx="462064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aseline="0">
                <a:solidFill>
                  <a:srgbClr val="D9591E"/>
                </a:solidFill>
                <a:latin typeface="Gill Sans MT"/>
              </a:rPr>
              <a:t>The</a:t>
            </a:r>
            <a:r>
              <a:rPr lang="en-US" sz="3600">
                <a:solidFill>
                  <a:srgbClr val="D9591E"/>
                </a:solidFill>
                <a:latin typeface="Gill Sans MT"/>
              </a:rPr>
              <a:t> hospitalization rate due to heart failure was</a:t>
            </a:r>
            <a:r>
              <a:rPr lang="en-US" sz="3600" baseline="0">
                <a:solidFill>
                  <a:srgbClr val="D9591E"/>
                </a:solidFill>
                <a:latin typeface="Gill Sans MT"/>
              </a:rPr>
              <a:t> highest in</a:t>
            </a:r>
            <a:r>
              <a:rPr lang="en-US" sz="3600">
                <a:solidFill>
                  <a:srgbClr val="D9591E"/>
                </a:solidFill>
                <a:latin typeface="Gill Sans MT"/>
              </a:rPr>
              <a:t> zip code 94124</a:t>
            </a:r>
            <a:endParaRPr lang="en-US" sz="2800"/>
          </a:p>
        </p:txBody>
      </p:sp>
      <p:grpSp>
        <p:nvGrpSpPr>
          <p:cNvPr id="2" name="Group 1" descr="Rate of low birth weight in 94103">
            <a:extLst>
              <a:ext uri="{FF2B5EF4-FFF2-40B4-BE49-F238E27FC236}">
                <a16:creationId xmlns:a16="http://schemas.microsoft.com/office/drawing/2014/main" id="{D5589CB5-65B5-C34C-3A21-37E7FA47906F}"/>
              </a:ext>
            </a:extLst>
          </p:cNvPr>
          <p:cNvGrpSpPr/>
          <p:nvPr/>
        </p:nvGrpSpPr>
        <p:grpSpPr>
          <a:xfrm>
            <a:off x="168876" y="3204621"/>
            <a:ext cx="5052637" cy="906948"/>
            <a:chOff x="1098068" y="3120868"/>
            <a:chExt cx="3248526" cy="467380"/>
          </a:xfrm>
        </p:grpSpPr>
        <p:sp>
          <p:nvSpPr>
            <p:cNvPr id="8" name="TextBox 7">
              <a:extLst>
                <a:ext uri="{FF2B5EF4-FFF2-40B4-BE49-F238E27FC236}">
                  <a16:creationId xmlns:a16="http://schemas.microsoft.com/office/drawing/2014/main" id="{059B0927-1806-D76A-7C98-71942410EB4D}"/>
                </a:ext>
              </a:extLst>
            </p:cNvPr>
            <p:cNvSpPr txBox="1"/>
            <p:nvPr/>
          </p:nvSpPr>
          <p:spPr>
            <a:xfrm>
              <a:off x="1098068" y="3120868"/>
              <a:ext cx="3248526" cy="428240"/>
            </a:xfrm>
            <a:prstGeom prst="rect">
              <a:avLst/>
            </a:prstGeom>
            <a:noFill/>
          </p:spPr>
          <p:txBody>
            <a:bodyPr wrap="square" rtlCol="0">
              <a:spAutoFit/>
            </a:bodyPr>
            <a:lstStyle/>
            <a:p>
              <a:r>
                <a:rPr lang="en-US" sz="2400" b="1">
                  <a:latin typeface="Gill Sans MT"/>
                </a:rPr>
                <a:t>53.8 hospitalizations per 10,000</a:t>
              </a:r>
            </a:p>
          </p:txBody>
        </p:sp>
        <p:sp>
          <p:nvSpPr>
            <p:cNvPr id="9" name="TextBox 8">
              <a:extLst>
                <a:ext uri="{FF2B5EF4-FFF2-40B4-BE49-F238E27FC236}">
                  <a16:creationId xmlns:a16="http://schemas.microsoft.com/office/drawing/2014/main" id="{8393EA56-2CC3-080D-32A1-56C19CE3FFEF}"/>
                </a:ext>
              </a:extLst>
            </p:cNvPr>
            <p:cNvSpPr txBox="1"/>
            <p:nvPr/>
          </p:nvSpPr>
          <p:spPr>
            <a:xfrm>
              <a:off x="1448119" y="3350337"/>
              <a:ext cx="2212591" cy="237911"/>
            </a:xfrm>
            <a:prstGeom prst="rect">
              <a:avLst/>
            </a:prstGeom>
            <a:solidFill>
              <a:srgbClr val="0061A8"/>
            </a:solidFill>
          </p:spPr>
          <p:txBody>
            <a:bodyPr wrap="square" rtlCol="0">
              <a:spAutoFit/>
            </a:bodyPr>
            <a:lstStyle/>
            <a:p>
              <a:pPr algn="ctr"/>
              <a:r>
                <a:rPr lang="en-US" sz="2400" b="1">
                  <a:solidFill>
                    <a:schemeClr val="bg1"/>
                  </a:solidFill>
                </a:rPr>
                <a:t>94124</a:t>
              </a:r>
            </a:p>
          </p:txBody>
        </p:sp>
      </p:grpSp>
      <p:grpSp>
        <p:nvGrpSpPr>
          <p:cNvPr id="10" name="Group 9" descr="Rate of low birth weight in 94103">
            <a:extLst>
              <a:ext uri="{FF2B5EF4-FFF2-40B4-BE49-F238E27FC236}">
                <a16:creationId xmlns:a16="http://schemas.microsoft.com/office/drawing/2014/main" id="{4410B766-B089-D098-9A0E-1636DF88DB82}"/>
              </a:ext>
            </a:extLst>
          </p:cNvPr>
          <p:cNvGrpSpPr/>
          <p:nvPr/>
        </p:nvGrpSpPr>
        <p:grpSpPr>
          <a:xfrm>
            <a:off x="192651" y="4344058"/>
            <a:ext cx="5052637" cy="906948"/>
            <a:chOff x="1098068" y="3120868"/>
            <a:chExt cx="3248526" cy="467380"/>
          </a:xfrm>
          <a:solidFill>
            <a:schemeClr val="bg1"/>
          </a:solidFill>
        </p:grpSpPr>
        <p:sp>
          <p:nvSpPr>
            <p:cNvPr id="11" name="TextBox 10">
              <a:extLst>
                <a:ext uri="{FF2B5EF4-FFF2-40B4-BE49-F238E27FC236}">
                  <a16:creationId xmlns:a16="http://schemas.microsoft.com/office/drawing/2014/main" id="{93AC711D-FC59-C321-A572-EB8797327E6A}"/>
                </a:ext>
              </a:extLst>
            </p:cNvPr>
            <p:cNvSpPr txBox="1"/>
            <p:nvPr/>
          </p:nvSpPr>
          <p:spPr>
            <a:xfrm>
              <a:off x="1098068" y="3120868"/>
              <a:ext cx="3248526" cy="237911"/>
            </a:xfrm>
            <a:prstGeom prst="rect">
              <a:avLst/>
            </a:prstGeom>
            <a:grpFill/>
          </p:spPr>
          <p:txBody>
            <a:bodyPr wrap="square" rtlCol="0">
              <a:spAutoFit/>
            </a:bodyPr>
            <a:lstStyle/>
            <a:p>
              <a:r>
                <a:rPr lang="en-US" sz="2400" b="1">
                  <a:latin typeface="Gill Sans MT"/>
                </a:rPr>
                <a:t> 23.2 hospitalizations per 10,000</a:t>
              </a:r>
            </a:p>
          </p:txBody>
        </p:sp>
        <p:sp>
          <p:nvSpPr>
            <p:cNvPr id="12" name="TextBox 11">
              <a:extLst>
                <a:ext uri="{FF2B5EF4-FFF2-40B4-BE49-F238E27FC236}">
                  <a16:creationId xmlns:a16="http://schemas.microsoft.com/office/drawing/2014/main" id="{BD213864-F75C-2B66-74CB-2B415D5746B3}"/>
                </a:ext>
              </a:extLst>
            </p:cNvPr>
            <p:cNvSpPr txBox="1"/>
            <p:nvPr/>
          </p:nvSpPr>
          <p:spPr>
            <a:xfrm>
              <a:off x="1448119" y="3350337"/>
              <a:ext cx="2212591" cy="237911"/>
            </a:xfrm>
            <a:prstGeom prst="rect">
              <a:avLst/>
            </a:prstGeom>
            <a:solidFill>
              <a:srgbClr val="EA6C06"/>
            </a:solidFill>
          </p:spPr>
          <p:txBody>
            <a:bodyPr wrap="square" rtlCol="0">
              <a:spAutoFit/>
            </a:bodyPr>
            <a:lstStyle/>
            <a:p>
              <a:pPr algn="ctr"/>
              <a:r>
                <a:rPr lang="en-US" sz="2400" b="1">
                  <a:solidFill>
                    <a:schemeClr val="bg1"/>
                  </a:solidFill>
                </a:rPr>
                <a:t>SF Citywide</a:t>
              </a:r>
            </a:p>
          </p:txBody>
        </p:sp>
      </p:grpSp>
      <p:pic>
        <p:nvPicPr>
          <p:cNvPr id="2050" name="Picture 2" descr="A shaded map displaying San Francisco by zip code with pooled data for 2019-2023. The darker shaded zip codes are where the rate of hospitalization due to heart failure among residents was higher. The lighter shades represent zip codes where hospitalization due to heart failure was lower. The highest rate of hospitalization was among residents of zip code 94124, 53.8 per 10,000 and the lowest was among residents of zip code 94105 where the rate was 9.9 per 10,000 residents.">
            <a:extLst>
              <a:ext uri="{FF2B5EF4-FFF2-40B4-BE49-F238E27FC236}">
                <a16:creationId xmlns:a16="http://schemas.microsoft.com/office/drawing/2014/main" id="{BFFA4B3C-8A5C-B589-241F-AFB6F3EDF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3" y="506435"/>
            <a:ext cx="6301497" cy="4978804"/>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8AE8A6-5F2F-7A94-5551-1F37AB56D747}"/>
              </a:ext>
            </a:extLst>
          </p:cNvPr>
          <p:cNvSpPr txBox="1"/>
          <p:nvPr/>
        </p:nvSpPr>
        <p:spPr>
          <a:xfrm>
            <a:off x="4889405" y="5580311"/>
            <a:ext cx="7071172" cy="646331"/>
          </a:xfrm>
          <a:prstGeom prst="rect">
            <a:avLst/>
          </a:prstGeom>
          <a:solidFill>
            <a:schemeClr val="bg1"/>
          </a:solidFill>
        </p:spPr>
        <p:txBody>
          <a:bodyPr wrap="square" lIns="91440" tIns="45720" rIns="91440" bIns="45720" rtlCol="0" anchor="t">
            <a:spAutoFit/>
          </a:bodyPr>
          <a:lstStyle/>
          <a:p>
            <a:r>
              <a:rPr lang="en-US"/>
              <a:t>*This indicator is not restricted to adults. Includes patients of all ages</a:t>
            </a:r>
          </a:p>
          <a:p>
            <a:r>
              <a:rPr lang="en-US"/>
              <a:t>Source: California Healthcare Access and Information, 2019-2023  </a:t>
            </a:r>
          </a:p>
        </p:txBody>
      </p:sp>
    </p:spTree>
    <p:extLst>
      <p:ext uri="{BB962C8B-B14F-4D97-AF65-F5344CB8AC3E}">
        <p14:creationId xmlns:p14="http://schemas.microsoft.com/office/powerpoint/2010/main" val="49011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2AE097-5C41-6590-888E-F8351AEA8FF4}"/>
              </a:ext>
            </a:extLst>
          </p:cNvPr>
          <p:cNvSpPr>
            <a:spLocks noGrp="1"/>
          </p:cNvSpPr>
          <p:nvPr>
            <p:ph type="sldNum" sz="quarter" idx="12"/>
          </p:nvPr>
        </p:nvSpPr>
        <p:spPr/>
        <p:txBody>
          <a:bodyPr/>
          <a:lstStyle/>
          <a:p>
            <a:r>
              <a:rPr lang="en-US"/>
              <a:t>Slide </a:t>
            </a:r>
            <a:fld id="{FF0CA7F6-C6A5-4B8D-AFCC-42F4A1E28EAF}" type="slidenum">
              <a:rPr lang="en-US" smtClean="0"/>
              <a:t>21</a:t>
            </a:fld>
            <a:endParaRPr lang="en-US"/>
          </a:p>
        </p:txBody>
      </p:sp>
      <p:sp>
        <p:nvSpPr>
          <p:cNvPr id="2" name="Title 1">
            <a:extLst>
              <a:ext uri="{FF2B5EF4-FFF2-40B4-BE49-F238E27FC236}">
                <a16:creationId xmlns:a16="http://schemas.microsoft.com/office/drawing/2014/main" id="{17DD0FFC-B759-2414-515F-EC75AADEB63A}"/>
              </a:ext>
            </a:extLst>
          </p:cNvPr>
          <p:cNvSpPr>
            <a:spLocks noGrp="1"/>
          </p:cNvSpPr>
          <p:nvPr>
            <p:ph type="title"/>
          </p:nvPr>
        </p:nvSpPr>
        <p:spPr>
          <a:xfrm>
            <a:off x="945356" y="2377281"/>
            <a:ext cx="10515600" cy="1325563"/>
          </a:xfrm>
        </p:spPr>
        <p:txBody>
          <a:bodyPr/>
          <a:lstStyle/>
          <a:p>
            <a:r>
              <a:rPr lang="en-US">
                <a:latin typeface="Gill Sans MT"/>
              </a:rPr>
              <a:t>Pregnancy-related health outcomes</a:t>
            </a:r>
            <a:endParaRPr lang="en-US"/>
          </a:p>
        </p:txBody>
      </p:sp>
    </p:spTree>
    <p:extLst>
      <p:ext uri="{BB962C8B-B14F-4D97-AF65-F5344CB8AC3E}">
        <p14:creationId xmlns:p14="http://schemas.microsoft.com/office/powerpoint/2010/main" val="340510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21733A-7F83-6EEB-8054-8FDD704CE9AF}"/>
              </a:ext>
            </a:extLst>
          </p:cNvPr>
          <p:cNvSpPr>
            <a:spLocks noGrp="1"/>
          </p:cNvSpPr>
          <p:nvPr>
            <p:ph type="sldNum" sz="quarter" idx="12"/>
          </p:nvPr>
        </p:nvSpPr>
        <p:spPr/>
        <p:txBody>
          <a:bodyPr/>
          <a:lstStyle/>
          <a:p>
            <a:r>
              <a:rPr lang="en-US"/>
              <a:t>Slide </a:t>
            </a:r>
            <a:fld id="{FF0CA7F6-C6A5-4B8D-AFCC-42F4A1E28EAF}" type="slidenum">
              <a:rPr lang="en-US" smtClean="0"/>
              <a:t>22</a:t>
            </a:fld>
            <a:endParaRPr lang="en-US"/>
          </a:p>
        </p:txBody>
      </p:sp>
      <p:sp>
        <p:nvSpPr>
          <p:cNvPr id="2" name="Title 1">
            <a:extLst>
              <a:ext uri="{FF2B5EF4-FFF2-40B4-BE49-F238E27FC236}">
                <a16:creationId xmlns:a16="http://schemas.microsoft.com/office/drawing/2014/main" id="{9D1D1920-A37D-1127-D3CE-E5D99C4D240A}"/>
              </a:ext>
            </a:extLst>
          </p:cNvPr>
          <p:cNvSpPr>
            <a:spLocks noGrp="1"/>
          </p:cNvSpPr>
          <p:nvPr>
            <p:ph type="title"/>
          </p:nvPr>
        </p:nvSpPr>
        <p:spPr>
          <a:xfrm>
            <a:off x="5600698" y="6974350"/>
            <a:ext cx="3740943" cy="1349375"/>
          </a:xfrm>
        </p:spPr>
        <p:txBody>
          <a:bodyPr>
            <a:normAutofit/>
          </a:bodyPr>
          <a:lstStyle/>
          <a:p>
            <a:r>
              <a:rPr lang="en-US">
                <a:latin typeface="Gill Sans MT"/>
              </a:rPr>
              <a:t>Pre-term birth</a:t>
            </a:r>
            <a:endParaRPr lang="en-US"/>
          </a:p>
        </p:txBody>
      </p:sp>
      <p:sp>
        <p:nvSpPr>
          <p:cNvPr id="8" name="TextBox 7">
            <a:extLst>
              <a:ext uri="{FF2B5EF4-FFF2-40B4-BE49-F238E27FC236}">
                <a16:creationId xmlns:a16="http://schemas.microsoft.com/office/drawing/2014/main" id="{482FBA5D-29D1-B053-12D1-A241C19197A5}"/>
              </a:ext>
            </a:extLst>
          </p:cNvPr>
          <p:cNvSpPr txBox="1"/>
          <p:nvPr/>
        </p:nvSpPr>
        <p:spPr>
          <a:xfrm>
            <a:off x="190500" y="786028"/>
            <a:ext cx="3728606" cy="3083921"/>
          </a:xfrm>
          <a:prstGeom prst="rect">
            <a:avLst/>
          </a:prstGeom>
          <a:noFill/>
        </p:spPr>
        <p:txBody>
          <a:bodyPr wrap="square" lIns="91440" tIns="45720" rIns="91440" bIns="45720" rtlCol="0" anchor="t">
            <a:spAutoFit/>
          </a:bodyPr>
          <a:lstStyle/>
          <a:p>
            <a:pPr>
              <a:lnSpc>
                <a:spcPct val="90000"/>
              </a:lnSpc>
              <a:spcBef>
                <a:spcPct val="0"/>
              </a:spcBef>
            </a:pPr>
            <a:r>
              <a:rPr lang="en-US" sz="3600">
                <a:solidFill>
                  <a:srgbClr val="D9591E"/>
                </a:solidFill>
                <a:latin typeface="Gill Sans MT"/>
                <a:ea typeface="+mj-ea"/>
                <a:cs typeface="+mj-cs"/>
              </a:rPr>
              <a:t>Rates of preterm birth are highest for Black/African American residents who are pregnant </a:t>
            </a:r>
          </a:p>
        </p:txBody>
      </p:sp>
      <p:sp>
        <p:nvSpPr>
          <p:cNvPr id="6" name="TextBox 5">
            <a:extLst>
              <a:ext uri="{FF2B5EF4-FFF2-40B4-BE49-F238E27FC236}">
                <a16:creationId xmlns:a16="http://schemas.microsoft.com/office/drawing/2014/main" id="{E53416E5-10D0-2C4A-C6C1-9765867F06B5}"/>
              </a:ext>
            </a:extLst>
          </p:cNvPr>
          <p:cNvSpPr txBox="1"/>
          <p:nvPr/>
        </p:nvSpPr>
        <p:spPr>
          <a:xfrm>
            <a:off x="-3090247" y="7213257"/>
            <a:ext cx="6929704" cy="8542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ighlight>
                  <a:srgbClr val="FFFFFF"/>
                </a:highlight>
                <a:latin typeface="Calibri Light"/>
                <a:ea typeface="Calibri Light"/>
                <a:cs typeface="Calibri Light"/>
              </a:rPr>
              <a:t>Rate of preterm births (per 100 births) by Race/Ethnicity and Year, San Francisco 2014-2022</a:t>
            </a:r>
            <a:endParaRPr lang="en-US" sz="2400"/>
          </a:p>
        </p:txBody>
      </p:sp>
      <p:grpSp>
        <p:nvGrpSpPr>
          <p:cNvPr id="13" name="Group 12" descr="Line chart displaying the rate of pre-term births per 100 live births by race/ethnicity during three time periods: 2014-2016, 2017-2019, 2020-2022. In each of these three time periods, the highest rates were among Black/African American residents of San Francisco.">
            <a:extLst>
              <a:ext uri="{FF2B5EF4-FFF2-40B4-BE49-F238E27FC236}">
                <a16:creationId xmlns:a16="http://schemas.microsoft.com/office/drawing/2014/main" id="{D15E3E13-17FE-22BD-D0D4-76936BEB57A1}"/>
              </a:ext>
            </a:extLst>
          </p:cNvPr>
          <p:cNvGrpSpPr/>
          <p:nvPr/>
        </p:nvGrpSpPr>
        <p:grpSpPr>
          <a:xfrm>
            <a:off x="3696112" y="786028"/>
            <a:ext cx="8305388" cy="4685283"/>
            <a:chOff x="3696112" y="786028"/>
            <a:chExt cx="8305388" cy="4685283"/>
          </a:xfrm>
        </p:grpSpPr>
        <p:pic>
          <p:nvPicPr>
            <p:cNvPr id="11" name="Picture 10">
              <a:extLst>
                <a:ext uri="{FF2B5EF4-FFF2-40B4-BE49-F238E27FC236}">
                  <a16:creationId xmlns:a16="http://schemas.microsoft.com/office/drawing/2014/main" id="{0B97FC6C-E170-4DCE-7AF5-EF1260F4F875}"/>
                </a:ext>
              </a:extLst>
            </p:cNvPr>
            <p:cNvPicPr>
              <a:picLocks noChangeAspect="1"/>
            </p:cNvPicPr>
            <p:nvPr/>
          </p:nvPicPr>
          <p:blipFill>
            <a:blip r:embed="rId3"/>
            <a:srcRect t="13"/>
            <a:stretch>
              <a:fillRect/>
            </a:stretch>
          </p:blipFill>
          <p:spPr>
            <a:xfrm>
              <a:off x="3696112" y="1061534"/>
              <a:ext cx="8305388" cy="4409777"/>
            </a:xfrm>
            <a:prstGeom prst="rect">
              <a:avLst/>
            </a:prstGeom>
          </p:spPr>
        </p:pic>
        <p:sp>
          <p:nvSpPr>
            <p:cNvPr id="12" name="Rectangle 11">
              <a:extLst>
                <a:ext uri="{FF2B5EF4-FFF2-40B4-BE49-F238E27FC236}">
                  <a16:creationId xmlns:a16="http://schemas.microsoft.com/office/drawing/2014/main" id="{3539E9FA-0381-0C5F-FB4B-7CBBBAF89B48}"/>
                </a:ext>
              </a:extLst>
            </p:cNvPr>
            <p:cNvSpPr/>
            <p:nvPr/>
          </p:nvSpPr>
          <p:spPr>
            <a:xfrm>
              <a:off x="4286250" y="786028"/>
              <a:ext cx="5383530"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FAA6E674-54F9-E1DC-5420-97AA584EF5A9}"/>
              </a:ext>
            </a:extLst>
          </p:cNvPr>
          <p:cNvSpPr txBox="1"/>
          <p:nvPr/>
        </p:nvSpPr>
        <p:spPr>
          <a:xfrm>
            <a:off x="321469" y="5776080"/>
            <a:ext cx="11866244"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FF"/>
                </a:highlight>
                <a:ea typeface="Calibri"/>
                <a:cs typeface="Calibri"/>
              </a:rPr>
              <a:t>Source: </a:t>
            </a:r>
            <a:r>
              <a:rPr lang="en-US">
                <a:solidFill>
                  <a:srgbClr val="0B0C0C"/>
                </a:solidFill>
                <a:highlight>
                  <a:srgbClr val="FFFFFF"/>
                </a:highlight>
                <a:ea typeface="Calibri"/>
                <a:cs typeface="Calibri"/>
              </a:rPr>
              <a:t>San Francisco Department of Public Health, Maternal Child and Adolescent Health Epidemiology. Health conditions of women, children, and adolescents in San Francisco, 2014-2022</a:t>
            </a:r>
          </a:p>
          <a:p>
            <a:endParaRPr lang="en-US">
              <a:solidFill>
                <a:srgbClr val="0B0C0C"/>
              </a:solidFill>
              <a:highlight>
                <a:srgbClr val="FFFFFF"/>
              </a:highlight>
              <a:ea typeface="Calibri"/>
              <a:cs typeface="Calibri"/>
            </a:endParaRPr>
          </a:p>
        </p:txBody>
      </p:sp>
    </p:spTree>
    <p:extLst>
      <p:ext uri="{BB962C8B-B14F-4D97-AF65-F5344CB8AC3E}">
        <p14:creationId xmlns:p14="http://schemas.microsoft.com/office/powerpoint/2010/main" val="4030086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369C22-8F13-E629-C8E1-1151B75E1AA8}"/>
              </a:ext>
            </a:extLst>
          </p:cNvPr>
          <p:cNvSpPr>
            <a:spLocks noGrp="1"/>
          </p:cNvSpPr>
          <p:nvPr>
            <p:ph type="sldNum" sz="quarter" idx="12"/>
          </p:nvPr>
        </p:nvSpPr>
        <p:spPr/>
        <p:txBody>
          <a:bodyPr/>
          <a:lstStyle/>
          <a:p>
            <a:r>
              <a:rPr lang="en-US"/>
              <a:t>Slide </a:t>
            </a:r>
            <a:fld id="{FF0CA7F6-C6A5-4B8D-AFCC-42F4A1E28EAF}" type="slidenum">
              <a:rPr lang="en-US" smtClean="0"/>
              <a:t>23</a:t>
            </a:fld>
            <a:endParaRPr lang="en-US"/>
          </a:p>
        </p:txBody>
      </p:sp>
      <p:sp>
        <p:nvSpPr>
          <p:cNvPr id="5" name="Title 1">
            <a:extLst>
              <a:ext uri="{FF2B5EF4-FFF2-40B4-BE49-F238E27FC236}">
                <a16:creationId xmlns:a16="http://schemas.microsoft.com/office/drawing/2014/main" id="{0288F9B2-13CF-3645-F907-0D304BCA6D15}"/>
              </a:ext>
            </a:extLst>
          </p:cNvPr>
          <p:cNvSpPr txBox="1">
            <a:spLocks noGrp="1"/>
          </p:cNvSpPr>
          <p:nvPr>
            <p:ph type="title" idx="4294967295"/>
          </p:nvPr>
        </p:nvSpPr>
        <p:spPr>
          <a:xfrm>
            <a:off x="0" y="7192744"/>
            <a:ext cx="10099065" cy="1349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D9591E"/>
                </a:solidFill>
                <a:effectLst/>
                <a:uLnTx/>
                <a:uFillTx/>
                <a:latin typeface="Gill Sans MT"/>
                <a:ea typeface="+mj-ea"/>
                <a:cs typeface="+mj-cs"/>
              </a:rPr>
              <a:t>Rate (per 100 births) of low birth weight by race/ethnicity, San Francisco, 2020-2022</a:t>
            </a:r>
            <a:endParaRPr kumimoji="0" lang="en-US" sz="4400" b="0" i="0" u="none" strike="noStrike" kern="1200" cap="none" spc="0" normalizeH="0" baseline="0" noProof="0">
              <a:ln>
                <a:noFill/>
              </a:ln>
              <a:solidFill>
                <a:srgbClr val="D9591E"/>
              </a:solidFill>
              <a:effectLst/>
              <a:uLnTx/>
              <a:uFillTx/>
              <a:latin typeface="Gill Sans MT" panose="020B0502020104020203" pitchFamily="34" charset="0"/>
              <a:ea typeface="+mj-ea"/>
              <a:cs typeface="+mj-cs"/>
            </a:endParaRPr>
          </a:p>
        </p:txBody>
      </p:sp>
      <p:sp>
        <p:nvSpPr>
          <p:cNvPr id="3" name="TextBox 2">
            <a:extLst>
              <a:ext uri="{FF2B5EF4-FFF2-40B4-BE49-F238E27FC236}">
                <a16:creationId xmlns:a16="http://schemas.microsoft.com/office/drawing/2014/main" id="{7C82A6F2-27EC-7A87-4387-B3D1E6B5557F}"/>
              </a:ext>
            </a:extLst>
          </p:cNvPr>
          <p:cNvSpPr txBox="1"/>
          <p:nvPr/>
        </p:nvSpPr>
        <p:spPr>
          <a:xfrm>
            <a:off x="350043" y="344108"/>
            <a:ext cx="10921139" cy="954107"/>
          </a:xfrm>
          <a:prstGeom prst="rect">
            <a:avLst/>
          </a:prstGeom>
          <a:noFill/>
        </p:spPr>
        <p:txBody>
          <a:bodyPr wrap="square" lIns="91440" tIns="45720" rIns="91440" bIns="45720" rtlCol="0" anchor="t">
            <a:spAutoFit/>
          </a:bodyPr>
          <a:lstStyle/>
          <a:p>
            <a:r>
              <a:rPr lang="en-US" sz="2800">
                <a:solidFill>
                  <a:srgbClr val="D9591E"/>
                </a:solidFill>
                <a:latin typeface="Gill Sans MT"/>
                <a:ea typeface="+mj-ea"/>
                <a:cs typeface="+mj-cs"/>
              </a:rPr>
              <a:t>Rate of low birthweight births was highest for Black/African American pregnant people in SF (14.1 per 100 births) vs Citywide (7.1)</a:t>
            </a:r>
            <a:endParaRPr lang="en-US" sz="2800">
              <a:solidFill>
                <a:srgbClr val="D9591E"/>
              </a:solidFill>
              <a:latin typeface="Gill Sans MT" panose="020B0502020104020203" pitchFamily="34" charset="0"/>
              <a:ea typeface="+mj-ea"/>
              <a:cs typeface="+mj-cs"/>
            </a:endParaRPr>
          </a:p>
        </p:txBody>
      </p:sp>
      <p:pic>
        <p:nvPicPr>
          <p:cNvPr id="2" name="Graphic 1" descr="Horizontal bar chart displaying the rates of low birthweight births, per 100 live births by race/ethnicity in San Francisco during 2020-2022. The rates were highest for Black/African American residents during this time period.">
            <a:extLst>
              <a:ext uri="{FF2B5EF4-FFF2-40B4-BE49-F238E27FC236}">
                <a16:creationId xmlns:a16="http://schemas.microsoft.com/office/drawing/2014/main" id="{16368886-7700-22C3-53E6-0FFA5446FA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27903" y="1292944"/>
            <a:ext cx="8123903" cy="4886630"/>
          </a:xfrm>
          <a:prstGeom prst="rect">
            <a:avLst/>
          </a:prstGeom>
        </p:spPr>
      </p:pic>
      <p:sp>
        <p:nvSpPr>
          <p:cNvPr id="9" name="TextBox 8">
            <a:extLst>
              <a:ext uri="{FF2B5EF4-FFF2-40B4-BE49-F238E27FC236}">
                <a16:creationId xmlns:a16="http://schemas.microsoft.com/office/drawing/2014/main" id="{BBE61C34-E72C-0F36-5B4D-D9A754DC9F4A}"/>
              </a:ext>
            </a:extLst>
          </p:cNvPr>
          <p:cNvSpPr txBox="1"/>
          <p:nvPr/>
        </p:nvSpPr>
        <p:spPr>
          <a:xfrm>
            <a:off x="2032000" y="6183908"/>
            <a:ext cx="10113565" cy="646331"/>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FF"/>
                </a:highlight>
                <a:ea typeface="Calibri"/>
                <a:cs typeface="Calibri"/>
              </a:rPr>
              <a:t>Source: </a:t>
            </a:r>
            <a:r>
              <a:rPr lang="en-US">
                <a:solidFill>
                  <a:srgbClr val="0B0C0C"/>
                </a:solidFill>
                <a:highlight>
                  <a:srgbClr val="FFFFFF"/>
                </a:highlight>
                <a:ea typeface="Calibri"/>
                <a:cs typeface="Calibri"/>
              </a:rPr>
              <a:t>San Francisco Department of Public Health, Maternal Child and Adolescent Health Epidemiology. Health conditions of women, children, and adolescents in San Francisco, 2020-2022</a:t>
            </a:r>
          </a:p>
        </p:txBody>
      </p:sp>
      <p:sp>
        <p:nvSpPr>
          <p:cNvPr id="8" name="TextBox 7">
            <a:extLst>
              <a:ext uri="{FF2B5EF4-FFF2-40B4-BE49-F238E27FC236}">
                <a16:creationId xmlns:a16="http://schemas.microsoft.com/office/drawing/2014/main" id="{6F82F584-1735-3924-8A48-100FFDE9AA93}"/>
              </a:ext>
              <a:ext uri="{C183D7F6-B498-43B3-948B-1728B52AA6E4}">
                <adec:decorative xmlns:adec="http://schemas.microsoft.com/office/drawing/2017/decorative" val="1"/>
              </a:ext>
            </a:extLst>
          </p:cNvPr>
          <p:cNvSpPr txBox="1"/>
          <p:nvPr/>
        </p:nvSpPr>
        <p:spPr>
          <a:xfrm>
            <a:off x="10779003" y="5570514"/>
            <a:ext cx="1222497" cy="695325"/>
          </a:xfrm>
          <a:prstGeom prst="rect">
            <a:avLst/>
          </a:prstGeom>
          <a:solidFill>
            <a:schemeClr val="bg1"/>
          </a:solidFill>
        </p:spPr>
        <p:txBody>
          <a:bodyPr wrap="square" rtlCol="0">
            <a:spAutoFit/>
          </a:bodyPr>
          <a:lstStyle/>
          <a:p>
            <a:endParaRPr lang="en-US"/>
          </a:p>
        </p:txBody>
      </p:sp>
      <p:sp>
        <p:nvSpPr>
          <p:cNvPr id="12" name="Rectangle 11">
            <a:extLst>
              <a:ext uri="{FF2B5EF4-FFF2-40B4-BE49-F238E27FC236}">
                <a16:creationId xmlns:a16="http://schemas.microsoft.com/office/drawing/2014/main" id="{E96060E1-74FF-8B3D-B769-C1C80ADEF4E1}"/>
              </a:ext>
              <a:ext uri="{C183D7F6-B498-43B3-948B-1728B52AA6E4}">
                <adec:decorative xmlns:adec="http://schemas.microsoft.com/office/drawing/2017/decorative" val="1"/>
              </a:ext>
            </a:extLst>
          </p:cNvPr>
          <p:cNvSpPr/>
          <p:nvPr/>
        </p:nvSpPr>
        <p:spPr>
          <a:xfrm>
            <a:off x="9880104" y="5918176"/>
            <a:ext cx="1105053" cy="2634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19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CBD742-1E31-CF8A-851E-EBBFEB65724B}"/>
              </a:ext>
            </a:extLst>
          </p:cNvPr>
          <p:cNvSpPr>
            <a:spLocks noGrp="1"/>
          </p:cNvSpPr>
          <p:nvPr>
            <p:ph type="sldNum" sz="quarter" idx="12"/>
          </p:nvPr>
        </p:nvSpPr>
        <p:spPr/>
        <p:txBody>
          <a:bodyPr/>
          <a:lstStyle/>
          <a:p>
            <a:r>
              <a:rPr lang="en-US"/>
              <a:t>Slide </a:t>
            </a:r>
            <a:fld id="{FF0CA7F6-C6A5-4B8D-AFCC-42F4A1E28EAF}" type="slidenum">
              <a:rPr lang="en-US" smtClean="0"/>
              <a:t>24</a:t>
            </a:fld>
            <a:endParaRPr lang="en-US"/>
          </a:p>
        </p:txBody>
      </p:sp>
      <p:sp>
        <p:nvSpPr>
          <p:cNvPr id="11" name="Title 1">
            <a:extLst>
              <a:ext uri="{FF2B5EF4-FFF2-40B4-BE49-F238E27FC236}">
                <a16:creationId xmlns:a16="http://schemas.microsoft.com/office/drawing/2014/main" id="{545E4C97-BEA5-8D65-34F4-9BA235E4C15A}"/>
              </a:ext>
            </a:extLst>
          </p:cNvPr>
          <p:cNvSpPr txBox="1">
            <a:spLocks noGrp="1"/>
          </p:cNvSpPr>
          <p:nvPr>
            <p:ph type="title" idx="4294967295"/>
          </p:nvPr>
        </p:nvSpPr>
        <p:spPr>
          <a:xfrm>
            <a:off x="0" y="7192744"/>
            <a:ext cx="10099065" cy="1349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D9591E"/>
                </a:solidFill>
                <a:effectLst/>
                <a:uLnTx/>
                <a:uFillTx/>
                <a:latin typeface="Gill Sans MT"/>
                <a:ea typeface="+mj-ea"/>
                <a:cs typeface="+mj-cs"/>
              </a:rPr>
              <a:t>Rate (per 100 births) of gestational diabetes by race/ethnicity, San Francisco, 2020-2022</a:t>
            </a:r>
            <a:endParaRPr kumimoji="0" lang="en-US" sz="4400" b="0" i="0" u="none" strike="noStrike" kern="1200" cap="none" spc="0" normalizeH="0" baseline="0" noProof="0">
              <a:ln>
                <a:noFill/>
              </a:ln>
              <a:solidFill>
                <a:srgbClr val="D9591E"/>
              </a:solidFill>
              <a:effectLst/>
              <a:uLnTx/>
              <a:uFillTx/>
              <a:latin typeface="Gill Sans MT" panose="020B0502020104020203" pitchFamily="34" charset="0"/>
              <a:ea typeface="+mj-ea"/>
              <a:cs typeface="+mj-cs"/>
            </a:endParaRPr>
          </a:p>
        </p:txBody>
      </p:sp>
      <p:sp>
        <p:nvSpPr>
          <p:cNvPr id="7" name="TextBox 6">
            <a:extLst>
              <a:ext uri="{FF2B5EF4-FFF2-40B4-BE49-F238E27FC236}">
                <a16:creationId xmlns:a16="http://schemas.microsoft.com/office/drawing/2014/main" id="{EB94A052-A115-E958-4013-BEDF3E3F7B50}"/>
              </a:ext>
            </a:extLst>
          </p:cNvPr>
          <p:cNvSpPr txBox="1"/>
          <p:nvPr/>
        </p:nvSpPr>
        <p:spPr>
          <a:xfrm>
            <a:off x="606879" y="362070"/>
            <a:ext cx="10298906" cy="954107"/>
          </a:xfrm>
          <a:prstGeom prst="rect">
            <a:avLst/>
          </a:prstGeom>
          <a:noFill/>
        </p:spPr>
        <p:txBody>
          <a:bodyPr wrap="square" lIns="91440" tIns="45720" rIns="91440" bIns="45720" rtlCol="0" anchor="t">
            <a:spAutoFit/>
          </a:bodyPr>
          <a:lstStyle/>
          <a:p>
            <a:r>
              <a:rPr lang="en-US" sz="2800">
                <a:solidFill>
                  <a:srgbClr val="D9591E"/>
                </a:solidFill>
                <a:latin typeface="Gill Sans MT"/>
                <a:ea typeface="+mj-ea"/>
                <a:cs typeface="+mj-cs"/>
              </a:rPr>
              <a:t>Rate of gestational diabetes was highest for Asian pregnant people in SF (15.7 per 100 births) vs Citywide (9.4)</a:t>
            </a:r>
          </a:p>
        </p:txBody>
      </p:sp>
      <p:pic>
        <p:nvPicPr>
          <p:cNvPr id="2" name="Graphic 1" descr="Horizontal bar chart displaying the rates of gestational diabetes, per 100 live births by race/ethnicity in San Francisco during 2020-2022. The rates were highest for Asian residents during this time period.">
            <a:extLst>
              <a:ext uri="{FF2B5EF4-FFF2-40B4-BE49-F238E27FC236}">
                <a16:creationId xmlns:a16="http://schemas.microsoft.com/office/drawing/2014/main" id="{83C63278-4B30-2462-1F18-56F2A9EF2BA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40195" y="1317524"/>
            <a:ext cx="8259095" cy="4948082"/>
          </a:xfrm>
          <a:prstGeom prst="rect">
            <a:avLst/>
          </a:prstGeom>
        </p:spPr>
      </p:pic>
      <p:sp>
        <p:nvSpPr>
          <p:cNvPr id="8" name="TextBox 7">
            <a:extLst>
              <a:ext uri="{FF2B5EF4-FFF2-40B4-BE49-F238E27FC236}">
                <a16:creationId xmlns:a16="http://schemas.microsoft.com/office/drawing/2014/main" id="{0F32E462-0896-D440-E08E-D74F993CCA7D}"/>
              </a:ext>
            </a:extLst>
          </p:cNvPr>
          <p:cNvSpPr txBox="1"/>
          <p:nvPr/>
        </p:nvSpPr>
        <p:spPr>
          <a:xfrm>
            <a:off x="2030929" y="6209194"/>
            <a:ext cx="10199571" cy="646331"/>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FF"/>
                </a:highlight>
                <a:ea typeface="Calibri"/>
                <a:cs typeface="Calibri"/>
              </a:rPr>
              <a:t>Source: </a:t>
            </a:r>
            <a:r>
              <a:rPr lang="en-US">
                <a:solidFill>
                  <a:srgbClr val="0B0C0C"/>
                </a:solidFill>
                <a:highlight>
                  <a:srgbClr val="FFFFFF"/>
                </a:highlight>
                <a:ea typeface="Calibri"/>
                <a:cs typeface="Calibri"/>
              </a:rPr>
              <a:t>San Francisco Department of Public Health, Maternal Child and Adolescent Health Epidemiology. Health conditions of women, children, and adolescents in San Francisco, 2020-2022</a:t>
            </a:r>
          </a:p>
        </p:txBody>
      </p:sp>
      <p:sp>
        <p:nvSpPr>
          <p:cNvPr id="10" name="TextBox 9">
            <a:extLst>
              <a:ext uri="{FF2B5EF4-FFF2-40B4-BE49-F238E27FC236}">
                <a16:creationId xmlns:a16="http://schemas.microsoft.com/office/drawing/2014/main" id="{C78B008E-36D0-B0CF-D9D4-7FDC8116321F}"/>
              </a:ext>
              <a:ext uri="{C183D7F6-B498-43B3-948B-1728B52AA6E4}">
                <adec:decorative xmlns:adec="http://schemas.microsoft.com/office/drawing/2017/decorative" val="1"/>
              </a:ext>
            </a:extLst>
          </p:cNvPr>
          <p:cNvSpPr txBox="1"/>
          <p:nvPr/>
        </p:nvSpPr>
        <p:spPr>
          <a:xfrm>
            <a:off x="9679028" y="5570514"/>
            <a:ext cx="2322473" cy="695325"/>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965351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69314D-2420-054E-B237-5314BD865B06}"/>
              </a:ext>
            </a:extLst>
          </p:cNvPr>
          <p:cNvSpPr>
            <a:spLocks noGrp="1"/>
          </p:cNvSpPr>
          <p:nvPr>
            <p:ph type="sldNum" sz="quarter" idx="12"/>
          </p:nvPr>
        </p:nvSpPr>
        <p:spPr/>
        <p:txBody>
          <a:bodyPr/>
          <a:lstStyle/>
          <a:p>
            <a:r>
              <a:rPr lang="en-US"/>
              <a:t>Slide </a:t>
            </a:r>
            <a:fld id="{FF0CA7F6-C6A5-4B8D-AFCC-42F4A1E28EAF}" type="slidenum">
              <a:rPr lang="en-US" smtClean="0"/>
              <a:t>25</a:t>
            </a:fld>
            <a:endParaRPr lang="en-US"/>
          </a:p>
        </p:txBody>
      </p:sp>
      <p:sp>
        <p:nvSpPr>
          <p:cNvPr id="11" name="Title 1">
            <a:extLst>
              <a:ext uri="{FF2B5EF4-FFF2-40B4-BE49-F238E27FC236}">
                <a16:creationId xmlns:a16="http://schemas.microsoft.com/office/drawing/2014/main" id="{DACB313B-EDF2-8138-DC60-B97BEBAEE51B}"/>
              </a:ext>
            </a:extLst>
          </p:cNvPr>
          <p:cNvSpPr txBox="1">
            <a:spLocks noGrp="1"/>
          </p:cNvSpPr>
          <p:nvPr>
            <p:ph type="title" idx="4294967295"/>
          </p:nvPr>
        </p:nvSpPr>
        <p:spPr>
          <a:xfrm>
            <a:off x="0" y="7192744"/>
            <a:ext cx="10099065" cy="1349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D9591E"/>
                </a:solidFill>
                <a:effectLst/>
                <a:uLnTx/>
                <a:uFillTx/>
                <a:latin typeface="Gill Sans MT"/>
                <a:ea typeface="+mj-ea"/>
                <a:cs typeface="+mj-cs"/>
              </a:rPr>
              <a:t>Rate (per 100 births) of gestational hypertension by race/ethnicity, San Francisco, 2020-2022</a:t>
            </a:r>
            <a:endParaRPr kumimoji="0" lang="en-US" sz="4400" b="0" i="0" u="none" strike="noStrike" kern="1200" cap="none" spc="0" normalizeH="0" baseline="0" noProof="0">
              <a:ln>
                <a:noFill/>
              </a:ln>
              <a:solidFill>
                <a:srgbClr val="D9591E"/>
              </a:solidFill>
              <a:effectLst/>
              <a:uLnTx/>
              <a:uFillTx/>
              <a:latin typeface="Gill Sans MT" panose="020B0502020104020203" pitchFamily="34" charset="0"/>
              <a:ea typeface="+mj-ea"/>
              <a:cs typeface="+mj-cs"/>
            </a:endParaRPr>
          </a:p>
        </p:txBody>
      </p:sp>
      <p:sp>
        <p:nvSpPr>
          <p:cNvPr id="3" name="TextBox 2">
            <a:extLst>
              <a:ext uri="{FF2B5EF4-FFF2-40B4-BE49-F238E27FC236}">
                <a16:creationId xmlns:a16="http://schemas.microsoft.com/office/drawing/2014/main" id="{BE3D073B-292C-9135-05DC-E1B24F7292CD}"/>
              </a:ext>
            </a:extLst>
          </p:cNvPr>
          <p:cNvSpPr txBox="1"/>
          <p:nvPr/>
        </p:nvSpPr>
        <p:spPr>
          <a:xfrm>
            <a:off x="517357" y="255488"/>
            <a:ext cx="11061835" cy="867930"/>
          </a:xfrm>
          <a:prstGeom prst="rect">
            <a:avLst/>
          </a:prstGeom>
          <a:noFill/>
        </p:spPr>
        <p:txBody>
          <a:bodyPr wrap="square" lIns="91440" tIns="45720" rIns="91440" bIns="45720" rtlCol="0" anchor="t">
            <a:spAutoFit/>
          </a:bodyPr>
          <a:lstStyle/>
          <a:p>
            <a:pPr>
              <a:lnSpc>
                <a:spcPct val="90000"/>
              </a:lnSpc>
              <a:spcBef>
                <a:spcPct val="0"/>
              </a:spcBef>
            </a:pPr>
            <a:r>
              <a:rPr lang="en-US" sz="2800">
                <a:solidFill>
                  <a:srgbClr val="D9591E"/>
                </a:solidFill>
                <a:latin typeface="Gill Sans MT"/>
                <a:ea typeface="+mj-ea"/>
                <a:cs typeface="+mj-cs"/>
              </a:rPr>
              <a:t>Rate of gestational hypertension is highest for Black/African American pregnant people in SF (18.3 per 100 births) vs Citywide (12.1)</a:t>
            </a:r>
          </a:p>
        </p:txBody>
      </p:sp>
      <p:pic>
        <p:nvPicPr>
          <p:cNvPr id="2" name="Graphic 1" descr="Horizontal bar chart displaying the rates of gestational hypertension, per 100 live births by race/ethnicity in San Francisco during 2020-2022. The rates were highest for Black/African American residents during this time period.">
            <a:extLst>
              <a:ext uri="{FF2B5EF4-FFF2-40B4-BE49-F238E27FC236}">
                <a16:creationId xmlns:a16="http://schemas.microsoft.com/office/drawing/2014/main" id="{1FB25D4C-F25F-72CE-0ECF-ADD07EED5BD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13388" y="1022556"/>
            <a:ext cx="8861321" cy="5243050"/>
          </a:xfrm>
          <a:prstGeom prst="rect">
            <a:avLst/>
          </a:prstGeom>
        </p:spPr>
      </p:pic>
      <p:sp>
        <p:nvSpPr>
          <p:cNvPr id="7" name="TextBox 6">
            <a:extLst>
              <a:ext uri="{FF2B5EF4-FFF2-40B4-BE49-F238E27FC236}">
                <a16:creationId xmlns:a16="http://schemas.microsoft.com/office/drawing/2014/main" id="{2957A139-F016-26AF-D1E9-ABA68EA15F0A}"/>
              </a:ext>
            </a:extLst>
          </p:cNvPr>
          <p:cNvSpPr txBox="1"/>
          <p:nvPr/>
        </p:nvSpPr>
        <p:spPr>
          <a:xfrm>
            <a:off x="616038" y="6197325"/>
            <a:ext cx="11480711" cy="646331"/>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FF"/>
                </a:highlight>
                <a:ea typeface="Calibri"/>
                <a:cs typeface="Calibri"/>
              </a:rPr>
              <a:t>Source: </a:t>
            </a:r>
            <a:r>
              <a:rPr lang="en-US">
                <a:solidFill>
                  <a:srgbClr val="0B0C0C"/>
                </a:solidFill>
                <a:highlight>
                  <a:srgbClr val="FFFFFF"/>
                </a:highlight>
                <a:ea typeface="Calibri"/>
                <a:cs typeface="Calibri"/>
              </a:rPr>
              <a:t>San Francisco Department of Public Health, Maternal Child and Adolescent Health Epidemiology. Health conditions of women, children, and adolescents in San Francisco, 2020-2022</a:t>
            </a:r>
          </a:p>
        </p:txBody>
      </p:sp>
      <p:sp>
        <p:nvSpPr>
          <p:cNvPr id="10" name="TextBox 9">
            <a:extLst>
              <a:ext uri="{FF2B5EF4-FFF2-40B4-BE49-F238E27FC236}">
                <a16:creationId xmlns:a16="http://schemas.microsoft.com/office/drawing/2014/main" id="{0555A571-F84F-4549-4A23-64DFA5A85543}"/>
              </a:ext>
              <a:ext uri="{C183D7F6-B498-43B3-948B-1728B52AA6E4}">
                <adec:decorative xmlns:adec="http://schemas.microsoft.com/office/drawing/2017/decorative" val="1"/>
              </a:ext>
            </a:extLst>
          </p:cNvPr>
          <p:cNvSpPr txBox="1"/>
          <p:nvPr/>
        </p:nvSpPr>
        <p:spPr>
          <a:xfrm>
            <a:off x="10099065" y="5570514"/>
            <a:ext cx="1902436" cy="695325"/>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840337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203856-C777-E3B5-C326-6245B3E3DA52}"/>
              </a:ext>
            </a:extLst>
          </p:cNvPr>
          <p:cNvSpPr>
            <a:spLocks noGrp="1"/>
          </p:cNvSpPr>
          <p:nvPr>
            <p:ph type="sldNum" sz="quarter" idx="12"/>
          </p:nvPr>
        </p:nvSpPr>
        <p:spPr/>
        <p:txBody>
          <a:bodyPr/>
          <a:lstStyle/>
          <a:p>
            <a:r>
              <a:rPr lang="en-US"/>
              <a:t>Slide </a:t>
            </a:r>
            <a:fld id="{FF0CA7F6-C6A5-4B8D-AFCC-42F4A1E28EAF}" type="slidenum">
              <a:rPr lang="en-US" smtClean="0"/>
              <a:t>26</a:t>
            </a:fld>
            <a:endParaRPr lang="en-US"/>
          </a:p>
        </p:txBody>
      </p:sp>
      <p:sp>
        <p:nvSpPr>
          <p:cNvPr id="2" name="Title 1">
            <a:extLst>
              <a:ext uri="{FF2B5EF4-FFF2-40B4-BE49-F238E27FC236}">
                <a16:creationId xmlns:a16="http://schemas.microsoft.com/office/drawing/2014/main" id="{9EF105E8-0DF1-F61F-DF8C-A454508B2C65}"/>
              </a:ext>
            </a:extLst>
          </p:cNvPr>
          <p:cNvSpPr>
            <a:spLocks noGrp="1"/>
          </p:cNvSpPr>
          <p:nvPr>
            <p:ph type="title"/>
          </p:nvPr>
        </p:nvSpPr>
        <p:spPr>
          <a:xfrm>
            <a:off x="944880" y="2239645"/>
            <a:ext cx="10515600" cy="1325563"/>
          </a:xfrm>
        </p:spPr>
        <p:txBody>
          <a:bodyPr/>
          <a:lstStyle/>
          <a:p>
            <a:r>
              <a:rPr lang="en-US">
                <a:latin typeface="Gill Sans MT"/>
              </a:rPr>
              <a:t>Mental health outcomes</a:t>
            </a:r>
            <a:endParaRPr lang="en-US"/>
          </a:p>
        </p:txBody>
      </p:sp>
    </p:spTree>
    <p:extLst>
      <p:ext uri="{BB962C8B-B14F-4D97-AF65-F5344CB8AC3E}">
        <p14:creationId xmlns:p14="http://schemas.microsoft.com/office/powerpoint/2010/main" val="673027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8118FA-EB27-4ECC-265C-359853B1ACEC}"/>
              </a:ext>
            </a:extLst>
          </p:cNvPr>
          <p:cNvSpPr>
            <a:spLocks noGrp="1"/>
          </p:cNvSpPr>
          <p:nvPr>
            <p:ph type="sldNum" sz="quarter" idx="12"/>
          </p:nvPr>
        </p:nvSpPr>
        <p:spPr/>
        <p:txBody>
          <a:bodyPr/>
          <a:lstStyle/>
          <a:p>
            <a:r>
              <a:rPr lang="en-US"/>
              <a:t>Slide </a:t>
            </a:r>
            <a:fld id="{FF0CA7F6-C6A5-4B8D-AFCC-42F4A1E28EAF}" type="slidenum">
              <a:rPr lang="en-US" smtClean="0"/>
              <a:t>27</a:t>
            </a:fld>
            <a:endParaRPr lang="en-US"/>
          </a:p>
        </p:txBody>
      </p:sp>
      <p:sp>
        <p:nvSpPr>
          <p:cNvPr id="2" name="Title 1">
            <a:extLst>
              <a:ext uri="{FF2B5EF4-FFF2-40B4-BE49-F238E27FC236}">
                <a16:creationId xmlns:a16="http://schemas.microsoft.com/office/drawing/2014/main" id="{BCA226B8-E494-9165-7599-9815907D3537}"/>
              </a:ext>
            </a:extLst>
          </p:cNvPr>
          <p:cNvSpPr>
            <a:spLocks noGrp="1"/>
          </p:cNvSpPr>
          <p:nvPr>
            <p:ph type="title"/>
          </p:nvPr>
        </p:nvSpPr>
        <p:spPr>
          <a:xfrm>
            <a:off x="514350" y="0"/>
            <a:ext cx="10515600" cy="1325563"/>
          </a:xfrm>
        </p:spPr>
        <p:txBody>
          <a:bodyPr/>
          <a:lstStyle/>
          <a:p>
            <a:r>
              <a:rPr lang="en-US"/>
              <a:t>General trends in mental health</a:t>
            </a:r>
          </a:p>
        </p:txBody>
      </p:sp>
      <p:sp>
        <p:nvSpPr>
          <p:cNvPr id="3" name="Content Placeholder 2">
            <a:extLst>
              <a:ext uri="{FF2B5EF4-FFF2-40B4-BE49-F238E27FC236}">
                <a16:creationId xmlns:a16="http://schemas.microsoft.com/office/drawing/2014/main" id="{8C4C1A9C-8D34-7D5D-0E91-5D59FE9E8A5C}"/>
              </a:ext>
            </a:extLst>
          </p:cNvPr>
          <p:cNvSpPr>
            <a:spLocks noGrp="1"/>
          </p:cNvSpPr>
          <p:nvPr>
            <p:ph idx="1"/>
          </p:nvPr>
        </p:nvSpPr>
        <p:spPr>
          <a:xfrm>
            <a:off x="514350" y="1043755"/>
            <a:ext cx="11163300" cy="4613916"/>
          </a:xfrm>
          <a:solidFill>
            <a:schemeClr val="bg1"/>
          </a:solidFill>
        </p:spPr>
        <p:txBody>
          <a:bodyPr>
            <a:normAutofit lnSpcReduction="10000"/>
          </a:bodyPr>
          <a:lstStyle/>
          <a:p>
            <a:pPr fontAlgn="base"/>
            <a:r>
              <a:rPr lang="en-US"/>
              <a:t>From 2019-2023, the highest rates of hospitalization for major depression were observed among:</a:t>
            </a:r>
          </a:p>
          <a:p>
            <a:pPr lvl="1" fontAlgn="base"/>
            <a:r>
              <a:rPr lang="en-US"/>
              <a:t> 15–24 year-olds, (31 hospitalizations per 10,000)</a:t>
            </a:r>
          </a:p>
          <a:p>
            <a:pPr lvl="1" fontAlgn="base"/>
            <a:r>
              <a:rPr lang="en-US"/>
              <a:t>Black or African American (21 per 10K) and Native Hawaiian and Other Pacific Islander residents (19 per 10k) </a:t>
            </a:r>
          </a:p>
          <a:p>
            <a:pPr fontAlgn="base"/>
            <a:r>
              <a:rPr lang="en-US"/>
              <a:t>From 2020-2024, having serious psychological distress within the past year was more prevalent among:</a:t>
            </a:r>
          </a:p>
          <a:p>
            <a:pPr lvl="1" fontAlgn="base"/>
            <a:r>
              <a:rPr lang="en-US"/>
              <a:t>Females (17%), </a:t>
            </a:r>
          </a:p>
          <a:p>
            <a:pPr lvl="1" fontAlgn="base"/>
            <a:r>
              <a:rPr lang="en-US"/>
              <a:t>Individuals who identify with two or more races (32%),</a:t>
            </a:r>
          </a:p>
          <a:p>
            <a:pPr lvl="1" fontAlgn="base"/>
            <a:r>
              <a:rPr lang="en-US"/>
              <a:t>People with low incomes ranging from 0-199 percent of the FPL (21%), </a:t>
            </a:r>
          </a:p>
          <a:p>
            <a:pPr lvl="1" fontAlgn="base"/>
            <a:r>
              <a:rPr lang="en-US"/>
              <a:t>and people identifying as bisexual or pansexual (26%; 2023-2024 pooled data).</a:t>
            </a:r>
          </a:p>
          <a:p>
            <a:endParaRPr lang="en-US"/>
          </a:p>
        </p:txBody>
      </p:sp>
      <p:sp>
        <p:nvSpPr>
          <p:cNvPr id="5" name="TextBox 4">
            <a:extLst>
              <a:ext uri="{FF2B5EF4-FFF2-40B4-BE49-F238E27FC236}">
                <a16:creationId xmlns:a16="http://schemas.microsoft.com/office/drawing/2014/main" id="{7427C250-B5A0-C95D-2136-0C50F66A7445}"/>
              </a:ext>
            </a:extLst>
          </p:cNvPr>
          <p:cNvSpPr txBox="1"/>
          <p:nvPr/>
        </p:nvSpPr>
        <p:spPr>
          <a:xfrm>
            <a:off x="0" y="5649012"/>
            <a:ext cx="11995957" cy="1208988"/>
          </a:xfrm>
          <a:prstGeom prst="rect">
            <a:avLst/>
          </a:prstGeom>
          <a:solidFill>
            <a:schemeClr val="bg1"/>
          </a:solidFill>
        </p:spPr>
        <p:txBody>
          <a:bodyPr wrap="square" rtlCol="0">
            <a:spAutoFit/>
          </a:bodyPr>
          <a:lstStyle/>
          <a:p>
            <a:r>
              <a:rPr lang="en-US"/>
              <a:t>California Department of Health Care Access and Information. </a:t>
            </a:r>
            <a:r>
              <a:rPr lang="en-US" i="1"/>
              <a:t>Limited Data Set, inpatient (PDD) file</a:t>
            </a:r>
            <a:r>
              <a:rPr lang="en-US"/>
              <a:t>. 2019-2023. Accessed August 10, 2025. </a:t>
            </a:r>
            <a:r>
              <a:rPr lang="en-US" u="sng">
                <a:hlinkClick r:id="rId3"/>
              </a:rPr>
              <a:t>https://hcai.ca.gov/data/request-data/limited-data-request-information/#limited-data-set</a:t>
            </a:r>
            <a:r>
              <a:rPr lang="en-US"/>
              <a:t>  </a:t>
            </a:r>
          </a:p>
          <a:p>
            <a:r>
              <a:rPr lang="en-US"/>
              <a:t>UCLA Center for Health Policy Research. </a:t>
            </a:r>
            <a:r>
              <a:rPr lang="en-US" i="1" err="1"/>
              <a:t>Ask</a:t>
            </a:r>
            <a:r>
              <a:rPr lang="en-US" err="1"/>
              <a:t>CHIS</a:t>
            </a:r>
            <a:r>
              <a:rPr lang="en-US"/>
              <a:t> 2020-2024 Likely has had serious psychological distress during past year (San Francisco). Accessed 12/22/2025. </a:t>
            </a:r>
            <a:r>
              <a:rPr lang="en-US" u="sng">
                <a:hlinkClick r:id="rId4"/>
              </a:rPr>
              <a:t>http://ask.chis.ucla.edu</a:t>
            </a:r>
            <a:endParaRPr lang="en-US"/>
          </a:p>
        </p:txBody>
      </p:sp>
    </p:spTree>
    <p:extLst>
      <p:ext uri="{BB962C8B-B14F-4D97-AF65-F5344CB8AC3E}">
        <p14:creationId xmlns:p14="http://schemas.microsoft.com/office/powerpoint/2010/main" val="2446133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13301D-3165-5653-F32E-91B4838AAFC1}"/>
              </a:ext>
            </a:extLst>
          </p:cNvPr>
          <p:cNvSpPr>
            <a:spLocks noGrp="1"/>
          </p:cNvSpPr>
          <p:nvPr>
            <p:ph type="sldNum" sz="quarter" idx="12"/>
          </p:nvPr>
        </p:nvSpPr>
        <p:spPr/>
        <p:txBody>
          <a:bodyPr/>
          <a:lstStyle/>
          <a:p>
            <a:r>
              <a:rPr lang="en-US"/>
              <a:t>Slide </a:t>
            </a:r>
            <a:fld id="{FF0CA7F6-C6A5-4B8D-AFCC-42F4A1E28EAF}" type="slidenum">
              <a:rPr lang="en-US" smtClean="0"/>
              <a:t>28</a:t>
            </a:fld>
            <a:endParaRPr lang="en-US"/>
          </a:p>
        </p:txBody>
      </p:sp>
      <p:sp>
        <p:nvSpPr>
          <p:cNvPr id="2" name="Title 1">
            <a:extLst>
              <a:ext uri="{FF2B5EF4-FFF2-40B4-BE49-F238E27FC236}">
                <a16:creationId xmlns:a16="http://schemas.microsoft.com/office/drawing/2014/main" id="{2CD0DB13-DDD1-B9FF-72C4-593720ED5A7A}"/>
              </a:ext>
            </a:extLst>
          </p:cNvPr>
          <p:cNvSpPr>
            <a:spLocks noGrp="1"/>
          </p:cNvSpPr>
          <p:nvPr>
            <p:ph type="title"/>
          </p:nvPr>
        </p:nvSpPr>
        <p:spPr>
          <a:xfrm>
            <a:off x="944880" y="2392045"/>
            <a:ext cx="10515600" cy="1325563"/>
          </a:xfrm>
        </p:spPr>
        <p:txBody>
          <a:bodyPr/>
          <a:lstStyle/>
          <a:p>
            <a:r>
              <a:rPr lang="en-US"/>
              <a:t>Nutrition</a:t>
            </a:r>
          </a:p>
        </p:txBody>
      </p:sp>
    </p:spTree>
    <p:extLst>
      <p:ext uri="{BB962C8B-B14F-4D97-AF65-F5344CB8AC3E}">
        <p14:creationId xmlns:p14="http://schemas.microsoft.com/office/powerpoint/2010/main" val="2975342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3CBF37-2923-EEAF-71C7-71E161128A17}"/>
              </a:ext>
            </a:extLst>
          </p:cNvPr>
          <p:cNvSpPr>
            <a:spLocks noGrp="1"/>
          </p:cNvSpPr>
          <p:nvPr>
            <p:ph type="sldNum" sz="quarter" idx="12"/>
          </p:nvPr>
        </p:nvSpPr>
        <p:spPr/>
        <p:txBody>
          <a:bodyPr/>
          <a:lstStyle/>
          <a:p>
            <a:r>
              <a:rPr lang="en-US"/>
              <a:t>Slide </a:t>
            </a:r>
            <a:fld id="{FF0CA7F6-C6A5-4B8D-AFCC-42F4A1E28EAF}" type="slidenum">
              <a:rPr lang="en-US" smtClean="0"/>
              <a:t>29</a:t>
            </a:fld>
            <a:endParaRPr lang="en-US"/>
          </a:p>
        </p:txBody>
      </p:sp>
      <p:sp>
        <p:nvSpPr>
          <p:cNvPr id="2" name="Title 1">
            <a:extLst>
              <a:ext uri="{FF2B5EF4-FFF2-40B4-BE49-F238E27FC236}">
                <a16:creationId xmlns:a16="http://schemas.microsoft.com/office/drawing/2014/main" id="{EE2DB500-78FF-FD85-601C-3359172FEA47}"/>
              </a:ext>
            </a:extLst>
          </p:cNvPr>
          <p:cNvSpPr>
            <a:spLocks noGrp="1"/>
          </p:cNvSpPr>
          <p:nvPr>
            <p:ph type="title"/>
          </p:nvPr>
        </p:nvSpPr>
        <p:spPr>
          <a:xfrm>
            <a:off x="1138187" y="7118822"/>
            <a:ext cx="10515600" cy="1325563"/>
          </a:xfrm>
        </p:spPr>
        <p:txBody>
          <a:bodyPr>
            <a:normAutofit/>
          </a:bodyPr>
          <a:lstStyle/>
          <a:p>
            <a:r>
              <a:rPr lang="en-US"/>
              <a:t>Youth dietary intake</a:t>
            </a:r>
          </a:p>
        </p:txBody>
      </p:sp>
      <p:sp>
        <p:nvSpPr>
          <p:cNvPr id="6" name="TextBox 5">
            <a:extLst>
              <a:ext uri="{FF2B5EF4-FFF2-40B4-BE49-F238E27FC236}">
                <a16:creationId xmlns:a16="http://schemas.microsoft.com/office/drawing/2014/main" id="{2985A423-F568-048F-FB55-E3BF9139DBCD}"/>
              </a:ext>
            </a:extLst>
          </p:cNvPr>
          <p:cNvSpPr txBox="1"/>
          <p:nvPr/>
        </p:nvSpPr>
        <p:spPr>
          <a:xfrm>
            <a:off x="729112" y="488837"/>
            <a:ext cx="10303845" cy="1446550"/>
          </a:xfrm>
          <a:prstGeom prst="rect">
            <a:avLst/>
          </a:prstGeom>
          <a:noFill/>
        </p:spPr>
        <p:txBody>
          <a:bodyPr wrap="square" rtlCol="0">
            <a:spAutoFit/>
          </a:bodyPr>
          <a:lstStyle/>
          <a:p>
            <a:r>
              <a:rPr lang="en-US" sz="4400">
                <a:solidFill>
                  <a:srgbClr val="D9591E"/>
                </a:solidFill>
                <a:latin typeface="Gill Sans MT" panose="020B0502020104020203" pitchFamily="34" charset="0"/>
                <a:ea typeface="+mj-ea"/>
                <a:cs typeface="+mj-cs"/>
              </a:rPr>
              <a:t>Fruit and vegetable intake remains low while sugary drink intake is high among SF youth</a:t>
            </a:r>
          </a:p>
        </p:txBody>
      </p:sp>
      <p:sp>
        <p:nvSpPr>
          <p:cNvPr id="3" name="Content Placeholder 2">
            <a:extLst>
              <a:ext uri="{FF2B5EF4-FFF2-40B4-BE49-F238E27FC236}">
                <a16:creationId xmlns:a16="http://schemas.microsoft.com/office/drawing/2014/main" id="{18693DF5-C17A-B40E-25B8-94C112ACB855}"/>
              </a:ext>
            </a:extLst>
          </p:cNvPr>
          <p:cNvSpPr>
            <a:spLocks noGrp="1"/>
          </p:cNvSpPr>
          <p:nvPr>
            <p:ph idx="1"/>
          </p:nvPr>
        </p:nvSpPr>
        <p:spPr>
          <a:xfrm>
            <a:off x="838200" y="2377440"/>
            <a:ext cx="10515600" cy="2701336"/>
          </a:xfrm>
        </p:spPr>
        <p:txBody>
          <a:bodyPr/>
          <a:lstStyle/>
          <a:p>
            <a:r>
              <a:rPr lang="en-US"/>
              <a:t>Less than half of high school students reported daily fruit (43%) and vegetable (49%) intake in the past week. </a:t>
            </a:r>
          </a:p>
          <a:p>
            <a:r>
              <a:rPr lang="en-US"/>
              <a:t>20% of high school students consumed sugary drinks daily in the past week</a:t>
            </a:r>
          </a:p>
          <a:p>
            <a:r>
              <a:rPr lang="en-US"/>
              <a:t>58% of middle school students drank a sugary drink the day prior. </a:t>
            </a:r>
          </a:p>
          <a:p>
            <a:endParaRPr lang="en-US"/>
          </a:p>
        </p:txBody>
      </p:sp>
      <p:sp>
        <p:nvSpPr>
          <p:cNvPr id="5" name="TextBox 4">
            <a:extLst>
              <a:ext uri="{FF2B5EF4-FFF2-40B4-BE49-F238E27FC236}">
                <a16:creationId xmlns:a16="http://schemas.microsoft.com/office/drawing/2014/main" id="{3977CD05-806B-0ED7-C85D-73C2E6E2B523}"/>
              </a:ext>
            </a:extLst>
          </p:cNvPr>
          <p:cNvSpPr txBox="1"/>
          <p:nvPr/>
        </p:nvSpPr>
        <p:spPr>
          <a:xfrm>
            <a:off x="838200" y="5361296"/>
            <a:ext cx="4724400" cy="1200329"/>
          </a:xfrm>
          <a:prstGeom prst="rect">
            <a:avLst/>
          </a:prstGeom>
          <a:solidFill>
            <a:schemeClr val="bg1"/>
          </a:solidFill>
        </p:spPr>
        <p:txBody>
          <a:bodyPr wrap="square" rtlCol="0">
            <a:spAutoFit/>
          </a:bodyPr>
          <a:lstStyle/>
          <a:p>
            <a:r>
              <a:rPr lang="en-US"/>
              <a:t>Source: Centers for Disease Control and Prevention San Francisco Unified School District. Data from: Youth Risk Behavior Surveillance System (YRBS) data [Data set]. 2022-2023.</a:t>
            </a:r>
          </a:p>
        </p:txBody>
      </p:sp>
    </p:spTree>
    <p:extLst>
      <p:ext uri="{BB962C8B-B14F-4D97-AF65-F5344CB8AC3E}">
        <p14:creationId xmlns:p14="http://schemas.microsoft.com/office/powerpoint/2010/main" val="144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604543-8144-C6AE-81A9-382A4F97C68F}"/>
              </a:ext>
            </a:extLst>
          </p:cNvPr>
          <p:cNvSpPr>
            <a:spLocks noGrp="1"/>
          </p:cNvSpPr>
          <p:nvPr>
            <p:ph type="sldNum" sz="quarter" idx="12"/>
          </p:nvPr>
        </p:nvSpPr>
        <p:spPr/>
        <p:txBody>
          <a:bodyPr/>
          <a:lstStyle/>
          <a:p>
            <a:r>
              <a:rPr lang="en-US"/>
              <a:t>Slide </a:t>
            </a:r>
            <a:fld id="{FF0CA7F6-C6A5-4B8D-AFCC-42F4A1E28EAF}" type="slidenum">
              <a:rPr lang="en-US" smtClean="0"/>
              <a:t>3</a:t>
            </a:fld>
            <a:endParaRPr lang="en-US"/>
          </a:p>
        </p:txBody>
      </p:sp>
      <p:sp>
        <p:nvSpPr>
          <p:cNvPr id="2" name="Title 1">
            <a:extLst>
              <a:ext uri="{FF2B5EF4-FFF2-40B4-BE49-F238E27FC236}">
                <a16:creationId xmlns:a16="http://schemas.microsoft.com/office/drawing/2014/main" id="{EFA87331-BCFB-15FB-08C2-7FCEC68131CF}"/>
              </a:ext>
            </a:extLst>
          </p:cNvPr>
          <p:cNvSpPr>
            <a:spLocks noGrp="1"/>
          </p:cNvSpPr>
          <p:nvPr>
            <p:ph type="title"/>
          </p:nvPr>
        </p:nvSpPr>
        <p:spPr/>
        <p:txBody>
          <a:bodyPr/>
          <a:lstStyle/>
          <a:p>
            <a:r>
              <a:rPr lang="en-US">
                <a:latin typeface="Gill Sans MT"/>
              </a:rPr>
              <a:t>Purpose of the preliminary dataset</a:t>
            </a:r>
            <a:endParaRPr lang="en-US"/>
          </a:p>
        </p:txBody>
      </p:sp>
      <p:sp>
        <p:nvSpPr>
          <p:cNvPr id="3" name="Content Placeholder 2">
            <a:extLst>
              <a:ext uri="{FF2B5EF4-FFF2-40B4-BE49-F238E27FC236}">
                <a16:creationId xmlns:a16="http://schemas.microsoft.com/office/drawing/2014/main" id="{C7229F25-C259-DE41-7A2A-5CC649B14B57}"/>
              </a:ext>
            </a:extLst>
          </p:cNvPr>
          <p:cNvSpPr>
            <a:spLocks noGrp="1"/>
          </p:cNvSpPr>
          <p:nvPr>
            <p:ph idx="1"/>
          </p:nvPr>
        </p:nvSpPr>
        <p:spPr>
          <a:xfrm>
            <a:off x="838200" y="1605115"/>
            <a:ext cx="10515600" cy="3911013"/>
          </a:xfrm>
        </p:spPr>
        <p:txBody>
          <a:bodyPr vert="horz" lIns="91440" tIns="45720" rIns="91440" bIns="45720" rtlCol="0" anchor="t">
            <a:normAutofit/>
          </a:bodyPr>
          <a:lstStyle/>
          <a:p>
            <a:pPr marL="0" indent="0">
              <a:buNone/>
            </a:pPr>
            <a:r>
              <a:rPr lang="en-US" sz="2200">
                <a:latin typeface="Myriad Pro"/>
                <a:ea typeface="Calibri"/>
                <a:cs typeface="Calibri"/>
              </a:rPr>
              <a:t>“DPH shall provide a preliminary data set on health conditions and health disparities of City residents (“Preliminary Data Set”) to the Reporting Departments. The Preliminary Data Set shall include data on relevant social conditions and defined group conditions and, to the extent feasible, such data shall be disaggregated by race, ethnicity, and sexual orientation and gender identity. Relevant social conditions include, by way of example but not limitation, poverty and malnutrition. Defined group conditions include, by way of example but not limitation, hypertension and other cardiovascular diseases, low birth weight, diabetes, weight, mental health conditions, and dietary intake.”</a:t>
            </a:r>
            <a:endParaRPr lang="en-US" sz="2200">
              <a:latin typeface="Segoe UI"/>
              <a:ea typeface="Calibri"/>
              <a:cs typeface="Segoe UI"/>
            </a:endParaRPr>
          </a:p>
          <a:p>
            <a:pPr marL="0" indent="0">
              <a:buNone/>
            </a:pPr>
            <a:endParaRPr lang="en-US" sz="2200">
              <a:solidFill>
                <a:srgbClr val="000000"/>
              </a:solidFill>
              <a:latin typeface="Segoe UI"/>
              <a:cs typeface="Segoe UI"/>
            </a:endParaRPr>
          </a:p>
          <a:p>
            <a:pPr marL="0" indent="0">
              <a:buNone/>
            </a:pPr>
            <a:r>
              <a:rPr lang="en-US" sz="2200">
                <a:latin typeface="Segoe UI"/>
                <a:cs typeface="Segoe UI"/>
              </a:rPr>
              <a:t>- Ordinance No. 103-21</a:t>
            </a:r>
            <a:endParaRPr lang="en-US"/>
          </a:p>
        </p:txBody>
      </p:sp>
    </p:spTree>
    <p:extLst>
      <p:ext uri="{BB962C8B-B14F-4D97-AF65-F5344CB8AC3E}">
        <p14:creationId xmlns:p14="http://schemas.microsoft.com/office/powerpoint/2010/main" val="1985632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4314973-2242-A97D-CE45-50551E42655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r>
              <a:rPr lang="en-US">
                <a:solidFill>
                  <a:schemeClr val="tx1">
                    <a:tint val="75000"/>
                  </a:schemeClr>
                </a:solidFill>
                <a:latin typeface="+mn-lt"/>
              </a:rPr>
              <a:t>Slide </a:t>
            </a:r>
            <a:fld id="{FF0CA7F6-C6A5-4B8D-AFCC-42F4A1E28EAF}" type="slidenum">
              <a:rPr lang="en-US" smtClean="0">
                <a:solidFill>
                  <a:schemeClr val="tx1">
                    <a:tint val="75000"/>
                  </a:schemeClr>
                </a:solidFill>
                <a:latin typeface="+mn-lt"/>
              </a:rPr>
              <a:pPr>
                <a:spcAft>
                  <a:spcPts val="600"/>
                </a:spcAft>
              </a:pPr>
              <a:t>30</a:t>
            </a:fld>
            <a:endParaRPr lang="en-US">
              <a:solidFill>
                <a:schemeClr val="tx1">
                  <a:tint val="75000"/>
                </a:schemeClr>
              </a:solidFill>
              <a:latin typeface="+mn-lt"/>
            </a:endParaRPr>
          </a:p>
        </p:txBody>
      </p:sp>
      <p:sp>
        <p:nvSpPr>
          <p:cNvPr id="2" name="Title 1">
            <a:extLst>
              <a:ext uri="{FF2B5EF4-FFF2-40B4-BE49-F238E27FC236}">
                <a16:creationId xmlns:a16="http://schemas.microsoft.com/office/drawing/2014/main" id="{1E72A133-25DA-F0EA-F8FF-C40153224B40}"/>
              </a:ext>
            </a:extLst>
          </p:cNvPr>
          <p:cNvSpPr>
            <a:spLocks noGrp="1"/>
          </p:cNvSpPr>
          <p:nvPr>
            <p:ph type="title"/>
          </p:nvPr>
        </p:nvSpPr>
        <p:spPr>
          <a:xfrm>
            <a:off x="489285" y="7058027"/>
            <a:ext cx="11399520" cy="1116423"/>
          </a:xfrm>
        </p:spPr>
        <p:txBody>
          <a:bodyPr vert="horz" lIns="91440" tIns="45720" rIns="91440" bIns="45720" rtlCol="0" anchor="ctr">
            <a:normAutofit/>
          </a:bodyPr>
          <a:lstStyle/>
          <a:p>
            <a:r>
              <a:rPr lang="en-US" sz="5200" b="1" kern="1200">
                <a:latin typeface="+mj-lt"/>
                <a:ea typeface="+mj-ea"/>
                <a:cs typeface="+mj-cs"/>
              </a:rPr>
              <a:t>Adult dietary intake</a:t>
            </a:r>
          </a:p>
        </p:txBody>
      </p:sp>
      <p:sp>
        <p:nvSpPr>
          <p:cNvPr id="3" name="TextBox 2">
            <a:extLst>
              <a:ext uri="{FF2B5EF4-FFF2-40B4-BE49-F238E27FC236}">
                <a16:creationId xmlns:a16="http://schemas.microsoft.com/office/drawing/2014/main" id="{74813B05-62B1-B814-1BD4-CBE986F8664A}"/>
              </a:ext>
            </a:extLst>
          </p:cNvPr>
          <p:cNvSpPr txBox="1"/>
          <p:nvPr/>
        </p:nvSpPr>
        <p:spPr>
          <a:xfrm>
            <a:off x="609599" y="92333"/>
            <a:ext cx="11386361" cy="1429946"/>
          </a:xfrm>
          <a:prstGeom prst="rect">
            <a:avLst/>
          </a:prstGeom>
          <a:noFill/>
        </p:spPr>
        <p:txBody>
          <a:bodyPr wrap="square" rtlCol="0">
            <a:spAutoFit/>
          </a:bodyPr>
          <a:lstStyle/>
          <a:p>
            <a:pPr>
              <a:lnSpc>
                <a:spcPct val="90000"/>
              </a:lnSpc>
              <a:spcBef>
                <a:spcPct val="0"/>
              </a:spcBef>
            </a:pPr>
            <a:r>
              <a:rPr lang="en-US" sz="4700">
                <a:solidFill>
                  <a:srgbClr val="D9591E"/>
                </a:solidFill>
                <a:latin typeface="Gill Sans MT" panose="020B0502020104020203" pitchFamily="34" charset="0"/>
                <a:ea typeface="+mj-ea"/>
                <a:cs typeface="+mj-cs"/>
              </a:rPr>
              <a:t>Adult sugary drink consumption has increased since 2018</a:t>
            </a:r>
          </a:p>
        </p:txBody>
      </p:sp>
      <p:sp>
        <p:nvSpPr>
          <p:cNvPr id="5" name="TextBox 4">
            <a:extLst>
              <a:ext uri="{FF2B5EF4-FFF2-40B4-BE49-F238E27FC236}">
                <a16:creationId xmlns:a16="http://schemas.microsoft.com/office/drawing/2014/main" id="{D6BB5382-A60B-1590-39D0-DF4DE09C0927}"/>
              </a:ext>
            </a:extLst>
          </p:cNvPr>
          <p:cNvSpPr txBox="1"/>
          <p:nvPr/>
        </p:nvSpPr>
        <p:spPr>
          <a:xfrm>
            <a:off x="182880" y="1372984"/>
            <a:ext cx="11399520" cy="461665"/>
          </a:xfrm>
          <a:prstGeom prst="rect">
            <a:avLst/>
          </a:prstGeom>
          <a:noFill/>
        </p:spPr>
        <p:txBody>
          <a:bodyPr wrap="square" rtlCol="0">
            <a:spAutoFit/>
          </a:bodyPr>
          <a:lstStyle/>
          <a:p>
            <a:r>
              <a:rPr lang="en-US" sz="2400">
                <a:latin typeface="+mj-lt"/>
              </a:rPr>
              <a:t>Percent of San Francisco Adults Consuming SSBs at Least Once per Day by Year, 2018-2022 </a:t>
            </a:r>
          </a:p>
        </p:txBody>
      </p:sp>
      <p:pic>
        <p:nvPicPr>
          <p:cNvPr id="1028" name="Picture 4" descr="A bar chart of data from 2018 to 2022 that shows the percentage of adults who consumed a sugar sweetened beverage once per day by year. In 2021 17% of adults drank a sugar sweetened beverage daily. In 2022, 11 percent of adults drank a sugar sweetened beverage daily.">
            <a:extLst>
              <a:ext uri="{FF2B5EF4-FFF2-40B4-BE49-F238E27FC236}">
                <a16:creationId xmlns:a16="http://schemas.microsoft.com/office/drawing/2014/main" id="{A76E9B10-CE5B-101C-B48B-6DB7E63468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39130" y="1517665"/>
            <a:ext cx="7417172" cy="44503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Graphic 9, Picture">
            <a:extLst>
              <a:ext uri="{FF2B5EF4-FFF2-40B4-BE49-F238E27FC236}">
                <a16:creationId xmlns:a16="http://schemas.microsoft.com/office/drawing/2014/main" id="{978EB476-2460-5503-5889-CC9BDA766B07}"/>
              </a:ext>
            </a:extLst>
          </p:cNvPr>
          <p:cNvSpPr txBox="1"/>
          <p:nvPr/>
        </p:nvSpPr>
        <p:spPr>
          <a:xfrm>
            <a:off x="9470830" y="3227624"/>
            <a:ext cx="2721170" cy="2308324"/>
          </a:xfrm>
          <a:prstGeom prst="rect">
            <a:avLst/>
          </a:prstGeom>
          <a:noFill/>
        </p:spPr>
        <p:txBody>
          <a:bodyPr wrap="square" rtlCol="0">
            <a:spAutoFit/>
          </a:bodyPr>
          <a:lstStyle/>
          <a:p>
            <a:r>
              <a:rPr lang="en-US"/>
              <a:t>Note: Data is the percentage of adults that self-reported consuming soda or sugar-sweetened fruit drinks, sweet tea, or sports or energy drinks at least one time per day during the past 30 days</a:t>
            </a:r>
          </a:p>
        </p:txBody>
      </p:sp>
      <p:sp>
        <p:nvSpPr>
          <p:cNvPr id="6" name="TextBox 5">
            <a:extLst>
              <a:ext uri="{FF2B5EF4-FFF2-40B4-BE49-F238E27FC236}">
                <a16:creationId xmlns:a16="http://schemas.microsoft.com/office/drawing/2014/main" id="{731F1C9F-AECA-A46F-8D99-F1933FFA6DB6}"/>
              </a:ext>
            </a:extLst>
          </p:cNvPr>
          <p:cNvSpPr txBox="1"/>
          <p:nvPr/>
        </p:nvSpPr>
        <p:spPr>
          <a:xfrm>
            <a:off x="105156" y="6119336"/>
            <a:ext cx="11978640" cy="646331"/>
          </a:xfrm>
          <a:prstGeom prst="rect">
            <a:avLst/>
          </a:prstGeom>
          <a:noFill/>
        </p:spPr>
        <p:txBody>
          <a:bodyPr wrap="square" rtlCol="0">
            <a:spAutoFit/>
          </a:bodyPr>
          <a:lstStyle/>
          <a:p>
            <a:r>
              <a:rPr lang="en-US"/>
              <a:t>Source: Centers for Disease Control and Prevention (CDC). California Department of Public Health. Behavioral Risk Factor Surveillance System Survey Data, 2018-2022. </a:t>
            </a:r>
          </a:p>
        </p:txBody>
      </p:sp>
    </p:spTree>
    <p:extLst>
      <p:ext uri="{BB962C8B-B14F-4D97-AF65-F5344CB8AC3E}">
        <p14:creationId xmlns:p14="http://schemas.microsoft.com/office/powerpoint/2010/main" val="524680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768654-157D-40A5-F82B-C8580766B7C0}"/>
              </a:ext>
            </a:extLst>
          </p:cNvPr>
          <p:cNvSpPr>
            <a:spLocks noGrp="1"/>
          </p:cNvSpPr>
          <p:nvPr>
            <p:ph type="sldNum" sz="quarter" idx="12"/>
          </p:nvPr>
        </p:nvSpPr>
        <p:spPr/>
        <p:txBody>
          <a:bodyPr/>
          <a:lstStyle/>
          <a:p>
            <a:r>
              <a:rPr lang="en-US"/>
              <a:t>Slide </a:t>
            </a:r>
            <a:fld id="{FF0CA7F6-C6A5-4B8D-AFCC-42F4A1E28EAF}" type="slidenum">
              <a:rPr lang="en-US" smtClean="0"/>
              <a:t>31</a:t>
            </a:fld>
            <a:endParaRPr lang="en-US"/>
          </a:p>
        </p:txBody>
      </p:sp>
      <p:sp>
        <p:nvSpPr>
          <p:cNvPr id="2" name="Title 1">
            <a:extLst>
              <a:ext uri="{FF2B5EF4-FFF2-40B4-BE49-F238E27FC236}">
                <a16:creationId xmlns:a16="http://schemas.microsoft.com/office/drawing/2014/main" id="{3FEB66AD-D281-F012-51A2-9545A0986019}"/>
              </a:ext>
            </a:extLst>
          </p:cNvPr>
          <p:cNvSpPr>
            <a:spLocks noGrp="1"/>
          </p:cNvSpPr>
          <p:nvPr>
            <p:ph type="title"/>
          </p:nvPr>
        </p:nvSpPr>
        <p:spPr>
          <a:xfrm>
            <a:off x="831850" y="1709739"/>
            <a:ext cx="10515600" cy="1166812"/>
          </a:xfrm>
        </p:spPr>
        <p:txBody>
          <a:bodyPr/>
          <a:lstStyle/>
          <a:p>
            <a:r>
              <a:rPr lang="en-US"/>
              <a:t>Putting it all together</a:t>
            </a:r>
          </a:p>
        </p:txBody>
      </p:sp>
    </p:spTree>
    <p:extLst>
      <p:ext uri="{BB962C8B-B14F-4D97-AF65-F5344CB8AC3E}">
        <p14:creationId xmlns:p14="http://schemas.microsoft.com/office/powerpoint/2010/main" val="149605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767A27-48D8-3E3B-3E6E-CDF9ACC8CB96}"/>
              </a:ext>
            </a:extLst>
          </p:cNvPr>
          <p:cNvSpPr>
            <a:spLocks noGrp="1"/>
          </p:cNvSpPr>
          <p:nvPr>
            <p:ph type="sldNum" sz="quarter" idx="12"/>
          </p:nvPr>
        </p:nvSpPr>
        <p:spPr/>
        <p:txBody>
          <a:bodyPr/>
          <a:lstStyle/>
          <a:p>
            <a:r>
              <a:rPr lang="en-US"/>
              <a:t>Slide </a:t>
            </a:r>
            <a:fld id="{FF0CA7F6-C6A5-4B8D-AFCC-42F4A1E28EAF}" type="slidenum">
              <a:rPr lang="en-US" smtClean="0"/>
              <a:t>32</a:t>
            </a:fld>
            <a:endParaRPr lang="en-US"/>
          </a:p>
        </p:txBody>
      </p:sp>
      <p:sp>
        <p:nvSpPr>
          <p:cNvPr id="2" name="Title 1">
            <a:extLst>
              <a:ext uri="{FF2B5EF4-FFF2-40B4-BE49-F238E27FC236}">
                <a16:creationId xmlns:a16="http://schemas.microsoft.com/office/drawing/2014/main" id="{F62BC2B8-0037-E41A-2316-1095B2D035F8}"/>
              </a:ext>
            </a:extLst>
          </p:cNvPr>
          <p:cNvSpPr>
            <a:spLocks noGrp="1"/>
          </p:cNvSpPr>
          <p:nvPr>
            <p:ph type="title"/>
          </p:nvPr>
        </p:nvSpPr>
        <p:spPr>
          <a:xfrm>
            <a:off x="282093" y="188232"/>
            <a:ext cx="11165173" cy="766554"/>
          </a:xfrm>
        </p:spPr>
        <p:txBody>
          <a:bodyPr/>
          <a:lstStyle/>
          <a:p>
            <a:r>
              <a:rPr lang="en-US">
                <a:latin typeface="Gill Sans MT"/>
              </a:rPr>
              <a:t>Priorities based on the data presented</a:t>
            </a:r>
            <a:endParaRPr lang="en-US"/>
          </a:p>
        </p:txBody>
      </p:sp>
      <p:graphicFrame>
        <p:nvGraphicFramePr>
          <p:cNvPr id="5" name="Table 4">
            <a:extLst>
              <a:ext uri="{FF2B5EF4-FFF2-40B4-BE49-F238E27FC236}">
                <a16:creationId xmlns:a16="http://schemas.microsoft.com/office/drawing/2014/main" id="{B8C379CE-5ADD-A92B-300E-CEA3A2A57B12}"/>
              </a:ext>
            </a:extLst>
          </p:cNvPr>
          <p:cNvGraphicFramePr>
            <a:graphicFrameLocks noGrp="1"/>
          </p:cNvGraphicFramePr>
          <p:nvPr>
            <p:extLst>
              <p:ext uri="{D42A27DB-BD31-4B8C-83A1-F6EECF244321}">
                <p14:modId xmlns:p14="http://schemas.microsoft.com/office/powerpoint/2010/main" val="475337523"/>
              </p:ext>
            </p:extLst>
          </p:nvPr>
        </p:nvGraphicFramePr>
        <p:xfrm>
          <a:off x="287547" y="944797"/>
          <a:ext cx="11622360" cy="5551964"/>
        </p:xfrm>
        <a:graphic>
          <a:graphicData uri="http://schemas.openxmlformats.org/drawingml/2006/table">
            <a:tbl>
              <a:tblPr firstRow="1" bandRow="1">
                <a:tableStyleId>{5C22544A-7EE6-4342-B048-85BDC9FD1C3A}</a:tableStyleId>
              </a:tblPr>
              <a:tblGrid>
                <a:gridCol w="6772166">
                  <a:extLst>
                    <a:ext uri="{9D8B030D-6E8A-4147-A177-3AD203B41FA5}">
                      <a16:colId xmlns:a16="http://schemas.microsoft.com/office/drawing/2014/main" val="3950038883"/>
                    </a:ext>
                  </a:extLst>
                </a:gridCol>
                <a:gridCol w="4850194">
                  <a:extLst>
                    <a:ext uri="{9D8B030D-6E8A-4147-A177-3AD203B41FA5}">
                      <a16:colId xmlns:a16="http://schemas.microsoft.com/office/drawing/2014/main" val="1205377535"/>
                    </a:ext>
                  </a:extLst>
                </a:gridCol>
              </a:tblGrid>
              <a:tr h="527541">
                <a:tc>
                  <a:txBody>
                    <a:bodyPr/>
                    <a:lstStyle/>
                    <a:p>
                      <a:r>
                        <a:rPr lang="en-US" sz="2800"/>
                        <a:t>Priority populations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Priority indicators</a:t>
                      </a:r>
                    </a:p>
                  </a:txBody>
                  <a:tcPr/>
                </a:tc>
                <a:extLst>
                  <a:ext uri="{0D108BD9-81ED-4DB2-BD59-A6C34878D82A}">
                    <a16:rowId xmlns:a16="http://schemas.microsoft.com/office/drawing/2014/main" val="1233790952"/>
                  </a:ext>
                </a:extLst>
              </a:tr>
              <a:tr h="1106954">
                <a:tc>
                  <a:txBody>
                    <a:bodyPr/>
                    <a:lstStyle/>
                    <a:p>
                      <a:r>
                        <a:rPr lang="en-US" sz="2000" u="sng"/>
                        <a:t>Age</a:t>
                      </a:r>
                    </a:p>
                    <a:p>
                      <a:pPr marL="342900" indent="-342900">
                        <a:buFont typeface="Arial" panose="020B0604020202020204" pitchFamily="34" charset="0"/>
                        <a:buChar char="•"/>
                      </a:pPr>
                      <a:r>
                        <a:rPr lang="en-US" sz="2000"/>
                        <a:t>Transitional Aged Youth (18-24 years old)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Children (0-17 years old)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Older Adults (65 years and older)</a:t>
                      </a:r>
                    </a:p>
                  </a:txBody>
                  <a:tcPr/>
                </a:tc>
                <a:tc>
                  <a:txBody>
                    <a:bodyPr/>
                    <a:lstStyle/>
                    <a:p>
                      <a:pPr marL="342900" lvl="0" indent="-342900">
                        <a:buFont typeface="Arial" panose="020B0604020202020204" pitchFamily="34" charset="0"/>
                        <a:buChar char="•"/>
                      </a:pPr>
                      <a:r>
                        <a:rPr lang="en-US" sz="2000"/>
                        <a:t>Poverty</a:t>
                      </a:r>
                    </a:p>
                    <a:p>
                      <a:pPr marL="342900" lvl="0" indent="-342900">
                        <a:buFont typeface="Arial" panose="020B0604020202020204" pitchFamily="34" charset="0"/>
                        <a:buChar char="•"/>
                      </a:pPr>
                      <a:r>
                        <a:rPr lang="en-US" sz="2000"/>
                        <a:t>Mental Health</a:t>
                      </a:r>
                    </a:p>
                    <a:p>
                      <a:pPr marL="342900" lvl="0" indent="-342900">
                        <a:buFont typeface="Arial" panose="020B0604020202020204" pitchFamily="34" charset="0"/>
                        <a:buChar char="•"/>
                      </a:pPr>
                      <a:r>
                        <a:rPr lang="en-US" sz="2000"/>
                        <a:t>Nutrition</a:t>
                      </a:r>
                    </a:p>
                  </a:txBody>
                  <a:tcPr/>
                </a:tc>
                <a:extLst>
                  <a:ext uri="{0D108BD9-81ED-4DB2-BD59-A6C34878D82A}">
                    <a16:rowId xmlns:a16="http://schemas.microsoft.com/office/drawing/2014/main" val="4285275877"/>
                  </a:ext>
                </a:extLst>
              </a:tr>
              <a:tr h="1793543">
                <a:tc>
                  <a:txBody>
                    <a:bodyPr/>
                    <a:lstStyle/>
                    <a:p>
                      <a:r>
                        <a:rPr lang="en-US" sz="2000" u="sng"/>
                        <a:t>Race/ethnicity</a:t>
                      </a:r>
                    </a:p>
                    <a:p>
                      <a:pPr marL="342900" indent="-342900">
                        <a:buFont typeface="Arial" panose="020B0604020202020204" pitchFamily="34" charset="0"/>
                        <a:buChar char="•"/>
                      </a:pPr>
                      <a:r>
                        <a:rPr lang="en-US" sz="2000"/>
                        <a:t>American Indian Alaska Native (AIAN)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Black/African American residents (B/AA)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Native Hawaiian Other Pacific Islander residents (NHOPI)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Asian pregnant people</a:t>
                      </a:r>
                    </a:p>
                  </a:txBody>
                  <a:tcPr/>
                </a:tc>
                <a:tc>
                  <a:txBody>
                    <a:bodyPr/>
                    <a:lstStyle/>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2000"/>
                        <a:t>Diabetes</a:t>
                      </a: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2000"/>
                        <a:t>Heart failure</a:t>
                      </a: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2000"/>
                        <a:t>Hypertension</a:t>
                      </a: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2000"/>
                        <a:t>Mental health</a:t>
                      </a: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2000"/>
                        <a:t>Pregnancy outcomes</a:t>
                      </a:r>
                    </a:p>
                  </a:txBody>
                  <a:tcPr/>
                </a:tc>
                <a:extLst>
                  <a:ext uri="{0D108BD9-81ED-4DB2-BD59-A6C34878D82A}">
                    <a16:rowId xmlns:a16="http://schemas.microsoft.com/office/drawing/2014/main" val="1825675794"/>
                  </a:ext>
                </a:extLst>
              </a:tr>
              <a:tr h="1639415">
                <a:tc>
                  <a:txBody>
                    <a:bodyPr/>
                    <a:lstStyle/>
                    <a:p>
                      <a:pPr lvl="0">
                        <a:buNone/>
                      </a:pPr>
                      <a:r>
                        <a:rPr lang="en-US" sz="2000" u="sng"/>
                        <a:t>Zip code/neighborhood</a:t>
                      </a:r>
                    </a:p>
                    <a:p>
                      <a:pPr marL="342900" lvl="0" indent="-342900">
                        <a:buFont typeface="Arial" panose="020B0604020202020204" pitchFamily="34" charset="0"/>
                        <a:buChar char="•"/>
                      </a:pPr>
                      <a:r>
                        <a:rPr lang="en-US" sz="2000"/>
                        <a:t>94124 - Bayview Hunters Point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94102 - Downtown, Civic Center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94103 - South of Market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94130 - Treasure Island*</a:t>
                      </a:r>
                    </a:p>
                    <a:p>
                      <a:pPr marL="342900" marR="0" lvl="0" indent="-342900" algn="l">
                        <a:lnSpc>
                          <a:spcPct val="100000"/>
                        </a:lnSpc>
                        <a:spcBef>
                          <a:spcPts val="0"/>
                        </a:spcBef>
                        <a:spcAft>
                          <a:spcPts val="0"/>
                        </a:spcAft>
                        <a:buClrTx/>
                        <a:buSzTx/>
                        <a:buFont typeface="Arial" panose="020B0604020202020204" pitchFamily="34" charset="0"/>
                        <a:buChar char="•"/>
                      </a:pPr>
                      <a:r>
                        <a:rPr lang="en-US" sz="2000"/>
                        <a:t>94134 - Portola, Visitacion Valley</a:t>
                      </a:r>
                    </a:p>
                  </a:txBody>
                  <a:tcPr/>
                </a:tc>
                <a:tc>
                  <a:txBody>
                    <a:bodyPr/>
                    <a:lstStyle/>
                    <a:p>
                      <a:pPr marL="342900" lvl="0" indent="-342900">
                        <a:buFont typeface="Arial" panose="020B0604020202020204" pitchFamily="34" charset="0"/>
                        <a:buChar char="•"/>
                      </a:pPr>
                      <a:r>
                        <a:rPr lang="en-US" sz="2000"/>
                        <a:t>Diabetes</a:t>
                      </a:r>
                    </a:p>
                    <a:p>
                      <a:pPr marL="342900" lvl="0" indent="-342900">
                        <a:buFont typeface="Arial" panose="020B0604020202020204" pitchFamily="34" charset="0"/>
                        <a:buChar char="•"/>
                      </a:pPr>
                      <a:r>
                        <a:rPr lang="en-US" sz="2000"/>
                        <a:t>Heart failure</a:t>
                      </a:r>
                    </a:p>
                    <a:p>
                      <a:pPr marL="342900" lvl="0" indent="-342900">
                        <a:buFont typeface="Arial" panose="020B0604020202020204" pitchFamily="34" charset="0"/>
                        <a:buChar char="•"/>
                      </a:pPr>
                      <a:r>
                        <a:rPr lang="en-US" sz="2000"/>
                        <a:t>Hypertension</a:t>
                      </a:r>
                    </a:p>
                    <a:p>
                      <a:pPr marL="342900" lvl="0" indent="-342900">
                        <a:buFont typeface="Arial" panose="020B0604020202020204" pitchFamily="34" charset="0"/>
                        <a:buChar char="•"/>
                      </a:pPr>
                      <a:r>
                        <a:rPr lang="en-US" sz="2000"/>
                        <a:t>Pregnancy outcomes</a:t>
                      </a:r>
                    </a:p>
                  </a:txBody>
                  <a:tcPr/>
                </a:tc>
                <a:extLst>
                  <a:ext uri="{0D108BD9-81ED-4DB2-BD59-A6C34878D82A}">
                    <a16:rowId xmlns:a16="http://schemas.microsoft.com/office/drawing/2014/main" val="3625575670"/>
                  </a:ext>
                </a:extLst>
              </a:tr>
            </a:tbl>
          </a:graphicData>
        </a:graphic>
      </p:graphicFrame>
    </p:spTree>
    <p:extLst>
      <p:ext uri="{BB962C8B-B14F-4D97-AF65-F5344CB8AC3E}">
        <p14:creationId xmlns:p14="http://schemas.microsoft.com/office/powerpoint/2010/main" val="1034384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17DB5-6ECE-3770-4C9B-9399167D71BA}"/>
              </a:ext>
            </a:extLst>
          </p:cNvPr>
          <p:cNvSpPr>
            <a:spLocks noGrp="1"/>
          </p:cNvSpPr>
          <p:nvPr>
            <p:ph type="sldNum" sz="quarter" idx="12"/>
          </p:nvPr>
        </p:nvSpPr>
        <p:spPr/>
        <p:txBody>
          <a:bodyPr/>
          <a:lstStyle/>
          <a:p>
            <a:r>
              <a:rPr lang="en-US"/>
              <a:t>Slide </a:t>
            </a:r>
            <a:fld id="{FF0CA7F6-C6A5-4B8D-AFCC-42F4A1E28EAF}" type="slidenum">
              <a:rPr lang="en-US" smtClean="0"/>
              <a:t>33</a:t>
            </a:fld>
            <a:endParaRPr lang="en-US"/>
          </a:p>
        </p:txBody>
      </p:sp>
      <p:sp>
        <p:nvSpPr>
          <p:cNvPr id="2" name="Title 1">
            <a:extLst>
              <a:ext uri="{FF2B5EF4-FFF2-40B4-BE49-F238E27FC236}">
                <a16:creationId xmlns:a16="http://schemas.microsoft.com/office/drawing/2014/main" id="{5648889B-B481-2A39-378E-ED9F17E2182F}"/>
              </a:ext>
            </a:extLst>
          </p:cNvPr>
          <p:cNvSpPr>
            <a:spLocks noGrp="1"/>
          </p:cNvSpPr>
          <p:nvPr>
            <p:ph type="title"/>
          </p:nvPr>
        </p:nvSpPr>
        <p:spPr>
          <a:xfrm>
            <a:off x="838200" y="2229304"/>
            <a:ext cx="10515600" cy="1325563"/>
          </a:xfrm>
        </p:spPr>
        <p:txBody>
          <a:bodyPr/>
          <a:lstStyle/>
          <a:p>
            <a:r>
              <a:rPr lang="en-US">
                <a:latin typeface="Gill Sans MT"/>
              </a:rPr>
              <a:t>Q&amp;A</a:t>
            </a:r>
            <a:endParaRPr lang="en-US"/>
          </a:p>
        </p:txBody>
      </p:sp>
    </p:spTree>
    <p:extLst>
      <p:ext uri="{BB962C8B-B14F-4D97-AF65-F5344CB8AC3E}">
        <p14:creationId xmlns:p14="http://schemas.microsoft.com/office/powerpoint/2010/main" val="1424424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042089"/>
            <a:ext cx="5683171" cy="1323975"/>
          </a:xfrm>
        </p:spPr>
        <p:txBody>
          <a:bodyPr/>
          <a:lstStyle/>
          <a:p>
            <a:r>
              <a:rPr lang="en-US"/>
              <a:t>thank you!</a:t>
            </a:r>
          </a:p>
        </p:txBody>
      </p:sp>
      <p:sp>
        <p:nvSpPr>
          <p:cNvPr id="3" name="Subtitle 2"/>
          <p:cNvSpPr>
            <a:spLocks noGrp="1"/>
          </p:cNvSpPr>
          <p:nvPr>
            <p:ph type="subTitle" idx="1"/>
          </p:nvPr>
        </p:nvSpPr>
        <p:spPr>
          <a:xfrm>
            <a:off x="6097054" y="2377330"/>
            <a:ext cx="5683171" cy="3326168"/>
          </a:xfrm>
        </p:spPr>
        <p:txBody>
          <a:bodyPr vert="horz" lIns="91440" tIns="45720" rIns="91440" bIns="45720" rtlCol="0" anchor="t">
            <a:normAutofit/>
          </a:bodyPr>
          <a:lstStyle/>
          <a:p>
            <a:r>
              <a:rPr lang="en-US">
                <a:latin typeface="Myriad Pro"/>
              </a:rPr>
              <a:t>Phil Lowenthal &amp; Kaela Plank</a:t>
            </a:r>
          </a:p>
          <a:p>
            <a:endParaRPr lang="en-US">
              <a:latin typeface="Myriad Pro"/>
            </a:endParaRPr>
          </a:p>
          <a:p>
            <a:endParaRPr lang="en-US">
              <a:latin typeface="Myriad Pro"/>
            </a:endParaRPr>
          </a:p>
          <a:p>
            <a:r>
              <a:rPr lang="en-US">
                <a:latin typeface="Myriad Pro"/>
              </a:rPr>
              <a:t>Further questions can be directed to:</a:t>
            </a:r>
          </a:p>
          <a:p>
            <a:r>
              <a:rPr lang="en-US">
                <a:latin typeface="Myriad Pro"/>
              </a:rPr>
              <a:t>Kaela Plank | </a:t>
            </a:r>
            <a:r>
              <a:rPr lang="en-US">
                <a:latin typeface="Myriad Pro"/>
                <a:hlinkClick r:id="rId3"/>
              </a:rPr>
              <a:t>kaela.plank@sfdph.org</a:t>
            </a:r>
            <a:endParaRPr lang="en-US"/>
          </a:p>
          <a:p>
            <a:r>
              <a:rPr lang="en-US">
                <a:latin typeface="Myriad Pro"/>
              </a:rPr>
              <a:t>Eric Chan |  </a:t>
            </a:r>
            <a:r>
              <a:rPr lang="en-US">
                <a:latin typeface="Myriad Pro"/>
                <a:hlinkClick r:id="rId4"/>
              </a:rPr>
              <a:t>eric.g.chan@sfdph.org</a:t>
            </a:r>
            <a:endParaRPr lang="en-US">
              <a:latin typeface="Myriad Pro"/>
            </a:endParaRPr>
          </a:p>
          <a:p>
            <a:endParaRPr lang="en-US">
              <a:latin typeface="Myriad Pro"/>
            </a:endParaRPr>
          </a:p>
        </p:txBody>
      </p:sp>
    </p:spTree>
    <p:extLst>
      <p:ext uri="{BB962C8B-B14F-4D97-AF65-F5344CB8AC3E}">
        <p14:creationId xmlns:p14="http://schemas.microsoft.com/office/powerpoint/2010/main" val="104427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0CA7F6-C6A5-4B8D-AFCC-42F4A1E28EAF}" type="slidenum">
              <a:rPr lang="en-US" smtClean="0"/>
              <a:t>4</a:t>
            </a:fld>
            <a:endParaRPr lang="en-US"/>
          </a:p>
        </p:txBody>
      </p:sp>
      <p:sp>
        <p:nvSpPr>
          <p:cNvPr id="2" name="Title 1"/>
          <p:cNvSpPr>
            <a:spLocks noGrp="1"/>
          </p:cNvSpPr>
          <p:nvPr>
            <p:ph type="title"/>
          </p:nvPr>
        </p:nvSpPr>
        <p:spPr/>
        <p:txBody>
          <a:bodyPr/>
          <a:lstStyle/>
          <a:p>
            <a:r>
              <a:rPr lang="en-US">
                <a:latin typeface="Gill Sans MT"/>
              </a:rPr>
              <a:t>Food insecurity in San Francisco </a:t>
            </a:r>
            <a:endParaRPr lang="en-US"/>
          </a:p>
        </p:txBody>
      </p:sp>
      <p:sp>
        <p:nvSpPr>
          <p:cNvPr id="6" name="Content Placeholder 5">
            <a:extLst>
              <a:ext uri="{FF2B5EF4-FFF2-40B4-BE49-F238E27FC236}">
                <a16:creationId xmlns:a16="http://schemas.microsoft.com/office/drawing/2014/main" id="{D451C3AE-1A82-8F8A-A516-DFCBE34B868F}"/>
              </a:ext>
            </a:extLst>
          </p:cNvPr>
          <p:cNvSpPr>
            <a:spLocks noGrp="1"/>
          </p:cNvSpPr>
          <p:nvPr>
            <p:ph idx="1"/>
          </p:nvPr>
        </p:nvSpPr>
        <p:spPr/>
        <p:txBody>
          <a:bodyPr vert="horz" lIns="91440" tIns="45720" rIns="91440" bIns="45720" rtlCol="0" anchor="t">
            <a:normAutofit/>
          </a:bodyPr>
          <a:lstStyle/>
          <a:p>
            <a:r>
              <a:rPr lang="en-US">
                <a:solidFill>
                  <a:srgbClr val="595959"/>
                </a:solidFill>
                <a:latin typeface="Myriad Pro"/>
              </a:rPr>
              <a:t>43% (55,000) of SF residents with incomes below 200% FPL experienced food insecurity (pooled 2019-2023)</a:t>
            </a:r>
            <a:endParaRPr lang="en-US">
              <a:solidFill>
                <a:srgbClr val="595959"/>
              </a:solidFill>
            </a:endParaRPr>
          </a:p>
          <a:p>
            <a:pPr lvl="1"/>
            <a:r>
              <a:rPr lang="en-US">
                <a:solidFill>
                  <a:srgbClr val="595959"/>
                </a:solidFill>
                <a:latin typeface="Myriad Pro"/>
              </a:rPr>
              <a:t>Disparities persist:</a:t>
            </a:r>
            <a:endParaRPr lang="en-US">
              <a:solidFill>
                <a:srgbClr val="595959"/>
              </a:solidFill>
            </a:endParaRPr>
          </a:p>
          <a:p>
            <a:pPr lvl="2"/>
            <a:r>
              <a:rPr lang="en-US">
                <a:solidFill>
                  <a:srgbClr val="595959"/>
                </a:solidFill>
                <a:latin typeface="Myriad Pro"/>
              </a:rPr>
              <a:t>50% (10K) of Black or African American and 44% (14K) of Latinx respondents were food insecure</a:t>
            </a:r>
            <a:endParaRPr lang="en-US">
              <a:solidFill>
                <a:srgbClr val="595959"/>
              </a:solidFill>
            </a:endParaRPr>
          </a:p>
          <a:p>
            <a:pPr lvl="2"/>
            <a:r>
              <a:rPr lang="en-US">
                <a:solidFill>
                  <a:srgbClr val="595959"/>
                </a:solidFill>
                <a:latin typeface="Myriad Pro"/>
              </a:rPr>
              <a:t>57% (5K) of 18–24-year-olds </a:t>
            </a:r>
            <a:endParaRPr lang="en-US">
              <a:solidFill>
                <a:srgbClr val="595959"/>
              </a:solidFill>
            </a:endParaRPr>
          </a:p>
          <a:p>
            <a:pPr lvl="2"/>
            <a:r>
              <a:rPr lang="en-US">
                <a:solidFill>
                  <a:srgbClr val="595959"/>
                </a:solidFill>
                <a:latin typeface="Myriad Pro"/>
              </a:rPr>
              <a:t>55% (33K) of those with incomes below 100% FPL</a:t>
            </a:r>
            <a:endParaRPr lang="en-US">
              <a:solidFill>
                <a:srgbClr val="595959"/>
              </a:solidFill>
            </a:endParaRPr>
          </a:p>
          <a:p>
            <a:pPr marL="914400" lvl="2" indent="0">
              <a:buNone/>
            </a:pPr>
            <a:endParaRPr lang="en-US"/>
          </a:p>
        </p:txBody>
      </p:sp>
      <p:sp>
        <p:nvSpPr>
          <p:cNvPr id="3" name="TextBox 2">
            <a:extLst>
              <a:ext uri="{FF2B5EF4-FFF2-40B4-BE49-F238E27FC236}">
                <a16:creationId xmlns:a16="http://schemas.microsoft.com/office/drawing/2014/main" id="{489EED3B-573A-5423-B698-A12D12DC949E}"/>
              </a:ext>
            </a:extLst>
          </p:cNvPr>
          <p:cNvSpPr txBox="1"/>
          <p:nvPr/>
        </p:nvSpPr>
        <p:spPr>
          <a:xfrm>
            <a:off x="5221705" y="5482195"/>
            <a:ext cx="7058785" cy="369332"/>
          </a:xfrm>
          <a:prstGeom prst="rect">
            <a:avLst/>
          </a:prstGeom>
          <a:noFill/>
        </p:spPr>
        <p:txBody>
          <a:bodyPr wrap="square" rtlCol="0">
            <a:spAutoFit/>
          </a:bodyPr>
          <a:lstStyle/>
          <a:p>
            <a:r>
              <a:rPr lang="en-US"/>
              <a:t>Source: UCLA, California Health Interview Survey (CHIS), 2019-2023  </a:t>
            </a:r>
          </a:p>
        </p:txBody>
      </p:sp>
    </p:spTree>
    <p:extLst>
      <p:ext uri="{BB962C8B-B14F-4D97-AF65-F5344CB8AC3E}">
        <p14:creationId xmlns:p14="http://schemas.microsoft.com/office/powerpoint/2010/main" val="152578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C4DF499-6643-7BD7-7484-2A76E1B35221}"/>
              </a:ext>
              <a:ext uri="{C183D7F6-B498-43B3-948B-1728B52AA6E4}">
                <adec:decorative xmlns:adec="http://schemas.microsoft.com/office/drawing/2017/decorative" val="0"/>
              </a:ext>
            </a:extLst>
          </p:cNvPr>
          <p:cNvSpPr>
            <a:spLocks noGrp="1"/>
          </p:cNvSpPr>
          <p:nvPr>
            <p:ph type="sldNum" sz="quarter" idx="12"/>
          </p:nvPr>
        </p:nvSpPr>
        <p:spPr>
          <a:xfrm>
            <a:off x="10591800" y="6356350"/>
            <a:ext cx="7620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Slide </a:t>
            </a:r>
            <a:fld id="{FF0CA7F6-C6A5-4B8D-AFCC-42F4A1E28EAF}" type="slidenum">
              <a:rPr lang="en-US">
                <a:solidFill>
                  <a:srgbClr val="FFFFFF"/>
                </a:solidFill>
                <a:latin typeface="Calibri" panose="020F0502020204030204"/>
              </a:rPr>
              <a:pPr>
                <a:spcAft>
                  <a:spcPts val="600"/>
                </a:spcAft>
                <a:defRPr/>
              </a:pPr>
              <a:t>5</a:t>
            </a:fld>
            <a:endParaRPr lang="en-US">
              <a:solidFill>
                <a:srgbClr val="FFFFFF"/>
              </a:solidFill>
              <a:latin typeface="Calibri" panose="020F0502020204030204"/>
            </a:endParaRPr>
          </a:p>
        </p:txBody>
      </p:sp>
      <p:sp>
        <p:nvSpPr>
          <p:cNvPr id="2" name="Title 1">
            <a:extLst>
              <a:ext uri="{FF2B5EF4-FFF2-40B4-BE49-F238E27FC236}">
                <a16:creationId xmlns:a16="http://schemas.microsoft.com/office/drawing/2014/main" id="{7E7CBEA4-7CC1-304B-E8CE-0E48025ED87E}"/>
              </a:ext>
            </a:extLst>
          </p:cNvPr>
          <p:cNvSpPr>
            <a:spLocks noGrp="1"/>
          </p:cNvSpPr>
          <p:nvPr>
            <p:ph type="title"/>
          </p:nvPr>
        </p:nvSpPr>
        <p:spPr>
          <a:xfrm>
            <a:off x="1121367" y="7083361"/>
            <a:ext cx="7097961" cy="471768"/>
          </a:xfrm>
        </p:spPr>
        <p:txBody>
          <a:bodyPr vert="horz" lIns="91440" tIns="45720" rIns="91440" bIns="45720" rtlCol="0" anchor="b">
            <a:normAutofit fontScale="90000"/>
          </a:bodyPr>
          <a:lstStyle/>
          <a:p>
            <a:r>
              <a:rPr lang="en-US" sz="3400">
                <a:solidFill>
                  <a:schemeClr val="tx1"/>
                </a:solidFill>
                <a:latin typeface="+mj-lt"/>
              </a:rPr>
              <a:t>Map of food insecurity in SF</a:t>
            </a:r>
          </a:p>
        </p:txBody>
      </p:sp>
      <p:sp>
        <p:nvSpPr>
          <p:cNvPr id="103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5004F8E-9D1B-64E9-5751-AAA55170ACF7}"/>
              </a:ext>
            </a:extLst>
          </p:cNvPr>
          <p:cNvSpPr txBox="1"/>
          <p:nvPr/>
        </p:nvSpPr>
        <p:spPr>
          <a:xfrm>
            <a:off x="975005" y="1050881"/>
            <a:ext cx="3901480" cy="3231654"/>
          </a:xfrm>
          <a:prstGeom prst="rect">
            <a:avLst/>
          </a:prstGeom>
          <a:noFill/>
        </p:spPr>
        <p:txBody>
          <a:bodyPr wrap="square" rtlCol="0">
            <a:spAutoFit/>
          </a:bodyPr>
          <a:lstStyle/>
          <a:p>
            <a:r>
              <a:rPr lang="en-US" sz="3400">
                <a:latin typeface="Gill Sans MT" panose="020B0502020104020203" pitchFamily="34" charset="0"/>
                <a:ea typeface="+mj-ea"/>
                <a:cs typeface="+mj-cs"/>
              </a:rPr>
              <a:t>Percent of adults experiencing food insecurity differs across neighborhoods in San Francisco</a:t>
            </a:r>
          </a:p>
        </p:txBody>
      </p:sp>
      <p:pic>
        <p:nvPicPr>
          <p:cNvPr id="1026" name="Picture 2" descr="Map of San Francisco by neighborhood. Data is displayed for 2024. Darker shading means a higher percentage of food insecurity. Shows that food insecurity among adults is concentrated in the northeastern, southeastern, and southern areas of the city. Neighborhoods with the highest food insecurity include Chinatown, the Tenderloin, Bayview Hunters Point and Visitacion Valley.">
            <a:extLst>
              <a:ext uri="{FF2B5EF4-FFF2-40B4-BE49-F238E27FC236}">
                <a16:creationId xmlns:a16="http://schemas.microsoft.com/office/drawing/2014/main" id="{6469823D-8DAC-1F71-5FBC-26CA7FA8A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64" r="6825" b="-1"/>
          <a:stretch>
            <a:fillRect/>
          </a:stretch>
        </p:blipFill>
        <p:spPr bwMode="auto">
          <a:xfrm>
            <a:off x="4766646" y="225361"/>
            <a:ext cx="6450349" cy="643085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9E4F53-46C3-DFC4-6CF5-F315EEA69BD0}"/>
              </a:ext>
            </a:extLst>
          </p:cNvPr>
          <p:cNvSpPr txBox="1"/>
          <p:nvPr/>
        </p:nvSpPr>
        <p:spPr>
          <a:xfrm>
            <a:off x="314480" y="6385018"/>
            <a:ext cx="5051604" cy="369332"/>
          </a:xfrm>
          <a:prstGeom prst="rect">
            <a:avLst/>
          </a:prstGeom>
          <a:noFill/>
        </p:spPr>
        <p:txBody>
          <a:bodyPr wrap="square" rtlCol="0">
            <a:spAutoFit/>
          </a:bodyPr>
          <a:lstStyle/>
          <a:p>
            <a:r>
              <a:rPr lang="en-US"/>
              <a:t>Source: PLACES: Local Data for Better Health, 2024  </a:t>
            </a:r>
          </a:p>
        </p:txBody>
      </p:sp>
    </p:spTree>
    <p:extLst>
      <p:ext uri="{BB962C8B-B14F-4D97-AF65-F5344CB8AC3E}">
        <p14:creationId xmlns:p14="http://schemas.microsoft.com/office/powerpoint/2010/main" val="124805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82D6E0-54AD-5A3A-ED29-4C89BBE6A76F}"/>
              </a:ext>
            </a:extLst>
          </p:cNvPr>
          <p:cNvSpPr>
            <a:spLocks noGrp="1"/>
          </p:cNvSpPr>
          <p:nvPr>
            <p:ph type="sldNum" sz="quarter" idx="12"/>
          </p:nvPr>
        </p:nvSpPr>
        <p:spPr/>
        <p:txBody>
          <a:bodyPr/>
          <a:lstStyle/>
          <a:p>
            <a:r>
              <a:rPr lang="en-US"/>
              <a:t>Slide </a:t>
            </a:r>
            <a:fld id="{FF0CA7F6-C6A5-4B8D-AFCC-42F4A1E28EAF}" type="slidenum">
              <a:rPr lang="en-US" smtClean="0"/>
              <a:t>6</a:t>
            </a:fld>
            <a:endParaRPr lang="en-US"/>
          </a:p>
        </p:txBody>
      </p:sp>
      <p:sp>
        <p:nvSpPr>
          <p:cNvPr id="2" name="Title 1">
            <a:extLst>
              <a:ext uri="{FF2B5EF4-FFF2-40B4-BE49-F238E27FC236}">
                <a16:creationId xmlns:a16="http://schemas.microsoft.com/office/drawing/2014/main" id="{11E7667E-3EF8-9BE3-B764-95003FFAEB4E}"/>
              </a:ext>
            </a:extLst>
          </p:cNvPr>
          <p:cNvSpPr>
            <a:spLocks noGrp="1"/>
          </p:cNvSpPr>
          <p:nvPr>
            <p:ph type="title"/>
          </p:nvPr>
        </p:nvSpPr>
        <p:spPr>
          <a:xfrm>
            <a:off x="831850" y="1709738"/>
            <a:ext cx="10515600" cy="2198383"/>
          </a:xfrm>
        </p:spPr>
        <p:txBody>
          <a:bodyPr/>
          <a:lstStyle/>
          <a:p>
            <a:r>
              <a:rPr lang="en-US"/>
              <a:t>Income and Poverty</a:t>
            </a:r>
          </a:p>
        </p:txBody>
      </p:sp>
    </p:spTree>
    <p:extLst>
      <p:ext uri="{BB962C8B-B14F-4D97-AF65-F5344CB8AC3E}">
        <p14:creationId xmlns:p14="http://schemas.microsoft.com/office/powerpoint/2010/main" val="318151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09FE-1151-7C08-9292-FB025E2771E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113162-FD35-0E88-550F-47D1CB58AE66}"/>
              </a:ext>
            </a:extLst>
          </p:cNvPr>
          <p:cNvSpPr>
            <a:spLocks noGrp="1"/>
          </p:cNvSpPr>
          <p:nvPr>
            <p:ph type="sldNum" sz="quarter" idx="12"/>
          </p:nvPr>
        </p:nvSpPr>
        <p:spPr/>
        <p:txBody>
          <a:bodyPr/>
          <a:lstStyle/>
          <a:p>
            <a:r>
              <a:rPr lang="en-US"/>
              <a:t>Slide </a:t>
            </a:r>
            <a:fld id="{FF0CA7F6-C6A5-4B8D-AFCC-42F4A1E28EAF}" type="slidenum">
              <a:rPr lang="en-US" smtClean="0"/>
              <a:t>7</a:t>
            </a:fld>
            <a:endParaRPr lang="en-US"/>
          </a:p>
        </p:txBody>
      </p:sp>
      <p:sp>
        <p:nvSpPr>
          <p:cNvPr id="2" name="Title 1">
            <a:extLst>
              <a:ext uri="{FF2B5EF4-FFF2-40B4-BE49-F238E27FC236}">
                <a16:creationId xmlns:a16="http://schemas.microsoft.com/office/drawing/2014/main" id="{59D74814-A6B0-A102-9151-29CAF2472D0E}"/>
              </a:ext>
            </a:extLst>
          </p:cNvPr>
          <p:cNvSpPr>
            <a:spLocks noGrp="1"/>
          </p:cNvSpPr>
          <p:nvPr>
            <p:ph type="title"/>
          </p:nvPr>
        </p:nvSpPr>
        <p:spPr>
          <a:xfrm>
            <a:off x="2652414" y="6963508"/>
            <a:ext cx="5119985" cy="984940"/>
          </a:xfrm>
        </p:spPr>
        <p:txBody>
          <a:bodyPr>
            <a:noAutofit/>
          </a:bodyPr>
          <a:lstStyle/>
          <a:p>
            <a:r>
              <a:rPr lang="en-US" sz="2800"/>
              <a:t>Median household income by race and Hispanic/Latino origin</a:t>
            </a:r>
          </a:p>
        </p:txBody>
      </p:sp>
      <p:sp>
        <p:nvSpPr>
          <p:cNvPr id="3" name="TextBox 2">
            <a:extLst>
              <a:ext uri="{FF2B5EF4-FFF2-40B4-BE49-F238E27FC236}">
                <a16:creationId xmlns:a16="http://schemas.microsoft.com/office/drawing/2014/main" id="{B5DD6690-F785-B223-7F0A-3002555D6CC7}"/>
              </a:ext>
            </a:extLst>
          </p:cNvPr>
          <p:cNvSpPr txBox="1"/>
          <p:nvPr/>
        </p:nvSpPr>
        <p:spPr>
          <a:xfrm>
            <a:off x="147507" y="986196"/>
            <a:ext cx="3299207" cy="3108543"/>
          </a:xfrm>
          <a:prstGeom prst="rect">
            <a:avLst/>
          </a:prstGeom>
          <a:noFill/>
        </p:spPr>
        <p:txBody>
          <a:bodyPr wrap="square" rtlCol="0">
            <a:spAutoFit/>
          </a:bodyPr>
          <a:lstStyle/>
          <a:p>
            <a:r>
              <a:rPr lang="en-US" sz="2800">
                <a:solidFill>
                  <a:srgbClr val="D9591E"/>
                </a:solidFill>
                <a:latin typeface="Gill Sans MT" panose="020B0502020104020203" pitchFamily="34" charset="0"/>
                <a:ea typeface="+mj-ea"/>
                <a:cs typeface="+mj-cs"/>
              </a:rPr>
              <a:t>Median household income is lowest for those who identify as Black/African American or American Indian and Alaska Native</a:t>
            </a:r>
          </a:p>
        </p:txBody>
      </p:sp>
      <p:graphicFrame>
        <p:nvGraphicFramePr>
          <p:cNvPr id="5" name="Table 4">
            <a:extLst>
              <a:ext uri="{FF2B5EF4-FFF2-40B4-BE49-F238E27FC236}">
                <a16:creationId xmlns:a16="http://schemas.microsoft.com/office/drawing/2014/main" id="{63BDA137-A228-2868-BCBF-50355056987F}"/>
              </a:ext>
            </a:extLst>
          </p:cNvPr>
          <p:cNvGraphicFramePr>
            <a:graphicFrameLocks noGrp="1"/>
          </p:cNvGraphicFramePr>
          <p:nvPr>
            <p:extLst>
              <p:ext uri="{D42A27DB-BD31-4B8C-83A1-F6EECF244321}">
                <p14:modId xmlns:p14="http://schemas.microsoft.com/office/powerpoint/2010/main" val="3854981568"/>
              </p:ext>
            </p:extLst>
          </p:nvPr>
        </p:nvGraphicFramePr>
        <p:xfrm>
          <a:off x="3457575" y="531394"/>
          <a:ext cx="8512973" cy="4581489"/>
        </p:xfrm>
        <a:graphic>
          <a:graphicData uri="http://schemas.openxmlformats.org/drawingml/2006/table">
            <a:tbl>
              <a:tblPr firstRow="1" bandRow="1">
                <a:tableStyleId>{5C22544A-7EE6-4342-B048-85BDC9FD1C3A}</a:tableStyleId>
              </a:tblPr>
              <a:tblGrid>
                <a:gridCol w="4991034">
                  <a:extLst>
                    <a:ext uri="{9D8B030D-6E8A-4147-A177-3AD203B41FA5}">
                      <a16:colId xmlns:a16="http://schemas.microsoft.com/office/drawing/2014/main" val="2473351510"/>
                    </a:ext>
                  </a:extLst>
                </a:gridCol>
                <a:gridCol w="3521939">
                  <a:extLst>
                    <a:ext uri="{9D8B030D-6E8A-4147-A177-3AD203B41FA5}">
                      <a16:colId xmlns:a16="http://schemas.microsoft.com/office/drawing/2014/main" val="3359820777"/>
                    </a:ext>
                  </a:extLst>
                </a:gridCol>
              </a:tblGrid>
              <a:tr h="416499">
                <a:tc gridSpan="2">
                  <a:txBody>
                    <a:bodyPr/>
                    <a:lstStyle/>
                    <a:p>
                      <a:r>
                        <a:rPr lang="en-US"/>
                        <a:t>Table 1. San Francisco Median Household Income* by Race and Hispanic/Latino Origin</a:t>
                      </a:r>
                    </a:p>
                  </a:txBody>
                  <a:tcPr/>
                </a:tc>
                <a:tc hMerge="1">
                  <a:txBody>
                    <a:bodyPr/>
                    <a:lstStyle/>
                    <a:p>
                      <a:endParaRPr lang="en-US"/>
                    </a:p>
                  </a:txBody>
                  <a:tcPr/>
                </a:tc>
                <a:extLst>
                  <a:ext uri="{0D108BD9-81ED-4DB2-BD59-A6C34878D82A}">
                    <a16:rowId xmlns:a16="http://schemas.microsoft.com/office/drawing/2014/main" val="1827580495"/>
                  </a:ext>
                </a:extLst>
              </a:tr>
              <a:tr h="416499">
                <a:tc>
                  <a:txBody>
                    <a:bodyPr/>
                    <a:lstStyle/>
                    <a:p>
                      <a:r>
                        <a:rPr lang="en-US" b="1"/>
                        <a:t>Race and Hispanic or Latino Origin of Householder</a:t>
                      </a:r>
                    </a:p>
                  </a:txBody>
                  <a:tcPr/>
                </a:tc>
                <a:tc>
                  <a:txBody>
                    <a:bodyPr/>
                    <a:lstStyle/>
                    <a:p>
                      <a:pPr algn="ctr"/>
                      <a:r>
                        <a:rPr lang="en-US" b="1"/>
                        <a:t>Median Household Income</a:t>
                      </a:r>
                    </a:p>
                  </a:txBody>
                  <a:tcPr/>
                </a:tc>
                <a:extLst>
                  <a:ext uri="{0D108BD9-81ED-4DB2-BD59-A6C34878D82A}">
                    <a16:rowId xmlns:a16="http://schemas.microsoft.com/office/drawing/2014/main" val="1320426114"/>
                  </a:ext>
                </a:extLst>
              </a:tr>
              <a:tr h="416499">
                <a:tc>
                  <a:txBody>
                    <a:bodyPr/>
                    <a:lstStyle/>
                    <a:p>
                      <a:r>
                        <a:rPr lang="en-US"/>
                        <a:t>One race alone^</a:t>
                      </a:r>
                    </a:p>
                  </a:txBody>
                  <a:tcPr/>
                </a:tc>
                <a:tc>
                  <a:txBody>
                    <a:bodyPr/>
                    <a:lstStyle/>
                    <a:p>
                      <a:pPr algn="ctr"/>
                      <a:r>
                        <a:rPr lang="en-US"/>
                        <a:t>NA</a:t>
                      </a:r>
                    </a:p>
                  </a:txBody>
                  <a:tcPr/>
                </a:tc>
                <a:extLst>
                  <a:ext uri="{0D108BD9-81ED-4DB2-BD59-A6C34878D82A}">
                    <a16:rowId xmlns:a16="http://schemas.microsoft.com/office/drawing/2014/main" val="119099067"/>
                  </a:ext>
                </a:extLst>
              </a:tr>
              <a:tr h="416499">
                <a:tc>
                  <a:txBody>
                    <a:bodyPr/>
                    <a:lstStyle/>
                    <a:p>
                      <a:r>
                        <a:rPr lang="en-US"/>
                        <a:t>     White</a:t>
                      </a:r>
                    </a:p>
                  </a:txBody>
                  <a:tcPr/>
                </a:tc>
                <a:tc>
                  <a:txBody>
                    <a:bodyPr/>
                    <a:lstStyle/>
                    <a:p>
                      <a:pPr algn="ctr"/>
                      <a:r>
                        <a:rPr lang="en-US"/>
                        <a:t>$177,030</a:t>
                      </a:r>
                    </a:p>
                  </a:txBody>
                  <a:tcPr/>
                </a:tc>
                <a:extLst>
                  <a:ext uri="{0D108BD9-81ED-4DB2-BD59-A6C34878D82A}">
                    <a16:rowId xmlns:a16="http://schemas.microsoft.com/office/drawing/2014/main" val="1762070765"/>
                  </a:ext>
                </a:extLst>
              </a:tr>
              <a:tr h="416499">
                <a:tc>
                  <a:txBody>
                    <a:bodyPr/>
                    <a:lstStyle/>
                    <a:p>
                      <a:r>
                        <a:rPr lang="en-US"/>
                        <a:t>     Black or African American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$51,610</a:t>
                      </a:r>
                    </a:p>
                  </a:txBody>
                  <a:tcPr/>
                </a:tc>
                <a:extLst>
                  <a:ext uri="{0D108BD9-81ED-4DB2-BD59-A6C34878D82A}">
                    <a16:rowId xmlns:a16="http://schemas.microsoft.com/office/drawing/2014/main" val="3648545191"/>
                  </a:ext>
                </a:extLst>
              </a:tr>
              <a:tr h="416499">
                <a:tc>
                  <a:txBody>
                    <a:bodyPr/>
                    <a:lstStyle/>
                    <a:p>
                      <a:r>
                        <a:rPr lang="en-US"/>
                        <a:t>     American Indian and Alaska Native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$52,109</a:t>
                      </a:r>
                    </a:p>
                  </a:txBody>
                  <a:tcPr/>
                </a:tc>
                <a:extLst>
                  <a:ext uri="{0D108BD9-81ED-4DB2-BD59-A6C34878D82A}">
                    <a16:rowId xmlns:a16="http://schemas.microsoft.com/office/drawing/2014/main" val="3521779070"/>
                  </a:ext>
                </a:extLst>
              </a:tr>
              <a:tr h="416499">
                <a:tc>
                  <a:txBody>
                    <a:bodyPr/>
                    <a:lstStyle/>
                    <a:p>
                      <a:r>
                        <a:rPr lang="en-US"/>
                        <a:t>     Asian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$123,757</a:t>
                      </a:r>
                    </a:p>
                  </a:txBody>
                  <a:tcPr/>
                </a:tc>
                <a:extLst>
                  <a:ext uri="{0D108BD9-81ED-4DB2-BD59-A6C34878D82A}">
                    <a16:rowId xmlns:a16="http://schemas.microsoft.com/office/drawing/2014/main" val="503064032"/>
                  </a:ext>
                </a:extLst>
              </a:tr>
              <a:tr h="416499">
                <a:tc>
                  <a:txBody>
                    <a:bodyPr/>
                    <a:lstStyle/>
                    <a:p>
                      <a:r>
                        <a:rPr lang="en-US"/>
                        <a:t>     Native Hawaiian and Other Pacific Islander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$93,816</a:t>
                      </a:r>
                    </a:p>
                  </a:txBody>
                  <a:tcPr/>
                </a:tc>
                <a:extLst>
                  <a:ext uri="{0D108BD9-81ED-4DB2-BD59-A6C34878D82A}">
                    <a16:rowId xmlns:a16="http://schemas.microsoft.com/office/drawing/2014/main" val="860869991"/>
                  </a:ext>
                </a:extLst>
              </a:tr>
              <a:tr h="416499">
                <a:tc>
                  <a:txBody>
                    <a:bodyPr/>
                    <a:lstStyle/>
                    <a:p>
                      <a:r>
                        <a:rPr lang="en-US"/>
                        <a:t>     Some other race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$84,346</a:t>
                      </a:r>
                    </a:p>
                  </a:txBody>
                  <a:tcPr/>
                </a:tc>
                <a:extLst>
                  <a:ext uri="{0D108BD9-81ED-4DB2-BD59-A6C34878D82A}">
                    <a16:rowId xmlns:a16="http://schemas.microsoft.com/office/drawing/2014/main" val="309683715"/>
                  </a:ext>
                </a:extLst>
              </a:tr>
              <a:tr h="416499">
                <a:tc>
                  <a:txBody>
                    <a:bodyPr/>
                    <a:lstStyle/>
                    <a:p>
                      <a:r>
                        <a:rPr lang="en-US"/>
                        <a:t>Two or more races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$136,908</a:t>
                      </a:r>
                    </a:p>
                  </a:txBody>
                  <a:tcPr/>
                </a:tc>
                <a:extLst>
                  <a:ext uri="{0D108BD9-81ED-4DB2-BD59-A6C34878D82A}">
                    <a16:rowId xmlns:a16="http://schemas.microsoft.com/office/drawing/2014/main" val="3427935372"/>
                  </a:ext>
                </a:extLst>
              </a:tr>
              <a:tr h="416499">
                <a:tc>
                  <a:txBody>
                    <a:bodyPr/>
                    <a:lstStyle/>
                    <a:p>
                      <a:r>
                        <a:rPr lang="en-US"/>
                        <a:t>Hispanic or Latino Origin (of any race)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$99,984</a:t>
                      </a:r>
                    </a:p>
                  </a:txBody>
                  <a:tcPr/>
                </a:tc>
                <a:extLst>
                  <a:ext uri="{0D108BD9-81ED-4DB2-BD59-A6C34878D82A}">
                    <a16:rowId xmlns:a16="http://schemas.microsoft.com/office/drawing/2014/main" val="3843771119"/>
                  </a:ext>
                </a:extLst>
              </a:tr>
            </a:tbl>
          </a:graphicData>
        </a:graphic>
      </p:graphicFrame>
      <p:sp>
        <p:nvSpPr>
          <p:cNvPr id="6" name="TextBox 5">
            <a:extLst>
              <a:ext uri="{FF2B5EF4-FFF2-40B4-BE49-F238E27FC236}">
                <a16:creationId xmlns:a16="http://schemas.microsoft.com/office/drawing/2014/main" id="{106C7163-17C0-2D93-CF6A-4B8E28F05746}"/>
              </a:ext>
            </a:extLst>
          </p:cNvPr>
          <p:cNvSpPr txBox="1"/>
          <p:nvPr/>
        </p:nvSpPr>
        <p:spPr>
          <a:xfrm>
            <a:off x="1325880" y="5836066"/>
            <a:ext cx="10866120" cy="923330"/>
          </a:xfrm>
          <a:prstGeom prst="rect">
            <a:avLst/>
          </a:prstGeom>
          <a:solidFill>
            <a:schemeClr val="bg1"/>
          </a:solidFill>
        </p:spPr>
        <p:txBody>
          <a:bodyPr wrap="square" rtlCol="0">
            <a:spAutoFit/>
          </a:bodyPr>
          <a:lstStyle/>
          <a:p>
            <a:r>
              <a:rPr lang="en-US"/>
              <a:t>Source: United States Census Bureau, 2019–2023 American Community Survey 5-Year Estimates, tables B19013A-I.</a:t>
            </a:r>
          </a:p>
          <a:p>
            <a:r>
              <a:rPr lang="en-US"/>
              <a:t>*Median household income in the past 12 months in 2023 inflation-adjusted dollars.</a:t>
            </a:r>
          </a:p>
          <a:p>
            <a:r>
              <a:rPr lang="en-US"/>
              <a:t>^Persons of one race may also identify as Hispanic/Latino.</a:t>
            </a:r>
          </a:p>
        </p:txBody>
      </p:sp>
    </p:spTree>
    <p:extLst>
      <p:ext uri="{BB962C8B-B14F-4D97-AF65-F5344CB8AC3E}">
        <p14:creationId xmlns:p14="http://schemas.microsoft.com/office/powerpoint/2010/main" val="49108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4BF4E0-772D-4483-39E8-928BBA81A6E5}"/>
              </a:ext>
            </a:extLst>
          </p:cNvPr>
          <p:cNvSpPr>
            <a:spLocks noGrp="1"/>
          </p:cNvSpPr>
          <p:nvPr>
            <p:ph type="sldNum" sz="quarter" idx="12"/>
          </p:nvPr>
        </p:nvSpPr>
        <p:spPr/>
        <p:txBody>
          <a:bodyPr/>
          <a:lstStyle/>
          <a:p>
            <a:r>
              <a:rPr lang="en-US"/>
              <a:t>Slide </a:t>
            </a:r>
            <a:fld id="{FF0CA7F6-C6A5-4B8D-AFCC-42F4A1E28EAF}" type="slidenum">
              <a:rPr lang="en-US" smtClean="0"/>
              <a:t>8</a:t>
            </a:fld>
            <a:endParaRPr lang="en-US"/>
          </a:p>
        </p:txBody>
      </p:sp>
      <p:sp>
        <p:nvSpPr>
          <p:cNvPr id="2" name="Title 1">
            <a:extLst>
              <a:ext uri="{FF2B5EF4-FFF2-40B4-BE49-F238E27FC236}">
                <a16:creationId xmlns:a16="http://schemas.microsoft.com/office/drawing/2014/main" id="{0B4F934F-0F1E-5D73-D11E-81EB8201B201}"/>
              </a:ext>
            </a:extLst>
          </p:cNvPr>
          <p:cNvSpPr>
            <a:spLocks noGrp="1"/>
          </p:cNvSpPr>
          <p:nvPr>
            <p:ph type="title"/>
          </p:nvPr>
        </p:nvSpPr>
        <p:spPr>
          <a:xfrm>
            <a:off x="1900718" y="7003286"/>
            <a:ext cx="7994151" cy="1325563"/>
          </a:xfrm>
        </p:spPr>
        <p:txBody>
          <a:bodyPr/>
          <a:lstStyle/>
          <a:p>
            <a:r>
              <a:rPr lang="en-US"/>
              <a:t>Poverty in San Francisco </a:t>
            </a:r>
          </a:p>
        </p:txBody>
      </p:sp>
      <p:sp>
        <p:nvSpPr>
          <p:cNvPr id="6" name="TextBox 5">
            <a:extLst>
              <a:ext uri="{FF2B5EF4-FFF2-40B4-BE49-F238E27FC236}">
                <a16:creationId xmlns:a16="http://schemas.microsoft.com/office/drawing/2014/main" id="{88CB6317-6EC0-AE85-DB69-33094B7D0848}"/>
              </a:ext>
            </a:extLst>
          </p:cNvPr>
          <p:cNvSpPr txBox="1"/>
          <p:nvPr/>
        </p:nvSpPr>
        <p:spPr>
          <a:xfrm>
            <a:off x="1013662" y="843240"/>
            <a:ext cx="3064747" cy="769441"/>
          </a:xfrm>
          <a:prstGeom prst="rect">
            <a:avLst/>
          </a:prstGeom>
          <a:noFill/>
        </p:spPr>
        <p:txBody>
          <a:bodyPr wrap="square" rtlCol="0">
            <a:spAutoFit/>
          </a:bodyPr>
          <a:lstStyle/>
          <a:p>
            <a:r>
              <a:rPr lang="en-US" sz="4400">
                <a:solidFill>
                  <a:srgbClr val="D9591E"/>
                </a:solidFill>
                <a:latin typeface="Gill Sans MT" panose="020B0502020104020203" pitchFamily="34" charset="0"/>
              </a:rPr>
              <a:t>In 2023:</a:t>
            </a:r>
          </a:p>
        </p:txBody>
      </p:sp>
      <p:sp>
        <p:nvSpPr>
          <p:cNvPr id="3" name="Content Placeholder 2">
            <a:extLst>
              <a:ext uri="{FF2B5EF4-FFF2-40B4-BE49-F238E27FC236}">
                <a16:creationId xmlns:a16="http://schemas.microsoft.com/office/drawing/2014/main" id="{D8143420-4790-5D57-0FE1-E238B3932187}"/>
              </a:ext>
            </a:extLst>
          </p:cNvPr>
          <p:cNvSpPr>
            <a:spLocks noGrp="1"/>
          </p:cNvSpPr>
          <p:nvPr>
            <p:ph idx="1"/>
          </p:nvPr>
        </p:nvSpPr>
        <p:spPr>
          <a:xfrm>
            <a:off x="1013662" y="1878959"/>
            <a:ext cx="10340138" cy="2492625"/>
          </a:xfrm>
        </p:spPr>
        <p:txBody>
          <a:bodyPr vert="horz" lIns="91440" tIns="45720" rIns="91440" bIns="45720" rtlCol="0" anchor="t">
            <a:normAutofit fontScale="92500" lnSpcReduction="10000"/>
          </a:bodyPr>
          <a:lstStyle/>
          <a:p>
            <a:r>
              <a:rPr lang="en-US" sz="3600">
                <a:solidFill>
                  <a:srgbClr val="D9591E"/>
                </a:solidFill>
                <a:latin typeface="Myriad Pro"/>
              </a:rPr>
              <a:t> 10.6% (~87K) of SF residents live below the Federal Poverty Level (FPL).</a:t>
            </a:r>
          </a:p>
          <a:p>
            <a:pPr marL="0" indent="0">
              <a:buNone/>
            </a:pPr>
            <a:endParaRPr lang="en-US" sz="4000">
              <a:solidFill>
                <a:srgbClr val="D9591E"/>
              </a:solidFill>
            </a:endParaRPr>
          </a:p>
          <a:p>
            <a:r>
              <a:rPr lang="en-US" sz="3600">
                <a:solidFill>
                  <a:srgbClr val="D9591E"/>
                </a:solidFill>
                <a:latin typeface="Myriad Pro"/>
              </a:rPr>
              <a:t> 21% (172K) lived below 200% of the FPL.</a:t>
            </a:r>
          </a:p>
          <a:p>
            <a:pPr marL="0" indent="0">
              <a:buNone/>
            </a:pPr>
            <a:r>
              <a:rPr lang="en-US">
                <a:latin typeface="Myriad Pro"/>
              </a:rPr>
              <a:t> </a:t>
            </a:r>
          </a:p>
        </p:txBody>
      </p:sp>
      <p:sp>
        <p:nvSpPr>
          <p:cNvPr id="5" name="TextBox 4">
            <a:extLst>
              <a:ext uri="{FF2B5EF4-FFF2-40B4-BE49-F238E27FC236}">
                <a16:creationId xmlns:a16="http://schemas.microsoft.com/office/drawing/2014/main" id="{A87E4165-8BE4-846A-58DC-EA9F373EEF77}"/>
              </a:ext>
            </a:extLst>
          </p:cNvPr>
          <p:cNvSpPr txBox="1"/>
          <p:nvPr/>
        </p:nvSpPr>
        <p:spPr>
          <a:xfrm>
            <a:off x="1376761" y="5364269"/>
            <a:ext cx="60641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Source: U.S. Census Bureau. 2019-2023: American Community Survey 5- Year Estimates, Tables B17001 and S1701</a:t>
            </a:r>
          </a:p>
        </p:txBody>
      </p:sp>
    </p:spTree>
    <p:extLst>
      <p:ext uri="{BB962C8B-B14F-4D97-AF65-F5344CB8AC3E}">
        <p14:creationId xmlns:p14="http://schemas.microsoft.com/office/powerpoint/2010/main" val="337179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5528D-B1A6-9560-A930-7E8123C23A4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98743B-4E5D-5463-B739-885431BF7E76}"/>
              </a:ext>
            </a:extLst>
          </p:cNvPr>
          <p:cNvSpPr>
            <a:spLocks noGrp="1"/>
          </p:cNvSpPr>
          <p:nvPr>
            <p:ph type="sldNum" sz="quarter" idx="12"/>
          </p:nvPr>
        </p:nvSpPr>
        <p:spPr/>
        <p:txBody>
          <a:bodyPr/>
          <a:lstStyle/>
          <a:p>
            <a:r>
              <a:rPr lang="en-US"/>
              <a:t>Slide </a:t>
            </a:r>
            <a:fld id="{FF0CA7F6-C6A5-4B8D-AFCC-42F4A1E28EAF}" type="slidenum">
              <a:rPr lang="en-US" smtClean="0"/>
              <a:t>9</a:t>
            </a:fld>
            <a:endParaRPr lang="en-US"/>
          </a:p>
        </p:txBody>
      </p:sp>
      <p:sp>
        <p:nvSpPr>
          <p:cNvPr id="2" name="Title 1">
            <a:extLst>
              <a:ext uri="{FF2B5EF4-FFF2-40B4-BE49-F238E27FC236}">
                <a16:creationId xmlns:a16="http://schemas.microsoft.com/office/drawing/2014/main" id="{5B6C27CA-F62A-D99D-8063-5D8D048E9DF8}"/>
              </a:ext>
            </a:extLst>
          </p:cNvPr>
          <p:cNvSpPr>
            <a:spLocks noGrp="1"/>
          </p:cNvSpPr>
          <p:nvPr>
            <p:ph type="title"/>
          </p:nvPr>
        </p:nvSpPr>
        <p:spPr>
          <a:xfrm>
            <a:off x="1462462" y="6706260"/>
            <a:ext cx="11458575" cy="1344613"/>
          </a:xfrm>
        </p:spPr>
        <p:txBody>
          <a:bodyPr vert="horz" lIns="91440" tIns="45720" rIns="91440" bIns="45720" rtlCol="0" anchor="ctr">
            <a:noAutofit/>
          </a:bodyPr>
          <a:lstStyle/>
          <a:p>
            <a:r>
              <a:rPr lang="en-US" sz="3200">
                <a:latin typeface="Gill Sans MT"/>
              </a:rPr>
              <a:t>San Francisco median household income by race and Hispanic/Latino origin</a:t>
            </a:r>
            <a:endParaRPr lang="en-US" sz="3200"/>
          </a:p>
        </p:txBody>
      </p:sp>
      <p:sp>
        <p:nvSpPr>
          <p:cNvPr id="3" name="TextBox 2">
            <a:extLst>
              <a:ext uri="{FF2B5EF4-FFF2-40B4-BE49-F238E27FC236}">
                <a16:creationId xmlns:a16="http://schemas.microsoft.com/office/drawing/2014/main" id="{936F3151-5996-3228-DEF5-6595B2D7DEFA}"/>
              </a:ext>
            </a:extLst>
          </p:cNvPr>
          <p:cNvSpPr txBox="1"/>
          <p:nvPr/>
        </p:nvSpPr>
        <p:spPr>
          <a:xfrm>
            <a:off x="131821" y="1098399"/>
            <a:ext cx="3093878" cy="3194721"/>
          </a:xfrm>
          <a:prstGeom prst="rect">
            <a:avLst/>
          </a:prstGeom>
          <a:noFill/>
        </p:spPr>
        <p:txBody>
          <a:bodyPr wrap="square" lIns="91440" tIns="45720" rIns="91440" bIns="45720" rtlCol="0" anchor="t">
            <a:spAutoFit/>
          </a:bodyPr>
          <a:lstStyle/>
          <a:p>
            <a:pPr>
              <a:lnSpc>
                <a:spcPct val="90000"/>
              </a:lnSpc>
              <a:spcBef>
                <a:spcPct val="0"/>
              </a:spcBef>
            </a:pPr>
            <a:r>
              <a:rPr lang="en-US" sz="3200">
                <a:solidFill>
                  <a:srgbClr val="D9591E"/>
                </a:solidFill>
                <a:latin typeface="Gill Sans MT"/>
                <a:ea typeface="+mj-ea"/>
                <a:cs typeface="+mj-cs"/>
              </a:rPr>
              <a:t>Poverty is highest among  American Indian and Alaska Native and </a:t>
            </a:r>
            <a:r>
              <a:rPr lang="en-US" sz="3200">
                <a:solidFill>
                  <a:srgbClr val="D9591E"/>
                </a:solidFill>
                <a:latin typeface="Gill Sans MT"/>
              </a:rPr>
              <a:t>Black/African American residents</a:t>
            </a:r>
            <a:endParaRPr lang="en-US" sz="3200">
              <a:solidFill>
                <a:srgbClr val="D9591E"/>
              </a:solidFill>
              <a:latin typeface="Gill Sans MT"/>
              <a:ea typeface="+mj-ea"/>
              <a:cs typeface="+mj-cs"/>
            </a:endParaRPr>
          </a:p>
        </p:txBody>
      </p:sp>
      <p:graphicFrame>
        <p:nvGraphicFramePr>
          <p:cNvPr id="7" name="Table 6">
            <a:extLst>
              <a:ext uri="{FF2B5EF4-FFF2-40B4-BE49-F238E27FC236}">
                <a16:creationId xmlns:a16="http://schemas.microsoft.com/office/drawing/2014/main" id="{154D8440-47E3-F140-EF35-E1D7B866E2A4}"/>
              </a:ext>
            </a:extLst>
          </p:cNvPr>
          <p:cNvGraphicFramePr>
            <a:graphicFrameLocks noGrp="1"/>
          </p:cNvGraphicFramePr>
          <p:nvPr>
            <p:extLst>
              <p:ext uri="{D42A27DB-BD31-4B8C-83A1-F6EECF244321}">
                <p14:modId xmlns:p14="http://schemas.microsoft.com/office/powerpoint/2010/main" val="3384235411"/>
              </p:ext>
            </p:extLst>
          </p:nvPr>
        </p:nvGraphicFramePr>
        <p:xfrm>
          <a:off x="3317141" y="540620"/>
          <a:ext cx="8632038" cy="4997988"/>
        </p:xfrm>
        <a:graphic>
          <a:graphicData uri="http://schemas.openxmlformats.org/drawingml/2006/table">
            <a:tbl>
              <a:tblPr firstRow="1" bandRow="1">
                <a:tableStyleId>{5C22544A-7EE6-4342-B048-85BDC9FD1C3A}</a:tableStyleId>
              </a:tblPr>
              <a:tblGrid>
                <a:gridCol w="5060840">
                  <a:extLst>
                    <a:ext uri="{9D8B030D-6E8A-4147-A177-3AD203B41FA5}">
                      <a16:colId xmlns:a16="http://schemas.microsoft.com/office/drawing/2014/main" val="2473351510"/>
                    </a:ext>
                  </a:extLst>
                </a:gridCol>
                <a:gridCol w="3571198">
                  <a:extLst>
                    <a:ext uri="{9D8B030D-6E8A-4147-A177-3AD203B41FA5}">
                      <a16:colId xmlns:a16="http://schemas.microsoft.com/office/drawing/2014/main" val="3359820777"/>
                    </a:ext>
                  </a:extLst>
                </a:gridCol>
              </a:tblGrid>
              <a:tr h="416499">
                <a:tc gridSpan="2">
                  <a:txBody>
                    <a:bodyPr/>
                    <a:lstStyle/>
                    <a:p>
                      <a:r>
                        <a:rPr lang="en-US"/>
                        <a:t>Table 1. San Francisco Median Household Income* by Race and Hispanic/Latino Origin</a:t>
                      </a:r>
                    </a:p>
                  </a:txBody>
                  <a:tcPr/>
                </a:tc>
                <a:tc hMerge="1">
                  <a:txBody>
                    <a:bodyPr/>
                    <a:lstStyle/>
                    <a:p>
                      <a:endParaRPr lang="en-US"/>
                    </a:p>
                  </a:txBody>
                  <a:tcPr/>
                </a:tc>
                <a:extLst>
                  <a:ext uri="{0D108BD9-81ED-4DB2-BD59-A6C34878D82A}">
                    <a16:rowId xmlns:a16="http://schemas.microsoft.com/office/drawing/2014/main" val="1827580495"/>
                  </a:ext>
                </a:extLst>
              </a:tr>
              <a:tr h="416499">
                <a:tc>
                  <a:txBody>
                    <a:bodyPr/>
                    <a:lstStyle/>
                    <a:p>
                      <a:r>
                        <a:rPr lang="en-US" b="1"/>
                        <a:t>Race and Hispanic or Latino Origin of Householder</a:t>
                      </a:r>
                    </a:p>
                  </a:txBody>
                  <a:tcPr/>
                </a:tc>
                <a:tc>
                  <a:txBody>
                    <a:bodyPr/>
                    <a:lstStyle/>
                    <a:p>
                      <a:pPr algn="ctr"/>
                      <a:r>
                        <a:rPr lang="en-US" b="1"/>
                        <a:t>Estimated Percent Below 100% FPL</a:t>
                      </a:r>
                    </a:p>
                  </a:txBody>
                  <a:tcPr/>
                </a:tc>
                <a:extLst>
                  <a:ext uri="{0D108BD9-81ED-4DB2-BD59-A6C34878D82A}">
                    <a16:rowId xmlns:a16="http://schemas.microsoft.com/office/drawing/2014/main" val="1320426114"/>
                  </a:ext>
                </a:extLst>
              </a:tr>
              <a:tr h="416499">
                <a:tc>
                  <a:txBody>
                    <a:bodyPr/>
                    <a:lstStyle/>
                    <a:p>
                      <a:r>
                        <a:rPr lang="en-US"/>
                        <a:t>One race alone</a:t>
                      </a:r>
                    </a:p>
                  </a:txBody>
                  <a:tcPr/>
                </a:tc>
                <a:tc>
                  <a:txBody>
                    <a:bodyPr/>
                    <a:lstStyle/>
                    <a:p>
                      <a:pPr algn="ctr"/>
                      <a:r>
                        <a:rPr lang="en-US"/>
                        <a:t>10.7%</a:t>
                      </a:r>
                    </a:p>
                  </a:txBody>
                  <a:tcPr/>
                </a:tc>
                <a:extLst>
                  <a:ext uri="{0D108BD9-81ED-4DB2-BD59-A6C34878D82A}">
                    <a16:rowId xmlns:a16="http://schemas.microsoft.com/office/drawing/2014/main" val="119099067"/>
                  </a:ext>
                </a:extLst>
              </a:tr>
              <a:tr h="416499">
                <a:tc>
                  <a:txBody>
                    <a:bodyPr/>
                    <a:lstStyle/>
                    <a:p>
                      <a:r>
                        <a:rPr lang="en-US"/>
                        <a:t>     White</a:t>
                      </a:r>
                    </a:p>
                  </a:txBody>
                  <a:tcPr/>
                </a:tc>
                <a:tc>
                  <a:txBody>
                    <a:bodyPr/>
                    <a:lstStyle/>
                    <a:p>
                      <a:pPr algn="ctr"/>
                      <a:r>
                        <a:rPr lang="en-US"/>
                        <a:t>7.8%</a:t>
                      </a:r>
                    </a:p>
                  </a:txBody>
                  <a:tcPr/>
                </a:tc>
                <a:extLst>
                  <a:ext uri="{0D108BD9-81ED-4DB2-BD59-A6C34878D82A}">
                    <a16:rowId xmlns:a16="http://schemas.microsoft.com/office/drawing/2014/main" val="1762070765"/>
                  </a:ext>
                </a:extLst>
              </a:tr>
              <a:tr h="416499">
                <a:tc>
                  <a:txBody>
                    <a:bodyPr/>
                    <a:lstStyle/>
                    <a:p>
                      <a:r>
                        <a:rPr lang="en-US"/>
                        <a:t>     Black or African American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25.4%</a:t>
                      </a:r>
                    </a:p>
                  </a:txBody>
                  <a:tcPr/>
                </a:tc>
                <a:extLst>
                  <a:ext uri="{0D108BD9-81ED-4DB2-BD59-A6C34878D82A}">
                    <a16:rowId xmlns:a16="http://schemas.microsoft.com/office/drawing/2014/main" val="3648545191"/>
                  </a:ext>
                </a:extLst>
              </a:tr>
              <a:tr h="416499">
                <a:tc>
                  <a:txBody>
                    <a:bodyPr/>
                    <a:lstStyle/>
                    <a:p>
                      <a:r>
                        <a:rPr lang="en-US"/>
                        <a:t>     American Indian and Alaska Native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34.0%</a:t>
                      </a:r>
                    </a:p>
                  </a:txBody>
                  <a:tcPr/>
                </a:tc>
                <a:extLst>
                  <a:ext uri="{0D108BD9-81ED-4DB2-BD59-A6C34878D82A}">
                    <a16:rowId xmlns:a16="http://schemas.microsoft.com/office/drawing/2014/main" val="3521779070"/>
                  </a:ext>
                </a:extLst>
              </a:tr>
              <a:tr h="416499">
                <a:tc>
                  <a:txBody>
                    <a:bodyPr/>
                    <a:lstStyle/>
                    <a:p>
                      <a:r>
                        <a:rPr lang="en-US"/>
                        <a:t>     Asian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10.3%</a:t>
                      </a:r>
                    </a:p>
                  </a:txBody>
                  <a:tcPr/>
                </a:tc>
                <a:extLst>
                  <a:ext uri="{0D108BD9-81ED-4DB2-BD59-A6C34878D82A}">
                    <a16:rowId xmlns:a16="http://schemas.microsoft.com/office/drawing/2014/main" val="503064032"/>
                  </a:ext>
                </a:extLst>
              </a:tr>
              <a:tr h="416499">
                <a:tc>
                  <a:txBody>
                    <a:bodyPr/>
                    <a:lstStyle/>
                    <a:p>
                      <a:r>
                        <a:rPr lang="en-US"/>
                        <a:t>     Native Hawaiian and Other Pacific Islander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10.8%</a:t>
                      </a:r>
                    </a:p>
                  </a:txBody>
                  <a:tcPr/>
                </a:tc>
                <a:extLst>
                  <a:ext uri="{0D108BD9-81ED-4DB2-BD59-A6C34878D82A}">
                    <a16:rowId xmlns:a16="http://schemas.microsoft.com/office/drawing/2014/main" val="860869991"/>
                  </a:ext>
                </a:extLst>
              </a:tr>
              <a:tr h="416499">
                <a:tc>
                  <a:txBody>
                    <a:bodyPr/>
                    <a:lstStyle/>
                    <a:p>
                      <a:r>
                        <a:rPr lang="en-US"/>
                        <a:t>     Some other race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16.7%</a:t>
                      </a:r>
                    </a:p>
                  </a:txBody>
                  <a:tcPr/>
                </a:tc>
                <a:extLst>
                  <a:ext uri="{0D108BD9-81ED-4DB2-BD59-A6C34878D82A}">
                    <a16:rowId xmlns:a16="http://schemas.microsoft.com/office/drawing/2014/main" val="309683715"/>
                  </a:ext>
                </a:extLst>
              </a:tr>
              <a:tr h="416499">
                <a:tc>
                  <a:txBody>
                    <a:bodyPr/>
                    <a:lstStyle/>
                    <a:p>
                      <a:r>
                        <a:rPr lang="en-US"/>
                        <a:t>Two or more races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9.6%</a:t>
                      </a:r>
                    </a:p>
                  </a:txBody>
                  <a:tcPr/>
                </a:tc>
                <a:extLst>
                  <a:ext uri="{0D108BD9-81ED-4DB2-BD59-A6C34878D82A}">
                    <a16:rowId xmlns:a16="http://schemas.microsoft.com/office/drawing/2014/main" val="3427935372"/>
                  </a:ext>
                </a:extLst>
              </a:tr>
              <a:tr h="416499">
                <a:tc>
                  <a:txBody>
                    <a:bodyPr/>
                    <a:lstStyle/>
                    <a:p>
                      <a:r>
                        <a:rPr lang="en-US"/>
                        <a:t>Hispanic or Latino Origin (of any race)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13.4%</a:t>
                      </a:r>
                    </a:p>
                  </a:txBody>
                  <a:tcPr/>
                </a:tc>
                <a:extLst>
                  <a:ext uri="{0D108BD9-81ED-4DB2-BD59-A6C34878D82A}">
                    <a16:rowId xmlns:a16="http://schemas.microsoft.com/office/drawing/2014/main" val="3843771119"/>
                  </a:ext>
                </a:extLst>
              </a:tr>
              <a:tr h="416499">
                <a:tc>
                  <a:txBody>
                    <a:bodyPr/>
                    <a:lstStyle/>
                    <a:p>
                      <a:r>
                        <a:rPr lang="en-US"/>
                        <a:t>White alone, not Hispanic or Latino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7.7%</a:t>
                      </a:r>
                    </a:p>
                  </a:txBody>
                  <a:tcPr/>
                </a:tc>
                <a:extLst>
                  <a:ext uri="{0D108BD9-81ED-4DB2-BD59-A6C34878D82A}">
                    <a16:rowId xmlns:a16="http://schemas.microsoft.com/office/drawing/2014/main" val="4202029032"/>
                  </a:ext>
                </a:extLst>
              </a:tr>
            </a:tbl>
          </a:graphicData>
        </a:graphic>
      </p:graphicFrame>
      <p:sp>
        <p:nvSpPr>
          <p:cNvPr id="8" name="TextBox 7">
            <a:extLst>
              <a:ext uri="{FF2B5EF4-FFF2-40B4-BE49-F238E27FC236}">
                <a16:creationId xmlns:a16="http://schemas.microsoft.com/office/drawing/2014/main" id="{1C107C03-2C8F-A1EE-CD99-EE2205B2BB1C}"/>
              </a:ext>
            </a:extLst>
          </p:cNvPr>
          <p:cNvSpPr txBox="1"/>
          <p:nvPr/>
        </p:nvSpPr>
        <p:spPr>
          <a:xfrm>
            <a:off x="132584" y="5788247"/>
            <a:ext cx="11912048" cy="923330"/>
          </a:xfrm>
          <a:prstGeom prst="rect">
            <a:avLst/>
          </a:prstGeom>
          <a:solidFill>
            <a:schemeClr val="bg1"/>
          </a:solidFill>
        </p:spPr>
        <p:txBody>
          <a:bodyPr wrap="square" lIns="91440" tIns="45720" rIns="91440" bIns="45720" rtlCol="0" anchor="t">
            <a:spAutoFit/>
          </a:bodyPr>
          <a:lstStyle/>
          <a:p>
            <a:r>
              <a:rPr lang="en-US"/>
              <a:t>Source: United States Census Bureau, 2019–2023 American Community Survey 5-Year Estimates, tables B17001A-I.</a:t>
            </a:r>
          </a:p>
          <a:p>
            <a:r>
              <a:rPr lang="en-US"/>
              <a:t>Note: Percent values show the percent among SF residents who identify with each a specific race/ethnic group (ex. among all SF residents who identify as Asian, 10.3% are estimated to have household income below 100% of the FPL). </a:t>
            </a:r>
            <a:endParaRPr lang="en-US">
              <a:ea typeface="Calibri"/>
              <a:cs typeface="Calibri"/>
            </a:endParaRPr>
          </a:p>
        </p:txBody>
      </p:sp>
    </p:spTree>
    <p:extLst>
      <p:ext uri="{BB962C8B-B14F-4D97-AF65-F5344CB8AC3E}">
        <p14:creationId xmlns:p14="http://schemas.microsoft.com/office/powerpoint/2010/main" val="87287438"/>
      </p:ext>
    </p:extLst>
  </p:cSld>
  <p:clrMapOvr>
    <a:masterClrMapping/>
  </p:clrMapOvr>
</p:sld>
</file>

<file path=ppt/theme/theme1.xml><?xml version="1.0" encoding="utf-8"?>
<a:theme xmlns:a="http://schemas.openxmlformats.org/drawingml/2006/main" name="PHD PPT Template">
  <a:themeElements>
    <a:clrScheme name="PHD Colors Updated">
      <a:dk1>
        <a:sysClr val="windowText" lastClr="000000"/>
      </a:dk1>
      <a:lt1>
        <a:sysClr val="window" lastClr="FFFFFF"/>
      </a:lt1>
      <a:dk2>
        <a:srgbClr val="44546A"/>
      </a:dk2>
      <a:lt2>
        <a:srgbClr val="E7E6E6"/>
      </a:lt2>
      <a:accent1>
        <a:srgbClr val="D9591E"/>
      </a:accent1>
      <a:accent2>
        <a:srgbClr val="1F78E3"/>
      </a:accent2>
      <a:accent3>
        <a:srgbClr val="AEABAB"/>
      </a:accent3>
      <a:accent4>
        <a:srgbClr val="8CC63F"/>
      </a:accent4>
      <a:accent5>
        <a:srgbClr val="006738"/>
      </a:accent5>
      <a:accent6>
        <a:srgbClr val="F9ED33"/>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2b50d8-a060-4318-8567-aa6dcb220a4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60AE5DE678AA4B921768A78B84BB1B" ma:contentTypeVersion="13" ma:contentTypeDescription="Create a new document." ma:contentTypeScope="" ma:versionID="a621e93376a1eaf90720337dae614e21">
  <xsd:schema xmlns:xsd="http://www.w3.org/2001/XMLSchema" xmlns:xs="http://www.w3.org/2001/XMLSchema" xmlns:p="http://schemas.microsoft.com/office/2006/metadata/properties" xmlns:ns2="532b50d8-a060-4318-8567-aa6dcb220a4d" xmlns:ns3="1136fd94-f1ea-4877-924c-d16a08f8c043" targetNamespace="http://schemas.microsoft.com/office/2006/metadata/properties" ma:root="true" ma:fieldsID="4f821909ca06e2dd6dc2a1a7fed683c6" ns2:_="" ns3:_="">
    <xsd:import namespace="532b50d8-a060-4318-8567-aa6dcb220a4d"/>
    <xsd:import namespace="1136fd94-f1ea-4877-924c-d16a08f8c0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b50d8-a060-4318-8567-aa6dcb220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36fd94-f1ea-4877-924c-d16a08f8c04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3F2194-E15B-43ED-9A61-9841ECB57772}">
  <ds:schemaRefs>
    <ds:schemaRef ds:uri="http://purl.org/dc/terms/"/>
    <ds:schemaRef ds:uri="ee73b3b2-0d26-4693-bfa8-234b850ef241"/>
    <ds:schemaRef ds:uri="http://schemas.microsoft.com/office/2006/metadata/properties"/>
    <ds:schemaRef ds:uri="http://purl.org/dc/elements/1.1/"/>
    <ds:schemaRef ds:uri="30b1e199-95f3-457f-96be-a8a1d775313f"/>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DCDB235-BED9-4F44-A014-7709C117A437}">
  <ds:schemaRefs>
    <ds:schemaRef ds:uri="http://schemas.microsoft.com/sharepoint/v3/contenttype/forms"/>
  </ds:schemaRefs>
</ds:datastoreItem>
</file>

<file path=customXml/itemProps3.xml><?xml version="1.0" encoding="utf-8"?>
<ds:datastoreItem xmlns:ds="http://schemas.openxmlformats.org/officeDocument/2006/customXml" ds:itemID="{8FEFA8AE-578D-43BA-8A31-043333CA93E8}"/>
</file>

<file path=docProps/app.xml><?xml version="1.0" encoding="utf-8"?>
<Properties xmlns="http://schemas.openxmlformats.org/officeDocument/2006/extended-properties" xmlns:vt="http://schemas.openxmlformats.org/officeDocument/2006/docPropsVTypes">
  <Template/>
  <TotalTime>4</TotalTime>
  <Words>4807</Words>
  <Application>Microsoft Office PowerPoint</Application>
  <PresentationFormat>Widescreen</PresentationFormat>
  <Paragraphs>414</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Gill Sans MT</vt:lpstr>
      <vt:lpstr>Myriad Pro</vt:lpstr>
      <vt:lpstr>Segoe UI</vt:lpstr>
      <vt:lpstr>Symbol</vt:lpstr>
      <vt:lpstr>Wingdings</vt:lpstr>
      <vt:lpstr>PHD PPT Template</vt:lpstr>
      <vt:lpstr>BFSER 2026 Preliminary Dataset Findings</vt:lpstr>
      <vt:lpstr>Agenda</vt:lpstr>
      <vt:lpstr>Purpose of the preliminary dataset</vt:lpstr>
      <vt:lpstr>Food insecurity in San Francisco </vt:lpstr>
      <vt:lpstr>Map of food insecurity in SF</vt:lpstr>
      <vt:lpstr>Income and Poverty</vt:lpstr>
      <vt:lpstr>Median household income by race and Hispanic/Latino origin</vt:lpstr>
      <vt:lpstr>Poverty in San Francisco </vt:lpstr>
      <vt:lpstr>San Francisco median household income by race and Hispanic/Latino origin</vt:lpstr>
      <vt:lpstr>Poverty by age, San Francisco 2019-2023</vt:lpstr>
      <vt:lpstr>Nutrition-sensitive mortality</vt:lpstr>
      <vt:lpstr>Mortality due to malnutrition was highest among Black/African American residents of SF</vt:lpstr>
      <vt:lpstr>Mortality rates* were highest among Black/African American residents for each of these six nutrition-sensitive conditions  *Per 100,000 residents</vt:lpstr>
      <vt:lpstr>Nutrition-sensitive health conditions</vt:lpstr>
      <vt:lpstr>Hospitalization rates due to diabetes* were higher among several race/ethnic groups compared to all SF residents</vt:lpstr>
      <vt:lpstr>Age-adjusted hospitalization rate per 10,000 population due to diabetes* by zip code</vt:lpstr>
      <vt:lpstr>Hospitalization rates due to hypertension* were higher among NHOPI and Black/African American residents compared to all SF residents</vt:lpstr>
      <vt:lpstr>Hospitalization rates (age adjusted per 10,000 population) due to hypertension by zip code, San Francisco 2019-2023</vt:lpstr>
      <vt:lpstr>Hospitalization rates due to heart failure* were higher among NHOPI and Black/African Americans compared to all SF residents</vt:lpstr>
      <vt:lpstr>Hospitalization rates (age adjusted per 10,000 population) due to heart failure by zip code, San Francisco 2019-2023</vt:lpstr>
      <vt:lpstr>Pregnancy-related health outcomes</vt:lpstr>
      <vt:lpstr>Pre-term birth</vt:lpstr>
      <vt:lpstr>Rate (per 100 births) of low birth weight by race/ethnicity, San Francisco, 2020-2022</vt:lpstr>
      <vt:lpstr>Rate (per 100 births) of gestational diabetes by race/ethnicity, San Francisco, 2020-2022</vt:lpstr>
      <vt:lpstr>Rate (per 100 births) of gestational hypertension by race/ethnicity, San Francisco, 2020-2022</vt:lpstr>
      <vt:lpstr>Mental health outcomes</vt:lpstr>
      <vt:lpstr>General trends in mental health</vt:lpstr>
      <vt:lpstr>Nutrition</vt:lpstr>
      <vt:lpstr>Youth dietary intake</vt:lpstr>
      <vt:lpstr>Adult dietary intake</vt:lpstr>
      <vt:lpstr>Putting it all together</vt:lpstr>
      <vt:lpstr>Priorities based on the data presented</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MEHROZ BAIG</dc:creator>
  <cp:lastModifiedBy>Rodriguez, Priscilla (DPH)</cp:lastModifiedBy>
  <cp:revision>2</cp:revision>
  <dcterms:created xsi:type="dcterms:W3CDTF">2017-04-14T17:59:22Z</dcterms:created>
  <dcterms:modified xsi:type="dcterms:W3CDTF">2026-05-05T18:02:02Z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0x0101006160AE5DE678AA4B921768A78B84BB1B</vt:lpwstr>
  </property>
  <property fmtid="{D5CDD505-2E9C-101B-9397-08002B2CF9AE}" pid="3" name="MediaServiceImageTags">
    <vt:lpwstr/>
  </property>
</Properties>
</file>