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9"/>
  </p:notesMasterIdLst>
  <p:sldIdLst>
    <p:sldId id="256" r:id="rId5"/>
    <p:sldId id="430" r:id="rId6"/>
    <p:sldId id="435" r:id="rId7"/>
    <p:sldId id="432" r:id="rId8"/>
    <p:sldId id="433" r:id="rId9"/>
    <p:sldId id="431" r:id="rId10"/>
    <p:sldId id="434" r:id="rId11"/>
    <p:sldId id="429" r:id="rId12"/>
    <p:sldId id="384" r:id="rId13"/>
    <p:sldId id="437" r:id="rId14"/>
    <p:sldId id="438" r:id="rId15"/>
    <p:sldId id="381" r:id="rId16"/>
    <p:sldId id="423" r:id="rId17"/>
    <p:sldId id="439" r:id="rId18"/>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nn, Jessica@CDPH" initials="DJ" lastIdx="2" clrIdx="0">
    <p:extLst>
      <p:ext uri="{19B8F6BF-5375-455C-9EA6-DF929625EA0E}">
        <p15:presenceInfo xmlns:p15="http://schemas.microsoft.com/office/powerpoint/2012/main" userId="S::Jessica.Dunn@cdph.ca.gov::bfc27f97-1ac6-43f9-be90-87b8e03fd622" providerId="AD"/>
      </p:ext>
    </p:extLst>
  </p:cmAuthor>
  <p:cmAuthor id="2" name="Sabatier, Susan@CDPH" initials="SS" lastIdx="7" clrIdx="1">
    <p:extLst>
      <p:ext uri="{19B8F6BF-5375-455C-9EA6-DF929625EA0E}">
        <p15:presenceInfo xmlns:p15="http://schemas.microsoft.com/office/powerpoint/2012/main" userId="S::Susan.Sabatier@cdph.ca.gov::ba5ac311-5ae6-4df0-95a7-aec5ed98d8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BC369-A77B-6C01-F0D6-E9DFA8A811D3}" v="195" dt="2025-05-29T22:01:54.090"/>
    <p1510:client id="{0EC167D0-0952-452E-5A66-618C6A5BECB0}" v="35" dt="2025-05-29T17:54:20.859"/>
    <p1510:client id="{1D75479D-1503-0867-9957-FF5AE497AD7A}" v="3" dt="2025-05-29T22:04:43.014"/>
    <p1510:client id="{2A7CD2F4-DEE2-45E1-9E73-34717BD85605}" v="1060" dt="2025-05-29T20:56:19.584"/>
    <p1510:client id="{32ED6F22-07C8-1292-DEE5-5A73C3088968}" v="132" dt="2025-05-29T18:23:22.023"/>
    <p1510:client id="{9532E459-B138-CC2D-4D86-59D5829AC561}" v="3" dt="2025-05-29T21:30:34.013"/>
    <p1510:client id="{9A66BC03-DA06-75C8-A37E-F8CCF5482EC0}" v="60" dt="2025-05-29T21:26:35.187"/>
    <p1510:client id="{CC98979D-DE30-1920-1CF2-5D13E3E165A6}" v="47" dt="2025-05-29T21:38:44.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988"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23DAD3D-BE2E-4570-B241-71DDB396E855}" type="datetimeFigureOut">
              <a:rPr lang="en-US" smtClean="0"/>
              <a:t>5/30/2025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4E29336-BB01-4825-B4D4-1EFD826FA8DC}" type="slidenum">
              <a:rPr lang="en-US" smtClean="0"/>
              <a:t>‹#›</a:t>
            </a:fld>
            <a:endParaRPr lang="en-US"/>
          </a:p>
        </p:txBody>
      </p:sp>
    </p:spTree>
    <p:extLst>
      <p:ext uri="{BB962C8B-B14F-4D97-AF65-F5344CB8AC3E}">
        <p14:creationId xmlns:p14="http://schemas.microsoft.com/office/powerpoint/2010/main" val="3428348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E29336-BB01-4825-B4D4-1EFD826FA8DC}" type="slidenum">
              <a:rPr lang="en-US" smtClean="0"/>
              <a:t>1</a:t>
            </a:fld>
            <a:endParaRPr lang="en-US"/>
          </a:p>
        </p:txBody>
      </p:sp>
    </p:spTree>
    <p:extLst>
      <p:ext uri="{BB962C8B-B14F-4D97-AF65-F5344CB8AC3E}">
        <p14:creationId xmlns:p14="http://schemas.microsoft.com/office/powerpoint/2010/main" val="3395636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7777B-6BE9-93BD-A41A-7EC78627F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21EC5-8F39-111E-55E9-DB2270040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0D483-8AA0-FEAC-C98E-A2CF1DD0788C}"/>
              </a:ext>
            </a:extLst>
          </p:cNvPr>
          <p:cNvSpPr>
            <a:spLocks noGrp="1"/>
          </p:cNvSpPr>
          <p:nvPr>
            <p:ph type="body" idx="1"/>
          </p:nvPr>
        </p:nvSpPr>
        <p:spPr/>
        <p:txBody>
          <a:bodyPr/>
          <a:lstStyle/>
          <a:p>
            <a:r>
              <a:rPr lang="en-US"/>
              <a:t>Just a quick reminder of how to request access to WRAD for your staff. There is an electronic account request form available on LASS on the WIC Director’s tile, in the left menu bar. WIC Directors must be the one to request access for their staff. Specific instructions on how to complete the request form are also available on LASS. </a:t>
            </a:r>
          </a:p>
        </p:txBody>
      </p:sp>
      <p:sp>
        <p:nvSpPr>
          <p:cNvPr id="4" name="Slide Number Placeholder 3">
            <a:extLst>
              <a:ext uri="{FF2B5EF4-FFF2-40B4-BE49-F238E27FC236}">
                <a16:creationId xmlns:a16="http://schemas.microsoft.com/office/drawing/2014/main" id="{CF7B0EDB-C50C-3ED8-36FA-030FB9A4185A}"/>
              </a:ext>
            </a:extLst>
          </p:cNvPr>
          <p:cNvSpPr>
            <a:spLocks noGrp="1"/>
          </p:cNvSpPr>
          <p:nvPr>
            <p:ph type="sldNum" sz="quarter" idx="10"/>
          </p:nvPr>
        </p:nvSpPr>
        <p:spPr/>
        <p:txBody>
          <a:bodyPr/>
          <a:lstStyle/>
          <a:p>
            <a:fld id="{53E1360F-EFA0-4470-BF39-DD5CF63E4021}" type="slidenum">
              <a:rPr lang="en-US" smtClean="0"/>
              <a:t>10</a:t>
            </a:fld>
            <a:endParaRPr lang="en-US"/>
          </a:p>
        </p:txBody>
      </p:sp>
    </p:spTree>
    <p:extLst>
      <p:ext uri="{BB962C8B-B14F-4D97-AF65-F5344CB8AC3E}">
        <p14:creationId xmlns:p14="http://schemas.microsoft.com/office/powerpoint/2010/main" val="449014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2BAF8-FD5E-505E-7253-2C2211B73E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1939F-9671-2EAD-809C-538517DE0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B9A2F-2348-9239-5436-D574AEBC5192}"/>
              </a:ext>
            </a:extLst>
          </p:cNvPr>
          <p:cNvSpPr>
            <a:spLocks noGrp="1"/>
          </p:cNvSpPr>
          <p:nvPr>
            <p:ph type="body" idx="1"/>
          </p:nvPr>
        </p:nvSpPr>
        <p:spPr/>
        <p:txBody>
          <a:bodyPr/>
          <a:lstStyle/>
          <a:p>
            <a:r>
              <a:rPr lang="en-US"/>
              <a:t>Just a quick reminder of how to request access to WRAD for your staff. There is an electronic account request form available on LASS on the WIC Director’s tile, in the left menu bar. WIC Directors must be the one to request access for their staff. Specific instructions on how to complete the request form are also available on LASS. </a:t>
            </a:r>
          </a:p>
        </p:txBody>
      </p:sp>
      <p:sp>
        <p:nvSpPr>
          <p:cNvPr id="4" name="Slide Number Placeholder 3">
            <a:extLst>
              <a:ext uri="{FF2B5EF4-FFF2-40B4-BE49-F238E27FC236}">
                <a16:creationId xmlns:a16="http://schemas.microsoft.com/office/drawing/2014/main" id="{6F74C595-7A8A-1D1A-B5BC-458F70480D56}"/>
              </a:ext>
            </a:extLst>
          </p:cNvPr>
          <p:cNvSpPr>
            <a:spLocks noGrp="1"/>
          </p:cNvSpPr>
          <p:nvPr>
            <p:ph type="sldNum" sz="quarter" idx="10"/>
          </p:nvPr>
        </p:nvSpPr>
        <p:spPr/>
        <p:txBody>
          <a:bodyPr/>
          <a:lstStyle/>
          <a:p>
            <a:fld id="{53E1360F-EFA0-4470-BF39-DD5CF63E4021}" type="slidenum">
              <a:rPr lang="en-US" smtClean="0"/>
              <a:t>11</a:t>
            </a:fld>
            <a:endParaRPr lang="en-US"/>
          </a:p>
        </p:txBody>
      </p:sp>
    </p:spTree>
    <p:extLst>
      <p:ext uri="{BB962C8B-B14F-4D97-AF65-F5344CB8AC3E}">
        <p14:creationId xmlns:p14="http://schemas.microsoft.com/office/powerpoint/2010/main" val="823769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10"/>
          </p:nvPr>
        </p:nvSpPr>
        <p:spPr/>
        <p:txBody>
          <a:bodyPr/>
          <a:lstStyle/>
          <a:p>
            <a:fld id="{53E1360F-EFA0-4470-BF39-DD5CF63E4021}" type="slidenum">
              <a:rPr lang="en-US" smtClean="0"/>
              <a:t>12</a:t>
            </a:fld>
            <a:endParaRPr lang="en-US"/>
          </a:p>
        </p:txBody>
      </p:sp>
    </p:spTree>
    <p:extLst>
      <p:ext uri="{BB962C8B-B14F-4D97-AF65-F5344CB8AC3E}">
        <p14:creationId xmlns:p14="http://schemas.microsoft.com/office/powerpoint/2010/main" val="624580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of you may have attended the WRAD Viewer Training Webinars we had in November. We have posted the slides as well as the recording for one of these webinars on LASS in the Data and Research tile. Because the slides and recording are available for all staff to listen to, we have decided it would be a better use of everyone’s time to have live Q&amp;A sessions instead of repeating the training webinar. </a:t>
            </a:r>
          </a:p>
          <a:p>
            <a:endParaRPr lang="en-US"/>
          </a:p>
          <a:p>
            <a:r>
              <a:rPr lang="en-US"/>
              <a:t>Also available on LASS are the WRAD User Guide, as well as Practice Scenarios for both the Viewer and Explorer roles. </a:t>
            </a:r>
          </a:p>
        </p:txBody>
      </p:sp>
      <p:sp>
        <p:nvSpPr>
          <p:cNvPr id="4" name="Slide Number Placeholder 3"/>
          <p:cNvSpPr>
            <a:spLocks noGrp="1"/>
          </p:cNvSpPr>
          <p:nvPr>
            <p:ph type="sldNum" sz="quarter" idx="5"/>
          </p:nvPr>
        </p:nvSpPr>
        <p:spPr/>
        <p:txBody>
          <a:bodyPr/>
          <a:lstStyle/>
          <a:p>
            <a:fld id="{A4E29336-BB01-4825-B4D4-1EFD826FA8DC}" type="slidenum">
              <a:rPr lang="en-US" smtClean="0"/>
              <a:t>13</a:t>
            </a:fld>
            <a:endParaRPr lang="en-US"/>
          </a:p>
        </p:txBody>
      </p:sp>
    </p:spTree>
    <p:extLst>
      <p:ext uri="{BB962C8B-B14F-4D97-AF65-F5344CB8AC3E}">
        <p14:creationId xmlns:p14="http://schemas.microsoft.com/office/powerpoint/2010/main" val="3362355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09D84-AD6E-A3CF-65D8-BBA159DFC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53BCC-B02F-7E40-9F13-5D5FBF8CF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3B5F01-C84E-62CC-7209-D21E9DC67440}"/>
              </a:ext>
            </a:extLst>
          </p:cNvPr>
          <p:cNvSpPr>
            <a:spLocks noGrp="1"/>
          </p:cNvSpPr>
          <p:nvPr>
            <p:ph type="body" idx="1"/>
          </p:nvPr>
        </p:nvSpPr>
        <p:spPr/>
        <p:txBody>
          <a:bodyPr/>
          <a:lstStyle/>
          <a:p>
            <a:pPr defTabSz="931774">
              <a:defRPr/>
            </a:pPr>
            <a:endParaRPr lang="en-US"/>
          </a:p>
        </p:txBody>
      </p:sp>
      <p:sp>
        <p:nvSpPr>
          <p:cNvPr id="4" name="Slide Number Placeholder 3">
            <a:extLst>
              <a:ext uri="{FF2B5EF4-FFF2-40B4-BE49-F238E27FC236}">
                <a16:creationId xmlns:a16="http://schemas.microsoft.com/office/drawing/2014/main" id="{BBDF0EA3-3636-CCAC-D879-19AC8F72B365}"/>
              </a:ext>
            </a:extLst>
          </p:cNvPr>
          <p:cNvSpPr>
            <a:spLocks noGrp="1"/>
          </p:cNvSpPr>
          <p:nvPr>
            <p:ph type="sldNum" sz="quarter" idx="10"/>
          </p:nvPr>
        </p:nvSpPr>
        <p:spPr/>
        <p:txBody>
          <a:bodyPr/>
          <a:lstStyle/>
          <a:p>
            <a:fld id="{53E1360F-EFA0-4470-BF39-DD5CF63E4021}" type="slidenum">
              <a:rPr lang="en-US" smtClean="0"/>
              <a:t>14</a:t>
            </a:fld>
            <a:endParaRPr lang="en-US"/>
          </a:p>
        </p:txBody>
      </p:sp>
    </p:spTree>
    <p:extLst>
      <p:ext uri="{BB962C8B-B14F-4D97-AF65-F5344CB8AC3E}">
        <p14:creationId xmlns:p14="http://schemas.microsoft.com/office/powerpoint/2010/main" val="3242217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E5FEC-6CF2-B472-354E-9D6DBA991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AF3B3-6EE5-F6E2-C5A4-C956BF2F3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ED4BA-FC70-062D-3123-AEF5FBFC65C5}"/>
              </a:ext>
            </a:extLst>
          </p:cNvPr>
          <p:cNvSpPr>
            <a:spLocks noGrp="1"/>
          </p:cNvSpPr>
          <p:nvPr>
            <p:ph type="body" idx="1"/>
          </p:nvPr>
        </p:nvSpPr>
        <p:spPr/>
        <p:txBody>
          <a:bodyPr/>
          <a:lstStyle/>
          <a:p>
            <a:pPr defTabSz="931774">
              <a:defRPr/>
            </a:pPr>
            <a:endParaRPr lang="en-US"/>
          </a:p>
        </p:txBody>
      </p:sp>
      <p:sp>
        <p:nvSpPr>
          <p:cNvPr id="4" name="Slide Number Placeholder 3">
            <a:extLst>
              <a:ext uri="{FF2B5EF4-FFF2-40B4-BE49-F238E27FC236}">
                <a16:creationId xmlns:a16="http://schemas.microsoft.com/office/drawing/2014/main" id="{6EA3C6D2-8779-E386-409A-C95168AF904F}"/>
              </a:ext>
            </a:extLst>
          </p:cNvPr>
          <p:cNvSpPr>
            <a:spLocks noGrp="1"/>
          </p:cNvSpPr>
          <p:nvPr>
            <p:ph type="sldNum" sz="quarter" idx="10"/>
          </p:nvPr>
        </p:nvSpPr>
        <p:spPr/>
        <p:txBody>
          <a:bodyPr/>
          <a:lstStyle/>
          <a:p>
            <a:fld id="{53E1360F-EFA0-4470-BF39-DD5CF63E4021}" type="slidenum">
              <a:rPr lang="en-US" smtClean="0"/>
              <a:t>2</a:t>
            </a:fld>
            <a:endParaRPr lang="en-US"/>
          </a:p>
        </p:txBody>
      </p:sp>
    </p:spTree>
    <p:extLst>
      <p:ext uri="{BB962C8B-B14F-4D97-AF65-F5344CB8AC3E}">
        <p14:creationId xmlns:p14="http://schemas.microsoft.com/office/powerpoint/2010/main" val="885269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3A738-53B8-68E4-A99F-89D57F640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19367-9E09-20D3-A6B0-6C479F73F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485B0-31C4-060B-E262-2BF5A392BC31}"/>
              </a:ext>
            </a:extLst>
          </p:cNvPr>
          <p:cNvSpPr>
            <a:spLocks noGrp="1"/>
          </p:cNvSpPr>
          <p:nvPr>
            <p:ph type="body" idx="1"/>
          </p:nvPr>
        </p:nvSpPr>
        <p:spPr/>
        <p:txBody>
          <a:bodyPr/>
          <a:lstStyle/>
          <a:p>
            <a:pPr defTabSz="931774">
              <a:defRPr/>
            </a:pPr>
            <a:endParaRPr lang="en-US"/>
          </a:p>
        </p:txBody>
      </p:sp>
      <p:sp>
        <p:nvSpPr>
          <p:cNvPr id="4" name="Slide Number Placeholder 3">
            <a:extLst>
              <a:ext uri="{FF2B5EF4-FFF2-40B4-BE49-F238E27FC236}">
                <a16:creationId xmlns:a16="http://schemas.microsoft.com/office/drawing/2014/main" id="{035D2645-4987-5AB4-56C2-FF7213333593}"/>
              </a:ext>
            </a:extLst>
          </p:cNvPr>
          <p:cNvSpPr>
            <a:spLocks noGrp="1"/>
          </p:cNvSpPr>
          <p:nvPr>
            <p:ph type="sldNum" sz="quarter" idx="10"/>
          </p:nvPr>
        </p:nvSpPr>
        <p:spPr/>
        <p:txBody>
          <a:bodyPr/>
          <a:lstStyle/>
          <a:p>
            <a:fld id="{53E1360F-EFA0-4470-BF39-DD5CF63E4021}" type="slidenum">
              <a:rPr lang="en-US" smtClean="0"/>
              <a:t>3</a:t>
            </a:fld>
            <a:endParaRPr lang="en-US"/>
          </a:p>
        </p:txBody>
      </p:sp>
    </p:spTree>
    <p:extLst>
      <p:ext uri="{BB962C8B-B14F-4D97-AF65-F5344CB8AC3E}">
        <p14:creationId xmlns:p14="http://schemas.microsoft.com/office/powerpoint/2010/main" val="59652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41257-26B5-E9A6-070A-6AB9A2B98A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BBBFA-AAE1-47AF-DDB3-5FEDC8FB01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4CD5A-D200-D026-5BFC-8F008F77B6CD}"/>
              </a:ext>
            </a:extLst>
          </p:cNvPr>
          <p:cNvSpPr>
            <a:spLocks noGrp="1"/>
          </p:cNvSpPr>
          <p:nvPr>
            <p:ph type="body" idx="1"/>
          </p:nvPr>
        </p:nvSpPr>
        <p:spPr/>
        <p:txBody>
          <a:bodyPr/>
          <a:lstStyle/>
          <a:p>
            <a:pPr defTabSz="931774">
              <a:defRPr/>
            </a:pPr>
            <a:endParaRPr lang="en-US"/>
          </a:p>
        </p:txBody>
      </p:sp>
      <p:sp>
        <p:nvSpPr>
          <p:cNvPr id="4" name="Slide Number Placeholder 3">
            <a:extLst>
              <a:ext uri="{FF2B5EF4-FFF2-40B4-BE49-F238E27FC236}">
                <a16:creationId xmlns:a16="http://schemas.microsoft.com/office/drawing/2014/main" id="{795CC6C7-7042-AD96-BA13-68249917B89D}"/>
              </a:ext>
            </a:extLst>
          </p:cNvPr>
          <p:cNvSpPr>
            <a:spLocks noGrp="1"/>
          </p:cNvSpPr>
          <p:nvPr>
            <p:ph type="sldNum" sz="quarter" idx="10"/>
          </p:nvPr>
        </p:nvSpPr>
        <p:spPr/>
        <p:txBody>
          <a:bodyPr/>
          <a:lstStyle/>
          <a:p>
            <a:fld id="{53E1360F-EFA0-4470-BF39-DD5CF63E4021}" type="slidenum">
              <a:rPr lang="en-US" smtClean="0"/>
              <a:t>4</a:t>
            </a:fld>
            <a:endParaRPr lang="en-US"/>
          </a:p>
        </p:txBody>
      </p:sp>
    </p:spTree>
    <p:extLst>
      <p:ext uri="{BB962C8B-B14F-4D97-AF65-F5344CB8AC3E}">
        <p14:creationId xmlns:p14="http://schemas.microsoft.com/office/powerpoint/2010/main" val="87229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7658F-101E-F7FA-CA01-0EA75B431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52C69-89E2-FBDC-253E-4FB921EF1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158CF-8BB8-5610-8181-CEF4D42A2BBE}"/>
              </a:ext>
            </a:extLst>
          </p:cNvPr>
          <p:cNvSpPr>
            <a:spLocks noGrp="1"/>
          </p:cNvSpPr>
          <p:nvPr>
            <p:ph type="body" idx="1"/>
          </p:nvPr>
        </p:nvSpPr>
        <p:spPr/>
        <p:txBody>
          <a:bodyPr/>
          <a:lstStyle/>
          <a:p>
            <a:pPr defTabSz="931774">
              <a:defRPr/>
            </a:pPr>
            <a:endParaRPr lang="en-US"/>
          </a:p>
        </p:txBody>
      </p:sp>
      <p:sp>
        <p:nvSpPr>
          <p:cNvPr id="4" name="Slide Number Placeholder 3">
            <a:extLst>
              <a:ext uri="{FF2B5EF4-FFF2-40B4-BE49-F238E27FC236}">
                <a16:creationId xmlns:a16="http://schemas.microsoft.com/office/drawing/2014/main" id="{E99505F4-2C9E-BB6E-A216-2D8250710299}"/>
              </a:ext>
            </a:extLst>
          </p:cNvPr>
          <p:cNvSpPr>
            <a:spLocks noGrp="1"/>
          </p:cNvSpPr>
          <p:nvPr>
            <p:ph type="sldNum" sz="quarter" idx="10"/>
          </p:nvPr>
        </p:nvSpPr>
        <p:spPr/>
        <p:txBody>
          <a:bodyPr/>
          <a:lstStyle/>
          <a:p>
            <a:fld id="{53E1360F-EFA0-4470-BF39-DD5CF63E4021}" type="slidenum">
              <a:rPr lang="en-US" smtClean="0"/>
              <a:t>5</a:t>
            </a:fld>
            <a:endParaRPr lang="en-US"/>
          </a:p>
        </p:txBody>
      </p:sp>
    </p:spTree>
    <p:extLst>
      <p:ext uri="{BB962C8B-B14F-4D97-AF65-F5344CB8AC3E}">
        <p14:creationId xmlns:p14="http://schemas.microsoft.com/office/powerpoint/2010/main" val="2995767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DD0DE-E3CA-98A3-2E15-89B033B54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6A561-6B33-7364-CCE9-46E8B9695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B26BA-75D9-3768-7D0A-78520638C3CC}"/>
              </a:ext>
            </a:extLst>
          </p:cNvPr>
          <p:cNvSpPr>
            <a:spLocks noGrp="1"/>
          </p:cNvSpPr>
          <p:nvPr>
            <p:ph type="body" idx="1"/>
          </p:nvPr>
        </p:nvSpPr>
        <p:spPr/>
        <p:txBody>
          <a:bodyPr/>
          <a:lstStyle/>
          <a:p>
            <a:pPr defTabSz="931774">
              <a:defRPr/>
            </a:pPr>
            <a:endParaRPr lang="en-US"/>
          </a:p>
        </p:txBody>
      </p:sp>
      <p:sp>
        <p:nvSpPr>
          <p:cNvPr id="4" name="Slide Number Placeholder 3">
            <a:extLst>
              <a:ext uri="{FF2B5EF4-FFF2-40B4-BE49-F238E27FC236}">
                <a16:creationId xmlns:a16="http://schemas.microsoft.com/office/drawing/2014/main" id="{C311F83C-CA97-5705-A7C7-D195F795CF87}"/>
              </a:ext>
            </a:extLst>
          </p:cNvPr>
          <p:cNvSpPr>
            <a:spLocks noGrp="1"/>
          </p:cNvSpPr>
          <p:nvPr>
            <p:ph type="sldNum" sz="quarter" idx="10"/>
          </p:nvPr>
        </p:nvSpPr>
        <p:spPr/>
        <p:txBody>
          <a:bodyPr/>
          <a:lstStyle/>
          <a:p>
            <a:fld id="{53E1360F-EFA0-4470-BF39-DD5CF63E4021}" type="slidenum">
              <a:rPr lang="en-US" smtClean="0"/>
              <a:t>6</a:t>
            </a:fld>
            <a:endParaRPr lang="en-US"/>
          </a:p>
        </p:txBody>
      </p:sp>
    </p:spTree>
    <p:extLst>
      <p:ext uri="{BB962C8B-B14F-4D97-AF65-F5344CB8AC3E}">
        <p14:creationId xmlns:p14="http://schemas.microsoft.com/office/powerpoint/2010/main" val="84989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37F43-8D13-921E-82F9-383F0D20C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E0A8C-6007-D41E-B1D4-21573F6F1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BB1B85-3574-F780-4605-7E68EB8E7573}"/>
              </a:ext>
            </a:extLst>
          </p:cNvPr>
          <p:cNvSpPr>
            <a:spLocks noGrp="1"/>
          </p:cNvSpPr>
          <p:nvPr>
            <p:ph type="body" idx="1"/>
          </p:nvPr>
        </p:nvSpPr>
        <p:spPr/>
        <p:txBody>
          <a:bodyPr/>
          <a:lstStyle/>
          <a:p>
            <a:pPr defTabSz="931774">
              <a:defRPr/>
            </a:pPr>
            <a:endParaRPr lang="en-US"/>
          </a:p>
        </p:txBody>
      </p:sp>
      <p:sp>
        <p:nvSpPr>
          <p:cNvPr id="4" name="Slide Number Placeholder 3">
            <a:extLst>
              <a:ext uri="{FF2B5EF4-FFF2-40B4-BE49-F238E27FC236}">
                <a16:creationId xmlns:a16="http://schemas.microsoft.com/office/drawing/2014/main" id="{7A26B0BF-AA9F-D026-BD34-51DB1007D5DE}"/>
              </a:ext>
            </a:extLst>
          </p:cNvPr>
          <p:cNvSpPr>
            <a:spLocks noGrp="1"/>
          </p:cNvSpPr>
          <p:nvPr>
            <p:ph type="sldNum" sz="quarter" idx="10"/>
          </p:nvPr>
        </p:nvSpPr>
        <p:spPr/>
        <p:txBody>
          <a:bodyPr/>
          <a:lstStyle/>
          <a:p>
            <a:fld id="{53E1360F-EFA0-4470-BF39-DD5CF63E4021}" type="slidenum">
              <a:rPr lang="en-US" smtClean="0"/>
              <a:t>7</a:t>
            </a:fld>
            <a:endParaRPr lang="en-US"/>
          </a:p>
        </p:txBody>
      </p:sp>
    </p:spTree>
    <p:extLst>
      <p:ext uri="{BB962C8B-B14F-4D97-AF65-F5344CB8AC3E}">
        <p14:creationId xmlns:p14="http://schemas.microsoft.com/office/powerpoint/2010/main" val="1811204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E29336-BB01-4825-B4D4-1EFD826FA8DC}" type="slidenum">
              <a:rPr lang="en-US" smtClean="0"/>
              <a:t>8</a:t>
            </a:fld>
            <a:endParaRPr lang="en-US"/>
          </a:p>
        </p:txBody>
      </p:sp>
    </p:spTree>
    <p:extLst>
      <p:ext uri="{BB962C8B-B14F-4D97-AF65-F5344CB8AC3E}">
        <p14:creationId xmlns:p14="http://schemas.microsoft.com/office/powerpoint/2010/main" val="90943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a quick reminder of how to request access to WRAD for your staff. There is an electronic account request form available on LASS on the WIC Director’s tile, in the left menu bar. WIC Directors must be the one to request access for their staff. Specific instructions on how to complete the request form are also available on LASS. </a:t>
            </a:r>
          </a:p>
        </p:txBody>
      </p:sp>
      <p:sp>
        <p:nvSpPr>
          <p:cNvPr id="4" name="Slide Number Placeholder 3"/>
          <p:cNvSpPr>
            <a:spLocks noGrp="1"/>
          </p:cNvSpPr>
          <p:nvPr>
            <p:ph type="sldNum" sz="quarter" idx="10"/>
          </p:nvPr>
        </p:nvSpPr>
        <p:spPr/>
        <p:txBody>
          <a:bodyPr/>
          <a:lstStyle/>
          <a:p>
            <a:fld id="{53E1360F-EFA0-4470-BF39-DD5CF63E4021}" type="slidenum">
              <a:rPr lang="en-US" smtClean="0"/>
              <a:t>9</a:t>
            </a:fld>
            <a:endParaRPr lang="en-US"/>
          </a:p>
        </p:txBody>
      </p:sp>
    </p:spTree>
    <p:extLst>
      <p:ext uri="{BB962C8B-B14F-4D97-AF65-F5344CB8AC3E}">
        <p14:creationId xmlns:p14="http://schemas.microsoft.com/office/powerpoint/2010/main" val="504792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86749" y="1372943"/>
            <a:ext cx="6085651" cy="1861491"/>
          </a:xfrm>
        </p:spPr>
        <p:txBody>
          <a:bodyPr anchor="t">
            <a:noAutofit/>
          </a:bodyPr>
          <a:lstStyle>
            <a:lvl1pPr>
              <a:lnSpc>
                <a:spcPct val="100000"/>
              </a:lnSpc>
              <a:defRPr sz="4500"/>
            </a:lvl1pPr>
          </a:lstStyle>
          <a:p>
            <a:r>
              <a:rPr lang="en-US"/>
              <a:t>Click to edit Master title style</a:t>
            </a:r>
          </a:p>
        </p:txBody>
      </p:sp>
      <p:sp>
        <p:nvSpPr>
          <p:cNvPr id="3" name="Subtitle 2"/>
          <p:cNvSpPr>
            <a:spLocks noGrp="1"/>
          </p:cNvSpPr>
          <p:nvPr>
            <p:ph type="subTitle" idx="1"/>
          </p:nvPr>
        </p:nvSpPr>
        <p:spPr>
          <a:xfrm>
            <a:off x="1686749" y="3450415"/>
            <a:ext cx="6085651" cy="703411"/>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p:nvPr>
        </p:nvSpPr>
        <p:spPr>
          <a:xfrm>
            <a:off x="1672083" y="623249"/>
            <a:ext cx="6064697" cy="678369"/>
          </a:xfrm>
        </p:spPr>
        <p:txBody>
          <a:bodyPr anchor="b">
            <a:normAutofit/>
          </a:bodyPr>
          <a:lstStyle>
            <a:lvl1pPr>
              <a:defRPr sz="2500"/>
            </a:lvl1pPr>
          </a:lstStyle>
          <a:p>
            <a:pPr lvl="0"/>
            <a:r>
              <a:rPr lang="en-US"/>
              <a:t>Click to edit Master text styles</a:t>
            </a:r>
          </a:p>
        </p:txBody>
      </p:sp>
      <p:pic>
        <p:nvPicPr>
          <p:cNvPr id="8" name="Picture 7" descr="Eg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40101">
            <a:off x="502731" y="3383781"/>
            <a:ext cx="947251" cy="1272211"/>
          </a:xfrm>
          <a:prstGeom prst="rect">
            <a:avLst/>
          </a:prstGeom>
        </p:spPr>
      </p:pic>
      <p:pic>
        <p:nvPicPr>
          <p:cNvPr id="4" name="Picture 3" descr="Cabb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97153">
            <a:off x="6332927" y="-2517453"/>
            <a:ext cx="5143500" cy="5143500"/>
          </a:xfrm>
          <a:prstGeom prst="rect">
            <a:avLst/>
          </a:prstGeom>
        </p:spPr>
      </p:pic>
      <p:pic>
        <p:nvPicPr>
          <p:cNvPr id="5" name="Picture 4" descr="Lim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472" y="2155326"/>
            <a:ext cx="971346" cy="971346"/>
          </a:xfrm>
          <a:prstGeom prst="rect">
            <a:avLst/>
          </a:prstGeom>
        </p:spPr>
      </p:pic>
      <p:pic>
        <p:nvPicPr>
          <p:cNvPr id="6" name="Picture 5" descr="Peach.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128363">
            <a:off x="8296737" y="2170674"/>
            <a:ext cx="1989799" cy="1989799"/>
          </a:xfrm>
          <a:prstGeom prst="rect">
            <a:avLst/>
          </a:prstGeom>
        </p:spPr>
      </p:pic>
      <p:pic>
        <p:nvPicPr>
          <p:cNvPr id="7" name="Picture 6" descr="Pepp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97494">
            <a:off x="-960899" y="2052108"/>
            <a:ext cx="1921798" cy="1921798"/>
          </a:xfrm>
          <a:prstGeom prst="rect">
            <a:avLst/>
          </a:prstGeom>
        </p:spPr>
      </p:pic>
    </p:spTree>
    <p:extLst>
      <p:ext uri="{BB962C8B-B14F-4D97-AF65-F5344CB8AC3E}">
        <p14:creationId xmlns:p14="http://schemas.microsoft.com/office/powerpoint/2010/main" val="56177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Title 1"/>
          <p:cNvSpPr>
            <a:spLocks noGrp="1"/>
          </p:cNvSpPr>
          <p:nvPr>
            <p:ph type="title"/>
          </p:nvPr>
        </p:nvSpPr>
        <p:spPr>
          <a:xfrm>
            <a:off x="1566258" y="582066"/>
            <a:ext cx="6142161" cy="760652"/>
          </a:xfrm>
        </p:spPr>
        <p:txBody>
          <a:bodyPr/>
          <a:lstStyle/>
          <a:p>
            <a:r>
              <a:rPr lang="en-US"/>
              <a:t>Click to edit Master title style</a:t>
            </a:r>
          </a:p>
        </p:txBody>
      </p:sp>
      <p:sp>
        <p:nvSpPr>
          <p:cNvPr id="5" name="Content Placeholder 2"/>
          <p:cNvSpPr>
            <a:spLocks noGrp="1"/>
          </p:cNvSpPr>
          <p:nvPr>
            <p:ph idx="1"/>
          </p:nvPr>
        </p:nvSpPr>
        <p:spPr>
          <a:xfrm>
            <a:off x="1566258" y="1511028"/>
            <a:ext cx="6142161" cy="2755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Li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8316" y="241731"/>
            <a:ext cx="971346" cy="971346"/>
          </a:xfrm>
          <a:prstGeom prst="rect">
            <a:avLst/>
          </a:prstGeom>
        </p:spPr>
      </p:pic>
      <p:pic>
        <p:nvPicPr>
          <p:cNvPr id="9" name="Picture 8" descr="Pea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28363">
            <a:off x="7105582" y="-980033"/>
            <a:ext cx="1935391" cy="1935391"/>
          </a:xfrm>
          <a:prstGeom prst="rect">
            <a:avLst/>
          </a:prstGeom>
        </p:spPr>
      </p:pic>
      <p:pic>
        <p:nvPicPr>
          <p:cNvPr id="10" name="Picture 9" descr="Pepp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93848">
            <a:off x="-1019693" y="3874898"/>
            <a:ext cx="1921798" cy="1921798"/>
          </a:xfrm>
          <a:prstGeom prst="rect">
            <a:avLst/>
          </a:prstGeom>
        </p:spPr>
      </p:pic>
    </p:spTree>
    <p:extLst>
      <p:ext uri="{BB962C8B-B14F-4D97-AF65-F5344CB8AC3E}">
        <p14:creationId xmlns:p14="http://schemas.microsoft.com/office/powerpoint/2010/main" val="32564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lumns: Tex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77" y="634974"/>
            <a:ext cx="3516824" cy="760652"/>
          </a:xfrm>
        </p:spPr>
        <p:txBody>
          <a:bodyPr/>
          <a:lstStyle/>
          <a:p>
            <a:r>
              <a:rPr lang="en-US"/>
              <a:t>Edit Headline</a:t>
            </a:r>
          </a:p>
        </p:txBody>
      </p:sp>
      <p:sp>
        <p:nvSpPr>
          <p:cNvPr id="3" name="Content Placeholder 2"/>
          <p:cNvSpPr>
            <a:spLocks noGrp="1"/>
          </p:cNvSpPr>
          <p:nvPr>
            <p:ph sz="half" idx="1" hasCustomPrompt="1"/>
          </p:nvPr>
        </p:nvSpPr>
        <p:spPr>
          <a:xfrm>
            <a:off x="978976" y="1521300"/>
            <a:ext cx="3516824" cy="2764812"/>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text </a:t>
            </a:r>
          </a:p>
        </p:txBody>
      </p:sp>
      <p:sp>
        <p:nvSpPr>
          <p:cNvPr id="6" name="Footer Placeholder 5"/>
          <p:cNvSpPr>
            <a:spLocks noGrp="1"/>
          </p:cNvSpPr>
          <p:nvPr>
            <p:ph type="ftr" sz="quarter" idx="11"/>
          </p:nvPr>
        </p:nvSpPr>
        <p:spPr>
          <a:xfrm>
            <a:off x="978976" y="4650183"/>
            <a:ext cx="5146238" cy="273844"/>
          </a:xfrm>
          <a:prstGeom prst="rect">
            <a:avLst/>
          </a:prstGeom>
        </p:spPr>
        <p:txBody>
          <a:bodyPr/>
          <a:lstStyle/>
          <a:p>
            <a:endParaRPr lang="en-US"/>
          </a:p>
        </p:txBody>
      </p:sp>
      <p:sp>
        <p:nvSpPr>
          <p:cNvPr id="4" name="Content Placeholder 3"/>
          <p:cNvSpPr>
            <a:spLocks noGrp="1"/>
          </p:cNvSpPr>
          <p:nvPr>
            <p:ph sz="half" idx="2" hasCustomPrompt="1"/>
          </p:nvPr>
        </p:nvSpPr>
        <p:spPr>
          <a:xfrm>
            <a:off x="4844176" y="449775"/>
            <a:ext cx="3324982" cy="3836338"/>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Picture / Object</a:t>
            </a:r>
          </a:p>
        </p:txBody>
      </p:sp>
      <p:pic>
        <p:nvPicPr>
          <p:cNvPr id="8" name="Picture 7" descr="Li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830" y="-521572"/>
            <a:ext cx="971346" cy="971346"/>
          </a:xfrm>
          <a:prstGeom prst="rect">
            <a:avLst/>
          </a:prstGeom>
        </p:spPr>
      </p:pic>
      <p:pic>
        <p:nvPicPr>
          <p:cNvPr id="10" name="Picture 9" descr="Pepp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93848">
            <a:off x="-1019693" y="3874898"/>
            <a:ext cx="1921798" cy="1921798"/>
          </a:xfrm>
          <a:prstGeom prst="rect">
            <a:avLst/>
          </a:prstGeom>
        </p:spPr>
      </p:pic>
    </p:spTree>
    <p:extLst>
      <p:ext uri="{BB962C8B-B14F-4D97-AF65-F5344CB8AC3E}">
        <p14:creationId xmlns:p14="http://schemas.microsoft.com/office/powerpoint/2010/main" val="3466473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s: Imag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8201" y="634974"/>
            <a:ext cx="3516824" cy="760652"/>
          </a:xfrm>
        </p:spPr>
        <p:txBody>
          <a:bodyPr/>
          <a:lstStyle/>
          <a:p>
            <a:r>
              <a:rPr lang="en-US"/>
              <a:t>Edit Headline</a:t>
            </a:r>
          </a:p>
        </p:txBody>
      </p:sp>
      <p:sp>
        <p:nvSpPr>
          <p:cNvPr id="3" name="Content Placeholder 2"/>
          <p:cNvSpPr>
            <a:spLocks noGrp="1"/>
          </p:cNvSpPr>
          <p:nvPr>
            <p:ph sz="half" idx="1" hasCustomPrompt="1"/>
          </p:nvPr>
        </p:nvSpPr>
        <p:spPr>
          <a:xfrm>
            <a:off x="4648200" y="1521300"/>
            <a:ext cx="3516824" cy="2764812"/>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text</a:t>
            </a:r>
          </a:p>
        </p:txBody>
      </p:sp>
      <p:sp>
        <p:nvSpPr>
          <p:cNvPr id="6" name="Footer Placeholder 5"/>
          <p:cNvSpPr>
            <a:spLocks noGrp="1"/>
          </p:cNvSpPr>
          <p:nvPr>
            <p:ph type="ftr" sz="quarter" idx="11"/>
          </p:nvPr>
        </p:nvSpPr>
        <p:spPr>
          <a:xfrm>
            <a:off x="978976" y="4650183"/>
            <a:ext cx="5146238" cy="273844"/>
          </a:xfrm>
          <a:prstGeom prst="rect">
            <a:avLst/>
          </a:prstGeom>
        </p:spPr>
        <p:txBody>
          <a:bodyPr/>
          <a:lstStyle/>
          <a:p>
            <a:endParaRPr lang="en-US"/>
          </a:p>
        </p:txBody>
      </p:sp>
      <p:sp>
        <p:nvSpPr>
          <p:cNvPr id="4" name="Content Placeholder 3"/>
          <p:cNvSpPr>
            <a:spLocks noGrp="1"/>
          </p:cNvSpPr>
          <p:nvPr>
            <p:ph sz="half" idx="2" hasCustomPrompt="1"/>
          </p:nvPr>
        </p:nvSpPr>
        <p:spPr>
          <a:xfrm>
            <a:off x="978976" y="449775"/>
            <a:ext cx="3330456" cy="3836338"/>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Picture / Object</a:t>
            </a:r>
          </a:p>
        </p:txBody>
      </p:sp>
      <p:pic>
        <p:nvPicPr>
          <p:cNvPr id="8" name="Picture 7" descr="Li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994" y="-521572"/>
            <a:ext cx="971346" cy="971346"/>
          </a:xfrm>
          <a:prstGeom prst="rect">
            <a:avLst/>
          </a:prstGeom>
        </p:spPr>
      </p:pic>
      <p:pic>
        <p:nvPicPr>
          <p:cNvPr id="9" name="Picture 8" descr="Pepp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93848">
            <a:off x="-1019693" y="3874898"/>
            <a:ext cx="1921798" cy="1921798"/>
          </a:xfrm>
          <a:prstGeom prst="rect">
            <a:avLst/>
          </a:prstGeom>
        </p:spPr>
      </p:pic>
    </p:spTree>
    <p:extLst>
      <p:ext uri="{BB962C8B-B14F-4D97-AF65-F5344CB8AC3E}">
        <p14:creationId xmlns:p14="http://schemas.microsoft.com/office/powerpoint/2010/main" val="1469402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978976" y="582066"/>
            <a:ext cx="7190182" cy="760652"/>
          </a:xfrm>
        </p:spPr>
        <p:txBody>
          <a:bodyPr/>
          <a:lstStyle>
            <a:lvl1pPr>
              <a:defRPr/>
            </a:lvl1pPr>
          </a:lstStyle>
          <a:p>
            <a:r>
              <a:rPr lang="en-US"/>
              <a:t>Click to edit Master title style</a:t>
            </a:r>
          </a:p>
        </p:txBody>
      </p:sp>
      <p:sp>
        <p:nvSpPr>
          <p:cNvPr id="8" name="Footer Placeholder 7"/>
          <p:cNvSpPr>
            <a:spLocks noGrp="1"/>
          </p:cNvSpPr>
          <p:nvPr>
            <p:ph type="ftr" sz="quarter" idx="11"/>
          </p:nvPr>
        </p:nvSpPr>
        <p:spPr>
          <a:xfrm>
            <a:off x="978976" y="4650183"/>
            <a:ext cx="5146238" cy="273844"/>
          </a:xfrm>
          <a:prstGeom prst="rect">
            <a:avLst/>
          </a:prstGeom>
        </p:spPr>
        <p:txBody>
          <a:bodyPr/>
          <a:lstStyle/>
          <a:p>
            <a:endParaRPr lang="en-US"/>
          </a:p>
        </p:txBody>
      </p:sp>
      <p:sp>
        <p:nvSpPr>
          <p:cNvPr id="10" name="Content Placeholder 2"/>
          <p:cNvSpPr>
            <a:spLocks noGrp="1"/>
          </p:cNvSpPr>
          <p:nvPr>
            <p:ph sz="half" idx="1" hasCustomPrompt="1"/>
          </p:nvPr>
        </p:nvSpPr>
        <p:spPr>
          <a:xfrm>
            <a:off x="978978" y="1521300"/>
            <a:ext cx="3466097" cy="2764812"/>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text</a:t>
            </a:r>
          </a:p>
        </p:txBody>
      </p:sp>
      <p:sp>
        <p:nvSpPr>
          <p:cNvPr id="11" name="Content Placeholder 2"/>
          <p:cNvSpPr>
            <a:spLocks noGrp="1"/>
          </p:cNvSpPr>
          <p:nvPr>
            <p:ph sz="half" idx="13" hasCustomPrompt="1"/>
          </p:nvPr>
        </p:nvSpPr>
        <p:spPr>
          <a:xfrm>
            <a:off x="4708662" y="1521300"/>
            <a:ext cx="3460496" cy="2764812"/>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text</a:t>
            </a:r>
          </a:p>
        </p:txBody>
      </p:sp>
      <p:pic>
        <p:nvPicPr>
          <p:cNvPr id="9" name="Picture 8" descr="Li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830" y="-521572"/>
            <a:ext cx="971346" cy="971346"/>
          </a:xfrm>
          <a:prstGeom prst="rect">
            <a:avLst/>
          </a:prstGeom>
        </p:spPr>
      </p:pic>
      <p:pic>
        <p:nvPicPr>
          <p:cNvPr id="12" name="Picture 11" descr="Pepp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93848">
            <a:off x="-1019693" y="3874898"/>
            <a:ext cx="1921798" cy="1921798"/>
          </a:xfrm>
          <a:prstGeom prst="rect">
            <a:avLst/>
          </a:prstGeom>
        </p:spPr>
      </p:pic>
    </p:spTree>
    <p:extLst>
      <p:ext uri="{BB962C8B-B14F-4D97-AF65-F5344CB8AC3E}">
        <p14:creationId xmlns:p14="http://schemas.microsoft.com/office/powerpoint/2010/main" val="1688759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6" name="Content Placeholder 3"/>
          <p:cNvSpPr>
            <a:spLocks noGrp="1"/>
          </p:cNvSpPr>
          <p:nvPr>
            <p:ph sz="half" idx="2" hasCustomPrompt="1"/>
          </p:nvPr>
        </p:nvSpPr>
        <p:spPr>
          <a:xfrm>
            <a:off x="465386" y="449775"/>
            <a:ext cx="8227035" cy="3836338"/>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Picture / Object</a:t>
            </a:r>
          </a:p>
        </p:txBody>
      </p:sp>
      <p:sp>
        <p:nvSpPr>
          <p:cNvPr id="8" name="Footer Placeholder 7"/>
          <p:cNvSpPr>
            <a:spLocks noGrp="1"/>
          </p:cNvSpPr>
          <p:nvPr>
            <p:ph type="ftr" sz="quarter" idx="11"/>
          </p:nvPr>
        </p:nvSpPr>
        <p:spPr>
          <a:xfrm>
            <a:off x="978976" y="4650183"/>
            <a:ext cx="5146238" cy="273844"/>
          </a:xfrm>
          <a:prstGeom prst="rect">
            <a:avLst/>
          </a:prstGeom>
        </p:spPr>
        <p:txBody>
          <a:bodyPr/>
          <a:lstStyle/>
          <a:p>
            <a:endParaRPr lang="en-US"/>
          </a:p>
        </p:txBody>
      </p:sp>
      <p:pic>
        <p:nvPicPr>
          <p:cNvPr id="7" name="Picture 6" descr="Pepp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393848">
            <a:off x="-1019693" y="3874898"/>
            <a:ext cx="1921798" cy="1921798"/>
          </a:xfrm>
          <a:prstGeom prst="rect">
            <a:avLst/>
          </a:prstGeom>
        </p:spPr>
      </p:pic>
    </p:spTree>
    <p:extLst>
      <p:ext uri="{BB962C8B-B14F-4D97-AF65-F5344CB8AC3E}">
        <p14:creationId xmlns:p14="http://schemas.microsoft.com/office/powerpoint/2010/main" val="2755286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 Closing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Title 1"/>
          <p:cNvSpPr>
            <a:spLocks noGrp="1"/>
          </p:cNvSpPr>
          <p:nvPr>
            <p:ph type="ctrTitle"/>
          </p:nvPr>
        </p:nvSpPr>
        <p:spPr>
          <a:xfrm>
            <a:off x="978978" y="1230941"/>
            <a:ext cx="6085651" cy="1861491"/>
          </a:xfrm>
        </p:spPr>
        <p:txBody>
          <a:bodyPr anchor="t">
            <a:noAutofit/>
          </a:bodyPr>
          <a:lstStyle>
            <a:lvl1pPr>
              <a:lnSpc>
                <a:spcPct val="100000"/>
              </a:lnSpc>
              <a:defRPr sz="4500" baseline="0"/>
            </a:lvl1pPr>
          </a:lstStyle>
          <a:p>
            <a:r>
              <a:rPr lang="en-US"/>
              <a:t>Click to edit Master title style</a:t>
            </a:r>
          </a:p>
        </p:txBody>
      </p:sp>
      <p:sp>
        <p:nvSpPr>
          <p:cNvPr id="5" name="Text Placeholder 8"/>
          <p:cNvSpPr>
            <a:spLocks noGrp="1"/>
          </p:cNvSpPr>
          <p:nvPr>
            <p:ph type="body" sz="quarter" idx="11"/>
          </p:nvPr>
        </p:nvSpPr>
        <p:spPr>
          <a:xfrm>
            <a:off x="978978" y="3092432"/>
            <a:ext cx="6064697" cy="1175411"/>
          </a:xfrm>
        </p:spPr>
        <p:txBody>
          <a:bodyPr anchor="t">
            <a:normAutofit/>
          </a:bodyPr>
          <a:lstStyle>
            <a:lvl1pPr>
              <a:defRPr sz="2500" baseline="0"/>
            </a:lvl1pPr>
          </a:lstStyle>
          <a:p>
            <a:pPr lvl="0"/>
            <a:r>
              <a:rPr lang="en-US"/>
              <a:t>Click to edit Master text styles</a:t>
            </a:r>
          </a:p>
        </p:txBody>
      </p:sp>
      <p:pic>
        <p:nvPicPr>
          <p:cNvPr id="2" name="Picture 1" descr="Oran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431" y="-494110"/>
            <a:ext cx="5143500" cy="5143500"/>
          </a:xfrm>
          <a:prstGeom prst="rect">
            <a:avLst/>
          </a:prstGeom>
        </p:spPr>
      </p:pic>
    </p:spTree>
    <p:extLst>
      <p:ext uri="{BB962C8B-B14F-4D97-AF65-F5344CB8AC3E}">
        <p14:creationId xmlns:p14="http://schemas.microsoft.com/office/powerpoint/2010/main" val="2396615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66258" y="582066"/>
            <a:ext cx="6142161" cy="76065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66258" y="1511028"/>
            <a:ext cx="6142161" cy="2755242"/>
          </a:xfrm>
          <a:prstGeom prst="rect">
            <a:avLst/>
          </a:prstGeom>
        </p:spPr>
        <p:txBody>
          <a:bodyPr vert="horz" lIns="91440" tIns="45720" rIns="91440" bIns="45720" rtlCol="0">
            <a:normAutofit/>
          </a:bodyPr>
          <a:lstStyle/>
          <a:p>
            <a:pPr lvl="0"/>
            <a:r>
              <a:rPr lang="en-US"/>
              <a:t>Click to edit Master text styles </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txBox="1">
            <a:spLocks/>
          </p:cNvSpPr>
          <p:nvPr/>
        </p:nvSpPr>
        <p:spPr>
          <a:xfrm>
            <a:off x="6601474" y="4650183"/>
            <a:ext cx="1156980" cy="273844"/>
          </a:xfrm>
          <a:prstGeom prst="rect">
            <a:avLst/>
          </a:prstGeom>
        </p:spPr>
        <p:txBody>
          <a:bodyPr vert="horz" lIns="91440" tIns="45720" rIns="91440" bIns="45720" rtlCol="0" anchor="ctr"/>
          <a:lstStyle>
            <a:defPPr>
              <a:defRPr lang="en-US"/>
            </a:defPPr>
            <a:lvl1pPr marL="0" algn="l" defTabSz="457200" rtl="0" eaLnBrk="1" latinLnBrk="0" hangingPunct="1">
              <a:defRPr sz="1000" kern="1200" spc="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err="1"/>
              <a:t>wicworks.ca.gov</a:t>
            </a:r>
            <a:endParaRPr lang="en-US" sz="900"/>
          </a:p>
        </p:txBody>
      </p:sp>
      <p:sp>
        <p:nvSpPr>
          <p:cNvPr id="12" name="Footer Placeholder 11"/>
          <p:cNvSpPr>
            <a:spLocks noGrp="1"/>
          </p:cNvSpPr>
          <p:nvPr>
            <p:ph type="ftr" sz="quarter" idx="3"/>
          </p:nvPr>
        </p:nvSpPr>
        <p:spPr>
          <a:xfrm>
            <a:off x="1018143" y="4649391"/>
            <a:ext cx="4621677" cy="274637"/>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Footer Placeholder 4"/>
          <p:cNvSpPr txBox="1">
            <a:spLocks/>
          </p:cNvSpPr>
          <p:nvPr/>
        </p:nvSpPr>
        <p:spPr>
          <a:xfrm>
            <a:off x="6601474" y="4650183"/>
            <a:ext cx="1156980" cy="273844"/>
          </a:xfrm>
          <a:prstGeom prst="rect">
            <a:avLst/>
          </a:prstGeom>
        </p:spPr>
        <p:txBody>
          <a:bodyPr vert="horz" lIns="91440" tIns="45720" rIns="91440" bIns="45720" rtlCol="0" anchor="ctr"/>
          <a:lstStyle>
            <a:defPPr>
              <a:defRPr lang="en-US"/>
            </a:defPPr>
            <a:lvl1pPr marL="0" algn="l" defTabSz="457200" rtl="0" eaLnBrk="1" latinLnBrk="0" hangingPunct="1">
              <a:defRPr sz="1000" kern="1200" spc="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900" err="1"/>
              <a:t>wicworks.ca.gov</a:t>
            </a:r>
            <a:endParaRPr lang="en-US" sz="900"/>
          </a:p>
        </p:txBody>
      </p:sp>
    </p:spTree>
    <p:extLst>
      <p:ext uri="{BB962C8B-B14F-4D97-AF65-F5344CB8AC3E}">
        <p14:creationId xmlns:p14="http://schemas.microsoft.com/office/powerpoint/2010/main" val="117475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457200" rtl="0" eaLnBrk="1" latinLnBrk="0" hangingPunct="1">
        <a:lnSpc>
          <a:spcPct val="90000"/>
        </a:lnSpc>
        <a:spcBef>
          <a:spcPct val="0"/>
        </a:spcBef>
        <a:buNone/>
        <a:defRPr sz="2500" b="1" kern="1200">
          <a:solidFill>
            <a:srgbClr val="6F338B"/>
          </a:solidFill>
          <a:latin typeface="+mj-lt"/>
          <a:ea typeface="+mj-ea"/>
          <a:cs typeface="+mj-cs"/>
        </a:defRPr>
      </a:lvl1pPr>
    </p:titleStyle>
    <p:bodyStyle>
      <a:lvl1pPr marL="0" indent="0" algn="l" defTabSz="457200" rtl="0" eaLnBrk="1" latinLnBrk="0" hangingPunct="1">
        <a:lnSpc>
          <a:spcPct val="110000"/>
        </a:lnSpc>
        <a:spcBef>
          <a:spcPct val="20000"/>
        </a:spcBef>
        <a:buFont typeface="Arial"/>
        <a:buNone/>
        <a:defRPr sz="1600" b="0" i="0" kern="1200">
          <a:solidFill>
            <a:schemeClr val="tx1"/>
          </a:solidFill>
          <a:latin typeface="Georgia"/>
          <a:ea typeface="+mn-ea"/>
          <a:cs typeface="Georgia"/>
        </a:defRPr>
      </a:lvl1pPr>
      <a:lvl2pPr marL="411480" indent="-182880" algn="l" defTabSz="457200" rtl="0" eaLnBrk="1" latinLnBrk="0" hangingPunct="1">
        <a:lnSpc>
          <a:spcPct val="110000"/>
        </a:lnSpc>
        <a:spcBef>
          <a:spcPct val="20000"/>
        </a:spcBef>
        <a:buFont typeface="Arial"/>
        <a:buChar char="–"/>
        <a:defRPr sz="1600" b="0" i="0" kern="1200">
          <a:solidFill>
            <a:schemeClr val="tx1"/>
          </a:solidFill>
          <a:latin typeface="Georgia"/>
          <a:ea typeface="+mn-ea"/>
          <a:cs typeface="Georgia"/>
        </a:defRPr>
      </a:lvl2pPr>
      <a:lvl3pPr marL="777240" indent="-182880" algn="l" defTabSz="457200" rtl="0" eaLnBrk="1" latinLnBrk="0" hangingPunct="1">
        <a:lnSpc>
          <a:spcPct val="110000"/>
        </a:lnSpc>
        <a:spcBef>
          <a:spcPct val="20000"/>
        </a:spcBef>
        <a:buFont typeface="Arial"/>
        <a:buChar char="•"/>
        <a:defRPr sz="1600" b="0" i="0" kern="1200">
          <a:solidFill>
            <a:schemeClr val="tx1"/>
          </a:solidFill>
          <a:latin typeface="Georgia"/>
          <a:ea typeface="+mn-ea"/>
          <a:cs typeface="Georgia"/>
        </a:defRPr>
      </a:lvl3pPr>
      <a:lvl4pPr marL="1188720" indent="-182880" algn="l" defTabSz="457200" rtl="0" eaLnBrk="1" latinLnBrk="0" hangingPunct="1">
        <a:lnSpc>
          <a:spcPct val="110000"/>
        </a:lnSpc>
        <a:spcBef>
          <a:spcPct val="20000"/>
        </a:spcBef>
        <a:buFont typeface="Arial"/>
        <a:buChar char="–"/>
        <a:defRPr sz="1600" b="0" i="0" kern="1200">
          <a:solidFill>
            <a:schemeClr val="tx1"/>
          </a:solidFill>
          <a:latin typeface="Georgia"/>
          <a:ea typeface="+mn-ea"/>
          <a:cs typeface="Georgia"/>
        </a:defRPr>
      </a:lvl4pPr>
      <a:lvl5pPr marL="1554480" indent="-182880" algn="l" defTabSz="457200" rtl="0" eaLnBrk="1" latinLnBrk="0" hangingPunct="1">
        <a:lnSpc>
          <a:spcPct val="110000"/>
        </a:lnSpc>
        <a:spcBef>
          <a:spcPct val="20000"/>
        </a:spcBef>
        <a:buFont typeface="Arial"/>
        <a:buChar char="»"/>
        <a:defRPr sz="1600" b="0" i="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86749" y="1883802"/>
            <a:ext cx="6085651" cy="874382"/>
          </a:xfrm>
        </p:spPr>
        <p:txBody>
          <a:bodyPr/>
          <a:lstStyle/>
          <a:p>
            <a:r>
              <a:rPr lang="en-US"/>
              <a:t>SFDPH WIC Program</a:t>
            </a:r>
            <a:br>
              <a:rPr lang="en-US"/>
            </a:br>
            <a:endParaRPr lang="en-US">
              <a:cs typeface="Arial"/>
            </a:endParaRPr>
          </a:p>
        </p:txBody>
      </p:sp>
      <p:sp>
        <p:nvSpPr>
          <p:cNvPr id="5" name="Subtitle 4"/>
          <p:cNvSpPr>
            <a:spLocks noGrp="1"/>
          </p:cNvSpPr>
          <p:nvPr>
            <p:ph type="subTitle" idx="1"/>
          </p:nvPr>
        </p:nvSpPr>
        <p:spPr/>
        <p:txBody>
          <a:bodyPr vert="horz" lIns="91440" tIns="45720" rIns="91440" bIns="45720" rtlCol="0" anchor="t">
            <a:normAutofit fontScale="85000" lnSpcReduction="20000"/>
          </a:bodyPr>
          <a:lstStyle/>
          <a:p>
            <a:pPr algn="ctr"/>
            <a:r>
              <a:rPr lang="en-US"/>
              <a:t>Priti Rane MS, RD, IBCLC</a:t>
            </a:r>
          </a:p>
          <a:p>
            <a:pPr algn="ctr"/>
            <a:r>
              <a:rPr lang="en-US"/>
              <a:t>Director of Nutrition Services</a:t>
            </a:r>
          </a:p>
          <a:p>
            <a:pPr algn="ctr"/>
            <a:r>
              <a:rPr lang="en-US"/>
              <a:t>San Francisco Department of Public Health</a:t>
            </a:r>
          </a:p>
          <a:p>
            <a:pPr algn="ctr"/>
            <a:r>
              <a:rPr lang="en-US"/>
              <a:t>Maternal, Child and Adolescent Health </a:t>
            </a:r>
          </a:p>
        </p:txBody>
      </p:sp>
      <p:sp>
        <p:nvSpPr>
          <p:cNvPr id="6" name="Text Placeholder 5"/>
          <p:cNvSpPr>
            <a:spLocks noGrp="1"/>
          </p:cNvSpPr>
          <p:nvPr>
            <p:ph type="body" sz="quarter" idx="10"/>
          </p:nvPr>
        </p:nvSpPr>
        <p:spPr>
          <a:xfrm>
            <a:off x="1367283" y="663402"/>
            <a:ext cx="6064697" cy="678369"/>
          </a:xfrm>
        </p:spPr>
        <p:txBody>
          <a:bodyPr>
            <a:normAutofit fontScale="85000" lnSpcReduction="20000"/>
          </a:bodyPr>
          <a:lstStyle/>
          <a:p>
            <a:pPr algn="ctr"/>
            <a:r>
              <a:rPr lang="en-US"/>
              <a:t>The Supplemental Nutrition Program For Women, Infants and Children (WIC)</a:t>
            </a:r>
          </a:p>
        </p:txBody>
      </p:sp>
      <p:pic>
        <p:nvPicPr>
          <p:cNvPr id="2" name="Picture 1" descr="Department of Public Health | SF.gov">
            <a:extLst>
              <a:ext uri="{FF2B5EF4-FFF2-40B4-BE49-F238E27FC236}">
                <a16:creationId xmlns:a16="http://schemas.microsoft.com/office/drawing/2014/main" id="{34F2A5E1-CFB9-A4B8-D868-76309EF872E0}"/>
              </a:ext>
            </a:extLst>
          </p:cNvPr>
          <p:cNvPicPr>
            <a:picLocks noChangeAspect="1"/>
          </p:cNvPicPr>
          <p:nvPr/>
        </p:nvPicPr>
        <p:blipFill>
          <a:blip r:embed="rId3"/>
          <a:stretch>
            <a:fillRect/>
          </a:stretch>
        </p:blipFill>
        <p:spPr>
          <a:xfrm>
            <a:off x="1594572" y="4461595"/>
            <a:ext cx="1382857" cy="575830"/>
          </a:xfrm>
          <a:prstGeom prst="rect">
            <a:avLst/>
          </a:prstGeom>
        </p:spPr>
      </p:pic>
      <p:sp>
        <p:nvSpPr>
          <p:cNvPr id="3" name="TextBox 2">
            <a:extLst>
              <a:ext uri="{FF2B5EF4-FFF2-40B4-BE49-F238E27FC236}">
                <a16:creationId xmlns:a16="http://schemas.microsoft.com/office/drawing/2014/main" id="{E5BD690D-D990-1857-A26B-2DE1649193D3}"/>
              </a:ext>
            </a:extLst>
          </p:cNvPr>
          <p:cNvSpPr txBox="1"/>
          <p:nvPr/>
        </p:nvSpPr>
        <p:spPr>
          <a:xfrm>
            <a:off x="1434873" y="2573791"/>
            <a:ext cx="62783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Arial"/>
              </a:rPr>
              <a:t>Food Security Task Force </a:t>
            </a:r>
          </a:p>
          <a:p>
            <a:pPr algn="ctr"/>
            <a:r>
              <a:rPr lang="en-US" dirty="0">
                <a:cs typeface="Arial"/>
              </a:rPr>
              <a:t>June 4</a:t>
            </a:r>
            <a:r>
              <a:rPr lang="en-US" baseline="30000" dirty="0">
                <a:cs typeface="Arial"/>
              </a:rPr>
              <a:t>th</a:t>
            </a:r>
            <a:r>
              <a:rPr lang="en-US" dirty="0">
                <a:cs typeface="Arial"/>
              </a:rPr>
              <a:t>, 2025</a:t>
            </a:r>
          </a:p>
        </p:txBody>
      </p:sp>
    </p:spTree>
    <p:extLst>
      <p:ext uri="{BB962C8B-B14F-4D97-AF65-F5344CB8AC3E}">
        <p14:creationId xmlns:p14="http://schemas.microsoft.com/office/powerpoint/2010/main" val="98302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1CCB9-B386-9358-6C46-A67067F43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891CEF-B622-2EFA-1B55-FDA6BAFA62BE}"/>
              </a:ext>
            </a:extLst>
          </p:cNvPr>
          <p:cNvSpPr>
            <a:spLocks noGrp="1"/>
          </p:cNvSpPr>
          <p:nvPr>
            <p:ph type="title"/>
          </p:nvPr>
        </p:nvSpPr>
        <p:spPr>
          <a:xfrm>
            <a:off x="776551" y="246785"/>
            <a:ext cx="6983890" cy="760652"/>
          </a:xfrm>
        </p:spPr>
        <p:txBody>
          <a:bodyPr anchor="b">
            <a:normAutofit/>
          </a:bodyPr>
          <a:lstStyle/>
          <a:p>
            <a:r>
              <a:rPr lang="en-US" sz="2300"/>
              <a:t>WIC Famers Market Program</a:t>
            </a:r>
          </a:p>
        </p:txBody>
      </p:sp>
      <p:pic>
        <p:nvPicPr>
          <p:cNvPr id="6" name="Picture 5">
            <a:extLst>
              <a:ext uri="{FF2B5EF4-FFF2-40B4-BE49-F238E27FC236}">
                <a16:creationId xmlns:a16="http://schemas.microsoft.com/office/drawing/2014/main" id="{FEFEB91A-FE83-929A-5CD7-31958EE19E96}"/>
              </a:ext>
            </a:extLst>
          </p:cNvPr>
          <p:cNvPicPr>
            <a:picLocks noChangeAspect="1"/>
          </p:cNvPicPr>
          <p:nvPr/>
        </p:nvPicPr>
        <p:blipFill>
          <a:blip r:embed="rId3"/>
          <a:stretch>
            <a:fillRect/>
          </a:stretch>
        </p:blipFill>
        <p:spPr>
          <a:xfrm>
            <a:off x="1013113" y="1000101"/>
            <a:ext cx="6866660" cy="3714798"/>
          </a:xfrm>
          <a:prstGeom prst="rect">
            <a:avLst/>
          </a:prstGeom>
        </p:spPr>
      </p:pic>
    </p:spTree>
    <p:extLst>
      <p:ext uri="{BB962C8B-B14F-4D97-AF65-F5344CB8AC3E}">
        <p14:creationId xmlns:p14="http://schemas.microsoft.com/office/powerpoint/2010/main" val="1031940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14537-78BF-695B-DD0D-3EAB292546C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A17A105-162B-A814-7835-A839FEC22FCD}"/>
              </a:ext>
            </a:extLst>
          </p:cNvPr>
          <p:cNvPicPr>
            <a:picLocks noChangeAspect="1"/>
          </p:cNvPicPr>
          <p:nvPr/>
        </p:nvPicPr>
        <p:blipFill>
          <a:blip r:embed="rId3"/>
          <a:stretch>
            <a:fillRect/>
          </a:stretch>
        </p:blipFill>
        <p:spPr>
          <a:xfrm>
            <a:off x="0" y="-1332"/>
            <a:ext cx="9144000" cy="4643937"/>
          </a:xfrm>
          <a:prstGeom prst="rect">
            <a:avLst/>
          </a:prstGeom>
        </p:spPr>
      </p:pic>
    </p:spTree>
    <p:extLst>
      <p:ext uri="{BB962C8B-B14F-4D97-AF65-F5344CB8AC3E}">
        <p14:creationId xmlns:p14="http://schemas.microsoft.com/office/powerpoint/2010/main" val="1938397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046" y="476268"/>
            <a:ext cx="6234801" cy="627058"/>
          </a:xfrm>
        </p:spPr>
        <p:txBody>
          <a:bodyPr>
            <a:normAutofit/>
          </a:bodyPr>
          <a:lstStyle/>
          <a:p>
            <a:r>
              <a:rPr lang="en-US">
                <a:cs typeface="Arial"/>
              </a:rPr>
              <a:t>Current Program Challenges </a:t>
            </a:r>
          </a:p>
        </p:txBody>
      </p:sp>
      <p:sp>
        <p:nvSpPr>
          <p:cNvPr id="3" name="Content Placeholder 2"/>
          <p:cNvSpPr>
            <a:spLocks noGrp="1"/>
          </p:cNvSpPr>
          <p:nvPr>
            <p:ph idx="1"/>
          </p:nvPr>
        </p:nvSpPr>
        <p:spPr>
          <a:xfrm>
            <a:off x="534938" y="1375721"/>
            <a:ext cx="4894889" cy="3019871"/>
          </a:xfrm>
        </p:spPr>
        <p:txBody>
          <a:bodyPr vert="horz" lIns="91440" tIns="45720" rIns="91440" bIns="45720" rtlCol="0" anchor="t">
            <a:normAutofit/>
          </a:bodyPr>
          <a:lstStyle/>
          <a:p>
            <a:pPr marL="285750" indent="-285750">
              <a:buChar char="•"/>
            </a:pPr>
            <a:r>
              <a:rPr lang="en-US" sz="1700"/>
              <a:t>Staffing continues to be our biggest challenge</a:t>
            </a:r>
            <a:endParaRPr lang="en-US"/>
          </a:p>
          <a:p>
            <a:pPr marL="285750" indent="-285750">
              <a:buChar char="•"/>
            </a:pPr>
            <a:r>
              <a:rPr lang="en-US" sz="1700"/>
              <a:t>Workload- 822 ppts/FTE (Recommended participants/FTE ratio- 500-600 ppts/FTE)</a:t>
            </a:r>
            <a:endParaRPr lang="en-US"/>
          </a:p>
          <a:p>
            <a:pPr marL="285750" indent="-285750">
              <a:buChar char="•"/>
            </a:pPr>
            <a:r>
              <a:rPr lang="en-US" sz="1700"/>
              <a:t>Current appointment wait time is 6-8 weeks</a:t>
            </a:r>
          </a:p>
          <a:p>
            <a:pPr marL="285750" indent="-285750">
              <a:buChar char="•"/>
            </a:pPr>
            <a:r>
              <a:rPr lang="en-US" sz="1700"/>
              <a:t>HR delays, lengthy training process</a:t>
            </a:r>
            <a:endParaRPr lang="en-US"/>
          </a:p>
          <a:p>
            <a:pPr marL="285750" indent="-285750">
              <a:buChar char="•"/>
            </a:pPr>
            <a:r>
              <a:rPr lang="en-US" sz="1700"/>
              <a:t>Demand for services continue to remain high</a:t>
            </a:r>
            <a:endParaRPr lang="en-US"/>
          </a:p>
          <a:p>
            <a:pPr marL="285750" indent="-285750">
              <a:buChar char="•"/>
            </a:pPr>
            <a:r>
              <a:rPr lang="en-US" sz="1700"/>
              <a:t>Remote services may end after September 30, 2026</a:t>
            </a:r>
          </a:p>
          <a:p>
            <a:pPr marL="285750" indent="-285750">
              <a:buChar char="•"/>
            </a:pPr>
            <a:endParaRPr lang="en-US" sz="1700"/>
          </a:p>
          <a:p>
            <a:endParaRPr lang="en-US" sz="1800"/>
          </a:p>
        </p:txBody>
      </p:sp>
      <p:pic>
        <p:nvPicPr>
          <p:cNvPr id="5" name="Picture 4">
            <a:extLst>
              <a:ext uri="{FF2B5EF4-FFF2-40B4-BE49-F238E27FC236}">
                <a16:creationId xmlns:a16="http://schemas.microsoft.com/office/drawing/2014/main" id="{4FD6DA49-1D67-663F-F349-BFC85530C9D9}"/>
              </a:ext>
            </a:extLst>
          </p:cNvPr>
          <p:cNvPicPr>
            <a:picLocks noChangeAspect="1"/>
          </p:cNvPicPr>
          <p:nvPr/>
        </p:nvPicPr>
        <p:blipFill>
          <a:blip r:embed="rId3"/>
          <a:stretch>
            <a:fillRect/>
          </a:stretch>
        </p:blipFill>
        <p:spPr>
          <a:xfrm>
            <a:off x="5536141" y="1103326"/>
            <a:ext cx="2450530" cy="3282158"/>
          </a:xfrm>
          <a:prstGeom prst="rect">
            <a:avLst/>
          </a:prstGeom>
        </p:spPr>
      </p:pic>
    </p:spTree>
    <p:extLst>
      <p:ext uri="{BB962C8B-B14F-4D97-AF65-F5344CB8AC3E}">
        <p14:creationId xmlns:p14="http://schemas.microsoft.com/office/powerpoint/2010/main" val="2237801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9557C-24DC-4291-906C-453E146629E5}"/>
              </a:ext>
            </a:extLst>
          </p:cNvPr>
          <p:cNvSpPr>
            <a:spLocks noGrp="1"/>
          </p:cNvSpPr>
          <p:nvPr>
            <p:ph type="title"/>
          </p:nvPr>
        </p:nvSpPr>
        <p:spPr>
          <a:xfrm>
            <a:off x="439692" y="228411"/>
            <a:ext cx="7231342" cy="550448"/>
          </a:xfrm>
        </p:spPr>
        <p:txBody>
          <a:bodyPr>
            <a:normAutofit/>
          </a:bodyPr>
          <a:lstStyle/>
          <a:p>
            <a:r>
              <a:rPr lang="en-US" sz="2800">
                <a:ea typeface="+mj-lt"/>
                <a:cs typeface="+mj-lt"/>
              </a:rPr>
              <a:t>Funding Status &amp; Policy Implications </a:t>
            </a:r>
            <a:endParaRPr lang="en-US" sz="2800"/>
          </a:p>
        </p:txBody>
      </p:sp>
      <p:sp>
        <p:nvSpPr>
          <p:cNvPr id="3" name="Content Placeholder 2">
            <a:extLst>
              <a:ext uri="{FF2B5EF4-FFF2-40B4-BE49-F238E27FC236}">
                <a16:creationId xmlns:a16="http://schemas.microsoft.com/office/drawing/2014/main" id="{AC3894FC-C8E3-4D04-9317-F8F64AF71F71}"/>
              </a:ext>
            </a:extLst>
          </p:cNvPr>
          <p:cNvSpPr>
            <a:spLocks noGrp="1"/>
          </p:cNvSpPr>
          <p:nvPr>
            <p:ph idx="1"/>
          </p:nvPr>
        </p:nvSpPr>
        <p:spPr>
          <a:xfrm>
            <a:off x="190197" y="1074315"/>
            <a:ext cx="4554081" cy="2994869"/>
          </a:xfrm>
        </p:spPr>
        <p:txBody>
          <a:bodyPr>
            <a:normAutofit/>
          </a:bodyPr>
          <a:lstStyle/>
          <a:p>
            <a:pPr marL="0" indent="0">
              <a:buNone/>
            </a:pPr>
            <a:r>
              <a:rPr lang="en-US" sz="1200" b="1">
                <a:ea typeface="+mn-lt"/>
                <a:cs typeface="+mn-lt"/>
              </a:rPr>
              <a:t>Current Funding Status-WIC is federally grant funded</a:t>
            </a:r>
            <a:endParaRPr lang="en-US" sz="1200" b="1"/>
          </a:p>
          <a:p>
            <a:pPr lvl="1"/>
            <a:r>
              <a:rPr lang="en-US" sz="1200">
                <a:ea typeface="+mn-lt"/>
                <a:cs typeface="+mn-lt"/>
              </a:rPr>
              <a:t>In March 2025, the Senate passed a Continuing Resolution (CR) funding the government through September 30</a:t>
            </a:r>
          </a:p>
          <a:p>
            <a:pPr lvl="1"/>
            <a:r>
              <a:rPr lang="en-US" sz="1200">
                <a:ea typeface="+mn-lt"/>
                <a:cs typeface="+mn-lt"/>
              </a:rPr>
              <a:t>The CR includes $7.6 billion for WIC – an increase of over $500 million from FY24.</a:t>
            </a:r>
            <a:endParaRPr lang="en-US" sz="1200"/>
          </a:p>
          <a:p>
            <a:pPr lvl="1"/>
            <a:r>
              <a:rPr lang="en-US" sz="1200">
                <a:ea typeface="+mn-lt"/>
                <a:cs typeface="+mn-lt"/>
              </a:rPr>
              <a:t>The White House emphasized this increase was critical to avoid waitlists, which have not occurred in over 25 years.</a:t>
            </a:r>
          </a:p>
          <a:p>
            <a:pPr lvl="1"/>
            <a:endParaRPr lang="en-US" sz="1200">
              <a:ea typeface="+mn-lt"/>
              <a:cs typeface="+mn-lt"/>
            </a:endParaRPr>
          </a:p>
          <a:p>
            <a:pPr marL="457200" lvl="1" indent="0">
              <a:buNone/>
            </a:pPr>
            <a:r>
              <a:rPr lang="en-US" sz="1200" b="1">
                <a:ea typeface="+mn-lt"/>
                <a:cs typeface="+mn-lt"/>
              </a:rPr>
              <a:t>Policy Landscape &amp; Risks</a:t>
            </a:r>
          </a:p>
          <a:p>
            <a:pPr marL="800100" lvl="1" indent="-342900"/>
            <a:r>
              <a:rPr lang="en-US" sz="1200">
                <a:ea typeface="+mn-lt"/>
                <a:cs typeface="+mn-lt"/>
              </a:rPr>
              <a:t>Congress is considering significant cuts to safety net programs like Medicaid and SNAP</a:t>
            </a:r>
          </a:p>
          <a:p>
            <a:pPr marL="800100" lvl="1" indent="-342900"/>
            <a:r>
              <a:rPr lang="en-US" sz="1200">
                <a:ea typeface="+mn-lt"/>
                <a:cs typeface="+mn-lt"/>
              </a:rPr>
              <a:t>While WIC is not directly targeted, indirect impacts are expected</a:t>
            </a:r>
            <a:endParaRPr lang="en-US" sz="1200" b="1"/>
          </a:p>
        </p:txBody>
      </p:sp>
      <p:pic>
        <p:nvPicPr>
          <p:cNvPr id="7" name="Picture 6">
            <a:extLst>
              <a:ext uri="{FF2B5EF4-FFF2-40B4-BE49-F238E27FC236}">
                <a16:creationId xmlns:a16="http://schemas.microsoft.com/office/drawing/2014/main" id="{9EE70720-EFFD-7DB6-F1CF-613CD43DD88B}"/>
              </a:ext>
            </a:extLst>
          </p:cNvPr>
          <p:cNvPicPr>
            <a:picLocks noChangeAspect="1"/>
          </p:cNvPicPr>
          <p:nvPr/>
        </p:nvPicPr>
        <p:blipFill>
          <a:blip r:embed="rId3"/>
          <a:stretch>
            <a:fillRect/>
          </a:stretch>
        </p:blipFill>
        <p:spPr>
          <a:xfrm>
            <a:off x="4845228" y="1074315"/>
            <a:ext cx="3773751" cy="2950720"/>
          </a:xfrm>
          <a:prstGeom prst="rect">
            <a:avLst/>
          </a:prstGeom>
        </p:spPr>
      </p:pic>
    </p:spTree>
    <p:extLst>
      <p:ext uri="{BB962C8B-B14F-4D97-AF65-F5344CB8AC3E}">
        <p14:creationId xmlns:p14="http://schemas.microsoft.com/office/powerpoint/2010/main" val="2845408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F7E06-54A8-D08D-6DD8-20A9B66FB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BB589-5B54-E87A-BC7A-638EDF684997}"/>
              </a:ext>
            </a:extLst>
          </p:cNvPr>
          <p:cNvSpPr>
            <a:spLocks noGrp="1"/>
          </p:cNvSpPr>
          <p:nvPr>
            <p:ph type="title"/>
          </p:nvPr>
        </p:nvSpPr>
        <p:spPr>
          <a:xfrm>
            <a:off x="778046" y="476268"/>
            <a:ext cx="6234801" cy="627058"/>
          </a:xfrm>
        </p:spPr>
        <p:txBody>
          <a:bodyPr>
            <a:normAutofit/>
          </a:bodyPr>
          <a:lstStyle/>
          <a:p>
            <a:r>
              <a:rPr lang="en-US">
                <a:cs typeface="Arial"/>
              </a:rPr>
              <a:t>Thank You!</a:t>
            </a:r>
          </a:p>
        </p:txBody>
      </p:sp>
      <p:sp>
        <p:nvSpPr>
          <p:cNvPr id="3" name="Content Placeholder 2">
            <a:extLst>
              <a:ext uri="{FF2B5EF4-FFF2-40B4-BE49-F238E27FC236}">
                <a16:creationId xmlns:a16="http://schemas.microsoft.com/office/drawing/2014/main" id="{44761F1C-F1E1-E995-4240-EFA786BA6CB0}"/>
              </a:ext>
            </a:extLst>
          </p:cNvPr>
          <p:cNvSpPr>
            <a:spLocks noGrp="1"/>
          </p:cNvSpPr>
          <p:nvPr>
            <p:ph idx="1"/>
          </p:nvPr>
        </p:nvSpPr>
        <p:spPr>
          <a:xfrm>
            <a:off x="993870" y="1540244"/>
            <a:ext cx="6977319" cy="3019871"/>
          </a:xfrm>
        </p:spPr>
        <p:txBody>
          <a:bodyPr vert="horz" lIns="91440" tIns="45720" rIns="91440" bIns="45720" rtlCol="0" anchor="t">
            <a:normAutofit/>
          </a:bodyPr>
          <a:lstStyle/>
          <a:p>
            <a:pPr algn="ctr"/>
            <a:r>
              <a:rPr lang="en-US" sz="1700" dirty="0"/>
              <a:t>Questions?</a:t>
            </a:r>
            <a:endParaRPr lang="en-US" dirty="0"/>
          </a:p>
          <a:p>
            <a:pPr algn="ctr"/>
            <a:endParaRPr lang="en-US" sz="1700"/>
          </a:p>
          <a:p>
            <a:pPr algn="ctr"/>
            <a:r>
              <a:rPr lang="en-US" sz="1700" dirty="0"/>
              <a:t>Contact: Priti Rane – priti.rane@sfdph.org</a:t>
            </a:r>
          </a:p>
          <a:p>
            <a:endParaRPr lang="en-US" sz="1800"/>
          </a:p>
        </p:txBody>
      </p:sp>
    </p:spTree>
    <p:extLst>
      <p:ext uri="{BB962C8B-B14F-4D97-AF65-F5344CB8AC3E}">
        <p14:creationId xmlns:p14="http://schemas.microsoft.com/office/powerpoint/2010/main" val="279646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DF1F8-9C96-C75D-A05A-8F6ED9E45E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A65A44-3ECB-AD71-9997-BB15FF1672DC}"/>
              </a:ext>
            </a:extLst>
          </p:cNvPr>
          <p:cNvSpPr>
            <a:spLocks noGrp="1"/>
          </p:cNvSpPr>
          <p:nvPr>
            <p:ph type="title"/>
          </p:nvPr>
        </p:nvSpPr>
        <p:spPr>
          <a:xfrm>
            <a:off x="804023" y="86609"/>
            <a:ext cx="6234801" cy="627058"/>
          </a:xfrm>
        </p:spPr>
        <p:txBody>
          <a:bodyPr>
            <a:normAutofit/>
          </a:bodyPr>
          <a:lstStyle/>
          <a:p>
            <a:r>
              <a:rPr lang="en-US">
                <a:cs typeface="Arial"/>
              </a:rPr>
              <a:t>About the WIC Program </a:t>
            </a:r>
            <a:endParaRPr lang="en-US"/>
          </a:p>
        </p:txBody>
      </p:sp>
      <p:sp>
        <p:nvSpPr>
          <p:cNvPr id="5" name="TextBox 4">
            <a:extLst>
              <a:ext uri="{FF2B5EF4-FFF2-40B4-BE49-F238E27FC236}">
                <a16:creationId xmlns:a16="http://schemas.microsoft.com/office/drawing/2014/main" id="{A04A22A1-06D5-8E41-49BA-C15D7F9A6AC6}"/>
              </a:ext>
            </a:extLst>
          </p:cNvPr>
          <p:cNvSpPr txBox="1"/>
          <p:nvPr/>
        </p:nvSpPr>
        <p:spPr>
          <a:xfrm>
            <a:off x="801832" y="723900"/>
            <a:ext cx="741045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b="1">
              <a:latin typeface="Georgia"/>
              <a:cs typeface="Arial"/>
            </a:endParaRPr>
          </a:p>
          <a:p>
            <a:r>
              <a:rPr lang="en-US" sz="1600" b="1">
                <a:latin typeface="Georgia"/>
              </a:rPr>
              <a:t>WIC</a:t>
            </a:r>
            <a:r>
              <a:rPr lang="en-US" sz="1600">
                <a:latin typeface="Georgia"/>
              </a:rPr>
              <a:t> (Women, Infants, and Children) is a </a:t>
            </a:r>
            <a:r>
              <a:rPr lang="en-US" sz="1600" b="1">
                <a:latin typeface="Georgia"/>
              </a:rPr>
              <a:t>federally funded</a:t>
            </a:r>
            <a:r>
              <a:rPr lang="en-US" sz="1600">
                <a:latin typeface="Georgia"/>
              </a:rPr>
              <a:t> nutrition program that supports:</a:t>
            </a:r>
            <a:endParaRPr lang="en-US" sz="1600">
              <a:latin typeface="Georgia"/>
              <a:cs typeface="Arial"/>
            </a:endParaRPr>
          </a:p>
          <a:p>
            <a:pPr marL="685800" lvl="1" indent="-228600">
              <a:buFont typeface=""/>
              <a:buChar char="•"/>
            </a:pPr>
            <a:r>
              <a:rPr lang="en-US" sz="1600">
                <a:latin typeface="Georgia"/>
              </a:rPr>
              <a:t>Pregnant, postpartum, and breastfeeding individuals</a:t>
            </a:r>
            <a:endParaRPr lang="en-US" sz="1600">
              <a:latin typeface="Georgia"/>
              <a:cs typeface="Arial"/>
            </a:endParaRPr>
          </a:p>
          <a:p>
            <a:pPr marL="685800" lvl="1" indent="-228600">
              <a:buFont typeface=""/>
              <a:buChar char="•"/>
            </a:pPr>
            <a:r>
              <a:rPr lang="en-US" sz="1600">
                <a:latin typeface="Georgia"/>
              </a:rPr>
              <a:t>Infants and children up to age 5</a:t>
            </a:r>
            <a:endParaRPr lang="en-US" sz="1600">
              <a:latin typeface="Georgia"/>
              <a:cs typeface="Arial"/>
            </a:endParaRPr>
          </a:p>
          <a:p>
            <a:pPr lvl="1"/>
            <a:endParaRPr lang="en-US" sz="1600">
              <a:latin typeface="Georgia"/>
            </a:endParaRPr>
          </a:p>
          <a:p>
            <a:r>
              <a:rPr lang="en-US" sz="1600" b="1">
                <a:latin typeface="Georgia"/>
              </a:rPr>
              <a:t>Key Services:</a:t>
            </a:r>
            <a:endParaRPr lang="en-US" sz="1600" b="1">
              <a:latin typeface="Georgia"/>
              <a:cs typeface="Arial"/>
            </a:endParaRPr>
          </a:p>
          <a:p>
            <a:pPr marL="228600" indent="-228600">
              <a:buFont typeface=""/>
              <a:buChar char="•"/>
            </a:pPr>
            <a:r>
              <a:rPr lang="en-US" sz="1600">
                <a:latin typeface="Georgia"/>
              </a:rPr>
              <a:t>Healthy food benefits</a:t>
            </a:r>
            <a:endParaRPr lang="en-US" sz="1600">
              <a:latin typeface="Georgia"/>
              <a:cs typeface="Arial"/>
            </a:endParaRPr>
          </a:p>
          <a:p>
            <a:pPr marL="228600" indent="-228600">
              <a:buFont typeface=""/>
              <a:buChar char="•"/>
            </a:pPr>
            <a:r>
              <a:rPr lang="en-US" sz="1600">
                <a:latin typeface="Georgia"/>
              </a:rPr>
              <a:t>Nutrition education and counseling</a:t>
            </a:r>
            <a:endParaRPr lang="en-US" sz="1600">
              <a:latin typeface="Georgia"/>
              <a:cs typeface="Arial"/>
            </a:endParaRPr>
          </a:p>
          <a:p>
            <a:pPr marL="228600" indent="-228600">
              <a:buFont typeface=""/>
              <a:buChar char="•"/>
            </a:pPr>
            <a:r>
              <a:rPr lang="en-US" sz="1600">
                <a:latin typeface="Georgia"/>
              </a:rPr>
              <a:t>Breastfeeding support</a:t>
            </a:r>
            <a:endParaRPr lang="en-US" sz="1600">
              <a:latin typeface="Georgia"/>
              <a:cs typeface="Arial"/>
            </a:endParaRPr>
          </a:p>
          <a:p>
            <a:pPr marL="228600" indent="-228600">
              <a:buFont typeface=""/>
              <a:buChar char="•"/>
            </a:pPr>
            <a:r>
              <a:rPr lang="en-US" sz="1600">
                <a:latin typeface="Georgia"/>
              </a:rPr>
              <a:t>Referrals to healthcare and social services</a:t>
            </a:r>
            <a:endParaRPr lang="en-US" sz="1600">
              <a:latin typeface="Georgia"/>
              <a:cs typeface="Arial"/>
            </a:endParaRPr>
          </a:p>
          <a:p>
            <a:endParaRPr lang="en-US" sz="1600">
              <a:latin typeface="Georgia"/>
            </a:endParaRPr>
          </a:p>
          <a:p>
            <a:r>
              <a:rPr lang="en-US" sz="1600" b="1">
                <a:latin typeface="Georgia"/>
              </a:rPr>
              <a:t>Goal:</a:t>
            </a:r>
            <a:br>
              <a:rPr lang="en-US" sz="1600">
                <a:latin typeface="Georgia"/>
              </a:rPr>
            </a:br>
            <a:r>
              <a:rPr lang="en-US" sz="1600">
                <a:latin typeface="Georgia"/>
              </a:rPr>
              <a:t>To improve health outcomes and reduce nutrition-related risks during critical stages of growth and development.</a:t>
            </a:r>
            <a:endParaRPr lang="en-US" sz="1600">
              <a:latin typeface="Georgia"/>
              <a:cs typeface="Arial"/>
            </a:endParaRPr>
          </a:p>
        </p:txBody>
      </p:sp>
    </p:spTree>
    <p:extLst>
      <p:ext uri="{BB962C8B-B14F-4D97-AF65-F5344CB8AC3E}">
        <p14:creationId xmlns:p14="http://schemas.microsoft.com/office/powerpoint/2010/main" val="504004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213D9-9BAE-EC8E-AE11-238131BF9E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888846-8E9A-E262-0FB0-35727AD789DA}"/>
              </a:ext>
            </a:extLst>
          </p:cNvPr>
          <p:cNvSpPr>
            <a:spLocks noGrp="1"/>
          </p:cNvSpPr>
          <p:nvPr>
            <p:ph type="title"/>
          </p:nvPr>
        </p:nvSpPr>
        <p:spPr>
          <a:xfrm>
            <a:off x="804023" y="86609"/>
            <a:ext cx="6234801" cy="627058"/>
          </a:xfrm>
        </p:spPr>
        <p:txBody>
          <a:bodyPr>
            <a:normAutofit/>
          </a:bodyPr>
          <a:lstStyle/>
          <a:p>
            <a:r>
              <a:rPr lang="en-US">
                <a:cs typeface="Arial"/>
              </a:rPr>
              <a:t>Participation 2020- 2024</a:t>
            </a:r>
            <a:endParaRPr lang="en-US"/>
          </a:p>
        </p:txBody>
      </p:sp>
      <p:pic>
        <p:nvPicPr>
          <p:cNvPr id="4" name="Picture 3" descr="Chart, line chart&#10;&#10;AI-generated content may be incorrect.">
            <a:extLst>
              <a:ext uri="{FF2B5EF4-FFF2-40B4-BE49-F238E27FC236}">
                <a16:creationId xmlns:a16="http://schemas.microsoft.com/office/drawing/2014/main" id="{C97978A5-EB6A-D18E-80DD-40340F52329C}"/>
              </a:ext>
            </a:extLst>
          </p:cNvPr>
          <p:cNvPicPr>
            <a:picLocks noChangeAspect="1"/>
          </p:cNvPicPr>
          <p:nvPr/>
        </p:nvPicPr>
        <p:blipFill>
          <a:blip r:embed="rId3"/>
          <a:stretch>
            <a:fillRect/>
          </a:stretch>
        </p:blipFill>
        <p:spPr>
          <a:xfrm>
            <a:off x="1160318" y="883227"/>
            <a:ext cx="6225887" cy="3706091"/>
          </a:xfrm>
          <a:prstGeom prst="rect">
            <a:avLst/>
          </a:prstGeom>
        </p:spPr>
      </p:pic>
    </p:spTree>
    <p:extLst>
      <p:ext uri="{BB962C8B-B14F-4D97-AF65-F5344CB8AC3E}">
        <p14:creationId xmlns:p14="http://schemas.microsoft.com/office/powerpoint/2010/main" val="269791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FD5AA-166A-43A7-D7FB-1D6EF1359A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93BED8-BC07-7782-10B4-CB00C32549BC}"/>
              </a:ext>
            </a:extLst>
          </p:cNvPr>
          <p:cNvSpPr>
            <a:spLocks noGrp="1"/>
          </p:cNvSpPr>
          <p:nvPr>
            <p:ph type="title"/>
          </p:nvPr>
        </p:nvSpPr>
        <p:spPr>
          <a:xfrm>
            <a:off x="804023" y="86609"/>
            <a:ext cx="6234801" cy="627058"/>
          </a:xfrm>
        </p:spPr>
        <p:txBody>
          <a:bodyPr>
            <a:normAutofit/>
          </a:bodyPr>
          <a:lstStyle/>
          <a:p>
            <a:r>
              <a:rPr lang="en-US">
                <a:cs typeface="Arial"/>
              </a:rPr>
              <a:t>Participation trend FY 2024-2025</a:t>
            </a:r>
            <a:endParaRPr lang="en-US"/>
          </a:p>
        </p:txBody>
      </p:sp>
      <p:pic>
        <p:nvPicPr>
          <p:cNvPr id="5" name="Picture 4">
            <a:extLst>
              <a:ext uri="{FF2B5EF4-FFF2-40B4-BE49-F238E27FC236}">
                <a16:creationId xmlns:a16="http://schemas.microsoft.com/office/drawing/2014/main" id="{FBE95C89-46CB-76D1-8C14-2838F410BE90}"/>
              </a:ext>
            </a:extLst>
          </p:cNvPr>
          <p:cNvPicPr>
            <a:picLocks noChangeAspect="1"/>
          </p:cNvPicPr>
          <p:nvPr/>
        </p:nvPicPr>
        <p:blipFill>
          <a:blip r:embed="rId3"/>
          <a:stretch>
            <a:fillRect/>
          </a:stretch>
        </p:blipFill>
        <p:spPr>
          <a:xfrm>
            <a:off x="803875" y="710045"/>
            <a:ext cx="6601065" cy="3965864"/>
          </a:xfrm>
          <a:prstGeom prst="rect">
            <a:avLst/>
          </a:prstGeom>
        </p:spPr>
      </p:pic>
    </p:spTree>
    <p:extLst>
      <p:ext uri="{BB962C8B-B14F-4D97-AF65-F5344CB8AC3E}">
        <p14:creationId xmlns:p14="http://schemas.microsoft.com/office/powerpoint/2010/main" val="2613495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8B64F-1842-6AAF-5594-1201023B81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2D323-F996-373E-81B1-1CDEC804FD5B}"/>
              </a:ext>
            </a:extLst>
          </p:cNvPr>
          <p:cNvSpPr>
            <a:spLocks noGrp="1"/>
          </p:cNvSpPr>
          <p:nvPr>
            <p:ph type="title"/>
          </p:nvPr>
        </p:nvSpPr>
        <p:spPr>
          <a:xfrm>
            <a:off x="371069" y="86609"/>
            <a:ext cx="7135345" cy="627058"/>
          </a:xfrm>
        </p:spPr>
        <p:txBody>
          <a:bodyPr>
            <a:normAutofit fontScale="90000"/>
          </a:bodyPr>
          <a:lstStyle/>
          <a:p>
            <a:r>
              <a:rPr lang="en-US">
                <a:cs typeface="Arial"/>
              </a:rPr>
              <a:t>Participation Breakdown by Race and Ethnicity</a:t>
            </a:r>
          </a:p>
        </p:txBody>
      </p:sp>
      <p:pic>
        <p:nvPicPr>
          <p:cNvPr id="4" name="Picture 3">
            <a:extLst>
              <a:ext uri="{FF2B5EF4-FFF2-40B4-BE49-F238E27FC236}">
                <a16:creationId xmlns:a16="http://schemas.microsoft.com/office/drawing/2014/main" id="{A615AB7E-BBF3-2E61-2EDD-84551E69017D}"/>
              </a:ext>
            </a:extLst>
          </p:cNvPr>
          <p:cNvPicPr>
            <a:picLocks noChangeAspect="1"/>
          </p:cNvPicPr>
          <p:nvPr/>
        </p:nvPicPr>
        <p:blipFill>
          <a:blip r:embed="rId3"/>
          <a:stretch>
            <a:fillRect/>
          </a:stretch>
        </p:blipFill>
        <p:spPr>
          <a:xfrm>
            <a:off x="908277" y="806224"/>
            <a:ext cx="6486525" cy="3718833"/>
          </a:xfrm>
          <a:prstGeom prst="rect">
            <a:avLst/>
          </a:prstGeom>
        </p:spPr>
      </p:pic>
    </p:spTree>
    <p:extLst>
      <p:ext uri="{BB962C8B-B14F-4D97-AF65-F5344CB8AC3E}">
        <p14:creationId xmlns:p14="http://schemas.microsoft.com/office/powerpoint/2010/main" val="545544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35C80-BC92-1202-62DB-FD0D4CCDF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7C4AB-979B-730D-3732-9299074C01D7}"/>
              </a:ext>
            </a:extLst>
          </p:cNvPr>
          <p:cNvSpPr>
            <a:spLocks noGrp="1"/>
          </p:cNvSpPr>
          <p:nvPr>
            <p:ph type="title"/>
          </p:nvPr>
        </p:nvSpPr>
        <p:spPr>
          <a:xfrm>
            <a:off x="804023" y="86609"/>
            <a:ext cx="6234801" cy="627058"/>
          </a:xfrm>
        </p:spPr>
        <p:txBody>
          <a:bodyPr>
            <a:normAutofit/>
          </a:bodyPr>
          <a:lstStyle/>
          <a:p>
            <a:r>
              <a:rPr lang="en-US" dirty="0">
                <a:cs typeface="Arial"/>
              </a:rPr>
              <a:t>Total benefit redemption 2021-2024</a:t>
            </a:r>
            <a:endParaRPr lang="en-US" dirty="0"/>
          </a:p>
        </p:txBody>
      </p:sp>
      <p:sp>
        <p:nvSpPr>
          <p:cNvPr id="5" name="TextBox 4">
            <a:extLst>
              <a:ext uri="{FF2B5EF4-FFF2-40B4-BE49-F238E27FC236}">
                <a16:creationId xmlns:a16="http://schemas.microsoft.com/office/drawing/2014/main" id="{3C9DDE74-CE58-15FF-56A5-083778109195}"/>
              </a:ext>
            </a:extLst>
          </p:cNvPr>
          <p:cNvSpPr txBox="1"/>
          <p:nvPr/>
        </p:nvSpPr>
        <p:spPr>
          <a:xfrm>
            <a:off x="7086449" y="3770044"/>
            <a:ext cx="2053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a:cs typeface="Arial"/>
              </a:rPr>
              <a:t>Higher redemption in 2022 due to formula shortages </a:t>
            </a:r>
          </a:p>
        </p:txBody>
      </p:sp>
      <p:pic>
        <p:nvPicPr>
          <p:cNvPr id="3" name="Picture 2">
            <a:extLst>
              <a:ext uri="{FF2B5EF4-FFF2-40B4-BE49-F238E27FC236}">
                <a16:creationId xmlns:a16="http://schemas.microsoft.com/office/drawing/2014/main" id="{EFE1B963-D944-F4E4-9D10-ACA32223F7AC}"/>
              </a:ext>
            </a:extLst>
          </p:cNvPr>
          <p:cNvPicPr>
            <a:picLocks noChangeAspect="1"/>
          </p:cNvPicPr>
          <p:nvPr/>
        </p:nvPicPr>
        <p:blipFill>
          <a:blip r:embed="rId3"/>
          <a:stretch>
            <a:fillRect/>
          </a:stretch>
        </p:blipFill>
        <p:spPr>
          <a:xfrm>
            <a:off x="1050806" y="1053681"/>
            <a:ext cx="6028785" cy="3273365"/>
          </a:xfrm>
          <a:prstGeom prst="rect">
            <a:avLst/>
          </a:prstGeom>
        </p:spPr>
      </p:pic>
      <p:sp>
        <p:nvSpPr>
          <p:cNvPr id="6" name="TextBox 5">
            <a:extLst>
              <a:ext uri="{FF2B5EF4-FFF2-40B4-BE49-F238E27FC236}">
                <a16:creationId xmlns:a16="http://schemas.microsoft.com/office/drawing/2014/main" id="{A00714E2-6AF0-3595-2E51-987C3749C80E}"/>
              </a:ext>
            </a:extLst>
          </p:cNvPr>
          <p:cNvSpPr txBox="1"/>
          <p:nvPr/>
        </p:nvSpPr>
        <p:spPr>
          <a:xfrm>
            <a:off x="2046266" y="1637012"/>
            <a:ext cx="82382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cs typeface="Arial"/>
              </a:rPr>
              <a:t>$8,787,947</a:t>
            </a:r>
            <a:endParaRPr lang="en-US"/>
          </a:p>
        </p:txBody>
      </p:sp>
      <p:sp>
        <p:nvSpPr>
          <p:cNvPr id="7" name="TextBox 6">
            <a:extLst>
              <a:ext uri="{FF2B5EF4-FFF2-40B4-BE49-F238E27FC236}">
                <a16:creationId xmlns:a16="http://schemas.microsoft.com/office/drawing/2014/main" id="{BCA58F61-0C9C-7F10-748F-307AB6CE51C0}"/>
              </a:ext>
            </a:extLst>
          </p:cNvPr>
          <p:cNvSpPr txBox="1"/>
          <p:nvPr/>
        </p:nvSpPr>
        <p:spPr>
          <a:xfrm>
            <a:off x="3512756" y="1162560"/>
            <a:ext cx="82382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cs typeface="Arial"/>
              </a:rPr>
              <a:t>$10,998,387</a:t>
            </a:r>
            <a:endParaRPr lang="en-US"/>
          </a:p>
        </p:txBody>
      </p:sp>
      <p:sp>
        <p:nvSpPr>
          <p:cNvPr id="8" name="TextBox 7">
            <a:extLst>
              <a:ext uri="{FF2B5EF4-FFF2-40B4-BE49-F238E27FC236}">
                <a16:creationId xmlns:a16="http://schemas.microsoft.com/office/drawing/2014/main" id="{B50F47A4-3E3C-C7FA-A1F7-46C83D617E4D}"/>
              </a:ext>
            </a:extLst>
          </p:cNvPr>
          <p:cNvSpPr txBox="1"/>
          <p:nvPr/>
        </p:nvSpPr>
        <p:spPr>
          <a:xfrm>
            <a:off x="4785152" y="1507615"/>
            <a:ext cx="82382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cs typeface="Arial"/>
              </a:rPr>
              <a:t>$9,374,905</a:t>
            </a:r>
            <a:endParaRPr lang="en-US"/>
          </a:p>
        </p:txBody>
      </p:sp>
      <p:sp>
        <p:nvSpPr>
          <p:cNvPr id="9" name="TextBox 8">
            <a:extLst>
              <a:ext uri="{FF2B5EF4-FFF2-40B4-BE49-F238E27FC236}">
                <a16:creationId xmlns:a16="http://schemas.microsoft.com/office/drawing/2014/main" id="{873EECDE-1032-89DE-EE78-85E3E43261DF}"/>
              </a:ext>
            </a:extLst>
          </p:cNvPr>
          <p:cNvSpPr txBox="1"/>
          <p:nvPr/>
        </p:nvSpPr>
        <p:spPr>
          <a:xfrm>
            <a:off x="6003633" y="1410568"/>
            <a:ext cx="82382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cs typeface="Arial"/>
              </a:rPr>
              <a:t>$9,652,423</a:t>
            </a:r>
            <a:endParaRPr lang="en-US"/>
          </a:p>
        </p:txBody>
      </p:sp>
    </p:spTree>
    <p:extLst>
      <p:ext uri="{BB962C8B-B14F-4D97-AF65-F5344CB8AC3E}">
        <p14:creationId xmlns:p14="http://schemas.microsoft.com/office/powerpoint/2010/main" val="1532431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8D5E2-7FB7-E64F-267A-1366300A1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FD5C5-8B13-1589-F264-1455D62D5A60}"/>
              </a:ext>
            </a:extLst>
          </p:cNvPr>
          <p:cNvSpPr>
            <a:spLocks noGrp="1"/>
          </p:cNvSpPr>
          <p:nvPr>
            <p:ph type="title"/>
          </p:nvPr>
        </p:nvSpPr>
        <p:spPr>
          <a:xfrm>
            <a:off x="513861" y="11128"/>
            <a:ext cx="7027190" cy="702539"/>
          </a:xfrm>
        </p:spPr>
        <p:txBody>
          <a:bodyPr>
            <a:normAutofit/>
          </a:bodyPr>
          <a:lstStyle/>
          <a:p>
            <a:pPr algn="ctr"/>
            <a:r>
              <a:rPr lang="en-US">
                <a:cs typeface="Arial"/>
              </a:rPr>
              <a:t>Total grocery store transactions  2021- 2024</a:t>
            </a:r>
            <a:endParaRPr lang="en-US"/>
          </a:p>
        </p:txBody>
      </p:sp>
      <p:pic>
        <p:nvPicPr>
          <p:cNvPr id="4" name="Picture 3">
            <a:extLst>
              <a:ext uri="{FF2B5EF4-FFF2-40B4-BE49-F238E27FC236}">
                <a16:creationId xmlns:a16="http://schemas.microsoft.com/office/drawing/2014/main" id="{A3925215-1FDF-C3CE-A4E3-DBA46470DD67}"/>
              </a:ext>
            </a:extLst>
          </p:cNvPr>
          <p:cNvPicPr>
            <a:picLocks noChangeAspect="1"/>
          </p:cNvPicPr>
          <p:nvPr/>
        </p:nvPicPr>
        <p:blipFill>
          <a:blip r:embed="rId3"/>
          <a:stretch>
            <a:fillRect/>
          </a:stretch>
        </p:blipFill>
        <p:spPr>
          <a:xfrm>
            <a:off x="1115503" y="988983"/>
            <a:ext cx="6514020" cy="3424327"/>
          </a:xfrm>
          <a:prstGeom prst="rect">
            <a:avLst/>
          </a:prstGeom>
        </p:spPr>
      </p:pic>
      <p:graphicFrame>
        <p:nvGraphicFramePr>
          <p:cNvPr id="6" name="Table 5">
            <a:extLst>
              <a:ext uri="{FF2B5EF4-FFF2-40B4-BE49-F238E27FC236}">
                <a16:creationId xmlns:a16="http://schemas.microsoft.com/office/drawing/2014/main" id="{8B853FE0-E2C6-6D0C-349E-3CF9DE1B4A97}"/>
              </a:ext>
            </a:extLst>
          </p:cNvPr>
          <p:cNvGraphicFramePr>
            <a:graphicFrameLocks noGrp="1"/>
          </p:cNvGraphicFramePr>
          <p:nvPr>
            <p:extLst>
              <p:ext uri="{D42A27DB-BD31-4B8C-83A1-F6EECF244321}">
                <p14:modId xmlns:p14="http://schemas.microsoft.com/office/powerpoint/2010/main" val="3834553556"/>
              </p:ext>
            </p:extLst>
          </p:nvPr>
        </p:nvGraphicFramePr>
        <p:xfrm>
          <a:off x="2124254" y="1283179"/>
          <a:ext cx="848951" cy="438549"/>
        </p:xfrm>
        <a:graphic>
          <a:graphicData uri="http://schemas.openxmlformats.org/drawingml/2006/table">
            <a:tbl>
              <a:tblPr bandRow="1">
                <a:tableStyleId>{5C22544A-7EE6-4342-B048-85BDC9FD1C3A}</a:tableStyleId>
              </a:tblPr>
              <a:tblGrid>
                <a:gridCol w="848951">
                  <a:extLst>
                    <a:ext uri="{9D8B030D-6E8A-4147-A177-3AD203B41FA5}">
                      <a16:colId xmlns:a16="http://schemas.microsoft.com/office/drawing/2014/main" val="2526403640"/>
                    </a:ext>
                  </a:extLst>
                </a:gridCol>
              </a:tblGrid>
              <a:tr h="438549">
                <a:tc>
                  <a:txBody>
                    <a:bodyPr/>
                    <a:lstStyle/>
                    <a:p>
                      <a:pPr algn="ctr"/>
                      <a:r>
                        <a:rPr lang="en-US" sz="1100">
                          <a:effectLst/>
                        </a:rPr>
                        <a:t>166,661</a:t>
                      </a:r>
                    </a:p>
                  </a:txBody>
                  <a:tcPr marL="0" marR="0" marT="0" marB="0" anchor="ctr">
                    <a:lnL>
                      <a:noFill/>
                    </a:lnL>
                    <a:lnR>
                      <a:noFill/>
                    </a:lnR>
                    <a:lnT>
                      <a:noFill/>
                    </a:lnT>
                    <a:lnB>
                      <a:noFill/>
                    </a:lnB>
                    <a:noFill/>
                  </a:tcPr>
                </a:tc>
                <a:extLst>
                  <a:ext uri="{0D108BD9-81ED-4DB2-BD59-A6C34878D82A}">
                    <a16:rowId xmlns:a16="http://schemas.microsoft.com/office/drawing/2014/main" val="4045719881"/>
                  </a:ext>
                </a:extLst>
              </a:tr>
            </a:tbl>
          </a:graphicData>
        </a:graphic>
      </p:graphicFrame>
      <p:graphicFrame>
        <p:nvGraphicFramePr>
          <p:cNvPr id="7" name="Table 6">
            <a:extLst>
              <a:ext uri="{FF2B5EF4-FFF2-40B4-BE49-F238E27FC236}">
                <a16:creationId xmlns:a16="http://schemas.microsoft.com/office/drawing/2014/main" id="{0E9CA435-BB15-179F-2ECD-C5B058C54529}"/>
              </a:ext>
            </a:extLst>
          </p:cNvPr>
          <p:cNvGraphicFramePr>
            <a:graphicFrameLocks noGrp="1"/>
          </p:cNvGraphicFramePr>
          <p:nvPr>
            <p:extLst>
              <p:ext uri="{D42A27DB-BD31-4B8C-83A1-F6EECF244321}">
                <p14:modId xmlns:p14="http://schemas.microsoft.com/office/powerpoint/2010/main" val="2412559576"/>
              </p:ext>
            </p:extLst>
          </p:nvPr>
        </p:nvGraphicFramePr>
        <p:xfrm>
          <a:off x="3526046" y="1153783"/>
          <a:ext cx="848951" cy="571500"/>
        </p:xfrm>
        <a:graphic>
          <a:graphicData uri="http://schemas.openxmlformats.org/drawingml/2006/table">
            <a:tbl>
              <a:tblPr bandRow="1">
                <a:tableStyleId>{5C22544A-7EE6-4342-B048-85BDC9FD1C3A}</a:tableStyleId>
              </a:tblPr>
              <a:tblGrid>
                <a:gridCol w="848951">
                  <a:extLst>
                    <a:ext uri="{9D8B030D-6E8A-4147-A177-3AD203B41FA5}">
                      <a16:colId xmlns:a16="http://schemas.microsoft.com/office/drawing/2014/main" val="2526403640"/>
                    </a:ext>
                  </a:extLst>
                </a:gridCol>
              </a:tblGrid>
              <a:tr h="571500">
                <a:tc>
                  <a:txBody>
                    <a:bodyPr/>
                    <a:lstStyle/>
                    <a:p>
                      <a:pPr algn="ctr"/>
                      <a:r>
                        <a:rPr lang="en-US" sz="1100">
                          <a:effectLst/>
                        </a:rPr>
                        <a:t>171,159</a:t>
                      </a:r>
                    </a:p>
                  </a:txBody>
                  <a:tcPr marL="0" marR="0" marT="0" marB="0" anchor="ctr">
                    <a:lnL>
                      <a:noFill/>
                    </a:lnL>
                    <a:lnR>
                      <a:noFill/>
                    </a:lnR>
                    <a:lnT>
                      <a:noFill/>
                    </a:lnT>
                    <a:lnB>
                      <a:noFill/>
                    </a:lnB>
                    <a:noFill/>
                  </a:tcPr>
                </a:tc>
                <a:extLst>
                  <a:ext uri="{0D108BD9-81ED-4DB2-BD59-A6C34878D82A}">
                    <a16:rowId xmlns:a16="http://schemas.microsoft.com/office/drawing/2014/main" val="4045719881"/>
                  </a:ext>
                </a:extLst>
              </a:tr>
            </a:tbl>
          </a:graphicData>
        </a:graphic>
      </p:graphicFrame>
      <p:graphicFrame>
        <p:nvGraphicFramePr>
          <p:cNvPr id="8" name="Table 7">
            <a:extLst>
              <a:ext uri="{FF2B5EF4-FFF2-40B4-BE49-F238E27FC236}">
                <a16:creationId xmlns:a16="http://schemas.microsoft.com/office/drawing/2014/main" id="{443781A0-F686-B16B-D43A-EEF5ECCB4EE6}"/>
              </a:ext>
            </a:extLst>
          </p:cNvPr>
          <p:cNvGraphicFramePr>
            <a:graphicFrameLocks noGrp="1"/>
          </p:cNvGraphicFramePr>
          <p:nvPr>
            <p:extLst>
              <p:ext uri="{D42A27DB-BD31-4B8C-83A1-F6EECF244321}">
                <p14:modId xmlns:p14="http://schemas.microsoft.com/office/powerpoint/2010/main" val="888653649"/>
              </p:ext>
            </p:extLst>
          </p:nvPr>
        </p:nvGraphicFramePr>
        <p:xfrm>
          <a:off x="4981754" y="1218480"/>
          <a:ext cx="848951" cy="438549"/>
        </p:xfrm>
        <a:graphic>
          <a:graphicData uri="http://schemas.openxmlformats.org/drawingml/2006/table">
            <a:tbl>
              <a:tblPr bandRow="1">
                <a:tableStyleId>{5C22544A-7EE6-4342-B048-85BDC9FD1C3A}</a:tableStyleId>
              </a:tblPr>
              <a:tblGrid>
                <a:gridCol w="848951">
                  <a:extLst>
                    <a:ext uri="{9D8B030D-6E8A-4147-A177-3AD203B41FA5}">
                      <a16:colId xmlns:a16="http://schemas.microsoft.com/office/drawing/2014/main" val="2526403640"/>
                    </a:ext>
                  </a:extLst>
                </a:gridCol>
              </a:tblGrid>
              <a:tr h="438549">
                <a:tc>
                  <a:txBody>
                    <a:bodyPr/>
                    <a:lstStyle/>
                    <a:p>
                      <a:pPr algn="ctr"/>
                      <a:r>
                        <a:rPr lang="en-US" sz="1100">
                          <a:effectLst/>
                        </a:rPr>
                        <a:t>170,816</a:t>
                      </a:r>
                    </a:p>
                  </a:txBody>
                  <a:tcPr marL="0" marR="0" marT="0" marB="0" anchor="ctr">
                    <a:lnL>
                      <a:noFill/>
                    </a:lnL>
                    <a:lnR>
                      <a:noFill/>
                    </a:lnR>
                    <a:lnT>
                      <a:noFill/>
                    </a:lnT>
                    <a:lnB>
                      <a:noFill/>
                    </a:lnB>
                    <a:noFill/>
                  </a:tcPr>
                </a:tc>
                <a:extLst>
                  <a:ext uri="{0D108BD9-81ED-4DB2-BD59-A6C34878D82A}">
                    <a16:rowId xmlns:a16="http://schemas.microsoft.com/office/drawing/2014/main" val="4045719881"/>
                  </a:ext>
                </a:extLst>
              </a:tr>
            </a:tbl>
          </a:graphicData>
        </a:graphic>
      </p:graphicFrame>
      <p:graphicFrame>
        <p:nvGraphicFramePr>
          <p:cNvPr id="9" name="Table 8">
            <a:extLst>
              <a:ext uri="{FF2B5EF4-FFF2-40B4-BE49-F238E27FC236}">
                <a16:creationId xmlns:a16="http://schemas.microsoft.com/office/drawing/2014/main" id="{7BADE49C-F876-AD87-415D-2B07F2633026}"/>
              </a:ext>
            </a:extLst>
          </p:cNvPr>
          <p:cNvGraphicFramePr>
            <a:graphicFrameLocks noGrp="1"/>
          </p:cNvGraphicFramePr>
          <p:nvPr>
            <p:extLst>
              <p:ext uri="{D42A27DB-BD31-4B8C-83A1-F6EECF244321}">
                <p14:modId xmlns:p14="http://schemas.microsoft.com/office/powerpoint/2010/main" val="2267550510"/>
              </p:ext>
            </p:extLst>
          </p:nvPr>
        </p:nvGraphicFramePr>
        <p:xfrm>
          <a:off x="6491376" y="992036"/>
          <a:ext cx="848951" cy="438549"/>
        </p:xfrm>
        <a:graphic>
          <a:graphicData uri="http://schemas.openxmlformats.org/drawingml/2006/table">
            <a:tbl>
              <a:tblPr bandRow="1">
                <a:tableStyleId>{5C22544A-7EE6-4342-B048-85BDC9FD1C3A}</a:tableStyleId>
              </a:tblPr>
              <a:tblGrid>
                <a:gridCol w="848951">
                  <a:extLst>
                    <a:ext uri="{9D8B030D-6E8A-4147-A177-3AD203B41FA5}">
                      <a16:colId xmlns:a16="http://schemas.microsoft.com/office/drawing/2014/main" val="2526403640"/>
                    </a:ext>
                  </a:extLst>
                </a:gridCol>
              </a:tblGrid>
              <a:tr h="438549">
                <a:tc>
                  <a:txBody>
                    <a:bodyPr/>
                    <a:lstStyle/>
                    <a:p>
                      <a:pPr algn="ctr"/>
                      <a:r>
                        <a:rPr lang="en-US" sz="1100">
                          <a:effectLst/>
                        </a:rPr>
                        <a:t>187,102</a:t>
                      </a:r>
                    </a:p>
                  </a:txBody>
                  <a:tcPr marL="0" marR="0" marT="0" marB="0" anchor="ctr">
                    <a:lnL>
                      <a:noFill/>
                    </a:lnL>
                    <a:lnR>
                      <a:noFill/>
                    </a:lnR>
                    <a:lnT>
                      <a:noFill/>
                    </a:lnT>
                    <a:lnB>
                      <a:noFill/>
                    </a:lnB>
                    <a:noFill/>
                  </a:tcPr>
                </a:tc>
                <a:extLst>
                  <a:ext uri="{0D108BD9-81ED-4DB2-BD59-A6C34878D82A}">
                    <a16:rowId xmlns:a16="http://schemas.microsoft.com/office/drawing/2014/main" val="4045719881"/>
                  </a:ext>
                </a:extLst>
              </a:tr>
            </a:tbl>
          </a:graphicData>
        </a:graphic>
      </p:graphicFrame>
    </p:spTree>
    <p:extLst>
      <p:ext uri="{BB962C8B-B14F-4D97-AF65-F5344CB8AC3E}">
        <p14:creationId xmlns:p14="http://schemas.microsoft.com/office/powerpoint/2010/main" val="3881688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3B958-3042-4E68-BC9E-B054AC676006}"/>
              </a:ext>
            </a:extLst>
          </p:cNvPr>
          <p:cNvSpPr>
            <a:spLocks noGrp="1"/>
          </p:cNvSpPr>
          <p:nvPr>
            <p:ph type="title"/>
          </p:nvPr>
        </p:nvSpPr>
        <p:spPr>
          <a:xfrm>
            <a:off x="901981" y="244361"/>
            <a:ext cx="6754484" cy="608379"/>
          </a:xfrm>
        </p:spPr>
        <p:txBody>
          <a:bodyPr/>
          <a:lstStyle/>
          <a:p>
            <a:r>
              <a:rPr lang="en-US" sz="2800"/>
              <a:t>Addressing Food Insecurity</a:t>
            </a:r>
            <a:endParaRPr lang="en-US"/>
          </a:p>
        </p:txBody>
      </p:sp>
      <p:sp>
        <p:nvSpPr>
          <p:cNvPr id="3" name="Content Placeholder 2">
            <a:extLst>
              <a:ext uri="{FF2B5EF4-FFF2-40B4-BE49-F238E27FC236}">
                <a16:creationId xmlns:a16="http://schemas.microsoft.com/office/drawing/2014/main" id="{BB86B7B5-A3F8-4EC6-9817-7011FEF39053}"/>
              </a:ext>
            </a:extLst>
          </p:cNvPr>
          <p:cNvSpPr>
            <a:spLocks noGrp="1"/>
          </p:cNvSpPr>
          <p:nvPr>
            <p:ph idx="1"/>
          </p:nvPr>
        </p:nvSpPr>
        <p:spPr>
          <a:xfrm>
            <a:off x="357809" y="1190445"/>
            <a:ext cx="4532243" cy="3075825"/>
          </a:xfrm>
        </p:spPr>
        <p:txBody>
          <a:bodyPr vert="horz" lIns="91440" tIns="45720" rIns="91440" bIns="45720" rtlCol="0" anchor="t">
            <a:normAutofit/>
          </a:bodyPr>
          <a:lstStyle/>
          <a:p>
            <a:pPr marL="285750" indent="-285750">
              <a:buFont typeface="Arial" panose="020B0604020202020204" pitchFamily="34" charset="0"/>
              <a:buChar char="•"/>
            </a:pPr>
            <a:r>
              <a:rPr lang="en-US" sz="1400" dirty="0"/>
              <a:t>Per 2018-2020 MIHA data, </a:t>
            </a:r>
            <a:r>
              <a:rPr lang="en-US" sz="1400" dirty="0">
                <a:ea typeface="+mn-lt"/>
                <a:cs typeface="+mn-lt"/>
              </a:rPr>
              <a:t>prevalence of food insecurity during pregnancy in SF among prenatal WIC participants  was 40.1%.</a:t>
            </a:r>
          </a:p>
          <a:p>
            <a:pPr marL="285750" indent="-285750">
              <a:buFont typeface="Arial" panose="020B0604020202020204" pitchFamily="34" charset="0"/>
              <a:buChar char="•"/>
            </a:pPr>
            <a:r>
              <a:rPr lang="en-US" sz="1400" dirty="0"/>
              <a:t>In March 2025, families redeemed over $800k benefits at local grocery store.</a:t>
            </a:r>
          </a:p>
          <a:p>
            <a:pPr marL="285750" indent="-285750">
              <a:buFont typeface="Arial" panose="020B0604020202020204" pitchFamily="34" charset="0"/>
              <a:buChar char="•"/>
            </a:pPr>
            <a:r>
              <a:rPr lang="en-US" sz="1400" dirty="0"/>
              <a:t>~ $14M benefits issued in 2024.</a:t>
            </a:r>
          </a:p>
          <a:p>
            <a:pPr marL="285750" indent="-285750">
              <a:buFont typeface="Arial" panose="020B0604020202020204" pitchFamily="34" charset="0"/>
              <a:buChar char="•"/>
            </a:pPr>
            <a:r>
              <a:rPr lang="en-US" sz="1400" dirty="0"/>
              <a:t>70% redeemed.</a:t>
            </a:r>
          </a:p>
          <a:p>
            <a:pPr marL="285750" indent="-285750">
              <a:buFont typeface="Arial" panose="020B0604020202020204" pitchFamily="34" charset="0"/>
              <a:buChar char="•"/>
            </a:pPr>
            <a:r>
              <a:rPr lang="en-US" sz="1400" dirty="0"/>
              <a:t>Average benefit amount per family- ~ $150-200/month.</a:t>
            </a:r>
          </a:p>
          <a:p>
            <a:pPr marL="285750" indent="-285750">
              <a:buFont typeface="Arial" panose="020B0604020202020204" pitchFamily="34" charset="0"/>
              <a:buChar char="•"/>
            </a:pPr>
            <a:r>
              <a:rPr lang="en-US" sz="1400" dirty="0" err="1"/>
              <a:t>EatSF</a:t>
            </a:r>
            <a:r>
              <a:rPr lang="en-US" sz="1400" dirty="0"/>
              <a:t> vouchers- $700K annually to prenatal participants- adds $40/month.</a:t>
            </a:r>
          </a:p>
        </p:txBody>
      </p:sp>
      <p:pic>
        <p:nvPicPr>
          <p:cNvPr id="4" name="Picture 3">
            <a:extLst>
              <a:ext uri="{FF2B5EF4-FFF2-40B4-BE49-F238E27FC236}">
                <a16:creationId xmlns:a16="http://schemas.microsoft.com/office/drawing/2014/main" id="{DBBCCD39-7FE2-5385-F31D-567440E250B8}"/>
              </a:ext>
            </a:extLst>
          </p:cNvPr>
          <p:cNvPicPr>
            <a:picLocks noChangeAspect="1"/>
          </p:cNvPicPr>
          <p:nvPr/>
        </p:nvPicPr>
        <p:blipFill>
          <a:blip r:embed="rId3"/>
          <a:srcRect r="20068"/>
          <a:stretch>
            <a:fillRect/>
          </a:stretch>
        </p:blipFill>
        <p:spPr>
          <a:xfrm>
            <a:off x="4890052" y="1190445"/>
            <a:ext cx="3357603" cy="3150428"/>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Tree>
    <p:extLst>
      <p:ext uri="{BB962C8B-B14F-4D97-AF65-F5344CB8AC3E}">
        <p14:creationId xmlns:p14="http://schemas.microsoft.com/office/powerpoint/2010/main" val="2667226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19" y="246785"/>
            <a:ext cx="4325550" cy="760652"/>
          </a:xfrm>
        </p:spPr>
        <p:txBody>
          <a:bodyPr anchor="b">
            <a:normAutofit/>
          </a:bodyPr>
          <a:lstStyle/>
          <a:p>
            <a:r>
              <a:rPr lang="en-US" sz="2300"/>
              <a:t>WIC Breastfeeding Program</a:t>
            </a:r>
          </a:p>
        </p:txBody>
      </p:sp>
      <p:pic>
        <p:nvPicPr>
          <p:cNvPr id="4" name="Picture 3">
            <a:extLst>
              <a:ext uri="{FF2B5EF4-FFF2-40B4-BE49-F238E27FC236}">
                <a16:creationId xmlns:a16="http://schemas.microsoft.com/office/drawing/2014/main" id="{D21D36A9-7001-052B-46B1-518C7DB70452}"/>
              </a:ext>
            </a:extLst>
          </p:cNvPr>
          <p:cNvPicPr>
            <a:picLocks noChangeAspect="1"/>
          </p:cNvPicPr>
          <p:nvPr/>
        </p:nvPicPr>
        <p:blipFill>
          <a:blip r:embed="rId3"/>
          <a:stretch>
            <a:fillRect/>
          </a:stretch>
        </p:blipFill>
        <p:spPr>
          <a:xfrm>
            <a:off x="4299826" y="853348"/>
            <a:ext cx="4493931" cy="3471561"/>
          </a:xfrm>
          <a:prstGeom prst="rect">
            <a:avLst/>
          </a:prstGeom>
          <a:noFill/>
        </p:spPr>
      </p:pic>
      <p:pic>
        <p:nvPicPr>
          <p:cNvPr id="8" name="Content Placeholder 7">
            <a:extLst>
              <a:ext uri="{FF2B5EF4-FFF2-40B4-BE49-F238E27FC236}">
                <a16:creationId xmlns:a16="http://schemas.microsoft.com/office/drawing/2014/main" id="{A13C2EE3-F637-5954-195E-99257DF14F80}"/>
              </a:ext>
            </a:extLst>
          </p:cNvPr>
          <p:cNvPicPr>
            <a:picLocks noGrp="1" noChangeAspect="1"/>
          </p:cNvPicPr>
          <p:nvPr>
            <p:ph sz="half" idx="1"/>
          </p:nvPr>
        </p:nvPicPr>
        <p:blipFill>
          <a:blip r:embed="rId4"/>
          <a:stretch>
            <a:fillRect/>
          </a:stretch>
        </p:blipFill>
        <p:spPr>
          <a:xfrm>
            <a:off x="1248481" y="1285213"/>
            <a:ext cx="2077779" cy="2765425"/>
          </a:xfrm>
          <a:prstGeom prst="rect">
            <a:avLst/>
          </a:prstGeom>
        </p:spPr>
      </p:pic>
      <p:sp>
        <p:nvSpPr>
          <p:cNvPr id="9" name="TextBox 8">
            <a:extLst>
              <a:ext uri="{FF2B5EF4-FFF2-40B4-BE49-F238E27FC236}">
                <a16:creationId xmlns:a16="http://schemas.microsoft.com/office/drawing/2014/main" id="{A612CDB4-EBAB-0660-9392-D0D8FF8D659D}"/>
              </a:ext>
            </a:extLst>
          </p:cNvPr>
          <p:cNvSpPr txBox="1"/>
          <p:nvPr/>
        </p:nvSpPr>
        <p:spPr>
          <a:xfrm>
            <a:off x="655025" y="4182680"/>
            <a:ext cx="40171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Suzanne Malone WIC RD, IBCLC with Black Infant Health Program participant</a:t>
            </a:r>
          </a:p>
        </p:txBody>
      </p:sp>
    </p:spTree>
    <p:extLst>
      <p:ext uri="{BB962C8B-B14F-4D97-AF65-F5344CB8AC3E}">
        <p14:creationId xmlns:p14="http://schemas.microsoft.com/office/powerpoint/2010/main" val="300188435"/>
      </p:ext>
    </p:extLst>
  </p:cSld>
  <p:clrMapOvr>
    <a:masterClrMapping/>
  </p:clrMapOvr>
</p:sld>
</file>

<file path=ppt/theme/theme1.xml><?xml version="1.0" encoding="utf-8"?>
<a:theme xmlns:a="http://schemas.openxmlformats.org/drawingml/2006/main" name="eWIC-Presentation-Purpu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160AE5DE678AA4B921768A78B84BB1B" ma:contentTypeVersion="13" ma:contentTypeDescription="Create a new document." ma:contentTypeScope="" ma:versionID="10814a0d14643d5601ce7f4113b5e538">
  <xsd:schema xmlns:xsd="http://www.w3.org/2001/XMLSchema" xmlns:xs="http://www.w3.org/2001/XMLSchema" xmlns:p="http://schemas.microsoft.com/office/2006/metadata/properties" xmlns:ns2="532b50d8-a060-4318-8567-aa6dcb220a4d" xmlns:ns3="1136fd94-f1ea-4877-924c-d16a08f8c043" targetNamespace="http://schemas.microsoft.com/office/2006/metadata/properties" ma:root="true" ma:fieldsID="fc25c021ecbcbd4b2a6bae36a1c59710" ns2:_="" ns3:_="">
    <xsd:import namespace="532b50d8-a060-4318-8567-aa6dcb220a4d"/>
    <xsd:import namespace="1136fd94-f1ea-4877-924c-d16a08f8c0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2b50d8-a060-4318-8567-aa6dcb220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b278eec-cad9-4ec1-bf87-f68f02c44eb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36fd94-f1ea-4877-924c-d16a08f8c0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2b50d8-a060-4318-8567-aa6dcb220a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8628174-455F-4252-8915-CB4CB5BDE4A2}">
  <ds:schemaRefs>
    <ds:schemaRef ds:uri="http://schemas.microsoft.com/sharepoint/v3/contenttype/forms"/>
  </ds:schemaRefs>
</ds:datastoreItem>
</file>

<file path=customXml/itemProps2.xml><?xml version="1.0" encoding="utf-8"?>
<ds:datastoreItem xmlns:ds="http://schemas.openxmlformats.org/officeDocument/2006/customXml" ds:itemID="{4FD598E3-9BAC-47E9-A6D8-92D2AED56B24}"/>
</file>

<file path=customXml/itemProps3.xml><?xml version="1.0" encoding="utf-8"?>
<ds:datastoreItem xmlns:ds="http://schemas.openxmlformats.org/officeDocument/2006/customXml" ds:itemID="{98446E82-4361-4734-AE1F-D4DD78A2A427}">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741</Words>
  <Application>Microsoft Office PowerPoint</Application>
  <PresentationFormat>On-screen Show (16:9)</PresentationFormat>
  <Paragraphs>85</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Georgia</vt:lpstr>
      <vt:lpstr>eWIC-Presentation-Purpule</vt:lpstr>
      <vt:lpstr>SFDPH WIC Program </vt:lpstr>
      <vt:lpstr>About the WIC Program </vt:lpstr>
      <vt:lpstr>Participation 2020- 2024</vt:lpstr>
      <vt:lpstr>Participation trend FY 2024-2025</vt:lpstr>
      <vt:lpstr>Participation Breakdown by Race and Ethnicity</vt:lpstr>
      <vt:lpstr>Total benefit redemption 2021-2024</vt:lpstr>
      <vt:lpstr>Total grocery store transactions  2021- 2024</vt:lpstr>
      <vt:lpstr>Addressing Food Insecurity</vt:lpstr>
      <vt:lpstr>WIC Breastfeeding Program</vt:lpstr>
      <vt:lpstr>WIC Famers Market Program</vt:lpstr>
      <vt:lpstr>PowerPoint Presentation</vt:lpstr>
      <vt:lpstr>Current Program Challenges </vt:lpstr>
      <vt:lpstr>Funding Status &amp; Policy Implications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Vpascual</dc:creator>
  <cp:lastModifiedBy>Rodriguez, Priscilla (DPH)</cp:lastModifiedBy>
  <cp:revision>4</cp:revision>
  <cp:lastPrinted>2020-02-25T17:04:09Z</cp:lastPrinted>
  <dcterms:created xsi:type="dcterms:W3CDTF">2018-10-19T16:12:38Z</dcterms:created>
  <dcterms:modified xsi:type="dcterms:W3CDTF">2025-05-30T17:16:37Z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0x0101006160AE5DE678AA4B921768A78B84BB1B</vt:lpwstr>
  </property>
</Properties>
</file>