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07" r:id="rId5"/>
    <p:sldMasterId id="2147484003" r:id="rId6"/>
    <p:sldMasterId id="2147484016" r:id="rId7"/>
  </p:sldMasterIdLst>
  <p:notesMasterIdLst>
    <p:notesMasterId r:id="rId17"/>
  </p:notesMasterIdLst>
  <p:sldIdLst>
    <p:sldId id="256" r:id="rId8"/>
    <p:sldId id="412" r:id="rId9"/>
    <p:sldId id="3638" r:id="rId10"/>
    <p:sldId id="402" r:id="rId11"/>
    <p:sldId id="3640" r:id="rId12"/>
    <p:sldId id="3639" r:id="rId13"/>
    <p:sldId id="411" r:id="rId14"/>
    <p:sldId id="413" r:id="rId15"/>
    <p:sldId id="363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1908C9-1651-4548-A625-06D3DDC20611}">
          <p14:sldIdLst>
            <p14:sldId id="256"/>
            <p14:sldId id="412"/>
            <p14:sldId id="3638"/>
            <p14:sldId id="402"/>
            <p14:sldId id="3640"/>
            <p14:sldId id="3639"/>
            <p14:sldId id="411"/>
            <p14:sldId id="413"/>
          </p14:sldIdLst>
        </p14:section>
        <p14:section name="8) Adjournment" id="{526C2598-C705-4CD6-A077-62FC834CA1D9}">
          <p14:sldIdLst>
            <p14:sldId id="36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, Marisol (DEM)" initials="RM(" lastIdx="2" clrIdx="0">
    <p:extLst>
      <p:ext uri="{19B8F6BF-5375-455C-9EA6-DF929625EA0E}">
        <p15:presenceInfo xmlns:p15="http://schemas.microsoft.com/office/powerpoint/2012/main" userId="S::marisol.roman@sfgov.org::c71e1330-3a22-4ab5-9560-4638b5a38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9E0"/>
    <a:srgbClr val="FFFFFF"/>
    <a:srgbClr val="4E341A"/>
    <a:srgbClr val="996633"/>
    <a:srgbClr val="988D36"/>
    <a:srgbClr val="9E943E"/>
    <a:srgbClr val="000000"/>
    <a:srgbClr val="1C3AA9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549FD-4C97-1B80-9F10-85197C92F785}" v="7" dt="2026-02-05T23:10:14.553"/>
    <p1510:client id="{8A79EAA8-4B2B-9F10-20D7-7AFCF008DA7B}" v="371" dt="2026-02-04T00:32:25.171"/>
    <p1510:client id="{BC2D02A3-C0E5-AE92-3450-E3C68587B722}" v="11" dt="2026-02-05T23:35:46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44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E38_AFFD3E3E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fgov1-my.sharepoint.com/personal/nicole_armstrong_sfgov_org/Documents/DPA_Budget_Overview_FY_2025-2027_ColumnClustered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fgov1-my.sharepoint.com/personal/sharis_yau_sfgov_org/Documents/DPA_Budget_Overview_FY_2025-2027_ColumnCluster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FY25-26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Revenue</c:v>
                </c:pt>
                <c:pt idx="1">
                  <c:v>Salary </c:v>
                </c:pt>
                <c:pt idx="2">
                  <c:v>Fringe</c:v>
                </c:pt>
                <c:pt idx="3">
                  <c:v>Non-Personnel</c:v>
                </c:pt>
                <c:pt idx="4">
                  <c:v>Material &amp; Supplies</c:v>
                </c:pt>
                <c:pt idx="5">
                  <c:v>Programmatics</c:v>
                </c:pt>
                <c:pt idx="6">
                  <c:v>Other Department Svcs 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654795</c:v>
                </c:pt>
                <c:pt idx="1">
                  <c:v>5594791</c:v>
                </c:pt>
                <c:pt idx="2">
                  <c:v>1958271</c:v>
                </c:pt>
                <c:pt idx="3">
                  <c:v>301223</c:v>
                </c:pt>
                <c:pt idx="4">
                  <c:v>33422</c:v>
                </c:pt>
                <c:pt idx="5">
                  <c:v>795000</c:v>
                </c:pt>
                <c:pt idx="6">
                  <c:v>1111554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9-46B5-BFCD-B4E6A71F3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877984"/>
        <c:axId val="1298875104"/>
      </c:barChart>
      <c:catAx>
        <c:axId val="12988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875104"/>
        <c:crosses val="autoZero"/>
        <c:auto val="1"/>
        <c:lblAlgn val="ctr"/>
        <c:lblOffset val="100"/>
        <c:noMultiLvlLbl val="0"/>
      </c:catAx>
      <c:valAx>
        <c:axId val="12988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87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for FY25-26 &amp; FY26-27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 (FY 25-26)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Admin</c:v>
                </c:pt>
                <c:pt idx="1">
                  <c:v>Investigation</c:v>
                </c:pt>
                <c:pt idx="2">
                  <c:v>Legal</c:v>
                </c:pt>
                <c:pt idx="3">
                  <c:v>Public Records</c:v>
                </c:pt>
                <c:pt idx="4">
                  <c:v>Audit and Policy</c:v>
                </c:pt>
                <c:pt idx="5">
                  <c:v>Mediation</c:v>
                </c:pt>
                <c:pt idx="6">
                  <c:v>Outreach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16.5</c:v>
                </c:pt>
                <c:pt idx="2">
                  <c:v>5.5</c:v>
                </c:pt>
                <c:pt idx="3">
                  <c:v>2.5</c:v>
                </c:pt>
                <c:pt idx="4">
                  <c:v>2</c:v>
                </c:pt>
                <c:pt idx="5">
                  <c:v>0.5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E-40E3-B05C-62BFB04BAC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FTE (FY 26-27)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Admin</c:v>
                </c:pt>
                <c:pt idx="1">
                  <c:v>Investigation</c:v>
                </c:pt>
                <c:pt idx="2">
                  <c:v>Legal</c:v>
                </c:pt>
                <c:pt idx="3">
                  <c:v>Public Records</c:v>
                </c:pt>
                <c:pt idx="4">
                  <c:v>Audit and Policy</c:v>
                </c:pt>
                <c:pt idx="5">
                  <c:v>Mediation</c:v>
                </c:pt>
                <c:pt idx="6">
                  <c:v>Outreach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</c:v>
                </c:pt>
                <c:pt idx="1">
                  <c:v>16.5</c:v>
                </c:pt>
                <c:pt idx="2">
                  <c:v>5.5</c:v>
                </c:pt>
                <c:pt idx="3">
                  <c:v>2.5</c:v>
                </c:pt>
                <c:pt idx="4">
                  <c:v>2</c:v>
                </c:pt>
                <c:pt idx="5">
                  <c:v>0.5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F8-4CE4-A48E-761196B06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706783"/>
        <c:axId val="1012702943"/>
      </c:barChart>
      <c:catAx>
        <c:axId val="101270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702943"/>
        <c:crosses val="autoZero"/>
        <c:auto val="1"/>
        <c:lblAlgn val="ctr"/>
        <c:lblOffset val="100"/>
        <c:noMultiLvlLbl val="0"/>
      </c:catAx>
      <c:valAx>
        <c:axId val="101270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7067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FY26-27</c:v>
                </c:pt>
              </c:strCache>
            </c:strRef>
          </c:tx>
          <c:spPr>
            <a:solidFill>
              <a:srgbClr val="43AEE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Revenue</c:v>
                </c:pt>
                <c:pt idx="1">
                  <c:v>Salary</c:v>
                </c:pt>
                <c:pt idx="2">
                  <c:v>Fringe</c:v>
                </c:pt>
                <c:pt idx="3">
                  <c:v>Non-Personnel</c:v>
                </c:pt>
                <c:pt idx="4">
                  <c:v>Material &amp; Supplies</c:v>
                </c:pt>
                <c:pt idx="5">
                  <c:v>Programmatics</c:v>
                </c:pt>
                <c:pt idx="6">
                  <c:v>Other Department Svcs</c:v>
                </c:pt>
              </c:strCache>
            </c:strRef>
          </c:cat>
          <c:val>
            <c:numRef>
              <c:f>Sheet1!$B$2:$B$8</c:f>
              <c:numCache>
                <c:formatCode>_(* #,##0.00_);_(* \(#,##0.00\);_(* "-"??_);_(@_)</c:formatCode>
                <c:ptCount val="7"/>
                <c:pt idx="0">
                  <c:v>654795</c:v>
                </c:pt>
                <c:pt idx="1">
                  <c:v>5676229</c:v>
                </c:pt>
                <c:pt idx="2">
                  <c:v>1995049</c:v>
                </c:pt>
                <c:pt idx="3">
                  <c:v>301223</c:v>
                </c:pt>
                <c:pt idx="4">
                  <c:v>30640</c:v>
                </c:pt>
                <c:pt idx="5">
                  <c:v>100000</c:v>
                </c:pt>
                <c:pt idx="6">
                  <c:v>1157668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5-403B-A9B8-CB0447C99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8943440"/>
        <c:axId val="1088951120"/>
      </c:barChart>
      <c:catAx>
        <c:axId val="10889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951120"/>
        <c:crosses val="autoZero"/>
        <c:auto val="1"/>
        <c:lblAlgn val="ctr"/>
        <c:lblOffset val="100"/>
        <c:noMultiLvlLbl val="0"/>
      </c:catAx>
      <c:valAx>
        <c:axId val="10889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9434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5E40-4F9C-4DA9-8259-876D4E363F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DE6F-3875-4483-AFE6-6C2E2438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6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97E8E4-18F1-4F59-83DE-4A5DE6E77FE0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341313"/>
            <a:ext cx="61976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7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97E8E4-18F1-4F59-83DE-4A5DE6E77FE0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341313"/>
            <a:ext cx="61976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A949A38-36D8-4190-AEAB-5244F30AABEE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180975"/>
            <a:ext cx="6197600" cy="3486150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3918857"/>
            <a:ext cx="6388100" cy="5233081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4875F-4D1F-CF8F-9727-945B92DB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02B9E5F-C023-5466-AC52-2765A2A62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C15FC6-CC22-4592-8F55-D4DC27ADD182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2AECB18-2265-59AE-7770-72DF81D1B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239713"/>
            <a:ext cx="5397500" cy="3036887"/>
          </a:xfrm>
          <a:ln/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B5EDC4B3-DA07-D6F3-E0B6-15C52D69D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938" y="3395663"/>
            <a:ext cx="6570662" cy="5756275"/>
          </a:xfrm>
        </p:spPr>
        <p:txBody>
          <a:bodyPr/>
          <a:lstStyle/>
          <a:p>
            <a:pPr marL="12700">
              <a:defRPr/>
            </a:pPr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89641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F255A-582A-7621-E949-670C027C2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D2EA3EA-8B47-0CF0-1730-89B825C8A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15FC6-CC22-4592-8F55-D4DC27ADD1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8228F4B-FB12-CB1F-5483-FE63EEDC0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239713"/>
            <a:ext cx="5397500" cy="3036887"/>
          </a:xfrm>
          <a:ln/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CB452664-6B76-E2B3-D109-AA485F8AA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3395663"/>
            <a:ext cx="5397500" cy="2890837"/>
          </a:xfrm>
        </p:spPr>
        <p:txBody>
          <a:bodyPr/>
          <a:lstStyle/>
          <a:p>
            <a:pPr marL="12065">
              <a:defRPr/>
            </a:pPr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8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97E8E4-18F1-4F59-83DE-4A5DE6E77FE0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322263"/>
            <a:ext cx="61976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C15FC6-CC22-4592-8F55-D4DC27ADD182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239713"/>
            <a:ext cx="5397500" cy="3036887"/>
          </a:xfrm>
          <a:ln/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46C99B12-2264-42C1-AEA6-36D2B01F6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938" y="3395663"/>
            <a:ext cx="6570662" cy="5756275"/>
          </a:xfrm>
        </p:spPr>
        <p:txBody>
          <a:bodyPr/>
          <a:lstStyle/>
          <a:p>
            <a:pPr marL="12700">
              <a:defRPr/>
            </a:pPr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2689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921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84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5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9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9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F63E-FE90-4264-8377-945655F8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63499-F4C7-4FA6-B4CD-87817A0B0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A6F52-74D9-43FA-8CAF-B7ABD79F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1ED63-52E6-4CBB-A9E3-FF77EC5A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C511E-F56F-42DF-8825-6E06EDE7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3A18-E8E7-4209-A916-19E6CE88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37A0-C976-49D6-B75C-AB15A59D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3583-AB37-4903-8C02-737BF5BC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31F1-B0AB-4955-BB72-65F519F9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ABAC2-CB74-4EAD-870A-1FF0E134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8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9BC0-4419-4A21-B870-6FD6086C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FFED8-2BDC-4D01-958E-7EE27A38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307EE-75DE-4C4D-881C-49136D7B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20E87-E1E1-4C83-846F-A8E6B5F9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4AA54-6B5D-4ED4-AEB0-392BB004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68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6253-6652-495E-BDCD-5ECB45D7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99F1-3780-4DEA-999C-D9FE63AD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7FD10-6E64-4B0B-8136-8E27E836E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9A179-31EA-4C7C-B3E1-D848F758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D2521-CDCD-4FD7-85F7-7D13CD70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A82E9-ED56-4778-A31B-5CE40EED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70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1BF2-B153-4917-AA62-0288DB4C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1E28F-82A2-4952-882E-0E1C3A9C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40EF1-2F5A-4458-A2A6-2FDDAE851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A6B8B-7F85-4F3F-98F2-878CDA7B0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B67EF-66B6-4889-B08E-ECB34B5EB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D0A6DF-FD0D-4F40-A7D0-EDCF86A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30D01-2CBD-435E-BB2B-C2CABD21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B5942-77F3-4EF4-AC1F-B3436B99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32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663E-570E-42CC-AF15-F0EDE8E9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46B6F-B8E7-48CE-AB9E-2FD56ADD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381CB-F6F5-478F-923B-7FA91AF5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E528F-099D-4307-8375-A2D9C642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8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07E48-C0CE-4A05-A484-8845A4B7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142FA-2B19-4EE1-85EF-ED76601C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87AD-59FC-46A3-B58E-631C5C91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1169-1061-49E3-B91C-06367493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67893-CEB2-4B4B-93A5-2B3DF133D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033D-AE1F-468E-B539-219F31642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4C35E-6172-4562-9DF3-318DDF13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EC778-E575-45E8-9F49-47DCEFA5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538E-F3C2-4D5E-A304-50FE2213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6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CA32-C051-45F4-AE9B-05B9DCC8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FB356-212E-4633-B00D-07F849746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5F418-1CB9-47AE-87E7-EB4DAE369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5BBFF-20C1-4F6C-BFE0-68A15CB8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EBF47-377A-4317-998B-8D1DBE51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CEFC8-38E3-4951-9113-CCB3CEE3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4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40A96-1FFF-9148-9DDA-564E7760B60A}"/>
              </a:ext>
            </a:extLst>
          </p:cNvPr>
          <p:cNvSpPr/>
          <p:nvPr/>
        </p:nvSpPr>
        <p:spPr>
          <a:xfrm>
            <a:off x="0" y="6448069"/>
            <a:ext cx="12192000" cy="40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7E588-6792-6942-B3CD-04674D3864A0}"/>
              </a:ext>
            </a:extLst>
          </p:cNvPr>
          <p:cNvSpPr/>
          <p:nvPr/>
        </p:nvSpPr>
        <p:spPr>
          <a:xfrm>
            <a:off x="10498539" y="6494392"/>
            <a:ext cx="1612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sf.gov/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VaxRequired</a:t>
            </a:r>
          </a:p>
        </p:txBody>
      </p:sp>
    </p:spTree>
    <p:extLst>
      <p:ext uri="{BB962C8B-B14F-4D97-AF65-F5344CB8AC3E}">
        <p14:creationId xmlns:p14="http://schemas.microsoft.com/office/powerpoint/2010/main" val="268832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33BB-D109-4DAE-A633-E51A7474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8474A-47AA-403E-99C3-B50B941C1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8CAAD-34D3-455C-8C06-6DC18C5E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9EEB4-06B9-40AA-B458-36770E05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B537A-EA24-462C-8E33-5228001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2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FB661-2280-4A97-9AC0-11636362E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594B9-1C81-4015-9478-CA9CE8716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3E62B-76ED-4BB3-B660-AF15335F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6A92F-E39E-45F9-867F-32FC2201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D1F95-05AE-4FEA-949C-67F5C666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4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24354F-4733-469F-B151-2EF2511A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AE057F-4E6E-4A06-A245-A79C6AF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See and share multiple calendars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F1DF48-0828-43F5-BFE1-4F8AB60F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FA2F-5080-4A7B-AA33-8C815BA7B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955589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2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7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6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1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1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7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5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73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4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9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4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24354F-4733-469F-B151-2EF2511A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AE057F-4E6E-4A06-A245-A79C6AF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See and share multiple calendars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F1DF48-0828-43F5-BFE1-4F8AB60F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FA2F-5080-4A7B-AA33-8C815BA7B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733080"/>
      </p:ext>
    </p:extLst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8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93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5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71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7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9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8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3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6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47F-FD8B-48B1-93C4-4E85AD7A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1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4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5AFDD31-B83B-495D-BB68-74EEA0C4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3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27CE1-113C-4DF8-AC02-3F561A03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83DB-928F-4542-BE43-E5F101768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0DC5-6FE0-4CF1-B3DE-053AA54A0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CCAA3-EADC-4F83-A3E5-89F08A99B8E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DB87-9855-4BA8-BE89-D52FEA871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5CF67-AD6F-47BF-9A9A-E06DCCB27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F25E-5053-4839-8F00-CC866947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3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8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5B5E-AA87-4CEF-81A1-BB8FE5EF014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521A-58B9-4404-BABE-BD926F4CE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550" y="431781"/>
            <a:ext cx="8229600" cy="5772152"/>
          </a:xfrm>
          <a:noFill/>
        </p:spPr>
        <p:txBody>
          <a:bodyPr anchor="ctr">
            <a:normAutofit/>
          </a:bodyPr>
          <a:lstStyle/>
          <a:p>
            <a:r>
              <a:rPr lang="en-US" sz="5400" b="1"/>
              <a:t>Welcome to the</a:t>
            </a:r>
            <a:br>
              <a:rPr lang="en-US" sz="5400" b="1"/>
            </a:br>
            <a:r>
              <a:rPr lang="en-US" sz="5400"/>
              <a:t>San Francisco Department of Police Accountability</a:t>
            </a:r>
            <a:br>
              <a:rPr lang="en-US" sz="5400"/>
            </a:br>
            <a:br>
              <a:rPr lang="en-US" sz="5400"/>
            </a:b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81E8B-142A-4651-B002-F226BFBD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54" y="3761440"/>
            <a:ext cx="2537952" cy="1071903"/>
          </a:xfrm>
        </p:spPr>
        <p:txBody>
          <a:bodyPr anchor="ctr">
            <a:normAutofit fontScale="92500" lnSpcReduction="10000"/>
          </a:bodyPr>
          <a:lstStyle/>
          <a:p>
            <a:r>
              <a:rPr lang="en-US"/>
              <a:t>Wednesday,</a:t>
            </a:r>
            <a:br>
              <a:rPr lang="en-US"/>
            </a:br>
            <a:r>
              <a:rPr lang="en-US"/>
              <a:t>February 11, 2026</a:t>
            </a:r>
          </a:p>
          <a:p>
            <a:r>
              <a:rPr lang="en-US"/>
              <a:t>5:00 pm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7177A4-D290-4E99-85CA-9A6ECFDBEC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91739"/>
            <a:ext cx="2696400" cy="2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7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3038" y="962025"/>
            <a:ext cx="7389836" cy="6240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>
                <a:latin typeface="Aptos SemiBold" panose="020B0004020202020204" pitchFamily="34" charset="0"/>
                <a:cs typeface="Tahoma" panose="020B0604030504040204" pitchFamily="34" charset="0"/>
              </a:rPr>
              <a:t>MAYOR’s Budget Instructions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524000" y="63531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Department of Police Accountability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524000" y="-222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DPA’s FY 2026-2028 Budget Proposal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4CA681-2440-403E-9782-61CA19A85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04288"/>
              </p:ext>
            </p:extLst>
          </p:nvPr>
        </p:nvGraphicFramePr>
        <p:xfrm>
          <a:off x="1352550" y="1754022"/>
          <a:ext cx="9601200" cy="442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648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Mayor’s budget priorities are: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the City more affordable and livable for families, strengthening our social safety net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Ensuring safe and clean streets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Stabilizing reliable public transit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Transforming our health and homelessness systems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Delivering excellent core city services with modern systems and structures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the city’s economy </a:t>
                      </a:r>
                    </a:p>
                  </a:txBody>
                  <a:tcPr marL="91475" marR="91475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375960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3038" y="962025"/>
            <a:ext cx="8240712" cy="6240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>
                <a:latin typeface="Aptos SemiBold" panose="020B0004020202020204" pitchFamily="34" charset="0"/>
                <a:cs typeface="Tahoma" panose="020B0604030504040204" pitchFamily="34" charset="0"/>
              </a:rPr>
              <a:t>MAYOR’s Budget Instructions (CONT.)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524000" y="63531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Department of Police Accountability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524000" y="-222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DPA’s FY 2026-2028 Budget Proposal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4CA681-2440-403E-9782-61CA19A85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30430"/>
              </p:ext>
            </p:extLst>
          </p:nvPr>
        </p:nvGraphicFramePr>
        <p:xfrm>
          <a:off x="1238250" y="1754022"/>
          <a:ext cx="9715500" cy="442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648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Mayor’s primary instructions to departments include: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 discretionary programs.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Restructure departments around current staffing levels.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all contracted services and non-personnel expenditures to identify savings.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all city-wide workorders.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redundancy and shared administrative needs.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800" b="1" u="non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1" u="none" kern="1200" baseline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investment opportunities to reduce long-term costs.</a:t>
                      </a:r>
                    </a:p>
                  </a:txBody>
                  <a:tcPr marL="91475" marR="91475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107576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1500188" y="-22225"/>
            <a:ext cx="9144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DPA’s FY 2026-2028 Budget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0B4F2-613F-F960-FBEA-3B27CDB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5" b="96903" l="0" r="98280">
                        <a14:foregroundMark x1="6277" y1="11504" x2="8083" y2="17109"/>
                        <a14:foregroundMark x1="8083" y1="17109" x2="23474" y2="17109"/>
                        <a14:foregroundMark x1="23474" y1="17109" x2="35512" y2="17699"/>
                        <a14:foregroundMark x1="95873" y1="7375" x2="86500" y2="19617"/>
                        <a14:foregroundMark x1="86500" y1="19617" x2="90972" y2="9292"/>
                        <a14:foregroundMark x1="90972" y1="9292" x2="95873" y2="7375"/>
                        <a14:foregroundMark x1="62339" y1="8112" x2="82201" y2="8850"/>
                        <a14:foregroundMark x1="82201" y1="8850" x2="88478" y2="14159"/>
                        <a14:foregroundMark x1="88478" y1="14159" x2="88650" y2="14159"/>
                        <a14:foregroundMark x1="88650" y1="10029" x2="84781" y2="6932"/>
                        <a14:foregroundMark x1="84007" y1="6637" x2="30610" y2="6637"/>
                        <a14:foregroundMark x1="30610" y1="6637" x2="25795" y2="10029"/>
                        <a14:foregroundMark x1="42562" y1="20649" x2="71109" y2="17699"/>
                        <a14:foregroundMark x1="71109" y1="17699" x2="75236" y2="18732"/>
                        <a14:foregroundMark x1="89768" y1="7522" x2="86414" y2="6342"/>
                        <a14:foregroundMark x1="79966" y1="21829" x2="32932" y2="20059"/>
                        <a14:foregroundMark x1="33878" y1="22714" x2="10920" y2="19322"/>
                        <a14:foregroundMark x1="10920" y1="19322" x2="4643" y2="21534"/>
                        <a14:foregroundMark x1="26053" y1="8850" x2="4041" y2="9735"/>
                        <a14:foregroundMark x1="2752" y1="6195" x2="3697" y2="17699"/>
                        <a14:foregroundMark x1="7567" y1="6342" x2="15907" y2="7522"/>
                        <a14:foregroundMark x1="2580" y1="18437" x2="2580" y2="18437"/>
                        <a14:foregroundMark x1="4213" y1="18584" x2="4213" y2="18584"/>
                        <a14:foregroundMark x1="3353" y1="21091" x2="2923" y2="20501"/>
                        <a14:foregroundMark x1="8169" y1="32596" x2="4127" y2="38938"/>
                        <a14:foregroundMark x1="3009" y1="37021" x2="6105" y2="32743"/>
                        <a14:foregroundMark x1="14445" y1="32301" x2="14445" y2="32301"/>
                        <a14:foregroundMark x1="9630" y1="31268" x2="9630" y2="31268"/>
                        <a14:foregroundMark x1="28289" y1="36283" x2="30267" y2="57670"/>
                        <a14:foregroundMark x1="30267" y1="57670" x2="20636" y2="58407"/>
                        <a14:foregroundMark x1="20636" y1="58407" x2="20636" y2="58407"/>
                        <a14:foregroundMark x1="30525" y1="61209" x2="19604" y2="60029"/>
                        <a14:foregroundMark x1="18917" y1="60914" x2="4299" y2="58702"/>
                        <a14:foregroundMark x1="3009" y1="58260" x2="3095" y2="41888"/>
                        <a14:foregroundMark x1="2580" y1="30531" x2="4557" y2="43363"/>
                        <a14:foregroundMark x1="2408" y1="68289" x2="14187" y2="79204"/>
                        <a14:foregroundMark x1="3955" y1="60619" x2="3955" y2="60619"/>
                        <a14:foregroundMark x1="2580" y1="71091" x2="4299" y2="82153"/>
                        <a14:foregroundMark x1="7481" y1="69322" x2="19776" y2="72271"/>
                        <a14:foregroundMark x1="19776" y1="72271" x2="25537" y2="78319"/>
                        <a14:foregroundMark x1="25537" y1="78319" x2="28633" y2="86726"/>
                        <a14:foregroundMark x1="28375" y1="71239" x2="24764" y2="80826"/>
                        <a14:foregroundMark x1="30610" y1="72271" x2="27945" y2="90560"/>
                        <a14:foregroundMark x1="28547" y1="69174" x2="11608" y2="70354"/>
                        <a14:foregroundMark x1="17627" y1="68879" x2="25021" y2="69174"/>
                        <a14:foregroundMark x1="25021" y1="69174" x2="30439" y2="80973"/>
                        <a14:foregroundMark x1="30439" y1="80973" x2="27601" y2="90708"/>
                        <a14:foregroundMark x1="30868" y1="68584" x2="30954" y2="72566"/>
                        <a14:foregroundMark x1="19542" y1="66372" x2="18573" y2="66372"/>
                        <a14:foregroundMark x1="15477" y1="66372" x2="18487" y2="66519"/>
                        <a14:foregroundMark x1="2580" y1="75221" x2="2752" y2="79204"/>
                        <a14:foregroundMark x1="3697" y1="85988" x2="3783" y2="85988"/>
                        <a14:foregroundMark x1="3783" y1="86578" x2="3783" y2="86578"/>
                        <a14:foregroundMark x1="4643" y1="86283" x2="3611" y2="91298"/>
                        <a14:foregroundMark x1="16165" y1="91298" x2="13156" y2="91150"/>
                        <a14:foregroundMark x1="16767" y1="93953" x2="16767" y2="93953"/>
                        <a14:foregroundMark x1="17799" y1="92478" x2="17799" y2="92478"/>
                        <a14:foregroundMark x1="13672" y1="94395" x2="15047" y2="94100"/>
                        <a14:foregroundMark x1="31126" y1="68732" x2="31126" y2="68732"/>
                        <a14:foregroundMark x1="31298" y1="67847" x2="31298" y2="67847"/>
                        <a14:foregroundMark x1="31642" y1="67257" x2="31642" y2="67257"/>
                        <a14:foregroundMark x1="30782" y1="85251" x2="30782" y2="85251"/>
                        <a14:foregroundMark x1="30439" y1="87463" x2="30439" y2="87463"/>
                        <a14:foregroundMark x1="30439" y1="88643" x2="30439" y2="88643"/>
                        <a14:foregroundMark x1="30353" y1="90265" x2="30353" y2="90265"/>
                        <a14:foregroundMark x1="29751" y1="91888" x2="29751" y2="91888"/>
                        <a14:foregroundMark x1="29665" y1="92773" x2="29665" y2="92773"/>
                        <a14:foregroundMark x1="29321" y1="94395" x2="29321" y2="94395"/>
                        <a14:foregroundMark x1="29149" y1="95280" x2="29149" y2="95280"/>
                        <a14:foregroundMark x1="30009" y1="95428" x2="30009" y2="95428"/>
                        <a14:foregroundMark x1="29837" y1="96460" x2="29837" y2="96460"/>
                        <a14:foregroundMark x1="31384" y1="95575" x2="31384" y2="95575"/>
                        <a14:foregroundMark x1="26053" y1="93953" x2="26053" y2="93953"/>
                        <a14:foregroundMark x1="26999" y1="93953" x2="16767" y2="92920"/>
                        <a14:foregroundMark x1="13328" y1="94248" x2="11608" y2="93363"/>
                        <a14:foregroundMark x1="11350" y1="93658" x2="11350" y2="93658"/>
                        <a14:foregroundMark x1="9114" y1="93658" x2="9114" y2="93658"/>
                        <a14:foregroundMark x1="7653" y1="93658" x2="7653" y2="93658"/>
                        <a14:foregroundMark x1="5503" y1="93215" x2="5503" y2="93215"/>
                        <a14:foregroundMark x1="4213" y1="93363" x2="4213" y2="93363"/>
                        <a14:foregroundMark x1="4213" y1="94690" x2="4213" y2="94690"/>
                        <a14:foregroundMark x1="63027" y1="69469" x2="63027" y2="69469"/>
                        <a14:foregroundMark x1="63027" y1="69469" x2="62683" y2="92035"/>
                        <a14:foregroundMark x1="35684" y1="68289" x2="36715" y2="87021"/>
                        <a14:foregroundMark x1="36715" y1="87021" x2="45400" y2="92330"/>
                        <a14:foregroundMark x1="45400" y1="92330" x2="47807" y2="89528"/>
                        <a14:foregroundMark x1="39467" y1="89823" x2="39467" y2="89823"/>
                        <a14:foregroundMark x1="39467" y1="89823" x2="39467" y2="89823"/>
                        <a14:foregroundMark x1="39037" y1="91298" x2="39037" y2="91298"/>
                        <a14:foregroundMark x1="38779" y1="91888" x2="37833" y2="93068"/>
                        <a14:foregroundMark x1="62339" y1="92773" x2="62339" y2="92773"/>
                        <a14:foregroundMark x1="47034" y1="91740" x2="54858" y2="92035"/>
                        <a14:foregroundMark x1="54858" y1="92035" x2="61565" y2="91003"/>
                        <a14:foregroundMark x1="71023" y1="73599" x2="71023" y2="73599"/>
                        <a14:foregroundMark x1="68014" y1="67847" x2="69561" y2="85398"/>
                        <a14:foregroundMark x1="69561" y1="85398" x2="74033" y2="93953"/>
                        <a14:foregroundMark x1="74033" y1="93953" x2="75150" y2="93510"/>
                        <a14:foregroundMark x1="35426" y1="59145" x2="35426" y2="59145"/>
                        <a14:foregroundMark x1="37059" y1="60029" x2="37059" y2="60029"/>
                        <a14:foregroundMark x1="92347" y1="18879" x2="92347" y2="18879"/>
                        <a14:foregroundMark x1="91316" y1="12832" x2="92347" y2="15634"/>
                        <a14:foregroundMark x1="92347" y1="15634" x2="93293" y2="18732"/>
                        <a14:foregroundMark x1="94755" y1="8702" x2="95959" y2="12832"/>
                        <a14:foregroundMark x1="94927" y1="14159" x2="96303" y2="18289"/>
                        <a14:foregroundMark x1="96303" y1="18289" x2="97420" y2="21239"/>
                        <a14:foregroundMark x1="36457" y1="33923" x2="36457" y2="33923"/>
                        <a14:foregroundMark x1="36457" y1="33923" x2="57782" y2="51180"/>
                        <a14:foregroundMark x1="57782" y1="51180" x2="59329" y2="53982"/>
                        <a14:foregroundMark x1="58212" y1="38053" x2="58212" y2="38053"/>
                        <a14:foregroundMark x1="58727" y1="37463" x2="61307" y2="34513"/>
                        <a14:foregroundMark x1="61307" y1="34513" x2="64058" y2="32743"/>
                        <a14:foregroundMark x1="52107" y1="32743" x2="40155" y2="33333"/>
                        <a14:foregroundMark x1="58899" y1="33333" x2="40241" y2="32743"/>
                        <a14:foregroundMark x1="40241" y1="32743" x2="38091" y2="50885"/>
                        <a14:foregroundMark x1="38091" y1="50885" x2="44798" y2="58850"/>
                        <a14:foregroundMark x1="44798" y1="58850" x2="46604" y2="55162"/>
                        <a14:foregroundMark x1="39639" y1="58555" x2="35512" y2="47640"/>
                        <a14:foregroundMark x1="35512" y1="47640" x2="36887" y2="34513"/>
                        <a14:foregroundMark x1="36887" y1="34513" x2="42562" y2="31563"/>
                        <a14:foregroundMark x1="38865" y1="55162" x2="36028" y2="60177"/>
                        <a14:foregroundMark x1="36028" y1="60177" x2="36028" y2="60177"/>
                        <a14:foregroundMark x1="95701" y1="33776" x2="69819" y2="58407"/>
                        <a14:foregroundMark x1="60533" y1="53245" x2="60533" y2="53245"/>
                        <a14:foregroundMark x1="61049" y1="54572" x2="61049" y2="54572"/>
                        <a14:foregroundMark x1="62425" y1="59735" x2="62425" y2="59735"/>
                        <a14:foregroundMark x1="62339" y1="54867" x2="62339" y2="54867"/>
                        <a14:foregroundMark x1="62597" y1="56637" x2="62597" y2="56637"/>
                        <a14:foregroundMark x1="61995" y1="58260" x2="61995" y2="58260"/>
                        <a14:foregroundMark x1="57868" y1="59440" x2="57868" y2="59440"/>
                        <a14:foregroundMark x1="56234" y1="59735" x2="56234" y2="59735"/>
                        <a14:foregroundMark x1="52193" y1="60029" x2="52193" y2="60029"/>
                        <a14:foregroundMark x1="49011" y1="60029" x2="49011" y2="60029"/>
                        <a14:foregroundMark x1="38779" y1="59440" x2="38779" y2="59440"/>
                        <a14:foregroundMark x1="35168" y1="55900" x2="35168" y2="55900"/>
                        <a14:foregroundMark x1="35770" y1="36726" x2="35770" y2="36726"/>
                        <a14:foregroundMark x1="35770" y1="31416" x2="35770" y2="31416"/>
                        <a14:foregroundMark x1="37145" y1="32301" x2="37145" y2="32301"/>
                        <a14:foregroundMark x1="38865" y1="30973" x2="38865" y2="30973"/>
                        <a14:foregroundMark x1="38865" y1="30973" x2="36371" y2="30973"/>
                        <a14:foregroundMark x1="34738" y1="32006" x2="34738" y2="32006"/>
                        <a14:foregroundMark x1="41531" y1="60177" x2="41531" y2="60177"/>
                        <a14:foregroundMark x1="41531" y1="60177" x2="41531" y2="60177"/>
                        <a14:foregroundMark x1="44196" y1="60029" x2="44196" y2="60029"/>
                        <a14:foregroundMark x1="64316" y1="61209" x2="64316" y2="61209"/>
                        <a14:foregroundMark x1="64144" y1="62389" x2="64144" y2="62389"/>
                        <a14:foregroundMark x1="63371" y1="62389" x2="63371" y2="62389"/>
                        <a14:foregroundMark x1="64402" y1="62537" x2="64402" y2="62537"/>
                        <a14:foregroundMark x1="63801" y1="62537" x2="63801" y2="62537"/>
                        <a14:foregroundMark x1="63801" y1="62537" x2="64144" y2="57080"/>
                        <a14:foregroundMark x1="64746" y1="62537" x2="64746" y2="62537"/>
                        <a14:foregroundMark x1="63113" y1="61799" x2="63113" y2="61799"/>
                        <a14:foregroundMark x1="64660" y1="62094" x2="64660" y2="62094"/>
                        <a14:foregroundMark x1="64746" y1="62094" x2="64746" y2="62094"/>
                        <a14:foregroundMark x1="64746" y1="62094" x2="64746" y2="62094"/>
                        <a14:foregroundMark x1="64144" y1="62094" x2="64144" y2="62094"/>
                        <a14:foregroundMark x1="62855" y1="60324" x2="64488" y2="61947"/>
                        <a14:foregroundMark x1="64488" y1="61947" x2="64488" y2="61947"/>
                        <a14:foregroundMark x1="64488" y1="62389" x2="64488" y2="62389"/>
                        <a14:foregroundMark x1="64488" y1="62389" x2="63801" y2="61652"/>
                        <a14:foregroundMark x1="64746" y1="62094" x2="64058" y2="61504"/>
                        <a14:foregroundMark x1="68960" y1="34071" x2="70593" y2="48378"/>
                        <a14:foregroundMark x1="68616" y1="38348" x2="69733" y2="53687"/>
                        <a14:foregroundMark x1="69046" y1="46018" x2="69819" y2="58702"/>
                        <a14:foregroundMark x1="69819" y1="58702" x2="77042" y2="58702"/>
                        <a14:foregroundMark x1="77042" y1="58702" x2="77558" y2="58407"/>
                        <a14:foregroundMark x1="88564" y1="57522" x2="76354" y2="51770"/>
                        <a14:foregroundMark x1="76354" y1="51770" x2="92433" y2="45133"/>
                        <a14:foregroundMark x1="92433" y1="45133" x2="88736" y2="57670"/>
                        <a14:foregroundMark x1="88736" y1="57670" x2="88134" y2="58112"/>
                        <a14:foregroundMark x1="77531" y1="61528" x2="90112" y2="58407"/>
                        <a14:foregroundMark x1="95357" y1="45280" x2="93637" y2="56932"/>
                        <a14:foregroundMark x1="93637" y1="56932" x2="88908" y2="61062"/>
                        <a14:foregroundMark x1="69905" y1="68437" x2="88908" y2="76844"/>
                        <a14:foregroundMark x1="88908" y1="76844" x2="93981" y2="85251"/>
                        <a14:foregroundMark x1="93981" y1="85251" x2="76870" y2="82006"/>
                        <a14:foregroundMark x1="76870" y1="82006" x2="70851" y2="75959"/>
                        <a14:foregroundMark x1="70851" y1="75959" x2="70163" y2="69322"/>
                        <a14:foregroundMark x1="53826" y1="69174" x2="38005" y2="70649"/>
                        <a14:foregroundMark x1="53310" y1="69469" x2="61049" y2="70206"/>
                        <a14:foregroundMark x1="61049" y1="70206" x2="61393" y2="70206"/>
                        <a14:foregroundMark x1="68788" y1="50885" x2="68788" y2="50885"/>
                        <a14:foregroundMark x1="67756" y1="61799" x2="67756" y2="61799"/>
                        <a14:foregroundMark x1="71484" y1="64454" x2="71828" y2="64454"/>
                        <a14:foregroundMark x1="0" y1="29794" x2="0" y2="29794"/>
                        <a14:foregroundMark x1="96303" y1="57375" x2="96303" y2="57375"/>
                        <a14:foregroundMark x1="97420" y1="58850" x2="97420" y2="58850"/>
                        <a14:foregroundMark x1="83061" y1="81416" x2="83061" y2="81416"/>
                        <a14:foregroundMark x1="83319" y1="83333" x2="83319" y2="83333"/>
                        <a14:foregroundMark x1="82975" y1="89528" x2="82975" y2="89528"/>
                        <a14:foregroundMark x1="94841" y1="89381" x2="94841" y2="89381"/>
                        <a14:foregroundMark x1="94841" y1="83333" x2="95615" y2="86283"/>
                        <a14:foregroundMark x1="82631" y1="89528" x2="82631" y2="89528"/>
                        <a14:foregroundMark x1="71109" y1="90265" x2="72485" y2="90265"/>
                        <a14:foregroundMark x1="69991" y1="90118" x2="69991" y2="90118"/>
                        <a14:foregroundMark x1="67670" y1="76991" x2="70335" y2="91150"/>
                        <a14:foregroundMark x1="70335" y1="91150" x2="71883" y2="92773"/>
                        <a14:foregroundMark x1="69819" y1="87906" x2="69304" y2="93510"/>
                        <a14:foregroundMark x1="61823" y1="89528" x2="64058" y2="93658"/>
                        <a14:foregroundMark x1="64746" y1="94395" x2="64746" y2="94395"/>
                        <a14:foregroundMark x1="65262" y1="90118" x2="65262" y2="90118"/>
                        <a14:foregroundMark x1="65004" y1="88201" x2="65004" y2="88201"/>
                        <a14:foregroundMark x1="65004" y1="88201" x2="65004" y2="88201"/>
                        <a14:foregroundMark x1="65348" y1="91740" x2="65348" y2="91740"/>
                        <a14:foregroundMark x1="65348" y1="87316" x2="65348" y2="87316"/>
                        <a14:foregroundMark x1="65348" y1="87316" x2="65348" y2="87316"/>
                        <a14:foregroundMark x1="64660" y1="94838" x2="64660" y2="94838"/>
                        <a14:foregroundMark x1="37747" y1="91445" x2="37747" y2="91445"/>
                        <a14:foregroundMark x1="36457" y1="92330" x2="36457" y2="92330"/>
                        <a14:foregroundMark x1="1720" y1="93363" x2="1720" y2="93363"/>
                        <a14:foregroundMark x1="3869" y1="91298" x2="3869" y2="91298"/>
                        <a14:foregroundMark x1="3095" y1="92773" x2="3095" y2="92773"/>
                        <a14:foregroundMark x1="97163" y1="92920" x2="97163" y2="92920"/>
                        <a14:foregroundMark x1="95615" y1="85693" x2="96819" y2="92920"/>
                        <a14:foregroundMark x1="96819" y1="92920" x2="73517" y2="93068"/>
                        <a14:foregroundMark x1="77644" y1="33481" x2="79622" y2="31268"/>
                        <a14:foregroundMark x1="77042" y1="31121" x2="69647" y2="32743"/>
                        <a14:foregroundMark x1="69647" y1="32743" x2="69304" y2="33628"/>
                        <a14:foregroundMark x1="68444" y1="31711" x2="68444" y2="31711"/>
                        <a14:foregroundMark x1="67928" y1="30383" x2="67928" y2="30383"/>
                        <a14:foregroundMark x1="90800" y1="33923" x2="84437" y2="38643"/>
                        <a14:foregroundMark x1="96819" y1="31563" x2="96819" y2="31563"/>
                        <a14:foregroundMark x1="97334" y1="70206" x2="88994" y2="75811"/>
                        <a14:foregroundMark x1="79536" y1="69174" x2="79536" y2="69174"/>
                        <a14:foregroundMark x1="79536" y1="69174" x2="79536" y2="69174"/>
                        <a14:foregroundMark x1="76784" y1="68437" x2="76784" y2="68437"/>
                        <a14:foregroundMark x1="84007" y1="69322" x2="84007" y2="69322"/>
                        <a14:foregroundMark x1="82889" y1="69764" x2="82889" y2="69764"/>
                        <a14:foregroundMark x1="82459" y1="68584" x2="82459" y2="68584"/>
                        <a14:foregroundMark x1="97420" y1="61209" x2="97420" y2="61209"/>
                        <a14:foregroundMark x1="96733" y1="68289" x2="96733" y2="68289"/>
                        <a14:foregroundMark x1="97850" y1="67404" x2="97850" y2="67404"/>
                        <a14:foregroundMark x1="97850" y1="31121" x2="97850" y2="31121"/>
                        <a14:foregroundMark x1="68702" y1="87906" x2="68702" y2="87906"/>
                        <a14:foregroundMark x1="64708" y1="90118" x2="64660" y2="93068"/>
                        <a14:foregroundMark x1="64746" y1="87758" x2="64708" y2="90118"/>
                        <a14:foregroundMark x1="64775" y1="86726" x2="64918" y2="88201"/>
                        <a14:foregroundMark x1="64488" y1="83776" x2="64775" y2="86726"/>
                        <a14:foregroundMark x1="69218" y1="95428" x2="69218" y2="95428"/>
                        <a14:foregroundMark x1="68444" y1="96460" x2="68444" y2="96460"/>
                        <a14:foregroundMark x1="97248" y1="96460" x2="97248" y2="96460"/>
                        <a14:foregroundMark x1="1892" y1="96018" x2="1892" y2="96018"/>
                        <a14:foregroundMark x1="98366" y1="96165" x2="98366" y2="96165"/>
                        <a14:foregroundMark x1="67670" y1="96903" x2="67670" y2="96903"/>
                        <a14:backgroundMark x1="258" y1="20501" x2="258" y2="20501"/>
                        <a14:backgroundMark x1="430" y1="16962" x2="430" y2="16962"/>
                        <a14:backgroundMark x1="602" y1="13717" x2="602" y2="13717"/>
                        <a14:backgroundMark x1="602" y1="10914" x2="602" y2="10914"/>
                        <a14:backgroundMark x1="516" y1="28319" x2="516" y2="28319"/>
                        <a14:backgroundMark x1="430" y1="7375" x2="430" y2="7375"/>
                        <a14:backgroundMark x1="430" y1="27729" x2="430" y2="27729"/>
                        <a14:backgroundMark x1="946" y1="27729" x2="946" y2="27729"/>
                        <a14:backgroundMark x1="774" y1="26844" x2="774" y2="26844"/>
                        <a14:backgroundMark x1="430" y1="23599" x2="430" y2="23599"/>
                        <a14:backgroundMark x1="6105" y1="26991" x2="6105" y2="26991"/>
                        <a14:backgroundMark x1="6105" y1="26991" x2="4213" y2="26991"/>
                        <a14:backgroundMark x1="4213" y1="26991" x2="1806" y2="26991"/>
                        <a14:backgroundMark x1="516" y1="32448" x2="516" y2="32448"/>
                        <a14:backgroundMark x1="516" y1="39971" x2="516" y2="39971"/>
                        <a14:backgroundMark x1="6879" y1="27139" x2="8169" y2="26991"/>
                        <a14:backgroundMark x1="9114" y1="26844" x2="10404" y2="26696"/>
                        <a14:backgroundMark x1="10318" y1="26991" x2="12038" y2="26844"/>
                        <a14:backgroundMark x1="12124" y1="26844" x2="14101" y2="26844"/>
                        <a14:backgroundMark x1="13758" y1="26844" x2="23990" y2="27139"/>
                        <a14:backgroundMark x1="23990" y1="27139" x2="31900" y2="26844"/>
                        <a14:backgroundMark x1="31900" y1="26844" x2="33362" y2="27286"/>
                        <a14:backgroundMark x1="33503" y1="32006" x2="33534" y2="34808"/>
                        <a14:backgroundMark x1="33448" y1="26991" x2="33503" y2="32006"/>
                        <a14:backgroundMark x1="33448" y1="33776" x2="33620" y2="40855"/>
                        <a14:backgroundMark x1="258" y1="44690" x2="258" y2="44690"/>
                        <a14:backgroundMark x1="430" y1="40855" x2="344" y2="43658"/>
                        <a14:backgroundMark x1="258" y1="45428" x2="172" y2="64897"/>
                        <a14:backgroundMark x1="3009" y1="64897" x2="3009" y2="64897"/>
                        <a14:backgroundMark x1="516" y1="64307" x2="516" y2="64307"/>
                        <a14:backgroundMark x1="33502" y1="55900" x2="33534" y2="64749"/>
                        <a14:backgroundMark x1="33448" y1="40708" x2="33502" y2="55900"/>
                        <a14:backgroundMark x1="31814" y1="64602" x2="27614" y2="65775"/>
                        <a14:backgroundMark x1="15724" y1="65719" x2="2752" y2="64307"/>
                        <a14:backgroundMark x1="258" y1="68584" x2="258" y2="68584"/>
                        <a14:backgroundMark x1="258" y1="70944" x2="258" y2="70944"/>
                        <a14:backgroundMark x1="516" y1="74926" x2="516" y2="74926"/>
                        <a14:backgroundMark x1="27601" y1="64307" x2="25021" y2="64307"/>
                        <a14:backgroundMark x1="25021" y1="64307" x2="23216" y2="64307"/>
                        <a14:backgroundMark x1="23216" y1="64307" x2="21066" y2="64159"/>
                        <a14:backgroundMark x1="20722" y1="64159" x2="18659" y2="63864"/>
                        <a14:backgroundMark x1="344" y1="75959" x2="86" y2="90560"/>
                        <a14:backgroundMark x1="86" y1="90560" x2="430" y2="90855"/>
                        <a14:backgroundMark x1="18143" y1="65192" x2="18143" y2="65192"/>
                        <a14:backgroundMark x1="17197" y1="65192" x2="17197" y2="65192"/>
                        <a14:backgroundMark x1="33276" y1="70649" x2="33276" y2="70649"/>
                        <a14:backgroundMark x1="33362" y1="70649" x2="34081" y2="72525"/>
                        <a14:backgroundMark x1="30868" y1="98820" x2="24248" y2="99410"/>
                        <a14:backgroundMark x1="1462" y1="98820" x2="12812" y2="99558"/>
                        <a14:backgroundMark x1="12812" y1="99558" x2="17971" y2="99263"/>
                        <a14:backgroundMark x1="602" y1="92773" x2="602" y2="92773"/>
                        <a14:backgroundMark x1="19261" y1="99705" x2="19261" y2="99705"/>
                        <a14:backgroundMark x1="19347" y1="99705" x2="24248" y2="99115"/>
                        <a14:backgroundMark x1="602" y1="73746" x2="172" y2="73156"/>
                        <a14:backgroundMark x1="258" y1="74779" x2="258" y2="75811"/>
                        <a14:backgroundMark x1="33104" y1="68879" x2="33190" y2="72124"/>
                        <a14:backgroundMark x1="33448" y1="75074" x2="33362" y2="80531"/>
                        <a14:backgroundMark x1="33448" y1="82301" x2="33104" y2="93953"/>
                        <a14:backgroundMark x1="33104" y1="93953" x2="33104" y2="94100"/>
                        <a14:backgroundMark x1="33276" y1="94690" x2="33534" y2="98230"/>
                        <a14:backgroundMark x1="44368" y1="98525" x2="36887" y2="99558"/>
                        <a14:backgroundMark x1="36887" y1="99558" x2="35082" y2="98378"/>
                        <a14:backgroundMark x1="45314" y1="99558" x2="47463" y2="99705"/>
                        <a14:backgroundMark x1="48409" y1="99558" x2="63715" y2="98968"/>
                        <a14:backgroundMark x1="63715" y1="98968" x2="65606" y2="99263"/>
                        <a14:backgroundMark x1="35340" y1="64307" x2="35340" y2="64307"/>
                        <a14:backgroundMark x1="36199" y1="64307" x2="36199" y2="64307"/>
                        <a14:backgroundMark x1="36887" y1="64307" x2="36887" y2="64307"/>
                        <a14:backgroundMark x1="37661" y1="64307" x2="37661" y2="64307"/>
                        <a14:backgroundMark x1="38435" y1="64307" x2="38435" y2="64307"/>
                        <a14:backgroundMark x1="39209" y1="64602" x2="39209" y2="64602"/>
                        <a14:backgroundMark x1="40155" y1="64602" x2="40155" y2="64602"/>
                        <a14:backgroundMark x1="39639" y1="64602" x2="39639" y2="64602"/>
                        <a14:backgroundMark x1="40671" y1="64749" x2="40671" y2="64749"/>
                        <a14:backgroundMark x1="41531" y1="64602" x2="41531" y2="64602"/>
                        <a14:backgroundMark x1="41788" y1="64307" x2="41788" y2="64307"/>
                        <a14:backgroundMark x1="43250" y1="64749" x2="43250" y2="64749"/>
                        <a14:backgroundMark x1="43594" y1="64749" x2="51419" y2="64307"/>
                        <a14:backgroundMark x1="51419" y1="64307" x2="59243" y2="64454"/>
                        <a14:backgroundMark x1="63432" y1="64454" x2="67240" y2="64454"/>
                        <a14:backgroundMark x1="59243" y1="64454" x2="63295" y2="64454"/>
                        <a14:backgroundMark x1="67240" y1="64454" x2="70163" y2="64454"/>
                        <a14:backgroundMark x1="66122" y1="71091" x2="66122" y2="71091"/>
                        <a14:backgroundMark x1="66080" y1="78751" x2="66055" y2="83332"/>
                        <a14:backgroundMark x1="66122" y1="71091" x2="66085" y2="77840"/>
                        <a14:backgroundMark x1="66364" y1="30383" x2="66380" y2="27876"/>
                        <a14:backgroundMark x1="66208" y1="54867" x2="66364" y2="30383"/>
                        <a14:backgroundMark x1="66380" y1="27876" x2="33792" y2="28024"/>
                        <a14:backgroundMark x1="1978" y1="1917" x2="344" y2="2802"/>
                        <a14:backgroundMark x1="602" y1="5457" x2="430" y2="19764"/>
                        <a14:backgroundMark x1="4385" y1="1622" x2="8598" y2="0"/>
                        <a14:backgroundMark x1="17455" y1="1327" x2="25795" y2="1327"/>
                        <a14:backgroundMark x1="27515" y1="1327" x2="36285" y2="1770"/>
                        <a14:backgroundMark x1="36285" y1="1770" x2="43938" y2="1032"/>
                        <a14:backgroundMark x1="43938" y1="1032" x2="53912" y2="1327"/>
                        <a14:backgroundMark x1="53912" y1="1327" x2="63543" y2="0"/>
                        <a14:backgroundMark x1="63543" y1="0" x2="85125" y2="885"/>
                        <a14:backgroundMark x1="85125" y1="885" x2="87446" y2="442"/>
                        <a14:backgroundMark x1="17971" y1="1032" x2="6793" y2="147"/>
                        <a14:backgroundMark x1="98882" y1="1327" x2="98882" y2="1327"/>
                        <a14:backgroundMark x1="99828" y1="8112" x2="99828" y2="8112"/>
                        <a14:backgroundMark x1="99742" y1="8702" x2="99742" y2="8702"/>
                        <a14:backgroundMark x1="99398" y1="12094" x2="99398" y2="12094"/>
                        <a14:backgroundMark x1="99398" y1="15929" x2="99398" y2="15929"/>
                        <a14:backgroundMark x1="99398" y1="19912" x2="99398" y2="19912"/>
                        <a14:backgroundMark x1="66638" y1="56932" x2="66638" y2="56932"/>
                        <a14:backgroundMark x1="66638" y1="55015" x2="66638" y2="55457"/>
                        <a14:backgroundMark x1="66638" y1="57670" x2="66638" y2="57670"/>
                        <a14:backgroundMark x1="66380" y1="60472" x2="66380" y2="60472"/>
                        <a14:backgroundMark x1="258" y1="30088" x2="0" y2="38643"/>
                        <a14:backgroundMark x1="99656" y1="26401" x2="98624" y2="27286"/>
                        <a14:backgroundMark x1="99329" y1="31121" x2="99484" y2="33776"/>
                        <a14:backgroundMark x1="99312" y1="30826" x2="99329" y2="31121"/>
                        <a14:backgroundMark x1="99484" y1="35251" x2="99484" y2="39823"/>
                        <a14:backgroundMark x1="99484" y1="42183" x2="99484" y2="45133"/>
                        <a14:backgroundMark x1="99484" y1="47640" x2="99914" y2="51770"/>
                        <a14:backgroundMark x1="99570" y1="54720" x2="99742" y2="56637"/>
                        <a14:backgroundMark x1="99570" y1="65487" x2="99570" y2="65487"/>
                        <a14:backgroundMark x1="99656" y1="59882" x2="99656" y2="59882"/>
                        <a14:backgroundMark x1="99484" y1="64749" x2="99484" y2="64749"/>
                        <a14:backgroundMark x1="99484" y1="61504" x2="99484" y2="61504"/>
                        <a14:backgroundMark x1="99330" y1="96165" x2="99312" y2="99705"/>
                        <a14:backgroundMark x1="99474" y1="67404" x2="99330" y2="96165"/>
                        <a14:backgroundMark x1="99484" y1="65487" x2="99474" y2="67404"/>
                        <a14:backgroundMark x1="67326" y1="99705" x2="67326" y2="99705"/>
                        <a14:backgroundMark x1="67240" y1="99705" x2="76784" y2="99705"/>
                        <a14:backgroundMark x1="76784" y1="99705" x2="84867" y2="99115"/>
                        <a14:backgroundMark x1="84867" y1="99115" x2="95529" y2="99705"/>
                        <a14:backgroundMark x1="66122" y1="68289" x2="66122" y2="68289"/>
                        <a14:backgroundMark x1="68358" y1="26696" x2="68358" y2="26696"/>
                        <a14:backgroundMark x1="71797" y1="26549" x2="71797" y2="26549"/>
                        <a14:backgroundMark x1="72829" y1="26696" x2="72829" y2="26696"/>
                        <a14:backgroundMark x1="70765" y1="26696" x2="70765" y2="26696"/>
                        <a14:backgroundMark x1="72571" y1="27286" x2="76096" y2="26696"/>
                        <a14:backgroundMark x1="87102" y1="26844" x2="75924" y2="26991"/>
                        <a14:backgroundMark x1="87704" y1="26549" x2="87704" y2="26549"/>
                        <a14:backgroundMark x1="88994" y1="26991" x2="88994" y2="26991"/>
                        <a14:backgroundMark x1="90112" y1="26991" x2="90112" y2="26991"/>
                        <a14:backgroundMark x1="90112" y1="26991" x2="90112" y2="26991"/>
                        <a14:backgroundMark x1="89424" y1="26991" x2="89424" y2="26991"/>
                        <a14:backgroundMark x1="90714" y1="26991" x2="90714" y2="26991"/>
                        <a14:backgroundMark x1="91745" y1="26696" x2="91745" y2="26696"/>
                        <a14:backgroundMark x1="92777" y1="26991" x2="92777" y2="26991"/>
                        <a14:backgroundMark x1="94153" y1="26991" x2="94153" y2="26991"/>
                        <a14:backgroundMark x1="93293" y1="26991" x2="93293" y2="26991"/>
                        <a14:backgroundMark x1="94583" y1="26991" x2="94583" y2="26991"/>
                        <a14:backgroundMark x1="96045" y1="26991" x2="96045" y2="26991"/>
                        <a14:backgroundMark x1="94927" y1="26991" x2="94927" y2="26991"/>
                        <a14:backgroundMark x1="70937" y1="64602" x2="70937" y2="64602"/>
                        <a14:backgroundMark x1="71625" y1="64454" x2="71625" y2="64454"/>
                        <a14:backgroundMark x1="71109" y1="64159" x2="71109" y2="64159"/>
                        <a14:backgroundMark x1="71195" y1="64602" x2="71195" y2="64602"/>
                        <a14:backgroundMark x1="72141" y1="64307" x2="72141" y2="64307"/>
                        <a14:backgroundMark x1="71281" y1="64307" x2="71281" y2="64307"/>
                        <a14:backgroundMark x1="70249" y1="64307" x2="71539" y2="64307"/>
                        <a14:backgroundMark x1="71883" y1="64307" x2="73259" y2="64307"/>
                        <a14:backgroundMark x1="73259" y1="64307" x2="77214" y2="64159"/>
                        <a14:backgroundMark x1="77300" y1="64159" x2="77300" y2="64159"/>
                        <a14:backgroundMark x1="78590" y1="64602" x2="78590" y2="64602"/>
                        <a14:backgroundMark x1="80138" y1="64897" x2="80138" y2="64897"/>
                        <a14:backgroundMark x1="79708" y1="64749" x2="79708" y2="64749"/>
                        <a14:backgroundMark x1="80825" y1="64602" x2="80825" y2="64602"/>
                        <a14:backgroundMark x1="82201" y1="64454" x2="82201" y2="64454"/>
                        <a14:backgroundMark x1="83749" y1="64602" x2="83749" y2="64602"/>
                        <a14:backgroundMark x1="81857" y1="64454" x2="81857" y2="64454"/>
                        <a14:backgroundMark x1="83061" y1="64602" x2="83061" y2="64602"/>
                        <a14:backgroundMark x1="84867" y1="64602" x2="84867" y2="64602"/>
                        <a14:backgroundMark x1="85469" y1="64307" x2="85469" y2="64307"/>
                        <a14:backgroundMark x1="86156" y1="64454" x2="86156" y2="64454"/>
                        <a14:backgroundMark x1="86844" y1="64454" x2="86844" y2="64454"/>
                        <a14:backgroundMark x1="87446" y1="64307" x2="87446" y2="64307"/>
                        <a14:backgroundMark x1="87962" y1="64159" x2="87962" y2="64159"/>
                        <a14:backgroundMark x1="88736" y1="64307" x2="88736" y2="64307"/>
                        <a14:backgroundMark x1="89424" y1="64307" x2="89424" y2="64307"/>
                        <a14:backgroundMark x1="90198" y1="64454" x2="90198" y2="64454"/>
                        <a14:backgroundMark x1="90800" y1="64454" x2="90800" y2="64454"/>
                        <a14:backgroundMark x1="90800" y1="64454" x2="90800" y2="64454"/>
                        <a14:backgroundMark x1="91488" y1="64454" x2="91488" y2="64454"/>
                        <a14:backgroundMark x1="92089" y1="64454" x2="92089" y2="64454"/>
                        <a14:backgroundMark x1="92949" y1="64602" x2="92949" y2="64602"/>
                        <a14:backgroundMark x1="93809" y1="64602" x2="93809" y2="64602"/>
                        <a14:backgroundMark x1="94841" y1="64602" x2="94841" y2="64602"/>
                        <a14:backgroundMark x1="95615" y1="64454" x2="95615" y2="64454"/>
                        <a14:backgroundMark x1="66638" y1="84513" x2="66638" y2="84513"/>
                        <a14:backgroundMark x1="66638" y1="86726" x2="66638" y2="86726"/>
                        <a14:backgroundMark x1="66638" y1="90118" x2="66638" y2="90118"/>
                        <a14:backgroundMark x1="66122" y1="90118" x2="66122" y2="90118"/>
                        <a14:backgroundMark x1="66638" y1="93658" x2="66638" y2="93658"/>
                      </a14:backgroundRemoval>
                    </a14:imgEffect>
                  </a14:imgLayer>
                </a14:imgProps>
              </a:ext>
            </a:extLst>
          </a:blip>
          <a:srcRect t="26996"/>
          <a:stretch>
            <a:fillRect/>
          </a:stretch>
        </p:blipFill>
        <p:spPr>
          <a:xfrm>
            <a:off x="1295400" y="1828800"/>
            <a:ext cx="9837951" cy="4187005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056C2D82-7770-10BD-E217-17226FA1F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22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DPA’s FY 2026-2028 Budget Proposal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D1A92BF-9624-EAD2-1E71-E16C4499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531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Department of Police Accountability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07C3D-3B91-BE20-A04E-A8842DE0C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0" b="95196" l="4865" r="97117">
                        <a14:foregroundMark x1="45946" y1="9253" x2="27748" y2="11922"/>
                        <a14:foregroundMark x1="25405" y1="21886" x2="32973" y2="78648"/>
                        <a14:foregroundMark x1="80000" y1="30071" x2="10270" y2="36121"/>
                        <a14:foregroundMark x1="20721" y1="15302" x2="28108" y2="78648"/>
                        <a14:foregroundMark x1="77838" y1="17082" x2="8468" y2="69217"/>
                        <a14:foregroundMark x1="41622" y1="8007" x2="72432" y2="79537"/>
                        <a14:foregroundMark x1="72432" y1="79537" x2="72613" y2="81673"/>
                        <a14:foregroundMark x1="59099" y1="27936" x2="90991" y2="59786"/>
                        <a14:foregroundMark x1="81441" y1="52847" x2="26306" y2="63701"/>
                        <a14:foregroundMark x1="32973" y1="16726" x2="52973" y2="87900"/>
                        <a14:foregroundMark x1="52973" y1="87900" x2="52613" y2="89146"/>
                        <a14:foregroundMark x1="57838" y1="12278" x2="79099" y2="55872"/>
                        <a14:foregroundMark x1="28468" y1="50356" x2="79640" y2="64947"/>
                        <a14:foregroundMark x1="66486" y1="70996" x2="43423" y2="43772"/>
                        <a14:foregroundMark x1="36757" y1="36477" x2="63423" y2="68327"/>
                        <a14:foregroundMark x1="75315" y1="29537" x2="82162" y2="46797"/>
                        <a14:foregroundMark x1="61802" y1="70996" x2="52973" y2="77046"/>
                        <a14:foregroundMark x1="47387" y1="81317" x2="35135" y2="75623"/>
                        <a14:foregroundMark x1="8108" y1="56228" x2="8108" y2="50356"/>
                        <a14:foregroundMark x1="57297" y1="91281" x2="47748" y2="91281"/>
                        <a14:foregroundMark x1="48108" y1="91281" x2="49009" y2="93416"/>
                        <a14:foregroundMark x1="50450" y1="92171" x2="50450" y2="95196"/>
                        <a14:foregroundMark x1="9730" y1="50712" x2="5766" y2="48043"/>
                        <a14:foregroundMark x1="55135" y1="62278" x2="45586" y2="60142"/>
                        <a14:foregroundMark x1="65586" y1="42171" x2="63964" y2="58007"/>
                        <a14:foregroundMark x1="57838" y1="72776" x2="57838" y2="72776"/>
                        <a14:foregroundMark x1="57838" y1="80427" x2="57838" y2="80427"/>
                        <a14:foregroundMark x1="50450" y1="17438" x2="63964" y2="74021"/>
                        <a14:foregroundMark x1="61261" y1="65836" x2="31532" y2="67972"/>
                        <a14:foregroundMark x1="47748" y1="73132" x2="40721" y2="75267"/>
                        <a14:foregroundMark x1="41261" y1="74911" x2="53874" y2="75623"/>
                        <a14:foregroundMark x1="55135" y1="70641" x2="47568" y2="70641"/>
                        <a14:foregroundMark x1="95495" y1="46797" x2="95495" y2="46797"/>
                        <a14:foregroundMark x1="97477" y1="45196" x2="97477" y2="45196"/>
                        <a14:foregroundMark x1="96937" y1="44662" x2="96937" y2="44662"/>
                        <a14:foregroundMark x1="95495" y1="36477" x2="95495" y2="36477"/>
                        <a14:foregroundMark x1="92613" y1="31139" x2="92613" y2="31139"/>
                        <a14:foregroundMark x1="89369" y1="25445" x2="89369" y2="25445"/>
                        <a14:foregroundMark x1="87027" y1="20819" x2="87027" y2="20819"/>
                        <a14:foregroundMark x1="87027" y1="20819" x2="85946" y2="19395"/>
                        <a14:foregroundMark x1="81261" y1="15125" x2="43243" y2="4448"/>
                        <a14:foregroundMark x1="5405" y1="52313" x2="4865" y2="49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8084" y="286905"/>
            <a:ext cx="960522" cy="972636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43D736A-7108-FAA4-5C17-699B2AA163BE}"/>
              </a:ext>
            </a:extLst>
          </p:cNvPr>
          <p:cNvSpPr txBox="1">
            <a:spLocks noChangeArrowheads="1"/>
          </p:cNvSpPr>
          <p:nvPr/>
        </p:nvSpPr>
        <p:spPr>
          <a:xfrm>
            <a:off x="1801021" y="904915"/>
            <a:ext cx="9315450" cy="81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>
                <a:latin typeface="Aptos SemiBold" panose="020B0004020202020204" pitchFamily="34" charset="0"/>
                <a:cs typeface="Tahoma" panose="020B0604030504040204" pitchFamily="34" charset="0"/>
              </a:rPr>
              <a:t>Overview of DPA’s Divisions and Core Services</a:t>
            </a:r>
            <a:endParaRPr lang="en-US" altLang="en-US" sz="3600">
              <a:latin typeface="Aptos SemiBold" panose="020B0004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CF49E1-8DF6-0686-F285-CE6A1A9F6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166175B-029B-B0D8-B1BF-6DD78AC893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83239" y="342636"/>
            <a:ext cx="6432550" cy="8167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>
                <a:latin typeface="Aptos SemiBold"/>
                <a:cs typeface="Tahoma"/>
              </a:rPr>
              <a:t>Funding by category</a:t>
            </a:r>
            <a:endParaRPr lang="en-US" altLang="en-US" sz="3600">
              <a:latin typeface="Aptos SemiBold" panose="020B00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4821" name="Rectangle 1">
            <a:extLst>
              <a:ext uri="{FF2B5EF4-FFF2-40B4-BE49-F238E27FC236}">
                <a16:creationId xmlns:a16="http://schemas.microsoft.com/office/drawing/2014/main" id="{83CC91EC-8251-4C36-81AE-EFFA48C6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531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Department of Police Accountability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8EC4F86-CF25-6175-2748-301402C83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80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DPA’s FY 2026-2028 Budget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3B62A-CF06-11F9-EF65-13F17C8DB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0" b="95196" l="4865" r="97117">
                        <a14:foregroundMark x1="45946" y1="9253" x2="27748" y2="11922"/>
                        <a14:foregroundMark x1="25405" y1="21886" x2="32973" y2="78648"/>
                        <a14:foregroundMark x1="80000" y1="30071" x2="10270" y2="36121"/>
                        <a14:foregroundMark x1="20721" y1="15302" x2="28108" y2="78648"/>
                        <a14:foregroundMark x1="77838" y1="17082" x2="8468" y2="69217"/>
                        <a14:foregroundMark x1="41622" y1="8007" x2="72432" y2="79537"/>
                        <a14:foregroundMark x1="72432" y1="79537" x2="72613" y2="81673"/>
                        <a14:foregroundMark x1="59099" y1="27936" x2="90991" y2="59786"/>
                        <a14:foregroundMark x1="81441" y1="52847" x2="26306" y2="63701"/>
                        <a14:foregroundMark x1="32973" y1="16726" x2="52973" y2="87900"/>
                        <a14:foregroundMark x1="52973" y1="87900" x2="52613" y2="89146"/>
                        <a14:foregroundMark x1="57838" y1="12278" x2="79099" y2="55872"/>
                        <a14:foregroundMark x1="28468" y1="50356" x2="79640" y2="64947"/>
                        <a14:foregroundMark x1="66486" y1="70996" x2="43423" y2="43772"/>
                        <a14:foregroundMark x1="36757" y1="36477" x2="63423" y2="68327"/>
                        <a14:foregroundMark x1="75315" y1="29537" x2="82162" y2="46797"/>
                        <a14:foregroundMark x1="61802" y1="70996" x2="52973" y2="77046"/>
                        <a14:foregroundMark x1="47387" y1="81317" x2="35135" y2="75623"/>
                        <a14:foregroundMark x1="8108" y1="56228" x2="8108" y2="50356"/>
                        <a14:foregroundMark x1="57297" y1="91281" x2="47748" y2="91281"/>
                        <a14:foregroundMark x1="48108" y1="91281" x2="49009" y2="93416"/>
                        <a14:foregroundMark x1="50450" y1="92171" x2="50450" y2="95196"/>
                        <a14:foregroundMark x1="9730" y1="50712" x2="5766" y2="48043"/>
                        <a14:foregroundMark x1="55135" y1="62278" x2="45586" y2="60142"/>
                        <a14:foregroundMark x1="65586" y1="42171" x2="63964" y2="58007"/>
                        <a14:foregroundMark x1="57838" y1="72776" x2="57838" y2="72776"/>
                        <a14:foregroundMark x1="57838" y1="80427" x2="57838" y2="80427"/>
                        <a14:foregroundMark x1="50450" y1="17438" x2="63964" y2="74021"/>
                        <a14:foregroundMark x1="61261" y1="65836" x2="31532" y2="67972"/>
                        <a14:foregroundMark x1="47748" y1="73132" x2="40721" y2="75267"/>
                        <a14:foregroundMark x1="41261" y1="74911" x2="53874" y2="75623"/>
                        <a14:foregroundMark x1="55135" y1="70641" x2="47568" y2="70641"/>
                        <a14:foregroundMark x1="95495" y1="46797" x2="95495" y2="46797"/>
                        <a14:foregroundMark x1="97477" y1="45196" x2="97477" y2="45196"/>
                        <a14:foregroundMark x1="96937" y1="44662" x2="96937" y2="44662"/>
                        <a14:foregroundMark x1="95495" y1="36477" x2="95495" y2="36477"/>
                        <a14:foregroundMark x1="92613" y1="31139" x2="92613" y2="31139"/>
                        <a14:foregroundMark x1="89369" y1="25445" x2="89369" y2="25445"/>
                        <a14:foregroundMark x1="87027" y1="20819" x2="87027" y2="20819"/>
                        <a14:foregroundMark x1="87027" y1="20819" x2="85946" y2="19395"/>
                        <a14:foregroundMark x1="81261" y1="15125" x2="43243" y2="4448"/>
                        <a14:foregroundMark x1="5405" y1="52313" x2="4865" y2="49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0732" y="193132"/>
            <a:ext cx="960522" cy="97263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D1F04D-62CE-8CB2-E868-FAC51147DD8D}"/>
              </a:ext>
            </a:extLst>
          </p:cNvPr>
          <p:cNvGraphicFramePr/>
          <p:nvPr/>
        </p:nvGraphicFramePr>
        <p:xfrm>
          <a:off x="1277698" y="1169747"/>
          <a:ext cx="9634103" cy="499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2609342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5AE7BF-E389-0691-A010-3F3ED290E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CD56BF-A538-65E4-2412-0212342938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95600" y="462494"/>
            <a:ext cx="6858000" cy="8167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2800">
                <a:latin typeface="Aptos SemiBold"/>
                <a:cs typeface="Tahoma"/>
              </a:rPr>
              <a:t>Funding by Expense Category</a:t>
            </a:r>
          </a:p>
        </p:txBody>
      </p:sp>
      <p:sp>
        <p:nvSpPr>
          <p:cNvPr id="34821" name="Rectangle 1">
            <a:extLst>
              <a:ext uri="{FF2B5EF4-FFF2-40B4-BE49-F238E27FC236}">
                <a16:creationId xmlns:a16="http://schemas.microsoft.com/office/drawing/2014/main" id="{1D230E91-40C7-12F6-4FA3-B80BCD584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531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Department of Police Accountability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91F7AF1-277B-02B9-A2B9-B69D1C54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22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DPA’s FY 2026-2028 Budget Proposal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0E44B1-8D93-7DF1-9B81-0BC633DC2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80298"/>
              </p:ext>
            </p:extLst>
          </p:nvPr>
        </p:nvGraphicFramePr>
        <p:xfrm>
          <a:off x="2596111" y="1507026"/>
          <a:ext cx="6988548" cy="4290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3064">
                  <a:extLst>
                    <a:ext uri="{9D8B030D-6E8A-4147-A177-3AD203B41FA5}">
                      <a16:colId xmlns:a16="http://schemas.microsoft.com/office/drawing/2014/main" val="3521005544"/>
                    </a:ext>
                  </a:extLst>
                </a:gridCol>
                <a:gridCol w="1791936">
                  <a:extLst>
                    <a:ext uri="{9D8B030D-6E8A-4147-A177-3AD203B41FA5}">
                      <a16:colId xmlns:a16="http://schemas.microsoft.com/office/drawing/2014/main" val="3333756388"/>
                    </a:ext>
                  </a:extLst>
                </a:gridCol>
                <a:gridCol w="1433548">
                  <a:extLst>
                    <a:ext uri="{9D8B030D-6E8A-4147-A177-3AD203B41FA5}">
                      <a16:colId xmlns:a16="http://schemas.microsoft.com/office/drawing/2014/main" val="3849192897"/>
                    </a:ext>
                  </a:extLst>
                </a:gridCol>
              </a:tblGrid>
              <a:tr h="6795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300" b="1" u="none" strike="noStrike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300" b="1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FY 2025-26 Original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300" b="1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% of Total Budget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629560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Salaries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3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$5,594,791</a:t>
                      </a:r>
                      <a:endParaRPr lang="en-US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57%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98182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Fringe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3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$1,958,271</a:t>
                      </a:r>
                      <a:endParaRPr lang="en-US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20%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869159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Programmatic Projects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$100,000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1%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566314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Non-Personnel Services 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$301,223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3%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198150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Materials and Supplies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$33,422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&lt;1%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04617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COIT Projects (1-time funding)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$695,000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7%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286751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Interdepartmental Services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$1,111,554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11%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818248"/>
                  </a:ext>
                </a:extLst>
              </a:tr>
              <a:tr h="4478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TOTAL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300" b="1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$9,794,261</a:t>
                      </a:r>
                      <a:endParaRPr lang="en-US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  <a:latin typeface="+mj-lt"/>
                          <a:ea typeface="Calibri"/>
                          <a:cs typeface="Calibri"/>
                        </a:rPr>
                        <a:t>100%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37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9817A0-8DC1-242F-3D6E-235580D7B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0" b="95196" l="4865" r="97117">
                        <a14:foregroundMark x1="45946" y1="9253" x2="27748" y2="11922"/>
                        <a14:foregroundMark x1="25405" y1="21886" x2="32973" y2="78648"/>
                        <a14:foregroundMark x1="80000" y1="30071" x2="10270" y2="36121"/>
                        <a14:foregroundMark x1="20721" y1="15302" x2="28108" y2="78648"/>
                        <a14:foregroundMark x1="77838" y1="17082" x2="8468" y2="69217"/>
                        <a14:foregroundMark x1="41622" y1="8007" x2="72432" y2="79537"/>
                        <a14:foregroundMark x1="72432" y1="79537" x2="72613" y2="81673"/>
                        <a14:foregroundMark x1="59099" y1="27936" x2="90991" y2="59786"/>
                        <a14:foregroundMark x1="81441" y1="52847" x2="26306" y2="63701"/>
                        <a14:foregroundMark x1="32973" y1="16726" x2="52973" y2="87900"/>
                        <a14:foregroundMark x1="52973" y1="87900" x2="52613" y2="89146"/>
                        <a14:foregroundMark x1="57838" y1="12278" x2="79099" y2="55872"/>
                        <a14:foregroundMark x1="28468" y1="50356" x2="79640" y2="64947"/>
                        <a14:foregroundMark x1="66486" y1="70996" x2="43423" y2="43772"/>
                        <a14:foregroundMark x1="36757" y1="36477" x2="63423" y2="68327"/>
                        <a14:foregroundMark x1="75315" y1="29537" x2="82162" y2="46797"/>
                        <a14:foregroundMark x1="61802" y1="70996" x2="52973" y2="77046"/>
                        <a14:foregroundMark x1="47387" y1="81317" x2="35135" y2="75623"/>
                        <a14:foregroundMark x1="8108" y1="56228" x2="8108" y2="50356"/>
                        <a14:foregroundMark x1="57297" y1="91281" x2="47748" y2="91281"/>
                        <a14:foregroundMark x1="48108" y1="91281" x2="49009" y2="93416"/>
                        <a14:foregroundMark x1="50450" y1="92171" x2="50450" y2="95196"/>
                        <a14:foregroundMark x1="9730" y1="50712" x2="5766" y2="48043"/>
                        <a14:foregroundMark x1="55135" y1="62278" x2="45586" y2="60142"/>
                        <a14:foregroundMark x1="65586" y1="42171" x2="63964" y2="58007"/>
                        <a14:foregroundMark x1="57838" y1="72776" x2="57838" y2="72776"/>
                        <a14:foregroundMark x1="57838" y1="80427" x2="57838" y2="80427"/>
                        <a14:foregroundMark x1="50450" y1="17438" x2="63964" y2="74021"/>
                        <a14:foregroundMark x1="61261" y1="65836" x2="31532" y2="67972"/>
                        <a14:foregroundMark x1="47748" y1="73132" x2="40721" y2="75267"/>
                        <a14:foregroundMark x1="41261" y1="74911" x2="53874" y2="75623"/>
                        <a14:foregroundMark x1="55135" y1="70641" x2="47568" y2="70641"/>
                        <a14:foregroundMark x1="95495" y1="46797" x2="95495" y2="46797"/>
                        <a14:foregroundMark x1="97477" y1="45196" x2="97477" y2="45196"/>
                        <a14:foregroundMark x1="96937" y1="44662" x2="96937" y2="44662"/>
                        <a14:foregroundMark x1="95495" y1="36477" x2="95495" y2="36477"/>
                        <a14:foregroundMark x1="92613" y1="31139" x2="92613" y2="31139"/>
                        <a14:foregroundMark x1="89369" y1="25445" x2="89369" y2="25445"/>
                        <a14:foregroundMark x1="87027" y1="20819" x2="87027" y2="20819"/>
                        <a14:foregroundMark x1="87027" y1="20819" x2="85946" y2="19395"/>
                        <a14:foregroundMark x1="81261" y1="15125" x2="43243" y2="4448"/>
                        <a14:foregroundMark x1="5405" y1="52313" x2="4865" y2="49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0732" y="193132"/>
            <a:ext cx="960522" cy="9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0299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3038" y="812405"/>
            <a:ext cx="7426413" cy="6240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>
                <a:latin typeface="Aptos SemiBold" panose="020B0004020202020204" pitchFamily="34" charset="0"/>
              </a:rPr>
              <a:t>DPA’s Positions BY DIVISION</a:t>
            </a:r>
            <a:endParaRPr lang="en-US" altLang="en-US" sz="3600">
              <a:latin typeface="Aptos SemiBold" panose="020B00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1524000" y="63531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Department of Police Accountability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524000" y="-222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DPA’s FY 2026-2028 Budget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C9009-F9C3-9BA4-4891-46F1EF12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0" b="95196" l="4865" r="97117">
                        <a14:foregroundMark x1="45946" y1="9253" x2="27748" y2="11922"/>
                        <a14:foregroundMark x1="25405" y1="21886" x2="32973" y2="78648"/>
                        <a14:foregroundMark x1="80000" y1="30071" x2="10270" y2="36121"/>
                        <a14:foregroundMark x1="20721" y1="15302" x2="28108" y2="78648"/>
                        <a14:foregroundMark x1="77838" y1="17082" x2="8468" y2="69217"/>
                        <a14:foregroundMark x1="41622" y1="8007" x2="72432" y2="79537"/>
                        <a14:foregroundMark x1="72432" y1="79537" x2="72613" y2="81673"/>
                        <a14:foregroundMark x1="59099" y1="27936" x2="90991" y2="59786"/>
                        <a14:foregroundMark x1="81441" y1="52847" x2="26306" y2="63701"/>
                        <a14:foregroundMark x1="32973" y1="16726" x2="52973" y2="87900"/>
                        <a14:foregroundMark x1="52973" y1="87900" x2="52613" y2="89146"/>
                        <a14:foregroundMark x1="57838" y1="12278" x2="79099" y2="55872"/>
                        <a14:foregroundMark x1="28468" y1="50356" x2="79640" y2="64947"/>
                        <a14:foregroundMark x1="66486" y1="70996" x2="43423" y2="43772"/>
                        <a14:foregroundMark x1="36757" y1="36477" x2="63423" y2="68327"/>
                        <a14:foregroundMark x1="75315" y1="29537" x2="82162" y2="46797"/>
                        <a14:foregroundMark x1="61802" y1="70996" x2="52973" y2="77046"/>
                        <a14:foregroundMark x1="47387" y1="81317" x2="35135" y2="75623"/>
                        <a14:foregroundMark x1="8108" y1="56228" x2="8108" y2="50356"/>
                        <a14:foregroundMark x1="57297" y1="91281" x2="47748" y2="91281"/>
                        <a14:foregroundMark x1="48108" y1="91281" x2="49009" y2="93416"/>
                        <a14:foregroundMark x1="50450" y1="92171" x2="50450" y2="95196"/>
                        <a14:foregroundMark x1="9730" y1="50712" x2="5766" y2="48043"/>
                        <a14:foregroundMark x1="55135" y1="62278" x2="45586" y2="60142"/>
                        <a14:foregroundMark x1="65586" y1="42171" x2="63964" y2="58007"/>
                        <a14:foregroundMark x1="57838" y1="72776" x2="57838" y2="72776"/>
                        <a14:foregroundMark x1="57838" y1="80427" x2="57838" y2="80427"/>
                        <a14:foregroundMark x1="50450" y1="17438" x2="63964" y2="74021"/>
                        <a14:foregroundMark x1="61261" y1="65836" x2="31532" y2="67972"/>
                        <a14:foregroundMark x1="47748" y1="73132" x2="40721" y2="75267"/>
                        <a14:foregroundMark x1="41261" y1="74911" x2="53874" y2="75623"/>
                        <a14:foregroundMark x1="55135" y1="70641" x2="47568" y2="70641"/>
                        <a14:foregroundMark x1="95495" y1="46797" x2="95495" y2="46797"/>
                        <a14:foregroundMark x1="97477" y1="45196" x2="97477" y2="45196"/>
                        <a14:foregroundMark x1="96937" y1="44662" x2="96937" y2="44662"/>
                        <a14:foregroundMark x1="95495" y1="36477" x2="95495" y2="36477"/>
                        <a14:foregroundMark x1="92613" y1="31139" x2="92613" y2="31139"/>
                        <a14:foregroundMark x1="89369" y1="25445" x2="89369" y2="25445"/>
                        <a14:foregroundMark x1="87027" y1="20819" x2="87027" y2="20819"/>
                        <a14:foregroundMark x1="87027" y1="20819" x2="85946" y2="19395"/>
                        <a14:foregroundMark x1="81261" y1="15125" x2="43243" y2="4448"/>
                        <a14:foregroundMark x1="5405" y1="52313" x2="4865" y2="49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0732" y="193132"/>
            <a:ext cx="960522" cy="972636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8D79841-0E45-10A0-5155-1FDED3D62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140227"/>
              </p:ext>
            </p:extLst>
          </p:nvPr>
        </p:nvGraphicFramePr>
        <p:xfrm>
          <a:off x="1708728" y="1569453"/>
          <a:ext cx="8580582" cy="454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0406452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7694131-5299-4D3D-8076-EED49DDE63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83239" y="342636"/>
            <a:ext cx="6432550" cy="8167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>
                <a:latin typeface="Aptos SemiBold"/>
                <a:cs typeface="Tahoma"/>
              </a:rPr>
              <a:t>Funding by category</a:t>
            </a:r>
            <a:endParaRPr lang="en-US" altLang="en-US" sz="3600">
              <a:latin typeface="Aptos SemiBold" panose="020B00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1524000" y="63531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Department of Police Accountability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0" y="-3280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2060"/>
                </a:solidFill>
              </a:rPr>
              <a:t>DPA’s FY 2026-2028 Budget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D18F6-27B1-420F-79AD-B76F96ABB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0" b="95196" l="4865" r="97117">
                        <a14:foregroundMark x1="45946" y1="9253" x2="27748" y2="11922"/>
                        <a14:foregroundMark x1="25405" y1="21886" x2="32973" y2="78648"/>
                        <a14:foregroundMark x1="80000" y1="30071" x2="10270" y2="36121"/>
                        <a14:foregroundMark x1="20721" y1="15302" x2="28108" y2="78648"/>
                        <a14:foregroundMark x1="77838" y1="17082" x2="8468" y2="69217"/>
                        <a14:foregroundMark x1="41622" y1="8007" x2="72432" y2="79537"/>
                        <a14:foregroundMark x1="72432" y1="79537" x2="72613" y2="81673"/>
                        <a14:foregroundMark x1="59099" y1="27936" x2="90991" y2="59786"/>
                        <a14:foregroundMark x1="81441" y1="52847" x2="26306" y2="63701"/>
                        <a14:foregroundMark x1="32973" y1="16726" x2="52973" y2="87900"/>
                        <a14:foregroundMark x1="52973" y1="87900" x2="52613" y2="89146"/>
                        <a14:foregroundMark x1="57838" y1="12278" x2="79099" y2="55872"/>
                        <a14:foregroundMark x1="28468" y1="50356" x2="79640" y2="64947"/>
                        <a14:foregroundMark x1="66486" y1="70996" x2="43423" y2="43772"/>
                        <a14:foregroundMark x1="36757" y1="36477" x2="63423" y2="68327"/>
                        <a14:foregroundMark x1="75315" y1="29537" x2="82162" y2="46797"/>
                        <a14:foregroundMark x1="61802" y1="70996" x2="52973" y2="77046"/>
                        <a14:foregroundMark x1="47387" y1="81317" x2="35135" y2="75623"/>
                        <a14:foregroundMark x1="8108" y1="56228" x2="8108" y2="50356"/>
                        <a14:foregroundMark x1="57297" y1="91281" x2="47748" y2="91281"/>
                        <a14:foregroundMark x1="48108" y1="91281" x2="49009" y2="93416"/>
                        <a14:foregroundMark x1="50450" y1="92171" x2="50450" y2="95196"/>
                        <a14:foregroundMark x1="9730" y1="50712" x2="5766" y2="48043"/>
                        <a14:foregroundMark x1="55135" y1="62278" x2="45586" y2="60142"/>
                        <a14:foregroundMark x1="65586" y1="42171" x2="63964" y2="58007"/>
                        <a14:foregroundMark x1="57838" y1="72776" x2="57838" y2="72776"/>
                        <a14:foregroundMark x1="57838" y1="80427" x2="57838" y2="80427"/>
                        <a14:foregroundMark x1="50450" y1="17438" x2="63964" y2="74021"/>
                        <a14:foregroundMark x1="61261" y1="65836" x2="31532" y2="67972"/>
                        <a14:foregroundMark x1="47748" y1="73132" x2="40721" y2="75267"/>
                        <a14:foregroundMark x1="41261" y1="74911" x2="53874" y2="75623"/>
                        <a14:foregroundMark x1="55135" y1="70641" x2="47568" y2="70641"/>
                        <a14:foregroundMark x1="95495" y1="46797" x2="95495" y2="46797"/>
                        <a14:foregroundMark x1="97477" y1="45196" x2="97477" y2="45196"/>
                        <a14:foregroundMark x1="96937" y1="44662" x2="96937" y2="44662"/>
                        <a14:foregroundMark x1="95495" y1="36477" x2="95495" y2="36477"/>
                        <a14:foregroundMark x1="92613" y1="31139" x2="92613" y2="31139"/>
                        <a14:foregroundMark x1="89369" y1="25445" x2="89369" y2="25445"/>
                        <a14:foregroundMark x1="87027" y1="20819" x2="87027" y2="20819"/>
                        <a14:foregroundMark x1="87027" y1="20819" x2="85946" y2="19395"/>
                        <a14:foregroundMark x1="81261" y1="15125" x2="43243" y2="4448"/>
                        <a14:foregroundMark x1="5405" y1="52313" x2="4865" y2="49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0732" y="193132"/>
            <a:ext cx="960522" cy="972636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82B5D7-BBFD-F0DD-4847-ABE20B4CE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88436"/>
              </p:ext>
            </p:extLst>
          </p:nvPr>
        </p:nvGraphicFramePr>
        <p:xfrm>
          <a:off x="1224988" y="1162814"/>
          <a:ext cx="9520176" cy="494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2838687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521A-58B9-4404-BABE-BD926F4CE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150" y="685798"/>
            <a:ext cx="8058150" cy="582930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/>
              <a:t>Thank you </a:t>
            </a:r>
            <a:br>
              <a:rPr lang="en-US" sz="5400" b="1"/>
            </a:br>
            <a:br>
              <a:rPr lang="en-US" sz="4000"/>
            </a:b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901C6-B2D0-4C9E-95C1-D12269C0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0" b="95196" l="4865" r="97117">
                        <a14:foregroundMark x1="45946" y1="9253" x2="27748" y2="11922"/>
                        <a14:foregroundMark x1="25405" y1="21886" x2="32973" y2="78648"/>
                        <a14:foregroundMark x1="80000" y1="30071" x2="10270" y2="36121"/>
                        <a14:foregroundMark x1="20721" y1="15302" x2="28108" y2="78648"/>
                        <a14:foregroundMark x1="77838" y1="17082" x2="8468" y2="69217"/>
                        <a14:foregroundMark x1="41622" y1="8007" x2="72432" y2="79537"/>
                        <a14:foregroundMark x1="72432" y1="79537" x2="72613" y2="81673"/>
                        <a14:foregroundMark x1="59099" y1="27936" x2="90991" y2="59786"/>
                        <a14:foregroundMark x1="81441" y1="52847" x2="26306" y2="63701"/>
                        <a14:foregroundMark x1="32973" y1="16726" x2="52973" y2="87900"/>
                        <a14:foregroundMark x1="52973" y1="87900" x2="52613" y2="89146"/>
                        <a14:foregroundMark x1="57838" y1="12278" x2="79099" y2="55872"/>
                        <a14:foregroundMark x1="28468" y1="50356" x2="79640" y2="64947"/>
                        <a14:foregroundMark x1="66486" y1="70996" x2="43423" y2="43772"/>
                        <a14:foregroundMark x1="36757" y1="36477" x2="63423" y2="68327"/>
                        <a14:foregroundMark x1="75315" y1="29537" x2="82162" y2="46797"/>
                        <a14:foregroundMark x1="61802" y1="70996" x2="52973" y2="77046"/>
                        <a14:foregroundMark x1="47387" y1="81317" x2="35135" y2="75623"/>
                        <a14:foregroundMark x1="8108" y1="56228" x2="8108" y2="50356"/>
                        <a14:foregroundMark x1="57297" y1="91281" x2="47748" y2="91281"/>
                        <a14:foregroundMark x1="48108" y1="91281" x2="49009" y2="93416"/>
                        <a14:foregroundMark x1="50450" y1="92171" x2="50450" y2="95196"/>
                        <a14:foregroundMark x1="9730" y1="50712" x2="5766" y2="48043"/>
                        <a14:foregroundMark x1="55135" y1="62278" x2="45586" y2="60142"/>
                        <a14:foregroundMark x1="65586" y1="42171" x2="63964" y2="58007"/>
                        <a14:foregroundMark x1="57838" y1="72776" x2="57838" y2="72776"/>
                        <a14:foregroundMark x1="57838" y1="80427" x2="57838" y2="80427"/>
                        <a14:foregroundMark x1="50450" y1="17438" x2="63964" y2="74021"/>
                        <a14:foregroundMark x1="61261" y1="65836" x2="31532" y2="67972"/>
                        <a14:foregroundMark x1="47748" y1="73132" x2="40721" y2="75267"/>
                        <a14:foregroundMark x1="41261" y1="74911" x2="53874" y2="75623"/>
                        <a14:foregroundMark x1="55135" y1="70641" x2="47568" y2="70641"/>
                        <a14:foregroundMark x1="95495" y1="46797" x2="95495" y2="46797"/>
                        <a14:foregroundMark x1="97477" y1="45196" x2="97477" y2="45196"/>
                        <a14:foregroundMark x1="96937" y1="44662" x2="96937" y2="44662"/>
                        <a14:foregroundMark x1="95495" y1="36477" x2="95495" y2="36477"/>
                        <a14:foregroundMark x1="92613" y1="31139" x2="92613" y2="31139"/>
                        <a14:foregroundMark x1="89369" y1="25445" x2="89369" y2="25445"/>
                        <a14:foregroundMark x1="87027" y1="20819" x2="87027" y2="20819"/>
                        <a14:foregroundMark x1="87027" y1="20819" x2="85946" y2="19395"/>
                        <a14:foregroundMark x1="81261" y1="15125" x2="43243" y2="4448"/>
                        <a14:foregroundMark x1="5405" y1="52313" x2="4865" y2="49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50" y="2475873"/>
            <a:ext cx="2221138" cy="22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2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B theme">
  <a:themeElements>
    <a:clrScheme name="EOC-Green">
      <a:dk1>
        <a:srgbClr val="006637"/>
      </a:dk1>
      <a:lt1>
        <a:srgbClr val="FFFFFF"/>
      </a:lt1>
      <a:dk2>
        <a:srgbClr val="95CE8D"/>
      </a:dk2>
      <a:lt2>
        <a:srgbClr val="414141"/>
      </a:lt2>
      <a:accent1>
        <a:srgbClr val="95CE8D"/>
      </a:accent1>
      <a:accent2>
        <a:srgbClr val="FEFFFF"/>
      </a:accent2>
      <a:accent3>
        <a:srgbClr val="E9E5DD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 theme" id="{2EBD60B0-6561-4D65-9A23-A5478F684ABD}" vid="{37AEBA4F-520F-4DF2-BE98-B609F449925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85EC8CABA0249B2777B272A3119C5" ma:contentTypeVersion="17" ma:contentTypeDescription="Create a new document." ma:contentTypeScope="" ma:versionID="89c5895f657ffc8e80d43cc52402eda5">
  <xsd:schema xmlns:xsd="http://www.w3.org/2001/XMLSchema" xmlns:xs="http://www.w3.org/2001/XMLSchema" xmlns:p="http://schemas.microsoft.com/office/2006/metadata/properties" xmlns:ns2="fc277f3f-a915-4482-ada6-367fd67c6fca" xmlns:ns3="09136875-faa2-49b7-9be5-7a398a77a999" targetNamespace="http://schemas.microsoft.com/office/2006/metadata/properties" ma:root="true" ma:fieldsID="78a98e55c8fd4e141a5306b3c6de5a72" ns2:_="" ns3:_="">
    <xsd:import namespace="fc277f3f-a915-4482-ada6-367fd67c6fca"/>
    <xsd:import namespace="09136875-faa2-49b7-9be5-7a398a77a9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77f3f-a915-4482-ada6-367fd67c6f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36875-faa2-49b7-9be5-7a398a77a99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38f56be-e0bf-4904-b66b-1d0835ca3dc6}" ma:internalName="TaxCatchAll" ma:showField="CatchAllData" ma:web="09136875-faa2-49b7-9be5-7a398a77a9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277f3f-a915-4482-ada6-367fd67c6fca">
      <Terms xmlns="http://schemas.microsoft.com/office/infopath/2007/PartnerControls"/>
    </lcf76f155ced4ddcb4097134ff3c332f>
    <TaxCatchAll xmlns="09136875-faa2-49b7-9be5-7a398a77a999" xsi:nil="true"/>
  </documentManagement>
</p:properties>
</file>

<file path=customXml/itemProps1.xml><?xml version="1.0" encoding="utf-8"?>
<ds:datastoreItem xmlns:ds="http://schemas.openxmlformats.org/officeDocument/2006/customXml" ds:itemID="{B0BE493D-12B5-4284-BF70-EC0A1A74F4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01390D-84BA-4BD8-BB86-64E4B4BD7406}">
  <ds:schemaRefs>
    <ds:schemaRef ds:uri="09136875-faa2-49b7-9be5-7a398a77a999"/>
    <ds:schemaRef ds:uri="fc277f3f-a915-4482-ada6-367fd67c6f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D07057-D68C-4C57-902A-1CB351F461E2}">
  <ds:schemaRefs>
    <ds:schemaRef ds:uri="09136875-faa2-49b7-9be5-7a398a77a999"/>
    <ds:schemaRef ds:uri="fc277f3f-a915-4482-ada6-367fd67c6fc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 theme</Template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AB theme</vt:lpstr>
      <vt:lpstr>1_Office Theme</vt:lpstr>
      <vt:lpstr>Office Theme</vt:lpstr>
      <vt:lpstr>Office 2013 - 2022 Theme</vt:lpstr>
      <vt:lpstr>Welcome to the San Francisco Department of Police Accountability  </vt:lpstr>
      <vt:lpstr>MAYOR’s Budget Instructions</vt:lpstr>
      <vt:lpstr>MAYOR’s Budget Instructions (CONT.)</vt:lpstr>
      <vt:lpstr>PowerPoint Presentation</vt:lpstr>
      <vt:lpstr>Funding by category</vt:lpstr>
      <vt:lpstr>Funding by Expense Category</vt:lpstr>
      <vt:lpstr>DPA’s Positions BY DIVISION</vt:lpstr>
      <vt:lpstr>Funding by category</vt:lpstr>
      <vt:lpstr>Thank you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Francisco Disaster Council</dc:title>
  <dc:creator>Roman, Marisol (DEM)</dc:creator>
  <cp:revision>2</cp:revision>
  <dcterms:created xsi:type="dcterms:W3CDTF">2021-09-23T22:08:42Z</dcterms:created>
  <dcterms:modified xsi:type="dcterms:W3CDTF">2026-02-06T00:18:23Z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0x0101009A685EC8CABA0249B2777B272A3119C5</vt:lpwstr>
  </property>
  <property fmtid="{D5CDD505-2E9C-101B-9397-08002B2CF9AE}" pid="3" name="MediaServiceImageTags">
    <vt:lpwstr/>
  </property>
</Properties>
</file>