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PT Sans Narrow" panose="020B0506020203020204" pitchFamily="34" charset="77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2"/>
  </p:normalViewPr>
  <p:slideViewPr>
    <p:cSldViewPr snapToGrid="0">
      <p:cViewPr varScale="1">
        <p:scale>
          <a:sx n="141" d="100"/>
          <a:sy n="141" d="100"/>
        </p:scale>
        <p:origin x="8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6263b65f5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6263b65f5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6263b65f5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6263b65f5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6263b65f5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6263b65f51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7ad9bc87d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7ad9bc87d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6263b65f51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6263b65f51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6263b65f51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6263b65f51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7ad9bc87d9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7ad9bc87d9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823e9f17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823e9f17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6263b65f51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6263b65f51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7ad9bc87d9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7ad9bc87d9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7ad9bc87d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7ad9bc87d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6263b65f51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6263b65f51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None/>
              <a:defRPr>
                <a:solidFill>
                  <a:srgbClr val="07376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icingequity.org/traffic-safet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hyperlink" Target="mailto:cresing@policingequity.org" TargetMode="External"/><Relationship Id="rId4" Type="http://schemas.openxmlformats.org/officeDocument/2006/relationships/hyperlink" Target="mailto:sneath@policingequity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84300" y="253375"/>
            <a:ext cx="50919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41B3E"/>
                </a:solidFill>
              </a:rPr>
              <a:t>Redesigning Traffic Safety</a:t>
            </a:r>
            <a:endParaRPr u="sng">
              <a:solidFill>
                <a:srgbClr val="141B3E"/>
              </a:solidFill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84300" y="985900"/>
            <a:ext cx="7690800" cy="39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141B3E"/>
                </a:solidFill>
              </a:rPr>
              <a:t>Recommendations to Address Racial </a:t>
            </a:r>
            <a:br>
              <a:rPr lang="en" b="1">
                <a:solidFill>
                  <a:srgbClr val="141B3E"/>
                </a:solidFill>
              </a:rPr>
            </a:br>
            <a:r>
              <a:rPr lang="en" b="1">
                <a:solidFill>
                  <a:srgbClr val="141B3E"/>
                </a:solidFill>
              </a:rPr>
              <a:t>Disparities</a:t>
            </a:r>
            <a:r>
              <a:rPr lang="en" b="1">
                <a:solidFill>
                  <a:srgbClr val="073763"/>
                </a:solidFill>
              </a:rPr>
              <a:t> in Traffic Crashes and </a:t>
            </a:r>
            <a:br>
              <a:rPr lang="en" b="1">
                <a:solidFill>
                  <a:srgbClr val="073763"/>
                </a:solidFill>
              </a:rPr>
            </a:br>
            <a:r>
              <a:rPr lang="en" b="1">
                <a:solidFill>
                  <a:srgbClr val="073763"/>
                </a:solidFill>
              </a:rPr>
              <a:t>Enforcement </a:t>
            </a:r>
            <a:br>
              <a:rPr lang="en" b="1">
                <a:solidFill>
                  <a:srgbClr val="073763"/>
                </a:solidFill>
              </a:rPr>
            </a:br>
            <a:br>
              <a:rPr lang="en" b="1">
                <a:solidFill>
                  <a:srgbClr val="073763"/>
                </a:solidFill>
              </a:rPr>
            </a:br>
            <a:br>
              <a:rPr lang="en" b="1">
                <a:solidFill>
                  <a:srgbClr val="073763"/>
                </a:solidFill>
              </a:rPr>
            </a:br>
            <a:endParaRPr b="1">
              <a:solidFill>
                <a:srgbClr val="073763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400">
              <a:solidFill>
                <a:srgbClr val="141B3E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rgbClr val="141B3E"/>
                </a:solidFill>
              </a:rPr>
              <a:t>Scarlet Neath, Policy Research Manager</a:t>
            </a:r>
            <a:br>
              <a:rPr lang="en" sz="1400">
                <a:solidFill>
                  <a:srgbClr val="141B3E"/>
                </a:solidFill>
              </a:rPr>
            </a:br>
            <a:r>
              <a:rPr lang="en" sz="1400">
                <a:solidFill>
                  <a:srgbClr val="141B3E"/>
                </a:solidFill>
              </a:rPr>
              <a:t>Charlotte Resing, Government Affairs Manager</a:t>
            </a:r>
            <a:br>
              <a:rPr lang="en" sz="1400">
                <a:solidFill>
                  <a:srgbClr val="141B3E"/>
                </a:solidFill>
              </a:rPr>
            </a:br>
            <a:br>
              <a:rPr lang="en">
                <a:solidFill>
                  <a:srgbClr val="141B3E"/>
                </a:solidFill>
              </a:rPr>
            </a:br>
            <a:endParaRPr>
              <a:solidFill>
                <a:srgbClr val="141B3E"/>
              </a:solidFill>
            </a:endParaRPr>
          </a:p>
        </p:txBody>
      </p:sp>
      <p:sp>
        <p:nvSpPr>
          <p:cNvPr id="68" name="Google Shape;68;p13"/>
          <p:cNvSpPr/>
          <p:nvPr/>
        </p:nvSpPr>
        <p:spPr>
          <a:xfrm>
            <a:off x="4572000" y="11059"/>
            <a:ext cx="4537200" cy="5099700"/>
          </a:xfrm>
          <a:prstGeom prst="rect">
            <a:avLst/>
          </a:prstGeom>
          <a:solidFill>
            <a:srgbClr val="1A7C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0840" y="985899"/>
            <a:ext cx="4474552" cy="298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9049" y="4237275"/>
            <a:ext cx="2221348" cy="58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109500" y="445025"/>
            <a:ext cx="8925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7C89"/>
                </a:solidFill>
              </a:rPr>
              <a:t>Prohibit stops that are a pretext for criminal investigation</a:t>
            </a:r>
            <a:endParaRPr>
              <a:solidFill>
                <a:srgbClr val="1A7C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A7C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A7C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A7C89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Char char="●"/>
            </a:pPr>
            <a:r>
              <a:rPr lang="en">
                <a:solidFill>
                  <a:srgbClr val="141B3E"/>
                </a:solidFill>
              </a:rPr>
              <a:t>This reform has been shown to significantly decrease racial disparities in traffic stops </a:t>
            </a:r>
            <a:br>
              <a:rPr lang="en">
                <a:solidFill>
                  <a:srgbClr val="141B3E"/>
                </a:solidFill>
              </a:rPr>
            </a:br>
            <a:endParaRPr>
              <a:solidFill>
                <a:srgbClr val="141B3E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Char char="●"/>
            </a:pPr>
            <a:r>
              <a:rPr lang="en">
                <a:solidFill>
                  <a:srgbClr val="141B3E"/>
                </a:solidFill>
              </a:rPr>
              <a:t>Unless they have independent cause, officers should not be allowed to:</a:t>
            </a:r>
            <a:endParaRPr>
              <a:solidFill>
                <a:srgbClr val="141B3E"/>
              </a:solidFill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400"/>
              <a:buChar char="○"/>
            </a:pPr>
            <a:r>
              <a:rPr lang="en">
                <a:solidFill>
                  <a:srgbClr val="141B3E"/>
                </a:solidFill>
              </a:rPr>
              <a:t> ask investigative questions unrelated to the initial reason for the stop</a:t>
            </a:r>
            <a:endParaRPr>
              <a:solidFill>
                <a:srgbClr val="141B3E"/>
              </a:solidFill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400"/>
              <a:buChar char="○"/>
            </a:pPr>
            <a:r>
              <a:rPr lang="en">
                <a:solidFill>
                  <a:srgbClr val="141B3E"/>
                </a:solidFill>
              </a:rPr>
              <a:t> conduct a consent search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109500" y="445025"/>
            <a:ext cx="8925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7C89"/>
                </a:solidFill>
              </a:rPr>
              <a:t>Ban stops for low-level violations</a:t>
            </a:r>
            <a:endParaRPr sz="1700" b="0">
              <a:solidFill>
                <a:srgbClr val="1A7C8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249200" y="1223007"/>
            <a:ext cx="8660700" cy="28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Char char="●"/>
            </a:pPr>
            <a:r>
              <a:rPr lang="en">
                <a:solidFill>
                  <a:srgbClr val="141B3E"/>
                </a:solidFill>
              </a:rPr>
              <a:t>Virginia, Philadelphia, and Pittsburgh have enacted this legislative reform</a:t>
            </a:r>
            <a:br>
              <a:rPr lang="en">
                <a:solidFill>
                  <a:srgbClr val="141B3E"/>
                </a:solidFill>
              </a:rPr>
            </a:br>
            <a:endParaRPr>
              <a:solidFill>
                <a:srgbClr val="141B3E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Char char="●"/>
            </a:pPr>
            <a:r>
              <a:rPr lang="en">
                <a:solidFill>
                  <a:srgbClr val="141B3E"/>
                </a:solidFill>
              </a:rPr>
              <a:t>Early evidence from Virginia shows large reduction in the number of traffic stops, but a continuation of racial disparities</a:t>
            </a:r>
            <a:br>
              <a:rPr lang="en" sz="1800">
                <a:solidFill>
                  <a:srgbClr val="141B3E"/>
                </a:solidFill>
              </a:rPr>
            </a:b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7C89"/>
                </a:solidFill>
              </a:rPr>
              <a:t>Enforce any reforms through accountability measures</a:t>
            </a:r>
            <a:endParaRPr>
              <a:solidFill>
                <a:srgbClr val="1A7C89"/>
              </a:solidFill>
            </a:endParaRPr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155850" y="1266325"/>
            <a:ext cx="88323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Char char="●"/>
            </a:pPr>
            <a:r>
              <a:rPr lang="en">
                <a:solidFill>
                  <a:srgbClr val="141B3E"/>
                </a:solidFill>
              </a:rPr>
              <a:t>Officers should be required to record a narrative description of their justification for each stop and search they conduct to ensure compliance with policy</a:t>
            </a:r>
            <a:endParaRPr>
              <a:solidFill>
                <a:srgbClr val="141B3E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7C89"/>
                </a:solidFill>
              </a:rPr>
              <a:t>Thank you &amp; questions</a:t>
            </a:r>
            <a:endParaRPr>
              <a:solidFill>
                <a:srgbClr val="1A7C89"/>
              </a:solidFill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516350" y="1667450"/>
            <a:ext cx="4987800" cy="23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41B3E"/>
                </a:solidFill>
                <a:latin typeface="Open Sans"/>
                <a:ea typeface="Open Sans"/>
                <a:cs typeface="Open Sans"/>
                <a:sym typeface="Open Sans"/>
              </a:rPr>
              <a:t>For our full traffic safety recommendations, visit </a:t>
            </a:r>
            <a:r>
              <a:rPr lang="en" sz="18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www.policingequity.org/traffic-safety</a:t>
            </a:r>
            <a:r>
              <a:rPr lang="en" sz="1800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" sz="1800">
                <a:solidFill>
                  <a:srgbClr val="141B3E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>
              <a:solidFill>
                <a:srgbClr val="141B3E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Font typeface="Open Sans"/>
              <a:buChar char="●"/>
            </a:pPr>
            <a:r>
              <a:rPr lang="en" sz="1800">
                <a:solidFill>
                  <a:srgbClr val="141B3E"/>
                </a:solidFill>
                <a:latin typeface="Open Sans"/>
                <a:ea typeface="Open Sans"/>
                <a:cs typeface="Open Sans"/>
                <a:sym typeface="Open Sans"/>
              </a:rPr>
              <a:t>Contact </a:t>
            </a:r>
            <a:r>
              <a:rPr lang="en" sz="18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sneath@policingequity.org</a:t>
            </a:r>
            <a:r>
              <a:rPr lang="en" sz="1800">
                <a:solidFill>
                  <a:srgbClr val="141B3E"/>
                </a:solidFill>
                <a:latin typeface="Open Sans"/>
                <a:ea typeface="Open Sans"/>
                <a:cs typeface="Open Sans"/>
                <a:sym typeface="Open Sans"/>
              </a:rPr>
              <a:t> or </a:t>
            </a:r>
            <a:r>
              <a:rPr lang="en" sz="1800" u="sng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cresing@policingequity.org</a:t>
            </a:r>
            <a:r>
              <a:rPr lang="en" sz="1800">
                <a:solidFill>
                  <a:srgbClr val="141B3E"/>
                </a:solidFill>
                <a:latin typeface="Open Sans"/>
                <a:ea typeface="Open Sans"/>
                <a:cs typeface="Open Sans"/>
                <a:sym typeface="Open Sans"/>
              </a:rPr>
              <a:t> for additional questions</a:t>
            </a:r>
            <a:endParaRPr sz="1800">
              <a:solidFill>
                <a:srgbClr val="141B3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0" name="Google Shape;150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6350" y="1011113"/>
            <a:ext cx="2554062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7C89"/>
                </a:solidFill>
              </a:rPr>
              <a:t>Our time today</a:t>
            </a:r>
            <a:endParaRPr>
              <a:solidFill>
                <a:srgbClr val="1A7C89"/>
              </a:solidFill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8323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Char char="●"/>
            </a:pPr>
            <a:r>
              <a:rPr lang="en" b="1">
                <a:solidFill>
                  <a:srgbClr val="141B3E"/>
                </a:solidFill>
              </a:rPr>
              <a:t>Introduction to CPE </a:t>
            </a:r>
            <a:br>
              <a:rPr lang="en" b="1">
                <a:solidFill>
                  <a:srgbClr val="141B3E"/>
                </a:solidFill>
              </a:rPr>
            </a:br>
            <a:endParaRPr b="1">
              <a:solidFill>
                <a:srgbClr val="141B3E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Char char="●"/>
            </a:pPr>
            <a:r>
              <a:rPr lang="en" b="1">
                <a:solidFill>
                  <a:srgbClr val="141B3E"/>
                </a:solidFill>
              </a:rPr>
              <a:t>Overview of our holistic traffic safety recommendations</a:t>
            </a:r>
            <a:br>
              <a:rPr lang="en" b="1">
                <a:solidFill>
                  <a:srgbClr val="141B3E"/>
                </a:solidFill>
              </a:rPr>
            </a:br>
            <a:endParaRPr b="1">
              <a:solidFill>
                <a:srgbClr val="141B3E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Char char="●"/>
            </a:pPr>
            <a:r>
              <a:rPr lang="en" b="1">
                <a:solidFill>
                  <a:srgbClr val="141B3E"/>
                </a:solidFill>
              </a:rPr>
              <a:t>Focus on pretextual stops recommendations</a:t>
            </a:r>
            <a:br>
              <a:rPr lang="en" b="1">
                <a:solidFill>
                  <a:srgbClr val="141B3E"/>
                </a:solidFill>
              </a:rPr>
            </a:br>
            <a:endParaRPr b="1">
              <a:solidFill>
                <a:srgbClr val="141B3E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Char char="●"/>
            </a:pPr>
            <a:r>
              <a:rPr lang="en" b="1">
                <a:solidFill>
                  <a:srgbClr val="141B3E"/>
                </a:solidFill>
              </a:rPr>
              <a:t>Questions</a:t>
            </a:r>
            <a:endParaRPr b="1">
              <a:solidFill>
                <a:srgbClr val="141B3E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7C89"/>
                </a:solidFill>
              </a:rPr>
              <a:t>About the Center for Policing Equity</a:t>
            </a:r>
            <a:endParaRPr>
              <a:solidFill>
                <a:srgbClr val="1A7C89"/>
              </a:solidFill>
            </a:endParaRPr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ct val="100000"/>
              <a:buChar char="●"/>
            </a:pPr>
            <a:r>
              <a:rPr lang="en">
                <a:solidFill>
                  <a:srgbClr val="141B3E"/>
                </a:solidFill>
              </a:rPr>
              <a:t>A research and action group that uses science to promote racial justice in public safety systems. </a:t>
            </a:r>
            <a:br>
              <a:rPr lang="en">
                <a:solidFill>
                  <a:srgbClr val="141B3E"/>
                </a:solidFill>
              </a:rPr>
            </a:br>
            <a:endParaRPr>
              <a:solidFill>
                <a:srgbClr val="141B3E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ct val="100000"/>
              <a:buChar char="●"/>
            </a:pPr>
            <a:r>
              <a:rPr lang="en">
                <a:solidFill>
                  <a:srgbClr val="141B3E"/>
                </a:solidFill>
              </a:rPr>
              <a:t>Work to create safer communities with a smaller law enforcement footprint, and have partnered with over 60 law enforcement agencies in 30 states.</a:t>
            </a:r>
            <a:br>
              <a:rPr lang="en">
                <a:solidFill>
                  <a:srgbClr val="141B3E"/>
                </a:solidFill>
              </a:rPr>
            </a:br>
            <a:endParaRPr>
              <a:solidFill>
                <a:srgbClr val="141B3E"/>
              </a:solidFill>
            </a:endParaRPr>
          </a:p>
          <a:p>
            <a:pPr marL="457200" lvl="0" indent="-334327" algn="l" rtl="0"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ct val="100000"/>
              <a:buChar char="●"/>
            </a:pPr>
            <a:r>
              <a:rPr lang="en">
                <a:solidFill>
                  <a:srgbClr val="141B3E"/>
                </a:solidFill>
              </a:rPr>
              <a:t>Rely on science that says situations predict bias more than individual biases.</a:t>
            </a:r>
            <a:endParaRPr>
              <a:solidFill>
                <a:srgbClr val="141B3E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7C89"/>
                </a:solidFill>
              </a:rPr>
              <a:t>Recommendations to Redesign Traffic Safety </a:t>
            </a:r>
            <a:endParaRPr>
              <a:solidFill>
                <a:srgbClr val="1A7C89"/>
              </a:solidFill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8323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AutoNum type="arabicPeriod"/>
            </a:pPr>
            <a:r>
              <a:rPr lang="en">
                <a:solidFill>
                  <a:srgbClr val="141B3E"/>
                </a:solidFill>
              </a:rPr>
              <a:t>End Pretextual Stops</a:t>
            </a:r>
            <a:br>
              <a:rPr lang="en">
                <a:solidFill>
                  <a:srgbClr val="141B3E"/>
                </a:solidFill>
              </a:rPr>
            </a:br>
            <a:endParaRPr>
              <a:solidFill>
                <a:srgbClr val="141B3E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AutoNum type="arabicPeriod"/>
            </a:pPr>
            <a:r>
              <a:rPr lang="en">
                <a:solidFill>
                  <a:srgbClr val="141B3E"/>
                </a:solidFill>
              </a:rPr>
              <a:t>Invest in Public Health Approaches to Road Safety</a:t>
            </a:r>
            <a:br>
              <a:rPr lang="en">
                <a:solidFill>
                  <a:srgbClr val="141B3E"/>
                </a:solidFill>
              </a:rPr>
            </a:br>
            <a:endParaRPr>
              <a:solidFill>
                <a:srgbClr val="141B3E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AutoNum type="arabicPeriod"/>
            </a:pPr>
            <a:r>
              <a:rPr lang="en">
                <a:solidFill>
                  <a:srgbClr val="141B3E"/>
                </a:solidFill>
              </a:rPr>
              <a:t>Limit Use of Fines and Fees </a:t>
            </a:r>
            <a:br>
              <a:rPr lang="en">
                <a:solidFill>
                  <a:srgbClr val="141B3E"/>
                </a:solidFill>
              </a:rPr>
            </a:br>
            <a:endParaRPr>
              <a:solidFill>
                <a:srgbClr val="141B3E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AutoNum type="arabicPeriod"/>
            </a:pPr>
            <a:r>
              <a:rPr lang="en">
                <a:solidFill>
                  <a:srgbClr val="141B3E"/>
                </a:solidFill>
              </a:rPr>
              <a:t>Pilot Alternatives to Armed Enforcement</a:t>
            </a:r>
            <a:br>
              <a:rPr lang="en">
                <a:solidFill>
                  <a:srgbClr val="141B3E"/>
                </a:solidFill>
              </a:rPr>
            </a:br>
            <a:endParaRPr>
              <a:solidFill>
                <a:srgbClr val="141B3E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AutoNum type="arabicPeriod"/>
            </a:pPr>
            <a:r>
              <a:rPr lang="en">
                <a:solidFill>
                  <a:srgbClr val="141B3E"/>
                </a:solidFill>
              </a:rPr>
              <a:t>Improve Data Collection and Transparency </a:t>
            </a:r>
            <a:endParaRPr>
              <a:solidFill>
                <a:srgbClr val="141B3E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7C89"/>
                </a:solidFill>
              </a:rPr>
              <a:t>Limiting Fines and Fees: Local Examples</a:t>
            </a:r>
            <a:endParaRPr>
              <a:solidFill>
                <a:srgbClr val="1A7C89"/>
              </a:solidFill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8323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Char char="●"/>
            </a:pPr>
            <a:r>
              <a:rPr lang="en">
                <a:solidFill>
                  <a:srgbClr val="141B3E"/>
                </a:solidFill>
              </a:rPr>
              <a:t>Repair vouchers for equipment violations</a:t>
            </a:r>
            <a:br>
              <a:rPr lang="en">
                <a:solidFill>
                  <a:srgbClr val="141B3E"/>
                </a:solidFill>
              </a:rPr>
            </a:br>
            <a:endParaRPr>
              <a:solidFill>
                <a:srgbClr val="141B3E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Char char="●"/>
            </a:pPr>
            <a:r>
              <a:rPr lang="en">
                <a:solidFill>
                  <a:srgbClr val="141B3E"/>
                </a:solidFill>
              </a:rPr>
              <a:t>Reminder notifications or income-based fee waivers for expired registrations</a:t>
            </a:r>
            <a:br>
              <a:rPr lang="en">
                <a:solidFill>
                  <a:srgbClr val="141B3E"/>
                </a:solidFill>
              </a:rPr>
            </a:br>
            <a:endParaRPr>
              <a:solidFill>
                <a:srgbClr val="141B3E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Char char="●"/>
            </a:pPr>
            <a:r>
              <a:rPr lang="en">
                <a:solidFill>
                  <a:srgbClr val="141B3E"/>
                </a:solidFill>
              </a:rPr>
              <a:t>Driver’s license suspension restoration programs</a:t>
            </a:r>
            <a:endParaRPr>
              <a:solidFill>
                <a:srgbClr val="141B3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70925" y="4558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7C89"/>
                </a:solidFill>
              </a:rPr>
              <a:t>What are pretextual stops?</a:t>
            </a:r>
            <a:endParaRPr sz="1700" b="0">
              <a:solidFill>
                <a:srgbClr val="1A7C8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Char char="●"/>
            </a:pPr>
            <a:r>
              <a:rPr lang="en">
                <a:solidFill>
                  <a:srgbClr val="141B3E"/>
                </a:solidFill>
              </a:rPr>
              <a:t>When police pull someone over for a minor traffic violation so that they can investigate an unrelated offense for which they lack reasonable suspicion</a:t>
            </a:r>
            <a:endParaRPr>
              <a:solidFill>
                <a:srgbClr val="141B3E"/>
              </a:solidFill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rgbClr val="141B3E"/>
              </a:solidFill>
            </a:endParaRPr>
          </a:p>
        </p:txBody>
      </p:sp>
      <p:sp>
        <p:nvSpPr>
          <p:cNvPr id="101" name="Google Shape;101;p18"/>
          <p:cNvSpPr txBox="1"/>
          <p:nvPr/>
        </p:nvSpPr>
        <p:spPr>
          <a:xfrm>
            <a:off x="4683925" y="2528500"/>
            <a:ext cx="44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170925" y="4558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7C89"/>
                </a:solidFill>
              </a:rPr>
              <a:t>What are pretextual stops?</a:t>
            </a:r>
            <a:endParaRPr sz="1700" b="0">
              <a:solidFill>
                <a:srgbClr val="1A7C8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2418605" y="2145487"/>
            <a:ext cx="3841200" cy="2714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3447305" y="2145487"/>
            <a:ext cx="3841200" cy="27141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9" name="Google Shape;109;p19"/>
          <p:cNvCxnSpPr/>
          <p:nvPr/>
        </p:nvCxnSpPr>
        <p:spPr>
          <a:xfrm flipH="1">
            <a:off x="6632025" y="3359819"/>
            <a:ext cx="1083300" cy="33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0" name="Google Shape;110;p19"/>
          <p:cNvSpPr txBox="1"/>
          <p:nvPr/>
        </p:nvSpPr>
        <p:spPr>
          <a:xfrm>
            <a:off x="897300" y="3028300"/>
            <a:ext cx="124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Pretextual stops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11" name="Google Shape;111;p19"/>
          <p:cNvCxnSpPr/>
          <p:nvPr/>
        </p:nvCxnSpPr>
        <p:spPr>
          <a:xfrm>
            <a:off x="1772125" y="3479800"/>
            <a:ext cx="1247700" cy="16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2" name="Google Shape;112;p19"/>
          <p:cNvSpPr txBox="1"/>
          <p:nvPr/>
        </p:nvSpPr>
        <p:spPr>
          <a:xfrm>
            <a:off x="7715975" y="2751100"/>
            <a:ext cx="13629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Stops such as equipment, license, and registration violations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3658331" y="3146189"/>
            <a:ext cx="2544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Stops with high racial disparities that are an inefficient use of resources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170925" y="455850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7C89"/>
                </a:solidFill>
              </a:rPr>
              <a:t>Who is impacted by pretextual stops?</a:t>
            </a:r>
            <a:endParaRPr sz="1700" b="0">
              <a:solidFill>
                <a:srgbClr val="1A7C8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Char char="●"/>
            </a:pPr>
            <a:r>
              <a:rPr lang="en">
                <a:solidFill>
                  <a:srgbClr val="141B3E"/>
                </a:solidFill>
              </a:rPr>
              <a:t>White drivers are more likely to be pulled over for safety-related violations like speeding, while Black drivers are more likely to be pulled over for equipment, license, and registration violations.</a:t>
            </a:r>
            <a:br>
              <a:rPr lang="en">
                <a:solidFill>
                  <a:srgbClr val="141B3E"/>
                </a:solidFill>
              </a:rPr>
            </a:br>
            <a:endParaRPr>
              <a:solidFill>
                <a:srgbClr val="141B3E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Char char="●"/>
            </a:pPr>
            <a:r>
              <a:rPr lang="en">
                <a:solidFill>
                  <a:srgbClr val="141B3E"/>
                </a:solidFill>
              </a:rPr>
              <a:t>Black drivers are searched at higher rates at traffic stops, but those searches are less likely to produce contraband.</a:t>
            </a:r>
            <a:br>
              <a:rPr lang="en">
                <a:solidFill>
                  <a:srgbClr val="141B3E"/>
                </a:solidFill>
              </a:rPr>
            </a:br>
            <a:endParaRPr>
              <a:solidFill>
                <a:srgbClr val="141B3E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Char char="●"/>
            </a:pPr>
            <a:r>
              <a:rPr lang="en">
                <a:solidFill>
                  <a:srgbClr val="141B3E"/>
                </a:solidFill>
              </a:rPr>
              <a:t>Analysis of 20 million records of traffic stops in North Carolina showed that </a:t>
            </a:r>
            <a:r>
              <a:rPr lang="en" b="1">
                <a:solidFill>
                  <a:srgbClr val="141B3E"/>
                </a:solidFill>
              </a:rPr>
              <a:t>99.7%</a:t>
            </a:r>
            <a:r>
              <a:rPr lang="en">
                <a:solidFill>
                  <a:srgbClr val="141B3E"/>
                </a:solidFill>
              </a:rPr>
              <a:t> did not produce both contraband and an arrest.</a:t>
            </a:r>
            <a:endParaRPr>
              <a:solidFill>
                <a:srgbClr val="141B3E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>
            <a:off x="109500" y="445025"/>
            <a:ext cx="89250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A7C89"/>
                </a:solidFill>
              </a:rPr>
              <a:t>Recommendations to limit pretextual stops</a:t>
            </a:r>
            <a:endParaRPr sz="1700" b="0">
              <a:solidFill>
                <a:srgbClr val="1A7C8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>
            <a:off x="311700" y="1256625"/>
            <a:ext cx="8520600" cy="31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AutoNum type="arabicPeriod"/>
            </a:pPr>
            <a:r>
              <a:rPr lang="en">
                <a:solidFill>
                  <a:srgbClr val="141B3E"/>
                </a:solidFill>
              </a:rPr>
              <a:t>Prohibit officers from using traffic stops as a pretext for criminal investigation and from conducting consent searches</a:t>
            </a:r>
            <a:br>
              <a:rPr lang="en">
                <a:solidFill>
                  <a:srgbClr val="141B3E"/>
                </a:solidFill>
              </a:rPr>
            </a:br>
            <a:endParaRPr>
              <a:solidFill>
                <a:srgbClr val="141B3E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AutoNum type="arabicPeriod"/>
            </a:pPr>
            <a:r>
              <a:rPr lang="en">
                <a:solidFill>
                  <a:srgbClr val="141B3E"/>
                </a:solidFill>
              </a:rPr>
              <a:t>Ban stops for low-level violations</a:t>
            </a:r>
            <a:br>
              <a:rPr lang="en">
                <a:solidFill>
                  <a:srgbClr val="141B3E"/>
                </a:solidFill>
              </a:rPr>
            </a:br>
            <a:endParaRPr>
              <a:solidFill>
                <a:srgbClr val="141B3E"/>
              </a:solidFill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1B3E"/>
              </a:buClr>
              <a:buSzPts val="1800"/>
              <a:buAutoNum type="arabicPeriod"/>
            </a:pPr>
            <a:r>
              <a:rPr lang="en">
                <a:solidFill>
                  <a:srgbClr val="141B3E"/>
                </a:solidFill>
              </a:rPr>
              <a:t>Collect data and enforce reforms through accountability measures</a:t>
            </a:r>
            <a:endParaRPr>
              <a:solidFill>
                <a:srgbClr val="141B3E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Microsoft Macintosh PowerPoint</Application>
  <PresentationFormat>On-screen Show (16:9)</PresentationFormat>
  <Paragraphs>53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Open Sans</vt:lpstr>
      <vt:lpstr>PT Sans Narrow</vt:lpstr>
      <vt:lpstr>Arial</vt:lpstr>
      <vt:lpstr>Tropic</vt:lpstr>
      <vt:lpstr>Redesigning Traffic Safety</vt:lpstr>
      <vt:lpstr>Our time today</vt:lpstr>
      <vt:lpstr>About the Center for Policing Equity</vt:lpstr>
      <vt:lpstr>Recommendations to Redesign Traffic Safety </vt:lpstr>
      <vt:lpstr>Limiting Fines and Fees: Local Examples</vt:lpstr>
      <vt:lpstr>What are pretextual stops? </vt:lpstr>
      <vt:lpstr>What are pretextual stops? </vt:lpstr>
      <vt:lpstr>Who is impacted by pretextual stops? </vt:lpstr>
      <vt:lpstr>Recommendations to limit pretextual stops  </vt:lpstr>
      <vt:lpstr>Prohibit stops that are a pretext for criminal investigation     </vt:lpstr>
      <vt:lpstr>Ban stops for low-level violations  </vt:lpstr>
      <vt:lpstr>Enforce any reforms through accountability measures</vt:lpstr>
      <vt:lpstr>Thank you &amp;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Redesigning Traffic Safety</dc:title>
  <cp:lastModifiedBy>sneath@policingequity.org</cp:lastModifiedBy>
  <cp:revision>1</cp:revision>
  <dcterms:modified xsi:type="dcterms:W3CDTF">2022-11-08T21:43:52Z</dcterms:modified>
</cp:coreProperties>
</file>