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sldIdLst>
    <p:sldId id="256" r:id="rId2"/>
    <p:sldId id="258" r:id="rId3"/>
    <p:sldId id="265" r:id="rId4"/>
    <p:sldId id="257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54AF4A-5EB3-4E9E-8466-1C766BA2C050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358450-5926-4DE8-ABE2-B3551F959A83}">
      <dgm:prSet phldrT="[Text]"/>
      <dgm:spPr/>
      <dgm:t>
        <a:bodyPr/>
        <a:lstStyle/>
        <a:p>
          <a:r>
            <a:rPr lang="en-US" dirty="0"/>
            <a:t>* Nursing Team</a:t>
          </a:r>
        </a:p>
        <a:p>
          <a:r>
            <a:rPr lang="en-US" dirty="0"/>
            <a:t>* Site Staff</a:t>
          </a:r>
        </a:p>
        <a:p>
          <a:r>
            <a:rPr lang="en-US" dirty="0"/>
            <a:t>* Guests</a:t>
          </a:r>
        </a:p>
      </dgm:t>
    </dgm:pt>
    <dgm:pt modelId="{1D57A95E-365F-41BB-BE89-D9869AEB3805}" type="parTrans" cxnId="{99477B6F-A99A-4C66-9B41-889C109A4362}">
      <dgm:prSet/>
      <dgm:spPr/>
      <dgm:t>
        <a:bodyPr/>
        <a:lstStyle/>
        <a:p>
          <a:endParaRPr lang="en-US"/>
        </a:p>
      </dgm:t>
    </dgm:pt>
    <dgm:pt modelId="{B2BF72FD-2441-4E5C-B4E4-7CC4A5FE34A2}" type="sibTrans" cxnId="{99477B6F-A99A-4C66-9B41-889C109A4362}">
      <dgm:prSet/>
      <dgm:spPr/>
      <dgm:t>
        <a:bodyPr/>
        <a:lstStyle/>
        <a:p>
          <a:endParaRPr lang="en-US"/>
        </a:p>
      </dgm:t>
    </dgm:pt>
    <dgm:pt modelId="{18A42A4D-A9F3-4E4B-81EF-1C48A9701346}">
      <dgm:prSet phldrT="[Text]"/>
      <dgm:spPr/>
      <dgm:t>
        <a:bodyPr/>
        <a:lstStyle/>
        <a:p>
          <a:r>
            <a:rPr lang="en-US" dirty="0"/>
            <a:t>* Consultation Email</a:t>
          </a:r>
        </a:p>
        <a:p>
          <a:r>
            <a:rPr lang="en-US" dirty="0"/>
            <a:t>* Consultation Line</a:t>
          </a:r>
        </a:p>
        <a:p>
          <a:r>
            <a:rPr lang="en-US" dirty="0"/>
            <a:t>* Referral Form</a:t>
          </a:r>
        </a:p>
        <a:p>
          <a:r>
            <a:rPr lang="en-US" dirty="0"/>
            <a:t>* In-person</a:t>
          </a:r>
        </a:p>
      </dgm:t>
    </dgm:pt>
    <dgm:pt modelId="{237DF438-9B7F-43CE-8C3A-B1D0BA0EB8D0}" type="parTrans" cxnId="{1B8F6670-561B-43DD-BE79-BC15DF609136}">
      <dgm:prSet/>
      <dgm:spPr/>
      <dgm:t>
        <a:bodyPr/>
        <a:lstStyle/>
        <a:p>
          <a:endParaRPr lang="en-US"/>
        </a:p>
      </dgm:t>
    </dgm:pt>
    <dgm:pt modelId="{ACBF49B4-0374-4878-8929-349334F7A1FF}" type="sibTrans" cxnId="{1B8F6670-561B-43DD-BE79-BC15DF609136}">
      <dgm:prSet/>
      <dgm:spPr/>
      <dgm:t>
        <a:bodyPr/>
        <a:lstStyle/>
        <a:p>
          <a:endParaRPr lang="en-US"/>
        </a:p>
      </dgm:t>
    </dgm:pt>
    <dgm:pt modelId="{214B0E01-CC80-4D81-A63E-EE5272EBB229}">
      <dgm:prSet phldrT="[Text]"/>
      <dgm:spPr/>
      <dgm:t>
        <a:bodyPr/>
        <a:lstStyle/>
        <a:p>
          <a:r>
            <a:rPr lang="en-US" dirty="0"/>
            <a:t>* Assigned to staff</a:t>
          </a:r>
        </a:p>
        <a:p>
          <a:r>
            <a:rPr lang="en-US" dirty="0"/>
            <a:t>* Chart Review</a:t>
          </a:r>
        </a:p>
      </dgm:t>
    </dgm:pt>
    <dgm:pt modelId="{23424774-917F-4CC4-A789-9055DB59C7D2}" type="parTrans" cxnId="{BEA9C608-AE80-4C07-AC68-0221ED8C014C}">
      <dgm:prSet/>
      <dgm:spPr/>
      <dgm:t>
        <a:bodyPr/>
        <a:lstStyle/>
        <a:p>
          <a:endParaRPr lang="en-US"/>
        </a:p>
      </dgm:t>
    </dgm:pt>
    <dgm:pt modelId="{C86FCB2D-3C99-4A6F-BB9A-D46287AAE3F4}" type="sibTrans" cxnId="{BEA9C608-AE80-4C07-AC68-0221ED8C014C}">
      <dgm:prSet/>
      <dgm:spPr/>
      <dgm:t>
        <a:bodyPr/>
        <a:lstStyle/>
        <a:p>
          <a:endParaRPr lang="en-US"/>
        </a:p>
      </dgm:t>
    </dgm:pt>
    <dgm:pt modelId="{95C3F4EA-413C-4FBD-80B7-2249AE2AF4BD}">
      <dgm:prSet/>
      <dgm:spPr/>
      <dgm:t>
        <a:bodyPr/>
        <a:lstStyle/>
        <a:p>
          <a:endParaRPr lang="en-US"/>
        </a:p>
      </dgm:t>
    </dgm:pt>
    <dgm:pt modelId="{C13029A6-5CC1-4132-8C3F-06BC3AC79002}" type="parTrans" cxnId="{F59B1055-AD50-4208-A7E2-458621AA63A4}">
      <dgm:prSet/>
      <dgm:spPr/>
      <dgm:t>
        <a:bodyPr/>
        <a:lstStyle/>
        <a:p>
          <a:endParaRPr lang="en-US"/>
        </a:p>
      </dgm:t>
    </dgm:pt>
    <dgm:pt modelId="{BFDF4ED5-F2E2-40EE-A77A-EB55E97A386C}" type="sibTrans" cxnId="{F59B1055-AD50-4208-A7E2-458621AA63A4}">
      <dgm:prSet/>
      <dgm:spPr/>
      <dgm:t>
        <a:bodyPr/>
        <a:lstStyle/>
        <a:p>
          <a:endParaRPr lang="en-US"/>
        </a:p>
      </dgm:t>
    </dgm:pt>
    <dgm:pt modelId="{C193D6A1-4288-4222-B0EA-12360EBCECBE}" type="pres">
      <dgm:prSet presAssocID="{9054AF4A-5EB3-4E9E-8466-1C766BA2C050}" presName="Name0" presStyleCnt="0">
        <dgm:presLayoutVars>
          <dgm:dir/>
          <dgm:resizeHandles val="exact"/>
        </dgm:presLayoutVars>
      </dgm:prSet>
      <dgm:spPr/>
    </dgm:pt>
    <dgm:pt modelId="{EB464D99-0D46-4C17-BEF4-E7E6BD6420EB}" type="pres">
      <dgm:prSet presAssocID="{D0358450-5926-4DE8-ABE2-B3551F959A83}" presName="node" presStyleLbl="node1" presStyleIdx="0" presStyleCnt="4">
        <dgm:presLayoutVars>
          <dgm:bulletEnabled val="1"/>
        </dgm:presLayoutVars>
      </dgm:prSet>
      <dgm:spPr/>
    </dgm:pt>
    <dgm:pt modelId="{C4260E5A-86B9-46C3-9D8F-80113DD88A21}" type="pres">
      <dgm:prSet presAssocID="{B2BF72FD-2441-4E5C-B4E4-7CC4A5FE34A2}" presName="sibTrans" presStyleLbl="sibTrans2D1" presStyleIdx="0" presStyleCnt="3"/>
      <dgm:spPr/>
    </dgm:pt>
    <dgm:pt modelId="{8677391C-1A36-4C1C-8D2D-F08B229B22F7}" type="pres">
      <dgm:prSet presAssocID="{B2BF72FD-2441-4E5C-B4E4-7CC4A5FE34A2}" presName="connectorText" presStyleLbl="sibTrans2D1" presStyleIdx="0" presStyleCnt="3"/>
      <dgm:spPr/>
    </dgm:pt>
    <dgm:pt modelId="{B4361FB9-80D6-44EC-B998-F0BE2308B13B}" type="pres">
      <dgm:prSet presAssocID="{18A42A4D-A9F3-4E4B-81EF-1C48A9701346}" presName="node" presStyleLbl="node1" presStyleIdx="1" presStyleCnt="4">
        <dgm:presLayoutVars>
          <dgm:bulletEnabled val="1"/>
        </dgm:presLayoutVars>
      </dgm:prSet>
      <dgm:spPr/>
    </dgm:pt>
    <dgm:pt modelId="{569B74DE-FA07-4CA4-A5F5-1BF898BAEBD0}" type="pres">
      <dgm:prSet presAssocID="{ACBF49B4-0374-4878-8929-349334F7A1FF}" presName="sibTrans" presStyleLbl="sibTrans2D1" presStyleIdx="1" presStyleCnt="3"/>
      <dgm:spPr/>
    </dgm:pt>
    <dgm:pt modelId="{9D00447B-BE39-4CAA-BB99-8C75D6E28467}" type="pres">
      <dgm:prSet presAssocID="{ACBF49B4-0374-4878-8929-349334F7A1FF}" presName="connectorText" presStyleLbl="sibTrans2D1" presStyleIdx="1" presStyleCnt="3"/>
      <dgm:spPr/>
    </dgm:pt>
    <dgm:pt modelId="{0615ADB8-4842-4E7C-822B-9954E4524DAE}" type="pres">
      <dgm:prSet presAssocID="{214B0E01-CC80-4D81-A63E-EE5272EBB229}" presName="node" presStyleLbl="node1" presStyleIdx="2" presStyleCnt="4">
        <dgm:presLayoutVars>
          <dgm:bulletEnabled val="1"/>
        </dgm:presLayoutVars>
      </dgm:prSet>
      <dgm:spPr/>
    </dgm:pt>
    <dgm:pt modelId="{D95DA9BA-6D6B-46D1-888E-2321E2DF3455}" type="pres">
      <dgm:prSet presAssocID="{C86FCB2D-3C99-4A6F-BB9A-D46287AAE3F4}" presName="sibTrans" presStyleLbl="sibTrans2D1" presStyleIdx="2" presStyleCnt="3"/>
      <dgm:spPr/>
    </dgm:pt>
    <dgm:pt modelId="{28EAF744-F678-45AC-B4E8-B29C8B34ECAC}" type="pres">
      <dgm:prSet presAssocID="{C86FCB2D-3C99-4A6F-BB9A-D46287AAE3F4}" presName="connectorText" presStyleLbl="sibTrans2D1" presStyleIdx="2" presStyleCnt="3"/>
      <dgm:spPr/>
    </dgm:pt>
    <dgm:pt modelId="{79670003-485D-47A0-8B9D-BDA07F497BB7}" type="pres">
      <dgm:prSet presAssocID="{95C3F4EA-413C-4FBD-80B7-2249AE2AF4BD}" presName="node" presStyleLbl="node1" presStyleIdx="3" presStyleCnt="4">
        <dgm:presLayoutVars>
          <dgm:bulletEnabled val="1"/>
        </dgm:presLayoutVars>
      </dgm:prSet>
      <dgm:spPr/>
    </dgm:pt>
  </dgm:ptLst>
  <dgm:cxnLst>
    <dgm:cxn modelId="{BEA9C608-AE80-4C07-AC68-0221ED8C014C}" srcId="{9054AF4A-5EB3-4E9E-8466-1C766BA2C050}" destId="{214B0E01-CC80-4D81-A63E-EE5272EBB229}" srcOrd="2" destOrd="0" parTransId="{23424774-917F-4CC4-A789-9055DB59C7D2}" sibTransId="{C86FCB2D-3C99-4A6F-BB9A-D46287AAE3F4}"/>
    <dgm:cxn modelId="{AABC2115-0B65-41F8-81B9-A07D43A042DA}" type="presOf" srcId="{95C3F4EA-413C-4FBD-80B7-2249AE2AF4BD}" destId="{79670003-485D-47A0-8B9D-BDA07F497BB7}" srcOrd="0" destOrd="0" presId="urn:microsoft.com/office/officeart/2005/8/layout/process1"/>
    <dgm:cxn modelId="{50681433-13D4-4555-A9E1-F3EC54C40BDA}" type="presOf" srcId="{18A42A4D-A9F3-4E4B-81EF-1C48A9701346}" destId="{B4361FB9-80D6-44EC-B998-F0BE2308B13B}" srcOrd="0" destOrd="0" presId="urn:microsoft.com/office/officeart/2005/8/layout/process1"/>
    <dgm:cxn modelId="{97ECE23C-9FBE-4BDF-8C8F-ED05FAEAD82A}" type="presOf" srcId="{214B0E01-CC80-4D81-A63E-EE5272EBB229}" destId="{0615ADB8-4842-4E7C-822B-9954E4524DAE}" srcOrd="0" destOrd="0" presId="urn:microsoft.com/office/officeart/2005/8/layout/process1"/>
    <dgm:cxn modelId="{C8A9A65E-DCFA-416F-A61C-A2991B307D79}" type="presOf" srcId="{B2BF72FD-2441-4E5C-B4E4-7CC4A5FE34A2}" destId="{8677391C-1A36-4C1C-8D2D-F08B229B22F7}" srcOrd="1" destOrd="0" presId="urn:microsoft.com/office/officeart/2005/8/layout/process1"/>
    <dgm:cxn modelId="{5C5DEF65-5FC6-4D89-9D5D-F15838FE5CE9}" type="presOf" srcId="{ACBF49B4-0374-4878-8929-349334F7A1FF}" destId="{569B74DE-FA07-4CA4-A5F5-1BF898BAEBD0}" srcOrd="0" destOrd="0" presId="urn:microsoft.com/office/officeart/2005/8/layout/process1"/>
    <dgm:cxn modelId="{99477B6F-A99A-4C66-9B41-889C109A4362}" srcId="{9054AF4A-5EB3-4E9E-8466-1C766BA2C050}" destId="{D0358450-5926-4DE8-ABE2-B3551F959A83}" srcOrd="0" destOrd="0" parTransId="{1D57A95E-365F-41BB-BE89-D9869AEB3805}" sibTransId="{B2BF72FD-2441-4E5C-B4E4-7CC4A5FE34A2}"/>
    <dgm:cxn modelId="{1B8F6670-561B-43DD-BE79-BC15DF609136}" srcId="{9054AF4A-5EB3-4E9E-8466-1C766BA2C050}" destId="{18A42A4D-A9F3-4E4B-81EF-1C48A9701346}" srcOrd="1" destOrd="0" parTransId="{237DF438-9B7F-43CE-8C3A-B1D0BA0EB8D0}" sibTransId="{ACBF49B4-0374-4878-8929-349334F7A1FF}"/>
    <dgm:cxn modelId="{F59B1055-AD50-4208-A7E2-458621AA63A4}" srcId="{9054AF4A-5EB3-4E9E-8466-1C766BA2C050}" destId="{95C3F4EA-413C-4FBD-80B7-2249AE2AF4BD}" srcOrd="3" destOrd="0" parTransId="{C13029A6-5CC1-4132-8C3F-06BC3AC79002}" sibTransId="{BFDF4ED5-F2E2-40EE-A77A-EB55E97A386C}"/>
    <dgm:cxn modelId="{FEF7278E-5F1B-4150-95A4-15C0A069A407}" type="presOf" srcId="{9054AF4A-5EB3-4E9E-8466-1C766BA2C050}" destId="{C193D6A1-4288-4222-B0EA-12360EBCECBE}" srcOrd="0" destOrd="0" presId="urn:microsoft.com/office/officeart/2005/8/layout/process1"/>
    <dgm:cxn modelId="{333D18BF-5F84-4A38-B0DA-81E89CBE5C98}" type="presOf" srcId="{B2BF72FD-2441-4E5C-B4E4-7CC4A5FE34A2}" destId="{C4260E5A-86B9-46C3-9D8F-80113DD88A21}" srcOrd="0" destOrd="0" presId="urn:microsoft.com/office/officeart/2005/8/layout/process1"/>
    <dgm:cxn modelId="{D79294C1-7994-453B-8FD0-0E9C5149F9D9}" type="presOf" srcId="{C86FCB2D-3C99-4A6F-BB9A-D46287AAE3F4}" destId="{D95DA9BA-6D6B-46D1-888E-2321E2DF3455}" srcOrd="0" destOrd="0" presId="urn:microsoft.com/office/officeart/2005/8/layout/process1"/>
    <dgm:cxn modelId="{468954D1-336E-4CB3-8F86-8D829B15C8D3}" type="presOf" srcId="{D0358450-5926-4DE8-ABE2-B3551F959A83}" destId="{EB464D99-0D46-4C17-BEF4-E7E6BD6420EB}" srcOrd="0" destOrd="0" presId="urn:microsoft.com/office/officeart/2005/8/layout/process1"/>
    <dgm:cxn modelId="{7460AFDA-0C26-48F3-8623-95B148483AB8}" type="presOf" srcId="{C86FCB2D-3C99-4A6F-BB9A-D46287AAE3F4}" destId="{28EAF744-F678-45AC-B4E8-B29C8B34ECAC}" srcOrd="1" destOrd="0" presId="urn:microsoft.com/office/officeart/2005/8/layout/process1"/>
    <dgm:cxn modelId="{FD326DFA-188B-4D14-AC74-0D0BC3C0F895}" type="presOf" srcId="{ACBF49B4-0374-4878-8929-349334F7A1FF}" destId="{9D00447B-BE39-4CAA-BB99-8C75D6E28467}" srcOrd="1" destOrd="0" presId="urn:microsoft.com/office/officeart/2005/8/layout/process1"/>
    <dgm:cxn modelId="{324CD566-C101-48D4-9C2F-319AD8A3A6CB}" type="presParOf" srcId="{C193D6A1-4288-4222-B0EA-12360EBCECBE}" destId="{EB464D99-0D46-4C17-BEF4-E7E6BD6420EB}" srcOrd="0" destOrd="0" presId="urn:microsoft.com/office/officeart/2005/8/layout/process1"/>
    <dgm:cxn modelId="{D4BD7AAB-1095-4C86-89D9-A26D882308BE}" type="presParOf" srcId="{C193D6A1-4288-4222-B0EA-12360EBCECBE}" destId="{C4260E5A-86B9-46C3-9D8F-80113DD88A21}" srcOrd="1" destOrd="0" presId="urn:microsoft.com/office/officeart/2005/8/layout/process1"/>
    <dgm:cxn modelId="{091F1DF4-673A-465C-9E92-11FC2528AFC5}" type="presParOf" srcId="{C4260E5A-86B9-46C3-9D8F-80113DD88A21}" destId="{8677391C-1A36-4C1C-8D2D-F08B229B22F7}" srcOrd="0" destOrd="0" presId="urn:microsoft.com/office/officeart/2005/8/layout/process1"/>
    <dgm:cxn modelId="{BB0AA226-4D57-4DB5-9E15-29ED944CBF09}" type="presParOf" srcId="{C193D6A1-4288-4222-B0EA-12360EBCECBE}" destId="{B4361FB9-80D6-44EC-B998-F0BE2308B13B}" srcOrd="2" destOrd="0" presId="urn:microsoft.com/office/officeart/2005/8/layout/process1"/>
    <dgm:cxn modelId="{F2B8881F-94BA-4677-9761-8624EC3E2AB2}" type="presParOf" srcId="{C193D6A1-4288-4222-B0EA-12360EBCECBE}" destId="{569B74DE-FA07-4CA4-A5F5-1BF898BAEBD0}" srcOrd="3" destOrd="0" presId="urn:microsoft.com/office/officeart/2005/8/layout/process1"/>
    <dgm:cxn modelId="{DA4B6399-3B2D-4664-BA4F-41D867D00B08}" type="presParOf" srcId="{569B74DE-FA07-4CA4-A5F5-1BF898BAEBD0}" destId="{9D00447B-BE39-4CAA-BB99-8C75D6E28467}" srcOrd="0" destOrd="0" presId="urn:microsoft.com/office/officeart/2005/8/layout/process1"/>
    <dgm:cxn modelId="{9723D768-486E-4CF2-B63C-F505ECD82B0D}" type="presParOf" srcId="{C193D6A1-4288-4222-B0EA-12360EBCECBE}" destId="{0615ADB8-4842-4E7C-822B-9954E4524DAE}" srcOrd="4" destOrd="0" presId="urn:microsoft.com/office/officeart/2005/8/layout/process1"/>
    <dgm:cxn modelId="{E0113632-6034-4747-B69C-14D443D6A5A8}" type="presParOf" srcId="{C193D6A1-4288-4222-B0EA-12360EBCECBE}" destId="{D95DA9BA-6D6B-46D1-888E-2321E2DF3455}" srcOrd="5" destOrd="0" presId="urn:microsoft.com/office/officeart/2005/8/layout/process1"/>
    <dgm:cxn modelId="{8C9178B6-2482-449D-AF86-8F15103729ED}" type="presParOf" srcId="{D95DA9BA-6D6B-46D1-888E-2321E2DF3455}" destId="{28EAF744-F678-45AC-B4E8-B29C8B34ECAC}" srcOrd="0" destOrd="0" presId="urn:microsoft.com/office/officeart/2005/8/layout/process1"/>
    <dgm:cxn modelId="{33AA2B1C-F89F-40F5-AB3A-B164BCA12DE9}" type="presParOf" srcId="{C193D6A1-4288-4222-B0EA-12360EBCECBE}" destId="{79670003-485D-47A0-8B9D-BDA07F497BB7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464D99-0D46-4C17-BEF4-E7E6BD6420EB}">
      <dsp:nvSpPr>
        <dsp:cNvPr id="0" name=""/>
        <dsp:cNvSpPr/>
      </dsp:nvSpPr>
      <dsp:spPr>
        <a:xfrm>
          <a:off x="3917" y="792575"/>
          <a:ext cx="1712993" cy="21930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* Nursing Team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* Site Staff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* Guests</a:t>
          </a:r>
        </a:p>
      </dsp:txBody>
      <dsp:txXfrm>
        <a:off x="54089" y="842747"/>
        <a:ext cx="1612649" cy="2092755"/>
      </dsp:txXfrm>
    </dsp:sp>
    <dsp:sp modelId="{C4260E5A-86B9-46C3-9D8F-80113DD88A21}">
      <dsp:nvSpPr>
        <dsp:cNvPr id="0" name=""/>
        <dsp:cNvSpPr/>
      </dsp:nvSpPr>
      <dsp:spPr>
        <a:xfrm>
          <a:off x="1888210" y="1676713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888210" y="1761677"/>
        <a:ext cx="254208" cy="254894"/>
      </dsp:txXfrm>
    </dsp:sp>
    <dsp:sp modelId="{B4361FB9-80D6-44EC-B998-F0BE2308B13B}">
      <dsp:nvSpPr>
        <dsp:cNvPr id="0" name=""/>
        <dsp:cNvSpPr/>
      </dsp:nvSpPr>
      <dsp:spPr>
        <a:xfrm>
          <a:off x="2402108" y="792575"/>
          <a:ext cx="1712993" cy="21930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* Consultation Email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* Consultation Line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* Referral Form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* In-person</a:t>
          </a:r>
        </a:p>
      </dsp:txBody>
      <dsp:txXfrm>
        <a:off x="2452280" y="842747"/>
        <a:ext cx="1612649" cy="2092755"/>
      </dsp:txXfrm>
    </dsp:sp>
    <dsp:sp modelId="{569B74DE-FA07-4CA4-A5F5-1BF898BAEBD0}">
      <dsp:nvSpPr>
        <dsp:cNvPr id="0" name=""/>
        <dsp:cNvSpPr/>
      </dsp:nvSpPr>
      <dsp:spPr>
        <a:xfrm>
          <a:off x="4286400" y="1676713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4286400" y="1761677"/>
        <a:ext cx="254208" cy="254894"/>
      </dsp:txXfrm>
    </dsp:sp>
    <dsp:sp modelId="{0615ADB8-4842-4E7C-822B-9954E4524DAE}">
      <dsp:nvSpPr>
        <dsp:cNvPr id="0" name=""/>
        <dsp:cNvSpPr/>
      </dsp:nvSpPr>
      <dsp:spPr>
        <a:xfrm>
          <a:off x="4800298" y="792575"/>
          <a:ext cx="1712993" cy="21930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* Assigned to staff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* Chart Review</a:t>
          </a:r>
        </a:p>
      </dsp:txBody>
      <dsp:txXfrm>
        <a:off x="4850470" y="842747"/>
        <a:ext cx="1612649" cy="2092755"/>
      </dsp:txXfrm>
    </dsp:sp>
    <dsp:sp modelId="{D95DA9BA-6D6B-46D1-888E-2321E2DF3455}">
      <dsp:nvSpPr>
        <dsp:cNvPr id="0" name=""/>
        <dsp:cNvSpPr/>
      </dsp:nvSpPr>
      <dsp:spPr>
        <a:xfrm>
          <a:off x="6684591" y="1676713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6684591" y="1761677"/>
        <a:ext cx="254208" cy="254894"/>
      </dsp:txXfrm>
    </dsp:sp>
    <dsp:sp modelId="{79670003-485D-47A0-8B9D-BDA07F497BB7}">
      <dsp:nvSpPr>
        <dsp:cNvPr id="0" name=""/>
        <dsp:cNvSpPr/>
      </dsp:nvSpPr>
      <dsp:spPr>
        <a:xfrm>
          <a:off x="7198488" y="792575"/>
          <a:ext cx="1712993" cy="21930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7248660" y="842747"/>
        <a:ext cx="1612649" cy="20927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5968-FAFD-4042-995A-2811A0F9BD5C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53532-6245-41B7-8C1B-790DF68A9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6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8062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8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3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3098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64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8253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62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87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3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buNone/>
              <a:defRPr sz="2800" b="0">
                <a:solidFill>
                  <a:schemeClr val="bg1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C0EC-C34E-4192-8BC6-584A1C8FF525}" type="datetime4">
              <a:rPr lang="en-US" smtClean="0"/>
              <a:pPr/>
              <a:t>November 16,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4200B5-A32D-4C42-A63B-986BF19AC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  <a:ln>
            <a:noFill/>
          </a:ln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31746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12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4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8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5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00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8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76843-B5F2-4579-8E36-E44161243426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8D9101C-B83D-4F4F-A184-1321A420A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5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D25B7-6B90-4086-8829-BB8FDB199B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Behavioral Health Services In Shelters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83D5F-65D6-463A-8563-D12BB5B254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9330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6177" y="27786"/>
            <a:ext cx="8828762" cy="1338207"/>
          </a:xfrm>
          <a:prstGeom prst="rect">
            <a:avLst/>
          </a:prstGeom>
        </p:spPr>
        <p:txBody>
          <a:bodyPr vert="horz" wrap="square" lIns="0" tIns="106065" rIns="0" bIns="0" rtlCol="0">
            <a:spAutoFit/>
          </a:bodyPr>
          <a:lstStyle/>
          <a:p>
            <a:pPr marL="5553710">
              <a:lnSpc>
                <a:spcPct val="100000"/>
              </a:lnSpc>
              <a:spcBef>
                <a:spcPts val="100"/>
              </a:spcBef>
            </a:pPr>
            <a:r>
              <a:rPr sz="4000" dirty="0">
                <a:solidFill>
                  <a:srgbClr val="000000"/>
                </a:solidFill>
                <a:latin typeface="Calibri"/>
                <a:cs typeface="Calibri"/>
              </a:rPr>
              <a:t>Behavioral</a:t>
            </a:r>
            <a:r>
              <a:rPr sz="4000" spc="-1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000000"/>
                </a:solidFill>
                <a:latin typeface="Calibri"/>
                <a:cs typeface="Calibri"/>
              </a:rPr>
              <a:t>Health</a:t>
            </a:r>
            <a:r>
              <a:rPr sz="4000" spc="-8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rgbClr val="000000"/>
                </a:solidFill>
                <a:latin typeface="Calibri"/>
                <a:cs typeface="Calibri"/>
              </a:rPr>
              <a:t>Services</a:t>
            </a:r>
            <a:endParaRPr sz="4000" dirty="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372943" y="1458935"/>
            <a:ext cx="6905625" cy="1046480"/>
            <a:chOff x="4372943" y="1458935"/>
            <a:chExt cx="6905625" cy="1046480"/>
          </a:xfrm>
        </p:grpSpPr>
        <p:sp>
          <p:nvSpPr>
            <p:cNvPr id="4" name="object 4"/>
            <p:cNvSpPr/>
            <p:nvPr/>
          </p:nvSpPr>
          <p:spPr>
            <a:xfrm>
              <a:off x="4379293" y="1465285"/>
              <a:ext cx="6892925" cy="1033780"/>
            </a:xfrm>
            <a:custGeom>
              <a:avLst/>
              <a:gdLst/>
              <a:ahLst/>
              <a:cxnLst/>
              <a:rect l="l" t="t" r="r" b="b"/>
              <a:pathLst>
                <a:path w="6892925" h="1033780">
                  <a:moveTo>
                    <a:pt x="6720248" y="0"/>
                  </a:moveTo>
                  <a:lnTo>
                    <a:pt x="0" y="0"/>
                  </a:lnTo>
                  <a:lnTo>
                    <a:pt x="0" y="1033752"/>
                  </a:lnTo>
                  <a:lnTo>
                    <a:pt x="6720248" y="1033752"/>
                  </a:lnTo>
                  <a:lnTo>
                    <a:pt x="6766051" y="1027597"/>
                  </a:lnTo>
                  <a:lnTo>
                    <a:pt x="6807208" y="1010228"/>
                  </a:lnTo>
                  <a:lnTo>
                    <a:pt x="6842078" y="983287"/>
                  </a:lnTo>
                  <a:lnTo>
                    <a:pt x="6869019" y="948417"/>
                  </a:lnTo>
                  <a:lnTo>
                    <a:pt x="6886388" y="907259"/>
                  </a:lnTo>
                  <a:lnTo>
                    <a:pt x="6892542" y="861456"/>
                  </a:lnTo>
                  <a:lnTo>
                    <a:pt x="6892542" y="172294"/>
                  </a:lnTo>
                  <a:lnTo>
                    <a:pt x="6886388" y="126491"/>
                  </a:lnTo>
                  <a:lnTo>
                    <a:pt x="6869019" y="85334"/>
                  </a:lnTo>
                  <a:lnTo>
                    <a:pt x="6842078" y="50463"/>
                  </a:lnTo>
                  <a:lnTo>
                    <a:pt x="6807208" y="23523"/>
                  </a:lnTo>
                  <a:lnTo>
                    <a:pt x="6766051" y="6154"/>
                  </a:lnTo>
                  <a:lnTo>
                    <a:pt x="6720248" y="0"/>
                  </a:lnTo>
                  <a:close/>
                </a:path>
              </a:pathLst>
            </a:custGeom>
            <a:solidFill>
              <a:srgbClr val="D7DBE1">
                <a:alpha val="8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79293" y="1465285"/>
              <a:ext cx="6892925" cy="1033780"/>
            </a:xfrm>
            <a:custGeom>
              <a:avLst/>
              <a:gdLst/>
              <a:ahLst/>
              <a:cxnLst/>
              <a:rect l="l" t="t" r="r" b="b"/>
              <a:pathLst>
                <a:path w="6892925" h="1033780">
                  <a:moveTo>
                    <a:pt x="6892542" y="172295"/>
                  </a:moveTo>
                  <a:lnTo>
                    <a:pt x="6892542" y="861457"/>
                  </a:lnTo>
                  <a:lnTo>
                    <a:pt x="6886388" y="907259"/>
                  </a:lnTo>
                  <a:lnTo>
                    <a:pt x="6869019" y="948417"/>
                  </a:lnTo>
                  <a:lnTo>
                    <a:pt x="6842078" y="983287"/>
                  </a:lnTo>
                  <a:lnTo>
                    <a:pt x="6807208" y="1010228"/>
                  </a:lnTo>
                  <a:lnTo>
                    <a:pt x="6766050" y="1027597"/>
                  </a:lnTo>
                  <a:lnTo>
                    <a:pt x="6720247" y="1033752"/>
                  </a:lnTo>
                  <a:lnTo>
                    <a:pt x="0" y="1033752"/>
                  </a:lnTo>
                  <a:lnTo>
                    <a:pt x="0" y="0"/>
                  </a:lnTo>
                  <a:lnTo>
                    <a:pt x="6720247" y="0"/>
                  </a:lnTo>
                  <a:lnTo>
                    <a:pt x="6766050" y="6154"/>
                  </a:lnTo>
                  <a:lnTo>
                    <a:pt x="6807208" y="23523"/>
                  </a:lnTo>
                  <a:lnTo>
                    <a:pt x="6842078" y="50464"/>
                  </a:lnTo>
                  <a:lnTo>
                    <a:pt x="6869019" y="85334"/>
                  </a:lnTo>
                  <a:lnTo>
                    <a:pt x="6886388" y="126492"/>
                  </a:lnTo>
                  <a:lnTo>
                    <a:pt x="6892542" y="172295"/>
                  </a:lnTo>
                  <a:close/>
                </a:path>
              </a:pathLst>
            </a:custGeom>
            <a:ln w="12700">
              <a:solidFill>
                <a:srgbClr val="D7DBE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614242" y="1703495"/>
            <a:ext cx="6210935" cy="50292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84150" marR="5080" indent="-171450">
              <a:lnSpc>
                <a:spcPts val="1839"/>
              </a:lnSpc>
              <a:spcBef>
                <a:spcPts val="225"/>
              </a:spcBef>
              <a:buChar char="•"/>
              <a:tabLst>
                <a:tab pos="184150" algn="l"/>
              </a:tabLst>
            </a:pPr>
            <a:r>
              <a:rPr sz="1600" dirty="0">
                <a:latin typeface="Calibri"/>
                <a:cs typeface="Calibri"/>
              </a:rPr>
              <a:t>Maximize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clients’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recovery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potential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for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healthy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meaningful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lives </a:t>
            </a:r>
            <a:r>
              <a:rPr sz="1600" dirty="0">
                <a:latin typeface="Calibri"/>
                <a:cs typeface="Calibri"/>
              </a:rPr>
              <a:t>in their </a:t>
            </a:r>
            <a:r>
              <a:rPr sz="1600" spc="-10" dirty="0">
                <a:latin typeface="Calibri"/>
                <a:cs typeface="Calibri"/>
              </a:rPr>
              <a:t>communities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309022" y="1329714"/>
            <a:ext cx="3077210" cy="1304925"/>
            <a:chOff x="1309022" y="1329714"/>
            <a:chExt cx="3077210" cy="1304925"/>
          </a:xfrm>
        </p:grpSpPr>
        <p:sp>
          <p:nvSpPr>
            <p:cNvPr id="8" name="object 8"/>
            <p:cNvSpPr/>
            <p:nvPr/>
          </p:nvSpPr>
          <p:spPr>
            <a:xfrm>
              <a:off x="1315372" y="1336064"/>
              <a:ext cx="3064510" cy="1292225"/>
            </a:xfrm>
            <a:custGeom>
              <a:avLst/>
              <a:gdLst/>
              <a:ahLst/>
              <a:cxnLst/>
              <a:rect l="l" t="t" r="r" b="b"/>
              <a:pathLst>
                <a:path w="3064510" h="1292225">
                  <a:moveTo>
                    <a:pt x="2848551" y="0"/>
                  </a:moveTo>
                  <a:lnTo>
                    <a:pt x="215369" y="0"/>
                  </a:lnTo>
                  <a:lnTo>
                    <a:pt x="165987" y="5688"/>
                  </a:lnTo>
                  <a:lnTo>
                    <a:pt x="120655" y="21890"/>
                  </a:lnTo>
                  <a:lnTo>
                    <a:pt x="80667" y="47314"/>
                  </a:lnTo>
                  <a:lnTo>
                    <a:pt x="47314" y="80666"/>
                  </a:lnTo>
                  <a:lnTo>
                    <a:pt x="21890" y="120654"/>
                  </a:lnTo>
                  <a:lnTo>
                    <a:pt x="5688" y="165986"/>
                  </a:lnTo>
                  <a:lnTo>
                    <a:pt x="0" y="215369"/>
                  </a:lnTo>
                  <a:lnTo>
                    <a:pt x="0" y="1076821"/>
                  </a:lnTo>
                  <a:lnTo>
                    <a:pt x="5688" y="1126203"/>
                  </a:lnTo>
                  <a:lnTo>
                    <a:pt x="21890" y="1171535"/>
                  </a:lnTo>
                  <a:lnTo>
                    <a:pt x="47314" y="1211524"/>
                  </a:lnTo>
                  <a:lnTo>
                    <a:pt x="80667" y="1244876"/>
                  </a:lnTo>
                  <a:lnTo>
                    <a:pt x="120655" y="1270300"/>
                  </a:lnTo>
                  <a:lnTo>
                    <a:pt x="165987" y="1286502"/>
                  </a:lnTo>
                  <a:lnTo>
                    <a:pt x="215369" y="1292190"/>
                  </a:lnTo>
                  <a:lnTo>
                    <a:pt x="2848551" y="1292190"/>
                  </a:lnTo>
                  <a:lnTo>
                    <a:pt x="2897933" y="1286502"/>
                  </a:lnTo>
                  <a:lnTo>
                    <a:pt x="2943265" y="1270300"/>
                  </a:lnTo>
                  <a:lnTo>
                    <a:pt x="2983254" y="1244876"/>
                  </a:lnTo>
                  <a:lnTo>
                    <a:pt x="3016606" y="1211524"/>
                  </a:lnTo>
                  <a:lnTo>
                    <a:pt x="3042030" y="1171535"/>
                  </a:lnTo>
                  <a:lnTo>
                    <a:pt x="3058232" y="1126203"/>
                  </a:lnTo>
                  <a:lnTo>
                    <a:pt x="3063920" y="1076821"/>
                  </a:lnTo>
                  <a:lnTo>
                    <a:pt x="3063920" y="215369"/>
                  </a:lnTo>
                  <a:lnTo>
                    <a:pt x="3058232" y="165986"/>
                  </a:lnTo>
                  <a:lnTo>
                    <a:pt x="3042030" y="120654"/>
                  </a:lnTo>
                  <a:lnTo>
                    <a:pt x="3016606" y="80666"/>
                  </a:lnTo>
                  <a:lnTo>
                    <a:pt x="2983254" y="47314"/>
                  </a:lnTo>
                  <a:lnTo>
                    <a:pt x="2943265" y="21890"/>
                  </a:lnTo>
                  <a:lnTo>
                    <a:pt x="2897933" y="5688"/>
                  </a:lnTo>
                  <a:lnTo>
                    <a:pt x="2848551" y="0"/>
                  </a:lnTo>
                  <a:close/>
                </a:path>
              </a:pathLst>
            </a:custGeom>
            <a:solidFill>
              <a:srgbClr val="7F8FA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15372" y="1336064"/>
              <a:ext cx="3064510" cy="1292225"/>
            </a:xfrm>
            <a:custGeom>
              <a:avLst/>
              <a:gdLst/>
              <a:ahLst/>
              <a:cxnLst/>
              <a:rect l="l" t="t" r="r" b="b"/>
              <a:pathLst>
                <a:path w="3064510" h="1292225">
                  <a:moveTo>
                    <a:pt x="215369" y="0"/>
                  </a:moveTo>
                  <a:lnTo>
                    <a:pt x="2848551" y="0"/>
                  </a:lnTo>
                  <a:lnTo>
                    <a:pt x="2897933" y="5688"/>
                  </a:lnTo>
                  <a:lnTo>
                    <a:pt x="2943265" y="21890"/>
                  </a:lnTo>
                  <a:lnTo>
                    <a:pt x="2983254" y="47314"/>
                  </a:lnTo>
                  <a:lnTo>
                    <a:pt x="3016606" y="80666"/>
                  </a:lnTo>
                  <a:lnTo>
                    <a:pt x="3042030" y="120655"/>
                  </a:lnTo>
                  <a:lnTo>
                    <a:pt x="3058232" y="165987"/>
                  </a:lnTo>
                  <a:lnTo>
                    <a:pt x="3063920" y="215369"/>
                  </a:lnTo>
                  <a:lnTo>
                    <a:pt x="3063920" y="1076821"/>
                  </a:lnTo>
                  <a:lnTo>
                    <a:pt x="3058232" y="1126203"/>
                  </a:lnTo>
                  <a:lnTo>
                    <a:pt x="3042030" y="1171535"/>
                  </a:lnTo>
                  <a:lnTo>
                    <a:pt x="3016606" y="1211524"/>
                  </a:lnTo>
                  <a:lnTo>
                    <a:pt x="2983254" y="1244876"/>
                  </a:lnTo>
                  <a:lnTo>
                    <a:pt x="2943265" y="1270300"/>
                  </a:lnTo>
                  <a:lnTo>
                    <a:pt x="2897933" y="1286502"/>
                  </a:lnTo>
                  <a:lnTo>
                    <a:pt x="2848551" y="1292190"/>
                  </a:lnTo>
                  <a:lnTo>
                    <a:pt x="215369" y="1292190"/>
                  </a:lnTo>
                  <a:lnTo>
                    <a:pt x="165987" y="1286502"/>
                  </a:lnTo>
                  <a:lnTo>
                    <a:pt x="120655" y="1270300"/>
                  </a:lnTo>
                  <a:lnTo>
                    <a:pt x="80666" y="1244876"/>
                  </a:lnTo>
                  <a:lnTo>
                    <a:pt x="47314" y="1211524"/>
                  </a:lnTo>
                  <a:lnTo>
                    <a:pt x="21890" y="1171535"/>
                  </a:lnTo>
                  <a:lnTo>
                    <a:pt x="5688" y="1126203"/>
                  </a:lnTo>
                  <a:lnTo>
                    <a:pt x="0" y="1076821"/>
                  </a:lnTo>
                  <a:lnTo>
                    <a:pt x="0" y="215369"/>
                  </a:lnTo>
                  <a:lnTo>
                    <a:pt x="5688" y="165987"/>
                  </a:lnTo>
                  <a:lnTo>
                    <a:pt x="21890" y="120655"/>
                  </a:lnTo>
                  <a:lnTo>
                    <a:pt x="47314" y="80666"/>
                  </a:lnTo>
                  <a:lnTo>
                    <a:pt x="80666" y="47314"/>
                  </a:lnTo>
                  <a:lnTo>
                    <a:pt x="120655" y="21890"/>
                  </a:lnTo>
                  <a:lnTo>
                    <a:pt x="165987" y="5688"/>
                  </a:lnTo>
                  <a:lnTo>
                    <a:pt x="215369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178994" y="1701618"/>
            <a:ext cx="13373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MISSION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369951" y="2763023"/>
            <a:ext cx="6898640" cy="2251075"/>
            <a:chOff x="4369951" y="2763023"/>
            <a:chExt cx="6898640" cy="2251075"/>
          </a:xfrm>
        </p:grpSpPr>
        <p:sp>
          <p:nvSpPr>
            <p:cNvPr id="12" name="object 12"/>
            <p:cNvSpPr/>
            <p:nvPr/>
          </p:nvSpPr>
          <p:spPr>
            <a:xfrm>
              <a:off x="4376301" y="2769373"/>
              <a:ext cx="6885940" cy="2238375"/>
            </a:xfrm>
            <a:custGeom>
              <a:avLst/>
              <a:gdLst/>
              <a:ahLst/>
              <a:cxnLst/>
              <a:rect l="l" t="t" r="r" b="b"/>
              <a:pathLst>
                <a:path w="6885940" h="2238375">
                  <a:moveTo>
                    <a:pt x="6512829" y="0"/>
                  </a:moveTo>
                  <a:lnTo>
                    <a:pt x="0" y="0"/>
                  </a:lnTo>
                  <a:lnTo>
                    <a:pt x="0" y="2237846"/>
                  </a:lnTo>
                  <a:lnTo>
                    <a:pt x="6512829" y="2237846"/>
                  </a:lnTo>
                  <a:lnTo>
                    <a:pt x="6559615" y="2234940"/>
                  </a:lnTo>
                  <a:lnTo>
                    <a:pt x="6604667" y="2226455"/>
                  </a:lnTo>
                  <a:lnTo>
                    <a:pt x="6647635" y="2212740"/>
                  </a:lnTo>
                  <a:lnTo>
                    <a:pt x="6688170" y="2194146"/>
                  </a:lnTo>
                  <a:lnTo>
                    <a:pt x="6725922" y="2171020"/>
                  </a:lnTo>
                  <a:lnTo>
                    <a:pt x="6760541" y="2143714"/>
                  </a:lnTo>
                  <a:lnTo>
                    <a:pt x="6791679" y="2112576"/>
                  </a:lnTo>
                  <a:lnTo>
                    <a:pt x="6818985" y="2077957"/>
                  </a:lnTo>
                  <a:lnTo>
                    <a:pt x="6842111" y="2040205"/>
                  </a:lnTo>
                  <a:lnTo>
                    <a:pt x="6860705" y="1999670"/>
                  </a:lnTo>
                  <a:lnTo>
                    <a:pt x="6874420" y="1956703"/>
                  </a:lnTo>
                  <a:lnTo>
                    <a:pt x="6882905" y="1911651"/>
                  </a:lnTo>
                  <a:lnTo>
                    <a:pt x="6885811" y="1864865"/>
                  </a:lnTo>
                  <a:lnTo>
                    <a:pt x="6885811" y="372982"/>
                  </a:lnTo>
                  <a:lnTo>
                    <a:pt x="6882905" y="326196"/>
                  </a:lnTo>
                  <a:lnTo>
                    <a:pt x="6874420" y="281144"/>
                  </a:lnTo>
                  <a:lnTo>
                    <a:pt x="6860705" y="238176"/>
                  </a:lnTo>
                  <a:lnTo>
                    <a:pt x="6842111" y="197641"/>
                  </a:lnTo>
                  <a:lnTo>
                    <a:pt x="6818985" y="159889"/>
                  </a:lnTo>
                  <a:lnTo>
                    <a:pt x="6791679" y="125269"/>
                  </a:lnTo>
                  <a:lnTo>
                    <a:pt x="6760541" y="94132"/>
                  </a:lnTo>
                  <a:lnTo>
                    <a:pt x="6725922" y="66825"/>
                  </a:lnTo>
                  <a:lnTo>
                    <a:pt x="6688170" y="43700"/>
                  </a:lnTo>
                  <a:lnTo>
                    <a:pt x="6647635" y="25105"/>
                  </a:lnTo>
                  <a:lnTo>
                    <a:pt x="6604667" y="11391"/>
                  </a:lnTo>
                  <a:lnTo>
                    <a:pt x="6559615" y="2906"/>
                  </a:lnTo>
                  <a:lnTo>
                    <a:pt x="6512829" y="0"/>
                  </a:lnTo>
                  <a:close/>
                </a:path>
              </a:pathLst>
            </a:custGeom>
            <a:solidFill>
              <a:srgbClr val="D4DCE2">
                <a:alpha val="8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376301" y="2769373"/>
              <a:ext cx="6885940" cy="2238375"/>
            </a:xfrm>
            <a:custGeom>
              <a:avLst/>
              <a:gdLst/>
              <a:ahLst/>
              <a:cxnLst/>
              <a:rect l="l" t="t" r="r" b="b"/>
              <a:pathLst>
                <a:path w="6885940" h="2238375">
                  <a:moveTo>
                    <a:pt x="6885811" y="372981"/>
                  </a:moveTo>
                  <a:lnTo>
                    <a:pt x="6885811" y="1864865"/>
                  </a:lnTo>
                  <a:lnTo>
                    <a:pt x="6882905" y="1911651"/>
                  </a:lnTo>
                  <a:lnTo>
                    <a:pt x="6874420" y="1956703"/>
                  </a:lnTo>
                  <a:lnTo>
                    <a:pt x="6860705" y="1999670"/>
                  </a:lnTo>
                  <a:lnTo>
                    <a:pt x="6842111" y="2040205"/>
                  </a:lnTo>
                  <a:lnTo>
                    <a:pt x="6818985" y="2077957"/>
                  </a:lnTo>
                  <a:lnTo>
                    <a:pt x="6791679" y="2112576"/>
                  </a:lnTo>
                  <a:lnTo>
                    <a:pt x="6760541" y="2143714"/>
                  </a:lnTo>
                  <a:lnTo>
                    <a:pt x="6725922" y="2171020"/>
                  </a:lnTo>
                  <a:lnTo>
                    <a:pt x="6688170" y="2194146"/>
                  </a:lnTo>
                  <a:lnTo>
                    <a:pt x="6647635" y="2212740"/>
                  </a:lnTo>
                  <a:lnTo>
                    <a:pt x="6604667" y="2226455"/>
                  </a:lnTo>
                  <a:lnTo>
                    <a:pt x="6559615" y="2234940"/>
                  </a:lnTo>
                  <a:lnTo>
                    <a:pt x="6512829" y="2237846"/>
                  </a:lnTo>
                  <a:lnTo>
                    <a:pt x="0" y="2237846"/>
                  </a:lnTo>
                  <a:lnTo>
                    <a:pt x="0" y="0"/>
                  </a:lnTo>
                  <a:lnTo>
                    <a:pt x="6512829" y="0"/>
                  </a:lnTo>
                  <a:lnTo>
                    <a:pt x="6559615" y="2906"/>
                  </a:lnTo>
                  <a:lnTo>
                    <a:pt x="6604667" y="11391"/>
                  </a:lnTo>
                  <a:lnTo>
                    <a:pt x="6647635" y="25105"/>
                  </a:lnTo>
                  <a:lnTo>
                    <a:pt x="6688170" y="43700"/>
                  </a:lnTo>
                  <a:lnTo>
                    <a:pt x="6725922" y="66825"/>
                  </a:lnTo>
                  <a:lnTo>
                    <a:pt x="6760541" y="94132"/>
                  </a:lnTo>
                  <a:lnTo>
                    <a:pt x="6791679" y="125269"/>
                  </a:lnTo>
                  <a:lnTo>
                    <a:pt x="6818985" y="159889"/>
                  </a:lnTo>
                  <a:lnTo>
                    <a:pt x="6842111" y="197641"/>
                  </a:lnTo>
                  <a:lnTo>
                    <a:pt x="6860705" y="238176"/>
                  </a:lnTo>
                  <a:lnTo>
                    <a:pt x="6874420" y="281144"/>
                  </a:lnTo>
                  <a:lnTo>
                    <a:pt x="6882905" y="326195"/>
                  </a:lnTo>
                  <a:lnTo>
                    <a:pt x="6885811" y="372981"/>
                  </a:lnTo>
                  <a:close/>
                </a:path>
              </a:pathLst>
            </a:custGeom>
            <a:ln w="12700">
              <a:solidFill>
                <a:srgbClr val="D4DCE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611251" y="2793116"/>
            <a:ext cx="5914390" cy="2110105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300"/>
              </a:spcBef>
              <a:buChar char="•"/>
              <a:tabLst>
                <a:tab pos="184150" algn="l"/>
              </a:tabLst>
            </a:pPr>
            <a:r>
              <a:rPr sz="1600" dirty="0">
                <a:latin typeface="Calibri"/>
                <a:cs typeface="Calibri"/>
              </a:rPr>
              <a:t>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behavioral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health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system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care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that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is</a:t>
            </a:r>
            <a:endParaRPr sz="1600">
              <a:latin typeface="Calibri"/>
              <a:cs typeface="Calibri"/>
            </a:endParaRPr>
          </a:p>
          <a:p>
            <a:pPr marL="355600" lvl="1" indent="-171450">
              <a:lnSpc>
                <a:spcPct val="100000"/>
              </a:lnSpc>
              <a:spcBef>
                <a:spcPts val="204"/>
              </a:spcBef>
              <a:buChar char="•"/>
              <a:tabLst>
                <a:tab pos="355600" algn="l"/>
              </a:tabLst>
            </a:pPr>
            <a:r>
              <a:rPr sz="1600" spc="-10" dirty="0">
                <a:latin typeface="Calibri"/>
                <a:cs typeface="Calibri"/>
              </a:rPr>
              <a:t>welcoming,</a:t>
            </a:r>
            <a:endParaRPr sz="1600">
              <a:latin typeface="Calibri"/>
              <a:cs typeface="Calibri"/>
            </a:endParaRPr>
          </a:p>
          <a:p>
            <a:pPr marL="355600" lvl="1" indent="-171450">
              <a:lnSpc>
                <a:spcPct val="100000"/>
              </a:lnSpc>
              <a:spcBef>
                <a:spcPts val="204"/>
              </a:spcBef>
              <a:buChar char="•"/>
              <a:tabLst>
                <a:tab pos="355600" algn="l"/>
              </a:tabLst>
            </a:pPr>
            <a:r>
              <a:rPr sz="1600" dirty="0">
                <a:latin typeface="Calibri"/>
                <a:cs typeface="Calibri"/>
              </a:rPr>
              <a:t>culturally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linguistically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competent,</a:t>
            </a:r>
            <a:endParaRPr sz="1600">
              <a:latin typeface="Calibri"/>
              <a:cs typeface="Calibri"/>
            </a:endParaRPr>
          </a:p>
          <a:p>
            <a:pPr marL="355600" lvl="1" indent="-171450">
              <a:lnSpc>
                <a:spcPct val="100000"/>
              </a:lnSpc>
              <a:spcBef>
                <a:spcPts val="200"/>
              </a:spcBef>
              <a:buChar char="•"/>
              <a:tabLst>
                <a:tab pos="355600" algn="l"/>
              </a:tabLst>
            </a:pPr>
            <a:r>
              <a:rPr sz="1600" dirty="0">
                <a:latin typeface="Calibri"/>
                <a:cs typeface="Calibri"/>
              </a:rPr>
              <a:t>gender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responsive,</a:t>
            </a:r>
            <a:endParaRPr sz="1600">
              <a:latin typeface="Calibri"/>
              <a:cs typeface="Calibri"/>
            </a:endParaRPr>
          </a:p>
          <a:p>
            <a:pPr marL="355600" lvl="1" indent="-171450">
              <a:lnSpc>
                <a:spcPct val="100000"/>
              </a:lnSpc>
              <a:spcBef>
                <a:spcPts val="204"/>
              </a:spcBef>
              <a:buChar char="•"/>
              <a:tabLst>
                <a:tab pos="355600" algn="l"/>
              </a:tabLst>
            </a:pPr>
            <a:r>
              <a:rPr sz="1600" spc="-10" dirty="0">
                <a:latin typeface="Calibri"/>
                <a:cs typeface="Calibri"/>
              </a:rPr>
              <a:t>integrated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 </a:t>
            </a:r>
            <a:r>
              <a:rPr sz="1600" spc="-10" dirty="0">
                <a:latin typeface="Calibri"/>
                <a:cs typeface="Calibri"/>
              </a:rPr>
              <a:t>comprehensive</a:t>
            </a:r>
            <a:endParaRPr sz="1600">
              <a:latin typeface="Calibri"/>
              <a:cs typeface="Calibri"/>
            </a:endParaRPr>
          </a:p>
          <a:p>
            <a:pPr marL="184150" marR="5080" indent="-171450">
              <a:lnSpc>
                <a:spcPts val="1839"/>
              </a:lnSpc>
              <a:spcBef>
                <a:spcPts val="330"/>
              </a:spcBef>
              <a:buChar char="•"/>
              <a:tabLst>
                <a:tab pos="184150" algn="l"/>
              </a:tabLst>
            </a:pPr>
            <a:r>
              <a:rPr sz="1600" dirty="0">
                <a:latin typeface="Calibri"/>
                <a:cs typeface="Calibri"/>
              </a:rPr>
              <a:t>Timely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access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to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treatment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which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“Any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Door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Right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Door”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and </a:t>
            </a:r>
            <a:r>
              <a:rPr sz="1600" dirty="0">
                <a:latin typeface="Calibri"/>
                <a:cs typeface="Calibri"/>
              </a:rPr>
              <a:t>individuals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families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with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behavioral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health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issues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have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medical homes.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309022" y="2686514"/>
            <a:ext cx="3074035" cy="2404110"/>
            <a:chOff x="1309022" y="2686514"/>
            <a:chExt cx="3074035" cy="2404110"/>
          </a:xfrm>
        </p:grpSpPr>
        <p:sp>
          <p:nvSpPr>
            <p:cNvPr id="16" name="object 16"/>
            <p:cNvSpPr/>
            <p:nvPr/>
          </p:nvSpPr>
          <p:spPr>
            <a:xfrm>
              <a:off x="1315372" y="2692864"/>
              <a:ext cx="3061335" cy="2391410"/>
            </a:xfrm>
            <a:custGeom>
              <a:avLst/>
              <a:gdLst/>
              <a:ahLst/>
              <a:cxnLst/>
              <a:rect l="l" t="t" r="r" b="b"/>
              <a:pathLst>
                <a:path w="3061335" h="2391410">
                  <a:moveTo>
                    <a:pt x="2662443" y="0"/>
                  </a:moveTo>
                  <a:lnTo>
                    <a:pt x="398485" y="0"/>
                  </a:lnTo>
                  <a:lnTo>
                    <a:pt x="352013" y="2680"/>
                  </a:lnTo>
                  <a:lnTo>
                    <a:pt x="307116" y="10524"/>
                  </a:lnTo>
                  <a:lnTo>
                    <a:pt x="264092" y="23231"/>
                  </a:lnTo>
                  <a:lnTo>
                    <a:pt x="223241" y="40502"/>
                  </a:lnTo>
                  <a:lnTo>
                    <a:pt x="184862" y="62039"/>
                  </a:lnTo>
                  <a:lnTo>
                    <a:pt x="149253" y="87542"/>
                  </a:lnTo>
                  <a:lnTo>
                    <a:pt x="116713" y="116713"/>
                  </a:lnTo>
                  <a:lnTo>
                    <a:pt x="87542" y="149253"/>
                  </a:lnTo>
                  <a:lnTo>
                    <a:pt x="62039" y="184862"/>
                  </a:lnTo>
                  <a:lnTo>
                    <a:pt x="40502" y="223241"/>
                  </a:lnTo>
                  <a:lnTo>
                    <a:pt x="23231" y="264092"/>
                  </a:lnTo>
                  <a:lnTo>
                    <a:pt x="10524" y="307116"/>
                  </a:lnTo>
                  <a:lnTo>
                    <a:pt x="2680" y="352013"/>
                  </a:lnTo>
                  <a:lnTo>
                    <a:pt x="0" y="398485"/>
                  </a:lnTo>
                  <a:lnTo>
                    <a:pt x="0" y="1992378"/>
                  </a:lnTo>
                  <a:lnTo>
                    <a:pt x="2680" y="2038850"/>
                  </a:lnTo>
                  <a:lnTo>
                    <a:pt x="10524" y="2083747"/>
                  </a:lnTo>
                  <a:lnTo>
                    <a:pt x="23231" y="2126770"/>
                  </a:lnTo>
                  <a:lnTo>
                    <a:pt x="40502" y="2167621"/>
                  </a:lnTo>
                  <a:lnTo>
                    <a:pt x="62039" y="2206001"/>
                  </a:lnTo>
                  <a:lnTo>
                    <a:pt x="87542" y="2241610"/>
                  </a:lnTo>
                  <a:lnTo>
                    <a:pt x="116713" y="2274149"/>
                  </a:lnTo>
                  <a:lnTo>
                    <a:pt x="149253" y="2303320"/>
                  </a:lnTo>
                  <a:lnTo>
                    <a:pt x="184862" y="2328823"/>
                  </a:lnTo>
                  <a:lnTo>
                    <a:pt x="223241" y="2350360"/>
                  </a:lnTo>
                  <a:lnTo>
                    <a:pt x="264092" y="2367631"/>
                  </a:lnTo>
                  <a:lnTo>
                    <a:pt x="307116" y="2380338"/>
                  </a:lnTo>
                  <a:lnTo>
                    <a:pt x="352013" y="2388181"/>
                  </a:lnTo>
                  <a:lnTo>
                    <a:pt x="398485" y="2390862"/>
                  </a:lnTo>
                  <a:lnTo>
                    <a:pt x="2662443" y="2390862"/>
                  </a:lnTo>
                  <a:lnTo>
                    <a:pt x="2708914" y="2388181"/>
                  </a:lnTo>
                  <a:lnTo>
                    <a:pt x="2753812" y="2380338"/>
                  </a:lnTo>
                  <a:lnTo>
                    <a:pt x="2796835" y="2367631"/>
                  </a:lnTo>
                  <a:lnTo>
                    <a:pt x="2837686" y="2350360"/>
                  </a:lnTo>
                  <a:lnTo>
                    <a:pt x="2876066" y="2328823"/>
                  </a:lnTo>
                  <a:lnTo>
                    <a:pt x="2911675" y="2303320"/>
                  </a:lnTo>
                  <a:lnTo>
                    <a:pt x="2944214" y="2274149"/>
                  </a:lnTo>
                  <a:lnTo>
                    <a:pt x="2973385" y="2241610"/>
                  </a:lnTo>
                  <a:lnTo>
                    <a:pt x="2998889" y="2206001"/>
                  </a:lnTo>
                  <a:lnTo>
                    <a:pt x="3020426" y="2167621"/>
                  </a:lnTo>
                  <a:lnTo>
                    <a:pt x="3037697" y="2126770"/>
                  </a:lnTo>
                  <a:lnTo>
                    <a:pt x="3050404" y="2083747"/>
                  </a:lnTo>
                  <a:lnTo>
                    <a:pt x="3058247" y="2038850"/>
                  </a:lnTo>
                  <a:lnTo>
                    <a:pt x="3060928" y="1992378"/>
                  </a:lnTo>
                  <a:lnTo>
                    <a:pt x="3060928" y="398485"/>
                  </a:lnTo>
                  <a:lnTo>
                    <a:pt x="3058247" y="352013"/>
                  </a:lnTo>
                  <a:lnTo>
                    <a:pt x="3050404" y="307116"/>
                  </a:lnTo>
                  <a:lnTo>
                    <a:pt x="3037697" y="264092"/>
                  </a:lnTo>
                  <a:lnTo>
                    <a:pt x="3020426" y="223241"/>
                  </a:lnTo>
                  <a:lnTo>
                    <a:pt x="2998889" y="184862"/>
                  </a:lnTo>
                  <a:lnTo>
                    <a:pt x="2973385" y="149253"/>
                  </a:lnTo>
                  <a:lnTo>
                    <a:pt x="2944214" y="116713"/>
                  </a:lnTo>
                  <a:lnTo>
                    <a:pt x="2911675" y="87542"/>
                  </a:lnTo>
                  <a:lnTo>
                    <a:pt x="2876066" y="62039"/>
                  </a:lnTo>
                  <a:lnTo>
                    <a:pt x="2837686" y="40502"/>
                  </a:lnTo>
                  <a:lnTo>
                    <a:pt x="2796835" y="23231"/>
                  </a:lnTo>
                  <a:lnTo>
                    <a:pt x="2753812" y="10524"/>
                  </a:lnTo>
                  <a:lnTo>
                    <a:pt x="2708914" y="2680"/>
                  </a:lnTo>
                  <a:lnTo>
                    <a:pt x="2662443" y="0"/>
                  </a:lnTo>
                  <a:close/>
                </a:path>
              </a:pathLst>
            </a:custGeom>
            <a:solidFill>
              <a:srgbClr val="6D93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315372" y="2692864"/>
              <a:ext cx="3061335" cy="2391410"/>
            </a:xfrm>
            <a:custGeom>
              <a:avLst/>
              <a:gdLst/>
              <a:ahLst/>
              <a:cxnLst/>
              <a:rect l="l" t="t" r="r" b="b"/>
              <a:pathLst>
                <a:path w="3061335" h="2391410">
                  <a:moveTo>
                    <a:pt x="398485" y="0"/>
                  </a:moveTo>
                  <a:lnTo>
                    <a:pt x="2662443" y="0"/>
                  </a:lnTo>
                  <a:lnTo>
                    <a:pt x="2708914" y="2680"/>
                  </a:lnTo>
                  <a:lnTo>
                    <a:pt x="2753812" y="10524"/>
                  </a:lnTo>
                  <a:lnTo>
                    <a:pt x="2796835" y="23231"/>
                  </a:lnTo>
                  <a:lnTo>
                    <a:pt x="2837686" y="40502"/>
                  </a:lnTo>
                  <a:lnTo>
                    <a:pt x="2876066" y="62039"/>
                  </a:lnTo>
                  <a:lnTo>
                    <a:pt x="2911675" y="87542"/>
                  </a:lnTo>
                  <a:lnTo>
                    <a:pt x="2944214" y="116713"/>
                  </a:lnTo>
                  <a:lnTo>
                    <a:pt x="2973385" y="149252"/>
                  </a:lnTo>
                  <a:lnTo>
                    <a:pt x="2998889" y="184861"/>
                  </a:lnTo>
                  <a:lnTo>
                    <a:pt x="3020426" y="223241"/>
                  </a:lnTo>
                  <a:lnTo>
                    <a:pt x="3037697" y="264092"/>
                  </a:lnTo>
                  <a:lnTo>
                    <a:pt x="3050404" y="307116"/>
                  </a:lnTo>
                  <a:lnTo>
                    <a:pt x="3058247" y="352013"/>
                  </a:lnTo>
                  <a:lnTo>
                    <a:pt x="3060928" y="398485"/>
                  </a:lnTo>
                  <a:lnTo>
                    <a:pt x="3060928" y="1992377"/>
                  </a:lnTo>
                  <a:lnTo>
                    <a:pt x="3058247" y="2038849"/>
                  </a:lnTo>
                  <a:lnTo>
                    <a:pt x="3050404" y="2083746"/>
                  </a:lnTo>
                  <a:lnTo>
                    <a:pt x="3037697" y="2126770"/>
                  </a:lnTo>
                  <a:lnTo>
                    <a:pt x="3020426" y="2167621"/>
                  </a:lnTo>
                  <a:lnTo>
                    <a:pt x="2998889" y="2206000"/>
                  </a:lnTo>
                  <a:lnTo>
                    <a:pt x="2973385" y="2241609"/>
                  </a:lnTo>
                  <a:lnTo>
                    <a:pt x="2944214" y="2274149"/>
                  </a:lnTo>
                  <a:lnTo>
                    <a:pt x="2911675" y="2303320"/>
                  </a:lnTo>
                  <a:lnTo>
                    <a:pt x="2876066" y="2328823"/>
                  </a:lnTo>
                  <a:lnTo>
                    <a:pt x="2837686" y="2350360"/>
                  </a:lnTo>
                  <a:lnTo>
                    <a:pt x="2796835" y="2367631"/>
                  </a:lnTo>
                  <a:lnTo>
                    <a:pt x="2753812" y="2380338"/>
                  </a:lnTo>
                  <a:lnTo>
                    <a:pt x="2708914" y="2388181"/>
                  </a:lnTo>
                  <a:lnTo>
                    <a:pt x="2662443" y="2390862"/>
                  </a:lnTo>
                  <a:lnTo>
                    <a:pt x="398485" y="2390862"/>
                  </a:lnTo>
                  <a:lnTo>
                    <a:pt x="352013" y="2388181"/>
                  </a:lnTo>
                  <a:lnTo>
                    <a:pt x="307116" y="2380338"/>
                  </a:lnTo>
                  <a:lnTo>
                    <a:pt x="264092" y="2367631"/>
                  </a:lnTo>
                  <a:lnTo>
                    <a:pt x="223241" y="2350360"/>
                  </a:lnTo>
                  <a:lnTo>
                    <a:pt x="184861" y="2328823"/>
                  </a:lnTo>
                  <a:lnTo>
                    <a:pt x="149252" y="2303320"/>
                  </a:lnTo>
                  <a:lnTo>
                    <a:pt x="116713" y="2274149"/>
                  </a:lnTo>
                  <a:lnTo>
                    <a:pt x="87542" y="2241609"/>
                  </a:lnTo>
                  <a:lnTo>
                    <a:pt x="62039" y="2206000"/>
                  </a:lnTo>
                  <a:lnTo>
                    <a:pt x="40502" y="2167621"/>
                  </a:lnTo>
                  <a:lnTo>
                    <a:pt x="23231" y="2126770"/>
                  </a:lnTo>
                  <a:lnTo>
                    <a:pt x="10524" y="2083746"/>
                  </a:lnTo>
                  <a:lnTo>
                    <a:pt x="2680" y="2038849"/>
                  </a:lnTo>
                  <a:lnTo>
                    <a:pt x="0" y="1992377"/>
                  </a:lnTo>
                  <a:lnTo>
                    <a:pt x="0" y="398485"/>
                  </a:lnTo>
                  <a:lnTo>
                    <a:pt x="2680" y="352013"/>
                  </a:lnTo>
                  <a:lnTo>
                    <a:pt x="10524" y="307116"/>
                  </a:lnTo>
                  <a:lnTo>
                    <a:pt x="23231" y="264092"/>
                  </a:lnTo>
                  <a:lnTo>
                    <a:pt x="40502" y="223241"/>
                  </a:lnTo>
                  <a:lnTo>
                    <a:pt x="62039" y="184861"/>
                  </a:lnTo>
                  <a:lnTo>
                    <a:pt x="87542" y="149252"/>
                  </a:lnTo>
                  <a:lnTo>
                    <a:pt x="116713" y="116713"/>
                  </a:lnTo>
                  <a:lnTo>
                    <a:pt x="149252" y="87542"/>
                  </a:lnTo>
                  <a:lnTo>
                    <a:pt x="184861" y="62039"/>
                  </a:lnTo>
                  <a:lnTo>
                    <a:pt x="223241" y="40502"/>
                  </a:lnTo>
                  <a:lnTo>
                    <a:pt x="264092" y="23231"/>
                  </a:lnTo>
                  <a:lnTo>
                    <a:pt x="307116" y="10524"/>
                  </a:lnTo>
                  <a:lnTo>
                    <a:pt x="352013" y="2680"/>
                  </a:lnTo>
                  <a:lnTo>
                    <a:pt x="398485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311803" y="3607754"/>
            <a:ext cx="106807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VISION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372943" y="5271207"/>
            <a:ext cx="6905625" cy="1046480"/>
            <a:chOff x="4372943" y="5271207"/>
            <a:chExt cx="6905625" cy="1046480"/>
          </a:xfrm>
        </p:grpSpPr>
        <p:sp>
          <p:nvSpPr>
            <p:cNvPr id="20" name="object 20"/>
            <p:cNvSpPr/>
            <p:nvPr/>
          </p:nvSpPr>
          <p:spPr>
            <a:xfrm>
              <a:off x="4379293" y="5277557"/>
              <a:ext cx="6892925" cy="1033780"/>
            </a:xfrm>
            <a:custGeom>
              <a:avLst/>
              <a:gdLst/>
              <a:ahLst/>
              <a:cxnLst/>
              <a:rect l="l" t="t" r="r" b="b"/>
              <a:pathLst>
                <a:path w="6892925" h="1033779">
                  <a:moveTo>
                    <a:pt x="6720248" y="0"/>
                  </a:moveTo>
                  <a:lnTo>
                    <a:pt x="0" y="0"/>
                  </a:lnTo>
                  <a:lnTo>
                    <a:pt x="0" y="1033752"/>
                  </a:lnTo>
                  <a:lnTo>
                    <a:pt x="6720248" y="1033752"/>
                  </a:lnTo>
                  <a:lnTo>
                    <a:pt x="6766051" y="1027598"/>
                  </a:lnTo>
                  <a:lnTo>
                    <a:pt x="6807208" y="1010229"/>
                  </a:lnTo>
                  <a:lnTo>
                    <a:pt x="6842078" y="983288"/>
                  </a:lnTo>
                  <a:lnTo>
                    <a:pt x="6869019" y="948418"/>
                  </a:lnTo>
                  <a:lnTo>
                    <a:pt x="6886388" y="907260"/>
                  </a:lnTo>
                  <a:lnTo>
                    <a:pt x="6892542" y="861457"/>
                  </a:lnTo>
                  <a:lnTo>
                    <a:pt x="6892542" y="172295"/>
                  </a:lnTo>
                  <a:lnTo>
                    <a:pt x="6886388" y="126492"/>
                  </a:lnTo>
                  <a:lnTo>
                    <a:pt x="6869019" y="85334"/>
                  </a:lnTo>
                  <a:lnTo>
                    <a:pt x="6842078" y="50464"/>
                  </a:lnTo>
                  <a:lnTo>
                    <a:pt x="6807208" y="23523"/>
                  </a:lnTo>
                  <a:lnTo>
                    <a:pt x="6766051" y="6154"/>
                  </a:lnTo>
                  <a:lnTo>
                    <a:pt x="6720248" y="0"/>
                  </a:lnTo>
                  <a:close/>
                </a:path>
              </a:pathLst>
            </a:custGeom>
            <a:solidFill>
              <a:srgbClr val="D1DFE3">
                <a:alpha val="8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79293" y="5277557"/>
              <a:ext cx="6892925" cy="1033780"/>
            </a:xfrm>
            <a:custGeom>
              <a:avLst/>
              <a:gdLst/>
              <a:ahLst/>
              <a:cxnLst/>
              <a:rect l="l" t="t" r="r" b="b"/>
              <a:pathLst>
                <a:path w="6892925" h="1033779">
                  <a:moveTo>
                    <a:pt x="6892542" y="172295"/>
                  </a:moveTo>
                  <a:lnTo>
                    <a:pt x="6892542" y="861457"/>
                  </a:lnTo>
                  <a:lnTo>
                    <a:pt x="6886388" y="907259"/>
                  </a:lnTo>
                  <a:lnTo>
                    <a:pt x="6869019" y="948417"/>
                  </a:lnTo>
                  <a:lnTo>
                    <a:pt x="6842078" y="983287"/>
                  </a:lnTo>
                  <a:lnTo>
                    <a:pt x="6807208" y="1010228"/>
                  </a:lnTo>
                  <a:lnTo>
                    <a:pt x="6766050" y="1027597"/>
                  </a:lnTo>
                  <a:lnTo>
                    <a:pt x="6720247" y="1033752"/>
                  </a:lnTo>
                  <a:lnTo>
                    <a:pt x="0" y="1033752"/>
                  </a:lnTo>
                  <a:lnTo>
                    <a:pt x="0" y="0"/>
                  </a:lnTo>
                  <a:lnTo>
                    <a:pt x="6720247" y="0"/>
                  </a:lnTo>
                  <a:lnTo>
                    <a:pt x="6766050" y="6154"/>
                  </a:lnTo>
                  <a:lnTo>
                    <a:pt x="6807208" y="23523"/>
                  </a:lnTo>
                  <a:lnTo>
                    <a:pt x="6842078" y="50464"/>
                  </a:lnTo>
                  <a:lnTo>
                    <a:pt x="6869019" y="85334"/>
                  </a:lnTo>
                  <a:lnTo>
                    <a:pt x="6886388" y="126492"/>
                  </a:lnTo>
                  <a:lnTo>
                    <a:pt x="6892542" y="172295"/>
                  </a:lnTo>
                  <a:close/>
                </a:path>
              </a:pathLst>
            </a:custGeom>
            <a:ln w="12700">
              <a:solidFill>
                <a:srgbClr val="D1DFE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614242" y="5632310"/>
            <a:ext cx="399922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0"/>
              </a:spcBef>
              <a:buChar char="•"/>
              <a:tabLst>
                <a:tab pos="184150" algn="l"/>
              </a:tabLst>
            </a:pPr>
            <a:r>
              <a:rPr sz="1600" dirty="0">
                <a:latin typeface="Calibri"/>
                <a:cs typeface="Calibri"/>
              </a:rPr>
              <a:t>Patients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thriving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their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natural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environments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309022" y="5141988"/>
            <a:ext cx="3077210" cy="1304925"/>
            <a:chOff x="1309022" y="5141988"/>
            <a:chExt cx="3077210" cy="1304925"/>
          </a:xfrm>
        </p:grpSpPr>
        <p:sp>
          <p:nvSpPr>
            <p:cNvPr id="24" name="object 24"/>
            <p:cNvSpPr/>
            <p:nvPr/>
          </p:nvSpPr>
          <p:spPr>
            <a:xfrm>
              <a:off x="1315372" y="5148338"/>
              <a:ext cx="3064510" cy="1292225"/>
            </a:xfrm>
            <a:custGeom>
              <a:avLst/>
              <a:gdLst/>
              <a:ahLst/>
              <a:cxnLst/>
              <a:rect l="l" t="t" r="r" b="b"/>
              <a:pathLst>
                <a:path w="3064510" h="1292225">
                  <a:moveTo>
                    <a:pt x="2848551" y="0"/>
                  </a:moveTo>
                  <a:lnTo>
                    <a:pt x="215369" y="0"/>
                  </a:lnTo>
                  <a:lnTo>
                    <a:pt x="165987" y="5688"/>
                  </a:lnTo>
                  <a:lnTo>
                    <a:pt x="120655" y="21890"/>
                  </a:lnTo>
                  <a:lnTo>
                    <a:pt x="80667" y="47314"/>
                  </a:lnTo>
                  <a:lnTo>
                    <a:pt x="47314" y="80666"/>
                  </a:lnTo>
                  <a:lnTo>
                    <a:pt x="21890" y="120654"/>
                  </a:lnTo>
                  <a:lnTo>
                    <a:pt x="5688" y="165986"/>
                  </a:lnTo>
                  <a:lnTo>
                    <a:pt x="0" y="215369"/>
                  </a:lnTo>
                  <a:lnTo>
                    <a:pt x="0" y="1076821"/>
                  </a:lnTo>
                  <a:lnTo>
                    <a:pt x="5688" y="1126203"/>
                  </a:lnTo>
                  <a:lnTo>
                    <a:pt x="21890" y="1171535"/>
                  </a:lnTo>
                  <a:lnTo>
                    <a:pt x="47314" y="1211523"/>
                  </a:lnTo>
                  <a:lnTo>
                    <a:pt x="80667" y="1244876"/>
                  </a:lnTo>
                  <a:lnTo>
                    <a:pt x="120655" y="1270300"/>
                  </a:lnTo>
                  <a:lnTo>
                    <a:pt x="165987" y="1286502"/>
                  </a:lnTo>
                  <a:lnTo>
                    <a:pt x="215369" y="1292190"/>
                  </a:lnTo>
                  <a:lnTo>
                    <a:pt x="2848551" y="1292190"/>
                  </a:lnTo>
                  <a:lnTo>
                    <a:pt x="2897933" y="1286502"/>
                  </a:lnTo>
                  <a:lnTo>
                    <a:pt x="2943265" y="1270300"/>
                  </a:lnTo>
                  <a:lnTo>
                    <a:pt x="2983254" y="1244876"/>
                  </a:lnTo>
                  <a:lnTo>
                    <a:pt x="3016606" y="1211523"/>
                  </a:lnTo>
                  <a:lnTo>
                    <a:pt x="3042030" y="1171535"/>
                  </a:lnTo>
                  <a:lnTo>
                    <a:pt x="3058232" y="1126203"/>
                  </a:lnTo>
                  <a:lnTo>
                    <a:pt x="3063920" y="1076821"/>
                  </a:lnTo>
                  <a:lnTo>
                    <a:pt x="3063920" y="215369"/>
                  </a:lnTo>
                  <a:lnTo>
                    <a:pt x="3058232" y="165986"/>
                  </a:lnTo>
                  <a:lnTo>
                    <a:pt x="3042030" y="120654"/>
                  </a:lnTo>
                  <a:lnTo>
                    <a:pt x="3016606" y="80666"/>
                  </a:lnTo>
                  <a:lnTo>
                    <a:pt x="2983254" y="47314"/>
                  </a:lnTo>
                  <a:lnTo>
                    <a:pt x="2943265" y="21890"/>
                  </a:lnTo>
                  <a:lnTo>
                    <a:pt x="2897933" y="5688"/>
                  </a:lnTo>
                  <a:lnTo>
                    <a:pt x="2848551" y="0"/>
                  </a:lnTo>
                  <a:close/>
                </a:path>
              </a:pathLst>
            </a:custGeom>
            <a:solidFill>
              <a:srgbClr val="5AA2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15372" y="5148338"/>
              <a:ext cx="3064510" cy="1292225"/>
            </a:xfrm>
            <a:custGeom>
              <a:avLst/>
              <a:gdLst/>
              <a:ahLst/>
              <a:cxnLst/>
              <a:rect l="l" t="t" r="r" b="b"/>
              <a:pathLst>
                <a:path w="3064510" h="1292225">
                  <a:moveTo>
                    <a:pt x="215369" y="0"/>
                  </a:moveTo>
                  <a:lnTo>
                    <a:pt x="2848551" y="0"/>
                  </a:lnTo>
                  <a:lnTo>
                    <a:pt x="2897933" y="5688"/>
                  </a:lnTo>
                  <a:lnTo>
                    <a:pt x="2943265" y="21890"/>
                  </a:lnTo>
                  <a:lnTo>
                    <a:pt x="2983254" y="47314"/>
                  </a:lnTo>
                  <a:lnTo>
                    <a:pt x="3016606" y="80666"/>
                  </a:lnTo>
                  <a:lnTo>
                    <a:pt x="3042030" y="120655"/>
                  </a:lnTo>
                  <a:lnTo>
                    <a:pt x="3058232" y="165987"/>
                  </a:lnTo>
                  <a:lnTo>
                    <a:pt x="3063920" y="215369"/>
                  </a:lnTo>
                  <a:lnTo>
                    <a:pt x="3063920" y="1076821"/>
                  </a:lnTo>
                  <a:lnTo>
                    <a:pt x="3058232" y="1126203"/>
                  </a:lnTo>
                  <a:lnTo>
                    <a:pt x="3042030" y="1171535"/>
                  </a:lnTo>
                  <a:lnTo>
                    <a:pt x="3016606" y="1211524"/>
                  </a:lnTo>
                  <a:lnTo>
                    <a:pt x="2983254" y="1244876"/>
                  </a:lnTo>
                  <a:lnTo>
                    <a:pt x="2943265" y="1270300"/>
                  </a:lnTo>
                  <a:lnTo>
                    <a:pt x="2897933" y="1286502"/>
                  </a:lnTo>
                  <a:lnTo>
                    <a:pt x="2848551" y="1292190"/>
                  </a:lnTo>
                  <a:lnTo>
                    <a:pt x="215369" y="1292190"/>
                  </a:lnTo>
                  <a:lnTo>
                    <a:pt x="165987" y="1286502"/>
                  </a:lnTo>
                  <a:lnTo>
                    <a:pt x="120655" y="1270300"/>
                  </a:lnTo>
                  <a:lnTo>
                    <a:pt x="80666" y="1244876"/>
                  </a:lnTo>
                  <a:lnTo>
                    <a:pt x="47314" y="1211524"/>
                  </a:lnTo>
                  <a:lnTo>
                    <a:pt x="21890" y="1171535"/>
                  </a:lnTo>
                  <a:lnTo>
                    <a:pt x="5688" y="1126203"/>
                  </a:lnTo>
                  <a:lnTo>
                    <a:pt x="0" y="1076821"/>
                  </a:lnTo>
                  <a:lnTo>
                    <a:pt x="0" y="215369"/>
                  </a:lnTo>
                  <a:lnTo>
                    <a:pt x="5688" y="165987"/>
                  </a:lnTo>
                  <a:lnTo>
                    <a:pt x="21890" y="120655"/>
                  </a:lnTo>
                  <a:lnTo>
                    <a:pt x="47314" y="80666"/>
                  </a:lnTo>
                  <a:lnTo>
                    <a:pt x="80666" y="47314"/>
                  </a:lnTo>
                  <a:lnTo>
                    <a:pt x="120655" y="21890"/>
                  </a:lnTo>
                  <a:lnTo>
                    <a:pt x="165987" y="5688"/>
                  </a:lnTo>
                  <a:lnTo>
                    <a:pt x="215369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1734842" y="5121882"/>
            <a:ext cx="2225040" cy="1117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7865" marR="5080" indent="-685800">
              <a:lnSpc>
                <a:spcPct val="127899"/>
              </a:lnSpc>
              <a:spcBef>
                <a:spcPts val="100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OVERARCHING </a:t>
            </a:r>
            <a:r>
              <a:rPr sz="2800" b="1" spc="-20" dirty="0">
                <a:solidFill>
                  <a:srgbClr val="FFFFFF"/>
                </a:solidFill>
                <a:latin typeface="Calibri"/>
                <a:cs typeface="Calibri"/>
              </a:rPr>
              <a:t>GOAL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flipH="1">
            <a:off x="5271600" y="857250"/>
            <a:ext cx="53964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824750" y="1139400"/>
            <a:ext cx="3306300" cy="7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>
              <a:buClr>
                <a:srgbClr val="4EACA2"/>
              </a:buClr>
              <a:buSzPts val="1400"/>
            </a:pPr>
            <a:r>
              <a:rPr lang="en" sz="2000" b="1" dirty="0">
                <a:solidFill>
                  <a:srgbClr val="00608B"/>
                </a:solidFill>
                <a:latin typeface="Arial"/>
                <a:ea typeface="Arial"/>
                <a:cs typeface="Arial"/>
                <a:sym typeface="Arial"/>
              </a:rPr>
              <a:t>BHS Shelter in Place </a:t>
            </a:r>
            <a:br>
              <a:rPr lang="en" sz="2000" b="1" dirty="0">
                <a:solidFill>
                  <a:srgbClr val="00608B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2000" b="1" dirty="0">
                <a:solidFill>
                  <a:srgbClr val="00608B"/>
                </a:solidFill>
                <a:latin typeface="Arial"/>
                <a:ea typeface="Arial"/>
                <a:cs typeface="Arial"/>
                <a:sym typeface="Arial"/>
              </a:rPr>
              <a:t>Hotel Model of Care</a:t>
            </a:r>
            <a:endParaRPr sz="2000" b="1" dirty="0">
              <a:solidFill>
                <a:srgbClr val="397F7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824750" y="1914350"/>
            <a:ext cx="3277200" cy="3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>
              <a:buClr>
                <a:srgbClr val="4EACA2"/>
              </a:buClr>
              <a:buSzPts val="1400"/>
            </a:pPr>
            <a: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Behavioral Health Services </a:t>
            </a:r>
            <a:r>
              <a:rPr lang="en" sz="1000" dirty="0"/>
              <a:t>has</a:t>
            </a:r>
            <a: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multifaceted support system that provides engagement through various levels of intensity and expertise. </a:t>
            </a:r>
            <a:endParaRPr sz="1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indent="-292100">
              <a:spcBef>
                <a:spcPts val="1000"/>
              </a:spcBef>
              <a:buClr>
                <a:srgbClr val="4EACA2"/>
              </a:buClr>
              <a:buSzPts val="1000"/>
              <a:buFont typeface="Arial"/>
              <a:buChar char="●"/>
            </a:pPr>
            <a: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Supporting </a:t>
            </a:r>
            <a:r>
              <a:rPr lang="en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training </a:t>
            </a:r>
            <a: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onsite hotel staff </a:t>
            </a:r>
            <a:b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(e.g., in de-escalation, harm reduction)</a:t>
            </a:r>
            <a:endParaRPr sz="1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indent="-292100">
              <a:spcBef>
                <a:spcPts val="500"/>
              </a:spcBef>
              <a:buClr>
                <a:srgbClr val="4EACA2"/>
              </a:buClr>
              <a:buSzPts val="1000"/>
              <a:buFont typeface="Arial"/>
              <a:buChar char="●"/>
            </a:pPr>
            <a:r>
              <a:rPr lang="en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Consultation Line </a:t>
            </a:r>
            <a: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staff to call when BH concerns arise</a:t>
            </a:r>
            <a:endParaRPr sz="1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indent="-292100">
              <a:spcBef>
                <a:spcPts val="500"/>
              </a:spcBef>
              <a:buClr>
                <a:srgbClr val="4EACA2"/>
              </a:buClr>
              <a:buSzPts val="1000"/>
              <a:buFont typeface="Arial"/>
              <a:buChar char="●"/>
            </a:pPr>
            <a:r>
              <a:rPr lang="en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Peer Support Teams </a:t>
            </a:r>
            <a:r>
              <a:rPr lang="en" sz="1000" dirty="0"/>
              <a:t>for</a:t>
            </a:r>
            <a: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proactive individual and group engagement via phone and web based platforms.</a:t>
            </a:r>
            <a:endParaRPr sz="1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indent="-292100">
              <a:spcBef>
                <a:spcPts val="500"/>
              </a:spcBef>
              <a:buClr>
                <a:srgbClr val="4EACA2"/>
              </a:buClr>
              <a:buSzPts val="1000"/>
              <a:buFont typeface="Arial"/>
              <a:buChar char="●"/>
            </a:pPr>
            <a:r>
              <a:rPr lang="en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Low Threshold BHS Engagement </a:t>
            </a:r>
            <a:r>
              <a:rPr lang="en" sz="1000" dirty="0"/>
              <a:t>for</a:t>
            </a:r>
            <a: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client centered approach to supporting individuals with mild to moderate behavioral health</a:t>
            </a:r>
            <a:endParaRPr sz="1000" dirty="0"/>
          </a:p>
          <a:p>
            <a:pPr marL="457200" indent="-292100">
              <a:spcBef>
                <a:spcPts val="500"/>
              </a:spcBef>
              <a:buClr>
                <a:srgbClr val="4EACA2"/>
              </a:buClr>
              <a:buSzPts val="1000"/>
              <a:buFont typeface="Arial"/>
              <a:buChar char="●"/>
            </a:pPr>
            <a:r>
              <a:rPr lang="en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Intensive Linkage and Care Coordination </a:t>
            </a:r>
            <a:r>
              <a:rPr lang="en" sz="1000" dirty="0"/>
              <a:t>for</a:t>
            </a:r>
            <a:r>
              <a:rPr lang="en" sz="1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supporting individuals who need specialty mental health services to connect to ongoing care. </a:t>
            </a:r>
            <a:endParaRPr sz="1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indent="-292100">
              <a:spcBef>
                <a:spcPts val="500"/>
              </a:spcBef>
              <a:buClr>
                <a:srgbClr val="4EACA2"/>
              </a:buClr>
              <a:buSzPts val="1000"/>
              <a:buFont typeface="Arial"/>
              <a:buChar char="●"/>
            </a:pPr>
            <a:r>
              <a:rPr lang="en" sz="1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Crisis Response</a:t>
            </a:r>
            <a:endParaRPr sz="10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7258990" y="2649837"/>
            <a:ext cx="1184700" cy="1184700"/>
          </a:xfrm>
          <a:prstGeom prst="ellipse">
            <a:avLst/>
          </a:prstGeom>
          <a:solidFill>
            <a:srgbClr val="00608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8473244" y="1648363"/>
            <a:ext cx="687000" cy="687000"/>
          </a:xfrm>
          <a:prstGeom prst="ellipse">
            <a:avLst/>
          </a:prstGeom>
          <a:solidFill>
            <a:srgbClr val="397F79"/>
          </a:solidFill>
          <a:ln w="38100" cap="flat" cmpd="sng">
            <a:solidFill>
              <a:srgbClr val="397F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6482239" y="1615338"/>
            <a:ext cx="687000" cy="687000"/>
          </a:xfrm>
          <a:prstGeom prst="ellipse">
            <a:avLst/>
          </a:prstGeom>
          <a:solidFill>
            <a:srgbClr val="4EACA2"/>
          </a:solidFill>
          <a:ln w="38100" cap="flat" cmpd="sng">
            <a:solidFill>
              <a:srgbClr val="4EACA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9093271" y="3423403"/>
            <a:ext cx="687000" cy="687000"/>
          </a:xfrm>
          <a:prstGeom prst="ellipse">
            <a:avLst/>
          </a:prstGeom>
          <a:solidFill>
            <a:srgbClr val="397F79"/>
          </a:solidFill>
          <a:ln w="38100" cap="flat" cmpd="sng">
            <a:solidFill>
              <a:srgbClr val="397F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922411" y="3423403"/>
            <a:ext cx="687000" cy="687000"/>
          </a:xfrm>
          <a:prstGeom prst="ellipse">
            <a:avLst/>
          </a:prstGeom>
          <a:solidFill>
            <a:srgbClr val="4EACA2"/>
          </a:solidFill>
          <a:ln w="38100" cap="flat" cmpd="sng">
            <a:solidFill>
              <a:srgbClr val="4EACA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7507830" y="4429791"/>
            <a:ext cx="687000" cy="687000"/>
          </a:xfrm>
          <a:prstGeom prst="ellipse">
            <a:avLst/>
          </a:prstGeom>
          <a:solidFill>
            <a:srgbClr val="397F79"/>
          </a:solidFill>
          <a:ln w="38100" cap="flat" cmpd="sng">
            <a:solidFill>
              <a:srgbClr val="397F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6390041" y="2335363"/>
            <a:ext cx="908400" cy="3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" sz="1200" b="1">
                <a:solidFill>
                  <a:srgbClr val="397F79"/>
                </a:solidFill>
                <a:latin typeface="Arial"/>
                <a:ea typeface="Arial"/>
                <a:cs typeface="Arial"/>
                <a:sym typeface="Arial"/>
              </a:rPr>
              <a:t>Peer Support </a:t>
            </a:r>
            <a:endParaRPr sz="12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737879" y="4110425"/>
            <a:ext cx="1149000" cy="3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" sz="1200" b="1">
                <a:solidFill>
                  <a:srgbClr val="397F79"/>
                </a:solidFill>
              </a:rPr>
              <a:t>Counseling </a:t>
            </a:r>
            <a:r>
              <a:rPr lang="en" sz="1200" b="1">
                <a:solidFill>
                  <a:srgbClr val="397F79"/>
                </a:solidFill>
                <a:latin typeface="Arial"/>
                <a:ea typeface="Arial"/>
                <a:cs typeface="Arial"/>
                <a:sym typeface="Arial"/>
              </a:rPr>
              <a:t>Teams</a:t>
            </a:r>
            <a:endParaRPr sz="12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9051821" y="4110413"/>
            <a:ext cx="1184700" cy="3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" sz="1200" b="1">
                <a:solidFill>
                  <a:srgbClr val="397F79"/>
                </a:solidFill>
                <a:latin typeface="Arial"/>
                <a:ea typeface="Arial"/>
                <a:cs typeface="Arial"/>
                <a:sym typeface="Arial"/>
              </a:rPr>
              <a:t>HSH Housing Coordination</a:t>
            </a:r>
            <a:endParaRPr sz="12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7431641" y="5116800"/>
            <a:ext cx="1555800" cy="3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" sz="1200" b="1">
                <a:solidFill>
                  <a:srgbClr val="397F79"/>
                </a:solidFill>
                <a:latin typeface="Arial"/>
                <a:ea typeface="Arial"/>
                <a:cs typeface="Arial"/>
                <a:sym typeface="Arial"/>
              </a:rPr>
              <a:t>Street Medicine &amp; Shelter Health</a:t>
            </a:r>
            <a:endParaRPr sz="12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8616341" y="2335363"/>
            <a:ext cx="1184700" cy="3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n" sz="1200" b="1">
                <a:solidFill>
                  <a:srgbClr val="397F79"/>
                </a:solidFill>
                <a:latin typeface="Arial"/>
                <a:ea typeface="Arial"/>
                <a:cs typeface="Arial"/>
                <a:sym typeface="Arial"/>
              </a:rPr>
              <a:t>HSA </a:t>
            </a:r>
            <a:br>
              <a:rPr lang="en" sz="1200" b="1">
                <a:solidFill>
                  <a:srgbClr val="397F79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200" b="1">
                <a:solidFill>
                  <a:srgbClr val="397F79"/>
                </a:solidFill>
                <a:latin typeface="Arial"/>
                <a:ea typeface="Arial"/>
                <a:cs typeface="Arial"/>
                <a:sym typeface="Arial"/>
              </a:rPr>
              <a:t>Benefits</a:t>
            </a:r>
            <a:endParaRPr sz="12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8" name="Google Shape;68;p13"/>
          <p:cNvPicPr preferRelativeResize="0"/>
          <p:nvPr/>
        </p:nvPicPr>
        <p:blipFill rotWithShape="1">
          <a:blip r:embed="rId3">
            <a:alphaModFix/>
          </a:blip>
          <a:srcRect l="22936" r="66425" b="76732"/>
          <a:stretch/>
        </p:blipFill>
        <p:spPr>
          <a:xfrm>
            <a:off x="8645982" y="1808137"/>
            <a:ext cx="341525" cy="367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/>
          <p:cNvPicPr preferRelativeResize="0"/>
          <p:nvPr/>
        </p:nvPicPr>
        <p:blipFill rotWithShape="1">
          <a:blip r:embed="rId3">
            <a:alphaModFix/>
          </a:blip>
          <a:srcRect l="61683" t="39354" r="24369" b="29892"/>
          <a:stretch/>
        </p:blipFill>
        <p:spPr>
          <a:xfrm>
            <a:off x="9220447" y="3515602"/>
            <a:ext cx="463350" cy="50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/>
          <p:cNvPicPr preferRelativeResize="0"/>
          <p:nvPr/>
        </p:nvPicPr>
        <p:blipFill rotWithShape="1">
          <a:blip r:embed="rId3">
            <a:alphaModFix/>
          </a:blip>
          <a:srcRect l="78253" t="57872" r="4746" b="4642"/>
          <a:stretch/>
        </p:blipFill>
        <p:spPr>
          <a:xfrm>
            <a:off x="6018886" y="3515602"/>
            <a:ext cx="463350" cy="50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3"/>
          <p:cNvPicPr preferRelativeResize="0"/>
          <p:nvPr/>
        </p:nvPicPr>
        <p:blipFill rotWithShape="1">
          <a:blip r:embed="rId3">
            <a:alphaModFix/>
          </a:blip>
          <a:srcRect l="12531" t="43031" r="72367" b="23785"/>
          <a:stretch/>
        </p:blipFill>
        <p:spPr>
          <a:xfrm>
            <a:off x="7590306" y="2912115"/>
            <a:ext cx="534375" cy="577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3"/>
          <p:cNvPicPr preferRelativeResize="0"/>
          <p:nvPr/>
        </p:nvPicPr>
        <p:blipFill rotWithShape="1">
          <a:blip r:embed="rId3">
            <a:alphaModFix/>
          </a:blip>
          <a:srcRect l="30297" t="37766" r="49882" b="31476"/>
          <a:stretch/>
        </p:blipFill>
        <p:spPr>
          <a:xfrm>
            <a:off x="6564344" y="1775088"/>
            <a:ext cx="540277" cy="412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3" name="Google Shape;73;p13"/>
          <p:cNvCxnSpPr>
            <a:stCxn id="57" idx="1"/>
            <a:endCxn id="63" idx="0"/>
          </p:cNvCxnSpPr>
          <p:nvPr/>
        </p:nvCxnSpPr>
        <p:spPr>
          <a:xfrm rot="10800000">
            <a:off x="6844185" y="2335232"/>
            <a:ext cx="588300" cy="488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74" name="Google Shape;74;p13"/>
          <p:cNvCxnSpPr>
            <a:stCxn id="57" idx="7"/>
          </p:cNvCxnSpPr>
          <p:nvPr/>
        </p:nvCxnSpPr>
        <p:spPr>
          <a:xfrm rot="10800000" flipH="1">
            <a:off x="8270195" y="2345432"/>
            <a:ext cx="470400" cy="47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75" name="Google Shape;75;p13"/>
          <p:cNvCxnSpPr>
            <a:endCxn id="61" idx="6"/>
          </p:cNvCxnSpPr>
          <p:nvPr/>
        </p:nvCxnSpPr>
        <p:spPr>
          <a:xfrm flipH="1">
            <a:off x="6609411" y="3483103"/>
            <a:ext cx="703500" cy="283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76" name="Google Shape;76;p13"/>
          <p:cNvCxnSpPr>
            <a:endCxn id="60" idx="2"/>
          </p:cNvCxnSpPr>
          <p:nvPr/>
        </p:nvCxnSpPr>
        <p:spPr>
          <a:xfrm>
            <a:off x="8402071" y="3483103"/>
            <a:ext cx="691200" cy="283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77" name="Google Shape;77;p13"/>
          <p:cNvCxnSpPr>
            <a:stCxn id="57" idx="4"/>
            <a:endCxn id="62" idx="0"/>
          </p:cNvCxnSpPr>
          <p:nvPr/>
        </p:nvCxnSpPr>
        <p:spPr>
          <a:xfrm>
            <a:off x="7851340" y="3834537"/>
            <a:ext cx="0" cy="595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78" name="Google Shape;78;p13"/>
          <p:cNvSpPr txBox="1"/>
          <p:nvPr/>
        </p:nvSpPr>
        <p:spPr>
          <a:xfrm>
            <a:off x="7311642" y="3388100"/>
            <a:ext cx="1079400" cy="3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Clr>
                <a:srgbClr val="000000"/>
              </a:buClr>
              <a:buSzPts val="1000"/>
            </a:pPr>
            <a:r>
              <a:rPr lang="en" sz="1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Clients</a:t>
            </a:r>
            <a:endParaRPr sz="10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" name="Google Shape;79;p13"/>
          <p:cNvPicPr preferRelativeResize="0"/>
          <p:nvPr/>
        </p:nvPicPr>
        <p:blipFill rotWithShape="1">
          <a:blip r:embed="rId4">
            <a:alphaModFix/>
          </a:blip>
          <a:srcRect l="60333" t="70408" r="24807"/>
          <a:stretch/>
        </p:blipFill>
        <p:spPr>
          <a:xfrm>
            <a:off x="7647029" y="4593788"/>
            <a:ext cx="420918" cy="412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086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D7390-6615-4D47-A74D-89F4B9D4D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Mental Health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F23B0-DDF6-4A69-9A82-65ED4A3B9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Assessments, information, and referral services</a:t>
            </a:r>
          </a:p>
          <a:p>
            <a:r>
              <a:rPr lang="en-US" dirty="0"/>
              <a:t>Hotlines and Warm Lines: suicide prevention, peer to peer warm lines, 24-hour phone assessment and referral through the Behavioral Health Access Line (BHAL)</a:t>
            </a:r>
          </a:p>
          <a:p>
            <a:r>
              <a:rPr lang="en-US" dirty="0"/>
              <a:t>Outpatient Treatment: individual treatment, groups, medication support, case management services, vocational services, peer services</a:t>
            </a:r>
          </a:p>
          <a:p>
            <a:r>
              <a:rPr lang="en-US" dirty="0"/>
              <a:t>Residential Treatment: assisted independent living programs</a:t>
            </a:r>
          </a:p>
          <a:p>
            <a:r>
              <a:rPr lang="en-US" dirty="0"/>
              <a:t>Crisis: mobile crisis, Street Crisis Response Team, team clinicians</a:t>
            </a:r>
          </a:p>
        </p:txBody>
      </p:sp>
    </p:spTree>
    <p:extLst>
      <p:ext uri="{BB962C8B-B14F-4D97-AF65-F5344CB8AC3E}">
        <p14:creationId xmlns:p14="http://schemas.microsoft.com/office/powerpoint/2010/main" val="708612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FD52F-D43C-4B5F-A516-F8899E8A0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Substance Use Disorder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E3247-3D63-4C15-B620-461690B90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Overdose Prevention: education, harm reduction services, Narcan </a:t>
            </a:r>
          </a:p>
          <a:p>
            <a:r>
              <a:rPr lang="en-US" dirty="0"/>
              <a:t>Medication-assisted treatment (MAT): Methadone, Suboxone, linkage to office-based treatment</a:t>
            </a:r>
          </a:p>
          <a:p>
            <a:r>
              <a:rPr lang="en-US" dirty="0"/>
              <a:t>Outpatient: groups, counseling</a:t>
            </a:r>
          </a:p>
          <a:p>
            <a:r>
              <a:rPr lang="en-US" dirty="0"/>
              <a:t>Residential: TAP, withdrawal management, and residential treatment</a:t>
            </a:r>
          </a:p>
        </p:txBody>
      </p:sp>
    </p:spTree>
    <p:extLst>
      <p:ext uri="{BB962C8B-B14F-4D97-AF65-F5344CB8AC3E}">
        <p14:creationId xmlns:p14="http://schemas.microsoft.com/office/powerpoint/2010/main" val="2564440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1758-4D27-4964-BF76-BECBC43FD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39B06-57E4-44AF-AE94-0249B4C75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Street Medicine Behavioral Health – psychiatry</a:t>
            </a:r>
          </a:p>
          <a:p>
            <a:r>
              <a:rPr lang="en-US" dirty="0"/>
              <a:t>Citywide – Intensive Case Management</a:t>
            </a:r>
          </a:p>
          <a:p>
            <a:r>
              <a:rPr lang="en-US" dirty="0"/>
              <a:t>RAMS – peer support</a:t>
            </a:r>
          </a:p>
          <a:p>
            <a:r>
              <a:rPr lang="en-US" dirty="0"/>
              <a:t>Felton – low threshold case management</a:t>
            </a:r>
          </a:p>
          <a:p>
            <a:r>
              <a:rPr lang="en-US" dirty="0"/>
              <a:t>Glide – low threshold case management: harm reduction and female identified guests</a:t>
            </a:r>
          </a:p>
          <a:p>
            <a:r>
              <a:rPr lang="en-US" dirty="0"/>
              <a:t>Episcopal Community Services Behavioral Health: therapy</a:t>
            </a:r>
          </a:p>
          <a:p>
            <a:r>
              <a:rPr lang="en-US" dirty="0"/>
              <a:t>Harm Reduction Therapy Center: harm reduction therapy</a:t>
            </a:r>
          </a:p>
          <a:p>
            <a:r>
              <a:rPr lang="en-US" dirty="0"/>
              <a:t>Broader System of Care – TAP, BHAL, etc.</a:t>
            </a:r>
          </a:p>
          <a:p>
            <a:r>
              <a:rPr lang="en-US" dirty="0"/>
              <a:t>Psychiatry Pilot Program</a:t>
            </a:r>
          </a:p>
        </p:txBody>
      </p:sp>
    </p:spTree>
    <p:extLst>
      <p:ext uri="{BB962C8B-B14F-4D97-AF65-F5344CB8AC3E}">
        <p14:creationId xmlns:p14="http://schemas.microsoft.com/office/powerpoint/2010/main" val="993922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7F7E2-131E-4087-A29C-16393939F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B2F87-11E1-4D04-97E2-2B9748C8A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 ways to refer congregate clients</a:t>
            </a:r>
          </a:p>
          <a:p>
            <a:pPr lvl="1"/>
            <a:r>
              <a:rPr lang="en-US" dirty="0"/>
              <a:t>Shelter Health </a:t>
            </a:r>
          </a:p>
          <a:p>
            <a:pPr lvl="1"/>
            <a:r>
              <a:rPr lang="en-US" dirty="0"/>
              <a:t>Site Staff – site managers, care coordinators, case managers</a:t>
            </a:r>
          </a:p>
          <a:p>
            <a:pPr lvl="1"/>
            <a:r>
              <a:rPr lang="en-US" dirty="0"/>
              <a:t>Self-referral</a:t>
            </a:r>
          </a:p>
        </p:txBody>
      </p:sp>
    </p:spTree>
    <p:extLst>
      <p:ext uri="{BB962C8B-B14F-4D97-AF65-F5344CB8AC3E}">
        <p14:creationId xmlns:p14="http://schemas.microsoft.com/office/powerpoint/2010/main" val="2541614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AAD35-7AA8-44E1-8480-27FAA064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Flow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770EE32-FD19-47EF-BD81-960F8B7CAD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203179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04310D8-42DD-4077-997A-E60E5ED1C566}"/>
              </a:ext>
            </a:extLst>
          </p:cNvPr>
          <p:cNvSpPr txBox="1"/>
          <p:nvPr/>
        </p:nvSpPr>
        <p:spPr>
          <a:xfrm>
            <a:off x="10014886" y="3284061"/>
            <a:ext cx="12997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* Visit Site</a:t>
            </a:r>
          </a:p>
          <a:p>
            <a:r>
              <a:rPr lang="en-US" dirty="0">
                <a:solidFill>
                  <a:schemeClr val="bg1"/>
                </a:solidFill>
              </a:rPr>
              <a:t>* Assess </a:t>
            </a:r>
          </a:p>
          <a:p>
            <a:r>
              <a:rPr lang="en-US" dirty="0">
                <a:solidFill>
                  <a:schemeClr val="bg1"/>
                </a:solidFill>
              </a:rPr>
              <a:t>* Linkage</a:t>
            </a:r>
          </a:p>
        </p:txBody>
      </p:sp>
    </p:spTree>
    <p:extLst>
      <p:ext uri="{BB962C8B-B14F-4D97-AF65-F5344CB8AC3E}">
        <p14:creationId xmlns:p14="http://schemas.microsoft.com/office/powerpoint/2010/main" val="3781661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006F395-6151-430A-9B20-22014DB96E46}"/>
              </a:ext>
            </a:extLst>
          </p:cNvPr>
          <p:cNvSpPr/>
          <p:nvPr/>
        </p:nvSpPr>
        <p:spPr>
          <a:xfrm>
            <a:off x="3254929" y="2474752"/>
            <a:ext cx="637563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Thank you !</a:t>
            </a:r>
          </a:p>
        </p:txBody>
      </p:sp>
    </p:spTree>
    <p:extLst>
      <p:ext uri="{BB962C8B-B14F-4D97-AF65-F5344CB8AC3E}">
        <p14:creationId xmlns:p14="http://schemas.microsoft.com/office/powerpoint/2010/main" val="37239762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8584</TotalTime>
  <Words>450</Words>
  <Application>Microsoft Office PowerPoint</Application>
  <PresentationFormat>Widescreen</PresentationFormat>
  <Paragraphs>67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Wisp</vt:lpstr>
      <vt:lpstr>Behavioral Health Services In Shelters</vt:lpstr>
      <vt:lpstr>Behavioral Health Services</vt:lpstr>
      <vt:lpstr>PowerPoint Presentation</vt:lpstr>
      <vt:lpstr>Mental Health Services</vt:lpstr>
      <vt:lpstr>Substance Use Disorder Treatment</vt:lpstr>
      <vt:lpstr>Partners</vt:lpstr>
      <vt:lpstr>Referral Sources</vt:lpstr>
      <vt:lpstr>Referral Flow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 Health Services</dc:title>
  <dc:creator>Ick, Theresa (DPH)</dc:creator>
  <cp:lastModifiedBy>Hill, Robert (DPH)</cp:lastModifiedBy>
  <cp:revision>7</cp:revision>
  <dcterms:created xsi:type="dcterms:W3CDTF">2022-11-10T16:05:36Z</dcterms:created>
  <dcterms:modified xsi:type="dcterms:W3CDTF">2022-11-16T17:42:12Z</dcterms:modified>
</cp:coreProperties>
</file>