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3.xml" ContentType="application/vnd.openxmlformats-officedocument.theme+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 id="2147483684" r:id="rId6"/>
    <p:sldMasterId id="2147483648" r:id="rId7"/>
  </p:sldMasterIdLst>
  <p:notesMasterIdLst>
    <p:notesMasterId r:id="rId19"/>
  </p:notesMasterIdLst>
  <p:sldIdLst>
    <p:sldId id="256" r:id="rId8"/>
    <p:sldId id="1451" r:id="rId9"/>
    <p:sldId id="1453" r:id="rId10"/>
    <p:sldId id="1452" r:id="rId11"/>
    <p:sldId id="1467" r:id="rId12"/>
    <p:sldId id="1470" r:id="rId13"/>
    <p:sldId id="1457" r:id="rId14"/>
    <p:sldId id="1469" r:id="rId15"/>
    <p:sldId id="1468" r:id="rId16"/>
    <p:sldId id="1458" r:id="rId17"/>
    <p:sldId id="144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2BFED08-EDA1-E35B-C71F-466DD0ABB670}" name="Validzic, Ana (DPH)" initials="V(" userId="S::ana.validzic@sfdph.org::a02b7176-00e7-4067-9815-8c397250acf9" providerId="AD"/>
  <p188:author id="{B919A713-1595-6219-ECA9-77D1E06B409D}" name="Hussey, Deirdre (DPH)" initials="HD(" userId="S::deirdre.hussey@sfdph.org::64d0d733-5f27-4ec3-98ff-af94fb0dc07a" providerId="AD"/>
  <p188:author id="{490FCB1D-24BC-C840-B03E-026B194F1A79}" name="Papo, Dara (DPH)" initials="P(" userId="S::dara.papo@sfdph.org::acda3b0b-8ddd-4749-9ece-02dd44a197e9" providerId="AD"/>
  <p188:author id="{4C19A33E-BC48-3F2F-0A15-A530C9840F39}" name="Fraley, Malaika (DPH)" initials="F(" userId="S::malaika.fraley@sfdph.org::ab0b20b7-6e6e-41d9-a364-2ac1f62854ca" providerId="AD"/>
  <p188:author id="{97CF805E-3F4E-0905-D454-3784ED31D7E7}" name="Patil, Sneha (DPH)" initials="P(" userId="S::sneha.patil@sfdph.org::54c69b0a-bd03-468b-bde0-c3646dc43081" providerId="AD"/>
  <p188:author id="{DD151B7B-5F2A-8A4D-A83C-4D7284862D90}" name="Kirby, Valerie (DPH)" initials="K(" userId="S::valerie.kirby@sfdph.org::67df4579-08ea-4c92-af97-dfeddd53eebb" providerId="AD"/>
  <p188:author id="{59E49E8F-BFBA-865C-6191-782FB7A4AADC}" name="Hammer, Hali (DPH)" initials="H(" userId="S::hali.hammer@sfdph.org::d0f3b8cb-9d17-47e7-b7f2-b44b25f3a02a" providerId="AD"/>
  <p188:author id="{938925A4-15C6-B3DF-2FB4-9D1C46A4FC0B}" name="Hom, Jeffrey (DPH)" initials="H(" userId="S::jeffrey.hom@sfdph.org::ba91d9ae-d197-4ca4-9d1a-2becfd16b8b0" providerId="AD"/>
  <p188:author id="{F19989A6-1210-ABB0-8928-89AD62B6D07F}" name="Vaughn, Ashley (DPH)" initials="VA(" userId="S::ashley.vaughn@sfdph.org::574bea5c-3bb1-4aa0-97e4-8e63ea7449b1" providerId="AD"/>
  <p188:author id="{20E834A7-688A-5292-AF69-526ABEAC7A69}" name="Haley, Kathleen (DPH)" initials="H(" userId="S::kathleen.haley@sfdph.org::2d22018f-03eb-42a6-b6cb-d82e036d6445" providerId="AD"/>
  <p188:author id="{930DDBB5-404C-BCD7-7B9B-853FF2511B60}" name="Kunins, Hillary (DPH)" initials="K(" userId="S::hillary.kunins@sfdph.org::4019812b-f455-4eff-bfc7-7cae9d32588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18909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781BED-6B13-19DB-F26D-9BCD25AFC9B0}" v="2" dt="2024-02-08T03:11:24.172"/>
    <p1510:client id="{5EC3F3D9-7C65-771B-9B97-5300D2DE0F01}" v="1" dt="2024-02-08T03:09:27.788"/>
    <p1510:client id="{A99EE4E1-E139-F2BB-3724-DEAB67B49C45}" v="2" dt="2024-02-09T17:05:46.476"/>
    <p1510:client id="{B64F73F9-6DA8-B697-5A92-1DF7D719BD5F}" v="10" dt="2024-02-09T17:01:41.334"/>
    <p1510:client id="{D392A164-4199-E8DD-7170-25E1F12554B6}" v="53" dt="2024-02-08T17:01:20.3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CD9CC8-620A-48F4-A421-495F1898E9F9}" type="datetimeFigureOut">
              <a:t>2/11/2024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365BB6-000F-423C-B3D1-A1DA1014EBBD}" type="slidenum">
              <a:t>‹#›</a:t>
            </a:fld>
            <a:endParaRPr lang="en-US"/>
          </a:p>
        </p:txBody>
      </p:sp>
    </p:spTree>
    <p:extLst>
      <p:ext uri="{BB962C8B-B14F-4D97-AF65-F5344CB8AC3E}">
        <p14:creationId xmlns:p14="http://schemas.microsoft.com/office/powerpoint/2010/main" val="2694673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Good afternoon and thank you for the introduction. </a:t>
            </a:r>
          </a:p>
          <a:p>
            <a:endParaRPr lang="en-US"/>
          </a:p>
          <a:p>
            <a:r>
              <a:rPr lang="en-US"/>
              <a:t>I did my residency at UCSF but spent the much of the last 10 years in Philadelphia. It’s good to be back, and I’m especially appreciative of being able to be at ZSFG, where my interest in this topic was really nurtured. </a:t>
            </a:r>
          </a:p>
        </p:txBody>
      </p:sp>
      <p:sp>
        <p:nvSpPr>
          <p:cNvPr id="4" name="Slide Number Placeholder 3"/>
          <p:cNvSpPr>
            <a:spLocks noGrp="1"/>
          </p:cNvSpPr>
          <p:nvPr>
            <p:ph type="sldNum" sz="quarter" idx="5"/>
          </p:nvPr>
        </p:nvSpPr>
        <p:spPr/>
        <p:txBody>
          <a:bodyPr/>
          <a:lstStyle/>
          <a:p>
            <a:fld id="{59365BB6-000F-423C-B3D1-A1DA1014EBBD}" type="slidenum">
              <a:rPr lang="en-US" smtClean="0"/>
              <a:t>1</a:t>
            </a:fld>
            <a:endParaRPr lang="en-US"/>
          </a:p>
        </p:txBody>
      </p:sp>
    </p:spTree>
    <p:extLst>
      <p:ext uri="{BB962C8B-B14F-4D97-AF65-F5344CB8AC3E}">
        <p14:creationId xmlns:p14="http://schemas.microsoft.com/office/powerpoint/2010/main" val="9482703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365BB6-000F-423C-B3D1-A1DA1014EBBD}" type="slidenum">
              <a:rPr lang="en-US" smtClean="0"/>
              <a:t>4</a:t>
            </a:fld>
            <a:endParaRPr lang="en-US"/>
          </a:p>
        </p:txBody>
      </p:sp>
    </p:spTree>
    <p:extLst>
      <p:ext uri="{BB962C8B-B14F-4D97-AF65-F5344CB8AC3E}">
        <p14:creationId xmlns:p14="http://schemas.microsoft.com/office/powerpoint/2010/main" val="19359160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365BB6-000F-423C-B3D1-A1DA1014EBBD}" type="slidenum">
              <a:rPr lang="en-US" smtClean="0"/>
              <a:t>6</a:t>
            </a:fld>
            <a:endParaRPr lang="en-US"/>
          </a:p>
        </p:txBody>
      </p:sp>
    </p:spTree>
    <p:extLst>
      <p:ext uri="{BB962C8B-B14F-4D97-AF65-F5344CB8AC3E}">
        <p14:creationId xmlns:p14="http://schemas.microsoft.com/office/powerpoint/2010/main" val="30357736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5781F-22BF-2C4B-31FA-136AFF33F5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42373F-AB53-ED31-F11C-33BF652A24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111960-5FAC-20E2-B41C-753CD6F52F4D}"/>
              </a:ext>
            </a:extLst>
          </p:cNvPr>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a:ea typeface="+mn-lt"/>
              <a:cs typeface="+mn-lt"/>
            </a:endParaRPr>
          </a:p>
        </p:txBody>
      </p:sp>
      <p:sp>
        <p:nvSpPr>
          <p:cNvPr id="4" name="Slide Number Placeholder 3">
            <a:extLst>
              <a:ext uri="{FF2B5EF4-FFF2-40B4-BE49-F238E27FC236}">
                <a16:creationId xmlns:a16="http://schemas.microsoft.com/office/drawing/2014/main" id="{1F504647-ECB5-C8E2-6B4A-9FFD44FBCA28}"/>
              </a:ext>
            </a:extLst>
          </p:cNvPr>
          <p:cNvSpPr>
            <a:spLocks noGrp="1"/>
          </p:cNvSpPr>
          <p:nvPr>
            <p:ph type="sldNum" sz="quarter" idx="5"/>
          </p:nvPr>
        </p:nvSpPr>
        <p:spPr/>
        <p:txBody>
          <a:bodyPr/>
          <a:lstStyle/>
          <a:p>
            <a:fld id="{59365BB6-000F-423C-B3D1-A1DA1014EBBD}" type="slidenum">
              <a:rPr lang="en-US" smtClean="0"/>
              <a:t>9</a:t>
            </a:fld>
            <a:endParaRPr lang="en-US"/>
          </a:p>
        </p:txBody>
      </p:sp>
    </p:spTree>
    <p:extLst>
      <p:ext uri="{BB962C8B-B14F-4D97-AF65-F5344CB8AC3E}">
        <p14:creationId xmlns:p14="http://schemas.microsoft.com/office/powerpoint/2010/main" val="15061283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Between 2015 and 2020, deaths involving fentanyl in San Francisco increased 4600%, illustrating the rapidity with which the drug supply and drug use can change. </a:t>
            </a:r>
            <a:r>
              <a:rPr lang="en-US" b="1"/>
              <a:t>Data must be used to inform and evaluate service delivery, policies and resource allocation, as well as to advance racial equity. </a:t>
            </a:r>
            <a:r>
              <a:rPr lang="en-US"/>
              <a:t>To achieve this, the City is:  </a:t>
            </a:r>
          </a:p>
          <a:p>
            <a:pPr marL="342900" indent="-342900">
              <a:buFont typeface="Arial,Sans-Serif"/>
              <a:buChar char="•"/>
            </a:pPr>
            <a:r>
              <a:rPr lang="en-US"/>
              <a:t>centralizing data collection on drug-related metrics, including fatal and non-fatal overdose, </a:t>
            </a:r>
          </a:p>
          <a:p>
            <a:pPr marL="342900" indent="-342900">
              <a:buFont typeface="Arial,Sans-Serif"/>
              <a:buChar char="•"/>
            </a:pPr>
            <a:r>
              <a:rPr lang="en-US"/>
              <a:t>using data to improve programs,  </a:t>
            </a:r>
          </a:p>
          <a:p>
            <a:pPr marL="342900" indent="-342900">
              <a:buFont typeface="Arial,Sans-Serif"/>
              <a:buChar char="•"/>
            </a:pPr>
            <a:r>
              <a:rPr lang="en-US"/>
              <a:t>developing materials for communicating data, including a publicly available dashboard for tracking important citywide metrics, and</a:t>
            </a:r>
          </a:p>
          <a:p>
            <a:pPr marL="342900" indent="-342900">
              <a:buFont typeface="Arial,Sans-Serif"/>
              <a:buChar char="•"/>
            </a:pPr>
            <a:r>
              <a:rPr lang="en-US"/>
              <a:t>regularly meeting with community members and frontline staff of service organizations to review data, discuss findings, and guide future planning.</a:t>
            </a:r>
          </a:p>
          <a:p>
            <a:endParaRPr lang="en-US"/>
          </a:p>
        </p:txBody>
      </p:sp>
      <p:sp>
        <p:nvSpPr>
          <p:cNvPr id="4" name="Slide Number Placeholder 3"/>
          <p:cNvSpPr>
            <a:spLocks noGrp="1"/>
          </p:cNvSpPr>
          <p:nvPr>
            <p:ph type="sldNum" sz="quarter" idx="5"/>
          </p:nvPr>
        </p:nvSpPr>
        <p:spPr/>
        <p:txBody>
          <a:bodyPr/>
          <a:lstStyle/>
          <a:p>
            <a:fld id="{59365BB6-000F-423C-B3D1-A1DA1014EBBD}" type="slidenum">
              <a:rPr lang="en-US" smtClean="0"/>
              <a:t>10</a:t>
            </a:fld>
            <a:endParaRPr lang="en-US"/>
          </a:p>
        </p:txBody>
      </p:sp>
    </p:spTree>
    <p:extLst>
      <p:ext uri="{BB962C8B-B14F-4D97-AF65-F5344CB8AC3E}">
        <p14:creationId xmlns:p14="http://schemas.microsoft.com/office/powerpoint/2010/main" val="10834316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Here is an overview of what I’ll be discussing today, starting with the magnitude of the crisis…</a:t>
            </a:r>
          </a:p>
        </p:txBody>
      </p:sp>
      <p:sp>
        <p:nvSpPr>
          <p:cNvPr id="4" name="Slide Number Placeholder 3"/>
          <p:cNvSpPr>
            <a:spLocks noGrp="1"/>
          </p:cNvSpPr>
          <p:nvPr>
            <p:ph type="sldNum" sz="quarter" idx="10"/>
          </p:nvPr>
        </p:nvSpPr>
        <p:spPr/>
        <p:txBody>
          <a:bodyPr/>
          <a:lstStyle/>
          <a:p>
            <a:fld id="{788A70C5-B998-394A-9D57-CAC00E22A08B}" type="slidenum">
              <a:rPr lang="en-US" smtClean="0"/>
              <a:t>11</a:t>
            </a:fld>
            <a:endParaRPr lang="en-US"/>
          </a:p>
        </p:txBody>
      </p:sp>
    </p:spTree>
    <p:extLst>
      <p:ext uri="{BB962C8B-B14F-4D97-AF65-F5344CB8AC3E}">
        <p14:creationId xmlns:p14="http://schemas.microsoft.com/office/powerpoint/2010/main" val="2383007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9A91ACF-F420-7A4E-9684-A535D3C2B5FF}" type="datetimeFigureOut">
              <a:rPr lang="en-US" smtClean="0"/>
              <a:t>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721477-4404-CB43-8B00-35C728B62F7F}" type="slidenum">
              <a:rPr lang="en-US" smtClean="0"/>
              <a:t>‹#›</a:t>
            </a:fld>
            <a:endParaRPr lang="en-US"/>
          </a:p>
        </p:txBody>
      </p:sp>
    </p:spTree>
    <p:extLst>
      <p:ext uri="{BB962C8B-B14F-4D97-AF65-F5344CB8AC3E}">
        <p14:creationId xmlns:p14="http://schemas.microsoft.com/office/powerpoint/2010/main" val="8554378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A91ACF-F420-7A4E-9684-A535D3C2B5FF}" type="datetimeFigureOut">
              <a:rPr lang="en-US" smtClean="0"/>
              <a:t>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721477-4404-CB43-8B00-35C728B62F7F}" type="slidenum">
              <a:rPr lang="en-US" smtClean="0"/>
              <a:t>‹#›</a:t>
            </a:fld>
            <a:endParaRPr lang="en-US"/>
          </a:p>
        </p:txBody>
      </p:sp>
    </p:spTree>
    <p:extLst>
      <p:ext uri="{BB962C8B-B14F-4D97-AF65-F5344CB8AC3E}">
        <p14:creationId xmlns:p14="http://schemas.microsoft.com/office/powerpoint/2010/main" val="8548690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A91ACF-F420-7A4E-9684-A535D3C2B5FF}" type="datetimeFigureOut">
              <a:rPr lang="en-US" smtClean="0"/>
              <a:t>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721477-4404-CB43-8B00-35C728B62F7F}" type="slidenum">
              <a:rPr lang="en-US" smtClean="0"/>
              <a:t>‹#›</a:t>
            </a:fld>
            <a:endParaRPr lang="en-US"/>
          </a:p>
        </p:txBody>
      </p:sp>
    </p:spTree>
    <p:extLst>
      <p:ext uri="{BB962C8B-B14F-4D97-AF65-F5344CB8AC3E}">
        <p14:creationId xmlns:p14="http://schemas.microsoft.com/office/powerpoint/2010/main" val="11178358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9A91ACF-F420-7A4E-9684-A535D3C2B5FF}" type="datetimeFigureOut">
              <a:rPr lang="en-US" smtClean="0"/>
              <a:t>2/11/2024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721477-4404-CB43-8B00-35C728B62F7F}" type="slidenum">
              <a:rPr lang="en-US" smtClean="0"/>
              <a:t>‹#›</a:t>
            </a:fld>
            <a:endParaRPr lang="en-US"/>
          </a:p>
        </p:txBody>
      </p:sp>
    </p:spTree>
    <p:extLst>
      <p:ext uri="{BB962C8B-B14F-4D97-AF65-F5344CB8AC3E}">
        <p14:creationId xmlns:p14="http://schemas.microsoft.com/office/powerpoint/2010/main" val="12799012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9A91ACF-F420-7A4E-9684-A535D3C2B5FF}" type="datetimeFigureOut">
              <a:rPr lang="en-US" smtClean="0"/>
              <a:t>2/11/2024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721477-4404-CB43-8B00-35C728B62F7F}" type="slidenum">
              <a:rPr lang="en-US" smtClean="0"/>
              <a:t>‹#›</a:t>
            </a:fld>
            <a:endParaRPr lang="en-US"/>
          </a:p>
        </p:txBody>
      </p:sp>
    </p:spTree>
    <p:extLst>
      <p:ext uri="{BB962C8B-B14F-4D97-AF65-F5344CB8AC3E}">
        <p14:creationId xmlns:p14="http://schemas.microsoft.com/office/powerpoint/2010/main" val="21045205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9A91ACF-F420-7A4E-9684-A535D3C2B5FF}" type="datetimeFigureOut">
              <a:rPr lang="en-US" smtClean="0"/>
              <a:t>2/11/2024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721477-4404-CB43-8B00-35C728B62F7F}" type="slidenum">
              <a:rPr lang="en-US" smtClean="0"/>
              <a:t>‹#›</a:t>
            </a:fld>
            <a:endParaRPr lang="en-US"/>
          </a:p>
        </p:txBody>
      </p:sp>
    </p:spTree>
    <p:extLst>
      <p:ext uri="{BB962C8B-B14F-4D97-AF65-F5344CB8AC3E}">
        <p14:creationId xmlns:p14="http://schemas.microsoft.com/office/powerpoint/2010/main" val="16216043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A91ACF-F420-7A4E-9684-A535D3C2B5FF}" type="datetimeFigureOut">
              <a:rPr lang="en-US" smtClean="0"/>
              <a:t>2/11/2024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721477-4404-CB43-8B00-35C728B62F7F}" type="slidenum">
              <a:rPr lang="en-US" smtClean="0"/>
              <a:t>‹#›</a:t>
            </a:fld>
            <a:endParaRPr lang="en-US"/>
          </a:p>
        </p:txBody>
      </p:sp>
    </p:spTree>
    <p:extLst>
      <p:ext uri="{BB962C8B-B14F-4D97-AF65-F5344CB8AC3E}">
        <p14:creationId xmlns:p14="http://schemas.microsoft.com/office/powerpoint/2010/main" val="5888589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9A91ACF-F420-7A4E-9684-A535D3C2B5FF}" type="datetimeFigureOut">
              <a:rPr lang="en-US" smtClean="0"/>
              <a:t>2/11/2024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721477-4404-CB43-8B00-35C728B62F7F}" type="slidenum">
              <a:rPr lang="en-US" smtClean="0"/>
              <a:t>‹#›</a:t>
            </a:fld>
            <a:endParaRPr lang="en-US"/>
          </a:p>
        </p:txBody>
      </p:sp>
    </p:spTree>
    <p:extLst>
      <p:ext uri="{BB962C8B-B14F-4D97-AF65-F5344CB8AC3E}">
        <p14:creationId xmlns:p14="http://schemas.microsoft.com/office/powerpoint/2010/main" val="1348063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9A91ACF-F420-7A4E-9684-A535D3C2B5FF}" type="datetimeFigureOut">
              <a:rPr lang="en-US" smtClean="0"/>
              <a:t>2/11/2024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721477-4404-CB43-8B00-35C728B62F7F}" type="slidenum">
              <a:rPr lang="en-US" smtClean="0"/>
              <a:t>‹#›</a:t>
            </a:fld>
            <a:endParaRPr lang="en-US"/>
          </a:p>
        </p:txBody>
      </p:sp>
    </p:spTree>
    <p:extLst>
      <p:ext uri="{BB962C8B-B14F-4D97-AF65-F5344CB8AC3E}">
        <p14:creationId xmlns:p14="http://schemas.microsoft.com/office/powerpoint/2010/main" val="9493232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A91ACF-F420-7A4E-9684-A535D3C2B5FF}" type="datetimeFigureOut">
              <a:rPr lang="en-US" smtClean="0"/>
              <a:t>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721477-4404-CB43-8B00-35C728B62F7F}" type="slidenum">
              <a:rPr lang="en-US" smtClean="0"/>
              <a:t>‹#›</a:t>
            </a:fld>
            <a:endParaRPr lang="en-US"/>
          </a:p>
        </p:txBody>
      </p:sp>
    </p:spTree>
    <p:extLst>
      <p:ext uri="{BB962C8B-B14F-4D97-AF65-F5344CB8AC3E}">
        <p14:creationId xmlns:p14="http://schemas.microsoft.com/office/powerpoint/2010/main" val="16198155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A91ACF-F420-7A4E-9684-A535D3C2B5FF}" type="datetimeFigureOut">
              <a:rPr lang="en-US" smtClean="0"/>
              <a:t>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721477-4404-CB43-8B00-35C728B62F7F}" type="slidenum">
              <a:rPr lang="en-US" smtClean="0"/>
              <a:t>‹#›</a:t>
            </a:fld>
            <a:endParaRPr lang="en-US"/>
          </a:p>
        </p:txBody>
      </p:sp>
    </p:spTree>
    <p:extLst>
      <p:ext uri="{BB962C8B-B14F-4D97-AF65-F5344CB8AC3E}">
        <p14:creationId xmlns:p14="http://schemas.microsoft.com/office/powerpoint/2010/main" val="5901423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7E507-486B-427E-94F9-58154528D3C1}"/>
              </a:ext>
            </a:extLst>
          </p:cNvPr>
          <p:cNvSpPr>
            <a:spLocks noGrp="1"/>
          </p:cNvSpPr>
          <p:nvPr>
            <p:ph type="ctrTitle"/>
          </p:nvPr>
        </p:nvSpPr>
        <p:spPr>
          <a:xfrm>
            <a:off x="1524000" y="1122363"/>
            <a:ext cx="9144000" cy="2387600"/>
          </a:xfrm>
        </p:spPr>
        <p:txBody>
          <a:bodyPr anchor="b">
            <a:normAutofit/>
          </a:bodyPr>
          <a:lstStyle>
            <a:lvl1pPr algn="ctr">
              <a:defRPr sz="5000">
                <a:solidFill>
                  <a:srgbClr val="7AC143"/>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0CF80F89-05D5-4DF5-9F84-143CCDBAD630}"/>
              </a:ext>
            </a:extLst>
          </p:cNvPr>
          <p:cNvSpPr>
            <a:spLocks noGrp="1"/>
          </p:cNvSpPr>
          <p:nvPr>
            <p:ph type="subTitle" idx="1"/>
          </p:nvPr>
        </p:nvSpPr>
        <p:spPr>
          <a:xfrm>
            <a:off x="1524000" y="3602038"/>
            <a:ext cx="9144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F89AE922-7DFC-4990-A443-0D428CE70988}"/>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6" name="Slide Number Placeholder 5">
            <a:extLst>
              <a:ext uri="{FF2B5EF4-FFF2-40B4-BE49-F238E27FC236}">
                <a16:creationId xmlns:a16="http://schemas.microsoft.com/office/drawing/2014/main" id="{B210D4D5-64C6-4CA8-917E-D9F1F37C0D04}"/>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61D0D74B-06E9-4C99-93A9-3B13D31A5613}" type="slidenum">
              <a:rPr lang="en-US" smtClean="0"/>
              <a:pPr/>
              <a:t>‹#›</a:t>
            </a:fld>
            <a:endParaRPr lang="en-US"/>
          </a:p>
        </p:txBody>
      </p:sp>
      <p:pic>
        <p:nvPicPr>
          <p:cNvPr id="7" name="Picture 6" descr="Text  Description automatically generated">
            <a:extLst>
              <a:ext uri="{FF2B5EF4-FFF2-40B4-BE49-F238E27FC236}">
                <a16:creationId xmlns:a16="http://schemas.microsoft.com/office/drawing/2014/main" id="{484A99DD-59DC-4C52-928C-C81359C0DF6F}"/>
              </a:ext>
            </a:extLst>
          </p:cNvPr>
          <p:cNvPicPr>
            <a:picLocks noChangeAspect="1"/>
          </p:cNvPicPr>
          <p:nvPr userDrawn="1"/>
        </p:nvPicPr>
        <p:blipFill>
          <a:blip r:embed="rId2">
            <a:duotone>
              <a:prstClr val="black"/>
              <a:srgbClr val="7AC143">
                <a:tint val="45000"/>
                <a:satMod val="400000"/>
              </a:srgbClr>
            </a:duotone>
            <a:alphaModFix/>
            <a:extLst>
              <a:ext uri="{BEBA8EAE-BF5A-486C-A8C5-ECC9F3942E4B}">
                <a14:imgProps xmlns:a14="http://schemas.microsoft.com/office/drawing/2010/main">
                  <a14:imgLayer r:embed="rId3">
                    <a14:imgEffect>
                      <a14:brightnessContrast bright="-20000" contrast="-40000"/>
                    </a14:imgEffect>
                  </a14:imgLayer>
                </a14:imgProps>
              </a:ext>
            </a:extLst>
          </a:blip>
          <a:stretch>
            <a:fillRect/>
          </a:stretch>
        </p:blipFill>
        <p:spPr>
          <a:xfrm>
            <a:off x="467544" y="5926347"/>
            <a:ext cx="3019284" cy="927913"/>
          </a:xfrm>
          <a:prstGeom prst="rect">
            <a:avLst/>
          </a:prstGeom>
        </p:spPr>
      </p:pic>
    </p:spTree>
    <p:extLst>
      <p:ext uri="{BB962C8B-B14F-4D97-AF65-F5344CB8AC3E}">
        <p14:creationId xmlns:p14="http://schemas.microsoft.com/office/powerpoint/2010/main" val="25466836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A79FF-3D5C-4170-88FB-A9DD310F889C}"/>
              </a:ext>
            </a:extLst>
          </p:cNvPr>
          <p:cNvSpPr>
            <a:spLocks noGrp="1"/>
          </p:cNvSpPr>
          <p:nvPr>
            <p:ph type="title" hasCustomPrompt="1"/>
          </p:nvPr>
        </p:nvSpPr>
        <p:spPr/>
        <p:txBody>
          <a:bodyPr/>
          <a:lstStyle>
            <a:lvl1pPr>
              <a:defRPr/>
            </a:lvl1pPr>
          </a:lstStyle>
          <a:p>
            <a:r>
              <a:rPr lang="en-US"/>
              <a:t>ADDITIONAL CONT</a:t>
            </a:r>
          </a:p>
        </p:txBody>
      </p:sp>
      <p:sp>
        <p:nvSpPr>
          <p:cNvPr id="3" name="Content Placeholder 2">
            <a:extLst>
              <a:ext uri="{FF2B5EF4-FFF2-40B4-BE49-F238E27FC236}">
                <a16:creationId xmlns:a16="http://schemas.microsoft.com/office/drawing/2014/main" id="{3007D7DB-B31A-437E-9FF1-2421993D2B5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6A2BAA36-68C7-49FA-9E75-57A4BAAE59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9939F2-E677-4D6A-AD15-89BEAC6958A7}"/>
              </a:ext>
            </a:extLst>
          </p:cNvPr>
          <p:cNvSpPr>
            <a:spLocks noGrp="1"/>
          </p:cNvSpPr>
          <p:nvPr>
            <p:ph type="sldNum" sz="quarter" idx="12"/>
          </p:nvPr>
        </p:nvSpPr>
        <p:spPr/>
        <p:txBody>
          <a:bodyPr/>
          <a:lstStyle>
            <a:lvl1pPr>
              <a:defRPr/>
            </a:lvl1pPr>
          </a:lstStyle>
          <a:p>
            <a:fld id="{FF97043F-3C8E-4AB9-BD37-9ACE156B20B0}" type="slidenum">
              <a:rPr lang="en-US" smtClean="0"/>
              <a:pPr/>
              <a:t>‹#›</a:t>
            </a:fld>
            <a:endParaRPr lang="en-US"/>
          </a:p>
        </p:txBody>
      </p:sp>
      <p:pic>
        <p:nvPicPr>
          <p:cNvPr id="7" name="Picture 6" descr="Text  Description automatically generated">
            <a:extLst>
              <a:ext uri="{FF2B5EF4-FFF2-40B4-BE49-F238E27FC236}">
                <a16:creationId xmlns:a16="http://schemas.microsoft.com/office/drawing/2014/main" id="{0E47D51A-1637-457C-8772-F2FDE7A8896D}"/>
              </a:ext>
            </a:extLst>
          </p:cNvPr>
          <p:cNvPicPr>
            <a:picLocks noChangeAspect="1"/>
          </p:cNvPicPr>
          <p:nvPr userDrawn="1"/>
        </p:nvPicPr>
        <p:blipFill>
          <a:blip r:embed="rId2">
            <a:duotone>
              <a:prstClr val="black"/>
              <a:srgbClr val="7AC143">
                <a:tint val="45000"/>
                <a:satMod val="400000"/>
              </a:srgbClr>
            </a:duotone>
            <a:alphaModFix/>
            <a:extLst>
              <a:ext uri="{BEBA8EAE-BF5A-486C-A8C5-ECC9F3942E4B}">
                <a14:imgProps xmlns:a14="http://schemas.microsoft.com/office/drawing/2010/main">
                  <a14:imgLayer r:embed="rId3">
                    <a14:imgEffect>
                      <a14:brightnessContrast bright="-20000" contrast="-40000"/>
                    </a14:imgEffect>
                  </a14:imgLayer>
                </a14:imgProps>
              </a:ext>
            </a:extLst>
          </a:blip>
          <a:stretch>
            <a:fillRect/>
          </a:stretch>
        </p:blipFill>
        <p:spPr>
          <a:xfrm>
            <a:off x="467544" y="5926347"/>
            <a:ext cx="3019284" cy="927913"/>
          </a:xfrm>
          <a:prstGeom prst="rect">
            <a:avLst/>
          </a:prstGeom>
        </p:spPr>
      </p:pic>
    </p:spTree>
    <p:extLst>
      <p:ext uri="{BB962C8B-B14F-4D97-AF65-F5344CB8AC3E}">
        <p14:creationId xmlns:p14="http://schemas.microsoft.com/office/powerpoint/2010/main" val="398770462"/>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C79DB-2825-40F6-AABB-BE7569E020A1}"/>
              </a:ext>
            </a:extLst>
          </p:cNvPr>
          <p:cNvSpPr>
            <a:spLocks noGrp="1"/>
          </p:cNvSpPr>
          <p:nvPr>
            <p:ph type="title"/>
          </p:nvPr>
        </p:nvSpPr>
        <p:spPr>
          <a:xfrm>
            <a:off x="831850" y="1709738"/>
            <a:ext cx="10515600" cy="2852737"/>
          </a:xfrm>
        </p:spPr>
        <p:txBody>
          <a:bodyPr anchor="b"/>
          <a:lstStyle>
            <a:lvl1pPr>
              <a:defRPr sz="6000">
                <a:solidFill>
                  <a:srgbClr val="7AC143"/>
                </a:solidFill>
              </a:defRPr>
            </a:lvl1pPr>
          </a:lstStyle>
          <a:p>
            <a:r>
              <a:rPr lang="en-US"/>
              <a:t>Click to edit Master title style</a:t>
            </a:r>
          </a:p>
        </p:txBody>
      </p:sp>
      <p:sp>
        <p:nvSpPr>
          <p:cNvPr id="3" name="Text Placeholder 2">
            <a:extLst>
              <a:ext uri="{FF2B5EF4-FFF2-40B4-BE49-F238E27FC236}">
                <a16:creationId xmlns:a16="http://schemas.microsoft.com/office/drawing/2014/main" id="{1E4C5CB1-E306-4A5C-8256-BF589AD19A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21592FBE-8E2D-4240-A19C-177F09B759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28CFEB-0FE8-42B7-9D6A-DE94893E0A6D}"/>
              </a:ext>
            </a:extLst>
          </p:cNvPr>
          <p:cNvSpPr>
            <a:spLocks noGrp="1"/>
          </p:cNvSpPr>
          <p:nvPr>
            <p:ph type="sldNum" sz="quarter" idx="12"/>
          </p:nvPr>
        </p:nvSpPr>
        <p:spPr/>
        <p:txBody>
          <a:bodyPr/>
          <a:lstStyle/>
          <a:p>
            <a:fld id="{61D0D74B-06E9-4C99-93A9-3B13D31A5613}" type="slidenum">
              <a:rPr lang="en-US" smtClean="0"/>
              <a:t>‹#›</a:t>
            </a:fld>
            <a:endParaRPr lang="en-US"/>
          </a:p>
        </p:txBody>
      </p:sp>
      <p:pic>
        <p:nvPicPr>
          <p:cNvPr id="7" name="Picture 6" descr="Text  Description automatically generated">
            <a:extLst>
              <a:ext uri="{FF2B5EF4-FFF2-40B4-BE49-F238E27FC236}">
                <a16:creationId xmlns:a16="http://schemas.microsoft.com/office/drawing/2014/main" id="{DAAF8F52-315D-4AC7-B6E0-3D46FD85A4DB}"/>
              </a:ext>
            </a:extLst>
          </p:cNvPr>
          <p:cNvPicPr>
            <a:picLocks noChangeAspect="1"/>
          </p:cNvPicPr>
          <p:nvPr userDrawn="1"/>
        </p:nvPicPr>
        <p:blipFill>
          <a:blip r:embed="rId2">
            <a:duotone>
              <a:prstClr val="black"/>
              <a:srgbClr val="7AC143">
                <a:tint val="45000"/>
                <a:satMod val="400000"/>
              </a:srgbClr>
            </a:duotone>
            <a:alphaModFix/>
            <a:extLst>
              <a:ext uri="{BEBA8EAE-BF5A-486C-A8C5-ECC9F3942E4B}">
                <a14:imgProps xmlns:a14="http://schemas.microsoft.com/office/drawing/2010/main">
                  <a14:imgLayer r:embed="rId3">
                    <a14:imgEffect>
                      <a14:brightnessContrast bright="-20000" contrast="-40000"/>
                    </a14:imgEffect>
                  </a14:imgLayer>
                </a14:imgProps>
              </a:ext>
            </a:extLst>
          </a:blip>
          <a:stretch>
            <a:fillRect/>
          </a:stretch>
        </p:blipFill>
        <p:spPr>
          <a:xfrm>
            <a:off x="467544" y="5926347"/>
            <a:ext cx="3019284" cy="927913"/>
          </a:xfrm>
          <a:prstGeom prst="rect">
            <a:avLst/>
          </a:prstGeom>
        </p:spPr>
      </p:pic>
    </p:spTree>
    <p:extLst>
      <p:ext uri="{BB962C8B-B14F-4D97-AF65-F5344CB8AC3E}">
        <p14:creationId xmlns:p14="http://schemas.microsoft.com/office/powerpoint/2010/main" val="30478120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7E507-486B-427E-94F9-58154528D3C1}"/>
              </a:ext>
            </a:extLst>
          </p:cNvPr>
          <p:cNvSpPr>
            <a:spLocks noGrp="1"/>
          </p:cNvSpPr>
          <p:nvPr>
            <p:ph type="ctrTitle"/>
          </p:nvPr>
        </p:nvSpPr>
        <p:spPr>
          <a:xfrm>
            <a:off x="1524000" y="1122363"/>
            <a:ext cx="9144000" cy="2387600"/>
          </a:xfrm>
        </p:spPr>
        <p:txBody>
          <a:bodyPr anchor="b">
            <a:normAutofit/>
          </a:bodyPr>
          <a:lstStyle>
            <a:lvl1pPr algn="ctr">
              <a:defRPr sz="5000">
                <a:solidFill>
                  <a:srgbClr val="7AC143"/>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0CF80F89-05D5-4DF5-9F84-143CCDBAD630}"/>
              </a:ext>
            </a:extLst>
          </p:cNvPr>
          <p:cNvSpPr>
            <a:spLocks noGrp="1"/>
          </p:cNvSpPr>
          <p:nvPr>
            <p:ph type="subTitle" idx="1"/>
          </p:nvPr>
        </p:nvSpPr>
        <p:spPr>
          <a:xfrm>
            <a:off x="1524000" y="3602038"/>
            <a:ext cx="9144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F89AE922-7DFC-4990-A443-0D428CE70988}"/>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6" name="Slide Number Placeholder 5">
            <a:extLst>
              <a:ext uri="{FF2B5EF4-FFF2-40B4-BE49-F238E27FC236}">
                <a16:creationId xmlns:a16="http://schemas.microsoft.com/office/drawing/2014/main" id="{B210D4D5-64C6-4CA8-917E-D9F1F37C0D04}"/>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61D0D74B-06E9-4C99-93A9-3B13D31A5613}" type="slidenum">
              <a:rPr lang="en-US" smtClean="0"/>
              <a:pPr/>
              <a:t>‹#›</a:t>
            </a:fld>
            <a:endParaRPr lang="en-US"/>
          </a:p>
        </p:txBody>
      </p:sp>
      <p:pic>
        <p:nvPicPr>
          <p:cNvPr id="4" name="Picture 3" descr="SFDPH Logo.">
            <a:extLst>
              <a:ext uri="{FF2B5EF4-FFF2-40B4-BE49-F238E27FC236}">
                <a16:creationId xmlns:a16="http://schemas.microsoft.com/office/drawing/2014/main" id="{4BE1A8BB-8FB0-8BB0-63D1-DF68F8939577}"/>
              </a:ext>
              <a:ext uri="{C183D7F6-B498-43B3-948B-1728B52AA6E4}">
                <adec:decorative xmlns:adec="http://schemas.microsoft.com/office/drawing/2017/decorative" val="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6076" y="5872208"/>
            <a:ext cx="3180455" cy="1018898"/>
          </a:xfrm>
          <a:prstGeom prst="rect">
            <a:avLst/>
          </a:prstGeom>
        </p:spPr>
      </p:pic>
    </p:spTree>
    <p:extLst>
      <p:ext uri="{BB962C8B-B14F-4D97-AF65-F5344CB8AC3E}">
        <p14:creationId xmlns:p14="http://schemas.microsoft.com/office/powerpoint/2010/main" val="25466836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A79FF-3D5C-4170-88FB-A9DD310F889C}"/>
              </a:ext>
            </a:extLst>
          </p:cNvPr>
          <p:cNvSpPr>
            <a:spLocks noGrp="1"/>
          </p:cNvSpPr>
          <p:nvPr>
            <p:ph type="title" hasCustomPrompt="1"/>
          </p:nvPr>
        </p:nvSpPr>
        <p:spPr/>
        <p:txBody>
          <a:bodyPr/>
          <a:lstStyle>
            <a:lvl1pPr>
              <a:defRPr/>
            </a:lvl1pPr>
          </a:lstStyle>
          <a:p>
            <a:r>
              <a:rPr lang="en-US"/>
              <a:t>ADDITIONAL CONT</a:t>
            </a:r>
          </a:p>
        </p:txBody>
      </p:sp>
      <p:sp>
        <p:nvSpPr>
          <p:cNvPr id="3" name="Content Placeholder 2">
            <a:extLst>
              <a:ext uri="{FF2B5EF4-FFF2-40B4-BE49-F238E27FC236}">
                <a16:creationId xmlns:a16="http://schemas.microsoft.com/office/drawing/2014/main" id="{3007D7DB-B31A-437E-9FF1-2421993D2B5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6A2BAA36-68C7-49FA-9E75-57A4BAAE59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9939F2-E677-4D6A-AD15-89BEAC6958A7}"/>
              </a:ext>
            </a:extLst>
          </p:cNvPr>
          <p:cNvSpPr>
            <a:spLocks noGrp="1"/>
          </p:cNvSpPr>
          <p:nvPr>
            <p:ph type="sldNum" sz="quarter" idx="12"/>
          </p:nvPr>
        </p:nvSpPr>
        <p:spPr/>
        <p:txBody>
          <a:bodyPr/>
          <a:lstStyle>
            <a:lvl1pPr>
              <a:defRPr/>
            </a:lvl1pPr>
          </a:lstStyle>
          <a:p>
            <a:fld id="{FF97043F-3C8E-4AB9-BD37-9ACE156B20B0}" type="slidenum">
              <a:rPr lang="en-US" smtClean="0"/>
              <a:pPr/>
              <a:t>‹#›</a:t>
            </a:fld>
            <a:endParaRPr lang="en-US"/>
          </a:p>
        </p:txBody>
      </p:sp>
      <p:pic>
        <p:nvPicPr>
          <p:cNvPr id="4" name="Picture 3" descr="SFDPH Logo.">
            <a:extLst>
              <a:ext uri="{FF2B5EF4-FFF2-40B4-BE49-F238E27FC236}">
                <a16:creationId xmlns:a16="http://schemas.microsoft.com/office/drawing/2014/main" id="{3C98AD12-DE85-3BB8-FA36-41256F299967}"/>
              </a:ext>
              <a:ext uri="{C183D7F6-B498-43B3-948B-1728B52AA6E4}">
                <adec:decorative xmlns:adec="http://schemas.microsoft.com/office/drawing/2017/decorative" val="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8734" y="5757208"/>
            <a:ext cx="3180455" cy="1018898"/>
          </a:xfrm>
          <a:prstGeom prst="rect">
            <a:avLst/>
          </a:prstGeom>
        </p:spPr>
      </p:pic>
    </p:spTree>
    <p:extLst>
      <p:ext uri="{BB962C8B-B14F-4D97-AF65-F5344CB8AC3E}">
        <p14:creationId xmlns:p14="http://schemas.microsoft.com/office/powerpoint/2010/main" val="398770462"/>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C79DB-2825-40F6-AABB-BE7569E020A1}"/>
              </a:ext>
            </a:extLst>
          </p:cNvPr>
          <p:cNvSpPr>
            <a:spLocks noGrp="1"/>
          </p:cNvSpPr>
          <p:nvPr>
            <p:ph type="title"/>
          </p:nvPr>
        </p:nvSpPr>
        <p:spPr>
          <a:xfrm>
            <a:off x="831850" y="1709738"/>
            <a:ext cx="10515600" cy="2852737"/>
          </a:xfrm>
        </p:spPr>
        <p:txBody>
          <a:bodyPr anchor="b"/>
          <a:lstStyle>
            <a:lvl1pPr>
              <a:defRPr sz="6000">
                <a:solidFill>
                  <a:srgbClr val="7AC143"/>
                </a:solidFill>
              </a:defRPr>
            </a:lvl1pPr>
          </a:lstStyle>
          <a:p>
            <a:r>
              <a:rPr lang="en-US"/>
              <a:t>Click to edit Master title style</a:t>
            </a:r>
          </a:p>
        </p:txBody>
      </p:sp>
      <p:sp>
        <p:nvSpPr>
          <p:cNvPr id="3" name="Text Placeholder 2">
            <a:extLst>
              <a:ext uri="{FF2B5EF4-FFF2-40B4-BE49-F238E27FC236}">
                <a16:creationId xmlns:a16="http://schemas.microsoft.com/office/drawing/2014/main" id="{1E4C5CB1-E306-4A5C-8256-BF589AD19A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21592FBE-8E2D-4240-A19C-177F09B759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28CFEB-0FE8-42B7-9D6A-DE94893E0A6D}"/>
              </a:ext>
            </a:extLst>
          </p:cNvPr>
          <p:cNvSpPr>
            <a:spLocks noGrp="1"/>
          </p:cNvSpPr>
          <p:nvPr>
            <p:ph type="sldNum" sz="quarter" idx="12"/>
          </p:nvPr>
        </p:nvSpPr>
        <p:spPr/>
        <p:txBody>
          <a:bodyPr/>
          <a:lstStyle/>
          <a:p>
            <a:fld id="{61D0D74B-06E9-4C99-93A9-3B13D31A5613}" type="slidenum">
              <a:rPr lang="en-US" smtClean="0"/>
              <a:t>‹#›</a:t>
            </a:fld>
            <a:endParaRPr lang="en-US"/>
          </a:p>
        </p:txBody>
      </p:sp>
      <p:pic>
        <p:nvPicPr>
          <p:cNvPr id="4" name="Picture 3" descr="SFDPH Logo.">
            <a:extLst>
              <a:ext uri="{FF2B5EF4-FFF2-40B4-BE49-F238E27FC236}">
                <a16:creationId xmlns:a16="http://schemas.microsoft.com/office/drawing/2014/main" id="{AF6620FF-6F88-BC4A-9046-B102F27C865C}"/>
              </a:ext>
              <a:ext uri="{C183D7F6-B498-43B3-948B-1728B52AA6E4}">
                <adec:decorative xmlns:adec="http://schemas.microsoft.com/office/drawing/2017/decorative" val="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6076" y="5872208"/>
            <a:ext cx="3180455" cy="1018898"/>
          </a:xfrm>
          <a:prstGeom prst="rect">
            <a:avLst/>
          </a:prstGeom>
        </p:spPr>
      </p:pic>
    </p:spTree>
    <p:extLst>
      <p:ext uri="{BB962C8B-B14F-4D97-AF65-F5344CB8AC3E}">
        <p14:creationId xmlns:p14="http://schemas.microsoft.com/office/powerpoint/2010/main" val="30478120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7E507-486B-427E-94F9-58154528D3C1}"/>
              </a:ext>
            </a:extLst>
          </p:cNvPr>
          <p:cNvSpPr>
            <a:spLocks noGrp="1"/>
          </p:cNvSpPr>
          <p:nvPr>
            <p:ph type="ctrTitle"/>
          </p:nvPr>
        </p:nvSpPr>
        <p:spPr>
          <a:xfrm>
            <a:off x="1524000" y="1122363"/>
            <a:ext cx="9144000" cy="2387600"/>
          </a:xfrm>
        </p:spPr>
        <p:txBody>
          <a:bodyPr anchor="b">
            <a:normAutofit/>
          </a:bodyPr>
          <a:lstStyle>
            <a:lvl1pPr algn="ctr">
              <a:defRPr sz="5000">
                <a:solidFill>
                  <a:srgbClr val="7AC143"/>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0CF80F89-05D5-4DF5-9F84-143CCDBAD630}"/>
              </a:ext>
            </a:extLst>
          </p:cNvPr>
          <p:cNvSpPr>
            <a:spLocks noGrp="1"/>
          </p:cNvSpPr>
          <p:nvPr>
            <p:ph type="subTitle" idx="1"/>
          </p:nvPr>
        </p:nvSpPr>
        <p:spPr>
          <a:xfrm>
            <a:off x="1524000" y="3602038"/>
            <a:ext cx="9144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F89AE922-7DFC-4990-A443-0D428CE70988}"/>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6" name="Slide Number Placeholder 5">
            <a:extLst>
              <a:ext uri="{FF2B5EF4-FFF2-40B4-BE49-F238E27FC236}">
                <a16:creationId xmlns:a16="http://schemas.microsoft.com/office/drawing/2014/main" id="{B210D4D5-64C6-4CA8-917E-D9F1F37C0D04}"/>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61D0D74B-06E9-4C99-93A9-3B13D31A5613}" type="slidenum">
              <a:rPr lang="en-US" smtClean="0"/>
              <a:pPr/>
              <a:t>‹#›</a:t>
            </a:fld>
            <a:endParaRPr lang="en-US"/>
          </a:p>
        </p:txBody>
      </p:sp>
      <p:pic>
        <p:nvPicPr>
          <p:cNvPr id="8" name="Picture 7" descr="SFDPH Logo.">
            <a:extLst>
              <a:ext uri="{FF2B5EF4-FFF2-40B4-BE49-F238E27FC236}">
                <a16:creationId xmlns:a16="http://schemas.microsoft.com/office/drawing/2014/main" id="{D5C460E8-846B-6D80-C868-8EE0E770391A}"/>
              </a:ext>
              <a:ext uri="{C183D7F6-B498-43B3-948B-1728B52AA6E4}">
                <adec:decorative xmlns:adec="http://schemas.microsoft.com/office/drawing/2017/decorative" val="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6076" y="5872208"/>
            <a:ext cx="3180455" cy="1018898"/>
          </a:xfrm>
          <a:prstGeom prst="rect">
            <a:avLst/>
          </a:prstGeom>
        </p:spPr>
      </p:pic>
    </p:spTree>
    <p:extLst>
      <p:ext uri="{BB962C8B-B14F-4D97-AF65-F5344CB8AC3E}">
        <p14:creationId xmlns:p14="http://schemas.microsoft.com/office/powerpoint/2010/main" val="2546683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A79FF-3D5C-4170-88FB-A9DD310F889C}"/>
              </a:ext>
            </a:extLst>
          </p:cNvPr>
          <p:cNvSpPr>
            <a:spLocks noGrp="1"/>
          </p:cNvSpPr>
          <p:nvPr>
            <p:ph type="title" hasCustomPrompt="1"/>
          </p:nvPr>
        </p:nvSpPr>
        <p:spPr/>
        <p:txBody>
          <a:bodyPr/>
          <a:lstStyle>
            <a:lvl1pPr>
              <a:defRPr/>
            </a:lvl1pPr>
          </a:lstStyle>
          <a:p>
            <a:r>
              <a:rPr lang="en-US"/>
              <a:t>ADDITIONAL CONT</a:t>
            </a:r>
          </a:p>
        </p:txBody>
      </p:sp>
      <p:sp>
        <p:nvSpPr>
          <p:cNvPr id="3" name="Content Placeholder 2">
            <a:extLst>
              <a:ext uri="{FF2B5EF4-FFF2-40B4-BE49-F238E27FC236}">
                <a16:creationId xmlns:a16="http://schemas.microsoft.com/office/drawing/2014/main" id="{3007D7DB-B31A-437E-9FF1-2421993D2B5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6A2BAA36-68C7-49FA-9E75-57A4BAAE59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9939F2-E677-4D6A-AD15-89BEAC6958A7}"/>
              </a:ext>
            </a:extLst>
          </p:cNvPr>
          <p:cNvSpPr>
            <a:spLocks noGrp="1"/>
          </p:cNvSpPr>
          <p:nvPr>
            <p:ph type="sldNum" sz="quarter" idx="12"/>
          </p:nvPr>
        </p:nvSpPr>
        <p:spPr/>
        <p:txBody>
          <a:bodyPr/>
          <a:lstStyle>
            <a:lvl1pPr>
              <a:defRPr/>
            </a:lvl1pPr>
          </a:lstStyle>
          <a:p>
            <a:fld id="{FF97043F-3C8E-4AB9-BD37-9ACE156B20B0}" type="slidenum">
              <a:rPr lang="en-US" smtClean="0"/>
              <a:pPr/>
              <a:t>‹#›</a:t>
            </a:fld>
            <a:endParaRPr lang="en-US"/>
          </a:p>
        </p:txBody>
      </p:sp>
      <p:pic>
        <p:nvPicPr>
          <p:cNvPr id="4" name="Picture 3" descr="SFDPH Logo.">
            <a:extLst>
              <a:ext uri="{FF2B5EF4-FFF2-40B4-BE49-F238E27FC236}">
                <a16:creationId xmlns:a16="http://schemas.microsoft.com/office/drawing/2014/main" id="{71ED7046-358F-CD7A-722E-13A3CF03D363}"/>
              </a:ext>
              <a:ext uri="{C183D7F6-B498-43B3-948B-1728B52AA6E4}">
                <adec:decorative xmlns:adec="http://schemas.microsoft.com/office/drawing/2017/decorative" val="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6076" y="5872208"/>
            <a:ext cx="3180455" cy="1018898"/>
          </a:xfrm>
          <a:prstGeom prst="rect">
            <a:avLst/>
          </a:prstGeom>
        </p:spPr>
      </p:pic>
    </p:spTree>
    <p:extLst>
      <p:ext uri="{BB962C8B-B14F-4D97-AF65-F5344CB8AC3E}">
        <p14:creationId xmlns:p14="http://schemas.microsoft.com/office/powerpoint/2010/main" val="398770462"/>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C79DB-2825-40F6-AABB-BE7569E020A1}"/>
              </a:ext>
            </a:extLst>
          </p:cNvPr>
          <p:cNvSpPr>
            <a:spLocks noGrp="1"/>
          </p:cNvSpPr>
          <p:nvPr>
            <p:ph type="title"/>
          </p:nvPr>
        </p:nvSpPr>
        <p:spPr>
          <a:xfrm>
            <a:off x="831850" y="1709738"/>
            <a:ext cx="10515600" cy="2852737"/>
          </a:xfrm>
        </p:spPr>
        <p:txBody>
          <a:bodyPr anchor="b"/>
          <a:lstStyle>
            <a:lvl1pPr>
              <a:defRPr sz="6000">
                <a:solidFill>
                  <a:srgbClr val="7AC143"/>
                </a:solidFill>
              </a:defRPr>
            </a:lvl1pPr>
          </a:lstStyle>
          <a:p>
            <a:r>
              <a:rPr lang="en-US"/>
              <a:t>Click to edit Master title style</a:t>
            </a:r>
          </a:p>
        </p:txBody>
      </p:sp>
      <p:sp>
        <p:nvSpPr>
          <p:cNvPr id="3" name="Text Placeholder 2">
            <a:extLst>
              <a:ext uri="{FF2B5EF4-FFF2-40B4-BE49-F238E27FC236}">
                <a16:creationId xmlns:a16="http://schemas.microsoft.com/office/drawing/2014/main" id="{1E4C5CB1-E306-4A5C-8256-BF589AD19A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21592FBE-8E2D-4240-A19C-177F09B759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28CFEB-0FE8-42B7-9D6A-DE94893E0A6D}"/>
              </a:ext>
            </a:extLst>
          </p:cNvPr>
          <p:cNvSpPr>
            <a:spLocks noGrp="1"/>
          </p:cNvSpPr>
          <p:nvPr>
            <p:ph type="sldNum" sz="quarter" idx="12"/>
          </p:nvPr>
        </p:nvSpPr>
        <p:spPr/>
        <p:txBody>
          <a:bodyPr/>
          <a:lstStyle/>
          <a:p>
            <a:fld id="{61D0D74B-06E9-4C99-93A9-3B13D31A5613}" type="slidenum">
              <a:rPr lang="en-US" smtClean="0"/>
              <a:t>‹#›</a:t>
            </a:fld>
            <a:endParaRPr lang="en-US"/>
          </a:p>
        </p:txBody>
      </p:sp>
      <p:pic>
        <p:nvPicPr>
          <p:cNvPr id="4" name="Picture 3" descr="SFDPH Logo.">
            <a:extLst>
              <a:ext uri="{FF2B5EF4-FFF2-40B4-BE49-F238E27FC236}">
                <a16:creationId xmlns:a16="http://schemas.microsoft.com/office/drawing/2014/main" id="{C95E10D0-3900-F6BC-B0D1-3CA53C03B3CA}"/>
              </a:ext>
              <a:ext uri="{C183D7F6-B498-43B3-948B-1728B52AA6E4}">
                <adec:decorative xmlns:adec="http://schemas.microsoft.com/office/drawing/2017/decorative" val="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6076" y="5872208"/>
            <a:ext cx="3180455" cy="1018898"/>
          </a:xfrm>
          <a:prstGeom prst="rect">
            <a:avLst/>
          </a:prstGeom>
        </p:spPr>
      </p:pic>
    </p:spTree>
    <p:extLst>
      <p:ext uri="{BB962C8B-B14F-4D97-AF65-F5344CB8AC3E}">
        <p14:creationId xmlns:p14="http://schemas.microsoft.com/office/powerpoint/2010/main" val="304781204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7E507-486B-427E-94F9-58154528D3C1}"/>
              </a:ext>
            </a:extLst>
          </p:cNvPr>
          <p:cNvSpPr>
            <a:spLocks noGrp="1"/>
          </p:cNvSpPr>
          <p:nvPr>
            <p:ph type="ctrTitle"/>
          </p:nvPr>
        </p:nvSpPr>
        <p:spPr>
          <a:xfrm>
            <a:off x="1524000" y="1122363"/>
            <a:ext cx="9144000" cy="2387600"/>
          </a:xfrm>
        </p:spPr>
        <p:txBody>
          <a:bodyPr anchor="b">
            <a:normAutofit/>
          </a:bodyPr>
          <a:lstStyle>
            <a:lvl1pPr algn="ctr">
              <a:defRPr sz="5000">
                <a:solidFill>
                  <a:srgbClr val="7AC143"/>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0CF80F89-05D5-4DF5-9F84-143CCDBAD630}"/>
              </a:ext>
            </a:extLst>
          </p:cNvPr>
          <p:cNvSpPr>
            <a:spLocks noGrp="1"/>
          </p:cNvSpPr>
          <p:nvPr>
            <p:ph type="subTitle" idx="1"/>
          </p:nvPr>
        </p:nvSpPr>
        <p:spPr>
          <a:xfrm>
            <a:off x="1524000" y="3602038"/>
            <a:ext cx="9144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F89AE922-7DFC-4990-A443-0D428CE70988}"/>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6" name="Slide Number Placeholder 5">
            <a:extLst>
              <a:ext uri="{FF2B5EF4-FFF2-40B4-BE49-F238E27FC236}">
                <a16:creationId xmlns:a16="http://schemas.microsoft.com/office/drawing/2014/main" id="{B210D4D5-64C6-4CA8-917E-D9F1F37C0D04}"/>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61D0D74B-06E9-4C99-93A9-3B13D31A5613}" type="slidenum">
              <a:rPr lang="en-US" smtClean="0"/>
              <a:pPr/>
              <a:t>‹#›</a:t>
            </a:fld>
            <a:endParaRPr lang="en-US"/>
          </a:p>
        </p:txBody>
      </p:sp>
      <p:pic>
        <p:nvPicPr>
          <p:cNvPr id="4" name="Picture 3" descr="SFDPH Logo.">
            <a:extLst>
              <a:ext uri="{FF2B5EF4-FFF2-40B4-BE49-F238E27FC236}">
                <a16:creationId xmlns:a16="http://schemas.microsoft.com/office/drawing/2014/main" id="{E6DF7D86-1D32-8F21-36A8-C2F372B90D01}"/>
              </a:ext>
              <a:ext uri="{C183D7F6-B498-43B3-948B-1728B52AA6E4}">
                <adec:decorative xmlns:adec="http://schemas.microsoft.com/office/drawing/2017/decorative" val="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8734" y="5757208"/>
            <a:ext cx="3180455" cy="1018898"/>
          </a:xfrm>
          <a:prstGeom prst="rect">
            <a:avLst/>
          </a:prstGeom>
        </p:spPr>
      </p:pic>
    </p:spTree>
    <p:extLst>
      <p:ext uri="{BB962C8B-B14F-4D97-AF65-F5344CB8AC3E}">
        <p14:creationId xmlns:p14="http://schemas.microsoft.com/office/powerpoint/2010/main" val="164235304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A79FF-3D5C-4170-88FB-A9DD310F889C}"/>
              </a:ext>
            </a:extLst>
          </p:cNvPr>
          <p:cNvSpPr>
            <a:spLocks noGrp="1"/>
          </p:cNvSpPr>
          <p:nvPr>
            <p:ph type="title" hasCustomPrompt="1"/>
          </p:nvPr>
        </p:nvSpPr>
        <p:spPr/>
        <p:txBody>
          <a:bodyPr/>
          <a:lstStyle>
            <a:lvl1pPr>
              <a:defRPr/>
            </a:lvl1pPr>
          </a:lstStyle>
          <a:p>
            <a:r>
              <a:rPr lang="en-US"/>
              <a:t>ADDITIONAL CONT</a:t>
            </a:r>
          </a:p>
        </p:txBody>
      </p:sp>
      <p:sp>
        <p:nvSpPr>
          <p:cNvPr id="3" name="Content Placeholder 2">
            <a:extLst>
              <a:ext uri="{FF2B5EF4-FFF2-40B4-BE49-F238E27FC236}">
                <a16:creationId xmlns:a16="http://schemas.microsoft.com/office/drawing/2014/main" id="{3007D7DB-B31A-437E-9FF1-2421993D2B5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6A2BAA36-68C7-49FA-9E75-57A4BAAE59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9939F2-E677-4D6A-AD15-89BEAC6958A7}"/>
              </a:ext>
            </a:extLst>
          </p:cNvPr>
          <p:cNvSpPr>
            <a:spLocks noGrp="1"/>
          </p:cNvSpPr>
          <p:nvPr>
            <p:ph type="sldNum" sz="quarter" idx="12"/>
          </p:nvPr>
        </p:nvSpPr>
        <p:spPr/>
        <p:txBody>
          <a:bodyPr/>
          <a:lstStyle>
            <a:lvl1pPr>
              <a:defRPr/>
            </a:lvl1pPr>
          </a:lstStyle>
          <a:p>
            <a:fld id="{FF97043F-3C8E-4AB9-BD37-9ACE156B20B0}" type="slidenum">
              <a:rPr lang="en-US" smtClean="0"/>
              <a:pPr/>
              <a:t>‹#›</a:t>
            </a:fld>
            <a:endParaRPr lang="en-US"/>
          </a:p>
        </p:txBody>
      </p:sp>
      <p:pic>
        <p:nvPicPr>
          <p:cNvPr id="4" name="Picture 3" descr="SFDPH Logo.">
            <a:extLst>
              <a:ext uri="{FF2B5EF4-FFF2-40B4-BE49-F238E27FC236}">
                <a16:creationId xmlns:a16="http://schemas.microsoft.com/office/drawing/2014/main" id="{5CACB35A-14F6-3866-56A2-9C60E2647A0D}"/>
              </a:ext>
              <a:ext uri="{C183D7F6-B498-43B3-948B-1728B52AA6E4}">
                <adec:decorative xmlns:adec="http://schemas.microsoft.com/office/drawing/2017/decorative" val="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8734" y="5757208"/>
            <a:ext cx="3180455" cy="1018898"/>
          </a:xfrm>
          <a:prstGeom prst="rect">
            <a:avLst/>
          </a:prstGeom>
        </p:spPr>
      </p:pic>
    </p:spTree>
    <p:extLst>
      <p:ext uri="{BB962C8B-B14F-4D97-AF65-F5344CB8AC3E}">
        <p14:creationId xmlns:p14="http://schemas.microsoft.com/office/powerpoint/2010/main" val="1102976930"/>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C79DB-2825-40F6-AABB-BE7569E020A1}"/>
              </a:ext>
            </a:extLst>
          </p:cNvPr>
          <p:cNvSpPr>
            <a:spLocks noGrp="1"/>
          </p:cNvSpPr>
          <p:nvPr>
            <p:ph type="title"/>
          </p:nvPr>
        </p:nvSpPr>
        <p:spPr>
          <a:xfrm>
            <a:off x="831850" y="1709738"/>
            <a:ext cx="10515600" cy="2852737"/>
          </a:xfrm>
        </p:spPr>
        <p:txBody>
          <a:bodyPr anchor="b"/>
          <a:lstStyle>
            <a:lvl1pPr>
              <a:defRPr sz="6000">
                <a:solidFill>
                  <a:srgbClr val="7AC143"/>
                </a:solidFill>
              </a:defRPr>
            </a:lvl1pPr>
          </a:lstStyle>
          <a:p>
            <a:r>
              <a:rPr lang="en-US"/>
              <a:t>Click to edit Master title style</a:t>
            </a:r>
          </a:p>
        </p:txBody>
      </p:sp>
      <p:sp>
        <p:nvSpPr>
          <p:cNvPr id="3" name="Text Placeholder 2">
            <a:extLst>
              <a:ext uri="{FF2B5EF4-FFF2-40B4-BE49-F238E27FC236}">
                <a16:creationId xmlns:a16="http://schemas.microsoft.com/office/drawing/2014/main" id="{1E4C5CB1-E306-4A5C-8256-BF589AD19A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21592FBE-8E2D-4240-A19C-177F09B759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28CFEB-0FE8-42B7-9D6A-DE94893E0A6D}"/>
              </a:ext>
            </a:extLst>
          </p:cNvPr>
          <p:cNvSpPr>
            <a:spLocks noGrp="1"/>
          </p:cNvSpPr>
          <p:nvPr>
            <p:ph type="sldNum" sz="quarter" idx="12"/>
          </p:nvPr>
        </p:nvSpPr>
        <p:spPr/>
        <p:txBody>
          <a:bodyPr/>
          <a:lstStyle/>
          <a:p>
            <a:fld id="{61D0D74B-06E9-4C99-93A9-3B13D31A5613}" type="slidenum">
              <a:rPr lang="en-US" smtClean="0"/>
              <a:t>‹#›</a:t>
            </a:fld>
            <a:endParaRPr lang="en-US"/>
          </a:p>
        </p:txBody>
      </p:sp>
      <p:pic>
        <p:nvPicPr>
          <p:cNvPr id="8" name="Picture 7" descr="SFDPH Logo.">
            <a:extLst>
              <a:ext uri="{FF2B5EF4-FFF2-40B4-BE49-F238E27FC236}">
                <a16:creationId xmlns:a16="http://schemas.microsoft.com/office/drawing/2014/main" id="{AFDBE0B7-0292-9F90-5E7F-D5B106EE90DB}"/>
              </a:ext>
              <a:ext uri="{C183D7F6-B498-43B3-948B-1728B52AA6E4}">
                <adec:decorative xmlns:adec="http://schemas.microsoft.com/office/drawing/2017/decorative" val="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8734" y="5757208"/>
            <a:ext cx="3180455" cy="1018898"/>
          </a:xfrm>
          <a:prstGeom prst="rect">
            <a:avLst/>
          </a:prstGeom>
        </p:spPr>
      </p:pic>
    </p:spTree>
    <p:extLst>
      <p:ext uri="{BB962C8B-B14F-4D97-AF65-F5344CB8AC3E}">
        <p14:creationId xmlns:p14="http://schemas.microsoft.com/office/powerpoint/2010/main" val="269649288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7E507-486B-427E-94F9-58154528D3C1}"/>
              </a:ext>
            </a:extLst>
          </p:cNvPr>
          <p:cNvSpPr>
            <a:spLocks noGrp="1"/>
          </p:cNvSpPr>
          <p:nvPr>
            <p:ph type="ctrTitle"/>
          </p:nvPr>
        </p:nvSpPr>
        <p:spPr>
          <a:xfrm>
            <a:off x="1524000" y="1122363"/>
            <a:ext cx="9144000" cy="2387600"/>
          </a:xfrm>
        </p:spPr>
        <p:txBody>
          <a:bodyPr anchor="b">
            <a:normAutofit/>
          </a:bodyPr>
          <a:lstStyle>
            <a:lvl1pPr algn="ctr">
              <a:defRPr sz="5000">
                <a:solidFill>
                  <a:srgbClr val="7AC143"/>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0CF80F89-05D5-4DF5-9F84-143CCDBAD630}"/>
              </a:ext>
            </a:extLst>
          </p:cNvPr>
          <p:cNvSpPr>
            <a:spLocks noGrp="1"/>
          </p:cNvSpPr>
          <p:nvPr>
            <p:ph type="subTitle" idx="1"/>
          </p:nvPr>
        </p:nvSpPr>
        <p:spPr>
          <a:xfrm>
            <a:off x="1524000" y="3602038"/>
            <a:ext cx="9144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F89AE922-7DFC-4990-A443-0D428CE70988}"/>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6" name="Slide Number Placeholder 5">
            <a:extLst>
              <a:ext uri="{FF2B5EF4-FFF2-40B4-BE49-F238E27FC236}">
                <a16:creationId xmlns:a16="http://schemas.microsoft.com/office/drawing/2014/main" id="{B210D4D5-64C6-4CA8-917E-D9F1F37C0D04}"/>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61D0D74B-06E9-4C99-93A9-3B13D31A5613}" type="slidenum">
              <a:rPr lang="en-US" smtClean="0"/>
              <a:pPr/>
              <a:t>‹#›</a:t>
            </a:fld>
            <a:endParaRPr lang="en-US"/>
          </a:p>
        </p:txBody>
      </p:sp>
      <p:pic>
        <p:nvPicPr>
          <p:cNvPr id="4" name="Picture 3" descr="SFDPH Logo.">
            <a:extLst>
              <a:ext uri="{FF2B5EF4-FFF2-40B4-BE49-F238E27FC236}">
                <a16:creationId xmlns:a16="http://schemas.microsoft.com/office/drawing/2014/main" id="{5255F931-C2B5-84DC-C4E3-8D1B3D4DFD46}"/>
              </a:ext>
              <a:ext uri="{C183D7F6-B498-43B3-948B-1728B52AA6E4}">
                <adec:decorative xmlns:adec="http://schemas.microsoft.com/office/drawing/2017/decorative" val="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8734" y="5757208"/>
            <a:ext cx="3180455" cy="1018898"/>
          </a:xfrm>
          <a:prstGeom prst="rect">
            <a:avLst/>
          </a:prstGeom>
        </p:spPr>
      </p:pic>
    </p:spTree>
    <p:extLst>
      <p:ext uri="{BB962C8B-B14F-4D97-AF65-F5344CB8AC3E}">
        <p14:creationId xmlns:p14="http://schemas.microsoft.com/office/powerpoint/2010/main" val="254668369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A79FF-3D5C-4170-88FB-A9DD310F889C}"/>
              </a:ext>
            </a:extLst>
          </p:cNvPr>
          <p:cNvSpPr>
            <a:spLocks noGrp="1"/>
          </p:cNvSpPr>
          <p:nvPr>
            <p:ph type="title" hasCustomPrompt="1"/>
          </p:nvPr>
        </p:nvSpPr>
        <p:spPr/>
        <p:txBody>
          <a:bodyPr/>
          <a:lstStyle>
            <a:lvl1pPr>
              <a:defRPr/>
            </a:lvl1pPr>
          </a:lstStyle>
          <a:p>
            <a:r>
              <a:rPr lang="en-US"/>
              <a:t>ADDITIONAL CONT</a:t>
            </a:r>
          </a:p>
        </p:txBody>
      </p:sp>
      <p:sp>
        <p:nvSpPr>
          <p:cNvPr id="3" name="Content Placeholder 2">
            <a:extLst>
              <a:ext uri="{FF2B5EF4-FFF2-40B4-BE49-F238E27FC236}">
                <a16:creationId xmlns:a16="http://schemas.microsoft.com/office/drawing/2014/main" id="{3007D7DB-B31A-437E-9FF1-2421993D2B5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6A2BAA36-68C7-49FA-9E75-57A4BAAE59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9939F2-E677-4D6A-AD15-89BEAC6958A7}"/>
              </a:ext>
            </a:extLst>
          </p:cNvPr>
          <p:cNvSpPr>
            <a:spLocks noGrp="1"/>
          </p:cNvSpPr>
          <p:nvPr>
            <p:ph type="sldNum" sz="quarter" idx="12"/>
          </p:nvPr>
        </p:nvSpPr>
        <p:spPr/>
        <p:txBody>
          <a:bodyPr/>
          <a:lstStyle>
            <a:lvl1pPr>
              <a:defRPr/>
            </a:lvl1pPr>
          </a:lstStyle>
          <a:p>
            <a:fld id="{FF97043F-3C8E-4AB9-BD37-9ACE156B20B0}" type="slidenum">
              <a:rPr lang="en-US" smtClean="0"/>
              <a:pPr/>
              <a:t>‹#›</a:t>
            </a:fld>
            <a:endParaRPr lang="en-US"/>
          </a:p>
        </p:txBody>
      </p:sp>
      <p:pic>
        <p:nvPicPr>
          <p:cNvPr id="4" name="Picture 3" descr="SFDPH Logo.">
            <a:extLst>
              <a:ext uri="{FF2B5EF4-FFF2-40B4-BE49-F238E27FC236}">
                <a16:creationId xmlns:a16="http://schemas.microsoft.com/office/drawing/2014/main" id="{047D82A4-A3B2-26AF-C1B0-F76D49F01F6A}"/>
              </a:ext>
              <a:ext uri="{C183D7F6-B498-43B3-948B-1728B52AA6E4}">
                <adec:decorative xmlns:adec="http://schemas.microsoft.com/office/drawing/2017/decorative" val="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8734" y="5757208"/>
            <a:ext cx="3180455" cy="1018898"/>
          </a:xfrm>
          <a:prstGeom prst="rect">
            <a:avLst/>
          </a:prstGeom>
        </p:spPr>
      </p:pic>
    </p:spTree>
    <p:extLst>
      <p:ext uri="{BB962C8B-B14F-4D97-AF65-F5344CB8AC3E}">
        <p14:creationId xmlns:p14="http://schemas.microsoft.com/office/powerpoint/2010/main" val="398770462"/>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C79DB-2825-40F6-AABB-BE7569E020A1}"/>
              </a:ext>
            </a:extLst>
          </p:cNvPr>
          <p:cNvSpPr>
            <a:spLocks noGrp="1"/>
          </p:cNvSpPr>
          <p:nvPr>
            <p:ph type="title"/>
          </p:nvPr>
        </p:nvSpPr>
        <p:spPr>
          <a:xfrm>
            <a:off x="831850" y="1709738"/>
            <a:ext cx="10515600" cy="2852737"/>
          </a:xfrm>
        </p:spPr>
        <p:txBody>
          <a:bodyPr anchor="b"/>
          <a:lstStyle>
            <a:lvl1pPr>
              <a:defRPr sz="6000">
                <a:solidFill>
                  <a:srgbClr val="7AC143"/>
                </a:solidFill>
              </a:defRPr>
            </a:lvl1pPr>
          </a:lstStyle>
          <a:p>
            <a:r>
              <a:rPr lang="en-US"/>
              <a:t>Click to edit Master title style</a:t>
            </a:r>
          </a:p>
        </p:txBody>
      </p:sp>
      <p:sp>
        <p:nvSpPr>
          <p:cNvPr id="3" name="Text Placeholder 2">
            <a:extLst>
              <a:ext uri="{FF2B5EF4-FFF2-40B4-BE49-F238E27FC236}">
                <a16:creationId xmlns:a16="http://schemas.microsoft.com/office/drawing/2014/main" id="{1E4C5CB1-E306-4A5C-8256-BF589AD19A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21592FBE-8E2D-4240-A19C-177F09B759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28CFEB-0FE8-42B7-9D6A-DE94893E0A6D}"/>
              </a:ext>
            </a:extLst>
          </p:cNvPr>
          <p:cNvSpPr>
            <a:spLocks noGrp="1"/>
          </p:cNvSpPr>
          <p:nvPr>
            <p:ph type="sldNum" sz="quarter" idx="12"/>
          </p:nvPr>
        </p:nvSpPr>
        <p:spPr/>
        <p:txBody>
          <a:bodyPr/>
          <a:lstStyle/>
          <a:p>
            <a:fld id="{61D0D74B-06E9-4C99-93A9-3B13D31A5613}" type="slidenum">
              <a:rPr lang="en-US" smtClean="0"/>
              <a:t>‹#›</a:t>
            </a:fld>
            <a:endParaRPr lang="en-US"/>
          </a:p>
        </p:txBody>
      </p:sp>
      <p:pic>
        <p:nvPicPr>
          <p:cNvPr id="4" name="Picture 3" descr="SFDPH Logo.">
            <a:extLst>
              <a:ext uri="{FF2B5EF4-FFF2-40B4-BE49-F238E27FC236}">
                <a16:creationId xmlns:a16="http://schemas.microsoft.com/office/drawing/2014/main" id="{416C233A-ECA7-85E4-580A-B24621B51E61}"/>
              </a:ext>
              <a:ext uri="{C183D7F6-B498-43B3-948B-1728B52AA6E4}">
                <adec:decorative xmlns:adec="http://schemas.microsoft.com/office/drawing/2017/decorative" val="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8734" y="5757208"/>
            <a:ext cx="3180455" cy="1018898"/>
          </a:xfrm>
          <a:prstGeom prst="rect">
            <a:avLst/>
          </a:prstGeom>
        </p:spPr>
      </p:pic>
    </p:spTree>
    <p:extLst>
      <p:ext uri="{BB962C8B-B14F-4D97-AF65-F5344CB8AC3E}">
        <p14:creationId xmlns:p14="http://schemas.microsoft.com/office/powerpoint/2010/main" val="304781204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5D965-F0A3-4C02-9F41-2A7B65D3777F}"/>
              </a:ext>
            </a:extLst>
          </p:cNvPr>
          <p:cNvSpPr>
            <a:spLocks noGrp="1"/>
          </p:cNvSpPr>
          <p:nvPr>
            <p:ph type="title"/>
          </p:nvPr>
        </p:nvSpPr>
        <p:spPr/>
        <p:txBody>
          <a:bodyPr/>
          <a:lstStyle>
            <a:lvl1pPr>
              <a:defRPr>
                <a:solidFill>
                  <a:srgbClr val="7AC143"/>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A5A0CE27-D9FB-4AE8-927C-C6E398F46ED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E1FDDA9-35E0-44A3-B273-9890D3A177F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0574AF0-259D-414F-B212-C110C32A6988}"/>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007584D8-2C72-410D-A7F5-894FA12162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5D3A25-1E1D-4A1B-8EB6-07241C1C1E6D}"/>
              </a:ext>
            </a:extLst>
          </p:cNvPr>
          <p:cNvSpPr>
            <a:spLocks noGrp="1"/>
          </p:cNvSpPr>
          <p:nvPr>
            <p:ph type="sldNum" sz="quarter" idx="12"/>
          </p:nvPr>
        </p:nvSpPr>
        <p:spPr/>
        <p:txBody>
          <a:bodyPr/>
          <a:lstStyle/>
          <a:p>
            <a:fld id="{61D0D74B-06E9-4C99-93A9-3B13D31A5613}" type="slidenum">
              <a:rPr lang="en-US" smtClean="0"/>
              <a:t>‹#›</a:t>
            </a:fld>
            <a:endParaRPr lang="en-US"/>
          </a:p>
        </p:txBody>
      </p:sp>
    </p:spTree>
    <p:extLst>
      <p:ext uri="{BB962C8B-B14F-4D97-AF65-F5344CB8AC3E}">
        <p14:creationId xmlns:p14="http://schemas.microsoft.com/office/powerpoint/2010/main" val="88739061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6ED15-4787-43CB-BC8D-8E178CD442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9D44DDA-C73B-47A6-81DD-0F0872E1D0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B49A992-759E-4F9E-8029-66465CA2378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3ECA07C-6E12-4289-8539-AF55E354B6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FF1BB1C-6019-4B64-B42E-6B18886AB4B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9ABC181-8B97-47F8-B95E-B1B24D0FA534}"/>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6C4352FA-0D7F-4280-8B99-A7FB83288E2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693FF63-93EF-4F4D-855A-4CFBF45E4ACB}"/>
              </a:ext>
            </a:extLst>
          </p:cNvPr>
          <p:cNvSpPr>
            <a:spLocks noGrp="1"/>
          </p:cNvSpPr>
          <p:nvPr>
            <p:ph type="sldNum" sz="quarter" idx="12"/>
          </p:nvPr>
        </p:nvSpPr>
        <p:spPr/>
        <p:txBody>
          <a:bodyPr/>
          <a:lstStyle/>
          <a:p>
            <a:fld id="{61D0D74B-06E9-4C99-93A9-3B13D31A5613}" type="slidenum">
              <a:rPr lang="en-US" smtClean="0"/>
              <a:t>‹#›</a:t>
            </a:fld>
            <a:endParaRPr lang="en-US"/>
          </a:p>
        </p:txBody>
      </p:sp>
    </p:spTree>
    <p:extLst>
      <p:ext uri="{BB962C8B-B14F-4D97-AF65-F5344CB8AC3E}">
        <p14:creationId xmlns:p14="http://schemas.microsoft.com/office/powerpoint/2010/main" val="606716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2/11/2024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FCAC7-31D5-4D02-844E-454BA8D6472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D7371F3-92DA-4033-AB46-D6FFCD0964FA}"/>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8E56CBB5-D977-4D43-9D6E-31FFBB63CF3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96A8E93-E190-4035-A3F6-E52C7D9E0084}"/>
              </a:ext>
            </a:extLst>
          </p:cNvPr>
          <p:cNvSpPr>
            <a:spLocks noGrp="1"/>
          </p:cNvSpPr>
          <p:nvPr>
            <p:ph type="sldNum" sz="quarter" idx="12"/>
          </p:nvPr>
        </p:nvSpPr>
        <p:spPr/>
        <p:txBody>
          <a:bodyPr/>
          <a:lstStyle/>
          <a:p>
            <a:fld id="{61D0D74B-06E9-4C99-93A9-3B13D31A5613}" type="slidenum">
              <a:rPr lang="en-US" smtClean="0"/>
              <a:t>‹#›</a:t>
            </a:fld>
            <a:endParaRPr lang="en-US"/>
          </a:p>
        </p:txBody>
      </p:sp>
    </p:spTree>
    <p:extLst>
      <p:ext uri="{BB962C8B-B14F-4D97-AF65-F5344CB8AC3E}">
        <p14:creationId xmlns:p14="http://schemas.microsoft.com/office/powerpoint/2010/main" val="315363846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A929962-7C7A-4832-8775-A6742C32976E}"/>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CE31B5BE-B6B3-4120-8E95-3FF3D4ADBB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6D78F6B-4CBB-4B94-9325-B864AEC9BA64}"/>
              </a:ext>
            </a:extLst>
          </p:cNvPr>
          <p:cNvSpPr>
            <a:spLocks noGrp="1"/>
          </p:cNvSpPr>
          <p:nvPr>
            <p:ph type="sldNum" sz="quarter" idx="12"/>
          </p:nvPr>
        </p:nvSpPr>
        <p:spPr/>
        <p:txBody>
          <a:bodyPr/>
          <a:lstStyle/>
          <a:p>
            <a:fld id="{61D0D74B-06E9-4C99-93A9-3B13D31A5613}" type="slidenum">
              <a:rPr lang="en-US" smtClean="0"/>
              <a:t>‹#›</a:t>
            </a:fld>
            <a:endParaRPr lang="en-US"/>
          </a:p>
        </p:txBody>
      </p:sp>
    </p:spTree>
    <p:extLst>
      <p:ext uri="{BB962C8B-B14F-4D97-AF65-F5344CB8AC3E}">
        <p14:creationId xmlns:p14="http://schemas.microsoft.com/office/powerpoint/2010/main" val="121953902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BBB2C-0771-4E6F-92D5-929D867333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C1CD29F-8CED-44CC-8242-E4E4CCD936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7147127-3D1D-45A1-A826-781B560F60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AAD7B2-C311-421B-880D-705998811BDC}"/>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728D2C07-8627-499C-8E7E-B429BE8AB6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6A8D14-93CD-499A-A722-167AB4E18715}"/>
              </a:ext>
            </a:extLst>
          </p:cNvPr>
          <p:cNvSpPr>
            <a:spLocks noGrp="1"/>
          </p:cNvSpPr>
          <p:nvPr>
            <p:ph type="sldNum" sz="quarter" idx="12"/>
          </p:nvPr>
        </p:nvSpPr>
        <p:spPr/>
        <p:txBody>
          <a:bodyPr/>
          <a:lstStyle/>
          <a:p>
            <a:fld id="{61D0D74B-06E9-4C99-93A9-3B13D31A5613}" type="slidenum">
              <a:rPr lang="en-US" smtClean="0"/>
              <a:t>‹#›</a:t>
            </a:fld>
            <a:endParaRPr lang="en-US"/>
          </a:p>
        </p:txBody>
      </p:sp>
    </p:spTree>
    <p:extLst>
      <p:ext uri="{BB962C8B-B14F-4D97-AF65-F5344CB8AC3E}">
        <p14:creationId xmlns:p14="http://schemas.microsoft.com/office/powerpoint/2010/main" val="30641281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BFF87-190B-450F-834F-67B68C3EA4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AF3BA01-24DC-4A83-9F5A-E1EF82B711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F06469D-BB54-46B4-B187-F27ACCCE66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E5D9E8-A162-4C6A-A948-866E7EFFE28E}"/>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252D492F-BEDD-40B9-BA02-50D476398A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D9C194-4F86-4241-AD54-57A2F88D3824}"/>
              </a:ext>
            </a:extLst>
          </p:cNvPr>
          <p:cNvSpPr>
            <a:spLocks noGrp="1"/>
          </p:cNvSpPr>
          <p:nvPr>
            <p:ph type="sldNum" sz="quarter" idx="12"/>
          </p:nvPr>
        </p:nvSpPr>
        <p:spPr/>
        <p:txBody>
          <a:bodyPr/>
          <a:lstStyle/>
          <a:p>
            <a:fld id="{61D0D74B-06E9-4C99-93A9-3B13D31A5613}" type="slidenum">
              <a:rPr lang="en-US" smtClean="0"/>
              <a:t>‹#›</a:t>
            </a:fld>
            <a:endParaRPr lang="en-US"/>
          </a:p>
        </p:txBody>
      </p:sp>
    </p:spTree>
    <p:extLst>
      <p:ext uri="{BB962C8B-B14F-4D97-AF65-F5344CB8AC3E}">
        <p14:creationId xmlns:p14="http://schemas.microsoft.com/office/powerpoint/2010/main" val="408165900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492FF-FB9C-4EAB-959C-B10D9F59D83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0F44920-7FA6-4979-9628-8EF4AA444C8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5F7912-2131-457C-AF3C-A057BC79605B}"/>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F9FB9C2A-1BC1-4288-ACF8-49C2A44AAF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F5F661-D029-4AF3-A71B-A01E8E80A497}"/>
              </a:ext>
            </a:extLst>
          </p:cNvPr>
          <p:cNvSpPr>
            <a:spLocks noGrp="1"/>
          </p:cNvSpPr>
          <p:nvPr>
            <p:ph type="sldNum" sz="quarter" idx="12"/>
          </p:nvPr>
        </p:nvSpPr>
        <p:spPr/>
        <p:txBody>
          <a:bodyPr/>
          <a:lstStyle/>
          <a:p>
            <a:fld id="{61D0D74B-06E9-4C99-93A9-3B13D31A5613}" type="slidenum">
              <a:rPr lang="en-US" smtClean="0"/>
              <a:t>‹#›</a:t>
            </a:fld>
            <a:endParaRPr lang="en-US"/>
          </a:p>
        </p:txBody>
      </p:sp>
    </p:spTree>
    <p:extLst>
      <p:ext uri="{BB962C8B-B14F-4D97-AF65-F5344CB8AC3E}">
        <p14:creationId xmlns:p14="http://schemas.microsoft.com/office/powerpoint/2010/main" val="70383705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B794EF-486E-4877-A918-A545E9461B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3DE279C-004D-4ACB-8FE9-E8EF5217ED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2C14A3-0272-43B3-8771-A1754B24BB7D}"/>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57F5C84C-1A67-4198-8CA8-8DD3563BDE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8CE9A7-EE8B-471F-A014-75D715612D6C}"/>
              </a:ext>
            </a:extLst>
          </p:cNvPr>
          <p:cNvSpPr>
            <a:spLocks noGrp="1"/>
          </p:cNvSpPr>
          <p:nvPr>
            <p:ph type="sldNum" sz="quarter" idx="12"/>
          </p:nvPr>
        </p:nvSpPr>
        <p:spPr/>
        <p:txBody>
          <a:bodyPr/>
          <a:lstStyle/>
          <a:p>
            <a:fld id="{61D0D74B-06E9-4C99-93A9-3B13D31A5613}" type="slidenum">
              <a:rPr lang="en-US" smtClean="0"/>
              <a:t>‹#›</a:t>
            </a:fld>
            <a:endParaRPr lang="en-US"/>
          </a:p>
        </p:txBody>
      </p:sp>
    </p:spTree>
    <p:extLst>
      <p:ext uri="{BB962C8B-B14F-4D97-AF65-F5344CB8AC3E}">
        <p14:creationId xmlns:p14="http://schemas.microsoft.com/office/powerpoint/2010/main" val="66756767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7E507-486B-427E-94F9-58154528D3C1}"/>
              </a:ext>
            </a:extLst>
          </p:cNvPr>
          <p:cNvSpPr>
            <a:spLocks noGrp="1"/>
          </p:cNvSpPr>
          <p:nvPr>
            <p:ph type="ctrTitle"/>
          </p:nvPr>
        </p:nvSpPr>
        <p:spPr>
          <a:xfrm>
            <a:off x="1524000" y="1122363"/>
            <a:ext cx="9144000" cy="2387600"/>
          </a:xfrm>
        </p:spPr>
        <p:txBody>
          <a:bodyPr anchor="b">
            <a:normAutofit/>
          </a:bodyPr>
          <a:lstStyle>
            <a:lvl1pPr algn="ctr">
              <a:defRPr sz="5000">
                <a:solidFill>
                  <a:srgbClr val="7AC143"/>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0CF80F89-05D5-4DF5-9F84-143CCDBAD630}"/>
              </a:ext>
            </a:extLst>
          </p:cNvPr>
          <p:cNvSpPr>
            <a:spLocks noGrp="1"/>
          </p:cNvSpPr>
          <p:nvPr>
            <p:ph type="subTitle" idx="1"/>
          </p:nvPr>
        </p:nvSpPr>
        <p:spPr>
          <a:xfrm>
            <a:off x="1524000" y="3602038"/>
            <a:ext cx="9144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F89AE922-7DFC-4990-A443-0D428CE70988}"/>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6" name="Slide Number Placeholder 5">
            <a:extLst>
              <a:ext uri="{FF2B5EF4-FFF2-40B4-BE49-F238E27FC236}">
                <a16:creationId xmlns:a16="http://schemas.microsoft.com/office/drawing/2014/main" id="{B210D4D5-64C6-4CA8-917E-D9F1F37C0D04}"/>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61D0D74B-06E9-4C99-93A9-3B13D31A5613}" type="slidenum">
              <a:rPr lang="en-US" smtClean="0"/>
              <a:pPr/>
              <a:t>‹#›</a:t>
            </a:fld>
            <a:endParaRPr lang="en-US"/>
          </a:p>
        </p:txBody>
      </p:sp>
      <p:pic>
        <p:nvPicPr>
          <p:cNvPr id="7" name="Picture 6" descr="Text  Description automatically generated">
            <a:extLst>
              <a:ext uri="{FF2B5EF4-FFF2-40B4-BE49-F238E27FC236}">
                <a16:creationId xmlns:a16="http://schemas.microsoft.com/office/drawing/2014/main" id="{484A99DD-59DC-4C52-928C-C81359C0DF6F}"/>
              </a:ext>
            </a:extLst>
          </p:cNvPr>
          <p:cNvPicPr>
            <a:picLocks noChangeAspect="1"/>
          </p:cNvPicPr>
          <p:nvPr userDrawn="1"/>
        </p:nvPicPr>
        <p:blipFill>
          <a:blip r:embed="rId2">
            <a:duotone>
              <a:prstClr val="black"/>
              <a:srgbClr val="7AC143">
                <a:tint val="45000"/>
                <a:satMod val="400000"/>
              </a:srgbClr>
            </a:duotone>
            <a:alphaModFix/>
            <a:extLst>
              <a:ext uri="{BEBA8EAE-BF5A-486C-A8C5-ECC9F3942E4B}">
                <a14:imgProps xmlns:a14="http://schemas.microsoft.com/office/drawing/2010/main">
                  <a14:imgLayer r:embed="rId3">
                    <a14:imgEffect>
                      <a14:brightnessContrast bright="-20000" contrast="-40000"/>
                    </a14:imgEffect>
                  </a14:imgLayer>
                </a14:imgProps>
              </a:ext>
            </a:extLst>
          </a:blip>
          <a:stretch>
            <a:fillRect/>
          </a:stretch>
        </p:blipFill>
        <p:spPr>
          <a:xfrm>
            <a:off x="467544" y="5926347"/>
            <a:ext cx="3019284" cy="927913"/>
          </a:xfrm>
          <a:prstGeom prst="rect">
            <a:avLst/>
          </a:prstGeom>
        </p:spPr>
      </p:pic>
    </p:spTree>
    <p:extLst>
      <p:ext uri="{BB962C8B-B14F-4D97-AF65-F5344CB8AC3E}">
        <p14:creationId xmlns:p14="http://schemas.microsoft.com/office/powerpoint/2010/main" val="2546683697"/>
      </p:ext>
    </p:extLst>
  </p:cSld>
  <p:clrMapOvr>
    <a:masterClrMapping/>
  </p:clrMapOvr>
  <p:hf sldNum="0"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A79FF-3D5C-4170-88FB-A9DD310F889C}"/>
              </a:ext>
            </a:extLst>
          </p:cNvPr>
          <p:cNvSpPr>
            <a:spLocks noGrp="1"/>
          </p:cNvSpPr>
          <p:nvPr>
            <p:ph type="title" hasCustomPrompt="1"/>
          </p:nvPr>
        </p:nvSpPr>
        <p:spPr/>
        <p:txBody>
          <a:bodyPr/>
          <a:lstStyle>
            <a:lvl1pPr>
              <a:defRPr/>
            </a:lvl1pPr>
          </a:lstStyle>
          <a:p>
            <a:r>
              <a:rPr lang="en-US"/>
              <a:t>ADDITIONAL CONT</a:t>
            </a:r>
          </a:p>
        </p:txBody>
      </p:sp>
      <p:sp>
        <p:nvSpPr>
          <p:cNvPr id="3" name="Content Placeholder 2">
            <a:extLst>
              <a:ext uri="{FF2B5EF4-FFF2-40B4-BE49-F238E27FC236}">
                <a16:creationId xmlns:a16="http://schemas.microsoft.com/office/drawing/2014/main" id="{3007D7DB-B31A-437E-9FF1-2421993D2B5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6A2BAA36-68C7-49FA-9E75-57A4BAAE59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9939F2-E677-4D6A-AD15-89BEAC6958A7}"/>
              </a:ext>
            </a:extLst>
          </p:cNvPr>
          <p:cNvSpPr>
            <a:spLocks noGrp="1"/>
          </p:cNvSpPr>
          <p:nvPr>
            <p:ph type="sldNum" sz="quarter" idx="12"/>
          </p:nvPr>
        </p:nvSpPr>
        <p:spPr/>
        <p:txBody>
          <a:bodyPr/>
          <a:lstStyle>
            <a:lvl1pPr>
              <a:defRPr/>
            </a:lvl1pPr>
          </a:lstStyle>
          <a:p>
            <a:fld id="{FF97043F-3C8E-4AB9-BD37-9ACE156B20B0}" type="slidenum">
              <a:rPr lang="en-US" smtClean="0"/>
              <a:pPr/>
              <a:t>‹#›</a:t>
            </a:fld>
            <a:endParaRPr lang="en-US"/>
          </a:p>
        </p:txBody>
      </p:sp>
      <p:pic>
        <p:nvPicPr>
          <p:cNvPr id="7" name="Picture 6" descr="Text  Description automatically generated">
            <a:extLst>
              <a:ext uri="{FF2B5EF4-FFF2-40B4-BE49-F238E27FC236}">
                <a16:creationId xmlns:a16="http://schemas.microsoft.com/office/drawing/2014/main" id="{0E47D51A-1637-457C-8772-F2FDE7A8896D}"/>
              </a:ext>
            </a:extLst>
          </p:cNvPr>
          <p:cNvPicPr>
            <a:picLocks noChangeAspect="1"/>
          </p:cNvPicPr>
          <p:nvPr userDrawn="1"/>
        </p:nvPicPr>
        <p:blipFill>
          <a:blip r:embed="rId2">
            <a:duotone>
              <a:prstClr val="black"/>
              <a:srgbClr val="7AC143">
                <a:tint val="45000"/>
                <a:satMod val="400000"/>
              </a:srgbClr>
            </a:duotone>
            <a:alphaModFix/>
            <a:extLst>
              <a:ext uri="{BEBA8EAE-BF5A-486C-A8C5-ECC9F3942E4B}">
                <a14:imgProps xmlns:a14="http://schemas.microsoft.com/office/drawing/2010/main">
                  <a14:imgLayer r:embed="rId3">
                    <a14:imgEffect>
                      <a14:brightnessContrast bright="-20000" contrast="-40000"/>
                    </a14:imgEffect>
                  </a14:imgLayer>
                </a14:imgProps>
              </a:ext>
            </a:extLst>
          </a:blip>
          <a:stretch>
            <a:fillRect/>
          </a:stretch>
        </p:blipFill>
        <p:spPr>
          <a:xfrm>
            <a:off x="467544" y="5926347"/>
            <a:ext cx="3019284" cy="927913"/>
          </a:xfrm>
          <a:prstGeom prst="rect">
            <a:avLst/>
          </a:prstGeom>
        </p:spPr>
      </p:pic>
    </p:spTree>
    <p:extLst>
      <p:ext uri="{BB962C8B-B14F-4D97-AF65-F5344CB8AC3E}">
        <p14:creationId xmlns:p14="http://schemas.microsoft.com/office/powerpoint/2010/main" val="398770462"/>
      </p:ext>
    </p:extLst>
  </p:cSld>
  <p:clrMapOvr>
    <a:overrideClrMapping bg1="lt1" tx1="dk1" bg2="lt2" tx2="dk2" accent1="accent1" accent2="accent2" accent3="accent3" accent4="accent4" accent5="accent5" accent6="accent6" hlink="hlink" folHlink="folHlink"/>
  </p:clrMapOvr>
  <p:hf hdr="0" ftr="0" dt="0"/>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C79DB-2825-40F6-AABB-BE7569E020A1}"/>
              </a:ext>
            </a:extLst>
          </p:cNvPr>
          <p:cNvSpPr>
            <a:spLocks noGrp="1"/>
          </p:cNvSpPr>
          <p:nvPr>
            <p:ph type="title"/>
          </p:nvPr>
        </p:nvSpPr>
        <p:spPr>
          <a:xfrm>
            <a:off x="831850" y="1709738"/>
            <a:ext cx="10515600" cy="2852737"/>
          </a:xfrm>
        </p:spPr>
        <p:txBody>
          <a:bodyPr anchor="b"/>
          <a:lstStyle>
            <a:lvl1pPr>
              <a:defRPr sz="6000">
                <a:solidFill>
                  <a:srgbClr val="7AC143"/>
                </a:solidFill>
              </a:defRPr>
            </a:lvl1pPr>
          </a:lstStyle>
          <a:p>
            <a:r>
              <a:rPr lang="en-US"/>
              <a:t>Click to edit Master title style</a:t>
            </a:r>
          </a:p>
        </p:txBody>
      </p:sp>
      <p:sp>
        <p:nvSpPr>
          <p:cNvPr id="3" name="Text Placeholder 2">
            <a:extLst>
              <a:ext uri="{FF2B5EF4-FFF2-40B4-BE49-F238E27FC236}">
                <a16:creationId xmlns:a16="http://schemas.microsoft.com/office/drawing/2014/main" id="{1E4C5CB1-E306-4A5C-8256-BF589AD19A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21592FBE-8E2D-4240-A19C-177F09B759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28CFEB-0FE8-42B7-9D6A-DE94893E0A6D}"/>
              </a:ext>
            </a:extLst>
          </p:cNvPr>
          <p:cNvSpPr>
            <a:spLocks noGrp="1"/>
          </p:cNvSpPr>
          <p:nvPr>
            <p:ph type="sldNum" sz="quarter" idx="12"/>
          </p:nvPr>
        </p:nvSpPr>
        <p:spPr/>
        <p:txBody>
          <a:bodyPr/>
          <a:lstStyle/>
          <a:p>
            <a:fld id="{61D0D74B-06E9-4C99-93A9-3B13D31A5613}" type="slidenum">
              <a:rPr lang="en-US" smtClean="0"/>
              <a:t>‹#›</a:t>
            </a:fld>
            <a:endParaRPr lang="en-US"/>
          </a:p>
        </p:txBody>
      </p:sp>
      <p:pic>
        <p:nvPicPr>
          <p:cNvPr id="7" name="Picture 6" descr="Text  Description automatically generated">
            <a:extLst>
              <a:ext uri="{FF2B5EF4-FFF2-40B4-BE49-F238E27FC236}">
                <a16:creationId xmlns:a16="http://schemas.microsoft.com/office/drawing/2014/main" id="{DAAF8F52-315D-4AC7-B6E0-3D46FD85A4DB}"/>
              </a:ext>
            </a:extLst>
          </p:cNvPr>
          <p:cNvPicPr>
            <a:picLocks noChangeAspect="1"/>
          </p:cNvPicPr>
          <p:nvPr userDrawn="1"/>
        </p:nvPicPr>
        <p:blipFill>
          <a:blip r:embed="rId2">
            <a:duotone>
              <a:prstClr val="black"/>
              <a:srgbClr val="7AC143">
                <a:tint val="45000"/>
                <a:satMod val="400000"/>
              </a:srgbClr>
            </a:duotone>
            <a:alphaModFix/>
            <a:extLst>
              <a:ext uri="{BEBA8EAE-BF5A-486C-A8C5-ECC9F3942E4B}">
                <a14:imgProps xmlns:a14="http://schemas.microsoft.com/office/drawing/2010/main">
                  <a14:imgLayer r:embed="rId3">
                    <a14:imgEffect>
                      <a14:brightnessContrast bright="-20000" contrast="-40000"/>
                    </a14:imgEffect>
                  </a14:imgLayer>
                </a14:imgProps>
              </a:ext>
            </a:extLst>
          </a:blip>
          <a:stretch>
            <a:fillRect/>
          </a:stretch>
        </p:blipFill>
        <p:spPr>
          <a:xfrm>
            <a:off x="467544" y="5926347"/>
            <a:ext cx="3019284" cy="927913"/>
          </a:xfrm>
          <a:prstGeom prst="rect">
            <a:avLst/>
          </a:prstGeom>
        </p:spPr>
      </p:pic>
    </p:spTree>
    <p:extLst>
      <p:ext uri="{BB962C8B-B14F-4D97-AF65-F5344CB8AC3E}">
        <p14:creationId xmlns:p14="http://schemas.microsoft.com/office/powerpoint/2010/main" val="3047812048"/>
      </p:ext>
    </p:extLst>
  </p:cSld>
  <p:clrMapOvr>
    <a:masterClrMapping/>
  </p:clrMapOvr>
  <p:hf hdr="0" ftr="0" dt="0"/>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7E507-486B-427E-94F9-58154528D3C1}"/>
              </a:ext>
            </a:extLst>
          </p:cNvPr>
          <p:cNvSpPr>
            <a:spLocks noGrp="1"/>
          </p:cNvSpPr>
          <p:nvPr>
            <p:ph type="ctrTitle"/>
          </p:nvPr>
        </p:nvSpPr>
        <p:spPr>
          <a:xfrm>
            <a:off x="1524000" y="1122363"/>
            <a:ext cx="9144000" cy="2387600"/>
          </a:xfrm>
        </p:spPr>
        <p:txBody>
          <a:bodyPr anchor="b">
            <a:normAutofit/>
          </a:bodyPr>
          <a:lstStyle>
            <a:lvl1pPr algn="ctr">
              <a:defRPr sz="5000">
                <a:solidFill>
                  <a:srgbClr val="7AC143"/>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0CF80F89-05D5-4DF5-9F84-143CCDBAD630}"/>
              </a:ext>
            </a:extLst>
          </p:cNvPr>
          <p:cNvSpPr>
            <a:spLocks noGrp="1"/>
          </p:cNvSpPr>
          <p:nvPr>
            <p:ph type="subTitle" idx="1"/>
          </p:nvPr>
        </p:nvSpPr>
        <p:spPr>
          <a:xfrm>
            <a:off x="1524000" y="3602038"/>
            <a:ext cx="9144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F89AE922-7DFC-4990-A443-0D428CE70988}"/>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6" name="Slide Number Placeholder 5">
            <a:extLst>
              <a:ext uri="{FF2B5EF4-FFF2-40B4-BE49-F238E27FC236}">
                <a16:creationId xmlns:a16="http://schemas.microsoft.com/office/drawing/2014/main" id="{B210D4D5-64C6-4CA8-917E-D9F1F37C0D04}"/>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61D0D74B-06E9-4C99-93A9-3B13D31A5613}" type="slidenum">
              <a:rPr lang="en-US" smtClean="0"/>
              <a:pPr/>
              <a:t>‹#›</a:t>
            </a:fld>
            <a:endParaRPr lang="en-US"/>
          </a:p>
        </p:txBody>
      </p:sp>
      <p:pic>
        <p:nvPicPr>
          <p:cNvPr id="4" name="Picture 3" descr="SFDPH Logo.">
            <a:extLst>
              <a:ext uri="{FF2B5EF4-FFF2-40B4-BE49-F238E27FC236}">
                <a16:creationId xmlns:a16="http://schemas.microsoft.com/office/drawing/2014/main" id="{92E671E4-78B8-021B-801D-8DFC3A1D0781}"/>
              </a:ext>
              <a:ext uri="{C183D7F6-B498-43B3-948B-1728B52AA6E4}">
                <adec:decorative xmlns:adec="http://schemas.microsoft.com/office/drawing/2017/decorative" val="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6076" y="5872208"/>
            <a:ext cx="3180455" cy="1018898"/>
          </a:xfrm>
          <a:prstGeom prst="rect">
            <a:avLst/>
          </a:prstGeom>
        </p:spPr>
      </p:pic>
    </p:spTree>
    <p:extLst>
      <p:ext uri="{BB962C8B-B14F-4D97-AF65-F5344CB8AC3E}">
        <p14:creationId xmlns:p14="http://schemas.microsoft.com/office/powerpoint/2010/main" val="2546683697"/>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2/11/2024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7E507-486B-427E-94F9-58154528D3C1}"/>
              </a:ext>
            </a:extLst>
          </p:cNvPr>
          <p:cNvSpPr>
            <a:spLocks noGrp="1"/>
          </p:cNvSpPr>
          <p:nvPr>
            <p:ph type="ctrTitle"/>
          </p:nvPr>
        </p:nvSpPr>
        <p:spPr>
          <a:xfrm>
            <a:off x="1524000" y="1122363"/>
            <a:ext cx="9144000" cy="2387600"/>
          </a:xfrm>
        </p:spPr>
        <p:txBody>
          <a:bodyPr anchor="b">
            <a:normAutofit/>
          </a:bodyPr>
          <a:lstStyle>
            <a:lvl1pPr algn="ctr">
              <a:defRPr sz="5000">
                <a:solidFill>
                  <a:srgbClr val="7AC143"/>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0CF80F89-05D5-4DF5-9F84-143CCDBAD630}"/>
              </a:ext>
            </a:extLst>
          </p:cNvPr>
          <p:cNvSpPr>
            <a:spLocks noGrp="1"/>
          </p:cNvSpPr>
          <p:nvPr>
            <p:ph type="subTitle" idx="1"/>
          </p:nvPr>
        </p:nvSpPr>
        <p:spPr>
          <a:xfrm>
            <a:off x="1524000" y="3602038"/>
            <a:ext cx="9144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F89AE922-7DFC-4990-A443-0D428CE70988}"/>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6" name="Slide Number Placeholder 5">
            <a:extLst>
              <a:ext uri="{FF2B5EF4-FFF2-40B4-BE49-F238E27FC236}">
                <a16:creationId xmlns:a16="http://schemas.microsoft.com/office/drawing/2014/main" id="{B210D4D5-64C6-4CA8-917E-D9F1F37C0D04}"/>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61D0D74B-06E9-4C99-93A9-3B13D31A5613}" type="slidenum">
              <a:rPr lang="en-US" smtClean="0"/>
              <a:pPr/>
              <a:t>‹#›</a:t>
            </a:fld>
            <a:endParaRPr lang="en-US"/>
          </a:p>
        </p:txBody>
      </p:sp>
      <p:pic>
        <p:nvPicPr>
          <p:cNvPr id="4" name="Picture 3" descr="SFDPH Logo.">
            <a:extLst>
              <a:ext uri="{FF2B5EF4-FFF2-40B4-BE49-F238E27FC236}">
                <a16:creationId xmlns:a16="http://schemas.microsoft.com/office/drawing/2014/main" id="{976D5B73-AEFB-58CB-10AE-838730C4265D}"/>
              </a:ext>
              <a:ext uri="{C183D7F6-B498-43B3-948B-1728B52AA6E4}">
                <adec:decorative xmlns:adec="http://schemas.microsoft.com/office/drawing/2017/decorative" val="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8734" y="5757208"/>
            <a:ext cx="3180455" cy="1018898"/>
          </a:xfrm>
          <a:prstGeom prst="rect">
            <a:avLst/>
          </a:prstGeom>
        </p:spPr>
      </p:pic>
    </p:spTree>
    <p:extLst>
      <p:ext uri="{BB962C8B-B14F-4D97-AF65-F5344CB8AC3E}">
        <p14:creationId xmlns:p14="http://schemas.microsoft.com/office/powerpoint/2010/main" val="2546683697"/>
      </p:ext>
    </p:extLst>
  </p:cSld>
  <p:clrMapOvr>
    <a:masterClrMapping/>
  </p:clrMapOvr>
  <p:hf sldNum="0" hdr="0" ftr="0" dt="0"/>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A79FF-3D5C-4170-88FB-A9DD310F889C}"/>
              </a:ext>
            </a:extLst>
          </p:cNvPr>
          <p:cNvSpPr>
            <a:spLocks noGrp="1"/>
          </p:cNvSpPr>
          <p:nvPr>
            <p:ph type="title" hasCustomPrompt="1"/>
          </p:nvPr>
        </p:nvSpPr>
        <p:spPr/>
        <p:txBody>
          <a:bodyPr/>
          <a:lstStyle>
            <a:lvl1pPr>
              <a:defRPr/>
            </a:lvl1pPr>
          </a:lstStyle>
          <a:p>
            <a:r>
              <a:rPr lang="en-US"/>
              <a:t>ADDITIONAL CONT</a:t>
            </a:r>
          </a:p>
        </p:txBody>
      </p:sp>
      <p:sp>
        <p:nvSpPr>
          <p:cNvPr id="3" name="Content Placeholder 2">
            <a:extLst>
              <a:ext uri="{FF2B5EF4-FFF2-40B4-BE49-F238E27FC236}">
                <a16:creationId xmlns:a16="http://schemas.microsoft.com/office/drawing/2014/main" id="{3007D7DB-B31A-437E-9FF1-2421993D2B5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6A2BAA36-68C7-49FA-9E75-57A4BAAE59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9939F2-E677-4D6A-AD15-89BEAC6958A7}"/>
              </a:ext>
            </a:extLst>
          </p:cNvPr>
          <p:cNvSpPr>
            <a:spLocks noGrp="1"/>
          </p:cNvSpPr>
          <p:nvPr>
            <p:ph type="sldNum" sz="quarter" idx="12"/>
          </p:nvPr>
        </p:nvSpPr>
        <p:spPr/>
        <p:txBody>
          <a:bodyPr/>
          <a:lstStyle>
            <a:lvl1pPr>
              <a:defRPr/>
            </a:lvl1pPr>
          </a:lstStyle>
          <a:p>
            <a:fld id="{FF97043F-3C8E-4AB9-BD37-9ACE156B20B0}" type="slidenum">
              <a:rPr lang="en-US" smtClean="0"/>
              <a:pPr/>
              <a:t>‹#›</a:t>
            </a:fld>
            <a:endParaRPr lang="en-US"/>
          </a:p>
        </p:txBody>
      </p:sp>
      <p:pic>
        <p:nvPicPr>
          <p:cNvPr id="4" name="Picture 3" descr="SFDPH Logo.">
            <a:extLst>
              <a:ext uri="{FF2B5EF4-FFF2-40B4-BE49-F238E27FC236}">
                <a16:creationId xmlns:a16="http://schemas.microsoft.com/office/drawing/2014/main" id="{D83ECC49-B8DD-BDE4-B26C-19082D20D9C1}"/>
              </a:ext>
              <a:ext uri="{C183D7F6-B498-43B3-948B-1728B52AA6E4}">
                <adec:decorative xmlns:adec="http://schemas.microsoft.com/office/drawing/2017/decorative" val="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8734" y="5757208"/>
            <a:ext cx="3180455" cy="1018898"/>
          </a:xfrm>
          <a:prstGeom prst="rect">
            <a:avLst/>
          </a:prstGeom>
        </p:spPr>
      </p:pic>
    </p:spTree>
    <p:extLst>
      <p:ext uri="{BB962C8B-B14F-4D97-AF65-F5344CB8AC3E}">
        <p14:creationId xmlns:p14="http://schemas.microsoft.com/office/powerpoint/2010/main" val="398770462"/>
      </p:ext>
    </p:extLst>
  </p:cSld>
  <p:clrMapOvr>
    <a:overrideClrMapping bg1="lt1" tx1="dk1" bg2="lt2" tx2="dk2" accent1="accent1" accent2="accent2" accent3="accent3" accent4="accent4" accent5="accent5" accent6="accent6" hlink="hlink" folHlink="folHlink"/>
  </p:clrMapOvr>
  <p:hf hdr="0" ftr="0" dt="0"/>
</p:sldLayout>
</file>

<file path=ppt/slideLayouts/slideLayout5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C79DB-2825-40F6-AABB-BE7569E020A1}"/>
              </a:ext>
            </a:extLst>
          </p:cNvPr>
          <p:cNvSpPr>
            <a:spLocks noGrp="1"/>
          </p:cNvSpPr>
          <p:nvPr>
            <p:ph type="title"/>
          </p:nvPr>
        </p:nvSpPr>
        <p:spPr>
          <a:xfrm>
            <a:off x="831850" y="1709738"/>
            <a:ext cx="10515600" cy="2852737"/>
          </a:xfrm>
        </p:spPr>
        <p:txBody>
          <a:bodyPr anchor="b"/>
          <a:lstStyle>
            <a:lvl1pPr>
              <a:defRPr sz="6000">
                <a:solidFill>
                  <a:srgbClr val="7AC143"/>
                </a:solidFill>
              </a:defRPr>
            </a:lvl1pPr>
          </a:lstStyle>
          <a:p>
            <a:r>
              <a:rPr lang="en-US"/>
              <a:t>Click to edit Master title style</a:t>
            </a:r>
          </a:p>
        </p:txBody>
      </p:sp>
      <p:sp>
        <p:nvSpPr>
          <p:cNvPr id="3" name="Text Placeholder 2">
            <a:extLst>
              <a:ext uri="{FF2B5EF4-FFF2-40B4-BE49-F238E27FC236}">
                <a16:creationId xmlns:a16="http://schemas.microsoft.com/office/drawing/2014/main" id="{1E4C5CB1-E306-4A5C-8256-BF589AD19A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21592FBE-8E2D-4240-A19C-177F09B759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28CFEB-0FE8-42B7-9D6A-DE94893E0A6D}"/>
              </a:ext>
            </a:extLst>
          </p:cNvPr>
          <p:cNvSpPr>
            <a:spLocks noGrp="1"/>
          </p:cNvSpPr>
          <p:nvPr>
            <p:ph type="sldNum" sz="quarter" idx="12"/>
          </p:nvPr>
        </p:nvSpPr>
        <p:spPr/>
        <p:txBody>
          <a:bodyPr/>
          <a:lstStyle/>
          <a:p>
            <a:fld id="{61D0D74B-06E9-4C99-93A9-3B13D31A5613}" type="slidenum">
              <a:rPr lang="en-US" smtClean="0"/>
              <a:t>‹#›</a:t>
            </a:fld>
            <a:endParaRPr lang="en-US"/>
          </a:p>
        </p:txBody>
      </p:sp>
      <p:pic>
        <p:nvPicPr>
          <p:cNvPr id="8" name="Picture 7" descr="SFDPH Logo.">
            <a:extLst>
              <a:ext uri="{FF2B5EF4-FFF2-40B4-BE49-F238E27FC236}">
                <a16:creationId xmlns:a16="http://schemas.microsoft.com/office/drawing/2014/main" id="{8EFE12E3-0252-0700-F33E-444ECA5C8A34}"/>
              </a:ext>
              <a:ext uri="{C183D7F6-B498-43B3-948B-1728B52AA6E4}">
                <adec:decorative xmlns:adec="http://schemas.microsoft.com/office/drawing/2017/decorative" val="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6076" y="5872208"/>
            <a:ext cx="3180455" cy="1018898"/>
          </a:xfrm>
          <a:prstGeom prst="rect">
            <a:avLst/>
          </a:prstGeom>
        </p:spPr>
      </p:pic>
    </p:spTree>
    <p:extLst>
      <p:ext uri="{BB962C8B-B14F-4D97-AF65-F5344CB8AC3E}">
        <p14:creationId xmlns:p14="http://schemas.microsoft.com/office/powerpoint/2010/main" val="3047812048"/>
      </p:ext>
    </p:extLst>
  </p:cSld>
  <p:clrMapOvr>
    <a:masterClrMapping/>
  </p:clrMapOvr>
  <p:hf hdr="0" ftr="0" dt="0"/>
</p:sldLayout>
</file>

<file path=ppt/slideLayouts/slideLayout5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C79DB-2825-40F6-AABB-BE7569E020A1}"/>
              </a:ext>
            </a:extLst>
          </p:cNvPr>
          <p:cNvSpPr>
            <a:spLocks noGrp="1"/>
          </p:cNvSpPr>
          <p:nvPr>
            <p:ph type="title"/>
          </p:nvPr>
        </p:nvSpPr>
        <p:spPr>
          <a:xfrm>
            <a:off x="831850" y="1709738"/>
            <a:ext cx="10515600" cy="2852737"/>
          </a:xfrm>
        </p:spPr>
        <p:txBody>
          <a:bodyPr anchor="b"/>
          <a:lstStyle>
            <a:lvl1pPr>
              <a:defRPr sz="6000">
                <a:solidFill>
                  <a:srgbClr val="7AC143"/>
                </a:solidFill>
              </a:defRPr>
            </a:lvl1pPr>
          </a:lstStyle>
          <a:p>
            <a:r>
              <a:rPr lang="en-US"/>
              <a:t>Click to edit Master title style</a:t>
            </a:r>
          </a:p>
        </p:txBody>
      </p:sp>
      <p:sp>
        <p:nvSpPr>
          <p:cNvPr id="3" name="Text Placeholder 2">
            <a:extLst>
              <a:ext uri="{FF2B5EF4-FFF2-40B4-BE49-F238E27FC236}">
                <a16:creationId xmlns:a16="http://schemas.microsoft.com/office/drawing/2014/main" id="{1E4C5CB1-E306-4A5C-8256-BF589AD19A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21592FBE-8E2D-4240-A19C-177F09B759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28CFEB-0FE8-42B7-9D6A-DE94893E0A6D}"/>
              </a:ext>
            </a:extLst>
          </p:cNvPr>
          <p:cNvSpPr>
            <a:spLocks noGrp="1"/>
          </p:cNvSpPr>
          <p:nvPr>
            <p:ph type="sldNum" sz="quarter" idx="12"/>
          </p:nvPr>
        </p:nvSpPr>
        <p:spPr/>
        <p:txBody>
          <a:bodyPr/>
          <a:lstStyle/>
          <a:p>
            <a:fld id="{61D0D74B-06E9-4C99-93A9-3B13D31A5613}" type="slidenum">
              <a:rPr lang="en-US" smtClean="0"/>
              <a:t>‹#›</a:t>
            </a:fld>
            <a:endParaRPr lang="en-US"/>
          </a:p>
        </p:txBody>
      </p:sp>
    </p:spTree>
    <p:extLst>
      <p:ext uri="{BB962C8B-B14F-4D97-AF65-F5344CB8AC3E}">
        <p14:creationId xmlns:p14="http://schemas.microsoft.com/office/powerpoint/2010/main" val="3047812048"/>
      </p:ext>
    </p:extLst>
  </p:cSld>
  <p:clrMapOvr>
    <a:masterClrMapping/>
  </p:clrMapOvr>
  <p:hf hdr="0" ftr="0" dt="0"/>
</p:sldLayout>
</file>

<file path=ppt/slideLayouts/slideLayout5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5D965-F0A3-4C02-9F41-2A7B65D3777F}"/>
              </a:ext>
            </a:extLst>
          </p:cNvPr>
          <p:cNvSpPr>
            <a:spLocks noGrp="1"/>
          </p:cNvSpPr>
          <p:nvPr>
            <p:ph type="title"/>
          </p:nvPr>
        </p:nvSpPr>
        <p:spPr/>
        <p:txBody>
          <a:bodyPr/>
          <a:lstStyle>
            <a:lvl1pPr>
              <a:defRPr>
                <a:solidFill>
                  <a:srgbClr val="7AC143"/>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A5A0CE27-D9FB-4AE8-927C-C6E398F46ED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E1FDDA9-35E0-44A3-B273-9890D3A177F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0574AF0-259D-414F-B212-C110C32A6988}"/>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007584D8-2C72-410D-A7F5-894FA12162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5D3A25-1E1D-4A1B-8EB6-07241C1C1E6D}"/>
              </a:ext>
            </a:extLst>
          </p:cNvPr>
          <p:cNvSpPr>
            <a:spLocks noGrp="1"/>
          </p:cNvSpPr>
          <p:nvPr>
            <p:ph type="sldNum" sz="quarter" idx="12"/>
          </p:nvPr>
        </p:nvSpPr>
        <p:spPr/>
        <p:txBody>
          <a:bodyPr/>
          <a:lstStyle/>
          <a:p>
            <a:fld id="{61D0D74B-06E9-4C99-93A9-3B13D31A5613}" type="slidenum">
              <a:rPr lang="en-US" smtClean="0"/>
              <a:t>‹#›</a:t>
            </a:fld>
            <a:endParaRPr lang="en-US"/>
          </a:p>
        </p:txBody>
      </p:sp>
    </p:spTree>
    <p:extLst>
      <p:ext uri="{BB962C8B-B14F-4D97-AF65-F5344CB8AC3E}">
        <p14:creationId xmlns:p14="http://schemas.microsoft.com/office/powerpoint/2010/main" val="887390615"/>
      </p:ext>
    </p:extLst>
  </p:cSld>
  <p:clrMapOvr>
    <a:masterClrMapping/>
  </p:clrMapOvr>
  <p:hf hdr="0" ftr="0" dt="0"/>
</p:sldLayout>
</file>

<file path=ppt/slideLayouts/slideLayout5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6ED15-4787-43CB-BC8D-8E178CD442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9D44DDA-C73B-47A6-81DD-0F0872E1D0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B49A992-759E-4F9E-8029-66465CA2378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3ECA07C-6E12-4289-8539-AF55E354B6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FF1BB1C-6019-4B64-B42E-6B18886AB4B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9ABC181-8B97-47F8-B95E-B1B24D0FA534}"/>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6C4352FA-0D7F-4280-8B99-A7FB83288E2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693FF63-93EF-4F4D-855A-4CFBF45E4ACB}"/>
              </a:ext>
            </a:extLst>
          </p:cNvPr>
          <p:cNvSpPr>
            <a:spLocks noGrp="1"/>
          </p:cNvSpPr>
          <p:nvPr>
            <p:ph type="sldNum" sz="quarter" idx="12"/>
          </p:nvPr>
        </p:nvSpPr>
        <p:spPr/>
        <p:txBody>
          <a:bodyPr/>
          <a:lstStyle/>
          <a:p>
            <a:fld id="{61D0D74B-06E9-4C99-93A9-3B13D31A5613}" type="slidenum">
              <a:rPr lang="en-US" smtClean="0"/>
              <a:t>‹#›</a:t>
            </a:fld>
            <a:endParaRPr lang="en-US"/>
          </a:p>
        </p:txBody>
      </p:sp>
    </p:spTree>
    <p:extLst>
      <p:ext uri="{BB962C8B-B14F-4D97-AF65-F5344CB8AC3E}">
        <p14:creationId xmlns:p14="http://schemas.microsoft.com/office/powerpoint/2010/main" val="606716364"/>
      </p:ext>
    </p:extLst>
  </p:cSld>
  <p:clrMapOvr>
    <a:masterClrMapping/>
  </p:clrMapOvr>
  <p:hf hdr="0" ftr="0" dt="0"/>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FCAC7-31D5-4D02-844E-454BA8D6472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D7371F3-92DA-4033-AB46-D6FFCD0964FA}"/>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8E56CBB5-D977-4D43-9D6E-31FFBB63CF3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96A8E93-E190-4035-A3F6-E52C7D9E0084}"/>
              </a:ext>
            </a:extLst>
          </p:cNvPr>
          <p:cNvSpPr>
            <a:spLocks noGrp="1"/>
          </p:cNvSpPr>
          <p:nvPr>
            <p:ph type="sldNum" sz="quarter" idx="12"/>
          </p:nvPr>
        </p:nvSpPr>
        <p:spPr/>
        <p:txBody>
          <a:bodyPr/>
          <a:lstStyle/>
          <a:p>
            <a:fld id="{61D0D74B-06E9-4C99-93A9-3B13D31A5613}" type="slidenum">
              <a:rPr lang="en-US" smtClean="0"/>
              <a:t>‹#›</a:t>
            </a:fld>
            <a:endParaRPr lang="en-US"/>
          </a:p>
        </p:txBody>
      </p:sp>
    </p:spTree>
    <p:extLst>
      <p:ext uri="{BB962C8B-B14F-4D97-AF65-F5344CB8AC3E}">
        <p14:creationId xmlns:p14="http://schemas.microsoft.com/office/powerpoint/2010/main" val="3153638461"/>
      </p:ext>
    </p:extLst>
  </p:cSld>
  <p:clrMapOvr>
    <a:masterClrMapping/>
  </p:clrMapOvr>
  <p:hf hdr="0" ftr="0" dt="0"/>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A929962-7C7A-4832-8775-A6742C32976E}"/>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CE31B5BE-B6B3-4120-8E95-3FF3D4ADBB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6D78F6B-4CBB-4B94-9325-B864AEC9BA64}"/>
              </a:ext>
            </a:extLst>
          </p:cNvPr>
          <p:cNvSpPr>
            <a:spLocks noGrp="1"/>
          </p:cNvSpPr>
          <p:nvPr>
            <p:ph type="sldNum" sz="quarter" idx="12"/>
          </p:nvPr>
        </p:nvSpPr>
        <p:spPr/>
        <p:txBody>
          <a:bodyPr/>
          <a:lstStyle/>
          <a:p>
            <a:fld id="{61D0D74B-06E9-4C99-93A9-3B13D31A5613}" type="slidenum">
              <a:rPr lang="en-US" smtClean="0"/>
              <a:t>‹#›</a:t>
            </a:fld>
            <a:endParaRPr lang="en-US"/>
          </a:p>
        </p:txBody>
      </p:sp>
    </p:spTree>
    <p:extLst>
      <p:ext uri="{BB962C8B-B14F-4D97-AF65-F5344CB8AC3E}">
        <p14:creationId xmlns:p14="http://schemas.microsoft.com/office/powerpoint/2010/main" val="1219539020"/>
      </p:ext>
    </p:extLst>
  </p:cSld>
  <p:clrMapOvr>
    <a:masterClrMapping/>
  </p:clrMapOvr>
  <p:hf hdr="0" ftr="0" dt="0"/>
</p:sldLayout>
</file>

<file path=ppt/slideLayouts/slideLayout5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BBB2C-0771-4E6F-92D5-929D867333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C1CD29F-8CED-44CC-8242-E4E4CCD936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7147127-3D1D-45A1-A826-781B560F60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AAD7B2-C311-421B-880D-705998811BDC}"/>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728D2C07-8627-499C-8E7E-B429BE8AB6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6A8D14-93CD-499A-A722-167AB4E18715}"/>
              </a:ext>
            </a:extLst>
          </p:cNvPr>
          <p:cNvSpPr>
            <a:spLocks noGrp="1"/>
          </p:cNvSpPr>
          <p:nvPr>
            <p:ph type="sldNum" sz="quarter" idx="12"/>
          </p:nvPr>
        </p:nvSpPr>
        <p:spPr/>
        <p:txBody>
          <a:bodyPr/>
          <a:lstStyle/>
          <a:p>
            <a:fld id="{61D0D74B-06E9-4C99-93A9-3B13D31A5613}" type="slidenum">
              <a:rPr lang="en-US" smtClean="0"/>
              <a:t>‹#›</a:t>
            </a:fld>
            <a:endParaRPr lang="en-US"/>
          </a:p>
        </p:txBody>
      </p:sp>
    </p:spTree>
    <p:extLst>
      <p:ext uri="{BB962C8B-B14F-4D97-AF65-F5344CB8AC3E}">
        <p14:creationId xmlns:p14="http://schemas.microsoft.com/office/powerpoint/2010/main" val="306412816"/>
      </p:ext>
    </p:extLst>
  </p:cSld>
  <p:clrMapOvr>
    <a:masterClrMapping/>
  </p:clrMapOvr>
  <p:hf hdr="0" ftr="0" dt="0"/>
</p:sldLayout>
</file>

<file path=ppt/slideLayouts/slideLayout5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BFF87-190B-450F-834F-67B68C3EA4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AF3BA01-24DC-4A83-9F5A-E1EF82B711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F06469D-BB54-46B4-B187-F27ACCCE66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E5D9E8-A162-4C6A-A948-866E7EFFE28E}"/>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252D492F-BEDD-40B9-BA02-50D476398A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D9C194-4F86-4241-AD54-57A2F88D3824}"/>
              </a:ext>
            </a:extLst>
          </p:cNvPr>
          <p:cNvSpPr>
            <a:spLocks noGrp="1"/>
          </p:cNvSpPr>
          <p:nvPr>
            <p:ph type="sldNum" sz="quarter" idx="12"/>
          </p:nvPr>
        </p:nvSpPr>
        <p:spPr/>
        <p:txBody>
          <a:bodyPr/>
          <a:lstStyle/>
          <a:p>
            <a:fld id="{61D0D74B-06E9-4C99-93A9-3B13D31A5613}" type="slidenum">
              <a:rPr lang="en-US" smtClean="0"/>
              <a:t>‹#›</a:t>
            </a:fld>
            <a:endParaRPr lang="en-US"/>
          </a:p>
        </p:txBody>
      </p:sp>
    </p:spTree>
    <p:extLst>
      <p:ext uri="{BB962C8B-B14F-4D97-AF65-F5344CB8AC3E}">
        <p14:creationId xmlns:p14="http://schemas.microsoft.com/office/powerpoint/2010/main" val="408165900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2/11/2024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492FF-FB9C-4EAB-959C-B10D9F59D83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0F44920-7FA6-4979-9628-8EF4AA444C8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5F7912-2131-457C-AF3C-A057BC79605B}"/>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F9FB9C2A-1BC1-4288-ACF8-49C2A44AAF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F5F661-D029-4AF3-A71B-A01E8E80A497}"/>
              </a:ext>
            </a:extLst>
          </p:cNvPr>
          <p:cNvSpPr>
            <a:spLocks noGrp="1"/>
          </p:cNvSpPr>
          <p:nvPr>
            <p:ph type="sldNum" sz="quarter" idx="12"/>
          </p:nvPr>
        </p:nvSpPr>
        <p:spPr/>
        <p:txBody>
          <a:bodyPr/>
          <a:lstStyle/>
          <a:p>
            <a:fld id="{61D0D74B-06E9-4C99-93A9-3B13D31A5613}" type="slidenum">
              <a:rPr lang="en-US" smtClean="0"/>
              <a:t>‹#›</a:t>
            </a:fld>
            <a:endParaRPr lang="en-US"/>
          </a:p>
        </p:txBody>
      </p:sp>
    </p:spTree>
    <p:extLst>
      <p:ext uri="{BB962C8B-B14F-4D97-AF65-F5344CB8AC3E}">
        <p14:creationId xmlns:p14="http://schemas.microsoft.com/office/powerpoint/2010/main" val="703837053"/>
      </p:ext>
    </p:extLst>
  </p:cSld>
  <p:clrMapOvr>
    <a:masterClrMapping/>
  </p:clrMapOvr>
  <p:hf hdr="0" ftr="0" dt="0"/>
</p:sldLayout>
</file>

<file path=ppt/slideLayouts/slideLayout6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B794EF-486E-4877-A918-A545E9461B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3DE279C-004D-4ACB-8FE9-E8EF5217ED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2C14A3-0272-43B3-8771-A1754B24BB7D}"/>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57F5C84C-1A67-4198-8CA8-8DD3563BDE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8CE9A7-EE8B-471F-A014-75D715612D6C}"/>
              </a:ext>
            </a:extLst>
          </p:cNvPr>
          <p:cNvSpPr>
            <a:spLocks noGrp="1"/>
          </p:cNvSpPr>
          <p:nvPr>
            <p:ph type="sldNum" sz="quarter" idx="12"/>
          </p:nvPr>
        </p:nvSpPr>
        <p:spPr/>
        <p:txBody>
          <a:bodyPr/>
          <a:lstStyle/>
          <a:p>
            <a:fld id="{61D0D74B-06E9-4C99-93A9-3B13D31A5613}" type="slidenum">
              <a:rPr lang="en-US" smtClean="0"/>
              <a:t>‹#›</a:t>
            </a:fld>
            <a:endParaRPr lang="en-US"/>
          </a:p>
        </p:txBody>
      </p:sp>
    </p:spTree>
    <p:extLst>
      <p:ext uri="{BB962C8B-B14F-4D97-AF65-F5344CB8AC3E}">
        <p14:creationId xmlns:p14="http://schemas.microsoft.com/office/powerpoint/2010/main" val="667567671"/>
      </p:ext>
    </p:extLst>
  </p:cSld>
  <p:clrMapOvr>
    <a:masterClrMapping/>
  </p:clrMapOvr>
  <p:hf hdr="0" ftr="0" dt="0"/>
</p:sldLayout>
</file>

<file path=ppt/slideLayouts/slideLayout6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D69012F-736A-4EAF-B746-F6FAEF1643B8}" type="datetime1">
              <a:rPr lang="en-US" smtClean="0"/>
              <a:t>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D8599B-53F1-453B-918A-175B8B557447}" type="slidenum">
              <a:rPr lang="en-US" smtClean="0"/>
              <a:t>‹#›</a:t>
            </a:fld>
            <a:endParaRPr lang="en-US"/>
          </a:p>
        </p:txBody>
      </p:sp>
    </p:spTree>
    <p:extLst>
      <p:ext uri="{BB962C8B-B14F-4D97-AF65-F5344CB8AC3E}">
        <p14:creationId xmlns:p14="http://schemas.microsoft.com/office/powerpoint/2010/main" val="124814806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902BDB-4456-4FBD-B107-370240D9EE06}" type="datetime1">
              <a:rPr lang="en-US" smtClean="0"/>
              <a:t>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D8599B-53F1-453B-918A-175B8B557447}" type="slidenum">
              <a:rPr lang="en-US" smtClean="0"/>
              <a:t>‹#›</a:t>
            </a:fld>
            <a:endParaRPr lang="en-US"/>
          </a:p>
        </p:txBody>
      </p:sp>
    </p:spTree>
    <p:extLst>
      <p:ext uri="{BB962C8B-B14F-4D97-AF65-F5344CB8AC3E}">
        <p14:creationId xmlns:p14="http://schemas.microsoft.com/office/powerpoint/2010/main" val="138371840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A89D3A-E77C-4850-ABA8-6D168FA28F8B}" type="datetime1">
              <a:rPr lang="en-US" smtClean="0"/>
              <a:t>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D8599B-53F1-453B-918A-175B8B557447}" type="slidenum">
              <a:rPr lang="en-US" smtClean="0"/>
              <a:t>‹#›</a:t>
            </a:fld>
            <a:endParaRPr lang="en-US"/>
          </a:p>
        </p:txBody>
      </p:sp>
    </p:spTree>
    <p:extLst>
      <p:ext uri="{BB962C8B-B14F-4D97-AF65-F5344CB8AC3E}">
        <p14:creationId xmlns:p14="http://schemas.microsoft.com/office/powerpoint/2010/main" val="323624476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B4335B0-FE2F-4AFE-A35C-EE20B4BCF1B6}" type="datetime1">
              <a:rPr lang="en-US" smtClean="0"/>
              <a:t>2/11/2024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D8599B-53F1-453B-918A-175B8B557447}" type="slidenum">
              <a:rPr lang="en-US" smtClean="0"/>
              <a:t>‹#›</a:t>
            </a:fld>
            <a:endParaRPr lang="en-US"/>
          </a:p>
        </p:txBody>
      </p:sp>
    </p:spTree>
    <p:extLst>
      <p:ext uri="{BB962C8B-B14F-4D97-AF65-F5344CB8AC3E}">
        <p14:creationId xmlns:p14="http://schemas.microsoft.com/office/powerpoint/2010/main" val="211391656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7692856-328E-4967-9B15-E6A8A309EFFF}" type="datetime1">
              <a:rPr lang="en-US" smtClean="0"/>
              <a:t>2/11/2024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D8599B-53F1-453B-918A-175B8B557447}" type="slidenum">
              <a:rPr lang="en-US" smtClean="0"/>
              <a:t>‹#›</a:t>
            </a:fld>
            <a:endParaRPr lang="en-US"/>
          </a:p>
        </p:txBody>
      </p:sp>
    </p:spTree>
    <p:extLst>
      <p:ext uri="{BB962C8B-B14F-4D97-AF65-F5344CB8AC3E}">
        <p14:creationId xmlns:p14="http://schemas.microsoft.com/office/powerpoint/2010/main" val="3237807964"/>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FF4E4C8-5262-4B4B-B8D7-6F57B439D2DB}" type="datetime1">
              <a:rPr lang="en-US" smtClean="0"/>
              <a:t>2/11/2024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D8599B-53F1-453B-918A-175B8B557447}" type="slidenum">
              <a:rPr lang="en-US" smtClean="0"/>
              <a:t>‹#›</a:t>
            </a:fld>
            <a:endParaRPr lang="en-US"/>
          </a:p>
        </p:txBody>
      </p:sp>
    </p:spTree>
    <p:extLst>
      <p:ext uri="{BB962C8B-B14F-4D97-AF65-F5344CB8AC3E}">
        <p14:creationId xmlns:p14="http://schemas.microsoft.com/office/powerpoint/2010/main" val="4055100322"/>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318560-B503-4C5B-A6C2-22629961E48C}" type="datetime1">
              <a:rPr lang="en-US" smtClean="0"/>
              <a:t>2/11/2024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D8599B-53F1-453B-918A-175B8B557447}" type="slidenum">
              <a:rPr lang="en-US" smtClean="0"/>
              <a:t>‹#›</a:t>
            </a:fld>
            <a:endParaRPr lang="en-US"/>
          </a:p>
        </p:txBody>
      </p:sp>
    </p:spTree>
    <p:extLst>
      <p:ext uri="{BB962C8B-B14F-4D97-AF65-F5344CB8AC3E}">
        <p14:creationId xmlns:p14="http://schemas.microsoft.com/office/powerpoint/2010/main" val="283872958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1068316-CE24-48E9-9B1B-76531F456755}" type="datetime1">
              <a:rPr lang="en-US" smtClean="0"/>
              <a:t>2/11/2024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D8599B-53F1-453B-918A-175B8B557447}" type="slidenum">
              <a:rPr lang="en-US" smtClean="0"/>
              <a:t>‹#›</a:t>
            </a:fld>
            <a:endParaRPr lang="en-US"/>
          </a:p>
        </p:txBody>
      </p:sp>
    </p:spTree>
    <p:extLst>
      <p:ext uri="{BB962C8B-B14F-4D97-AF65-F5344CB8AC3E}">
        <p14:creationId xmlns:p14="http://schemas.microsoft.com/office/powerpoint/2010/main" val="4121706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2/11/2024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C8C0A55-FB6A-424D-84CE-4435166DB769}" type="datetime1">
              <a:rPr lang="en-US" smtClean="0"/>
              <a:t>2/11/2024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D8599B-53F1-453B-918A-175B8B557447}" type="slidenum">
              <a:rPr lang="en-US" smtClean="0"/>
              <a:t>‹#›</a:t>
            </a:fld>
            <a:endParaRPr lang="en-US"/>
          </a:p>
        </p:txBody>
      </p:sp>
    </p:spTree>
    <p:extLst>
      <p:ext uri="{BB962C8B-B14F-4D97-AF65-F5344CB8AC3E}">
        <p14:creationId xmlns:p14="http://schemas.microsoft.com/office/powerpoint/2010/main" val="854488805"/>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CE78F5-85E4-4A63-986C-76F8A071EA6C}" type="datetime1">
              <a:rPr lang="en-US" smtClean="0"/>
              <a:t>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D8599B-53F1-453B-918A-175B8B557447}" type="slidenum">
              <a:rPr lang="en-US" smtClean="0"/>
              <a:t>‹#›</a:t>
            </a:fld>
            <a:endParaRPr lang="en-US"/>
          </a:p>
        </p:txBody>
      </p:sp>
    </p:spTree>
    <p:extLst>
      <p:ext uri="{BB962C8B-B14F-4D97-AF65-F5344CB8AC3E}">
        <p14:creationId xmlns:p14="http://schemas.microsoft.com/office/powerpoint/2010/main" val="3052778290"/>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3E5790-B8F1-4ABB-8635-347D4154E648}" type="datetime1">
              <a:rPr lang="en-US" smtClean="0"/>
              <a:t>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D8599B-53F1-453B-918A-175B8B557447}" type="slidenum">
              <a:rPr lang="en-US" smtClean="0"/>
              <a:t>‹#›</a:t>
            </a:fld>
            <a:endParaRPr lang="en-US"/>
          </a:p>
        </p:txBody>
      </p:sp>
    </p:spTree>
    <p:extLst>
      <p:ext uri="{BB962C8B-B14F-4D97-AF65-F5344CB8AC3E}">
        <p14:creationId xmlns:p14="http://schemas.microsoft.com/office/powerpoint/2010/main" val="2817844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35.xml"/><Relationship Id="rId18" Type="http://schemas.openxmlformats.org/officeDocument/2006/relationships/slideLayout" Target="../slideLayouts/slideLayout40.xml"/><Relationship Id="rId26" Type="http://schemas.openxmlformats.org/officeDocument/2006/relationships/slideLayout" Target="../slideLayouts/slideLayout48.xml"/><Relationship Id="rId39" Type="http://schemas.openxmlformats.org/officeDocument/2006/relationships/slideLayout" Target="../slideLayouts/slideLayout61.xml"/><Relationship Id="rId21" Type="http://schemas.openxmlformats.org/officeDocument/2006/relationships/slideLayout" Target="../slideLayouts/slideLayout43.xml"/><Relationship Id="rId34" Type="http://schemas.openxmlformats.org/officeDocument/2006/relationships/slideLayout" Target="../slideLayouts/slideLayout56.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5" Type="http://schemas.openxmlformats.org/officeDocument/2006/relationships/slideLayout" Target="../slideLayouts/slideLayout47.xml"/><Relationship Id="rId33" Type="http://schemas.openxmlformats.org/officeDocument/2006/relationships/slideLayout" Target="../slideLayouts/slideLayout55.xml"/><Relationship Id="rId38" Type="http://schemas.openxmlformats.org/officeDocument/2006/relationships/slideLayout" Target="../slideLayouts/slideLayout60.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20" Type="http://schemas.openxmlformats.org/officeDocument/2006/relationships/slideLayout" Target="../slideLayouts/slideLayout42.xml"/><Relationship Id="rId29" Type="http://schemas.openxmlformats.org/officeDocument/2006/relationships/slideLayout" Target="../slideLayouts/slideLayout51.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24" Type="http://schemas.openxmlformats.org/officeDocument/2006/relationships/slideLayout" Target="../slideLayouts/slideLayout46.xml"/><Relationship Id="rId32" Type="http://schemas.openxmlformats.org/officeDocument/2006/relationships/slideLayout" Target="../slideLayouts/slideLayout54.xml"/><Relationship Id="rId37" Type="http://schemas.openxmlformats.org/officeDocument/2006/relationships/slideLayout" Target="../slideLayouts/slideLayout59.xml"/><Relationship Id="rId40" Type="http://schemas.openxmlformats.org/officeDocument/2006/relationships/theme" Target="../theme/theme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23" Type="http://schemas.openxmlformats.org/officeDocument/2006/relationships/slideLayout" Target="../slideLayouts/slideLayout45.xml"/><Relationship Id="rId28" Type="http://schemas.openxmlformats.org/officeDocument/2006/relationships/slideLayout" Target="../slideLayouts/slideLayout50.xml"/><Relationship Id="rId36" Type="http://schemas.openxmlformats.org/officeDocument/2006/relationships/slideLayout" Target="../slideLayouts/slideLayout58.xml"/><Relationship Id="rId10" Type="http://schemas.openxmlformats.org/officeDocument/2006/relationships/slideLayout" Target="../slideLayouts/slideLayout32.xml"/><Relationship Id="rId19" Type="http://schemas.openxmlformats.org/officeDocument/2006/relationships/slideLayout" Target="../slideLayouts/slideLayout41.xml"/><Relationship Id="rId31" Type="http://schemas.openxmlformats.org/officeDocument/2006/relationships/slideLayout" Target="../slideLayouts/slideLayout53.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 Id="rId22" Type="http://schemas.openxmlformats.org/officeDocument/2006/relationships/slideLayout" Target="../slideLayouts/slideLayout44.xml"/><Relationship Id="rId27" Type="http://schemas.openxmlformats.org/officeDocument/2006/relationships/slideLayout" Target="../slideLayouts/slideLayout49.xml"/><Relationship Id="rId30" Type="http://schemas.openxmlformats.org/officeDocument/2006/relationships/slideLayout" Target="../slideLayouts/slideLayout52.xml"/><Relationship Id="rId35" Type="http://schemas.openxmlformats.org/officeDocument/2006/relationships/slideLayout" Target="../slideLayouts/slideLayout57.xml"/><Relationship Id="rId8" Type="http://schemas.openxmlformats.org/officeDocument/2006/relationships/slideLayout" Target="../slideLayouts/slideLayout30.xml"/><Relationship Id="rId3" Type="http://schemas.openxmlformats.org/officeDocument/2006/relationships/slideLayout" Target="../slideLayouts/slideLayout2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69.xml"/><Relationship Id="rId3" Type="http://schemas.openxmlformats.org/officeDocument/2006/relationships/slideLayout" Target="../slideLayouts/slideLayout64.xml"/><Relationship Id="rId7" Type="http://schemas.openxmlformats.org/officeDocument/2006/relationships/slideLayout" Target="../slideLayouts/slideLayout68.xml"/><Relationship Id="rId12" Type="http://schemas.openxmlformats.org/officeDocument/2006/relationships/theme" Target="../theme/theme4.xml"/><Relationship Id="rId2" Type="http://schemas.openxmlformats.org/officeDocument/2006/relationships/slideLayout" Target="../slideLayouts/slideLayout63.xml"/><Relationship Id="rId1" Type="http://schemas.openxmlformats.org/officeDocument/2006/relationships/slideLayout" Target="../slideLayouts/slideLayout62.xml"/><Relationship Id="rId6" Type="http://schemas.openxmlformats.org/officeDocument/2006/relationships/slideLayout" Target="../slideLayouts/slideLayout67.xml"/><Relationship Id="rId11" Type="http://schemas.openxmlformats.org/officeDocument/2006/relationships/slideLayout" Target="../slideLayouts/slideLayout72.xml"/><Relationship Id="rId5" Type="http://schemas.openxmlformats.org/officeDocument/2006/relationships/slideLayout" Target="../slideLayouts/slideLayout66.xml"/><Relationship Id="rId10" Type="http://schemas.openxmlformats.org/officeDocument/2006/relationships/slideLayout" Target="../slideLayouts/slideLayout71.xml"/><Relationship Id="rId4" Type="http://schemas.openxmlformats.org/officeDocument/2006/relationships/slideLayout" Target="../slideLayouts/slideLayout65.xml"/><Relationship Id="rId9" Type="http://schemas.openxmlformats.org/officeDocument/2006/relationships/slideLayout" Target="../slideLayouts/slideLayout7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2/11/2024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A91ACF-F420-7A4E-9684-A535D3C2B5FF}" type="datetimeFigureOut">
              <a:rPr lang="en-US" smtClean="0"/>
              <a:t>2/11/2024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721477-4404-CB43-8B00-35C728B62F7F}" type="slidenum">
              <a:rPr lang="en-US" smtClean="0"/>
              <a:t>‹#›</a:t>
            </a:fld>
            <a:endParaRPr lang="en-US"/>
          </a:p>
        </p:txBody>
      </p:sp>
    </p:spTree>
    <p:extLst>
      <p:ext uri="{BB962C8B-B14F-4D97-AF65-F5344CB8AC3E}">
        <p14:creationId xmlns:p14="http://schemas.microsoft.com/office/powerpoint/2010/main" val="1384473181"/>
      </p:ext>
    </p:extLst>
  </p:cSld>
  <p:clrMap bg1="lt1" tx1="dk1" bg2="lt2" tx2="dk2" accent1="accent1" accent2="accent2" accent3="accent3" accent4="accent4" accent5="accent5" accent6="accent6" hlink="hlink" folHlink="folHlink"/>
  <p:sldLayoutIdLst>
    <p:sldLayoutId id="2147483766"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710BD2-E11D-4EA6-B02B-D787DDF0C7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6BD4B6-C3BD-4F25-9C47-9C10C06C52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DEAF-CDEC-48F0-B7E3-B4FF3234A7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a:extLst>
              <a:ext uri="{FF2B5EF4-FFF2-40B4-BE49-F238E27FC236}">
                <a16:creationId xmlns:a16="http://schemas.microsoft.com/office/drawing/2014/main" id="{0F7853D0-9542-450A-80AE-49E42A6D71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F1BEE3B-F5C2-4827-A8F0-6346162103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D0D74B-06E9-4C99-93A9-3B13D31A5613}" type="slidenum">
              <a:rPr lang="en-US" smtClean="0"/>
              <a:t>‹#›</a:t>
            </a:fld>
            <a:endParaRPr lang="en-US"/>
          </a:p>
        </p:txBody>
      </p:sp>
    </p:spTree>
    <p:extLst>
      <p:ext uri="{BB962C8B-B14F-4D97-AF65-F5344CB8AC3E}">
        <p14:creationId xmlns:p14="http://schemas.microsoft.com/office/powerpoint/2010/main" val="188696314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756" r:id="rId4"/>
    <p:sldLayoutId id="2147483765" r:id="rId5"/>
    <p:sldLayoutId id="2147483757" r:id="rId6"/>
    <p:sldLayoutId id="2147483753" r:id="rId7"/>
    <p:sldLayoutId id="2147483754" r:id="rId8"/>
    <p:sldLayoutId id="2147483755" r:id="rId9"/>
    <p:sldLayoutId id="2147483758" r:id="rId10"/>
    <p:sldLayoutId id="2147483759" r:id="rId11"/>
    <p:sldLayoutId id="2147483673" r:id="rId12"/>
    <p:sldLayoutId id="2147483741" r:id="rId13"/>
    <p:sldLayoutId id="2147483742" r:id="rId14"/>
    <p:sldLayoutId id="2147483767" r:id="rId15"/>
    <p:sldLayoutId id="2147483688" r:id="rId16"/>
    <p:sldLayoutId id="2147483689" r:id="rId17"/>
    <p:sldLayoutId id="2147483690" r:id="rId18"/>
    <p:sldLayoutId id="2147483691" r:id="rId19"/>
    <p:sldLayoutId id="2147483692" r:id="rId20"/>
    <p:sldLayoutId id="2147483693" r:id="rId21"/>
    <p:sldLayoutId id="2147483694" r:id="rId22"/>
    <p:sldLayoutId id="2147483695" r:id="rId23"/>
    <p:sldLayoutId id="2147483719" r:id="rId24"/>
    <p:sldLayoutId id="2147483720" r:id="rId25"/>
    <p:sldLayoutId id="2147483721" r:id="rId26"/>
    <p:sldLayoutId id="2147483751" r:id="rId27"/>
    <p:sldLayoutId id="2147483752" r:id="rId28"/>
    <p:sldLayoutId id="2147483761" r:id="rId29"/>
    <p:sldLayoutId id="2147483744" r:id="rId30"/>
    <p:sldLayoutId id="2147483762" r:id="rId31"/>
    <p:sldLayoutId id="2147483722" r:id="rId32"/>
    <p:sldLayoutId id="2147483723" r:id="rId33"/>
    <p:sldLayoutId id="2147483724" r:id="rId34"/>
    <p:sldLayoutId id="2147483725" r:id="rId35"/>
    <p:sldLayoutId id="2147483726" r:id="rId36"/>
    <p:sldLayoutId id="2147483727" r:id="rId37"/>
    <p:sldLayoutId id="2147483728" r:id="rId38"/>
    <p:sldLayoutId id="2147483729" r:id="rId39"/>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4E299F-E90F-4009-8BF5-31EA3CEC6B01}" type="datetime1">
              <a:rPr lang="en-US" smtClean="0"/>
              <a:t>2/11/2024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D8599B-53F1-453B-918A-175B8B557447}" type="slidenum">
              <a:rPr lang="en-US" smtClean="0"/>
              <a:t>‹#›</a:t>
            </a:fld>
            <a:endParaRPr lang="en-US"/>
          </a:p>
        </p:txBody>
      </p:sp>
    </p:spTree>
    <p:extLst>
      <p:ext uri="{BB962C8B-B14F-4D97-AF65-F5344CB8AC3E}">
        <p14:creationId xmlns:p14="http://schemas.microsoft.com/office/powerpoint/2010/main" val="28870710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41.xml"/><Relationship Id="rId5" Type="http://schemas.openxmlformats.org/officeDocument/2006/relationships/image" Target="../media/image3.png"/><Relationship Id="rId4" Type="http://schemas.openxmlformats.org/officeDocument/2006/relationships/hyperlink" Target="https://sf.gov/resource/2023/drug-overdose-and-treatment-data-and-reports"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40.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5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png"/><Relationship Id="rId1" Type="http://schemas.openxmlformats.org/officeDocument/2006/relationships/slideLayout" Target="../slideLayouts/slideLayout4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1.xml"/></Relationships>
</file>

<file path=ppt/slides/_rels/slide9.xml.rels><?xml version="1.0" encoding="UTF-8" standalone="yes"?>
<Relationships xmlns="http://schemas.openxmlformats.org/package/2006/relationships"><Relationship Id="rId3" Type="http://schemas.openxmlformats.org/officeDocument/2006/relationships/hyperlink" Target="https://sf.gov/information/overdose-prevention-resources-nightlife" TargetMode="External"/><Relationship Id="rId2" Type="http://schemas.openxmlformats.org/officeDocument/2006/relationships/notesSlide" Target="../notesSlides/notesSlide4.xml"/><Relationship Id="rId1" Type="http://schemas.openxmlformats.org/officeDocument/2006/relationships/slideLayout" Target="../slideLayouts/slideLayout4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0987" y="869365"/>
            <a:ext cx="9850651" cy="2048968"/>
          </a:xfrm>
        </p:spPr>
        <p:txBody>
          <a:bodyPr>
            <a:normAutofit/>
          </a:bodyPr>
          <a:lstStyle/>
          <a:p>
            <a:pPr algn="l"/>
            <a:r>
              <a:rPr lang="en-US" sz="5000" b="1">
                <a:solidFill>
                  <a:srgbClr val="002060"/>
                </a:solidFill>
                <a:latin typeface="Arial"/>
                <a:cs typeface="Calibri Light"/>
              </a:rPr>
              <a:t>Overdose Crisis and </a:t>
            </a:r>
            <a:br>
              <a:rPr lang="en-US" sz="5000" b="1">
                <a:latin typeface="Arial"/>
                <a:cs typeface="Calibri Light"/>
              </a:rPr>
            </a:br>
            <a:r>
              <a:rPr lang="en-US" sz="5000" b="1">
                <a:solidFill>
                  <a:srgbClr val="002060"/>
                </a:solidFill>
                <a:latin typeface="Arial"/>
                <a:cs typeface="Calibri Light"/>
              </a:rPr>
              <a:t>Public Health Response</a:t>
            </a:r>
            <a:endParaRPr lang="en-US" sz="5000" b="1">
              <a:latin typeface="Arial"/>
              <a:cs typeface="Calibri Light"/>
            </a:endParaRPr>
          </a:p>
        </p:txBody>
      </p:sp>
      <p:sp>
        <p:nvSpPr>
          <p:cNvPr id="3" name="Subtitle 2"/>
          <p:cNvSpPr>
            <a:spLocks noGrp="1"/>
          </p:cNvSpPr>
          <p:nvPr>
            <p:ph type="subTitle" idx="1"/>
          </p:nvPr>
        </p:nvSpPr>
        <p:spPr>
          <a:xfrm>
            <a:off x="787879" y="2973584"/>
            <a:ext cx="9144000" cy="1379991"/>
          </a:xfrm>
        </p:spPr>
        <p:txBody>
          <a:bodyPr vert="horz" lIns="91440" tIns="45720" rIns="91440" bIns="45720" rtlCol="0" anchor="t">
            <a:normAutofit/>
          </a:bodyPr>
          <a:lstStyle/>
          <a:p>
            <a:pPr algn="l"/>
            <a:r>
              <a:rPr lang="en-US" sz="2800" b="1">
                <a:latin typeface="Arial"/>
                <a:cs typeface="Calibri"/>
              </a:rPr>
              <a:t>A presentation to the Behavioral Health Commission</a:t>
            </a:r>
          </a:p>
          <a:p>
            <a:pPr algn="l"/>
            <a:r>
              <a:rPr lang="en-US">
                <a:latin typeface="Arial"/>
                <a:cs typeface="Calibri"/>
              </a:rPr>
              <a:t>February 15, 2024</a:t>
            </a:r>
          </a:p>
        </p:txBody>
      </p:sp>
      <p:pic>
        <p:nvPicPr>
          <p:cNvPr id="5" name="Picture 4">
            <a:extLst>
              <a:ext uri="{FF2B5EF4-FFF2-40B4-BE49-F238E27FC236}">
                <a16:creationId xmlns:a16="http://schemas.microsoft.com/office/drawing/2014/main" id="{169328C7-17A1-07B4-EBBF-437429FCA2C9}"/>
              </a:ext>
            </a:extLst>
          </p:cNvPr>
          <p:cNvPicPr>
            <a:picLocks noChangeAspect="1"/>
          </p:cNvPicPr>
          <p:nvPr/>
        </p:nvPicPr>
        <p:blipFill>
          <a:blip r:embed="rId3"/>
          <a:stretch>
            <a:fillRect/>
          </a:stretch>
        </p:blipFill>
        <p:spPr>
          <a:xfrm>
            <a:off x="151655" y="5865943"/>
            <a:ext cx="3489159" cy="876504"/>
          </a:xfrm>
          <a:prstGeom prst="rect">
            <a:avLst/>
          </a:prstGeom>
        </p:spPr>
      </p:pic>
      <p:graphicFrame>
        <p:nvGraphicFramePr>
          <p:cNvPr id="8" name="Table 7">
            <a:extLst>
              <a:ext uri="{FF2B5EF4-FFF2-40B4-BE49-F238E27FC236}">
                <a16:creationId xmlns:a16="http://schemas.microsoft.com/office/drawing/2014/main" id="{AC246D17-3A90-C89B-9166-387DEBE06900}"/>
              </a:ext>
            </a:extLst>
          </p:cNvPr>
          <p:cNvGraphicFramePr>
            <a:graphicFrameLocks noGrp="1"/>
          </p:cNvGraphicFramePr>
          <p:nvPr>
            <p:extLst>
              <p:ext uri="{D42A27DB-BD31-4B8C-83A1-F6EECF244321}">
                <p14:modId xmlns:p14="http://schemas.microsoft.com/office/powerpoint/2010/main" val="1490792635"/>
              </p:ext>
            </p:extLst>
          </p:nvPr>
        </p:nvGraphicFramePr>
        <p:xfrm>
          <a:off x="789879" y="4613595"/>
          <a:ext cx="7553325" cy="731520"/>
        </p:xfrm>
        <a:graphic>
          <a:graphicData uri="http://schemas.openxmlformats.org/drawingml/2006/table">
            <a:tbl>
              <a:tblPr firstRow="1" bandRow="1">
                <a:tableStyleId>{5C22544A-7EE6-4342-B048-85BDC9FD1C3A}</a:tableStyleId>
              </a:tblPr>
              <a:tblGrid>
                <a:gridCol w="7553325">
                  <a:extLst>
                    <a:ext uri="{9D8B030D-6E8A-4147-A177-3AD203B41FA5}">
                      <a16:colId xmlns:a16="http://schemas.microsoft.com/office/drawing/2014/main" val="3982804715"/>
                    </a:ext>
                  </a:extLst>
                </a:gridCol>
              </a:tblGrid>
              <a:tr h="638175">
                <a:tc>
                  <a:txBody>
                    <a:bodyPr/>
                    <a:lstStyle/>
                    <a:p>
                      <a:pPr fontAlgn="base"/>
                      <a:r>
                        <a:rPr lang="en-US" sz="1400">
                          <a:solidFill>
                            <a:srgbClr val="002060"/>
                          </a:solidFill>
                          <a:effectLst/>
                          <a:latin typeface="Arial"/>
                        </a:rPr>
                        <a:t>Hillary </a:t>
                      </a:r>
                      <a:r>
                        <a:rPr lang="en-US" sz="1400" err="1">
                          <a:solidFill>
                            <a:srgbClr val="002060"/>
                          </a:solidFill>
                          <a:effectLst/>
                          <a:latin typeface="Arial"/>
                        </a:rPr>
                        <a:t>Kunins</a:t>
                      </a:r>
                      <a:r>
                        <a:rPr lang="en-US" sz="1400">
                          <a:solidFill>
                            <a:srgbClr val="002060"/>
                          </a:solidFill>
                          <a:effectLst/>
                          <a:latin typeface="Arial"/>
                        </a:rPr>
                        <a:t>, MD, MPH, MS​</a:t>
                      </a:r>
                    </a:p>
                    <a:p>
                      <a:pPr fontAlgn="base"/>
                      <a:r>
                        <a:rPr lang="en-US" sz="1400" b="0">
                          <a:solidFill>
                            <a:schemeClr val="tx1"/>
                          </a:solidFill>
                          <a:effectLst/>
                          <a:latin typeface="Arial"/>
                        </a:rPr>
                        <a:t>Director of Behavioral Health Services and Mental Health SF​</a:t>
                      </a:r>
                    </a:p>
                    <a:p>
                      <a:pPr fontAlgn="base"/>
                      <a:r>
                        <a:rPr lang="en-US" sz="1400" b="0">
                          <a:solidFill>
                            <a:schemeClr val="tx1"/>
                          </a:solidFill>
                          <a:effectLst/>
                          <a:latin typeface="Arial"/>
                        </a:rPr>
                        <a:t>San Francisco Department of Public Health​</a:t>
                      </a:r>
                    </a:p>
                  </a:txBody>
                  <a:tcPr>
                    <a:noFill/>
                  </a:tcPr>
                </a:tc>
                <a:extLst>
                  <a:ext uri="{0D108BD9-81ED-4DB2-BD59-A6C34878D82A}">
                    <a16:rowId xmlns:a16="http://schemas.microsoft.com/office/drawing/2014/main" val="219181499"/>
                  </a:ext>
                </a:extLst>
              </a:tr>
            </a:tbl>
          </a:graphicData>
        </a:graphic>
      </p:graphicFrame>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811A583-9C49-D2C1-F499-28B49B8D63F0}"/>
              </a:ext>
            </a:extLst>
          </p:cNvPr>
          <p:cNvSpPr>
            <a:spLocks noGrp="1"/>
          </p:cNvSpPr>
          <p:nvPr>
            <p:ph type="sldNum" sz="quarter" idx="12"/>
          </p:nvPr>
        </p:nvSpPr>
        <p:spPr/>
        <p:txBody>
          <a:bodyPr/>
          <a:lstStyle/>
          <a:p>
            <a:fld id="{61D0D74B-06E9-4C99-93A9-3B13D31A5613}" type="slidenum">
              <a:rPr lang="en-US" smtClean="0"/>
              <a:t>10</a:t>
            </a:fld>
            <a:endParaRPr lang="en-US"/>
          </a:p>
        </p:txBody>
      </p:sp>
      <p:sp>
        <p:nvSpPr>
          <p:cNvPr id="3" name="Title 1">
            <a:extLst>
              <a:ext uri="{FF2B5EF4-FFF2-40B4-BE49-F238E27FC236}">
                <a16:creationId xmlns:a16="http://schemas.microsoft.com/office/drawing/2014/main" id="{BFFF21B8-3B43-7656-FDF0-030636FCDB36}"/>
              </a:ext>
            </a:extLst>
          </p:cNvPr>
          <p:cNvSpPr txBox="1">
            <a:spLocks/>
          </p:cNvSpPr>
          <p:nvPr/>
        </p:nvSpPr>
        <p:spPr>
          <a:xfrm>
            <a:off x="838198" y="587188"/>
            <a:ext cx="10515600" cy="13255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b="1">
                <a:solidFill>
                  <a:srgbClr val="002060"/>
                </a:solidFill>
              </a:rPr>
              <a:t>Track overdose trends and related treatment metrics </a:t>
            </a:r>
            <a:endParaRPr lang="en-US" sz="3600" b="1">
              <a:solidFill>
                <a:srgbClr val="002060"/>
              </a:solidFill>
              <a:cs typeface="Arial"/>
            </a:endParaRPr>
          </a:p>
        </p:txBody>
      </p:sp>
      <p:sp>
        <p:nvSpPr>
          <p:cNvPr id="4" name="Content Placeholder 2">
            <a:extLst>
              <a:ext uri="{FF2B5EF4-FFF2-40B4-BE49-F238E27FC236}">
                <a16:creationId xmlns:a16="http://schemas.microsoft.com/office/drawing/2014/main" id="{68AA7F32-3C53-D384-D6AF-D41A3F6D6503}"/>
              </a:ext>
            </a:extLst>
          </p:cNvPr>
          <p:cNvSpPr>
            <a:spLocks noGrp="1"/>
          </p:cNvSpPr>
          <p:nvPr/>
        </p:nvSpPr>
        <p:spPr>
          <a:xfrm>
            <a:off x="873274" y="2151986"/>
            <a:ext cx="5555344" cy="3571481"/>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a:cs typeface="Calibri Light"/>
              </a:rPr>
              <a:t>Goal: Measure success and inform program development and change</a:t>
            </a:r>
          </a:p>
          <a:p>
            <a:r>
              <a:rPr lang="en-US" sz="2000">
                <a:cs typeface="Calibri Light"/>
              </a:rPr>
              <a:t>Centralize data collection on drug-related metrics, including fatal and non-fatal overdose </a:t>
            </a:r>
            <a:endParaRPr lang="en-US" sz="2000">
              <a:solidFill>
                <a:srgbClr val="000000"/>
              </a:solidFill>
              <a:cs typeface="Calibri Light"/>
            </a:endParaRPr>
          </a:p>
          <a:p>
            <a:r>
              <a:rPr lang="en-US" sz="2000" b="1">
                <a:solidFill>
                  <a:srgbClr val="002060"/>
                </a:solidFill>
                <a:cs typeface="Calibri Light"/>
              </a:rPr>
              <a:t>Launched a publicly-available dashboard on overdose and treatment trends (September 2023)</a:t>
            </a:r>
            <a:endParaRPr lang="en-US" sz="1600" b="1">
              <a:solidFill>
                <a:srgbClr val="002060"/>
              </a:solidFill>
              <a:cs typeface="Calibri Light"/>
            </a:endParaRPr>
          </a:p>
          <a:p>
            <a:r>
              <a:rPr lang="en-US" sz="2000">
                <a:cs typeface="Calibri Light"/>
              </a:rPr>
              <a:t>Bi-weekly meetings with community members and frontline staff of service organizations to review data and discuss findings</a:t>
            </a:r>
          </a:p>
        </p:txBody>
      </p:sp>
      <p:pic>
        <p:nvPicPr>
          <p:cNvPr id="5" name="Picture 4">
            <a:extLst>
              <a:ext uri="{FF2B5EF4-FFF2-40B4-BE49-F238E27FC236}">
                <a16:creationId xmlns:a16="http://schemas.microsoft.com/office/drawing/2014/main" id="{FBD920B5-1FC8-51E2-54E4-C331656E9241}"/>
              </a:ext>
            </a:extLst>
          </p:cNvPr>
          <p:cNvPicPr>
            <a:picLocks noChangeAspect="1"/>
          </p:cNvPicPr>
          <p:nvPr/>
        </p:nvPicPr>
        <p:blipFill>
          <a:blip r:embed="rId3"/>
          <a:stretch>
            <a:fillRect/>
          </a:stretch>
        </p:blipFill>
        <p:spPr>
          <a:xfrm>
            <a:off x="7075715" y="1974885"/>
            <a:ext cx="3664856" cy="4019971"/>
          </a:xfrm>
          <a:prstGeom prst="rect">
            <a:avLst/>
          </a:prstGeom>
        </p:spPr>
      </p:pic>
      <p:sp>
        <p:nvSpPr>
          <p:cNvPr id="6" name="TextBox 3">
            <a:extLst>
              <a:ext uri="{FF2B5EF4-FFF2-40B4-BE49-F238E27FC236}">
                <a16:creationId xmlns:a16="http://schemas.microsoft.com/office/drawing/2014/main" id="{4DDC4D64-6310-F785-B1CF-07D205044F64}"/>
              </a:ext>
            </a:extLst>
          </p:cNvPr>
          <p:cNvSpPr txBox="1"/>
          <p:nvPr/>
        </p:nvSpPr>
        <p:spPr>
          <a:xfrm>
            <a:off x="7500258" y="6206670"/>
            <a:ext cx="2815770"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cs typeface="Arial"/>
                <a:hlinkClick r:id="rId4"/>
              </a:rPr>
              <a:t>Overdose Dashboard</a:t>
            </a:r>
            <a:endParaRPr lang="en-US"/>
          </a:p>
        </p:txBody>
      </p:sp>
      <p:pic>
        <p:nvPicPr>
          <p:cNvPr id="7" name="Picture 6">
            <a:extLst>
              <a:ext uri="{FF2B5EF4-FFF2-40B4-BE49-F238E27FC236}">
                <a16:creationId xmlns:a16="http://schemas.microsoft.com/office/drawing/2014/main" id="{D819A93B-2BA1-527C-A002-B7744159A829}"/>
              </a:ext>
            </a:extLst>
          </p:cNvPr>
          <p:cNvPicPr>
            <a:picLocks noChangeAspect="1"/>
          </p:cNvPicPr>
          <p:nvPr/>
        </p:nvPicPr>
        <p:blipFill>
          <a:blip r:embed="rId5"/>
          <a:stretch>
            <a:fillRect/>
          </a:stretch>
        </p:blipFill>
        <p:spPr>
          <a:xfrm>
            <a:off x="381347" y="5901228"/>
            <a:ext cx="3489159" cy="876504"/>
          </a:xfrm>
          <a:prstGeom prst="rect">
            <a:avLst/>
          </a:prstGeom>
        </p:spPr>
      </p:pic>
    </p:spTree>
    <p:extLst>
      <p:ext uri="{BB962C8B-B14F-4D97-AF65-F5344CB8AC3E}">
        <p14:creationId xmlns:p14="http://schemas.microsoft.com/office/powerpoint/2010/main" val="33392539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A5EB489-30AD-7BFE-ADC0-813C84E5E520}"/>
              </a:ext>
            </a:extLst>
          </p:cNvPr>
          <p:cNvSpPr/>
          <p:nvPr/>
        </p:nvSpPr>
        <p:spPr>
          <a:xfrm>
            <a:off x="-449179" y="-177491"/>
            <a:ext cx="13090357" cy="8955671"/>
          </a:xfrm>
          <a:prstGeom prst="rect">
            <a:avLst/>
          </a:prstGeom>
          <a:solidFill>
            <a:srgbClr val="002060"/>
          </a:solidFill>
          <a:ln>
            <a:solidFill>
              <a:srgbClr val="002060"/>
            </a:solidFill>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199" y="2175913"/>
            <a:ext cx="10515600" cy="3286539"/>
          </a:xfrm>
        </p:spPr>
        <p:txBody>
          <a:bodyPr>
            <a:normAutofit/>
          </a:bodyPr>
          <a:lstStyle/>
          <a:p>
            <a:r>
              <a:rPr lang="en-US" sz="7200" b="1">
                <a:solidFill>
                  <a:schemeClr val="bg1"/>
                </a:solidFill>
                <a:latin typeface="Arial"/>
                <a:cs typeface="Calibri"/>
              </a:rPr>
              <a:t>Thank you</a:t>
            </a:r>
            <a:endParaRPr lang="en-US" sz="7200">
              <a:solidFill>
                <a:schemeClr val="bg1"/>
              </a:solidFill>
              <a:cs typeface="Calibri Light"/>
            </a:endParaRPr>
          </a:p>
        </p:txBody>
      </p:sp>
    </p:spTree>
    <p:extLst>
      <p:ext uri="{BB962C8B-B14F-4D97-AF65-F5344CB8AC3E}">
        <p14:creationId xmlns:p14="http://schemas.microsoft.com/office/powerpoint/2010/main" val="289117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9A7065E-DEB0-2070-60F6-E2914DD2C15C}"/>
              </a:ext>
            </a:extLst>
          </p:cNvPr>
          <p:cNvSpPr>
            <a:spLocks noGrp="1"/>
          </p:cNvSpPr>
          <p:nvPr>
            <p:ph type="sldNum" sz="quarter" idx="12"/>
          </p:nvPr>
        </p:nvSpPr>
        <p:spPr/>
        <p:txBody>
          <a:bodyPr/>
          <a:lstStyle/>
          <a:p>
            <a:fld id="{61D0D74B-06E9-4C99-93A9-3B13D31A5613}" type="slidenum">
              <a:rPr lang="en-US" dirty="0" smtClean="0"/>
              <a:t>2</a:t>
            </a:fld>
            <a:endParaRPr lang="en-US"/>
          </a:p>
        </p:txBody>
      </p:sp>
      <p:sp>
        <p:nvSpPr>
          <p:cNvPr id="3" name="Title 1">
            <a:extLst>
              <a:ext uri="{FF2B5EF4-FFF2-40B4-BE49-F238E27FC236}">
                <a16:creationId xmlns:a16="http://schemas.microsoft.com/office/drawing/2014/main" id="{9E2CB436-A7ED-DE95-2883-2DEC3A97528B}"/>
              </a:ext>
            </a:extLst>
          </p:cNvPr>
          <p:cNvSpPr txBox="1">
            <a:spLocks/>
          </p:cNvSpPr>
          <p:nvPr/>
        </p:nvSpPr>
        <p:spPr>
          <a:xfrm>
            <a:off x="685800" y="104399"/>
            <a:ext cx="108204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800" b="1">
                <a:solidFill>
                  <a:srgbClr val="002060"/>
                </a:solidFill>
                <a:latin typeface="Arial"/>
                <a:cs typeface="Calibri Light"/>
              </a:rPr>
              <a:t>Overdose deaths are increasing in San Francisco in 2023 compared to 2022</a:t>
            </a:r>
          </a:p>
        </p:txBody>
      </p:sp>
      <p:pic>
        <p:nvPicPr>
          <p:cNvPr id="7" name="Picture 6">
            <a:extLst>
              <a:ext uri="{FF2B5EF4-FFF2-40B4-BE49-F238E27FC236}">
                <a16:creationId xmlns:a16="http://schemas.microsoft.com/office/drawing/2014/main" id="{CF548C5B-CF4F-633F-B3B5-1CAA380751DC}"/>
              </a:ext>
            </a:extLst>
          </p:cNvPr>
          <p:cNvPicPr>
            <a:picLocks noChangeAspect="1"/>
          </p:cNvPicPr>
          <p:nvPr/>
        </p:nvPicPr>
        <p:blipFill>
          <a:blip r:embed="rId2"/>
          <a:stretch>
            <a:fillRect/>
          </a:stretch>
        </p:blipFill>
        <p:spPr>
          <a:xfrm>
            <a:off x="205681" y="5995311"/>
            <a:ext cx="3001834" cy="752458"/>
          </a:xfrm>
          <a:prstGeom prst="rect">
            <a:avLst/>
          </a:prstGeom>
        </p:spPr>
      </p:pic>
      <p:sp>
        <p:nvSpPr>
          <p:cNvPr id="9" name="TextBox 8">
            <a:extLst>
              <a:ext uri="{FF2B5EF4-FFF2-40B4-BE49-F238E27FC236}">
                <a16:creationId xmlns:a16="http://schemas.microsoft.com/office/drawing/2014/main" id="{B2C080B7-2C84-2B02-7B7B-DA4996D7059A}"/>
              </a:ext>
            </a:extLst>
          </p:cNvPr>
          <p:cNvSpPr txBox="1"/>
          <p:nvPr/>
        </p:nvSpPr>
        <p:spPr>
          <a:xfrm>
            <a:off x="8610600" y="2919391"/>
            <a:ext cx="3341316"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a:solidFill>
                  <a:srgbClr val="002060"/>
                </a:solidFill>
                <a:latin typeface="Arial"/>
                <a:cs typeface="Arial"/>
              </a:rPr>
              <a:t>806 preliminary</a:t>
            </a:r>
            <a:r>
              <a:rPr lang="en-US" sz="2000">
                <a:latin typeface="Arial"/>
                <a:cs typeface="Arial"/>
              </a:rPr>
              <a:t> overdose deaths in 2023, </a:t>
            </a:r>
            <a:r>
              <a:rPr lang="en-US" sz="2000" b="1">
                <a:solidFill>
                  <a:srgbClr val="002060"/>
                </a:solidFill>
                <a:latin typeface="Arial"/>
                <a:cs typeface="Arial"/>
              </a:rPr>
              <a:t>159 (25%)</a:t>
            </a:r>
            <a:r>
              <a:rPr lang="en-US" sz="2000">
                <a:latin typeface="Arial"/>
                <a:cs typeface="Arial"/>
              </a:rPr>
              <a:t> </a:t>
            </a:r>
            <a:br>
              <a:rPr lang="en-US" sz="2000">
                <a:solidFill>
                  <a:srgbClr val="000000"/>
                </a:solidFill>
                <a:latin typeface="Arial"/>
                <a:cs typeface="Arial"/>
              </a:rPr>
            </a:br>
            <a:r>
              <a:rPr lang="en-US" sz="2000">
                <a:solidFill>
                  <a:srgbClr val="000000"/>
                </a:solidFill>
                <a:latin typeface="Arial"/>
                <a:cs typeface="Arial"/>
              </a:rPr>
              <a:t>above 2022</a:t>
            </a:r>
            <a:endParaRPr lang="en-US" sz="2000"/>
          </a:p>
        </p:txBody>
      </p:sp>
      <p:sp>
        <p:nvSpPr>
          <p:cNvPr id="10" name="TextBox 9">
            <a:extLst>
              <a:ext uri="{FF2B5EF4-FFF2-40B4-BE49-F238E27FC236}">
                <a16:creationId xmlns:a16="http://schemas.microsoft.com/office/drawing/2014/main" id="{D606FCE7-8E01-C874-0D9D-593E6BEF6F22}"/>
              </a:ext>
            </a:extLst>
          </p:cNvPr>
          <p:cNvSpPr txBox="1"/>
          <p:nvPr/>
        </p:nvSpPr>
        <p:spPr>
          <a:xfrm>
            <a:off x="8424863" y="6415801"/>
            <a:ext cx="2743200" cy="2462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a:latin typeface="Arial" panose="020B0604020202020204" pitchFamily="34" charset="0"/>
                <a:cs typeface="Arial" panose="020B0604020202020204" pitchFamily="34" charset="0"/>
              </a:rPr>
              <a:t>Office of the Chief Medical Examiner, 2023</a:t>
            </a:r>
          </a:p>
        </p:txBody>
      </p:sp>
      <p:pic>
        <p:nvPicPr>
          <p:cNvPr id="8" name="Picture 7">
            <a:extLst>
              <a:ext uri="{FF2B5EF4-FFF2-40B4-BE49-F238E27FC236}">
                <a16:creationId xmlns:a16="http://schemas.microsoft.com/office/drawing/2014/main" id="{16F8AE99-0A24-FF2F-2387-CF651F69C438}"/>
              </a:ext>
            </a:extLst>
          </p:cNvPr>
          <p:cNvPicPr>
            <a:picLocks noChangeAspect="1"/>
          </p:cNvPicPr>
          <p:nvPr/>
        </p:nvPicPr>
        <p:blipFill>
          <a:blip r:embed="rId3"/>
          <a:stretch>
            <a:fillRect/>
          </a:stretch>
        </p:blipFill>
        <p:spPr>
          <a:xfrm>
            <a:off x="999297" y="1715466"/>
            <a:ext cx="7410450" cy="4133850"/>
          </a:xfrm>
          <a:prstGeom prst="rect">
            <a:avLst/>
          </a:prstGeom>
        </p:spPr>
      </p:pic>
    </p:spTree>
    <p:extLst>
      <p:ext uri="{BB962C8B-B14F-4D97-AF65-F5344CB8AC3E}">
        <p14:creationId xmlns:p14="http://schemas.microsoft.com/office/powerpoint/2010/main" val="1236723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D851F4D-EF7A-35B7-8F44-0CA77547E53C}"/>
              </a:ext>
            </a:extLst>
          </p:cNvPr>
          <p:cNvSpPr>
            <a:spLocks noGrp="1"/>
          </p:cNvSpPr>
          <p:nvPr>
            <p:ph type="sldNum" sz="quarter" idx="12"/>
          </p:nvPr>
        </p:nvSpPr>
        <p:spPr/>
        <p:txBody>
          <a:bodyPr/>
          <a:lstStyle/>
          <a:p>
            <a:fld id="{61D0D74B-06E9-4C99-93A9-3B13D31A5613}" type="slidenum">
              <a:rPr lang="en-US" smtClean="0"/>
              <a:t>3</a:t>
            </a:fld>
            <a:endParaRPr lang="en-US"/>
          </a:p>
        </p:txBody>
      </p:sp>
      <p:sp>
        <p:nvSpPr>
          <p:cNvPr id="4" name="Title 1">
            <a:extLst>
              <a:ext uri="{FF2B5EF4-FFF2-40B4-BE49-F238E27FC236}">
                <a16:creationId xmlns:a16="http://schemas.microsoft.com/office/drawing/2014/main" id="{55FD77DF-818D-F04B-0A30-89881CA92215}"/>
              </a:ext>
            </a:extLst>
          </p:cNvPr>
          <p:cNvSpPr txBox="1">
            <a:spLocks/>
          </p:cNvSpPr>
          <p:nvPr/>
        </p:nvSpPr>
        <p:spPr>
          <a:xfrm>
            <a:off x="990600" y="136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a:solidFill>
                  <a:srgbClr val="002060"/>
                </a:solidFill>
              </a:rPr>
              <a:t>Profound racial disparities exist among overdose decedents in SF</a:t>
            </a:r>
            <a:endParaRPr lang="en-US" sz="3200" b="1">
              <a:solidFill>
                <a:srgbClr val="002060"/>
              </a:solidFill>
              <a:cs typeface="Arial"/>
            </a:endParaRPr>
          </a:p>
        </p:txBody>
      </p:sp>
      <p:pic>
        <p:nvPicPr>
          <p:cNvPr id="5" name="Picture 4">
            <a:extLst>
              <a:ext uri="{FF2B5EF4-FFF2-40B4-BE49-F238E27FC236}">
                <a16:creationId xmlns:a16="http://schemas.microsoft.com/office/drawing/2014/main" id="{A8D63507-271C-988C-7729-A5A82EB5AB1F}"/>
              </a:ext>
            </a:extLst>
          </p:cNvPr>
          <p:cNvPicPr>
            <a:picLocks noChangeAspect="1"/>
          </p:cNvPicPr>
          <p:nvPr/>
        </p:nvPicPr>
        <p:blipFill>
          <a:blip r:embed="rId2"/>
          <a:stretch>
            <a:fillRect/>
          </a:stretch>
        </p:blipFill>
        <p:spPr>
          <a:xfrm>
            <a:off x="890587" y="1683035"/>
            <a:ext cx="6153150" cy="4081987"/>
          </a:xfrm>
          <a:prstGeom prst="rect">
            <a:avLst/>
          </a:prstGeom>
        </p:spPr>
      </p:pic>
      <p:sp>
        <p:nvSpPr>
          <p:cNvPr id="6" name="TextBox 5">
            <a:extLst>
              <a:ext uri="{FF2B5EF4-FFF2-40B4-BE49-F238E27FC236}">
                <a16:creationId xmlns:a16="http://schemas.microsoft.com/office/drawing/2014/main" id="{97C5B6BC-748D-C98C-8B92-C71D37F6BD94}"/>
              </a:ext>
            </a:extLst>
          </p:cNvPr>
          <p:cNvSpPr txBox="1"/>
          <p:nvPr/>
        </p:nvSpPr>
        <p:spPr>
          <a:xfrm>
            <a:off x="7329487" y="2156156"/>
            <a:ext cx="4024313" cy="31700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000">
                <a:cs typeface="Arial"/>
              </a:rPr>
              <a:t>Black/African Americans represent just </a:t>
            </a:r>
            <a:r>
              <a:rPr lang="en-US" sz="2000" b="1">
                <a:solidFill>
                  <a:srgbClr val="002060"/>
                </a:solidFill>
                <a:cs typeface="Arial"/>
              </a:rPr>
              <a:t>6% </a:t>
            </a:r>
            <a:r>
              <a:rPr lang="en-US" sz="2000">
                <a:cs typeface="Arial"/>
              </a:rPr>
              <a:t>of the </a:t>
            </a:r>
            <a:r>
              <a:rPr lang="en-US" sz="2000" b="1">
                <a:solidFill>
                  <a:srgbClr val="002060"/>
                </a:solidFill>
                <a:cs typeface="Arial"/>
              </a:rPr>
              <a:t>population in SF</a:t>
            </a:r>
            <a:r>
              <a:rPr lang="en-US" sz="2000">
                <a:cs typeface="Arial"/>
              </a:rPr>
              <a:t>, but </a:t>
            </a:r>
            <a:r>
              <a:rPr lang="en-US" sz="2000" b="1">
                <a:solidFill>
                  <a:srgbClr val="002060"/>
                </a:solidFill>
                <a:cs typeface="Arial"/>
              </a:rPr>
              <a:t>31% </a:t>
            </a:r>
            <a:r>
              <a:rPr lang="en-US" sz="2000">
                <a:cs typeface="Arial"/>
              </a:rPr>
              <a:t>of </a:t>
            </a:r>
            <a:r>
              <a:rPr lang="en-US" sz="2000" b="1">
                <a:solidFill>
                  <a:srgbClr val="002060"/>
                </a:solidFill>
                <a:cs typeface="Arial"/>
              </a:rPr>
              <a:t>preliminary overdose deaths </a:t>
            </a:r>
            <a:r>
              <a:rPr lang="en-US" sz="2000">
                <a:cs typeface="Arial"/>
              </a:rPr>
              <a:t>in 2023 </a:t>
            </a:r>
          </a:p>
          <a:p>
            <a:pPr marL="285750" indent="-285750">
              <a:buFont typeface="Arial"/>
              <a:buChar char="•"/>
            </a:pPr>
            <a:endParaRPr lang="en-US" sz="2000">
              <a:cs typeface="Arial"/>
            </a:endParaRPr>
          </a:p>
          <a:p>
            <a:pPr marL="285750" indent="-285750">
              <a:buFont typeface="Arial"/>
              <a:buChar char="•"/>
            </a:pPr>
            <a:r>
              <a:rPr lang="en-US" sz="2000">
                <a:cs typeface="Arial"/>
              </a:rPr>
              <a:t>The overdose death rate among Black/African Americans is </a:t>
            </a:r>
            <a:r>
              <a:rPr lang="en-US" sz="2000" b="1">
                <a:solidFill>
                  <a:srgbClr val="002060"/>
                </a:solidFill>
                <a:cs typeface="Arial"/>
              </a:rPr>
              <a:t>5X higher</a:t>
            </a:r>
            <a:r>
              <a:rPr lang="en-US" sz="2000">
                <a:cs typeface="Arial"/>
              </a:rPr>
              <a:t> than the citywide rate</a:t>
            </a:r>
          </a:p>
        </p:txBody>
      </p:sp>
      <p:sp>
        <p:nvSpPr>
          <p:cNvPr id="7" name="TextBox 6">
            <a:extLst>
              <a:ext uri="{FF2B5EF4-FFF2-40B4-BE49-F238E27FC236}">
                <a16:creationId xmlns:a16="http://schemas.microsoft.com/office/drawing/2014/main" id="{BAD9FCE4-8A87-63A9-7B24-92DACCDDD4B1}"/>
              </a:ext>
            </a:extLst>
          </p:cNvPr>
          <p:cNvSpPr txBox="1"/>
          <p:nvPr/>
        </p:nvSpPr>
        <p:spPr>
          <a:xfrm>
            <a:off x="7643811" y="6167533"/>
            <a:ext cx="3700463" cy="400110"/>
          </a:xfrm>
          <a:prstGeom prst="rect">
            <a:avLst/>
          </a:prstGeom>
          <a:noFill/>
        </p:spPr>
        <p:txBody>
          <a:bodyPr wrap="square" lIns="91440" tIns="45720" rIns="91440" bIns="45720" rtlCol="0" anchor="t">
            <a:spAutoFit/>
          </a:bodyPr>
          <a:lstStyle/>
          <a:p>
            <a:r>
              <a:rPr lang="en-US" sz="1000">
                <a:solidFill>
                  <a:schemeClr val="tx1">
                    <a:lumMod val="65000"/>
                    <a:lumOff val="35000"/>
                  </a:schemeClr>
                </a:solidFill>
                <a:latin typeface="Arial"/>
                <a:cs typeface="Arial"/>
              </a:rPr>
              <a:t>San Francisco Office of the Chief Medical Examiner, 2023; </a:t>
            </a:r>
            <a:br>
              <a:rPr lang="en-US" sz="1000">
                <a:solidFill>
                  <a:schemeClr val="tx1">
                    <a:lumMod val="65000"/>
                    <a:lumOff val="35000"/>
                  </a:schemeClr>
                </a:solidFill>
                <a:latin typeface="Arial"/>
                <a:cs typeface="Arial"/>
              </a:rPr>
            </a:br>
            <a:r>
              <a:rPr lang="en-US" sz="1000">
                <a:solidFill>
                  <a:schemeClr val="tx1">
                    <a:lumMod val="65000"/>
                    <a:lumOff val="35000"/>
                  </a:schemeClr>
                </a:solidFill>
                <a:latin typeface="Arial"/>
                <a:cs typeface="Arial"/>
              </a:rPr>
              <a:t>Center on Substance Use and Health, 2023</a:t>
            </a:r>
            <a:endParaRPr lang="en-US">
              <a:solidFill>
                <a:schemeClr val="tx1">
                  <a:lumMod val="65000"/>
                  <a:lumOff val="35000"/>
                </a:schemeClr>
              </a:solidFill>
              <a:latin typeface="Arial"/>
              <a:cs typeface="Arial"/>
            </a:endParaRPr>
          </a:p>
        </p:txBody>
      </p:sp>
      <p:pic>
        <p:nvPicPr>
          <p:cNvPr id="8" name="Picture 7">
            <a:extLst>
              <a:ext uri="{FF2B5EF4-FFF2-40B4-BE49-F238E27FC236}">
                <a16:creationId xmlns:a16="http://schemas.microsoft.com/office/drawing/2014/main" id="{0AECBE03-A7DB-44E3-9C51-3E432508BAF3}"/>
              </a:ext>
            </a:extLst>
          </p:cNvPr>
          <p:cNvPicPr>
            <a:picLocks noChangeAspect="1"/>
          </p:cNvPicPr>
          <p:nvPr/>
        </p:nvPicPr>
        <p:blipFill>
          <a:blip r:embed="rId3"/>
          <a:stretch>
            <a:fillRect/>
          </a:stretch>
        </p:blipFill>
        <p:spPr>
          <a:xfrm>
            <a:off x="174361" y="5933743"/>
            <a:ext cx="3373045" cy="847476"/>
          </a:xfrm>
          <a:prstGeom prst="rect">
            <a:avLst/>
          </a:prstGeom>
        </p:spPr>
      </p:pic>
    </p:spTree>
    <p:extLst>
      <p:ext uri="{BB962C8B-B14F-4D97-AF65-F5344CB8AC3E}">
        <p14:creationId xmlns:p14="http://schemas.microsoft.com/office/powerpoint/2010/main" val="4201396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9C01B29-9BF5-FCF4-408A-436F11EA178E}"/>
              </a:ext>
            </a:extLst>
          </p:cNvPr>
          <p:cNvSpPr/>
          <p:nvPr/>
        </p:nvSpPr>
        <p:spPr>
          <a:xfrm>
            <a:off x="-938464" y="-108824"/>
            <a:ext cx="14068927" cy="8197515"/>
          </a:xfrm>
          <a:prstGeom prst="rect">
            <a:avLst/>
          </a:prstGeom>
          <a:solidFill>
            <a:srgbClr val="002060"/>
          </a:solidFill>
          <a:ln>
            <a:solidFill>
              <a:srgbClr val="002060"/>
            </a:solidFill>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8049BA7D-F2CD-C5FF-2892-3189220D8E2D}"/>
              </a:ext>
            </a:extLst>
          </p:cNvPr>
          <p:cNvSpPr>
            <a:spLocks noGrp="1"/>
          </p:cNvSpPr>
          <p:nvPr>
            <p:ph type="sldNum" sz="quarter" idx="12"/>
          </p:nvPr>
        </p:nvSpPr>
        <p:spPr/>
        <p:txBody>
          <a:bodyPr/>
          <a:lstStyle/>
          <a:p>
            <a:fld id="{61D0D74B-06E9-4C99-93A9-3B13D31A5613}" type="slidenum">
              <a:rPr lang="en-US" smtClean="0"/>
              <a:t>4</a:t>
            </a:fld>
            <a:endParaRPr lang="en-US"/>
          </a:p>
        </p:txBody>
      </p:sp>
      <p:sp>
        <p:nvSpPr>
          <p:cNvPr id="4" name="Title 1">
            <a:extLst>
              <a:ext uri="{FF2B5EF4-FFF2-40B4-BE49-F238E27FC236}">
                <a16:creationId xmlns:a16="http://schemas.microsoft.com/office/drawing/2014/main" id="{B9464624-2C93-8506-B2CB-7C555301E64D}"/>
              </a:ext>
            </a:extLst>
          </p:cNvPr>
          <p:cNvSpPr txBox="1">
            <a:spLocks/>
          </p:cNvSpPr>
          <p:nvPr/>
        </p:nvSpPr>
        <p:spPr>
          <a:xfrm>
            <a:off x="654136" y="859648"/>
            <a:ext cx="5585563" cy="180032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3200" b="1">
              <a:solidFill>
                <a:schemeClr val="bg1"/>
              </a:solidFill>
              <a:cs typeface="Arial"/>
            </a:endParaRPr>
          </a:p>
        </p:txBody>
      </p:sp>
      <p:pic>
        <p:nvPicPr>
          <p:cNvPr id="5" name="Picture 7">
            <a:extLst>
              <a:ext uri="{FF2B5EF4-FFF2-40B4-BE49-F238E27FC236}">
                <a16:creationId xmlns:a16="http://schemas.microsoft.com/office/drawing/2014/main" id="{99084517-167F-AD5A-2E82-1A32EB084D1F}"/>
              </a:ext>
            </a:extLst>
          </p:cNvPr>
          <p:cNvPicPr>
            <a:picLocks noChangeAspect="1"/>
          </p:cNvPicPr>
          <p:nvPr/>
        </p:nvPicPr>
        <p:blipFill>
          <a:blip r:embed="rId3"/>
          <a:stretch>
            <a:fillRect/>
          </a:stretch>
        </p:blipFill>
        <p:spPr>
          <a:xfrm>
            <a:off x="6443152" y="791605"/>
            <a:ext cx="5370293" cy="5274790"/>
          </a:xfrm>
          <a:prstGeom prst="rect">
            <a:avLst/>
          </a:prstGeom>
        </p:spPr>
      </p:pic>
      <p:sp>
        <p:nvSpPr>
          <p:cNvPr id="6" name="Text Box 2">
            <a:extLst>
              <a:ext uri="{FF2B5EF4-FFF2-40B4-BE49-F238E27FC236}">
                <a16:creationId xmlns:a16="http://schemas.microsoft.com/office/drawing/2014/main" id="{CFC9C44F-CD7C-9E75-FE96-974390F03A37}"/>
              </a:ext>
            </a:extLst>
          </p:cNvPr>
          <p:cNvSpPr txBox="1">
            <a:spLocks noChangeArrowheads="1"/>
          </p:cNvSpPr>
          <p:nvPr/>
        </p:nvSpPr>
        <p:spPr bwMode="auto">
          <a:xfrm>
            <a:off x="654136" y="2900888"/>
            <a:ext cx="5094713" cy="2178093"/>
          </a:xfrm>
          <a:prstGeom prst="rect">
            <a:avLst/>
          </a:prstGeom>
          <a:noFill/>
          <a:ln w="9525">
            <a:noFill/>
            <a:miter lim="800000"/>
            <a:headEnd/>
            <a:tailEnd/>
          </a:ln>
        </p:spPr>
        <p:txBody>
          <a:bodyPr rot="0" vert="horz" wrap="square" lIns="91440" tIns="45720" rIns="91440" bIns="45720" anchor="ctr"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7000"/>
              </a:lnSpc>
            </a:pPr>
            <a:r>
              <a:rPr lang="en-US" sz="3200" b="1">
                <a:solidFill>
                  <a:schemeClr val="bg1"/>
                </a:solidFill>
                <a:latin typeface="Arial"/>
                <a:cs typeface="Arial"/>
              </a:rPr>
              <a:t>The majority of overdose deaths occur in a residence</a:t>
            </a:r>
          </a:p>
          <a:p>
            <a:pPr marL="342900" indent="-342900">
              <a:lnSpc>
                <a:spcPct val="107000"/>
              </a:lnSpc>
              <a:buFont typeface="Arial"/>
              <a:buChar char="•"/>
            </a:pPr>
            <a:endParaRPr lang="en-US" sz="2400" b="1">
              <a:solidFill>
                <a:schemeClr val="bg1"/>
              </a:solidFill>
              <a:latin typeface="Arial"/>
              <a:cs typeface="Arial"/>
            </a:endParaRPr>
          </a:p>
          <a:p>
            <a:pPr marL="342900" indent="-342900">
              <a:buFont typeface="Arial" panose="020B0604020202020204" pitchFamily="34" charset="0"/>
              <a:buChar char="•"/>
            </a:pPr>
            <a:r>
              <a:rPr lang="en-US" sz="2400" b="1">
                <a:solidFill>
                  <a:schemeClr val="bg1"/>
                </a:solidFill>
                <a:latin typeface="Arial"/>
                <a:cs typeface="Arial"/>
              </a:rPr>
              <a:t>25-35% </a:t>
            </a:r>
            <a:r>
              <a:rPr lang="en-US" sz="2400">
                <a:solidFill>
                  <a:schemeClr val="bg1"/>
                </a:solidFill>
                <a:latin typeface="Arial"/>
                <a:cs typeface="Arial"/>
              </a:rPr>
              <a:t>of overdose deaths occur among people </a:t>
            </a:r>
            <a:r>
              <a:rPr lang="en-US" sz="2400" b="1">
                <a:solidFill>
                  <a:schemeClr val="bg1"/>
                </a:solidFill>
                <a:latin typeface="Arial"/>
                <a:cs typeface="Arial"/>
              </a:rPr>
              <a:t>without a fixed address</a:t>
            </a:r>
            <a:endParaRPr lang="en-US" sz="2400" b="1">
              <a:solidFill>
                <a:schemeClr val="bg1"/>
              </a:solidFill>
              <a:cs typeface="Arial"/>
            </a:endParaRPr>
          </a:p>
          <a:p>
            <a:endParaRPr lang="en-US" sz="2400">
              <a:solidFill>
                <a:schemeClr val="bg1"/>
              </a:solidFill>
              <a:ea typeface="+mj-lt"/>
              <a:cs typeface="+mj-lt"/>
            </a:endParaRPr>
          </a:p>
          <a:p>
            <a:pPr marL="342900" indent="-342900">
              <a:buFont typeface="Arial" panose="020B0604020202020204" pitchFamily="34" charset="0"/>
              <a:buChar char="•"/>
            </a:pPr>
            <a:r>
              <a:rPr lang="en-US" sz="2400">
                <a:solidFill>
                  <a:schemeClr val="bg1"/>
                </a:solidFill>
                <a:ea typeface="+mj-lt"/>
                <a:cs typeface="+mj-lt"/>
              </a:rPr>
              <a:t>Deaths occur </a:t>
            </a:r>
            <a:r>
              <a:rPr lang="en-US" sz="2400" b="1">
                <a:solidFill>
                  <a:schemeClr val="bg1"/>
                </a:solidFill>
                <a:ea typeface="+mj-lt"/>
                <a:cs typeface="+mj-lt"/>
              </a:rPr>
              <a:t>citywide</a:t>
            </a:r>
            <a:r>
              <a:rPr lang="en-US" sz="2400">
                <a:solidFill>
                  <a:schemeClr val="bg1"/>
                </a:solidFill>
                <a:ea typeface="+mj-lt"/>
                <a:cs typeface="+mj-lt"/>
              </a:rPr>
              <a:t> </a:t>
            </a:r>
          </a:p>
          <a:p>
            <a:r>
              <a:rPr lang="en-US" sz="2400">
                <a:solidFill>
                  <a:schemeClr val="bg1"/>
                </a:solidFill>
                <a:ea typeface="+mj-lt"/>
                <a:cs typeface="+mj-lt"/>
              </a:rPr>
              <a:t>and disproportionately </a:t>
            </a:r>
            <a:r>
              <a:rPr lang="en-US" sz="2400" b="1">
                <a:solidFill>
                  <a:schemeClr val="bg1"/>
                </a:solidFill>
                <a:ea typeface="+mj-lt"/>
                <a:cs typeface="+mj-lt"/>
              </a:rPr>
              <a:t>impact people experiencing homelessness</a:t>
            </a:r>
            <a:endParaRPr lang="en-US" sz="2400" b="1">
              <a:solidFill>
                <a:schemeClr val="bg1"/>
              </a:solidFill>
              <a:cs typeface="Arial"/>
            </a:endParaRPr>
          </a:p>
          <a:p>
            <a:pPr marL="285750" indent="-285750">
              <a:lnSpc>
                <a:spcPct val="107000"/>
              </a:lnSpc>
              <a:buFont typeface="Arial"/>
              <a:buChar char="•"/>
            </a:pPr>
            <a:endParaRPr lang="en-US" sz="2400" b="1">
              <a:solidFill>
                <a:schemeClr val="bg1"/>
              </a:solidFill>
              <a:latin typeface="Arial"/>
              <a:cs typeface="Arial"/>
            </a:endParaRPr>
          </a:p>
          <a:p>
            <a:pPr>
              <a:lnSpc>
                <a:spcPct val="107000"/>
              </a:lnSpc>
            </a:pPr>
            <a:endParaRPr lang="en-US" sz="2400" b="1">
              <a:solidFill>
                <a:schemeClr val="bg1"/>
              </a:solidFill>
              <a:latin typeface="Arial"/>
              <a:cs typeface="Arial"/>
            </a:endParaRPr>
          </a:p>
          <a:p>
            <a:pPr marL="342900" indent="-342900">
              <a:lnSpc>
                <a:spcPct val="107000"/>
              </a:lnSpc>
              <a:buFont typeface="Arial"/>
              <a:buChar char="•"/>
            </a:pPr>
            <a:endParaRPr lang="en-US">
              <a:solidFill>
                <a:schemeClr val="bg1"/>
              </a:solidFill>
              <a:latin typeface="Arial"/>
              <a:cs typeface="Times New Roman"/>
            </a:endParaRPr>
          </a:p>
          <a:p>
            <a:pPr marL="342900" indent="-342900">
              <a:lnSpc>
                <a:spcPct val="107000"/>
              </a:lnSpc>
              <a:buFont typeface="Arial"/>
              <a:buChar char="•"/>
            </a:pPr>
            <a:endParaRPr lang="en-US">
              <a:latin typeface="Arial"/>
              <a:cs typeface="Times New Roman"/>
            </a:endParaRPr>
          </a:p>
        </p:txBody>
      </p:sp>
      <p:sp>
        <p:nvSpPr>
          <p:cNvPr id="7" name="TextBox 6">
            <a:extLst>
              <a:ext uri="{FF2B5EF4-FFF2-40B4-BE49-F238E27FC236}">
                <a16:creationId xmlns:a16="http://schemas.microsoft.com/office/drawing/2014/main" id="{524290FD-D1F5-46E1-F47C-C0415BDEDFB1}"/>
              </a:ext>
            </a:extLst>
          </p:cNvPr>
          <p:cNvSpPr txBox="1"/>
          <p:nvPr/>
        </p:nvSpPr>
        <p:spPr>
          <a:xfrm>
            <a:off x="8610600" y="6415801"/>
            <a:ext cx="2695135" cy="246221"/>
          </a:xfrm>
          <a:prstGeom prst="rect">
            <a:avLst/>
          </a:prstGeom>
          <a:noFill/>
        </p:spPr>
        <p:txBody>
          <a:bodyPr wrap="square" lIns="91440" tIns="45720" rIns="91440" bIns="45720" rtlCol="0" anchor="t">
            <a:spAutoFit/>
          </a:bodyPr>
          <a:lstStyle/>
          <a:p>
            <a:r>
              <a:rPr lang="en-US" sz="1000">
                <a:solidFill>
                  <a:schemeClr val="bg1"/>
                </a:solidFill>
                <a:latin typeface="Arial" panose="020B0604020202020204" pitchFamily="34" charset="0"/>
                <a:cs typeface="Arial" panose="020B0604020202020204" pitchFamily="34" charset="0"/>
              </a:rPr>
              <a:t>Office of the Medical Examiner, 2023</a:t>
            </a:r>
            <a:endParaRPr lang="en-US">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9839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AD0B221-FFF2-420E-BE20-59D668FD1B25}"/>
              </a:ext>
            </a:extLst>
          </p:cNvPr>
          <p:cNvPicPr>
            <a:picLocks noChangeAspect="1"/>
          </p:cNvPicPr>
          <p:nvPr/>
        </p:nvPicPr>
        <p:blipFill>
          <a:blip r:embed="rId2"/>
          <a:stretch>
            <a:fillRect/>
          </a:stretch>
        </p:blipFill>
        <p:spPr>
          <a:xfrm>
            <a:off x="647527" y="2034046"/>
            <a:ext cx="7288920" cy="3882412"/>
          </a:xfrm>
          <a:prstGeom prst="rect">
            <a:avLst/>
          </a:prstGeom>
        </p:spPr>
      </p:pic>
      <p:sp>
        <p:nvSpPr>
          <p:cNvPr id="2" name="Title 1">
            <a:extLst>
              <a:ext uri="{FF2B5EF4-FFF2-40B4-BE49-F238E27FC236}">
                <a16:creationId xmlns:a16="http://schemas.microsoft.com/office/drawing/2014/main" id="{C5D65FCA-E9FE-2935-4553-4BF344021405}"/>
              </a:ext>
            </a:extLst>
          </p:cNvPr>
          <p:cNvSpPr>
            <a:spLocks noGrp="1"/>
          </p:cNvSpPr>
          <p:nvPr>
            <p:ph type="title"/>
          </p:nvPr>
        </p:nvSpPr>
        <p:spPr>
          <a:xfrm>
            <a:off x="795867" y="438247"/>
            <a:ext cx="10820400" cy="1325563"/>
          </a:xfrm>
        </p:spPr>
        <p:txBody>
          <a:bodyPr vert="horz" lIns="91440" tIns="45720" rIns="91440" bIns="45720" rtlCol="0" anchor="ctr">
            <a:noAutofit/>
          </a:bodyPr>
          <a:lstStyle/>
          <a:p>
            <a:pPr algn="ctr"/>
            <a:r>
              <a:rPr lang="en-US" sz="4000" b="1">
                <a:solidFill>
                  <a:srgbClr val="002060"/>
                </a:solidFill>
                <a:latin typeface="Arial"/>
                <a:cs typeface="Calibri Light"/>
              </a:rPr>
              <a:t>Fentanyl is the most common drug involved in overdose deaths</a:t>
            </a:r>
            <a:endParaRPr lang="en-US" sz="4000" b="1">
              <a:solidFill>
                <a:srgbClr val="002060"/>
              </a:solidFill>
              <a:cs typeface="Calibri Light"/>
            </a:endParaRPr>
          </a:p>
        </p:txBody>
      </p:sp>
      <p:sp>
        <p:nvSpPr>
          <p:cNvPr id="3" name="TextBox 2">
            <a:extLst>
              <a:ext uri="{FF2B5EF4-FFF2-40B4-BE49-F238E27FC236}">
                <a16:creationId xmlns:a16="http://schemas.microsoft.com/office/drawing/2014/main" id="{67521910-2010-7037-59E0-83278FECEB83}"/>
              </a:ext>
            </a:extLst>
          </p:cNvPr>
          <p:cNvSpPr txBox="1"/>
          <p:nvPr/>
        </p:nvSpPr>
        <p:spPr>
          <a:xfrm>
            <a:off x="7335238" y="6400463"/>
            <a:ext cx="4770893" cy="2462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a:latin typeface="Calibri"/>
                <a:cs typeface="Calibri"/>
              </a:rPr>
              <a:t>Office of the Chief Medical Examiner, 2023; Center on Substance Use and Health 2022</a:t>
            </a:r>
            <a:endParaRPr lang="en-US" sz="1000">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91656FCB-196D-1334-C817-D7427489CBAB}"/>
              </a:ext>
            </a:extLst>
          </p:cNvPr>
          <p:cNvSpPr txBox="1"/>
          <p:nvPr/>
        </p:nvSpPr>
        <p:spPr>
          <a:xfrm>
            <a:off x="8254774" y="3028845"/>
            <a:ext cx="278183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p>
        </p:txBody>
      </p:sp>
      <p:sp>
        <p:nvSpPr>
          <p:cNvPr id="9" name="TextBox 8">
            <a:extLst>
              <a:ext uri="{FF2B5EF4-FFF2-40B4-BE49-F238E27FC236}">
                <a16:creationId xmlns:a16="http://schemas.microsoft.com/office/drawing/2014/main" id="{F3BE5A51-D615-CCAD-1438-E8E4FF2C3643}"/>
              </a:ext>
            </a:extLst>
          </p:cNvPr>
          <p:cNvSpPr txBox="1"/>
          <p:nvPr/>
        </p:nvSpPr>
        <p:spPr>
          <a:xfrm>
            <a:off x="8163593" y="2450322"/>
            <a:ext cx="3314426"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rgbClr val="002060"/>
                </a:solidFill>
                <a:cs typeface="Arial"/>
              </a:rPr>
              <a:t>Over 80% of preliminary overdose deaths in 2023 involved fentanyl</a:t>
            </a:r>
            <a:r>
              <a:rPr lang="en-US" dirty="0">
                <a:solidFill>
                  <a:srgbClr val="002060"/>
                </a:solidFill>
                <a:cs typeface="Arial"/>
              </a:rPr>
              <a:t>,</a:t>
            </a:r>
            <a:r>
              <a:rPr lang="en-US" dirty="0">
                <a:cs typeface="Arial"/>
              </a:rPr>
              <a:t> up from 12% in 2016.</a:t>
            </a:r>
          </a:p>
          <a:p>
            <a:endParaRPr lang="en-US">
              <a:cs typeface="Arial"/>
            </a:endParaRPr>
          </a:p>
          <a:p>
            <a:r>
              <a:rPr lang="en-US" dirty="0">
                <a:cs typeface="Arial"/>
              </a:rPr>
              <a:t>In 2022, </a:t>
            </a:r>
            <a:r>
              <a:rPr lang="en-US" b="1" dirty="0">
                <a:solidFill>
                  <a:srgbClr val="002060"/>
                </a:solidFill>
                <a:cs typeface="Arial"/>
              </a:rPr>
              <a:t>&gt;80% of overdose deaths</a:t>
            </a:r>
            <a:r>
              <a:rPr lang="en-US" b="1" dirty="0">
                <a:cs typeface="Arial"/>
              </a:rPr>
              <a:t> </a:t>
            </a:r>
            <a:r>
              <a:rPr lang="en-US" dirty="0">
                <a:cs typeface="Arial"/>
              </a:rPr>
              <a:t>involving fentanyl also had at least one other drug present (heroin, cocaine or methamphetamine) </a:t>
            </a:r>
          </a:p>
        </p:txBody>
      </p:sp>
      <p:sp>
        <p:nvSpPr>
          <p:cNvPr id="5" name="TextBox 4">
            <a:extLst>
              <a:ext uri="{FF2B5EF4-FFF2-40B4-BE49-F238E27FC236}">
                <a16:creationId xmlns:a16="http://schemas.microsoft.com/office/drawing/2014/main" id="{C66819B9-8006-4D80-FA27-4AF983C5A3B7}"/>
              </a:ext>
            </a:extLst>
          </p:cNvPr>
          <p:cNvSpPr txBox="1"/>
          <p:nvPr/>
        </p:nvSpPr>
        <p:spPr>
          <a:xfrm>
            <a:off x="1801677" y="2085813"/>
            <a:ext cx="6359470" cy="338554"/>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a:t>Cumulative accidental overdoses by day of death, 2023</a:t>
            </a:r>
            <a:endParaRPr lang="en-US" sz="1600">
              <a:cs typeface="Arial"/>
            </a:endParaRPr>
          </a:p>
        </p:txBody>
      </p:sp>
      <p:pic>
        <p:nvPicPr>
          <p:cNvPr id="4" name="Picture 3">
            <a:extLst>
              <a:ext uri="{FF2B5EF4-FFF2-40B4-BE49-F238E27FC236}">
                <a16:creationId xmlns:a16="http://schemas.microsoft.com/office/drawing/2014/main" id="{D6055711-9A3D-9B53-B338-A8D17802A44D}"/>
              </a:ext>
            </a:extLst>
          </p:cNvPr>
          <p:cNvPicPr>
            <a:picLocks noChangeAspect="1"/>
          </p:cNvPicPr>
          <p:nvPr/>
        </p:nvPicPr>
        <p:blipFill>
          <a:blip r:embed="rId3"/>
          <a:stretch>
            <a:fillRect/>
          </a:stretch>
        </p:blipFill>
        <p:spPr>
          <a:xfrm>
            <a:off x="205681" y="5981023"/>
            <a:ext cx="3001834" cy="752458"/>
          </a:xfrm>
          <a:prstGeom prst="rect">
            <a:avLst/>
          </a:prstGeom>
        </p:spPr>
      </p:pic>
    </p:spTree>
    <p:extLst>
      <p:ext uri="{BB962C8B-B14F-4D97-AF65-F5344CB8AC3E}">
        <p14:creationId xmlns:p14="http://schemas.microsoft.com/office/powerpoint/2010/main" val="3856552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93F7455-7965-DEBB-104F-51D29A277FA0}"/>
              </a:ext>
            </a:extLst>
          </p:cNvPr>
          <p:cNvSpPr/>
          <p:nvPr/>
        </p:nvSpPr>
        <p:spPr>
          <a:xfrm>
            <a:off x="-938464" y="-220134"/>
            <a:ext cx="14068927" cy="8197515"/>
          </a:xfrm>
          <a:prstGeom prst="rect">
            <a:avLst/>
          </a:prstGeom>
          <a:solidFill>
            <a:srgbClr val="002060"/>
          </a:solidFill>
          <a:ln>
            <a:solidFill>
              <a:srgbClr val="002060"/>
            </a:solidFill>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AFCE1201-9CB4-E9DE-D0DA-263DA73C0972}"/>
              </a:ext>
            </a:extLst>
          </p:cNvPr>
          <p:cNvSpPr>
            <a:spLocks noGrp="1"/>
          </p:cNvSpPr>
          <p:nvPr>
            <p:ph type="sldNum" sz="quarter" idx="12"/>
          </p:nvPr>
        </p:nvSpPr>
        <p:spPr/>
        <p:txBody>
          <a:bodyPr/>
          <a:lstStyle/>
          <a:p>
            <a:fld id="{61D0D74B-06E9-4C99-93A9-3B13D31A5613}" type="slidenum">
              <a:rPr lang="en-US" smtClean="0"/>
              <a:t>6</a:t>
            </a:fld>
            <a:endParaRPr lang="en-US"/>
          </a:p>
        </p:txBody>
      </p:sp>
      <p:sp>
        <p:nvSpPr>
          <p:cNvPr id="3" name="Title 1">
            <a:extLst>
              <a:ext uri="{FF2B5EF4-FFF2-40B4-BE49-F238E27FC236}">
                <a16:creationId xmlns:a16="http://schemas.microsoft.com/office/drawing/2014/main" id="{A6A3AF80-4701-C33B-FCDA-466DDFEB489C}"/>
              </a:ext>
            </a:extLst>
          </p:cNvPr>
          <p:cNvSpPr txBox="1">
            <a:spLocks/>
          </p:cNvSpPr>
          <p:nvPr/>
        </p:nvSpPr>
        <p:spPr>
          <a:xfrm>
            <a:off x="838198" y="306058"/>
            <a:ext cx="10515600" cy="132556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b="1">
                <a:solidFill>
                  <a:schemeClr val="bg1"/>
                </a:solidFill>
              </a:rPr>
              <a:t>Our strategic approach to overdose prevention and response </a:t>
            </a:r>
            <a:endParaRPr lang="en-US" sz="4000" b="1">
              <a:solidFill>
                <a:schemeClr val="bg1"/>
              </a:solidFill>
              <a:cs typeface="Arial"/>
            </a:endParaRPr>
          </a:p>
        </p:txBody>
      </p:sp>
      <p:sp>
        <p:nvSpPr>
          <p:cNvPr id="4" name="TextBox 3">
            <a:extLst>
              <a:ext uri="{FF2B5EF4-FFF2-40B4-BE49-F238E27FC236}">
                <a16:creationId xmlns:a16="http://schemas.microsoft.com/office/drawing/2014/main" id="{E528A568-AC6B-76D0-9BD1-B4D5966874B7}"/>
              </a:ext>
            </a:extLst>
          </p:cNvPr>
          <p:cNvSpPr txBox="1"/>
          <p:nvPr/>
        </p:nvSpPr>
        <p:spPr>
          <a:xfrm>
            <a:off x="838198" y="1732007"/>
            <a:ext cx="10952429" cy="489364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750" b="1" u="sng">
                <a:solidFill>
                  <a:schemeClr val="bg1"/>
                </a:solidFill>
                <a:latin typeface="+mj-lt"/>
                <a:cs typeface="Calibri Light"/>
              </a:rPr>
              <a:t>Prevention: Education, Engagement, and Support</a:t>
            </a:r>
            <a:br>
              <a:rPr lang="en-US" sz="1750" b="1">
                <a:solidFill>
                  <a:schemeClr val="bg1"/>
                </a:solidFill>
                <a:latin typeface="+mj-lt"/>
                <a:cs typeface="Calibri Light"/>
              </a:rPr>
            </a:br>
            <a:r>
              <a:rPr lang="en-US" sz="1750">
                <a:solidFill>
                  <a:schemeClr val="bg1"/>
                </a:solidFill>
                <a:latin typeface="+mj-lt"/>
                <a:cs typeface="Calibri Light"/>
              </a:rPr>
              <a:t>Saturate high-risk settings with naloxone and overdose response training and connections to care.</a:t>
            </a:r>
            <a:br>
              <a:rPr lang="en-US" sz="1750" b="1">
                <a:solidFill>
                  <a:schemeClr val="bg1"/>
                </a:solidFill>
                <a:latin typeface="+mj-lt"/>
                <a:cs typeface="Calibri Light"/>
              </a:rPr>
            </a:br>
            <a:r>
              <a:rPr lang="en-US" sz="1750">
                <a:solidFill>
                  <a:schemeClr val="bg1"/>
                </a:solidFill>
                <a:latin typeface="+mj-lt"/>
                <a:cs typeface="Calibri Light"/>
              </a:rPr>
              <a:t>Strengthen community engagement and social support for people at high risk for overdose.</a:t>
            </a:r>
            <a:endParaRPr lang="en-US" sz="1750">
              <a:solidFill>
                <a:schemeClr val="bg1"/>
              </a:solidFill>
              <a:latin typeface="+mj-lt"/>
              <a:cs typeface="Arial"/>
            </a:endParaRPr>
          </a:p>
          <a:p>
            <a:br>
              <a:rPr lang="en-US" sz="1750" b="1">
                <a:solidFill>
                  <a:schemeClr val="bg1"/>
                </a:solidFill>
                <a:latin typeface="+mj-lt"/>
                <a:cs typeface="Calibri Light"/>
              </a:rPr>
            </a:br>
            <a:r>
              <a:rPr lang="en-US" sz="1750" b="1" u="sng">
                <a:solidFill>
                  <a:schemeClr val="bg1"/>
                </a:solidFill>
                <a:latin typeface="+mj-lt"/>
                <a:cs typeface="Calibri Light"/>
              </a:rPr>
              <a:t>Strengthen Treatment and Other Substance Use Services </a:t>
            </a:r>
            <a:endParaRPr lang="en-US" sz="1750" u="sng">
              <a:solidFill>
                <a:schemeClr val="bg1"/>
              </a:solidFill>
              <a:cs typeface="Arial"/>
            </a:endParaRPr>
          </a:p>
          <a:p>
            <a:r>
              <a:rPr lang="en-US" sz="1750">
                <a:solidFill>
                  <a:schemeClr val="bg1"/>
                </a:solidFill>
                <a:latin typeface="+mj-lt"/>
                <a:cs typeface="Calibri Light"/>
              </a:rPr>
              <a:t>Expand access and availability of the most effective substance use disorder treatments such as medications for addiction treatment and contingency management as well as post-overdose response.</a:t>
            </a:r>
            <a:endParaRPr lang="en-US" sz="1750">
              <a:solidFill>
                <a:schemeClr val="bg1"/>
              </a:solidFill>
              <a:cs typeface="Arial"/>
            </a:endParaRPr>
          </a:p>
          <a:p>
            <a:endParaRPr lang="en-US" sz="1750" b="1">
              <a:solidFill>
                <a:schemeClr val="bg1"/>
              </a:solidFill>
              <a:latin typeface="+mj-lt"/>
              <a:cs typeface="Calibri Light"/>
            </a:endParaRPr>
          </a:p>
          <a:p>
            <a:r>
              <a:rPr lang="en-US" sz="1750" b="1" u="sng">
                <a:solidFill>
                  <a:schemeClr val="bg1"/>
                </a:solidFill>
                <a:latin typeface="+mj-lt"/>
                <a:cs typeface="Calibri Light"/>
              </a:rPr>
              <a:t>Collaborate with Partners</a:t>
            </a:r>
            <a:br>
              <a:rPr lang="en-US" sz="1750" b="1">
                <a:solidFill>
                  <a:schemeClr val="bg1"/>
                </a:solidFill>
                <a:latin typeface="+mj-lt"/>
                <a:cs typeface="Calibri Light"/>
              </a:rPr>
            </a:br>
            <a:r>
              <a:rPr lang="en-US" sz="1750">
                <a:solidFill>
                  <a:schemeClr val="bg1"/>
                </a:solidFill>
                <a:latin typeface="+mj-lt"/>
                <a:cs typeface="Calibri Light"/>
              </a:rPr>
              <a:t>Implement a “whole City" approach to overdose prevention.</a:t>
            </a:r>
            <a:endParaRPr lang="en-US" sz="1750">
              <a:solidFill>
                <a:schemeClr val="bg1"/>
              </a:solidFill>
              <a:latin typeface="+mj-lt"/>
              <a:cs typeface="Arial"/>
            </a:endParaRPr>
          </a:p>
          <a:p>
            <a:br>
              <a:rPr lang="en-US" sz="1750" b="1">
                <a:solidFill>
                  <a:schemeClr val="bg1"/>
                </a:solidFill>
                <a:latin typeface="+mj-lt"/>
                <a:cs typeface="Calibri Light"/>
              </a:rPr>
            </a:br>
            <a:r>
              <a:rPr lang="en-US" sz="1750" b="1" u="sng">
                <a:solidFill>
                  <a:schemeClr val="bg1"/>
                </a:solidFill>
                <a:latin typeface="+mj-lt"/>
                <a:cs typeface="Calibri Light"/>
              </a:rPr>
              <a:t>Reduce Racial Disparities</a:t>
            </a:r>
            <a:br>
              <a:rPr lang="en-US" sz="1750" b="1">
                <a:solidFill>
                  <a:schemeClr val="bg1"/>
                </a:solidFill>
                <a:latin typeface="+mj-lt"/>
                <a:cs typeface="Calibri Light"/>
              </a:rPr>
            </a:br>
            <a:r>
              <a:rPr lang="en-US" sz="1600">
                <a:solidFill>
                  <a:schemeClr val="bg1"/>
                </a:solidFill>
              </a:rPr>
              <a:t>Work closely with Black-led and Black-serving organizations to address the profound racial disparities seen among our overdose decedents. </a:t>
            </a:r>
            <a:endParaRPr lang="en-US" sz="1750">
              <a:solidFill>
                <a:schemeClr val="bg1"/>
              </a:solidFill>
              <a:cs typeface="Arial"/>
            </a:endParaRPr>
          </a:p>
          <a:p>
            <a:br>
              <a:rPr lang="en-US" sz="1750" b="1">
                <a:solidFill>
                  <a:schemeClr val="bg1"/>
                </a:solidFill>
                <a:latin typeface="+mj-lt"/>
                <a:cs typeface="Calibri Light"/>
              </a:rPr>
            </a:br>
            <a:r>
              <a:rPr lang="en-US" sz="1750" b="1" u="sng">
                <a:solidFill>
                  <a:schemeClr val="bg1"/>
                </a:solidFill>
                <a:latin typeface="+mj-lt"/>
                <a:cs typeface="Calibri Light"/>
              </a:rPr>
              <a:t>Data-informed Response</a:t>
            </a:r>
            <a:br>
              <a:rPr lang="en-US" sz="1750" b="1">
                <a:solidFill>
                  <a:schemeClr val="bg1"/>
                </a:solidFill>
                <a:latin typeface="+mj-lt"/>
                <a:cs typeface="Calibri Light"/>
              </a:rPr>
            </a:br>
            <a:r>
              <a:rPr lang="en-US" sz="1750">
                <a:solidFill>
                  <a:schemeClr val="bg1"/>
                </a:solidFill>
                <a:latin typeface="+mj-lt"/>
                <a:cs typeface="Calibri Light"/>
              </a:rPr>
              <a:t>Track overdose trends and related drug use metrics to measure success and inform program development and change</a:t>
            </a:r>
            <a:endParaRPr lang="en-US" sz="1750">
              <a:solidFill>
                <a:schemeClr val="bg1"/>
              </a:solidFill>
            </a:endParaRPr>
          </a:p>
        </p:txBody>
      </p:sp>
    </p:spTree>
    <p:extLst>
      <p:ext uri="{BB962C8B-B14F-4D97-AF65-F5344CB8AC3E}">
        <p14:creationId xmlns:p14="http://schemas.microsoft.com/office/powerpoint/2010/main" val="3206957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EE743FC-88BD-B8BD-DEA5-0A84607B6095}"/>
              </a:ext>
            </a:extLst>
          </p:cNvPr>
          <p:cNvSpPr>
            <a:spLocks noGrp="1"/>
          </p:cNvSpPr>
          <p:nvPr>
            <p:ph type="sldNum" sz="quarter" idx="12"/>
          </p:nvPr>
        </p:nvSpPr>
        <p:spPr/>
        <p:txBody>
          <a:bodyPr/>
          <a:lstStyle/>
          <a:p>
            <a:fld id="{61D0D74B-06E9-4C99-93A9-3B13D31A5613}" type="slidenum">
              <a:rPr lang="en-US" smtClean="0"/>
              <a:t>7</a:t>
            </a:fld>
            <a:endParaRPr lang="en-US"/>
          </a:p>
        </p:txBody>
      </p:sp>
      <p:pic>
        <p:nvPicPr>
          <p:cNvPr id="4" name="Picture 3" descr="A diagram of steps to change&#10;&#10;Description automatically generated">
            <a:extLst>
              <a:ext uri="{FF2B5EF4-FFF2-40B4-BE49-F238E27FC236}">
                <a16:creationId xmlns:a16="http://schemas.microsoft.com/office/drawing/2014/main" id="{70DDBCA7-69A9-0D05-D0CB-19A43EF457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7514" y="1938336"/>
            <a:ext cx="10503372" cy="3262313"/>
          </a:xfrm>
          <a:prstGeom prst="rect">
            <a:avLst/>
          </a:prstGeom>
        </p:spPr>
      </p:pic>
      <p:sp>
        <p:nvSpPr>
          <p:cNvPr id="5" name="Title 1">
            <a:extLst>
              <a:ext uri="{FF2B5EF4-FFF2-40B4-BE49-F238E27FC236}">
                <a16:creationId xmlns:a16="http://schemas.microsoft.com/office/drawing/2014/main" id="{7D9890F3-811A-1327-22E5-42A38CEAE2D0}"/>
              </a:ext>
            </a:extLst>
          </p:cNvPr>
          <p:cNvSpPr txBox="1">
            <a:spLocks/>
          </p:cNvSpPr>
          <p:nvPr/>
        </p:nvSpPr>
        <p:spPr>
          <a:xfrm>
            <a:off x="844314" y="612773"/>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b="1">
                <a:solidFill>
                  <a:srgbClr val="002060"/>
                </a:solidFill>
              </a:rPr>
              <a:t>Strengthening the continuum of </a:t>
            </a:r>
            <a:br>
              <a:rPr lang="en-US" sz="4000" b="1">
                <a:solidFill>
                  <a:srgbClr val="002060"/>
                </a:solidFill>
              </a:rPr>
            </a:br>
            <a:r>
              <a:rPr lang="en-US" sz="4000" b="1">
                <a:solidFill>
                  <a:srgbClr val="002060"/>
                </a:solidFill>
              </a:rPr>
              <a:t>evidence-based services will save lives</a:t>
            </a:r>
            <a:endParaRPr lang="en-US" sz="4000" b="1">
              <a:solidFill>
                <a:srgbClr val="002060"/>
              </a:solidFill>
              <a:cs typeface="Arial"/>
            </a:endParaRPr>
          </a:p>
        </p:txBody>
      </p:sp>
      <p:sp>
        <p:nvSpPr>
          <p:cNvPr id="6" name="TextBox 5">
            <a:extLst>
              <a:ext uri="{FF2B5EF4-FFF2-40B4-BE49-F238E27FC236}">
                <a16:creationId xmlns:a16="http://schemas.microsoft.com/office/drawing/2014/main" id="{73BF1DB9-BBEE-E799-8C85-FA975270411B}"/>
              </a:ext>
            </a:extLst>
          </p:cNvPr>
          <p:cNvSpPr txBox="1"/>
          <p:nvPr/>
        </p:nvSpPr>
        <p:spPr>
          <a:xfrm>
            <a:off x="3857805" y="6105396"/>
            <a:ext cx="7133865" cy="553998"/>
          </a:xfrm>
          <a:prstGeom prst="rect">
            <a:avLst/>
          </a:prstGeom>
          <a:noFill/>
        </p:spPr>
        <p:txBody>
          <a:bodyPr wrap="square" lIns="91440" tIns="45720" rIns="91440" bIns="45720" rtlCol="0" anchor="t">
            <a:spAutoFit/>
          </a:bodyPr>
          <a:lstStyle/>
          <a:p>
            <a:r>
              <a:rPr lang="en-US" sz="1000">
                <a:solidFill>
                  <a:schemeClr val="tx1">
                    <a:lumMod val="65000"/>
                    <a:lumOff val="35000"/>
                  </a:schemeClr>
                </a:solidFill>
              </a:rPr>
              <a:t>Center for Substance Abuse Treatment. Brief Interventions and Brief Therapies for Substance Abuse. Rockville (MD): Substance Abuse and Mental Health Services Administration (US); 1999. (Treatment Improvement Protocol (TIP) Series, No. 34.) </a:t>
            </a:r>
          </a:p>
        </p:txBody>
      </p:sp>
      <p:pic>
        <p:nvPicPr>
          <p:cNvPr id="7" name="Picture 6">
            <a:extLst>
              <a:ext uri="{FF2B5EF4-FFF2-40B4-BE49-F238E27FC236}">
                <a16:creationId xmlns:a16="http://schemas.microsoft.com/office/drawing/2014/main" id="{E3111F13-2FA1-700D-A207-4740373351C8}"/>
              </a:ext>
            </a:extLst>
          </p:cNvPr>
          <p:cNvPicPr>
            <a:picLocks noChangeAspect="1"/>
          </p:cNvPicPr>
          <p:nvPr/>
        </p:nvPicPr>
        <p:blipFill>
          <a:blip r:embed="rId3"/>
          <a:stretch>
            <a:fillRect/>
          </a:stretch>
        </p:blipFill>
        <p:spPr>
          <a:xfrm>
            <a:off x="67136" y="5944143"/>
            <a:ext cx="3489159" cy="876504"/>
          </a:xfrm>
          <a:prstGeom prst="rect">
            <a:avLst/>
          </a:prstGeom>
        </p:spPr>
      </p:pic>
      <p:sp>
        <p:nvSpPr>
          <p:cNvPr id="8" name="Rectangle 7">
            <a:extLst>
              <a:ext uri="{FF2B5EF4-FFF2-40B4-BE49-F238E27FC236}">
                <a16:creationId xmlns:a16="http://schemas.microsoft.com/office/drawing/2014/main" id="{04CD9F62-6437-E81B-37E7-AED647BFFC74}"/>
              </a:ext>
            </a:extLst>
          </p:cNvPr>
          <p:cNvSpPr/>
          <p:nvPr/>
        </p:nvSpPr>
        <p:spPr>
          <a:xfrm>
            <a:off x="7939314" y="2888343"/>
            <a:ext cx="2772228" cy="24674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9403A16F-F75F-62E7-90A3-0FA5FC2A4AF3}"/>
              </a:ext>
            </a:extLst>
          </p:cNvPr>
          <p:cNvSpPr txBox="1"/>
          <p:nvPr/>
        </p:nvSpPr>
        <p:spPr>
          <a:xfrm>
            <a:off x="8374742" y="2815770"/>
            <a:ext cx="2336798"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dirty="0">
                <a:solidFill>
                  <a:schemeClr val="accent2">
                    <a:lumMod val="50000"/>
                  </a:schemeClr>
                </a:solidFill>
                <a:cs typeface="Arial"/>
              </a:rPr>
              <a:t>Recovery Residences</a:t>
            </a:r>
            <a:endParaRPr lang="en-US" sz="1600" b="1" dirty="0">
              <a:solidFill>
                <a:schemeClr val="accent2">
                  <a:lumMod val="50000"/>
                </a:schemeClr>
              </a:solidFill>
            </a:endParaRPr>
          </a:p>
        </p:txBody>
      </p:sp>
    </p:spTree>
    <p:extLst>
      <p:ext uri="{BB962C8B-B14F-4D97-AF65-F5344CB8AC3E}">
        <p14:creationId xmlns:p14="http://schemas.microsoft.com/office/powerpoint/2010/main" val="534753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48AF0F-7AEE-753C-6438-F2E619DC3C2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C259F24-0EF5-F9D0-AD73-368FFAB29295}"/>
              </a:ext>
            </a:extLst>
          </p:cNvPr>
          <p:cNvSpPr/>
          <p:nvPr/>
        </p:nvSpPr>
        <p:spPr>
          <a:xfrm>
            <a:off x="389684" y="1715439"/>
            <a:ext cx="11354777" cy="100261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060"/>
              </a:solidFill>
            </a:endParaRPr>
          </a:p>
        </p:txBody>
      </p:sp>
      <p:sp>
        <p:nvSpPr>
          <p:cNvPr id="4" name="TextBox 3">
            <a:extLst>
              <a:ext uri="{FF2B5EF4-FFF2-40B4-BE49-F238E27FC236}">
                <a16:creationId xmlns:a16="http://schemas.microsoft.com/office/drawing/2014/main" id="{01374ACA-0412-137D-941C-26E6E499F760}"/>
              </a:ext>
            </a:extLst>
          </p:cNvPr>
          <p:cNvSpPr txBox="1"/>
          <p:nvPr/>
        </p:nvSpPr>
        <p:spPr>
          <a:xfrm>
            <a:off x="429634" y="1955092"/>
            <a:ext cx="11282774" cy="923330"/>
          </a:xfrm>
          <a:prstGeom prst="rect">
            <a:avLst/>
          </a:prstGeom>
          <a:noFill/>
        </p:spPr>
        <p:txBody>
          <a:bodyPr wrap="square" lIns="91440" tIns="45720" rIns="91440" bIns="45720" rtlCol="0" anchor="t">
            <a:spAutoFit/>
          </a:bodyPr>
          <a:lstStyle/>
          <a:p>
            <a:pPr algn="ctr"/>
            <a:r>
              <a:rPr lang="en-US" sz="2700" b="1">
                <a:solidFill>
                  <a:schemeClr val="bg1"/>
                </a:solidFill>
                <a:ea typeface="+mn-lt"/>
                <a:cs typeface="+mn-lt"/>
              </a:rPr>
              <a:t>~5,000 people treated for substance use disorders in DPH programs</a:t>
            </a:r>
            <a:br>
              <a:rPr lang="en-US" sz="2700" b="1">
                <a:ea typeface="+mn-lt"/>
                <a:cs typeface="+mn-lt"/>
              </a:rPr>
            </a:br>
            <a:endParaRPr lang="en-US" sz="2700">
              <a:cs typeface="Arial" panose="020B0604020202020204"/>
            </a:endParaRPr>
          </a:p>
        </p:txBody>
      </p:sp>
      <p:sp>
        <p:nvSpPr>
          <p:cNvPr id="5" name="Title 1">
            <a:extLst>
              <a:ext uri="{FF2B5EF4-FFF2-40B4-BE49-F238E27FC236}">
                <a16:creationId xmlns:a16="http://schemas.microsoft.com/office/drawing/2014/main" id="{772BDDC7-A82A-EBBC-947C-F3A819C9F16C}"/>
              </a:ext>
            </a:extLst>
          </p:cNvPr>
          <p:cNvSpPr txBox="1">
            <a:spLocks/>
          </p:cNvSpPr>
          <p:nvPr/>
        </p:nvSpPr>
        <p:spPr>
          <a:xfrm>
            <a:off x="386131" y="269786"/>
            <a:ext cx="11386456"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a:solidFill>
                  <a:srgbClr val="002060"/>
                </a:solidFill>
              </a:rPr>
              <a:t>Increased access to the continuum of substance use services in SF</a:t>
            </a:r>
            <a:endParaRPr lang="en-US" sz="3600" b="1">
              <a:solidFill>
                <a:srgbClr val="002060"/>
              </a:solidFill>
              <a:cs typeface="Arial"/>
            </a:endParaRPr>
          </a:p>
        </p:txBody>
      </p:sp>
      <p:sp>
        <p:nvSpPr>
          <p:cNvPr id="6" name="TextBox 5">
            <a:extLst>
              <a:ext uri="{FF2B5EF4-FFF2-40B4-BE49-F238E27FC236}">
                <a16:creationId xmlns:a16="http://schemas.microsoft.com/office/drawing/2014/main" id="{094850AA-AC74-3C71-F01D-35A769096D5E}"/>
              </a:ext>
            </a:extLst>
          </p:cNvPr>
          <p:cNvSpPr txBox="1"/>
          <p:nvPr/>
        </p:nvSpPr>
        <p:spPr>
          <a:xfrm>
            <a:off x="894681" y="2858758"/>
            <a:ext cx="5007691" cy="2708434"/>
          </a:xfrm>
          <a:prstGeom prst="rect">
            <a:avLst/>
          </a:prstGeom>
          <a:noFill/>
        </p:spPr>
        <p:txBody>
          <a:bodyPr wrap="square" lIns="91440" tIns="45720" rIns="91440" bIns="45720" anchor="t">
            <a:spAutoFit/>
          </a:bodyPr>
          <a:lstStyle/>
          <a:p>
            <a:r>
              <a:rPr lang="en-US" sz="3200" b="1">
                <a:solidFill>
                  <a:srgbClr val="002060"/>
                </a:solidFill>
              </a:rPr>
              <a:t>2,500</a:t>
            </a:r>
            <a:r>
              <a:rPr lang="en-US" sz="4000">
                <a:solidFill>
                  <a:srgbClr val="002060"/>
                </a:solidFill>
              </a:rPr>
              <a:t> </a:t>
            </a:r>
            <a:br>
              <a:rPr lang="en-US" sz="2800"/>
            </a:br>
            <a:r>
              <a:rPr lang="en-US" sz="2000" b="1"/>
              <a:t>people in SF receive buprenorphine for opioid use disorder annually</a:t>
            </a:r>
            <a:br>
              <a:rPr lang="en-US" b="1">
                <a:latin typeface="Arial"/>
                <a:cs typeface="Arial"/>
              </a:rPr>
            </a:br>
            <a:br>
              <a:rPr lang="en-US" b="1">
                <a:latin typeface="Arial"/>
                <a:cs typeface="Arial"/>
              </a:rPr>
            </a:br>
            <a:r>
              <a:rPr lang="en-US" sz="3200" b="1">
                <a:solidFill>
                  <a:srgbClr val="002060"/>
                </a:solidFill>
                <a:latin typeface="Arial"/>
                <a:cs typeface="Arial"/>
              </a:rPr>
              <a:t>2,300</a:t>
            </a:r>
            <a:br>
              <a:rPr lang="en-US" b="1">
                <a:latin typeface="Arial"/>
                <a:cs typeface="Arial"/>
              </a:rPr>
            </a:br>
            <a:r>
              <a:rPr lang="en-US" sz="2000" b="1"/>
              <a:t>people receive methadone for opioid use disorder annually</a:t>
            </a:r>
            <a:endParaRPr lang="en-US" sz="1400" b="1">
              <a:latin typeface="Arial"/>
              <a:cs typeface="Arial"/>
            </a:endParaRPr>
          </a:p>
        </p:txBody>
      </p:sp>
      <p:sp>
        <p:nvSpPr>
          <p:cNvPr id="7" name="Content Placeholder 2">
            <a:extLst>
              <a:ext uri="{FF2B5EF4-FFF2-40B4-BE49-F238E27FC236}">
                <a16:creationId xmlns:a16="http://schemas.microsoft.com/office/drawing/2014/main" id="{71D62310-17E8-763E-A778-1957CD146A45}"/>
              </a:ext>
            </a:extLst>
          </p:cNvPr>
          <p:cNvSpPr txBox="1">
            <a:spLocks/>
          </p:cNvSpPr>
          <p:nvPr/>
        </p:nvSpPr>
        <p:spPr>
          <a:xfrm>
            <a:off x="6287239" y="2990967"/>
            <a:ext cx="4984606" cy="2351532"/>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b="1">
                <a:solidFill>
                  <a:srgbClr val="002060"/>
                </a:solidFill>
                <a:ea typeface="+mn-lt"/>
                <a:cs typeface="+mn-lt"/>
              </a:rPr>
              <a:t>~</a:t>
            </a:r>
            <a:r>
              <a:rPr lang="en-US" sz="3200" b="1">
                <a:solidFill>
                  <a:srgbClr val="002060"/>
                </a:solidFill>
                <a:latin typeface="Arial"/>
                <a:cs typeface="Arial"/>
              </a:rPr>
              <a:t>575 </a:t>
            </a:r>
            <a:br>
              <a:rPr lang="en-US" b="1">
                <a:latin typeface="Arial"/>
                <a:cs typeface="Arial"/>
              </a:rPr>
            </a:br>
            <a:r>
              <a:rPr lang="en-US" sz="2000" b="1">
                <a:latin typeface="Arial"/>
                <a:cs typeface="Arial"/>
              </a:rPr>
              <a:t>residential treatment admissions annually</a:t>
            </a:r>
            <a:br>
              <a:rPr lang="en-US" sz="1600" b="1">
                <a:latin typeface="Arial"/>
                <a:cs typeface="Arial"/>
              </a:rPr>
            </a:br>
            <a:br>
              <a:rPr lang="en-US" sz="1600" b="1">
                <a:latin typeface="Arial" panose="020B0604020202020204" pitchFamily="34" charset="0"/>
                <a:cs typeface="Arial" panose="020B0604020202020204" pitchFamily="34" charset="0"/>
              </a:rPr>
            </a:br>
            <a:br>
              <a:rPr lang="en-US" sz="1600" b="1">
                <a:latin typeface="Arial"/>
                <a:cs typeface="Arial"/>
              </a:rPr>
            </a:br>
            <a:r>
              <a:rPr lang="en-US" sz="3200" b="1">
                <a:solidFill>
                  <a:srgbClr val="002060"/>
                </a:solidFill>
                <a:latin typeface="Arial"/>
                <a:cs typeface="Arial"/>
              </a:rPr>
              <a:t>~1,100</a:t>
            </a:r>
            <a:br>
              <a:rPr lang="en-US" sz="1800">
                <a:latin typeface="Arial"/>
                <a:cs typeface="Arial"/>
              </a:rPr>
            </a:br>
            <a:r>
              <a:rPr lang="en-US" sz="1800" b="1">
                <a:latin typeface="Arial"/>
                <a:cs typeface="Arial"/>
              </a:rPr>
              <a:t>people </a:t>
            </a:r>
            <a:r>
              <a:rPr lang="en-US" sz="2000" b="1">
                <a:latin typeface="Arial"/>
                <a:cs typeface="Arial"/>
              </a:rPr>
              <a:t>use withdrawal management services annually</a:t>
            </a:r>
            <a:br>
              <a:rPr lang="en-US" sz="1600">
                <a:latin typeface="Arial"/>
                <a:cs typeface="Arial"/>
              </a:rPr>
            </a:br>
            <a:r>
              <a:rPr lang="en-US" sz="1600">
                <a:latin typeface="Arial"/>
                <a:cs typeface="Arial"/>
              </a:rPr>
              <a:t> </a:t>
            </a:r>
            <a:endParaRPr lang="en-US" sz="1600">
              <a:cs typeface="Arial"/>
            </a:endParaRPr>
          </a:p>
        </p:txBody>
      </p:sp>
      <p:pic>
        <p:nvPicPr>
          <p:cNvPr id="2" name="Picture 1">
            <a:extLst>
              <a:ext uri="{FF2B5EF4-FFF2-40B4-BE49-F238E27FC236}">
                <a16:creationId xmlns:a16="http://schemas.microsoft.com/office/drawing/2014/main" id="{5AC52011-773D-05E4-749B-09EC03D5A6DC}"/>
              </a:ext>
            </a:extLst>
          </p:cNvPr>
          <p:cNvPicPr>
            <a:picLocks noChangeAspect="1"/>
          </p:cNvPicPr>
          <p:nvPr/>
        </p:nvPicPr>
        <p:blipFill>
          <a:blip r:embed="rId2"/>
          <a:stretch>
            <a:fillRect/>
          </a:stretch>
        </p:blipFill>
        <p:spPr>
          <a:xfrm>
            <a:off x="205681" y="5981023"/>
            <a:ext cx="3001834" cy="752458"/>
          </a:xfrm>
          <a:prstGeom prst="rect">
            <a:avLst/>
          </a:prstGeom>
        </p:spPr>
      </p:pic>
    </p:spTree>
    <p:extLst>
      <p:ext uri="{BB962C8B-B14F-4D97-AF65-F5344CB8AC3E}">
        <p14:creationId xmlns:p14="http://schemas.microsoft.com/office/powerpoint/2010/main" val="1455583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712FC5-DA34-1313-0F3B-E2C85F020F20}"/>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83765633-2532-D39A-B213-5C243D8D1A45}"/>
              </a:ext>
            </a:extLst>
          </p:cNvPr>
          <p:cNvSpPr/>
          <p:nvPr/>
        </p:nvSpPr>
        <p:spPr>
          <a:xfrm>
            <a:off x="700121" y="1985744"/>
            <a:ext cx="5637080" cy="3667700"/>
          </a:xfrm>
          <a:prstGeom prst="rect">
            <a:avLst/>
          </a:prstGeom>
          <a:solidFill>
            <a:srgbClr val="002060"/>
          </a:solidFill>
          <a:ln>
            <a:solidFill>
              <a:srgbClr val="002060"/>
            </a:solidFill>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BCB32DDE-511A-BB0B-29AC-C81EB256FEC5}"/>
              </a:ext>
            </a:extLst>
          </p:cNvPr>
          <p:cNvSpPr txBox="1">
            <a:spLocks/>
          </p:cNvSpPr>
          <p:nvPr/>
        </p:nvSpPr>
        <p:spPr>
          <a:xfrm>
            <a:off x="659300" y="448401"/>
            <a:ext cx="10515600" cy="1325563"/>
          </a:xfrm>
          <a:prstGeom prst="rect">
            <a:avLst/>
          </a:prstGeom>
        </p:spPr>
        <p:txBody>
          <a:bodyPr lIns="91440" tIns="45720" rIns="91440" bIns="4572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a:solidFill>
                  <a:srgbClr val="002060"/>
                </a:solidFill>
                <a:cs typeface="Arial" panose="020B0604020202020204"/>
              </a:rPr>
              <a:t>Educated and trained community members in overdose recognition and naloxone use</a:t>
            </a:r>
            <a:endParaRPr lang="en-US"/>
          </a:p>
        </p:txBody>
      </p:sp>
      <p:sp>
        <p:nvSpPr>
          <p:cNvPr id="4" name="TextBox 3">
            <a:extLst>
              <a:ext uri="{FF2B5EF4-FFF2-40B4-BE49-F238E27FC236}">
                <a16:creationId xmlns:a16="http://schemas.microsoft.com/office/drawing/2014/main" id="{55E3E286-EE34-31C3-F102-13A3B902BA2B}"/>
              </a:ext>
            </a:extLst>
          </p:cNvPr>
          <p:cNvSpPr txBox="1"/>
          <p:nvPr/>
        </p:nvSpPr>
        <p:spPr>
          <a:xfrm>
            <a:off x="900501" y="2125281"/>
            <a:ext cx="5236320" cy="33547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a:solidFill>
                  <a:schemeClr val="bg1"/>
                </a:solidFill>
                <a:ea typeface="+mn-lt"/>
                <a:cs typeface="+mn-lt"/>
              </a:rPr>
              <a:t>120,000+ naloxone doses </a:t>
            </a:r>
            <a:br>
              <a:rPr lang="en-US" sz="2800" b="1">
                <a:ea typeface="+mn-lt"/>
                <a:cs typeface="+mn-lt"/>
              </a:rPr>
            </a:br>
            <a:r>
              <a:rPr lang="en-US">
                <a:solidFill>
                  <a:schemeClr val="bg1"/>
                </a:solidFill>
                <a:ea typeface="+mn-lt"/>
                <a:cs typeface="+mn-lt"/>
              </a:rPr>
              <a:t>distributed by DPH and the DOPE Project in 2023</a:t>
            </a:r>
            <a:br>
              <a:rPr lang="en-US">
                <a:ea typeface="+mn-lt"/>
                <a:cs typeface="+mn-lt"/>
              </a:rPr>
            </a:br>
            <a:br>
              <a:rPr lang="en-US">
                <a:ea typeface="+mn-lt"/>
                <a:cs typeface="+mn-lt"/>
              </a:rPr>
            </a:br>
            <a:r>
              <a:rPr lang="en-US" sz="2800" b="1">
                <a:solidFill>
                  <a:schemeClr val="bg1"/>
                </a:solidFill>
                <a:ea typeface="+mn-lt"/>
                <a:cs typeface="+mn-lt"/>
              </a:rPr>
              <a:t>5,000 completions</a:t>
            </a:r>
            <a:br>
              <a:rPr lang="en-US" sz="2800" b="1">
                <a:ea typeface="+mn-lt"/>
                <a:cs typeface="+mn-lt"/>
              </a:rPr>
            </a:br>
            <a:r>
              <a:rPr lang="en-US">
                <a:solidFill>
                  <a:schemeClr val="bg1"/>
                </a:solidFill>
                <a:ea typeface="+mn-lt"/>
                <a:cs typeface="+mn-lt"/>
              </a:rPr>
              <a:t>of the online DPH Overdose Recognition and Response training since October 2022</a:t>
            </a:r>
            <a:br>
              <a:rPr lang="en-US">
                <a:ea typeface="+mn-lt"/>
                <a:cs typeface="+mn-lt"/>
              </a:rPr>
            </a:br>
            <a:endParaRPr lang="en-US" sz="2000">
              <a:solidFill>
                <a:schemeClr val="bg1"/>
              </a:solidFill>
              <a:cs typeface="Arial"/>
            </a:endParaRPr>
          </a:p>
          <a:p>
            <a:r>
              <a:rPr lang="en-US" sz="2800" b="1">
                <a:solidFill>
                  <a:schemeClr val="bg1"/>
                </a:solidFill>
                <a:cs typeface="Calibri Light"/>
              </a:rPr>
              <a:t>1,000+ members of the public</a:t>
            </a:r>
          </a:p>
          <a:p>
            <a:r>
              <a:rPr lang="en-US">
                <a:solidFill>
                  <a:schemeClr val="bg1"/>
                </a:solidFill>
                <a:cs typeface="Calibri Light"/>
              </a:rPr>
              <a:t>received DPH Overdose Recognition and Response training in-person since February 2023</a:t>
            </a:r>
            <a:endParaRPr lang="en-US" sz="2000">
              <a:solidFill>
                <a:schemeClr val="bg1"/>
              </a:solidFill>
              <a:ea typeface="+mn-lt"/>
              <a:cs typeface="+mn-lt"/>
            </a:endParaRPr>
          </a:p>
        </p:txBody>
      </p:sp>
      <p:sp>
        <p:nvSpPr>
          <p:cNvPr id="6" name="TextBox 5">
            <a:extLst>
              <a:ext uri="{FF2B5EF4-FFF2-40B4-BE49-F238E27FC236}">
                <a16:creationId xmlns:a16="http://schemas.microsoft.com/office/drawing/2014/main" id="{C8F411FA-96E1-79D2-1E7F-EA93E23E0DD3}"/>
              </a:ext>
            </a:extLst>
          </p:cNvPr>
          <p:cNvSpPr txBox="1"/>
          <p:nvPr/>
        </p:nvSpPr>
        <p:spPr>
          <a:xfrm>
            <a:off x="6629389" y="1767822"/>
            <a:ext cx="4868226" cy="45950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solidFill>
                  <a:srgbClr val="002060"/>
                </a:solidFill>
                <a:ea typeface="+mn-lt"/>
                <a:cs typeface="+mn-lt"/>
              </a:rPr>
              <a:t>Other activities include:</a:t>
            </a:r>
          </a:p>
          <a:p>
            <a:pPr marL="342900" indent="-342900">
              <a:buFont typeface="Arial" panose="020B0604020202020204" pitchFamily="34" charset="0"/>
              <a:buChar char="•"/>
            </a:pPr>
            <a:r>
              <a:rPr lang="en-US">
                <a:cs typeface="Arial"/>
              </a:rPr>
              <a:t>Developing new relationships with Black-led and predominantly Black-serving organizations</a:t>
            </a:r>
          </a:p>
          <a:p>
            <a:pPr marL="342900" indent="-342900">
              <a:buFont typeface="Arial" panose="020B0604020202020204" pitchFamily="34" charset="0"/>
              <a:buChar char="•"/>
            </a:pPr>
            <a:r>
              <a:rPr lang="en-US">
                <a:ea typeface="+mn-lt"/>
                <a:cs typeface="+mn-lt"/>
              </a:rPr>
              <a:t>Collaborated with the Entertainment Commission (</a:t>
            </a:r>
            <a:r>
              <a:rPr lang="en-US">
                <a:cs typeface="Arial"/>
                <a:hlinkClick r:id="rId3"/>
              </a:rPr>
              <a:t>https://sf.gov/information/overdose-prevention-resources-nightlife</a:t>
            </a:r>
            <a:r>
              <a:rPr lang="en-US">
                <a:cs typeface="Arial" panose="020B0604020202020204"/>
              </a:rPr>
              <a:t>)</a:t>
            </a:r>
          </a:p>
          <a:p>
            <a:pPr marL="342900" indent="-342900">
              <a:buFont typeface="Arial" panose="020B0604020202020204" pitchFamily="34" charset="0"/>
              <a:buChar char="•"/>
            </a:pPr>
            <a:r>
              <a:rPr lang="en-US">
                <a:ea typeface="+mn-lt"/>
                <a:cs typeface="+mn-lt"/>
              </a:rPr>
              <a:t>Launched a Request-by-mail naloxone program</a:t>
            </a:r>
          </a:p>
          <a:p>
            <a:pPr marL="342900" indent="-342900">
              <a:buFont typeface="Arial" panose="020B0604020202020204" pitchFamily="34" charset="0"/>
              <a:buChar char="•"/>
            </a:pPr>
            <a:r>
              <a:rPr lang="en-US">
                <a:ea typeface="+mn-lt"/>
                <a:cs typeface="+mn-lt"/>
              </a:rPr>
              <a:t>Expanded naloxone access at DPH </a:t>
            </a:r>
            <a:r>
              <a:rPr lang="en-US" sz="1800">
                <a:ea typeface="+mn-lt"/>
                <a:cs typeface="+mn-lt"/>
              </a:rPr>
              <a:t>pharmacy,</a:t>
            </a:r>
            <a:r>
              <a:rPr lang="en-US">
                <a:ea typeface="+mn-lt"/>
                <a:cs typeface="+mn-lt"/>
              </a:rPr>
              <a:t> </a:t>
            </a:r>
            <a:r>
              <a:rPr lang="en-US" sz="1800">
                <a:ea typeface="+mn-lt"/>
                <a:cs typeface="+mn-lt"/>
              </a:rPr>
              <a:t>community events, lobby of county jail</a:t>
            </a:r>
            <a:r>
              <a:rPr lang="en-US">
                <a:ea typeface="+mn-lt"/>
                <a:cs typeface="+mn-lt"/>
              </a:rPr>
              <a:t> </a:t>
            </a:r>
            <a:endParaRPr lang="en-US">
              <a:cs typeface="Arial" panose="020B0604020202020204"/>
            </a:endParaRPr>
          </a:p>
          <a:p>
            <a:pPr marL="342900" indent="-342900">
              <a:buFont typeface="Arial" panose="020B0604020202020204" pitchFamily="34" charset="0"/>
              <a:buChar char="•"/>
            </a:pPr>
            <a:r>
              <a:rPr lang="en-US">
                <a:ea typeface="+mn-lt"/>
                <a:cs typeface="+mn-lt"/>
              </a:rPr>
              <a:t>Supported legislation to requiring retail pharmacies stock naloxone</a:t>
            </a:r>
          </a:p>
          <a:p>
            <a:pPr marL="285750" indent="-285750">
              <a:buFont typeface="Arial" panose="020B0604020202020204" pitchFamily="34" charset="0"/>
              <a:buChar char="•"/>
            </a:pPr>
            <a:endParaRPr lang="en-US" sz="1600">
              <a:cs typeface="Calibri Light" panose="020F0302020204030204" pitchFamily="34" charset="0"/>
            </a:endParaRPr>
          </a:p>
        </p:txBody>
      </p:sp>
      <p:pic>
        <p:nvPicPr>
          <p:cNvPr id="2" name="Picture 1">
            <a:extLst>
              <a:ext uri="{FF2B5EF4-FFF2-40B4-BE49-F238E27FC236}">
                <a16:creationId xmlns:a16="http://schemas.microsoft.com/office/drawing/2014/main" id="{850A790E-A297-1A1F-65F4-292FC70B3B83}"/>
              </a:ext>
            </a:extLst>
          </p:cNvPr>
          <p:cNvPicPr>
            <a:picLocks noChangeAspect="1"/>
          </p:cNvPicPr>
          <p:nvPr/>
        </p:nvPicPr>
        <p:blipFill>
          <a:blip r:embed="rId4"/>
          <a:stretch>
            <a:fillRect/>
          </a:stretch>
        </p:blipFill>
        <p:spPr>
          <a:xfrm>
            <a:off x="205681" y="5981023"/>
            <a:ext cx="3001834" cy="752458"/>
          </a:xfrm>
          <a:prstGeom prst="rect">
            <a:avLst/>
          </a:prstGeom>
        </p:spPr>
      </p:pic>
    </p:spTree>
    <p:extLst>
      <p:ext uri="{BB962C8B-B14F-4D97-AF65-F5344CB8AC3E}">
        <p14:creationId xmlns:p14="http://schemas.microsoft.com/office/powerpoint/2010/main" val="371454232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859af58-4d26-4eac-a2c5-fe6234a96614" xsi:nil="true"/>
    <lcf76f155ced4ddcb4097134ff3c332f xmlns="ec599281-94a6-4620-b7f2-e1bf78b4112a">
      <Terms xmlns="http://schemas.microsoft.com/office/infopath/2007/PartnerControls"/>
    </lcf76f155ced4ddcb4097134ff3c332f>
    <SharedWithUsers xmlns="0859af58-4d26-4eac-a2c5-fe6234a96614">
      <UserInfo>
        <DisplayName>Fraley, Malaika (DPH)</DisplayName>
        <AccountId>283</AccountId>
        <AccountType/>
      </UserInfo>
      <UserInfo>
        <DisplayName>Vaughn, Ashley (DPH)</DisplayName>
        <AccountId>154</AccountId>
        <AccountType/>
      </UserInfo>
      <UserInfo>
        <DisplayName>Kunins, Hillary (DPH)</DisplayName>
        <AccountId>208</AccountId>
        <AccountType/>
      </UserInfo>
      <UserInfo>
        <DisplayName>Hom, Jeffrey (DPH)</DisplayName>
        <AccountId>198</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89A39EDC5D83145827B7B1FE218ED47" ma:contentTypeVersion="17" ma:contentTypeDescription="Create a new document." ma:contentTypeScope="" ma:versionID="b807bdfa009e25842cf532726f07d21d">
  <xsd:schema xmlns:xsd="http://www.w3.org/2001/XMLSchema" xmlns:xs="http://www.w3.org/2001/XMLSchema" xmlns:p="http://schemas.microsoft.com/office/2006/metadata/properties" xmlns:ns2="0859af58-4d26-4eac-a2c5-fe6234a96614" xmlns:ns3="ec599281-94a6-4620-b7f2-e1bf78b4112a" targetNamespace="http://schemas.microsoft.com/office/2006/metadata/properties" ma:root="true" ma:fieldsID="93753507d07642c790111b258799c782" ns2:_="" ns3:_="">
    <xsd:import namespace="0859af58-4d26-4eac-a2c5-fe6234a96614"/>
    <xsd:import namespace="ec599281-94a6-4620-b7f2-e1bf78b4112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GenerationTime" minOccurs="0"/>
                <xsd:element ref="ns3:MediaServiceEventHashCode" minOccurs="0"/>
                <xsd:element ref="ns3:MediaServiceOCR" minOccurs="0"/>
                <xsd:element ref="ns3:MediaServiceLocation" minOccurs="0"/>
                <xsd:element ref="ns3:MediaLengthInSeconds" minOccurs="0"/>
                <xsd:element ref="ns3:lcf76f155ced4ddcb4097134ff3c332f" minOccurs="0"/>
                <xsd:element ref="ns2:TaxCatchAll"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59af58-4d26-4eac-a2c5-fe6234a9661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21ee8954-bc0f-41b5-bf3e-c07f8f8f0a3d}" ma:internalName="TaxCatchAll" ma:showField="CatchAllData" ma:web="0859af58-4d26-4eac-a2c5-fe6234a9661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c599281-94a6-4620-b7f2-e1bf78b4112a"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6b278eec-cad9-4ec1-bf87-f68f02c44eb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6F41E1E-2EB0-4E8E-9608-69424B303FC3}">
  <ds:schemaRefs>
    <ds:schemaRef ds:uri="http://schemas.microsoft.com/sharepoint/v3/contenttype/forms"/>
  </ds:schemaRefs>
</ds:datastoreItem>
</file>

<file path=customXml/itemProps2.xml><?xml version="1.0" encoding="utf-8"?>
<ds:datastoreItem xmlns:ds="http://schemas.openxmlformats.org/officeDocument/2006/customXml" ds:itemID="{F09DE088-3366-4B07-8876-BA0F669BD91F}">
  <ds:schemaRefs>
    <ds:schemaRef ds:uri="0859af58-4d26-4eac-a2c5-fe6234a96614"/>
    <ds:schemaRef ds:uri="ec599281-94a6-4620-b7f2-e1bf78b4112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F24D0E59-7FF6-4FD9-931D-53DCDA045C12}">
  <ds:schemaRefs>
    <ds:schemaRef ds:uri="0859af58-4d26-4eac-a2c5-fe6234a96614"/>
    <ds:schemaRef ds:uri="ec599281-94a6-4620-b7f2-e1bf78b4112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4</TotalTime>
  <Words>913</Words>
  <Application>Microsoft Office PowerPoint</Application>
  <PresentationFormat>Widescreen</PresentationFormat>
  <Paragraphs>82</Paragraphs>
  <Slides>11</Slides>
  <Notes>6</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11</vt:i4>
      </vt:variant>
    </vt:vector>
  </HeadingPairs>
  <TitlesOfParts>
    <vt:vector size="19" baseType="lpstr">
      <vt:lpstr>Arial</vt:lpstr>
      <vt:lpstr>Arial,Sans-Serif</vt:lpstr>
      <vt:lpstr>Calibri</vt:lpstr>
      <vt:lpstr>Calibri Light</vt:lpstr>
      <vt:lpstr>office theme</vt:lpstr>
      <vt:lpstr>Office Theme</vt:lpstr>
      <vt:lpstr>Office Theme</vt:lpstr>
      <vt:lpstr>Office Theme</vt:lpstr>
      <vt:lpstr>Overdose Crisis and  Public Health Response</vt:lpstr>
      <vt:lpstr>PowerPoint Presentation</vt:lpstr>
      <vt:lpstr>PowerPoint Presentation</vt:lpstr>
      <vt:lpstr>PowerPoint Presentation</vt:lpstr>
      <vt:lpstr>Fentanyl is the most common drug involved in overdose deaths</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AMBER GRAY</dc:creator>
  <cp:lastModifiedBy>Geoffrey Grier</cp:lastModifiedBy>
  <cp:revision>27</cp:revision>
  <dcterms:created xsi:type="dcterms:W3CDTF">2023-01-17T15:39:10Z</dcterms:created>
  <dcterms:modified xsi:type="dcterms:W3CDTF">2024-02-12T06:41:00Z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0x010100889A39EDC5D83145827B7B1FE218ED47</vt:lpwstr>
  </property>
  <property fmtid="{D5CDD505-2E9C-101B-9397-08002B2CF9AE}" pid="3" name="MediaServiceImageTags">
    <vt:lpwstr/>
  </property>
</Properties>
</file>