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1"/>
  </p:notesMasterIdLst>
  <p:sldIdLst>
    <p:sldId id="258" r:id="rId5"/>
    <p:sldId id="281" r:id="rId6"/>
    <p:sldId id="263" r:id="rId7"/>
    <p:sldId id="288" r:id="rId8"/>
    <p:sldId id="289" r:id="rId9"/>
    <p:sldId id="287" r:id="rId10"/>
    <p:sldId id="290" r:id="rId11"/>
    <p:sldId id="273" r:id="rId12"/>
    <p:sldId id="277" r:id="rId13"/>
    <p:sldId id="278" r:id="rId14"/>
    <p:sldId id="280" r:id="rId15"/>
    <p:sldId id="291" r:id="rId16"/>
    <p:sldId id="283" r:id="rId17"/>
    <p:sldId id="284" r:id="rId18"/>
    <p:sldId id="276"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31235-0239-152E-27EB-BD7A8BFB5B9D}" name="Delarosa, Liliana (DPH)" initials="D(" userId="S::liliana.delarosa@sfdph.org::5d117df5-eccd-45ee-b645-c252d084dd92" providerId="AD"/>
  <p188:author id="{213F4D3D-EA87-5305-4C68-F39552FE68CA}" name="Kirkpatrick, Kelly (DPH)" initials="K(" userId="S::kelly.kirkpatrick@sfdph.org::5ea1fe57-89c4-45d4-bf39-621da6b92d21" providerId="AD"/>
  <p188:author id="{B8923742-4F96-469D-B9D8-A85AE8FA877C}" name="Zamora, Sarah (DPH)" initials="Z(" userId="S::sarah.zamora@sfdph.org::6470234c-64eb-44f0-ab06-0272306f929e" providerId="AD"/>
  <p188:author id="{AA2FC055-9094-6C7F-181F-476634584A69}" name="Gonzalez, Ana (DPH)" initials="G(" userId="S::ana.i.gonzalez@sfdph.org::4484ec01-17f1-4844-bb6d-51034a3f2ee5" providerId="AD"/>
  <p188:author id="{03D39B5E-763D-10E7-5995-D678F38A71C0}" name="Almeida, Angelica (DPH)" initials="A(" userId="S::angelica.almeida@sfdph.org::c18587b1-4211-4a48-b3dc-cc8dfdc7c496" providerId="AD"/>
  <p188:author id="{A0521D88-AED5-0069-4923-6BD0860FADB3}" name="Chammout, Shadi (DPH)" initials="C(" userId="S::shadi.chammout@sfdph.org::b89f433f-c9b2-4e3e-b7fe-136b5bc29240" providerId="AD"/>
  <p188:author id="{626F64A6-8ABD-1EFA-756E-CE3FAC770361}" name="Rankin-Williams, Amy (DPH)" initials="RWA(" userId="S::amy.rankin-williams@sfdph.org::c0f5c305-4ed2-4720-821f-38a7f5c35447" providerId="AD"/>
  <p188:author id="{F19989A6-1210-ABB0-8928-89AD62B6D07F}" name="Vaughn, Ashley (DPH)" initials="V(" userId="S::ashley.vaughn@sfdph.org::574bea5c-3bb1-4aa0-97e4-8e63ea7449b1" providerId="AD"/>
  <p188:author id="{930DDBB5-404C-BCD7-7B9B-853FF2511B60}" name="Kunins, Hillary (DPH)" initials="K(" userId="S::hillary.kunins@sfdph.org::4019812b-f455-4eff-bfc7-7cae9d3258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AF5C5B-4E01-308E-3B5A-1739B05CFAE3}" v="2063" dt="2024-01-10T23:29:03.076"/>
    <p1510:client id="{ABE3C565-3053-5B70-4647-01202ACD8E3C}" v="1538" dt="2024-01-11T19:40:22.700"/>
    <p1510:client id="{F1EA4C66-C621-4CE9-B30C-70FB7613A3FD}" v="7" dt="2024-01-11T19:44:10.79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308" autoAdjust="0"/>
  </p:normalViewPr>
  <p:slideViewPr>
    <p:cSldViewPr snapToGrid="0">
      <p:cViewPr varScale="1">
        <p:scale>
          <a:sx n="82" d="100"/>
          <a:sy n="82" d="100"/>
        </p:scale>
        <p:origin x="691"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A8518-EAEF-1547-B9B2-ED6B34EFAA89}"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en-US"/>
        </a:p>
      </dgm:t>
    </dgm:pt>
    <dgm:pt modelId="{658E8F42-AAC9-924C-BB1A-822BF2B1E899}">
      <dgm:prSet custT="1"/>
      <dgm:spPr/>
      <dgm:t>
        <a:bodyPr/>
        <a:lstStyle/>
        <a:p>
          <a:pPr rtl="0"/>
          <a:r>
            <a:rPr lang="en-US" sz="1600" b="1" i="0" dirty="0">
              <a:latin typeface="+mn-lt"/>
            </a:rPr>
            <a:t>December – February </a:t>
          </a:r>
          <a:br>
            <a:rPr lang="en-US" sz="1600" b="0" i="0" dirty="0">
              <a:latin typeface="+mn-lt"/>
            </a:rPr>
          </a:br>
          <a:r>
            <a:rPr lang="en-US" sz="1600" b="0" i="0" dirty="0">
              <a:latin typeface="+mn-lt"/>
            </a:rPr>
            <a:t>Department Review</a:t>
          </a:r>
          <a:endParaRPr lang="en-US" sz="1600" dirty="0">
            <a:latin typeface="+mn-lt"/>
          </a:endParaRPr>
        </a:p>
      </dgm:t>
    </dgm:pt>
    <dgm:pt modelId="{E6F692CF-EE4B-9440-BA03-E37E442257C6}" type="parTrans" cxnId="{5FBF6E1D-5E91-EC4D-9C9F-83E8C2A03DDF}">
      <dgm:prSet/>
      <dgm:spPr/>
      <dgm:t>
        <a:bodyPr/>
        <a:lstStyle/>
        <a:p>
          <a:endParaRPr lang="en-US"/>
        </a:p>
      </dgm:t>
    </dgm:pt>
    <dgm:pt modelId="{C6BBB5E3-C73A-4C40-B36C-80C2DB112B3E}" type="sibTrans" cxnId="{5FBF6E1D-5E91-EC4D-9C9F-83E8C2A03DDF}">
      <dgm:prSet/>
      <dgm:spPr/>
      <dgm:t>
        <a:bodyPr/>
        <a:lstStyle/>
        <a:p>
          <a:endParaRPr lang="en-US"/>
        </a:p>
      </dgm:t>
    </dgm:pt>
    <dgm:pt modelId="{2DC6E343-01E4-4548-9F19-D9284F8E9DD1}">
      <dgm:prSet custT="1"/>
      <dgm:spPr/>
      <dgm:t>
        <a:bodyPr/>
        <a:lstStyle/>
        <a:p>
          <a:pPr rtl="0"/>
          <a:r>
            <a:rPr lang="en-US" sz="1600" b="1" i="0" dirty="0">
              <a:latin typeface="+mn-lt"/>
            </a:rPr>
            <a:t>March – May </a:t>
          </a:r>
          <a:br>
            <a:rPr lang="en-US" sz="1600" b="0" i="0" dirty="0">
              <a:latin typeface="+mn-lt"/>
            </a:rPr>
          </a:br>
          <a:r>
            <a:rPr lang="en-US" sz="1600" b="0" i="0" dirty="0">
              <a:latin typeface="+mn-lt"/>
            </a:rPr>
            <a:t>Mayor’s Office</a:t>
          </a:r>
          <a:r>
            <a:rPr lang="en-US" sz="1600" dirty="0">
              <a:latin typeface="+mn-lt"/>
            </a:rPr>
            <a:t> Review</a:t>
          </a:r>
        </a:p>
      </dgm:t>
    </dgm:pt>
    <dgm:pt modelId="{9AED50BF-A57B-2D4D-8E61-DD3AB845EDD9}" type="parTrans" cxnId="{A5EF9A89-9ADD-1E45-B529-45DA9BE4BD1B}">
      <dgm:prSet/>
      <dgm:spPr/>
      <dgm:t>
        <a:bodyPr/>
        <a:lstStyle/>
        <a:p>
          <a:endParaRPr lang="en-US"/>
        </a:p>
      </dgm:t>
    </dgm:pt>
    <dgm:pt modelId="{5CFB1379-A23C-0647-8D29-E20749D33B97}" type="sibTrans" cxnId="{A5EF9A89-9ADD-1E45-B529-45DA9BE4BD1B}">
      <dgm:prSet/>
      <dgm:spPr/>
      <dgm:t>
        <a:bodyPr/>
        <a:lstStyle/>
        <a:p>
          <a:endParaRPr lang="en-US"/>
        </a:p>
      </dgm:t>
    </dgm:pt>
    <dgm:pt modelId="{77990290-B190-234D-A88A-80DB688D3778}">
      <dgm:prSet custT="1"/>
      <dgm:spPr/>
      <dgm:t>
        <a:bodyPr/>
        <a:lstStyle/>
        <a:p>
          <a:r>
            <a:rPr lang="en-US" sz="1600" b="1" i="0" dirty="0">
              <a:latin typeface="+mn-lt"/>
            </a:rPr>
            <a:t>June – July </a:t>
          </a:r>
          <a:br>
            <a:rPr lang="en-US" sz="1600" b="0" i="0" dirty="0">
              <a:latin typeface="+mn-lt"/>
            </a:rPr>
          </a:br>
          <a:r>
            <a:rPr lang="en-US" sz="1600" b="0" i="0" dirty="0">
              <a:latin typeface="+mn-lt"/>
            </a:rPr>
            <a:t>Board of Supervisors Review</a:t>
          </a:r>
          <a:endParaRPr lang="en-US" sz="1600" dirty="0">
            <a:latin typeface="+mn-lt"/>
          </a:endParaRPr>
        </a:p>
      </dgm:t>
    </dgm:pt>
    <dgm:pt modelId="{2633255B-2340-7743-99FA-562B74873999}" type="parTrans" cxnId="{62162D76-4F72-2D42-82C8-61BAE5D64191}">
      <dgm:prSet/>
      <dgm:spPr/>
      <dgm:t>
        <a:bodyPr/>
        <a:lstStyle/>
        <a:p>
          <a:endParaRPr lang="en-US"/>
        </a:p>
      </dgm:t>
    </dgm:pt>
    <dgm:pt modelId="{C5A50243-7E58-6F4A-8873-9424E0F2A207}" type="sibTrans" cxnId="{62162D76-4F72-2D42-82C8-61BAE5D64191}">
      <dgm:prSet/>
      <dgm:spPr/>
      <dgm:t>
        <a:bodyPr/>
        <a:lstStyle/>
        <a:p>
          <a:endParaRPr lang="en-US"/>
        </a:p>
      </dgm:t>
    </dgm:pt>
    <dgm:pt modelId="{9605B9D1-BB47-4A35-8FC4-45A19559429E}">
      <dgm:prSet phldr="0" custT="1"/>
      <dgm:spPr/>
      <dgm:t>
        <a:bodyPr/>
        <a:lstStyle/>
        <a:p>
          <a:pPr rtl="0"/>
          <a:r>
            <a:rPr lang="en-US" sz="1600" b="1" i="0" dirty="0">
              <a:latin typeface="+mn-lt"/>
              <a:cs typeface="Calibri"/>
            </a:rPr>
            <a:t>December </a:t>
          </a:r>
          <a:r>
            <a:rPr lang="en-US" sz="1600" b="1" i="0" dirty="0">
              <a:solidFill>
                <a:schemeClr val="bg1"/>
              </a:solidFill>
              <a:latin typeface="+mn-lt"/>
              <a:cs typeface="Calibri"/>
            </a:rPr>
            <a:t>2023</a:t>
          </a:r>
          <a:br>
            <a:rPr lang="en-US" sz="1600" b="0" i="0" dirty="0">
              <a:solidFill>
                <a:schemeClr val="bg1"/>
              </a:solidFill>
              <a:latin typeface="+mn-lt"/>
              <a:cs typeface="Calibri"/>
            </a:rPr>
          </a:br>
          <a:r>
            <a:rPr lang="en-US" sz="1600" b="0" i="0" dirty="0">
              <a:solidFill>
                <a:schemeClr val="bg1"/>
              </a:solidFill>
              <a:latin typeface="+mn-lt"/>
              <a:cs typeface="Calibri"/>
            </a:rPr>
            <a:t>Five-Year Projection  &amp; Mayor’s Instructions</a:t>
          </a:r>
          <a:endParaRPr lang="en-US" sz="1600" b="0" i="0" dirty="0">
            <a:latin typeface="+mn-lt"/>
            <a:cs typeface="Calibri"/>
          </a:endParaRPr>
        </a:p>
      </dgm:t>
    </dgm:pt>
    <dgm:pt modelId="{C36D08D4-9B20-4909-98A1-0A7061F47324}" type="parTrans" cxnId="{3A384F49-F488-4952-BDB5-44A4140D3543}">
      <dgm:prSet/>
      <dgm:spPr/>
      <dgm:t>
        <a:bodyPr/>
        <a:lstStyle/>
        <a:p>
          <a:endParaRPr lang="en-US"/>
        </a:p>
      </dgm:t>
    </dgm:pt>
    <dgm:pt modelId="{7A98385A-6C7A-4CDB-84D1-D3E36C117CCF}" type="sibTrans" cxnId="{3A384F49-F488-4952-BDB5-44A4140D3543}">
      <dgm:prSet/>
      <dgm:spPr/>
      <dgm:t>
        <a:bodyPr/>
        <a:lstStyle/>
        <a:p>
          <a:endParaRPr lang="en-US"/>
        </a:p>
      </dgm:t>
    </dgm:pt>
    <dgm:pt modelId="{57276F90-8CD2-3E45-8538-7E2E14B8F685}" type="pres">
      <dgm:prSet presAssocID="{2F5A8518-EAEF-1547-B9B2-ED6B34EFAA89}" presName="CompostProcess" presStyleCnt="0">
        <dgm:presLayoutVars>
          <dgm:dir/>
          <dgm:resizeHandles val="exact"/>
        </dgm:presLayoutVars>
      </dgm:prSet>
      <dgm:spPr/>
    </dgm:pt>
    <dgm:pt modelId="{24790528-46C3-3142-8DE4-1674F0C69E11}" type="pres">
      <dgm:prSet presAssocID="{2F5A8518-EAEF-1547-B9B2-ED6B34EFAA89}" presName="arrow" presStyleLbl="bgShp" presStyleIdx="0" presStyleCnt="1"/>
      <dgm:spPr/>
    </dgm:pt>
    <dgm:pt modelId="{531A2906-91F5-5A4C-9BF1-BB7F7246EA00}" type="pres">
      <dgm:prSet presAssocID="{2F5A8518-EAEF-1547-B9B2-ED6B34EFAA89}" presName="linearProcess" presStyleCnt="0"/>
      <dgm:spPr/>
    </dgm:pt>
    <dgm:pt modelId="{4EDBE82A-32CC-4A5C-9B16-CE31F696DEE4}" type="pres">
      <dgm:prSet presAssocID="{9605B9D1-BB47-4A35-8FC4-45A19559429E}" presName="textNode" presStyleLbl="node1" presStyleIdx="0" presStyleCnt="4">
        <dgm:presLayoutVars>
          <dgm:bulletEnabled val="1"/>
        </dgm:presLayoutVars>
      </dgm:prSet>
      <dgm:spPr/>
    </dgm:pt>
    <dgm:pt modelId="{F007C266-4310-46B1-819D-BC112EEB5251}" type="pres">
      <dgm:prSet presAssocID="{7A98385A-6C7A-4CDB-84D1-D3E36C117CCF}" presName="sibTrans" presStyleCnt="0"/>
      <dgm:spPr/>
    </dgm:pt>
    <dgm:pt modelId="{421E91B6-0D92-834D-99AE-21CAC2528C09}" type="pres">
      <dgm:prSet presAssocID="{658E8F42-AAC9-924C-BB1A-822BF2B1E899}" presName="textNode" presStyleLbl="node1" presStyleIdx="1" presStyleCnt="4">
        <dgm:presLayoutVars>
          <dgm:bulletEnabled val="1"/>
        </dgm:presLayoutVars>
      </dgm:prSet>
      <dgm:spPr/>
    </dgm:pt>
    <dgm:pt modelId="{01E83CF2-73B6-594E-9DFE-F7BB24A3B890}" type="pres">
      <dgm:prSet presAssocID="{C6BBB5E3-C73A-4C40-B36C-80C2DB112B3E}" presName="sibTrans" presStyleCnt="0"/>
      <dgm:spPr/>
    </dgm:pt>
    <dgm:pt modelId="{BC771453-1C9F-484E-9610-0D95331A3F49}" type="pres">
      <dgm:prSet presAssocID="{2DC6E343-01E4-4548-9F19-D9284F8E9DD1}" presName="textNode" presStyleLbl="node1" presStyleIdx="2" presStyleCnt="4">
        <dgm:presLayoutVars>
          <dgm:bulletEnabled val="1"/>
        </dgm:presLayoutVars>
      </dgm:prSet>
      <dgm:spPr/>
    </dgm:pt>
    <dgm:pt modelId="{008CDC49-23DA-6C47-9F5B-FACC657A8F75}" type="pres">
      <dgm:prSet presAssocID="{5CFB1379-A23C-0647-8D29-E20749D33B97}" presName="sibTrans" presStyleCnt="0"/>
      <dgm:spPr/>
    </dgm:pt>
    <dgm:pt modelId="{3C362DCD-B8B7-FB4F-AED6-3753D9B8289B}" type="pres">
      <dgm:prSet presAssocID="{77990290-B190-234D-A88A-80DB688D3778}" presName="textNode" presStyleLbl="node1" presStyleIdx="3" presStyleCnt="4">
        <dgm:presLayoutVars>
          <dgm:bulletEnabled val="1"/>
        </dgm:presLayoutVars>
      </dgm:prSet>
      <dgm:spPr/>
    </dgm:pt>
  </dgm:ptLst>
  <dgm:cxnLst>
    <dgm:cxn modelId="{5FBF6E1D-5E91-EC4D-9C9F-83E8C2A03DDF}" srcId="{2F5A8518-EAEF-1547-B9B2-ED6B34EFAA89}" destId="{658E8F42-AAC9-924C-BB1A-822BF2B1E899}" srcOrd="1" destOrd="0" parTransId="{E6F692CF-EE4B-9440-BA03-E37E442257C6}" sibTransId="{C6BBB5E3-C73A-4C40-B36C-80C2DB112B3E}"/>
    <dgm:cxn modelId="{4CF7AC63-A85B-4F92-B6F0-DB81ED4BD7C6}" type="presOf" srcId="{658E8F42-AAC9-924C-BB1A-822BF2B1E899}" destId="{421E91B6-0D92-834D-99AE-21CAC2528C09}" srcOrd="0" destOrd="0" presId="urn:microsoft.com/office/officeart/2005/8/layout/hProcess9"/>
    <dgm:cxn modelId="{3A384F49-F488-4952-BDB5-44A4140D3543}" srcId="{2F5A8518-EAEF-1547-B9B2-ED6B34EFAA89}" destId="{9605B9D1-BB47-4A35-8FC4-45A19559429E}" srcOrd="0" destOrd="0" parTransId="{C36D08D4-9B20-4909-98A1-0A7061F47324}" sibTransId="{7A98385A-6C7A-4CDB-84D1-D3E36C117CCF}"/>
    <dgm:cxn modelId="{62162D76-4F72-2D42-82C8-61BAE5D64191}" srcId="{2F5A8518-EAEF-1547-B9B2-ED6B34EFAA89}" destId="{77990290-B190-234D-A88A-80DB688D3778}" srcOrd="3" destOrd="0" parTransId="{2633255B-2340-7743-99FA-562B74873999}" sibTransId="{C5A50243-7E58-6F4A-8873-9424E0F2A207}"/>
    <dgm:cxn modelId="{A5EF9A89-9ADD-1E45-B529-45DA9BE4BD1B}" srcId="{2F5A8518-EAEF-1547-B9B2-ED6B34EFAA89}" destId="{2DC6E343-01E4-4548-9F19-D9284F8E9DD1}" srcOrd="2" destOrd="0" parTransId="{9AED50BF-A57B-2D4D-8E61-DD3AB845EDD9}" sibTransId="{5CFB1379-A23C-0647-8D29-E20749D33B97}"/>
    <dgm:cxn modelId="{BA64A599-658A-7B46-8D5D-6FCF3A8E77EF}" type="presOf" srcId="{2F5A8518-EAEF-1547-B9B2-ED6B34EFAA89}" destId="{57276F90-8CD2-3E45-8538-7E2E14B8F685}" srcOrd="0" destOrd="0" presId="urn:microsoft.com/office/officeart/2005/8/layout/hProcess9"/>
    <dgm:cxn modelId="{6F60D6BF-C35F-4D6E-BE88-1CA34404FD4E}" type="presOf" srcId="{77990290-B190-234D-A88A-80DB688D3778}" destId="{3C362DCD-B8B7-FB4F-AED6-3753D9B8289B}" srcOrd="0" destOrd="0" presId="urn:microsoft.com/office/officeart/2005/8/layout/hProcess9"/>
    <dgm:cxn modelId="{EC7D42F2-12D3-4CE8-83DE-ACFB90194F26}" type="presOf" srcId="{9605B9D1-BB47-4A35-8FC4-45A19559429E}" destId="{4EDBE82A-32CC-4A5C-9B16-CE31F696DEE4}" srcOrd="0" destOrd="0" presId="urn:microsoft.com/office/officeart/2005/8/layout/hProcess9"/>
    <dgm:cxn modelId="{5F2EBDFA-8D91-4627-A9E9-785542D5F7DC}" type="presOf" srcId="{2DC6E343-01E4-4548-9F19-D9284F8E9DD1}" destId="{BC771453-1C9F-484E-9610-0D95331A3F49}" srcOrd="0" destOrd="0" presId="urn:microsoft.com/office/officeart/2005/8/layout/hProcess9"/>
    <dgm:cxn modelId="{08778542-B415-41FD-A19B-1EEEB308AA30}" type="presParOf" srcId="{57276F90-8CD2-3E45-8538-7E2E14B8F685}" destId="{24790528-46C3-3142-8DE4-1674F0C69E11}" srcOrd="0" destOrd="0" presId="urn:microsoft.com/office/officeart/2005/8/layout/hProcess9"/>
    <dgm:cxn modelId="{22083EDE-EC0F-448B-8DEB-7948DFB70632}" type="presParOf" srcId="{57276F90-8CD2-3E45-8538-7E2E14B8F685}" destId="{531A2906-91F5-5A4C-9BF1-BB7F7246EA00}" srcOrd="1" destOrd="0" presId="urn:microsoft.com/office/officeart/2005/8/layout/hProcess9"/>
    <dgm:cxn modelId="{1764B8AE-CD14-438C-A9BD-4FF1AD394CA0}" type="presParOf" srcId="{531A2906-91F5-5A4C-9BF1-BB7F7246EA00}" destId="{4EDBE82A-32CC-4A5C-9B16-CE31F696DEE4}" srcOrd="0" destOrd="0" presId="urn:microsoft.com/office/officeart/2005/8/layout/hProcess9"/>
    <dgm:cxn modelId="{1E80A8D8-01C2-4566-85F6-F2FDE0DE46CD}" type="presParOf" srcId="{531A2906-91F5-5A4C-9BF1-BB7F7246EA00}" destId="{F007C266-4310-46B1-819D-BC112EEB5251}" srcOrd="1" destOrd="0" presId="urn:microsoft.com/office/officeart/2005/8/layout/hProcess9"/>
    <dgm:cxn modelId="{4187DAB1-4966-45A7-8E20-7119B10A1C3A}" type="presParOf" srcId="{531A2906-91F5-5A4C-9BF1-BB7F7246EA00}" destId="{421E91B6-0D92-834D-99AE-21CAC2528C09}" srcOrd="2" destOrd="0" presId="urn:microsoft.com/office/officeart/2005/8/layout/hProcess9"/>
    <dgm:cxn modelId="{1611F177-DBBE-412A-929E-4C8331C33205}" type="presParOf" srcId="{531A2906-91F5-5A4C-9BF1-BB7F7246EA00}" destId="{01E83CF2-73B6-594E-9DFE-F7BB24A3B890}" srcOrd="3" destOrd="0" presId="urn:microsoft.com/office/officeart/2005/8/layout/hProcess9"/>
    <dgm:cxn modelId="{52660536-F15C-4069-A037-2A01CC7BCAA6}" type="presParOf" srcId="{531A2906-91F5-5A4C-9BF1-BB7F7246EA00}" destId="{BC771453-1C9F-484E-9610-0D95331A3F49}" srcOrd="4" destOrd="0" presId="urn:microsoft.com/office/officeart/2005/8/layout/hProcess9"/>
    <dgm:cxn modelId="{53A81F4B-9556-4692-9AF6-4E93D5C25736}" type="presParOf" srcId="{531A2906-91F5-5A4C-9BF1-BB7F7246EA00}" destId="{008CDC49-23DA-6C47-9F5B-FACC657A8F75}" srcOrd="5" destOrd="0" presId="urn:microsoft.com/office/officeart/2005/8/layout/hProcess9"/>
    <dgm:cxn modelId="{CBF3F490-32C4-46D4-BBC3-78DEF3A21E6E}" type="presParOf" srcId="{531A2906-91F5-5A4C-9BF1-BB7F7246EA00}" destId="{3C362DCD-B8B7-FB4F-AED6-3753D9B8289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90528-46C3-3142-8DE4-1674F0C69E11}">
      <dsp:nvSpPr>
        <dsp:cNvPr id="0" name=""/>
        <dsp:cNvSpPr/>
      </dsp:nvSpPr>
      <dsp:spPr>
        <a:xfrm>
          <a:off x="858392" y="0"/>
          <a:ext cx="9728454" cy="353324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BE82A-32CC-4A5C-9B16-CE31F696DEE4}">
      <dsp:nvSpPr>
        <dsp:cNvPr id="0" name=""/>
        <dsp:cNvSpPr/>
      </dsp:nvSpPr>
      <dsp:spPr>
        <a:xfrm>
          <a:off x="3911" y="1059973"/>
          <a:ext cx="2541648" cy="141329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latin typeface="+mn-lt"/>
              <a:cs typeface="Calibri"/>
            </a:rPr>
            <a:t>December </a:t>
          </a:r>
          <a:r>
            <a:rPr lang="en-US" sz="1600" b="1" i="0" kern="1200" dirty="0">
              <a:solidFill>
                <a:schemeClr val="bg1"/>
              </a:solidFill>
              <a:latin typeface="+mn-lt"/>
              <a:cs typeface="Calibri"/>
            </a:rPr>
            <a:t>2023</a:t>
          </a:r>
          <a:br>
            <a:rPr lang="en-US" sz="1600" b="0" i="0" kern="1200" dirty="0">
              <a:solidFill>
                <a:schemeClr val="bg1"/>
              </a:solidFill>
              <a:latin typeface="+mn-lt"/>
              <a:cs typeface="Calibri"/>
            </a:rPr>
          </a:br>
          <a:r>
            <a:rPr lang="en-US" sz="1600" b="0" i="0" kern="1200" dirty="0">
              <a:solidFill>
                <a:schemeClr val="bg1"/>
              </a:solidFill>
              <a:latin typeface="+mn-lt"/>
              <a:cs typeface="Calibri"/>
            </a:rPr>
            <a:t>Five-Year Projection  &amp; Mayor’s Instructions</a:t>
          </a:r>
          <a:endParaRPr lang="en-US" sz="1600" b="0" i="0" kern="1200" dirty="0">
            <a:latin typeface="+mn-lt"/>
            <a:cs typeface="Calibri"/>
          </a:endParaRPr>
        </a:p>
      </dsp:txBody>
      <dsp:txXfrm>
        <a:off x="72902" y="1128964"/>
        <a:ext cx="2403666" cy="1275315"/>
      </dsp:txXfrm>
    </dsp:sp>
    <dsp:sp modelId="{421E91B6-0D92-834D-99AE-21CAC2528C09}">
      <dsp:nvSpPr>
        <dsp:cNvPr id="0" name=""/>
        <dsp:cNvSpPr/>
      </dsp:nvSpPr>
      <dsp:spPr>
        <a:xfrm>
          <a:off x="2969167" y="1059973"/>
          <a:ext cx="2541648" cy="141329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latin typeface="+mn-lt"/>
            </a:rPr>
            <a:t>December – February </a:t>
          </a:r>
          <a:br>
            <a:rPr lang="en-US" sz="1600" b="0" i="0" kern="1200" dirty="0">
              <a:latin typeface="+mn-lt"/>
            </a:rPr>
          </a:br>
          <a:r>
            <a:rPr lang="en-US" sz="1600" b="0" i="0" kern="1200" dirty="0">
              <a:latin typeface="+mn-lt"/>
            </a:rPr>
            <a:t>Department Review</a:t>
          </a:r>
          <a:endParaRPr lang="en-US" sz="1600" kern="1200" dirty="0">
            <a:latin typeface="+mn-lt"/>
          </a:endParaRPr>
        </a:p>
      </dsp:txBody>
      <dsp:txXfrm>
        <a:off x="3038158" y="1128964"/>
        <a:ext cx="2403666" cy="1275315"/>
      </dsp:txXfrm>
    </dsp:sp>
    <dsp:sp modelId="{BC771453-1C9F-484E-9610-0D95331A3F49}">
      <dsp:nvSpPr>
        <dsp:cNvPr id="0" name=""/>
        <dsp:cNvSpPr/>
      </dsp:nvSpPr>
      <dsp:spPr>
        <a:xfrm>
          <a:off x="5934424" y="1059973"/>
          <a:ext cx="2541648" cy="141329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i="0" kern="1200" dirty="0">
              <a:latin typeface="+mn-lt"/>
            </a:rPr>
            <a:t>March – May </a:t>
          </a:r>
          <a:br>
            <a:rPr lang="en-US" sz="1600" b="0" i="0" kern="1200" dirty="0">
              <a:latin typeface="+mn-lt"/>
            </a:rPr>
          </a:br>
          <a:r>
            <a:rPr lang="en-US" sz="1600" b="0" i="0" kern="1200" dirty="0">
              <a:latin typeface="+mn-lt"/>
            </a:rPr>
            <a:t>Mayor’s Office</a:t>
          </a:r>
          <a:r>
            <a:rPr lang="en-US" sz="1600" kern="1200" dirty="0">
              <a:latin typeface="+mn-lt"/>
            </a:rPr>
            <a:t> Review</a:t>
          </a:r>
        </a:p>
      </dsp:txBody>
      <dsp:txXfrm>
        <a:off x="6003415" y="1128964"/>
        <a:ext cx="2403666" cy="1275315"/>
      </dsp:txXfrm>
    </dsp:sp>
    <dsp:sp modelId="{3C362DCD-B8B7-FB4F-AED6-3753D9B8289B}">
      <dsp:nvSpPr>
        <dsp:cNvPr id="0" name=""/>
        <dsp:cNvSpPr/>
      </dsp:nvSpPr>
      <dsp:spPr>
        <a:xfrm>
          <a:off x="8899680" y="1059973"/>
          <a:ext cx="2541648" cy="141329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latin typeface="+mn-lt"/>
            </a:rPr>
            <a:t>June – July </a:t>
          </a:r>
          <a:br>
            <a:rPr lang="en-US" sz="1600" b="0" i="0" kern="1200" dirty="0">
              <a:latin typeface="+mn-lt"/>
            </a:rPr>
          </a:br>
          <a:r>
            <a:rPr lang="en-US" sz="1600" b="0" i="0" kern="1200" dirty="0">
              <a:latin typeface="+mn-lt"/>
            </a:rPr>
            <a:t>Board of Supervisors Review</a:t>
          </a:r>
          <a:endParaRPr lang="en-US" sz="1600" kern="1200" dirty="0">
            <a:latin typeface="+mn-lt"/>
          </a:endParaRPr>
        </a:p>
      </dsp:txBody>
      <dsp:txXfrm>
        <a:off x="8968671" y="1128964"/>
        <a:ext cx="2403666" cy="12753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BC76B-2153-47C7-8157-564101CD098A}" type="datetimeFigureOut">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F0C74-2BE1-4422-9F57-13D88C566E06}" type="slidenum">
              <a:t>‹#›</a:t>
            </a:fld>
            <a:endParaRPr lang="en-US"/>
          </a:p>
        </p:txBody>
      </p:sp>
    </p:spTree>
    <p:extLst>
      <p:ext uri="{BB962C8B-B14F-4D97-AF65-F5344CB8AC3E}">
        <p14:creationId xmlns:p14="http://schemas.microsoft.com/office/powerpoint/2010/main" val="2862550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cs typeface="Calibri"/>
            </a:endParaRPr>
          </a:p>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1</a:t>
            </a:fld>
            <a:endParaRPr lang="en-US"/>
          </a:p>
        </p:txBody>
      </p:sp>
    </p:spTree>
    <p:extLst>
      <p:ext uri="{BB962C8B-B14F-4D97-AF65-F5344CB8AC3E}">
        <p14:creationId xmlns:p14="http://schemas.microsoft.com/office/powerpoint/2010/main" val="1937657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positions were filled with funding provided by the State:</a:t>
            </a:r>
          </a:p>
          <a:p>
            <a:pPr marL="628650" lvl="1" indent="-171450">
              <a:buFont typeface="Arial"/>
              <a:buChar char="•"/>
            </a:pPr>
            <a:r>
              <a:rPr lang="en-US" dirty="0">
                <a:cs typeface="Calibri"/>
              </a:rPr>
              <a:t>Manager (Pending)</a:t>
            </a:r>
          </a:p>
          <a:p>
            <a:pPr marL="628650" lvl="1" indent="-171450">
              <a:buFont typeface="Arial"/>
              <a:buChar char="•"/>
            </a:pPr>
            <a:r>
              <a:rPr lang="en-US" dirty="0">
                <a:cs typeface="Calibri"/>
              </a:rPr>
              <a:t>Health worker (x2)</a:t>
            </a:r>
          </a:p>
          <a:p>
            <a:pPr marL="628650" lvl="1" indent="-171450">
              <a:buFont typeface="Arial"/>
              <a:buChar char="•"/>
            </a:pPr>
            <a:r>
              <a:rPr lang="en-US" dirty="0">
                <a:cs typeface="Calibri"/>
              </a:rPr>
              <a:t>Health Program </a:t>
            </a:r>
            <a:r>
              <a:rPr lang="en-US">
                <a:cs typeface="Calibri"/>
              </a:rPr>
              <a:t>Coordinator</a:t>
            </a:r>
            <a:endParaRPr lang="en-US" dirty="0">
              <a:cs typeface="Calibri"/>
            </a:endParaRPr>
          </a:p>
          <a:p>
            <a:pPr marL="628650" lvl="1" indent="-171450">
              <a:buFont typeface="Arial"/>
              <a:buChar char="•"/>
            </a:pPr>
            <a:r>
              <a:rPr lang="en-US" dirty="0"/>
              <a:t>Behavioral Health Clinician </a:t>
            </a:r>
            <a:endParaRPr lang="en-US">
              <a:cs typeface="Calibri"/>
            </a:endParaRPr>
          </a:p>
          <a:p>
            <a:pPr marL="628650" lvl="1" indent="-171450">
              <a:buFont typeface="Arial"/>
              <a:buChar char="•"/>
            </a:pPr>
            <a:r>
              <a:rPr lang="en-US" dirty="0">
                <a:cs typeface="Calibri"/>
              </a:rPr>
              <a:t>Senior Behavioral Health Clinician</a:t>
            </a:r>
          </a:p>
          <a:p>
            <a:pPr lvl="1"/>
            <a:endParaRPr lang="en-US" dirty="0">
              <a:cs typeface="Calibri"/>
            </a:endParaRPr>
          </a:p>
          <a:p>
            <a:r>
              <a:rPr lang="en-US" dirty="0"/>
              <a:t>*The CARE Court Consultation line is meant to serve as a resource for potential referents to mitigate the filing of unsuitable petitions and provide guidance around the CARE Court process. Be prepared to give DPH information detailing why and how the person is deteriorating (information about 5150's, hospital visits, emergency contacts, etc., particularly if they are outside of General Hospital). Please allow 48-72 hours for response.</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70F0C74-2BE1-4422-9F57-13D88C566E06}" type="slidenum">
              <a:rPr lang="en-US"/>
              <a:t>10</a:t>
            </a:fld>
            <a:endParaRPr lang="en-US"/>
          </a:p>
        </p:txBody>
      </p:sp>
    </p:spTree>
    <p:extLst>
      <p:ext uri="{BB962C8B-B14F-4D97-AF65-F5344CB8AC3E}">
        <p14:creationId xmlns:p14="http://schemas.microsoft.com/office/powerpoint/2010/main" val="132822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found that AOT has longer term sustained outcomes of engagement in care and reductions in negative outcomes. Our three-year evaluation showed reductions in psychiatric hospitalizations as well as visits to psychiatric emergency services (PES) and justice-involved systems. </a:t>
            </a:r>
          </a:p>
          <a:p>
            <a:endParaRPr lang="en-US" dirty="0">
              <a:cs typeface="Calibri"/>
            </a:endParaRPr>
          </a:p>
        </p:txBody>
      </p:sp>
      <p:sp>
        <p:nvSpPr>
          <p:cNvPr id="4" name="Slide Number Placeholder 3"/>
          <p:cNvSpPr>
            <a:spLocks noGrp="1"/>
          </p:cNvSpPr>
          <p:nvPr>
            <p:ph type="sldNum" sz="quarter" idx="5"/>
          </p:nvPr>
        </p:nvSpPr>
        <p:spPr/>
        <p:txBody>
          <a:bodyPr/>
          <a:lstStyle/>
          <a:p>
            <a:fld id="{B70F0C74-2BE1-4422-9F57-13D88C566E06}" type="slidenum">
              <a:rPr lang="en-US"/>
              <a:t>11</a:t>
            </a:fld>
            <a:endParaRPr lang="en-US"/>
          </a:p>
        </p:txBody>
      </p:sp>
    </p:spTree>
    <p:extLst>
      <p:ext uri="{BB962C8B-B14F-4D97-AF65-F5344CB8AC3E}">
        <p14:creationId xmlns:p14="http://schemas.microsoft.com/office/powerpoint/2010/main" val="62681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12</a:t>
            </a:fld>
            <a:endParaRPr lang="en-US"/>
          </a:p>
        </p:txBody>
      </p:sp>
    </p:spTree>
    <p:extLst>
      <p:ext uri="{BB962C8B-B14F-4D97-AF65-F5344CB8AC3E}">
        <p14:creationId xmlns:p14="http://schemas.microsoft.com/office/powerpoint/2010/main" val="132718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16</a:t>
            </a:fld>
            <a:endParaRPr lang="en-US"/>
          </a:p>
        </p:txBody>
      </p:sp>
    </p:spTree>
    <p:extLst>
      <p:ext uri="{BB962C8B-B14F-4D97-AF65-F5344CB8AC3E}">
        <p14:creationId xmlns:p14="http://schemas.microsoft.com/office/powerpoint/2010/main" val="3142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a:cs typeface="Calibri"/>
            </a:endParaRPr>
          </a:p>
        </p:txBody>
      </p:sp>
      <p:sp>
        <p:nvSpPr>
          <p:cNvPr id="4" name="Slide Number Placeholder 3"/>
          <p:cNvSpPr>
            <a:spLocks noGrp="1"/>
          </p:cNvSpPr>
          <p:nvPr>
            <p:ph type="sldNum" sz="quarter" idx="5"/>
          </p:nvPr>
        </p:nvSpPr>
        <p:spPr/>
        <p:txBody>
          <a:bodyPr/>
          <a:lstStyle/>
          <a:p>
            <a:fld id="{957D4F76-DE05-4419-822C-806FB13C591A}" type="slidenum">
              <a:rPr lang="en-US" smtClean="0"/>
              <a:t>2</a:t>
            </a:fld>
            <a:endParaRPr lang="en-US"/>
          </a:p>
        </p:txBody>
      </p:sp>
    </p:spTree>
    <p:extLst>
      <p:ext uri="{BB962C8B-B14F-4D97-AF65-F5344CB8AC3E}">
        <p14:creationId xmlns:p14="http://schemas.microsoft.com/office/powerpoint/2010/main" val="413299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3</a:t>
            </a:fld>
            <a:endParaRPr lang="en-US"/>
          </a:p>
        </p:txBody>
      </p:sp>
    </p:spTree>
    <p:extLst>
      <p:ext uri="{BB962C8B-B14F-4D97-AF65-F5344CB8AC3E}">
        <p14:creationId xmlns:p14="http://schemas.microsoft.com/office/powerpoint/2010/main" val="132718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8DF7C-A955-0B13-1A83-C2C9EBAD7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076898-4850-8440-CE5C-6AA428D64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403C0A-5775-2A04-C12E-228A9FAA6215}"/>
              </a:ext>
            </a:extLst>
          </p:cNvPr>
          <p:cNvSpPr>
            <a:spLocks noGrp="1"/>
          </p:cNvSpPr>
          <p:nvPr>
            <p:ph type="body" idx="1"/>
          </p:nvPr>
        </p:nvSpPr>
        <p:spPr/>
        <p:txBody>
          <a:bodyPr/>
          <a:lstStyle/>
          <a:p>
            <a:pPr marL="171450" indent="-171450">
              <a:lnSpc>
                <a:spcPct val="120000"/>
              </a:lnSpc>
              <a:spcBef>
                <a:spcPts val="1000"/>
              </a:spcBef>
              <a:buFont typeface="Arial"/>
              <a:buChar char="•"/>
            </a:pPr>
            <a:r>
              <a:rPr lang="en-US"/>
              <a:t>Costs are growing faster than revenues and we need to address our growing structural deficit</a:t>
            </a:r>
            <a:endParaRPr lang="en-US" dirty="0"/>
          </a:p>
          <a:p>
            <a:pPr marL="171450" indent="-171450">
              <a:lnSpc>
                <a:spcPct val="120000"/>
              </a:lnSpc>
              <a:spcBef>
                <a:spcPts val="1000"/>
              </a:spcBef>
              <a:buFont typeface="Arial"/>
              <a:buChar char="•"/>
            </a:pPr>
            <a:r>
              <a:rPr lang="en-US"/>
              <a:t>Includes personnel costs, inflationary operating costs including CBO Cost of Doing Business</a:t>
            </a:r>
          </a:p>
          <a:p>
            <a:pPr marL="171450" indent="-171450">
              <a:lnSpc>
                <a:spcPct val="120000"/>
              </a:lnSpc>
              <a:spcBef>
                <a:spcPts val="1000"/>
              </a:spcBef>
              <a:buFont typeface="Arial"/>
              <a:buChar char="•"/>
            </a:pPr>
            <a:r>
              <a:rPr lang="en-US" dirty="0"/>
              <a:t>Not in a recession</a:t>
            </a:r>
            <a:endParaRPr lang="en-US" dirty="0">
              <a:cs typeface="Calibri" panose="020F0502020204030204"/>
            </a:endParaRPr>
          </a:p>
        </p:txBody>
      </p:sp>
      <p:sp>
        <p:nvSpPr>
          <p:cNvPr id="4" name="Slide Number Placeholder 3">
            <a:extLst>
              <a:ext uri="{FF2B5EF4-FFF2-40B4-BE49-F238E27FC236}">
                <a16:creationId xmlns:a16="http://schemas.microsoft.com/office/drawing/2014/main" id="{F4CE90C0-ADCB-C929-3444-6B5E209E5CFD}"/>
              </a:ext>
            </a:extLst>
          </p:cNvPr>
          <p:cNvSpPr>
            <a:spLocks noGrp="1"/>
          </p:cNvSpPr>
          <p:nvPr>
            <p:ph type="sldNum" sz="quarter" idx="5"/>
          </p:nvPr>
        </p:nvSpPr>
        <p:spPr/>
        <p:txBody>
          <a:bodyPr/>
          <a:lstStyle/>
          <a:p>
            <a:fld id="{B70F0C74-2BE1-4422-9F57-13D88C566E06}" type="slidenum">
              <a:rPr lang="en-US"/>
              <a:t>4</a:t>
            </a:fld>
            <a:endParaRPr lang="en-US"/>
          </a:p>
        </p:txBody>
      </p:sp>
    </p:spTree>
    <p:extLst>
      <p:ext uri="{BB962C8B-B14F-4D97-AF65-F5344CB8AC3E}">
        <p14:creationId xmlns:p14="http://schemas.microsoft.com/office/powerpoint/2010/main" val="167791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B7E3C-04A3-3254-77C1-0199A3A4F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68561-FC28-7A51-75BC-39040CD27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D7A73-DA56-FA92-F111-AC429DDA7ADB}"/>
              </a:ext>
            </a:extLst>
          </p:cNvPr>
          <p:cNvSpPr>
            <a:spLocks noGrp="1"/>
          </p:cNvSpPr>
          <p:nvPr>
            <p:ph type="body" idx="1"/>
          </p:nvPr>
        </p:nvSpPr>
        <p:spPr/>
        <p:txBody>
          <a:bodyPr/>
          <a:lstStyle/>
          <a:p>
            <a:pPr>
              <a:lnSpc>
                <a:spcPct val="120000"/>
              </a:lnSpc>
              <a:spcBef>
                <a:spcPts val="1000"/>
              </a:spcBef>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B3F2A576-2FDD-7FB2-5E75-0CFC897126B2}"/>
              </a:ext>
            </a:extLst>
          </p:cNvPr>
          <p:cNvSpPr>
            <a:spLocks noGrp="1"/>
          </p:cNvSpPr>
          <p:nvPr>
            <p:ph type="sldNum" sz="quarter" idx="5"/>
          </p:nvPr>
        </p:nvSpPr>
        <p:spPr/>
        <p:txBody>
          <a:bodyPr/>
          <a:lstStyle/>
          <a:p>
            <a:fld id="{B70F0C74-2BE1-4422-9F57-13D88C566E06}" type="slidenum">
              <a:rPr lang="en-US"/>
              <a:t>5</a:t>
            </a:fld>
            <a:endParaRPr lang="en-US"/>
          </a:p>
        </p:txBody>
      </p:sp>
    </p:spTree>
    <p:extLst>
      <p:ext uri="{BB962C8B-B14F-4D97-AF65-F5344CB8AC3E}">
        <p14:creationId xmlns:p14="http://schemas.microsoft.com/office/powerpoint/2010/main" val="132329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6</a:t>
            </a:fld>
            <a:endParaRPr lang="en-US"/>
          </a:p>
        </p:txBody>
      </p:sp>
    </p:spTree>
    <p:extLst>
      <p:ext uri="{BB962C8B-B14F-4D97-AF65-F5344CB8AC3E}">
        <p14:creationId xmlns:p14="http://schemas.microsoft.com/office/powerpoint/2010/main" val="3250514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D4F76-DE05-4419-822C-806FB13C591A}" type="slidenum">
              <a:rPr lang="en-US" smtClean="0"/>
              <a:t>7</a:t>
            </a:fld>
            <a:endParaRPr lang="en-US"/>
          </a:p>
        </p:txBody>
      </p:sp>
    </p:spTree>
    <p:extLst>
      <p:ext uri="{BB962C8B-B14F-4D97-AF65-F5344CB8AC3E}">
        <p14:creationId xmlns:p14="http://schemas.microsoft.com/office/powerpoint/2010/main" val="132718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pPr>
            <a:r>
              <a:rPr lang="en-US" dirty="0">
                <a:cs typeface="Calibri" panose="020F0502020204030204"/>
              </a:rPr>
              <a:t>CARE Court Criteria:</a:t>
            </a:r>
          </a:p>
          <a:p>
            <a:pPr marL="742950" lvl="1" indent="-285750">
              <a:lnSpc>
                <a:spcPct val="120000"/>
              </a:lnSpc>
              <a:spcBef>
                <a:spcPts val="1000"/>
              </a:spcBef>
              <a:buFont typeface="Arial"/>
              <a:buChar char="•"/>
            </a:pPr>
            <a:r>
              <a:rPr lang="en-US"/>
              <a:t>18 years or older</a:t>
            </a:r>
            <a:endParaRPr lang="en-US">
              <a:cs typeface="Calibri" panose="020F0502020204030204"/>
            </a:endParaRPr>
          </a:p>
          <a:p>
            <a:pPr marL="742950" lvl="1" indent="-285750">
              <a:lnSpc>
                <a:spcPct val="120000"/>
              </a:lnSpc>
              <a:spcBef>
                <a:spcPts val="1000"/>
              </a:spcBef>
              <a:buFont typeface="Arial"/>
              <a:buChar char="•"/>
            </a:pPr>
            <a:r>
              <a:rPr lang="en-US" dirty="0"/>
              <a:t>Experiencing serious mental illness and has a diagnosis in the schizophrenia spectrum and other psychotic disorder class</a:t>
            </a:r>
            <a:endParaRPr lang="en-US" dirty="0">
              <a:cs typeface="Calibri" panose="020F0502020204030204"/>
            </a:endParaRPr>
          </a:p>
          <a:p>
            <a:pPr marL="742950" lvl="1" indent="-285750">
              <a:lnSpc>
                <a:spcPct val="120000"/>
              </a:lnSpc>
              <a:spcBef>
                <a:spcPts val="1000"/>
              </a:spcBef>
              <a:buFont typeface="Arial"/>
              <a:buChar char="•"/>
            </a:pPr>
            <a:r>
              <a:rPr lang="en-US" dirty="0"/>
              <a:t>Not clinically stabilized in on-going voluntary treatment</a:t>
            </a:r>
            <a:endParaRPr lang="en-US" dirty="0">
              <a:cs typeface="Calibri" panose="020F0502020204030204"/>
            </a:endParaRPr>
          </a:p>
          <a:p>
            <a:pPr marL="742950" lvl="1" indent="-285750">
              <a:lnSpc>
                <a:spcPct val="120000"/>
              </a:lnSpc>
              <a:spcBef>
                <a:spcPts val="1000"/>
              </a:spcBef>
              <a:buFont typeface="Arial"/>
              <a:buChar char="•"/>
            </a:pPr>
            <a:r>
              <a:rPr lang="en-US" dirty="0"/>
              <a:t>Meets one of the following:</a:t>
            </a:r>
            <a:endParaRPr lang="en-US" dirty="0">
              <a:cs typeface="Calibri" panose="020F0502020204030204"/>
            </a:endParaRPr>
          </a:p>
          <a:p>
            <a:pPr marL="1371600" lvl="2" indent="-457200">
              <a:lnSpc>
                <a:spcPct val="120000"/>
              </a:lnSpc>
              <a:spcBef>
                <a:spcPts val="500"/>
              </a:spcBef>
              <a:buFont typeface="Arial"/>
              <a:buChar char="•"/>
            </a:pPr>
            <a:r>
              <a:rPr lang="en-US" dirty="0"/>
              <a:t>The person is unlikely to survive safely in the community without supervision and the person’s condition is substantially deteriorating.</a:t>
            </a:r>
            <a:endParaRPr lang="en-US" dirty="0">
              <a:cs typeface="Calibri" panose="020F0502020204030204"/>
            </a:endParaRPr>
          </a:p>
          <a:p>
            <a:pPr marL="1371600" lvl="2" indent="-457200">
              <a:lnSpc>
                <a:spcPct val="120000"/>
              </a:lnSpc>
              <a:spcBef>
                <a:spcPts val="500"/>
              </a:spcBef>
              <a:buFont typeface="Arial"/>
              <a:buChar char="•"/>
            </a:pPr>
            <a:r>
              <a:rPr lang="en-US" dirty="0"/>
              <a:t>The person needs services and supports in order to prevent a relapse or deterioration that would be likely to result in grave disability or serious harm to the person or others, as defined in Section 5150.</a:t>
            </a:r>
            <a:endParaRPr lang="en-US" dirty="0">
              <a:cs typeface="Calibri"/>
            </a:endParaRPr>
          </a:p>
          <a:p>
            <a:pPr marL="914400" lvl="1" indent="-457200">
              <a:lnSpc>
                <a:spcPct val="120000"/>
              </a:lnSpc>
              <a:spcBef>
                <a:spcPts val="1000"/>
              </a:spcBef>
              <a:buFont typeface="Arial"/>
              <a:buChar char="•"/>
            </a:pPr>
            <a:r>
              <a:rPr lang="en-US" dirty="0"/>
              <a:t>CARE would be the least restrictive alternative to ensure the person’s recovery and stability</a:t>
            </a:r>
            <a:endParaRPr lang="en-US" dirty="0">
              <a:cs typeface="Calibri" panose="020F0502020204030204"/>
            </a:endParaRPr>
          </a:p>
          <a:p>
            <a:pPr marL="914400" lvl="1" indent="-457200">
              <a:lnSpc>
                <a:spcPct val="120000"/>
              </a:lnSpc>
              <a:spcBef>
                <a:spcPts val="1000"/>
              </a:spcBef>
              <a:buFont typeface="Arial"/>
              <a:buChar char="•"/>
            </a:pPr>
            <a:r>
              <a:rPr lang="en-US" dirty="0"/>
              <a:t>It is likely that the person will benefit from participation in CARE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70F0C74-2BE1-4422-9F57-13D88C566E06}" type="slidenum">
              <a:rPr lang="en-US"/>
              <a:t>8</a:t>
            </a:fld>
            <a:endParaRPr lang="en-US"/>
          </a:p>
        </p:txBody>
      </p:sp>
    </p:spTree>
    <p:extLst>
      <p:ext uri="{BB962C8B-B14F-4D97-AF65-F5344CB8AC3E}">
        <p14:creationId xmlns:p14="http://schemas.microsoft.com/office/powerpoint/2010/main" val="109595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spcBef>
                <a:spcPts val="1000"/>
              </a:spcBef>
              <a:buFont typeface="Arial"/>
              <a:buChar char="•"/>
            </a:pPr>
            <a:r>
              <a:rPr lang="en-US" dirty="0"/>
              <a:t>Participants are offered legal counsel and may choose a CARE Supporter in addition to their full clinical team</a:t>
            </a:r>
          </a:p>
          <a:p>
            <a:pPr marL="285750" indent="-285750">
              <a:lnSpc>
                <a:spcPct val="120000"/>
              </a:lnSpc>
              <a:spcBef>
                <a:spcPts val="1000"/>
              </a:spcBef>
              <a:buFont typeface="Arial"/>
              <a:buChar char="•"/>
            </a:pPr>
            <a:r>
              <a:rPr lang="en-US" dirty="0"/>
              <a:t>Each participant develops the </a:t>
            </a:r>
            <a:r>
              <a:rPr lang="en-US" b="1" dirty="0"/>
              <a:t>CARE agreement</a:t>
            </a:r>
            <a:r>
              <a:rPr lang="en-US" dirty="0"/>
              <a:t> or </a:t>
            </a:r>
            <a:r>
              <a:rPr lang="en-US" b="1" dirty="0"/>
              <a:t>CARE plan</a:t>
            </a:r>
            <a:r>
              <a:rPr lang="en-US" dirty="0"/>
              <a:t> in concert with the BHS Investigation &amp; Engagement Team so that supports and services are coordinated and focused on the individual needs of the person it is designed to serve</a:t>
            </a:r>
            <a:endParaRPr lang="en-US" dirty="0">
              <a:cs typeface="Calibri"/>
            </a:endParaRPr>
          </a:p>
          <a:p>
            <a:pPr marL="285750" indent="-285750">
              <a:lnSpc>
                <a:spcPct val="120000"/>
              </a:lnSpc>
              <a:spcBef>
                <a:spcPts val="1000"/>
              </a:spcBef>
              <a:buFont typeface="Arial"/>
              <a:buChar char="•"/>
            </a:pPr>
            <a:r>
              <a:rPr lang="en-US" dirty="0"/>
              <a:t>Treatments aim to provide a clinically appropriate, community-based set of services and supports that might include short-term stabilization medications, wellness and recovery supports, and connection to social services and housing</a:t>
            </a:r>
            <a:endParaRPr lang="en-US" dirty="0">
              <a:cs typeface="Calibri"/>
            </a:endParaRPr>
          </a:p>
          <a:p>
            <a:pPr marL="285750" indent="-285750">
              <a:lnSpc>
                <a:spcPct val="120000"/>
              </a:lnSpc>
              <a:spcBef>
                <a:spcPts val="1000"/>
              </a:spcBef>
              <a:buFont typeface="Arial"/>
              <a:buChar char="•"/>
            </a:pPr>
            <a:r>
              <a:rPr lang="en-US" dirty="0"/>
              <a:t>A Psychiatric Advance Directive provides further direction on how to address potential future episodes of a mental health crisis that are as consistent as possible with the expressed interest of the respondent</a:t>
            </a:r>
            <a:endParaRPr lang="en-US" dirty="0">
              <a:cs typeface="Calibri"/>
            </a:endParaRPr>
          </a:p>
        </p:txBody>
      </p:sp>
      <p:sp>
        <p:nvSpPr>
          <p:cNvPr id="4" name="Slide Number Placeholder 3"/>
          <p:cNvSpPr>
            <a:spLocks noGrp="1"/>
          </p:cNvSpPr>
          <p:nvPr>
            <p:ph type="sldNum" sz="quarter" idx="5"/>
          </p:nvPr>
        </p:nvSpPr>
        <p:spPr/>
        <p:txBody>
          <a:bodyPr/>
          <a:lstStyle/>
          <a:p>
            <a:fld id="{B70F0C74-2BE1-4422-9F57-13D88C566E06}" type="slidenum">
              <a:rPr lang="en-US"/>
              <a:t>9</a:t>
            </a:fld>
            <a:endParaRPr lang="en-US"/>
          </a:p>
        </p:txBody>
      </p:sp>
    </p:spTree>
    <p:extLst>
      <p:ext uri="{BB962C8B-B14F-4D97-AF65-F5344CB8AC3E}">
        <p14:creationId xmlns:p14="http://schemas.microsoft.com/office/powerpoint/2010/main" val="23097726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484A99DD-59DC-4C52-928C-C81359C0DF6F}"/>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254668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29962-7C7A-4832-8775-A6742C3297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E31B5BE-B6B3-4120-8E95-3FF3D4ADB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D78F6B-4CBB-4B94-9325-B864AEC9BA6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121953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BB2C-0771-4E6F-92D5-929D86733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CD29F-8CED-44CC-8242-E4E4CCD93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47127-3D1D-45A1-A826-781B560F6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D7B2-C311-421B-880D-705998811B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28D2C07-8627-499C-8E7E-B429BE8AB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A8D14-93CD-499A-A722-167AB4E18715}"/>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0641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FF87-190B-450F-834F-67B68C3EA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3BA01-24DC-4A83-9F5A-E1EF82B71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6469D-BB54-46B4-B187-F27ACCCE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5D9E8-A162-4C6A-A948-866E7EFFE2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2D492F-BEDD-40B9-BA02-50D476398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9C194-4F86-4241-AD54-57A2F88D382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408165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92FF-FB9C-4EAB-959C-B10D9F59D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44920-7FA6-4979-9628-8EF4AA444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F7912-2131-457C-AF3C-A057BC7960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FB9C2A-1BC1-4288-ACF8-49C2A44AA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5F661-D029-4AF3-A71B-A01E8E80A497}"/>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703837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794EF-486E-4877-A918-A545E9461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E279C-004D-4ACB-8FE9-E8EF5217E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14A3-0272-43B3-8771-A1754B24BB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F5C84C-1A67-4198-8CA8-8DD3563B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E9A7-EE8B-471F-A014-75D715612D6C}"/>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6756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484A99DD-59DC-4C52-928C-C81359C0DF6F}"/>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25466836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0E47D51A-1637-457C-8772-F2FDE7A8896D}"/>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7" name="Picture 6" descr="Text  Description automatically generated">
            <a:extLst>
              <a:ext uri="{FF2B5EF4-FFF2-40B4-BE49-F238E27FC236}">
                <a16:creationId xmlns:a16="http://schemas.microsoft.com/office/drawing/2014/main" id="{DAAF8F52-315D-4AC7-B6E0-3D46FD85A4DB}"/>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04781204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D965-F0A3-4C02-9F41-2A7B65D3777F}"/>
              </a:ext>
            </a:extLst>
          </p:cNvPr>
          <p:cNvSpPr>
            <a:spLocks noGrp="1"/>
          </p:cNvSpPr>
          <p:nvPr>
            <p:ph type="title"/>
          </p:nvPr>
        </p:nvSpPr>
        <p:spPr/>
        <p:txBody>
          <a:bodyPr/>
          <a:lstStyle>
            <a:lvl1pPr>
              <a:defRPr>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5A0CE27-D9FB-4AE8-927C-C6E398F46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FDDA9-35E0-44A3-B273-9890D3A17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574AF0-259D-414F-B212-C110C32A698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7584D8-2C72-410D-A7F5-894FA1216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D3A25-1E1D-4A1B-8EB6-07241C1C1E6D}"/>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88739061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D15-4787-43CB-BC8D-8E178CD442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44DDA-C73B-47A6-81DD-0F0872E1D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49A992-759E-4F9E-8029-66465CA23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CA07C-6E12-4289-8539-AF55E354B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1BB1C-6019-4B64-B42E-6B18886AB4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BC181-8B97-47F8-B95E-B1B24D0FA53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C4352FA-0D7F-4280-8B99-A7FB83288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3FF63-93EF-4F4D-855A-4CFBF45E4ACB}"/>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0671636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0E47D51A-1637-457C-8772-F2FDE7A8896D}"/>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CAC7-31D5-4D02-844E-454BA8D64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371F3-92DA-4033-AB46-D6FFCD0964F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E56CBB5-D977-4D43-9D6E-31FFBB63C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6A8E93-E190-4035-A3F6-E52C7D9E008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15363846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29962-7C7A-4832-8775-A6742C3297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E31B5BE-B6B3-4120-8E95-3FF3D4ADB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D78F6B-4CBB-4B94-9325-B864AEC9BA6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121953902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BB2C-0771-4E6F-92D5-929D867333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CD29F-8CED-44CC-8242-E4E4CCD936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47127-3D1D-45A1-A826-781B560F6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D7B2-C311-421B-880D-705998811B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28D2C07-8627-499C-8E7E-B429BE8AB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A8D14-93CD-499A-A722-167AB4E18715}"/>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0641281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FF87-190B-450F-834F-67B68C3EA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F3BA01-24DC-4A83-9F5A-E1EF82B711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6469D-BB54-46B4-B187-F27ACCCE6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5D9E8-A162-4C6A-A948-866E7EFFE28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52D492F-BEDD-40B9-BA02-50D476398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9C194-4F86-4241-AD54-57A2F88D382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408165900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92FF-FB9C-4EAB-959C-B10D9F59D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F44920-7FA6-4979-9628-8EF4AA444C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F7912-2131-457C-AF3C-A057BC79605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FB9C2A-1BC1-4288-ACF8-49C2A44AA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5F661-D029-4AF3-A71B-A01E8E80A497}"/>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70383705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794EF-486E-4877-A918-A545E9461B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E279C-004D-4ACB-8FE9-E8EF5217E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C14A3-0272-43B3-8771-A1754B24BB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7F5C84C-1A67-4198-8CA8-8DD3563BD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E9A7-EE8B-471F-A014-75D715612D6C}"/>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6756767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7" name="Picture 6" descr="Text  Description automatically generated">
            <a:extLst>
              <a:ext uri="{FF2B5EF4-FFF2-40B4-BE49-F238E27FC236}">
                <a16:creationId xmlns:a16="http://schemas.microsoft.com/office/drawing/2014/main" id="{DAAF8F52-315D-4AC7-B6E0-3D46FD85A4DB}"/>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04781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E507-486B-427E-94F9-58154528D3C1}"/>
              </a:ext>
            </a:extLst>
          </p:cNvPr>
          <p:cNvSpPr>
            <a:spLocks noGrp="1"/>
          </p:cNvSpPr>
          <p:nvPr>
            <p:ph type="ctrTitle"/>
          </p:nvPr>
        </p:nvSpPr>
        <p:spPr>
          <a:xfrm>
            <a:off x="1524000" y="1122363"/>
            <a:ext cx="9144000" cy="2387600"/>
          </a:xfrm>
        </p:spPr>
        <p:txBody>
          <a:bodyPr anchor="b">
            <a:normAutofit/>
          </a:bodyPr>
          <a:lstStyle>
            <a:lvl1pPr algn="ctr">
              <a:defRPr sz="5000">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CF80F89-05D5-4DF5-9F84-143CCDBAD630}"/>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89AE922-7DFC-4990-A443-0D428CE7098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210D4D5-64C6-4CA8-917E-D9F1F37C0D0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1D0D74B-06E9-4C99-93A9-3B13D31A5613}"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484A99DD-59DC-4C52-928C-C81359C0DF6F}"/>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254668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79FF-3D5C-4170-88FB-A9DD310F889C}"/>
              </a:ext>
            </a:extLst>
          </p:cNvPr>
          <p:cNvSpPr>
            <a:spLocks noGrp="1"/>
          </p:cNvSpPr>
          <p:nvPr>
            <p:ph type="title" hasCustomPrompt="1"/>
          </p:nvPr>
        </p:nvSpPr>
        <p:spPr/>
        <p:txBody>
          <a:bodyPr/>
          <a:lstStyle>
            <a:lvl1pPr>
              <a:defRPr/>
            </a:lvl1pPr>
          </a:lstStyle>
          <a:p>
            <a:r>
              <a:rPr lang="en-US"/>
              <a:t>ADDITIONAL CONT</a:t>
            </a:r>
          </a:p>
        </p:txBody>
      </p:sp>
      <p:sp>
        <p:nvSpPr>
          <p:cNvPr id="3" name="Content Placeholder 2">
            <a:extLst>
              <a:ext uri="{FF2B5EF4-FFF2-40B4-BE49-F238E27FC236}">
                <a16:creationId xmlns:a16="http://schemas.microsoft.com/office/drawing/2014/main" id="{3007D7DB-B31A-437E-9FF1-2421993D2B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A2BAA36-68C7-49FA-9E75-57A4BAAE5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939F2-E677-4D6A-AD15-89BEAC6958A7}"/>
              </a:ext>
            </a:extLst>
          </p:cNvPr>
          <p:cNvSpPr>
            <a:spLocks noGrp="1"/>
          </p:cNvSpPr>
          <p:nvPr>
            <p:ph type="sldNum" sz="quarter" idx="12"/>
          </p:nvPr>
        </p:nvSpPr>
        <p:spPr/>
        <p:txBody>
          <a:bodyPr/>
          <a:lstStyle>
            <a:lvl1pPr>
              <a:defRPr/>
            </a:lvl1pPr>
          </a:lstStyle>
          <a:p>
            <a:fld id="{FF97043F-3C8E-4AB9-BD37-9ACE156B20B0}" type="slidenum">
              <a:rPr lang="en-US" smtClean="0"/>
              <a:pPr/>
              <a:t>‹#›</a:t>
            </a:fld>
            <a:endParaRPr lang="en-US"/>
          </a:p>
        </p:txBody>
      </p:sp>
      <p:pic>
        <p:nvPicPr>
          <p:cNvPr id="7" name="Picture 6" descr="Text  Description automatically generated">
            <a:extLst>
              <a:ext uri="{FF2B5EF4-FFF2-40B4-BE49-F238E27FC236}">
                <a16:creationId xmlns:a16="http://schemas.microsoft.com/office/drawing/2014/main" id="{0E47D51A-1637-457C-8772-F2FDE7A8896D}"/>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9877046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9DB-2825-40F6-AABB-BE7569E020A1}"/>
              </a:ext>
            </a:extLst>
          </p:cNvPr>
          <p:cNvSpPr>
            <a:spLocks noGrp="1"/>
          </p:cNvSpPr>
          <p:nvPr>
            <p:ph type="title"/>
          </p:nvPr>
        </p:nvSpPr>
        <p:spPr>
          <a:xfrm>
            <a:off x="831850" y="1709738"/>
            <a:ext cx="10515600" cy="2852737"/>
          </a:xfrm>
        </p:spPr>
        <p:txBody>
          <a:bodyPr anchor="b"/>
          <a:lstStyle>
            <a:lvl1pPr>
              <a:defRPr sz="6000">
                <a:solidFill>
                  <a:srgbClr val="7AC143"/>
                </a:solidFill>
              </a:defRPr>
            </a:lvl1pPr>
          </a:lstStyle>
          <a:p>
            <a:r>
              <a:rPr lang="en-US"/>
              <a:t>Click to edit Master title style</a:t>
            </a:r>
          </a:p>
        </p:txBody>
      </p:sp>
      <p:sp>
        <p:nvSpPr>
          <p:cNvPr id="3" name="Text Placeholder 2">
            <a:extLst>
              <a:ext uri="{FF2B5EF4-FFF2-40B4-BE49-F238E27FC236}">
                <a16:creationId xmlns:a16="http://schemas.microsoft.com/office/drawing/2014/main" id="{1E4C5CB1-E306-4A5C-8256-BF589AD1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21592FBE-8E2D-4240-A19C-177F09B75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8CFEB-0FE8-42B7-9D6A-DE94893E0A6D}"/>
              </a:ext>
            </a:extLst>
          </p:cNvPr>
          <p:cNvSpPr>
            <a:spLocks noGrp="1"/>
          </p:cNvSpPr>
          <p:nvPr>
            <p:ph type="sldNum" sz="quarter" idx="12"/>
          </p:nvPr>
        </p:nvSpPr>
        <p:spPr/>
        <p:txBody>
          <a:bodyPr/>
          <a:lstStyle/>
          <a:p>
            <a:fld id="{61D0D74B-06E9-4C99-93A9-3B13D31A5613}" type="slidenum">
              <a:rPr lang="en-US" smtClean="0"/>
              <a:t>‹#›</a:t>
            </a:fld>
            <a:endParaRPr lang="en-US"/>
          </a:p>
        </p:txBody>
      </p:sp>
      <p:pic>
        <p:nvPicPr>
          <p:cNvPr id="7" name="Picture 6" descr="Text  Description automatically generated">
            <a:extLst>
              <a:ext uri="{FF2B5EF4-FFF2-40B4-BE49-F238E27FC236}">
                <a16:creationId xmlns:a16="http://schemas.microsoft.com/office/drawing/2014/main" id="{DAAF8F52-315D-4AC7-B6E0-3D46FD85A4DB}"/>
              </a:ext>
            </a:extLst>
          </p:cNvPr>
          <p:cNvPicPr>
            <a:picLocks noChangeAspect="1"/>
          </p:cNvPicPr>
          <p:nvPr userDrawn="1"/>
        </p:nvPicPr>
        <p:blipFill>
          <a:blip r:embed="rId2">
            <a:duotone>
              <a:prstClr val="black"/>
              <a:srgbClr val="7AC143">
                <a:tint val="45000"/>
                <a:satMod val="400000"/>
              </a:srgbClr>
            </a:duotone>
            <a:alphaModFix/>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67544" y="5926347"/>
            <a:ext cx="3019284" cy="927913"/>
          </a:xfrm>
          <a:prstGeom prst="rect">
            <a:avLst/>
          </a:prstGeom>
        </p:spPr>
      </p:pic>
    </p:spTree>
    <p:extLst>
      <p:ext uri="{BB962C8B-B14F-4D97-AF65-F5344CB8AC3E}">
        <p14:creationId xmlns:p14="http://schemas.microsoft.com/office/powerpoint/2010/main" val="304781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D965-F0A3-4C02-9F41-2A7B65D3777F}"/>
              </a:ext>
            </a:extLst>
          </p:cNvPr>
          <p:cNvSpPr>
            <a:spLocks noGrp="1"/>
          </p:cNvSpPr>
          <p:nvPr>
            <p:ph type="title"/>
          </p:nvPr>
        </p:nvSpPr>
        <p:spPr/>
        <p:txBody>
          <a:bodyPr/>
          <a:lstStyle>
            <a:lvl1pPr>
              <a:defRPr>
                <a:solidFill>
                  <a:srgbClr val="7AC143"/>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5A0CE27-D9FB-4AE8-927C-C6E398F46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1FDDA9-35E0-44A3-B273-9890D3A17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574AF0-259D-414F-B212-C110C32A698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07584D8-2C72-410D-A7F5-894FA1216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D3A25-1E1D-4A1B-8EB6-07241C1C1E6D}"/>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887390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ED15-4787-43CB-BC8D-8E178CD442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44DDA-C73B-47A6-81DD-0F0872E1D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49A992-759E-4F9E-8029-66465CA23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CA07C-6E12-4289-8539-AF55E354B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F1BB1C-6019-4B64-B42E-6B18886AB4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ABC181-8B97-47F8-B95E-B1B24D0FA53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C4352FA-0D7F-4280-8B99-A7FB83288E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93FF63-93EF-4F4D-855A-4CFBF45E4ACB}"/>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60671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FCAC7-31D5-4D02-844E-454BA8D64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371F3-92DA-4033-AB46-D6FFCD0964F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E56CBB5-D977-4D43-9D6E-31FFBB63C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6A8E93-E190-4035-A3F6-E52C7D9E0084}"/>
              </a:ext>
            </a:extLst>
          </p:cNvPr>
          <p:cNvSpPr>
            <a:spLocks noGrp="1"/>
          </p:cNvSpPr>
          <p:nvPr>
            <p:ph type="sldNum" sz="quarter" idx="12"/>
          </p:nvPr>
        </p:nvSpPr>
        <p:spPr/>
        <p:txBody>
          <a:bodyPr/>
          <a:lstStyle/>
          <a:p>
            <a:fld id="{61D0D74B-06E9-4C99-93A9-3B13D31A5613}" type="slidenum">
              <a:rPr lang="en-US" smtClean="0"/>
              <a:t>‹#›</a:t>
            </a:fld>
            <a:endParaRPr lang="en-US"/>
          </a:p>
        </p:txBody>
      </p:sp>
    </p:spTree>
    <p:extLst>
      <p:ext uri="{BB962C8B-B14F-4D97-AF65-F5344CB8AC3E}">
        <p14:creationId xmlns:p14="http://schemas.microsoft.com/office/powerpoint/2010/main" val="315363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710BD2-E11D-4EA6-B02B-D787DDF0C7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BD4B6-C3BD-4F25-9C47-9C10C06C5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9DEAF-CDEC-48F0-B7E3-B4FF3234A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F7853D0-9542-450A-80AE-49E42A6D7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BEE3B-F5C2-4827-A8F0-634616210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D74B-06E9-4C99-93A9-3B13D31A5613}" type="slidenum">
              <a:rPr lang="en-US" smtClean="0"/>
              <a:t>‹#›</a:t>
            </a:fld>
            <a:endParaRPr lang="en-US"/>
          </a:p>
        </p:txBody>
      </p:sp>
    </p:spTree>
    <p:extLst>
      <p:ext uri="{BB962C8B-B14F-4D97-AF65-F5344CB8AC3E}">
        <p14:creationId xmlns:p14="http://schemas.microsoft.com/office/powerpoint/2010/main" val="1886963143"/>
      </p:ext>
    </p:extLst>
  </p:cSld>
  <p:clrMap bg1="lt1" tx1="dk1" bg2="lt2" tx2="dk2" accent1="accent1" accent2="accent2" accent3="accent3" accent4="accent4" accent5="accent5" accent6="accent6" hlink="hlink" folHlink="folHlink"/>
  <p:sldLayoutIdLst>
    <p:sldLayoutId id="2147483649" r:id="rId1"/>
    <p:sldLayoutId id="2147483719" r:id="rId2"/>
    <p:sldLayoutId id="2147483651"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eginfo.legislature.ca.gov/faces/billNavClient.xhtml?bill_id=202320240SB4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urts.ca.gov/forms.htm" TargetMode="External"/><Relationship Id="rId2" Type="http://schemas.openxmlformats.org/officeDocument/2006/relationships/hyperlink" Target="https://sf.courts.ca.gov/divisions/civil-division/care-act-court" TargetMode="External"/><Relationship Id="rId1" Type="http://schemas.openxmlformats.org/officeDocument/2006/relationships/slideLayout" Target="../slideLayouts/slideLayout10.xml"/><Relationship Id="rId5" Type="http://schemas.openxmlformats.org/officeDocument/2006/relationships/hyperlink" Target="https://www.sf.gov/information/care-court" TargetMode="External"/><Relationship Id="rId4" Type="http://schemas.openxmlformats.org/officeDocument/2006/relationships/hyperlink" Target="https://sf.courts.ca.gov/self-hel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NavClient.xhtml?bill_id=202120220SB1338"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hhs.ca.gov/care-a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CF9A-DCF7-49F4-B49E-83684F43D3DA}"/>
              </a:ext>
            </a:extLst>
          </p:cNvPr>
          <p:cNvSpPr>
            <a:spLocks noGrp="1"/>
          </p:cNvSpPr>
          <p:nvPr>
            <p:ph type="ctrTitle"/>
          </p:nvPr>
        </p:nvSpPr>
        <p:spPr>
          <a:xfrm>
            <a:off x="654329" y="-285550"/>
            <a:ext cx="11109136" cy="4398107"/>
          </a:xfrm>
        </p:spPr>
        <p:txBody>
          <a:bodyPr>
            <a:normAutofit/>
          </a:bodyPr>
          <a:lstStyle/>
          <a:p>
            <a:pPr algn="l"/>
            <a:r>
              <a:rPr lang="en-US" sz="4200" dirty="0">
                <a:latin typeface="Arial"/>
                <a:cs typeface="Arial"/>
              </a:rPr>
              <a:t>San Francisco </a:t>
            </a:r>
            <a:r>
              <a:rPr lang="en-US" sz="4200" dirty="0">
                <a:solidFill>
                  <a:srgbClr val="7AC143"/>
                </a:solidFill>
                <a:latin typeface="Arial"/>
                <a:cs typeface="Arial"/>
              </a:rPr>
              <a:t>Department of Public Health</a:t>
            </a:r>
            <a:br>
              <a:rPr lang="en-US" sz="3800" dirty="0">
                <a:latin typeface="Arial" panose="020B0604020202020204" pitchFamily="34" charset="0"/>
                <a:cs typeface="Arial" panose="020B0604020202020204" pitchFamily="34" charset="0"/>
              </a:rPr>
            </a:br>
            <a:r>
              <a:rPr lang="en-US" sz="4800" dirty="0">
                <a:solidFill>
                  <a:srgbClr val="7AC143"/>
                </a:solidFill>
                <a:latin typeface="Arial"/>
                <a:cs typeface="Arial"/>
              </a:rPr>
              <a:t>Division of Behavioral Health Services</a:t>
            </a:r>
            <a:br>
              <a:rPr lang="en-US" sz="4800" dirty="0">
                <a:latin typeface="Arial" panose="020B0604020202020204" pitchFamily="34" charset="0"/>
                <a:cs typeface="Arial" panose="020B0604020202020204" pitchFamily="34" charset="0"/>
              </a:rPr>
            </a:br>
            <a:br>
              <a:rPr lang="en-US" sz="3800" dirty="0">
                <a:latin typeface="Arial" panose="020B0604020202020204" pitchFamily="34" charset="0"/>
                <a:cs typeface="Arial" panose="020B0604020202020204" pitchFamily="34" charset="0"/>
              </a:rPr>
            </a:br>
            <a:r>
              <a:rPr lang="en-US" sz="3000" dirty="0">
                <a:solidFill>
                  <a:schemeClr val="tx1"/>
                </a:solidFill>
                <a:latin typeface="Arial"/>
                <a:cs typeface="Arial"/>
              </a:rPr>
              <a:t>Behavioral Health Commission – Director's Update</a:t>
            </a:r>
            <a:br>
              <a:rPr lang="en-US" sz="3000" dirty="0">
                <a:latin typeface="Arial"/>
                <a:cs typeface="Arial"/>
              </a:rPr>
            </a:br>
            <a:r>
              <a:rPr lang="en-US" sz="3000" dirty="0">
                <a:solidFill>
                  <a:schemeClr val="tx1"/>
                </a:solidFill>
                <a:latin typeface="Arial"/>
                <a:cs typeface="Arial"/>
              </a:rPr>
              <a:t>January 18, 2024 </a:t>
            </a:r>
            <a:endParaRPr lang="en-US" sz="3000" dirty="0">
              <a:solidFill>
                <a:schemeClr val="tx1"/>
              </a:solidFill>
            </a:endParaRPr>
          </a:p>
        </p:txBody>
      </p:sp>
      <p:graphicFrame>
        <p:nvGraphicFramePr>
          <p:cNvPr id="4" name="Table 5">
            <a:extLst>
              <a:ext uri="{FF2B5EF4-FFF2-40B4-BE49-F238E27FC236}">
                <a16:creationId xmlns:a16="http://schemas.microsoft.com/office/drawing/2014/main" id="{DDA2B29F-8B44-4728-8343-D0730D08D708}"/>
              </a:ext>
            </a:extLst>
          </p:cNvPr>
          <p:cNvGraphicFramePr>
            <a:graphicFrameLocks noGrp="1"/>
          </p:cNvGraphicFramePr>
          <p:nvPr>
            <p:extLst>
              <p:ext uri="{D42A27DB-BD31-4B8C-83A1-F6EECF244321}">
                <p14:modId xmlns:p14="http://schemas.microsoft.com/office/powerpoint/2010/main" val="73754073"/>
              </p:ext>
            </p:extLst>
          </p:nvPr>
        </p:nvGraphicFramePr>
        <p:xfrm>
          <a:off x="755929" y="4575647"/>
          <a:ext cx="7554310" cy="644292"/>
        </p:xfrm>
        <a:graphic>
          <a:graphicData uri="http://schemas.openxmlformats.org/drawingml/2006/table">
            <a:tbl>
              <a:tblPr firstRow="1" bandRow="1">
                <a:tableStyleId>{5C22544A-7EE6-4342-B048-85BDC9FD1C3A}</a:tableStyleId>
              </a:tblPr>
              <a:tblGrid>
                <a:gridCol w="7554310">
                  <a:extLst>
                    <a:ext uri="{9D8B030D-6E8A-4147-A177-3AD203B41FA5}">
                      <a16:colId xmlns:a16="http://schemas.microsoft.com/office/drawing/2014/main" val="1623036595"/>
                    </a:ext>
                  </a:extLst>
                </a:gridCol>
              </a:tblGrid>
              <a:tr h="644292">
                <a:tc>
                  <a:txBody>
                    <a:bodyPr/>
                    <a:lstStyle/>
                    <a:p>
                      <a:r>
                        <a:rPr lang="en-US" sz="1200" b="1">
                          <a:solidFill>
                            <a:schemeClr val="tx1"/>
                          </a:solidFill>
                        </a:rPr>
                        <a:t>Hillary </a:t>
                      </a:r>
                      <a:r>
                        <a:rPr lang="en-US" sz="1200" b="1" err="1">
                          <a:solidFill>
                            <a:schemeClr val="tx1"/>
                          </a:solidFill>
                        </a:rPr>
                        <a:t>Kunins</a:t>
                      </a:r>
                      <a:r>
                        <a:rPr lang="en-US" sz="1200" b="1">
                          <a:solidFill>
                            <a:schemeClr val="tx1"/>
                          </a:solidFill>
                        </a:rPr>
                        <a:t>, MD, MPH, MS</a:t>
                      </a:r>
                    </a:p>
                    <a:p>
                      <a:r>
                        <a:rPr lang="en-US" sz="1200" b="0">
                          <a:solidFill>
                            <a:schemeClr val="tx1"/>
                          </a:solidFill>
                        </a:rPr>
                        <a:t>Director of Behavioral Health Services and Mental Health SF</a:t>
                      </a:r>
                    </a:p>
                    <a:p>
                      <a:r>
                        <a:rPr lang="en-US" sz="1200" b="0">
                          <a:solidFill>
                            <a:schemeClr val="tx1"/>
                          </a:solidFill>
                        </a:rPr>
                        <a:t>San Francisco Department of Public Health</a:t>
                      </a:r>
                    </a:p>
                  </a:txBody>
                  <a:tcPr>
                    <a:lnL w="12700" cap="flat" cmpd="sng" algn="ctr">
                      <a:solidFill>
                        <a:srgbClr val="7AC143"/>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9199872"/>
                  </a:ext>
                </a:extLst>
              </a:tr>
            </a:tbl>
          </a:graphicData>
        </a:graphic>
      </p:graphicFrame>
      <p:sp>
        <p:nvSpPr>
          <p:cNvPr id="3" name="Slide Number Placeholder 2">
            <a:extLst>
              <a:ext uri="{FF2B5EF4-FFF2-40B4-BE49-F238E27FC236}">
                <a16:creationId xmlns:a16="http://schemas.microsoft.com/office/drawing/2014/main" id="{14FAA9D2-3F44-4034-8E17-611DDE296F9A}"/>
              </a:ext>
            </a:extLst>
          </p:cNvPr>
          <p:cNvSpPr>
            <a:spLocks noGrp="1"/>
          </p:cNvSpPr>
          <p:nvPr>
            <p:ph type="sldNum" sz="quarter" idx="12"/>
          </p:nvPr>
        </p:nvSpPr>
        <p:spPr/>
        <p:txBody>
          <a:bodyPr/>
          <a:lstStyle/>
          <a:p>
            <a:fld id="{61D0D74B-06E9-4C99-93A9-3B13D31A5613}" type="slidenum">
              <a:rPr lang="en-US" smtClean="0"/>
              <a:pPr/>
              <a:t>1</a:t>
            </a:fld>
            <a:endParaRPr lang="en-US"/>
          </a:p>
        </p:txBody>
      </p:sp>
    </p:spTree>
    <p:extLst>
      <p:ext uri="{BB962C8B-B14F-4D97-AF65-F5344CB8AC3E}">
        <p14:creationId xmlns:p14="http://schemas.microsoft.com/office/powerpoint/2010/main" val="89369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04CB54-8CD8-4139-58C8-27A6613E0462}"/>
              </a:ext>
            </a:extLst>
          </p:cNvPr>
          <p:cNvSpPr>
            <a:spLocks noGrp="1"/>
          </p:cNvSpPr>
          <p:nvPr>
            <p:ph idx="1"/>
          </p:nvPr>
        </p:nvSpPr>
        <p:spPr>
          <a:xfrm>
            <a:off x="809171" y="1475280"/>
            <a:ext cx="10515600" cy="4351338"/>
          </a:xfrm>
        </p:spPr>
        <p:txBody>
          <a:bodyPr vert="horz" lIns="91440" tIns="45720" rIns="91440" bIns="45720" rtlCol="0" anchor="t">
            <a:noAutofit/>
          </a:bodyPr>
          <a:lstStyle/>
          <a:p>
            <a:r>
              <a:rPr lang="en-US" sz="2400" dirty="0">
                <a:solidFill>
                  <a:srgbClr val="000000"/>
                </a:solidFill>
                <a:cs typeface="Arial"/>
              </a:rPr>
              <a:t>Hired and filled six positions. One position is still pending.</a:t>
            </a:r>
            <a:endParaRPr lang="en-US" sz="2400" dirty="0">
              <a:cs typeface="Arial" panose="020B0604020202020204"/>
            </a:endParaRPr>
          </a:p>
          <a:p>
            <a:r>
              <a:rPr lang="en-US" sz="2400" dirty="0">
                <a:solidFill>
                  <a:srgbClr val="000000"/>
                </a:solidFill>
                <a:cs typeface="Arial"/>
              </a:rPr>
              <a:t>Launched CARE Court consultation line* to provide support and guidance around CARE Court processes:</a:t>
            </a:r>
            <a:endParaRPr lang="en-US" sz="2400">
              <a:cs typeface="Arial"/>
            </a:endParaRPr>
          </a:p>
          <a:p>
            <a:pPr marL="914400" lvl="1"/>
            <a:r>
              <a:rPr lang="en-US" sz="1800" dirty="0">
                <a:solidFill>
                  <a:srgbClr val="000000"/>
                </a:solidFill>
                <a:cs typeface="Arial"/>
              </a:rPr>
              <a:t>Email: CARECourtConsultation@sfdph.org</a:t>
            </a:r>
          </a:p>
          <a:p>
            <a:pPr marL="914400" lvl="1"/>
            <a:r>
              <a:rPr lang="en-US" sz="1800" dirty="0">
                <a:solidFill>
                  <a:srgbClr val="000000"/>
                </a:solidFill>
                <a:cs typeface="Arial"/>
              </a:rPr>
              <a:t>Phone: 628-217-5171</a:t>
            </a:r>
          </a:p>
          <a:p>
            <a:r>
              <a:rPr lang="en-US" sz="2400" dirty="0">
                <a:solidFill>
                  <a:srgbClr val="000000"/>
                </a:solidFill>
                <a:cs typeface="Arial"/>
              </a:rPr>
              <a:t>Receiving investigation and engagement referrals from the Court and began filing petitions with the Court</a:t>
            </a:r>
          </a:p>
          <a:p>
            <a:r>
              <a:rPr lang="en-US" sz="2400" dirty="0">
                <a:solidFill>
                  <a:srgbClr val="000000"/>
                </a:solidFill>
                <a:cs typeface="Arial"/>
              </a:rPr>
              <a:t>Working in close coordination with the Court, City Attorney's Office, and other city departments.</a:t>
            </a:r>
          </a:p>
          <a:p>
            <a:r>
              <a:rPr lang="en-US" sz="2400" dirty="0">
                <a:solidFill>
                  <a:srgbClr val="000000"/>
                </a:solidFill>
                <a:cs typeface="Arial"/>
              </a:rPr>
              <a:t>Gathering data, which will be reported quarterly to the state.</a:t>
            </a:r>
            <a:endParaRPr lang="en-US" dirty="0"/>
          </a:p>
          <a:p>
            <a:pPr lvl="1"/>
            <a:r>
              <a:rPr lang="en-US" sz="1800" dirty="0">
                <a:solidFill>
                  <a:srgbClr val="000000"/>
                </a:solidFill>
                <a:ea typeface="+mn-lt"/>
                <a:cs typeface="+mn-lt"/>
              </a:rPr>
              <a:t>Clients have been referred, but we can't report data because of the confidential nature of the cases.</a:t>
            </a:r>
            <a:endParaRPr lang="en-US" sz="1800" dirty="0">
              <a:solidFill>
                <a:srgbClr val="000000"/>
              </a:solidFill>
              <a:cs typeface="Arial"/>
            </a:endParaRPr>
          </a:p>
          <a:p>
            <a:pPr marL="457200" indent="-457200"/>
            <a:endParaRPr lang="en-US" dirty="0">
              <a:cs typeface="Arial"/>
            </a:endParaRPr>
          </a:p>
          <a:p>
            <a:endParaRPr lang="en-US" sz="2400" dirty="0">
              <a:cs typeface="Arial"/>
            </a:endParaRPr>
          </a:p>
        </p:txBody>
      </p:sp>
      <p:sp>
        <p:nvSpPr>
          <p:cNvPr id="4" name="Slide Number Placeholder 3">
            <a:extLst>
              <a:ext uri="{FF2B5EF4-FFF2-40B4-BE49-F238E27FC236}">
                <a16:creationId xmlns:a16="http://schemas.microsoft.com/office/drawing/2014/main" id="{7D90955A-2E92-34DA-BE89-602D79E0E29D}"/>
              </a:ext>
            </a:extLst>
          </p:cNvPr>
          <p:cNvSpPr>
            <a:spLocks noGrp="1"/>
          </p:cNvSpPr>
          <p:nvPr>
            <p:ph type="sldNum" sz="quarter" idx="12"/>
          </p:nvPr>
        </p:nvSpPr>
        <p:spPr/>
        <p:txBody>
          <a:bodyPr/>
          <a:lstStyle/>
          <a:p>
            <a:fld id="{FF97043F-3C8E-4AB9-BD37-9ACE156B20B0}" type="slidenum">
              <a:rPr lang="en-US" smtClean="0"/>
              <a:pPr/>
              <a:t>10</a:t>
            </a:fld>
            <a:endParaRPr lang="en-US"/>
          </a:p>
        </p:txBody>
      </p:sp>
      <p:sp>
        <p:nvSpPr>
          <p:cNvPr id="8" name="Title 1">
            <a:extLst>
              <a:ext uri="{FF2B5EF4-FFF2-40B4-BE49-F238E27FC236}">
                <a16:creationId xmlns:a16="http://schemas.microsoft.com/office/drawing/2014/main" id="{FB074600-3A92-2157-E6E9-A951DC0E5F53}"/>
              </a:ext>
            </a:extLst>
          </p:cNvPr>
          <p:cNvSpPr>
            <a:spLocks noGrp="1"/>
          </p:cNvSpPr>
          <p:nvPr>
            <p:ph type="title"/>
          </p:nvPr>
        </p:nvSpPr>
        <p:spPr>
          <a:xfrm>
            <a:off x="838200" y="149717"/>
            <a:ext cx="10515600" cy="1325563"/>
          </a:xfrm>
        </p:spPr>
        <p:txBody>
          <a:bodyPr>
            <a:normAutofit/>
          </a:bodyPr>
          <a:lstStyle/>
          <a:p>
            <a:r>
              <a:rPr lang="en-US" sz="3600" b="1" dirty="0">
                <a:solidFill>
                  <a:srgbClr val="7AC143"/>
                </a:solidFill>
                <a:latin typeface="Arial"/>
                <a:cs typeface="Arial"/>
              </a:rPr>
              <a:t>CARE Court Updates</a:t>
            </a:r>
            <a:endParaRPr lang="en-US" sz="3600" dirty="0">
              <a:cs typeface="Arial" panose="020B0604020202020204"/>
            </a:endParaRPr>
          </a:p>
        </p:txBody>
      </p:sp>
    </p:spTree>
    <p:extLst>
      <p:ext uri="{BB962C8B-B14F-4D97-AF65-F5344CB8AC3E}">
        <p14:creationId xmlns:p14="http://schemas.microsoft.com/office/powerpoint/2010/main" val="371767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535A2F-C169-841E-3380-78106F15A6CD}"/>
              </a:ext>
            </a:extLst>
          </p:cNvPr>
          <p:cNvSpPr>
            <a:spLocks noGrp="1"/>
          </p:cNvSpPr>
          <p:nvPr>
            <p:ph type="sldNum" sz="quarter" idx="12"/>
          </p:nvPr>
        </p:nvSpPr>
        <p:spPr/>
        <p:txBody>
          <a:bodyPr/>
          <a:lstStyle/>
          <a:p>
            <a:fld id="{61D0D74B-06E9-4C99-93A9-3B13D31A5613}" type="slidenum">
              <a:rPr lang="en-US" smtClean="0"/>
              <a:t>11</a:t>
            </a:fld>
            <a:endParaRPr lang="en-US"/>
          </a:p>
        </p:txBody>
      </p:sp>
      <p:graphicFrame>
        <p:nvGraphicFramePr>
          <p:cNvPr id="4" name="Table 3">
            <a:extLst>
              <a:ext uri="{FF2B5EF4-FFF2-40B4-BE49-F238E27FC236}">
                <a16:creationId xmlns:a16="http://schemas.microsoft.com/office/drawing/2014/main" id="{C3AF4615-FA18-DE1B-FD61-C77A26E2D6E8}"/>
              </a:ext>
            </a:extLst>
          </p:cNvPr>
          <p:cNvGraphicFramePr>
            <a:graphicFrameLocks noGrp="1"/>
          </p:cNvGraphicFramePr>
          <p:nvPr>
            <p:extLst>
              <p:ext uri="{D42A27DB-BD31-4B8C-83A1-F6EECF244321}">
                <p14:modId xmlns:p14="http://schemas.microsoft.com/office/powerpoint/2010/main" val="1703946224"/>
              </p:ext>
            </p:extLst>
          </p:nvPr>
        </p:nvGraphicFramePr>
        <p:xfrm>
          <a:off x="674414" y="823310"/>
          <a:ext cx="10847300" cy="5833240"/>
        </p:xfrm>
        <a:graphic>
          <a:graphicData uri="http://schemas.openxmlformats.org/drawingml/2006/table">
            <a:tbl>
              <a:tblPr firstRow="1" bandRow="1">
                <a:tableStyleId>{638B1855-1B75-4FBE-930C-398BA8C253C6}</a:tableStyleId>
              </a:tblPr>
              <a:tblGrid>
                <a:gridCol w="2711825">
                  <a:extLst>
                    <a:ext uri="{9D8B030D-6E8A-4147-A177-3AD203B41FA5}">
                      <a16:colId xmlns:a16="http://schemas.microsoft.com/office/drawing/2014/main" val="1378050622"/>
                    </a:ext>
                  </a:extLst>
                </a:gridCol>
                <a:gridCol w="2711825">
                  <a:extLst>
                    <a:ext uri="{9D8B030D-6E8A-4147-A177-3AD203B41FA5}">
                      <a16:colId xmlns:a16="http://schemas.microsoft.com/office/drawing/2014/main" val="1159651072"/>
                    </a:ext>
                  </a:extLst>
                </a:gridCol>
                <a:gridCol w="2711825">
                  <a:extLst>
                    <a:ext uri="{9D8B030D-6E8A-4147-A177-3AD203B41FA5}">
                      <a16:colId xmlns:a16="http://schemas.microsoft.com/office/drawing/2014/main" val="2434467825"/>
                    </a:ext>
                  </a:extLst>
                </a:gridCol>
                <a:gridCol w="2711825">
                  <a:extLst>
                    <a:ext uri="{9D8B030D-6E8A-4147-A177-3AD203B41FA5}">
                      <a16:colId xmlns:a16="http://schemas.microsoft.com/office/drawing/2014/main" val="1872872168"/>
                    </a:ext>
                  </a:extLst>
                </a:gridCol>
              </a:tblGrid>
              <a:tr h="404110">
                <a:tc>
                  <a:txBody>
                    <a:bodyPr/>
                    <a:lstStyle/>
                    <a:p>
                      <a:pPr algn="ctr" fontAlgn="auto"/>
                      <a:r>
                        <a:rPr lang="en-US" sz="1800" dirty="0">
                          <a:effectLst/>
                        </a:rPr>
                        <a:t>​</a:t>
                      </a:r>
                      <a:endParaRPr lang="en-US" sz="1800">
                        <a:solidFill>
                          <a:srgbClr val="000000"/>
                        </a:solidFill>
                        <a:effectLst/>
                      </a:endParaRPr>
                    </a:p>
                  </a:txBody>
                  <a:tcPr/>
                </a:tc>
                <a:tc>
                  <a:txBody>
                    <a:bodyPr/>
                    <a:lstStyle/>
                    <a:p>
                      <a:pPr algn="ctr" fontAlgn="base"/>
                      <a:r>
                        <a:rPr lang="en-US" sz="1800" dirty="0">
                          <a:solidFill>
                            <a:schemeClr val="tx1"/>
                          </a:solidFill>
                          <a:effectLst/>
                        </a:rPr>
                        <a:t>CARE Court​</a:t>
                      </a:r>
                      <a:endParaRPr lang="en-US">
                        <a:solidFill>
                          <a:schemeClr val="tx1"/>
                        </a:solidFill>
                        <a:effectLst/>
                      </a:endParaRPr>
                    </a:p>
                  </a:txBody>
                  <a:tcPr/>
                </a:tc>
                <a:tc>
                  <a:txBody>
                    <a:bodyPr/>
                    <a:lstStyle/>
                    <a:p>
                      <a:pPr algn="ctr" fontAlgn="base"/>
                      <a:r>
                        <a:rPr lang="en-US" sz="1800" dirty="0">
                          <a:solidFill>
                            <a:schemeClr val="tx1"/>
                          </a:solidFill>
                          <a:effectLst/>
                        </a:rPr>
                        <a:t>AOT​</a:t>
                      </a:r>
                      <a:endParaRPr lang="en-US">
                        <a:solidFill>
                          <a:schemeClr val="tx1"/>
                        </a:solidFill>
                        <a:effectLst/>
                      </a:endParaRPr>
                    </a:p>
                  </a:txBody>
                  <a:tcPr/>
                </a:tc>
                <a:tc>
                  <a:txBody>
                    <a:bodyPr/>
                    <a:lstStyle/>
                    <a:p>
                      <a:pPr algn="ctr" fontAlgn="base"/>
                      <a:r>
                        <a:rPr lang="en-US" sz="1800" dirty="0">
                          <a:solidFill>
                            <a:schemeClr val="tx1"/>
                          </a:solidFill>
                          <a:effectLst/>
                        </a:rPr>
                        <a:t>Conservatorship​</a:t>
                      </a:r>
                      <a:endParaRPr lang="en-US">
                        <a:solidFill>
                          <a:schemeClr val="tx1"/>
                        </a:solidFill>
                        <a:effectLst/>
                      </a:endParaRPr>
                    </a:p>
                  </a:txBody>
                  <a:tcPr/>
                </a:tc>
                <a:extLst>
                  <a:ext uri="{0D108BD9-81ED-4DB2-BD59-A6C34878D82A}">
                    <a16:rowId xmlns:a16="http://schemas.microsoft.com/office/drawing/2014/main" val="54392886"/>
                  </a:ext>
                </a:extLst>
              </a:tr>
              <a:tr h="527100">
                <a:tc>
                  <a:txBody>
                    <a:bodyPr/>
                    <a:lstStyle/>
                    <a:p>
                      <a:pPr algn="ctr" fontAlgn="base"/>
                      <a:r>
                        <a:rPr lang="en-US" sz="1200" dirty="0">
                          <a:solidFill>
                            <a:schemeClr val="tx1"/>
                          </a:solidFill>
                          <a:effectLst/>
                        </a:rPr>
                        <a:t>Accepts referrals from hospital facilities​</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extLst>
                  <a:ext uri="{0D108BD9-81ED-4DB2-BD59-A6C34878D82A}">
                    <a16:rowId xmlns:a16="http://schemas.microsoft.com/office/drawing/2014/main" val="71551446"/>
                  </a:ext>
                </a:extLst>
              </a:tr>
              <a:tr h="527100">
                <a:tc>
                  <a:txBody>
                    <a:bodyPr/>
                    <a:lstStyle/>
                    <a:p>
                      <a:pPr algn="ctr" fontAlgn="base"/>
                      <a:r>
                        <a:rPr lang="en-US" sz="1200" dirty="0">
                          <a:solidFill>
                            <a:schemeClr val="tx1"/>
                          </a:solidFill>
                          <a:effectLst/>
                        </a:rPr>
                        <a:t>Accepts referrals from first responders​</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auto"/>
                      <a:r>
                        <a:rPr lang="en-US" sz="1800" dirty="0">
                          <a:solidFill>
                            <a:schemeClr val="tx1"/>
                          </a:solidFill>
                          <a:effectLst/>
                        </a:rPr>
                        <a:t>​</a:t>
                      </a:r>
                    </a:p>
                  </a:txBody>
                  <a:tcPr/>
                </a:tc>
                <a:tc>
                  <a:txBody>
                    <a:bodyPr/>
                    <a:lstStyle/>
                    <a:p>
                      <a:pPr algn="ctr" fontAlgn="auto"/>
                      <a:r>
                        <a:rPr lang="en-US" sz="1800" dirty="0">
                          <a:solidFill>
                            <a:schemeClr val="tx1"/>
                          </a:solidFill>
                          <a:effectLst/>
                        </a:rPr>
                        <a:t>​</a:t>
                      </a:r>
                    </a:p>
                  </a:txBody>
                  <a:tcPr/>
                </a:tc>
                <a:extLst>
                  <a:ext uri="{0D108BD9-81ED-4DB2-BD59-A6C34878D82A}">
                    <a16:rowId xmlns:a16="http://schemas.microsoft.com/office/drawing/2014/main" val="4230774811"/>
                  </a:ext>
                </a:extLst>
              </a:tr>
              <a:tr h="527100">
                <a:tc>
                  <a:txBody>
                    <a:bodyPr/>
                    <a:lstStyle/>
                    <a:p>
                      <a:pPr algn="ctr" fontAlgn="base"/>
                      <a:r>
                        <a:rPr lang="en-US" sz="1200" dirty="0">
                          <a:solidFill>
                            <a:schemeClr val="tx1"/>
                          </a:solidFill>
                          <a:effectLst/>
                        </a:rPr>
                        <a:t>Accepts referrals from family​</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marL="0" lvl="0" indent="0" algn="ctr" fontAlgn="auto">
                        <a:buNone/>
                      </a:pPr>
                      <a:endParaRPr lang="en-US" sz="1800" dirty="0">
                        <a:solidFill>
                          <a:schemeClr val="tx1"/>
                        </a:solidFill>
                        <a:effectLst/>
                      </a:endParaRPr>
                    </a:p>
                  </a:txBody>
                  <a:tcPr/>
                </a:tc>
                <a:extLst>
                  <a:ext uri="{0D108BD9-81ED-4DB2-BD59-A6C34878D82A}">
                    <a16:rowId xmlns:a16="http://schemas.microsoft.com/office/drawing/2014/main" val="713896370"/>
                  </a:ext>
                </a:extLst>
              </a:tr>
              <a:tr h="527100">
                <a:tc>
                  <a:txBody>
                    <a:bodyPr/>
                    <a:lstStyle/>
                    <a:p>
                      <a:pPr algn="ctr" fontAlgn="base"/>
                      <a:r>
                        <a:rPr lang="en-US" sz="1200" dirty="0">
                          <a:solidFill>
                            <a:schemeClr val="tx1"/>
                          </a:solidFill>
                          <a:effectLst/>
                        </a:rPr>
                        <a:t>Accepts referrals from behavioral health providers​</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marL="0" lvl="0" indent="0" algn="ctr" fontAlgn="auto">
                        <a:buNone/>
                      </a:pPr>
                      <a:endParaRPr lang="en-US" sz="1800" dirty="0">
                        <a:solidFill>
                          <a:schemeClr val="tx1"/>
                        </a:solidFill>
                        <a:effectLst/>
                      </a:endParaRPr>
                    </a:p>
                  </a:txBody>
                  <a:tcPr/>
                </a:tc>
                <a:extLst>
                  <a:ext uri="{0D108BD9-81ED-4DB2-BD59-A6C34878D82A}">
                    <a16:rowId xmlns:a16="http://schemas.microsoft.com/office/drawing/2014/main" val="1924162781"/>
                  </a:ext>
                </a:extLst>
              </a:tr>
              <a:tr h="527100">
                <a:tc>
                  <a:txBody>
                    <a:bodyPr/>
                    <a:lstStyle/>
                    <a:p>
                      <a:pPr algn="ctr" fontAlgn="base"/>
                      <a:r>
                        <a:rPr lang="en-US" sz="1200" dirty="0">
                          <a:solidFill>
                            <a:schemeClr val="tx1"/>
                          </a:solidFill>
                          <a:effectLst/>
                        </a:rPr>
                        <a:t>Involuntary treatment​</a:t>
                      </a:r>
                      <a:endParaRPr lang="en-US">
                        <a:solidFill>
                          <a:schemeClr val="tx1"/>
                        </a:solidFill>
                        <a:effectLst/>
                      </a:endParaRPr>
                    </a:p>
                  </a:txBody>
                  <a:tcPr/>
                </a:tc>
                <a:tc>
                  <a:txBody>
                    <a:bodyPr/>
                    <a:lstStyle/>
                    <a:p>
                      <a:pPr algn="ctr" fontAlgn="auto"/>
                      <a:r>
                        <a:rPr lang="en-US" sz="1800" dirty="0">
                          <a:solidFill>
                            <a:schemeClr val="tx1"/>
                          </a:solidFill>
                          <a:effectLst/>
                        </a:rPr>
                        <a:t>​</a:t>
                      </a:r>
                    </a:p>
                  </a:txBody>
                  <a:tcPr/>
                </a:tc>
                <a:tc>
                  <a:txBody>
                    <a:bodyPr/>
                    <a:lstStyle/>
                    <a:p>
                      <a:pPr marL="0" lvl="0" indent="0" algn="ctr" fontAlgn="auto">
                        <a:buNone/>
                      </a:pPr>
                      <a:endParaRPr lang="en-US" sz="1800" dirty="0">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extLst>
                  <a:ext uri="{0D108BD9-81ED-4DB2-BD59-A6C34878D82A}">
                    <a16:rowId xmlns:a16="http://schemas.microsoft.com/office/drawing/2014/main" val="972868355"/>
                  </a:ext>
                </a:extLst>
              </a:tr>
              <a:tr h="527100">
                <a:tc>
                  <a:txBody>
                    <a:bodyPr/>
                    <a:lstStyle/>
                    <a:p>
                      <a:pPr lvl="0" algn="ctr">
                        <a:buNone/>
                      </a:pPr>
                      <a:r>
                        <a:rPr lang="en-US" sz="1200" dirty="0">
                          <a:solidFill>
                            <a:schemeClr val="tx1"/>
                          </a:solidFill>
                          <a:effectLst/>
                        </a:rPr>
                        <a:t>Requires grave disability criteria</a:t>
                      </a:r>
                    </a:p>
                  </a:txBody>
                  <a:tcPr/>
                </a:tc>
                <a:tc>
                  <a:txBody>
                    <a:bodyPr/>
                    <a:lstStyle/>
                    <a:p>
                      <a:pPr lvl="0" algn="ctr">
                        <a:buNone/>
                      </a:pPr>
                      <a:endParaRPr lang="en-US" sz="1800" dirty="0">
                        <a:solidFill>
                          <a:schemeClr val="tx1"/>
                        </a:solidFill>
                        <a:effectLst/>
                      </a:endParaRPr>
                    </a:p>
                  </a:txBody>
                  <a:tcPr/>
                </a:tc>
                <a:tc>
                  <a:txBody>
                    <a:bodyPr/>
                    <a:lstStyle/>
                    <a:p>
                      <a:pPr marL="0" lvl="0" indent="0" algn="ctr">
                        <a:buNone/>
                      </a:pPr>
                      <a:endParaRPr lang="en-US" sz="1800" dirty="0">
                        <a:solidFill>
                          <a:schemeClr val="tx1"/>
                        </a:solidFill>
                        <a:effectLst/>
                      </a:endParaRPr>
                    </a:p>
                  </a:txBody>
                  <a:tcPr/>
                </a:tc>
                <a:tc>
                  <a:txBody>
                    <a:bodyPr/>
                    <a:lstStyle/>
                    <a:p>
                      <a:pPr lvl="0" algn="ctr">
                        <a:buNone/>
                      </a:pPr>
                      <a:r>
                        <a:rPr lang="en-US" sz="1800" dirty="0">
                          <a:solidFill>
                            <a:schemeClr val="tx1"/>
                          </a:solidFill>
                          <a:effectLst/>
                        </a:rPr>
                        <a:t>X</a:t>
                      </a:r>
                    </a:p>
                  </a:txBody>
                  <a:tcPr/>
                </a:tc>
                <a:extLst>
                  <a:ext uri="{0D108BD9-81ED-4DB2-BD59-A6C34878D82A}">
                    <a16:rowId xmlns:a16="http://schemas.microsoft.com/office/drawing/2014/main" val="160355404"/>
                  </a:ext>
                </a:extLst>
              </a:tr>
              <a:tr h="527100">
                <a:tc>
                  <a:txBody>
                    <a:bodyPr/>
                    <a:lstStyle/>
                    <a:p>
                      <a:pPr algn="ctr" fontAlgn="base"/>
                      <a:r>
                        <a:rPr lang="en-US" sz="1200" dirty="0">
                          <a:solidFill>
                            <a:schemeClr val="tx1"/>
                          </a:solidFill>
                          <a:effectLst/>
                        </a:rPr>
                        <a:t>Involuntary medication​</a:t>
                      </a:r>
                      <a:endParaRPr lang="en-US">
                        <a:solidFill>
                          <a:schemeClr val="tx1"/>
                        </a:solidFill>
                        <a:effectLst/>
                      </a:endParaRPr>
                    </a:p>
                  </a:txBody>
                  <a:tcPr/>
                </a:tc>
                <a:tc>
                  <a:txBody>
                    <a:bodyPr/>
                    <a:lstStyle/>
                    <a:p>
                      <a:pPr algn="ctr" fontAlgn="auto"/>
                      <a:r>
                        <a:rPr lang="en-US" sz="1800" dirty="0">
                          <a:solidFill>
                            <a:schemeClr val="tx1"/>
                          </a:solidFill>
                          <a:effectLst/>
                        </a:rPr>
                        <a:t>​</a:t>
                      </a:r>
                    </a:p>
                  </a:txBody>
                  <a:tcPr/>
                </a:tc>
                <a:tc>
                  <a:txBody>
                    <a:bodyPr/>
                    <a:lstStyle/>
                    <a:p>
                      <a:pPr marL="0" lvl="0" indent="0" algn="ctr" fontAlgn="auto">
                        <a:buNone/>
                      </a:pPr>
                      <a:endParaRPr lang="en-US" sz="1800" dirty="0">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extLst>
                  <a:ext uri="{0D108BD9-81ED-4DB2-BD59-A6C34878D82A}">
                    <a16:rowId xmlns:a16="http://schemas.microsoft.com/office/drawing/2014/main" val="3071202413"/>
                  </a:ext>
                </a:extLst>
              </a:tr>
              <a:tr h="527100">
                <a:tc>
                  <a:txBody>
                    <a:bodyPr/>
                    <a:lstStyle/>
                    <a:p>
                      <a:pPr algn="ctr" fontAlgn="base"/>
                      <a:r>
                        <a:rPr lang="en-US" sz="1200" dirty="0">
                          <a:solidFill>
                            <a:schemeClr val="tx1"/>
                          </a:solidFill>
                          <a:effectLst/>
                        </a:rPr>
                        <a:t>Court ordered treatment​</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marL="0" lvl="0" indent="0" algn="ctr" fontAlgn="auto">
                        <a:buNone/>
                      </a:pPr>
                      <a:endParaRPr lang="en-US" sz="1800" dirty="0">
                        <a:solidFill>
                          <a:schemeClr val="tx1"/>
                        </a:solidFill>
                        <a:effectLst/>
                      </a:endParaRPr>
                    </a:p>
                  </a:txBody>
                  <a:tcPr/>
                </a:tc>
                <a:extLst>
                  <a:ext uri="{0D108BD9-81ED-4DB2-BD59-A6C34878D82A}">
                    <a16:rowId xmlns:a16="http://schemas.microsoft.com/office/drawing/2014/main" val="74680798"/>
                  </a:ext>
                </a:extLst>
              </a:tr>
              <a:tr h="527100">
                <a:tc>
                  <a:txBody>
                    <a:bodyPr/>
                    <a:lstStyle/>
                    <a:p>
                      <a:pPr algn="ctr" fontAlgn="base"/>
                      <a:r>
                        <a:rPr lang="en-US" sz="1200" dirty="0">
                          <a:solidFill>
                            <a:schemeClr val="tx1"/>
                          </a:solidFill>
                          <a:effectLst/>
                        </a:rPr>
                        <a:t>Requires prior negative outcomes​</a:t>
                      </a:r>
                      <a:endParaRPr lang="en-US">
                        <a:solidFill>
                          <a:schemeClr val="tx1"/>
                        </a:solidFill>
                        <a:effectLst/>
                      </a:endParaRPr>
                    </a:p>
                  </a:txBody>
                  <a:tcPr/>
                </a:tc>
                <a:tc>
                  <a:txBody>
                    <a:bodyPr/>
                    <a:lstStyle/>
                    <a:p>
                      <a:pPr algn="ctr" fontAlgn="auto"/>
                      <a:r>
                        <a:rPr lang="en-US" sz="1800" dirty="0">
                          <a:solidFill>
                            <a:schemeClr val="tx1"/>
                          </a:solidFill>
                          <a:effectLst/>
                        </a:rPr>
                        <a:t>​</a:t>
                      </a: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marL="0" lvl="0" indent="0" algn="ctr" fontAlgn="auto">
                        <a:buNone/>
                      </a:pPr>
                      <a:endParaRPr lang="en-US" sz="1800" dirty="0">
                        <a:solidFill>
                          <a:schemeClr val="tx1"/>
                        </a:solidFill>
                        <a:effectLst/>
                      </a:endParaRPr>
                    </a:p>
                  </a:txBody>
                  <a:tcPr/>
                </a:tc>
                <a:extLst>
                  <a:ext uri="{0D108BD9-81ED-4DB2-BD59-A6C34878D82A}">
                    <a16:rowId xmlns:a16="http://schemas.microsoft.com/office/drawing/2014/main" val="1982069690"/>
                  </a:ext>
                </a:extLst>
              </a:tr>
              <a:tr h="685230">
                <a:tc>
                  <a:txBody>
                    <a:bodyPr/>
                    <a:lstStyle/>
                    <a:p>
                      <a:pPr algn="ctr" fontAlgn="base"/>
                      <a:r>
                        <a:rPr lang="en-US" sz="1200" dirty="0">
                          <a:solidFill>
                            <a:schemeClr val="tx1"/>
                          </a:solidFill>
                          <a:effectLst/>
                        </a:rPr>
                        <a:t>Allows for Respondent-identified Supporter to assist in the process​</a:t>
                      </a:r>
                      <a:endParaRPr lang="en-US">
                        <a:solidFill>
                          <a:schemeClr val="tx1"/>
                        </a:solidFill>
                        <a:effectLst/>
                      </a:endParaRPr>
                    </a:p>
                  </a:txBody>
                  <a:tcPr/>
                </a:tc>
                <a:tc>
                  <a:txBody>
                    <a:bodyPr/>
                    <a:lstStyle/>
                    <a:p>
                      <a:pPr algn="ctr" fontAlgn="base"/>
                      <a:r>
                        <a:rPr lang="en-US" sz="1800" dirty="0">
                          <a:solidFill>
                            <a:schemeClr val="tx1"/>
                          </a:solidFill>
                          <a:effectLst/>
                        </a:rPr>
                        <a:t>X​</a:t>
                      </a:r>
                      <a:endParaRPr lang="en-US">
                        <a:solidFill>
                          <a:schemeClr val="tx1"/>
                        </a:solidFill>
                        <a:effectLst/>
                      </a:endParaRPr>
                    </a:p>
                  </a:txBody>
                  <a:tcPr/>
                </a:tc>
                <a:tc>
                  <a:txBody>
                    <a:bodyPr/>
                    <a:lstStyle/>
                    <a:p>
                      <a:pPr algn="ctr" fontAlgn="auto"/>
                      <a:r>
                        <a:rPr lang="en-US" sz="1800" dirty="0">
                          <a:solidFill>
                            <a:schemeClr val="tx1"/>
                          </a:solidFill>
                          <a:effectLst/>
                        </a:rPr>
                        <a:t>​</a:t>
                      </a:r>
                    </a:p>
                  </a:txBody>
                  <a:tcPr/>
                </a:tc>
                <a:tc>
                  <a:txBody>
                    <a:bodyPr/>
                    <a:lstStyle/>
                    <a:p>
                      <a:pPr marL="0" lvl="0" indent="0" algn="ctr" fontAlgn="auto">
                        <a:buNone/>
                      </a:pPr>
                      <a:endParaRPr lang="en-US" sz="1800" dirty="0">
                        <a:solidFill>
                          <a:schemeClr val="tx1"/>
                        </a:solidFill>
                        <a:effectLst/>
                      </a:endParaRPr>
                    </a:p>
                  </a:txBody>
                  <a:tcPr/>
                </a:tc>
                <a:extLst>
                  <a:ext uri="{0D108BD9-81ED-4DB2-BD59-A6C34878D82A}">
                    <a16:rowId xmlns:a16="http://schemas.microsoft.com/office/drawing/2014/main" val="2020342065"/>
                  </a:ext>
                </a:extLst>
              </a:tr>
            </a:tbl>
          </a:graphicData>
        </a:graphic>
      </p:graphicFrame>
      <p:sp>
        <p:nvSpPr>
          <p:cNvPr id="6" name="Title 1">
            <a:extLst>
              <a:ext uri="{FF2B5EF4-FFF2-40B4-BE49-F238E27FC236}">
                <a16:creationId xmlns:a16="http://schemas.microsoft.com/office/drawing/2014/main" id="{DF706011-657C-53E2-8A77-2D77E9465BFD}"/>
              </a:ext>
            </a:extLst>
          </p:cNvPr>
          <p:cNvSpPr txBox="1">
            <a:spLocks/>
          </p:cNvSpPr>
          <p:nvPr/>
        </p:nvSpPr>
        <p:spPr>
          <a:xfrm>
            <a:off x="835042" y="162986"/>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7AC143"/>
                </a:solidFill>
                <a:cs typeface="Calibri Light"/>
              </a:rPr>
              <a:t>CARE Court, AOT, and Conservatorship</a:t>
            </a:r>
            <a:endParaRPr lang="en-US" dirty="0"/>
          </a:p>
        </p:txBody>
      </p:sp>
    </p:spTree>
    <p:extLst>
      <p:ext uri="{BB962C8B-B14F-4D97-AF65-F5344CB8AC3E}">
        <p14:creationId xmlns:p14="http://schemas.microsoft.com/office/powerpoint/2010/main" val="392812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F17-1DB3-DE46-8D0A-330EE8620994}"/>
              </a:ext>
            </a:extLst>
          </p:cNvPr>
          <p:cNvSpPr>
            <a:spLocks noGrp="1"/>
          </p:cNvSpPr>
          <p:nvPr>
            <p:ph type="title"/>
          </p:nvPr>
        </p:nvSpPr>
        <p:spPr>
          <a:xfrm>
            <a:off x="838200" y="2487724"/>
            <a:ext cx="10515600" cy="1325563"/>
          </a:xfrm>
        </p:spPr>
        <p:txBody>
          <a:bodyPr>
            <a:normAutofit/>
          </a:bodyPr>
          <a:lstStyle/>
          <a:p>
            <a:r>
              <a:rPr lang="en-US" sz="4000" b="1" dirty="0">
                <a:solidFill>
                  <a:srgbClr val="7AC143"/>
                </a:solidFill>
              </a:rPr>
              <a:t>About SB43</a:t>
            </a:r>
          </a:p>
        </p:txBody>
      </p:sp>
      <p:sp>
        <p:nvSpPr>
          <p:cNvPr id="6" name="Title 1">
            <a:extLst>
              <a:ext uri="{FF2B5EF4-FFF2-40B4-BE49-F238E27FC236}">
                <a16:creationId xmlns:a16="http://schemas.microsoft.com/office/drawing/2014/main" id="{47BF3E49-FFFA-174A-8831-D15CB81690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rgbClr val="7AC143"/>
              </a:solidFill>
            </a:endParaRPr>
          </a:p>
        </p:txBody>
      </p:sp>
      <p:sp>
        <p:nvSpPr>
          <p:cNvPr id="3" name="Slide Number Placeholder 2">
            <a:extLst>
              <a:ext uri="{FF2B5EF4-FFF2-40B4-BE49-F238E27FC236}">
                <a16:creationId xmlns:a16="http://schemas.microsoft.com/office/drawing/2014/main" id="{99D51938-7EC1-5D5C-CFB6-419BE78D2CA9}"/>
              </a:ext>
            </a:extLst>
          </p:cNvPr>
          <p:cNvSpPr>
            <a:spLocks noGrp="1"/>
          </p:cNvSpPr>
          <p:nvPr>
            <p:ph type="sldNum" sz="quarter" idx="12"/>
          </p:nvPr>
        </p:nvSpPr>
        <p:spPr/>
        <p:txBody>
          <a:bodyPr/>
          <a:lstStyle/>
          <a:p>
            <a:fld id="{FF97043F-3C8E-4AB9-BD37-9ACE156B20B0}" type="slidenum">
              <a:rPr lang="en-US" smtClean="0"/>
              <a:pPr/>
              <a:t>12</a:t>
            </a:fld>
            <a:endParaRPr lang="en-US"/>
          </a:p>
        </p:txBody>
      </p:sp>
    </p:spTree>
    <p:extLst>
      <p:ext uri="{BB962C8B-B14F-4D97-AF65-F5344CB8AC3E}">
        <p14:creationId xmlns:p14="http://schemas.microsoft.com/office/powerpoint/2010/main" val="188518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D474-4EDF-7DA2-EE1B-D8719691D16C}"/>
              </a:ext>
            </a:extLst>
          </p:cNvPr>
          <p:cNvSpPr>
            <a:spLocks noGrp="1"/>
          </p:cNvSpPr>
          <p:nvPr>
            <p:ph type="title"/>
          </p:nvPr>
        </p:nvSpPr>
        <p:spPr>
          <a:xfrm>
            <a:off x="608162" y="5691"/>
            <a:ext cx="10515600" cy="1325563"/>
          </a:xfrm>
        </p:spPr>
        <p:txBody>
          <a:bodyPr>
            <a:normAutofit/>
          </a:bodyPr>
          <a:lstStyle/>
          <a:p>
            <a:r>
              <a:rPr lang="en-US" sz="3600" b="1" dirty="0">
                <a:solidFill>
                  <a:srgbClr val="7AC143"/>
                </a:solidFill>
                <a:cs typeface="Calibri Light"/>
              </a:rPr>
              <a:t>SB43 Basics</a:t>
            </a:r>
          </a:p>
        </p:txBody>
      </p:sp>
      <p:sp>
        <p:nvSpPr>
          <p:cNvPr id="3" name="Content Placeholder 2">
            <a:extLst>
              <a:ext uri="{FF2B5EF4-FFF2-40B4-BE49-F238E27FC236}">
                <a16:creationId xmlns:a16="http://schemas.microsoft.com/office/drawing/2014/main" id="{9E629D60-4913-274A-387E-958878F1846F}"/>
              </a:ext>
            </a:extLst>
          </p:cNvPr>
          <p:cNvSpPr>
            <a:spLocks noGrp="1"/>
          </p:cNvSpPr>
          <p:nvPr>
            <p:ph idx="1"/>
          </p:nvPr>
        </p:nvSpPr>
        <p:spPr>
          <a:xfrm>
            <a:off x="694426" y="996960"/>
            <a:ext cx="10788768" cy="4987045"/>
          </a:xfrm>
        </p:spPr>
        <p:txBody>
          <a:bodyPr vert="horz" lIns="91440" tIns="45720" rIns="91440" bIns="45720" rtlCol="0" anchor="t">
            <a:noAutofit/>
          </a:bodyPr>
          <a:lstStyle/>
          <a:p>
            <a:pPr marL="0" indent="0">
              <a:lnSpc>
                <a:spcPct val="120000"/>
              </a:lnSpc>
              <a:buNone/>
            </a:pPr>
            <a:r>
              <a:rPr lang="en-US" sz="2000" dirty="0">
                <a:ea typeface="+mn-lt"/>
                <a:cs typeface="+mn-lt"/>
              </a:rPr>
              <a:t>Beginning January 1, 2024, </a:t>
            </a:r>
            <a:r>
              <a:rPr lang="en-US" sz="2000" dirty="0">
                <a:ea typeface="+mn-lt"/>
                <a:cs typeface="+mn-lt"/>
                <a:hlinkClick r:id="rId2"/>
              </a:rPr>
              <a:t>SB43</a:t>
            </a:r>
            <a:r>
              <a:rPr lang="en-US" sz="2000" dirty="0">
                <a:ea typeface="+mn-lt"/>
                <a:cs typeface="+mn-lt"/>
              </a:rPr>
              <a:t> expands the definition of Grave Disability to include to people who live with serious substance use disorder and people who are unable to provide for their own personal safety or necessary medical care.</a:t>
            </a:r>
          </a:p>
          <a:p>
            <a:pPr marL="0" indent="0">
              <a:lnSpc>
                <a:spcPct val="120000"/>
              </a:lnSpc>
              <a:buNone/>
            </a:pPr>
            <a:r>
              <a:rPr lang="en-US" sz="2000" dirty="0">
                <a:ea typeface="+mn-lt"/>
                <a:cs typeface="+mn-lt"/>
              </a:rPr>
              <a:t>The amended definition applies to 5150, 5250, 5270 holds and LPS conservatorships*</a:t>
            </a:r>
          </a:p>
          <a:p>
            <a:pPr marL="457200" indent="-457200">
              <a:lnSpc>
                <a:spcPct val="120000"/>
              </a:lnSpc>
            </a:pPr>
            <a:r>
              <a:rPr lang="en-US" sz="2000" dirty="0">
                <a:ea typeface="+mn-lt"/>
                <a:cs typeface="+mn-lt"/>
              </a:rPr>
              <a:t>Serious substance use disorder is defined as: a presence of at least six symptoms, out of at least ten possible symptoms, pursuant to the DSM-5</a:t>
            </a:r>
          </a:p>
          <a:p>
            <a:pPr marL="457200" indent="-457200">
              <a:lnSpc>
                <a:spcPct val="120000"/>
              </a:lnSpc>
            </a:pPr>
            <a:r>
              <a:rPr lang="en-US" sz="2000" dirty="0">
                <a:ea typeface="+mn-lt"/>
                <a:cs typeface="+mn-lt"/>
              </a:rPr>
              <a:t>Personal safety is defined as: the ability of one to survive safely in the community without involuntary detention or treatment</a:t>
            </a:r>
          </a:p>
          <a:p>
            <a:pPr marL="457200" indent="-457200">
              <a:lnSpc>
                <a:spcPct val="120000"/>
              </a:lnSpc>
            </a:pPr>
            <a:r>
              <a:rPr lang="en-US" sz="2000" dirty="0">
                <a:ea typeface="+mn-lt"/>
                <a:cs typeface="+mn-lt"/>
              </a:rPr>
              <a:t>Necessary medical care is defined as: care needed to prevent serious deterioration of an existing physical medical condition, which if left untreated, is likely to result in serious bodily injury</a:t>
            </a:r>
          </a:p>
          <a:p>
            <a:pPr marL="0" indent="0">
              <a:lnSpc>
                <a:spcPct val="120000"/>
              </a:lnSpc>
              <a:buNone/>
            </a:pPr>
            <a:r>
              <a:rPr lang="en-US" sz="1600" dirty="0">
                <a:ea typeface="+mn-lt"/>
                <a:cs typeface="+mn-lt"/>
              </a:rPr>
              <a:t>*Subject to court approval at every stage of the proceedings</a:t>
            </a:r>
          </a:p>
        </p:txBody>
      </p:sp>
    </p:spTree>
    <p:extLst>
      <p:ext uri="{BB962C8B-B14F-4D97-AF65-F5344CB8AC3E}">
        <p14:creationId xmlns:p14="http://schemas.microsoft.com/office/powerpoint/2010/main" val="220320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8E84A0-1D22-5652-4A4F-1F6383FA8AB7}"/>
              </a:ext>
            </a:extLst>
          </p:cNvPr>
          <p:cNvSpPr>
            <a:spLocks noGrp="1"/>
          </p:cNvSpPr>
          <p:nvPr>
            <p:ph type="sldNum" sz="quarter" idx="12"/>
          </p:nvPr>
        </p:nvSpPr>
        <p:spPr/>
        <p:txBody>
          <a:bodyPr/>
          <a:lstStyle/>
          <a:p>
            <a:fld id="{61D0D74B-06E9-4C99-93A9-3B13D31A5613}" type="slidenum">
              <a:rPr lang="en-US" dirty="0" smtClean="0"/>
              <a:t>14</a:t>
            </a:fld>
            <a:endParaRPr lang="en-US" dirty="0"/>
          </a:p>
        </p:txBody>
      </p:sp>
      <p:graphicFrame>
        <p:nvGraphicFramePr>
          <p:cNvPr id="4" name="Content Placeholder 4">
            <a:extLst>
              <a:ext uri="{FF2B5EF4-FFF2-40B4-BE49-F238E27FC236}">
                <a16:creationId xmlns:a16="http://schemas.microsoft.com/office/drawing/2014/main" id="{BE139FCE-76FA-0B4A-4DF8-823DF8C2CC96}"/>
              </a:ext>
            </a:extLst>
          </p:cNvPr>
          <p:cNvGraphicFramePr>
            <a:graphicFrameLocks/>
          </p:cNvGraphicFramePr>
          <p:nvPr>
            <p:extLst>
              <p:ext uri="{D42A27DB-BD31-4B8C-83A1-F6EECF244321}">
                <p14:modId xmlns:p14="http://schemas.microsoft.com/office/powerpoint/2010/main" val="1848139229"/>
              </p:ext>
            </p:extLst>
          </p:nvPr>
        </p:nvGraphicFramePr>
        <p:xfrm>
          <a:off x="790754" y="805131"/>
          <a:ext cx="10618056" cy="5735185"/>
        </p:xfrm>
        <a:graphic>
          <a:graphicData uri="http://schemas.openxmlformats.org/drawingml/2006/table">
            <a:tbl>
              <a:tblPr firstRow="1" bandRow="1">
                <a:tableStyleId>{638B1855-1B75-4FBE-930C-398BA8C253C6}</a:tableStyleId>
              </a:tblPr>
              <a:tblGrid>
                <a:gridCol w="6219515">
                  <a:extLst>
                    <a:ext uri="{9D8B030D-6E8A-4147-A177-3AD203B41FA5}">
                      <a16:colId xmlns:a16="http://schemas.microsoft.com/office/drawing/2014/main" val="3594921257"/>
                    </a:ext>
                  </a:extLst>
                </a:gridCol>
                <a:gridCol w="2231330">
                  <a:extLst>
                    <a:ext uri="{9D8B030D-6E8A-4147-A177-3AD203B41FA5}">
                      <a16:colId xmlns:a16="http://schemas.microsoft.com/office/drawing/2014/main" val="62214594"/>
                    </a:ext>
                  </a:extLst>
                </a:gridCol>
                <a:gridCol w="2167211">
                  <a:extLst>
                    <a:ext uri="{9D8B030D-6E8A-4147-A177-3AD203B41FA5}">
                      <a16:colId xmlns:a16="http://schemas.microsoft.com/office/drawing/2014/main" val="2640944832"/>
                    </a:ext>
                  </a:extLst>
                </a:gridCol>
              </a:tblGrid>
              <a:tr h="674728">
                <a:tc>
                  <a:txBody>
                    <a:bodyPr/>
                    <a:lstStyle/>
                    <a:p>
                      <a:pPr marL="182880" algn="l" rtl="0" eaLnBrk="1" latinLnBrk="0" hangingPunct="1">
                        <a:spcBef>
                          <a:spcPts val="0"/>
                        </a:spcBef>
                        <a:spcAft>
                          <a:spcPts val="0"/>
                        </a:spcAft>
                      </a:pPr>
                      <a:r>
                        <a:rPr lang="en-US" sz="2000" kern="1200" dirty="0">
                          <a:solidFill>
                            <a:schemeClr val="tx1"/>
                          </a:solidFill>
                          <a:effectLst/>
                        </a:rPr>
                        <a:t>Elements of Grave Disability Definition</a:t>
                      </a:r>
                    </a:p>
                  </a:txBody>
                  <a:tcPr marL="0" marR="0" marT="0" marB="0" anchor="ctr"/>
                </a:tc>
                <a:tc>
                  <a:txBody>
                    <a:bodyPr/>
                    <a:lstStyle/>
                    <a:p>
                      <a:pPr marL="0" algn="ctr" rtl="0" eaLnBrk="1" latinLnBrk="0" hangingPunct="1">
                        <a:spcBef>
                          <a:spcPts val="0"/>
                        </a:spcBef>
                        <a:spcAft>
                          <a:spcPts val="0"/>
                        </a:spcAft>
                      </a:pPr>
                      <a:r>
                        <a:rPr lang="en-US" sz="2000" kern="1200" dirty="0">
                          <a:solidFill>
                            <a:schemeClr val="tx1"/>
                          </a:solidFill>
                          <a:effectLst/>
                        </a:rPr>
                        <a:t>Old Definition</a:t>
                      </a:r>
                      <a:endParaRPr lang="en-US" sz="2000">
                        <a:solidFill>
                          <a:schemeClr val="tx1"/>
                        </a:solidFill>
                        <a:effectLst/>
                      </a:endParaRPr>
                    </a:p>
                  </a:txBody>
                  <a:tcPr marL="0" marR="0" marT="0" marB="0" anchor="ctr"/>
                </a:tc>
                <a:tc>
                  <a:txBody>
                    <a:bodyPr/>
                    <a:lstStyle/>
                    <a:p>
                      <a:pPr marL="0" algn="ctr" rtl="0" eaLnBrk="1" latinLnBrk="0" hangingPunct="1">
                        <a:spcBef>
                          <a:spcPts val="0"/>
                        </a:spcBef>
                        <a:spcAft>
                          <a:spcPts val="0"/>
                        </a:spcAft>
                      </a:pPr>
                      <a:r>
                        <a:rPr lang="en-US" sz="2000" kern="1200" dirty="0">
                          <a:solidFill>
                            <a:schemeClr val="tx1"/>
                          </a:solidFill>
                          <a:effectLst/>
                        </a:rPr>
                        <a:t>New Definition</a:t>
                      </a:r>
                      <a:endParaRPr lang="en-US" sz="2000">
                        <a:solidFill>
                          <a:schemeClr val="tx1"/>
                        </a:solidFill>
                        <a:effectLst/>
                      </a:endParaRPr>
                    </a:p>
                  </a:txBody>
                  <a:tcPr marL="0" marR="0" marT="0" marB="0" anchor="ctr"/>
                </a:tc>
                <a:extLst>
                  <a:ext uri="{0D108BD9-81ED-4DB2-BD59-A6C34878D82A}">
                    <a16:rowId xmlns:a16="http://schemas.microsoft.com/office/drawing/2014/main" val="495315799"/>
                  </a:ext>
                </a:extLst>
              </a:tr>
              <a:tr h="611472">
                <a:tc>
                  <a:txBody>
                    <a:bodyPr/>
                    <a:lstStyle/>
                    <a:p>
                      <a:pPr marL="182880" algn="l" rtl="0" eaLnBrk="1" latinLnBrk="0" hangingPunct="1">
                        <a:spcBef>
                          <a:spcPts val="0"/>
                        </a:spcBef>
                        <a:spcAft>
                          <a:spcPts val="0"/>
                        </a:spcAft>
                      </a:pPr>
                      <a:r>
                        <a:rPr lang="en-US" sz="1800" kern="1200" dirty="0">
                          <a:solidFill>
                            <a:srgbClr val="000000"/>
                          </a:solidFill>
                          <a:effectLst/>
                        </a:rPr>
                        <a:t>Mental Disorder diagnosis is a basis for Grave Disability (“GD”)</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1066972376"/>
                  </a:ext>
                </a:extLst>
              </a:tr>
              <a:tr h="611472">
                <a:tc>
                  <a:txBody>
                    <a:bodyPr/>
                    <a:lstStyle/>
                    <a:p>
                      <a:pPr marL="182880" algn="l" rtl="0" eaLnBrk="1" latinLnBrk="0" hangingPunct="1">
                        <a:spcBef>
                          <a:spcPts val="0"/>
                        </a:spcBef>
                        <a:spcAft>
                          <a:spcPts val="0"/>
                        </a:spcAft>
                      </a:pPr>
                      <a:r>
                        <a:rPr lang="en-US" sz="1800" kern="1200" dirty="0">
                          <a:solidFill>
                            <a:srgbClr val="000000"/>
                          </a:solidFill>
                          <a:effectLst/>
                        </a:rPr>
                        <a:t>Stand-alone Substance Use Disorder (“SUD”) is a basis for GD</a:t>
                      </a:r>
                      <a:endParaRPr lang="en-US" dirty="0">
                        <a:effectLst/>
                      </a:endParaRPr>
                    </a:p>
                  </a:txBody>
                  <a:tcPr marL="0" marR="0" marT="0" marB="0" anchor="ctr"/>
                </a:tc>
                <a:tc>
                  <a:txBody>
                    <a:bodyPr/>
                    <a:lstStyle/>
                    <a:p>
                      <a:pPr marL="0" algn="ctr" rtl="0" eaLnBrk="1" latinLnBrk="0" hangingPunct="1">
                        <a:spcBef>
                          <a:spcPts val="0"/>
                        </a:spcBef>
                        <a:spcAft>
                          <a:spcPts val="0"/>
                        </a:spcAft>
                      </a:pP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1419656560"/>
                  </a:ext>
                </a:extLst>
              </a:tr>
              <a:tr h="442789">
                <a:tc>
                  <a:txBody>
                    <a:bodyPr/>
                    <a:lstStyle/>
                    <a:p>
                      <a:pPr marL="182880" algn="l" rtl="0" eaLnBrk="1" latinLnBrk="0" hangingPunct="1">
                        <a:spcBef>
                          <a:spcPts val="0"/>
                        </a:spcBef>
                        <a:spcAft>
                          <a:spcPts val="0"/>
                        </a:spcAft>
                      </a:pPr>
                      <a:r>
                        <a:rPr lang="en-US" sz="1800" kern="1200" dirty="0">
                          <a:solidFill>
                            <a:srgbClr val="000000"/>
                          </a:solidFill>
                          <a:effectLst/>
                        </a:rPr>
                        <a:t>Co-occurring Mental Disorder and SUD is a basis for GD</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1938540746"/>
                  </a:ext>
                </a:extLst>
              </a:tr>
              <a:tr h="611472">
                <a:tc>
                  <a:txBody>
                    <a:bodyPr/>
                    <a:lstStyle/>
                    <a:p>
                      <a:pPr marL="182880" algn="l" rtl="0" eaLnBrk="1" latinLnBrk="0" hangingPunct="1">
                        <a:spcBef>
                          <a:spcPts val="0"/>
                        </a:spcBef>
                        <a:spcAft>
                          <a:spcPts val="0"/>
                        </a:spcAft>
                      </a:pPr>
                      <a:r>
                        <a:rPr lang="en-US" sz="1800" kern="1200" dirty="0">
                          <a:solidFill>
                            <a:srgbClr val="000000"/>
                          </a:solidFill>
                          <a:effectLst/>
                        </a:rPr>
                        <a:t>Inability to provide for food, clothing, shelter is a basis for GD</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1174906825"/>
                  </a:ext>
                </a:extLst>
              </a:tr>
              <a:tr h="442789">
                <a:tc>
                  <a:txBody>
                    <a:bodyPr/>
                    <a:lstStyle/>
                    <a:p>
                      <a:pPr marL="182880" algn="l" rtl="0" eaLnBrk="1" latinLnBrk="0" hangingPunct="1">
                        <a:spcBef>
                          <a:spcPts val="0"/>
                        </a:spcBef>
                        <a:spcAft>
                          <a:spcPts val="0"/>
                        </a:spcAft>
                      </a:pPr>
                      <a:r>
                        <a:rPr lang="en-US" sz="1800" kern="1200" dirty="0">
                          <a:solidFill>
                            <a:srgbClr val="000000"/>
                          </a:solidFill>
                          <a:effectLst/>
                        </a:rPr>
                        <a:t>Inability to provide for personal safety is a basis for GD</a:t>
                      </a:r>
                      <a:endParaRPr lang="en-US" dirty="0">
                        <a:effectLst/>
                      </a:endParaRPr>
                    </a:p>
                  </a:txBody>
                  <a:tcPr marL="0" marR="0" marT="0" marB="0" anchor="ctr"/>
                </a:tc>
                <a:tc>
                  <a:txBody>
                    <a:bodyPr/>
                    <a:lstStyle/>
                    <a:p>
                      <a:pPr marL="0" algn="l" rtl="0" eaLnBrk="1" latinLnBrk="0" hangingPunct="1">
                        <a:spcBef>
                          <a:spcPts val="0"/>
                        </a:spcBef>
                        <a:spcAft>
                          <a:spcPts val="0"/>
                        </a:spcAft>
                      </a:pP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329939619"/>
                  </a:ext>
                </a:extLst>
              </a:tr>
              <a:tr h="442789">
                <a:tc>
                  <a:txBody>
                    <a:bodyPr/>
                    <a:lstStyle/>
                    <a:p>
                      <a:pPr marL="182880" algn="l" rtl="0" eaLnBrk="1" latinLnBrk="0" hangingPunct="1">
                        <a:spcBef>
                          <a:spcPts val="0"/>
                        </a:spcBef>
                        <a:spcAft>
                          <a:spcPts val="0"/>
                        </a:spcAft>
                      </a:pPr>
                      <a:r>
                        <a:rPr lang="en-US" sz="1800" kern="1200" dirty="0">
                          <a:solidFill>
                            <a:srgbClr val="000000"/>
                          </a:solidFill>
                          <a:effectLst/>
                        </a:rPr>
                        <a:t>Inability to provide for medical care is a basis for GD</a:t>
                      </a:r>
                      <a:endParaRPr lang="en-US" dirty="0">
                        <a:effectLst/>
                      </a:endParaRPr>
                    </a:p>
                  </a:txBody>
                  <a:tcPr marL="0" marR="0" marT="0" marB="0" anchor="ctr"/>
                </a:tc>
                <a:tc>
                  <a:txBody>
                    <a:bodyPr/>
                    <a:lstStyle/>
                    <a:p>
                      <a:pPr marL="0" algn="l" rtl="0" eaLnBrk="1" latinLnBrk="0" hangingPunct="1">
                        <a:spcBef>
                          <a:spcPts val="0"/>
                        </a:spcBef>
                        <a:spcAft>
                          <a:spcPts val="0"/>
                        </a:spcAft>
                      </a:pP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3577021530"/>
                  </a:ext>
                </a:extLst>
              </a:tr>
              <a:tr h="632558">
                <a:tc>
                  <a:txBody>
                    <a:bodyPr/>
                    <a:lstStyle/>
                    <a:p>
                      <a:pPr marL="182880" algn="l" rtl="0" eaLnBrk="1" latinLnBrk="0" hangingPunct="1">
                        <a:spcBef>
                          <a:spcPts val="0"/>
                        </a:spcBef>
                        <a:spcAft>
                          <a:spcPts val="0"/>
                        </a:spcAft>
                      </a:pPr>
                      <a:r>
                        <a:rPr lang="en-US" sz="1800" kern="1200" dirty="0">
                          <a:solidFill>
                            <a:srgbClr val="000000"/>
                          </a:solidFill>
                          <a:effectLst/>
                        </a:rPr>
                        <a:t>Causation required between Mental Disorder/SUD and inability to provide for basic needs</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1393326880"/>
                  </a:ext>
                </a:extLst>
              </a:tr>
              <a:tr h="632558">
                <a:tc>
                  <a:txBody>
                    <a:bodyPr/>
                    <a:lstStyle/>
                    <a:p>
                      <a:pPr marL="182880" algn="l" rtl="0" eaLnBrk="1" latinLnBrk="0" hangingPunct="1">
                        <a:spcBef>
                          <a:spcPts val="0"/>
                        </a:spcBef>
                        <a:spcAft>
                          <a:spcPts val="0"/>
                        </a:spcAft>
                      </a:pPr>
                      <a:r>
                        <a:rPr lang="en-US" sz="1800" kern="1200" dirty="0">
                          <a:solidFill>
                            <a:srgbClr val="000000"/>
                          </a:solidFill>
                          <a:effectLst/>
                        </a:rPr>
                        <a:t>Referral from psychiatrist/psychologist required for conservatorship petition</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extLst>
                  <a:ext uri="{0D108BD9-81ED-4DB2-BD59-A6C34878D82A}">
                    <a16:rowId xmlns:a16="http://schemas.microsoft.com/office/drawing/2014/main" val="3255242985"/>
                  </a:ext>
                </a:extLst>
              </a:tr>
              <a:tr h="632558">
                <a:tc>
                  <a:txBody>
                    <a:bodyPr/>
                    <a:lstStyle/>
                    <a:p>
                      <a:pPr marL="182880" algn="l" rtl="0" eaLnBrk="1" latinLnBrk="0" hangingPunct="1">
                        <a:spcBef>
                          <a:spcPts val="0"/>
                        </a:spcBef>
                        <a:spcAft>
                          <a:spcPts val="0"/>
                        </a:spcAft>
                      </a:pPr>
                      <a:r>
                        <a:rPr lang="en-US" sz="1800" kern="1200" dirty="0">
                          <a:solidFill>
                            <a:srgbClr val="000000"/>
                          </a:solidFill>
                          <a:effectLst/>
                        </a:rPr>
                        <a:t>Constitutional rights/protections for patients subject to involuntary holds and conservatorships</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800" kern="1200" dirty="0">
                          <a:solidFill>
                            <a:srgbClr val="000000"/>
                          </a:solidFill>
                          <a:effectLst/>
                        </a:rPr>
                        <a:t>X</a:t>
                      </a:r>
                    </a:p>
                  </a:txBody>
                  <a:tcPr marL="0" marR="0" marT="0" marB="0" anchor="ctr"/>
                </a:tc>
                <a:extLst>
                  <a:ext uri="{0D108BD9-81ED-4DB2-BD59-A6C34878D82A}">
                    <a16:rowId xmlns:a16="http://schemas.microsoft.com/office/drawing/2014/main" val="266687876"/>
                  </a:ext>
                </a:extLst>
              </a:tr>
            </a:tbl>
          </a:graphicData>
        </a:graphic>
      </p:graphicFrame>
      <p:sp>
        <p:nvSpPr>
          <p:cNvPr id="14" name="Title 1">
            <a:extLst>
              <a:ext uri="{FF2B5EF4-FFF2-40B4-BE49-F238E27FC236}">
                <a16:creationId xmlns:a16="http://schemas.microsoft.com/office/drawing/2014/main" id="{E4E2D937-CDD4-B66C-1024-EE60021B9632}"/>
              </a:ext>
            </a:extLst>
          </p:cNvPr>
          <p:cNvSpPr txBox="1">
            <a:spLocks/>
          </p:cNvSpPr>
          <p:nvPr/>
        </p:nvSpPr>
        <p:spPr>
          <a:xfrm>
            <a:off x="783748" y="134273"/>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7AC143"/>
                </a:solidFill>
                <a:cs typeface="Calibri Light"/>
              </a:rPr>
              <a:t>Grave Disability: Pre- and Post-SB43</a:t>
            </a:r>
          </a:p>
        </p:txBody>
      </p:sp>
    </p:spTree>
    <p:extLst>
      <p:ext uri="{BB962C8B-B14F-4D97-AF65-F5344CB8AC3E}">
        <p14:creationId xmlns:p14="http://schemas.microsoft.com/office/powerpoint/2010/main" val="374103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435AC2-3504-5137-1575-3D09BE7DAA0B}"/>
              </a:ext>
            </a:extLst>
          </p:cNvPr>
          <p:cNvSpPr>
            <a:spLocks noGrp="1"/>
          </p:cNvSpPr>
          <p:nvPr>
            <p:ph type="sldNum" sz="quarter" idx="12"/>
          </p:nvPr>
        </p:nvSpPr>
        <p:spPr/>
        <p:txBody>
          <a:bodyPr/>
          <a:lstStyle/>
          <a:p>
            <a:fld id="{61D0D74B-06E9-4C99-93A9-3B13D31A5613}" type="slidenum">
              <a:rPr lang="en-US" smtClean="0"/>
              <a:t>15</a:t>
            </a:fld>
            <a:endParaRPr lang="en-US"/>
          </a:p>
        </p:txBody>
      </p:sp>
      <p:sp>
        <p:nvSpPr>
          <p:cNvPr id="251" name="Title 1">
            <a:extLst>
              <a:ext uri="{FF2B5EF4-FFF2-40B4-BE49-F238E27FC236}">
                <a16:creationId xmlns:a16="http://schemas.microsoft.com/office/drawing/2014/main" id="{A2F30060-0740-86EA-CAA3-A2DA9E66740F}"/>
              </a:ext>
            </a:extLst>
          </p:cNvPr>
          <p:cNvSpPr txBox="1">
            <a:spLocks/>
          </p:cNvSpPr>
          <p:nvPr/>
        </p:nvSpPr>
        <p:spPr>
          <a:xfrm>
            <a:off x="715744" y="395458"/>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7AC143"/>
                </a:solidFill>
                <a:cs typeface="Arial" panose="020B0604020202020204"/>
              </a:rPr>
              <a:t>CARE Court Resources</a:t>
            </a:r>
            <a:endParaRPr lang="en-US" sz="3600" dirty="0">
              <a:cs typeface="Arial" panose="020B0604020202020204"/>
            </a:endParaRPr>
          </a:p>
        </p:txBody>
      </p:sp>
      <p:sp>
        <p:nvSpPr>
          <p:cNvPr id="625" name="TextBox 624">
            <a:extLst>
              <a:ext uri="{FF2B5EF4-FFF2-40B4-BE49-F238E27FC236}">
                <a16:creationId xmlns:a16="http://schemas.microsoft.com/office/drawing/2014/main" id="{7E3843B7-CC0C-FB9E-ECF1-0A33C774DA25}"/>
              </a:ext>
            </a:extLst>
          </p:cNvPr>
          <p:cNvSpPr txBox="1"/>
          <p:nvPr/>
        </p:nvSpPr>
        <p:spPr>
          <a:xfrm>
            <a:off x="713117" y="1432315"/>
            <a:ext cx="1093829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Char char="•"/>
            </a:pPr>
            <a:r>
              <a:rPr lang="en-US" sz="2400" dirty="0">
                <a:solidFill>
                  <a:srgbClr val="444444"/>
                </a:solidFill>
                <a:latin typeface="Arial"/>
                <a:cs typeface="Arial"/>
              </a:rPr>
              <a:t>Petitions can be filed at: </a:t>
            </a:r>
            <a:r>
              <a:rPr lang="en-US" sz="2400" u="sng" dirty="0">
                <a:solidFill>
                  <a:srgbClr val="444444"/>
                </a:solidFill>
                <a:latin typeface="Arial"/>
                <a:cs typeface="Arial"/>
                <a:hlinkClick r:id="rId2"/>
              </a:rPr>
              <a:t>https://sf.courts.ca.gov/divisions/civil-division/care-act-court</a:t>
            </a:r>
            <a:r>
              <a:rPr lang="en-US" sz="2400" dirty="0">
                <a:solidFill>
                  <a:srgbClr val="444444"/>
                </a:solidFill>
                <a:latin typeface="Arial"/>
                <a:cs typeface="Arial"/>
              </a:rPr>
              <a:t> ​</a:t>
            </a:r>
            <a:br>
              <a:rPr lang="en-US" sz="2400" dirty="0">
                <a:latin typeface="Arial"/>
                <a:cs typeface="Arial"/>
              </a:rPr>
            </a:br>
            <a:endParaRPr lang="en-US" sz="2400" dirty="0">
              <a:solidFill>
                <a:srgbClr val="444444"/>
              </a:solidFill>
              <a:latin typeface="Arial"/>
              <a:cs typeface="Arial"/>
            </a:endParaRPr>
          </a:p>
          <a:p>
            <a:pPr marL="228600" indent="-228600">
              <a:buChar char="•"/>
            </a:pPr>
            <a:r>
              <a:rPr lang="en-US" sz="2400" dirty="0">
                <a:solidFill>
                  <a:srgbClr val="444444"/>
                </a:solidFill>
                <a:latin typeface="Arial"/>
                <a:cs typeface="Arial"/>
              </a:rPr>
              <a:t>All forms needed to file are available at: </a:t>
            </a:r>
            <a:r>
              <a:rPr lang="en-US" sz="2400" u="sng" dirty="0">
                <a:solidFill>
                  <a:srgbClr val="444444"/>
                </a:solidFill>
                <a:latin typeface="Arial"/>
                <a:cs typeface="Arial"/>
                <a:hlinkClick r:id="rId3"/>
              </a:rPr>
              <a:t>https://www.courts.ca.gov/forms.htm</a:t>
            </a:r>
            <a:r>
              <a:rPr lang="en-US" sz="2400" dirty="0">
                <a:solidFill>
                  <a:srgbClr val="444444"/>
                </a:solidFill>
                <a:latin typeface="Arial"/>
                <a:cs typeface="Arial"/>
              </a:rPr>
              <a:t> ​</a:t>
            </a:r>
            <a:br>
              <a:rPr lang="en-US" sz="2400" dirty="0">
                <a:latin typeface="Arial"/>
                <a:ea typeface="+mn-lt"/>
                <a:cs typeface="+mn-lt"/>
              </a:rPr>
            </a:br>
            <a:endParaRPr lang="en-US" sz="2400" dirty="0">
              <a:solidFill>
                <a:srgbClr val="444444"/>
              </a:solidFill>
              <a:latin typeface="Arial"/>
              <a:ea typeface="+mn-lt"/>
              <a:cs typeface="+mn-lt"/>
            </a:endParaRPr>
          </a:p>
          <a:p>
            <a:pPr marL="228600" indent="-228600">
              <a:buChar char="•"/>
            </a:pPr>
            <a:r>
              <a:rPr lang="en-US" sz="2400" dirty="0">
                <a:solidFill>
                  <a:srgbClr val="444444"/>
                </a:solidFill>
                <a:latin typeface="Arial"/>
                <a:ea typeface="+mn-lt"/>
                <a:cs typeface="+mn-lt"/>
              </a:rPr>
              <a:t>For help understanding how to file the forms, please see the Court's Access Center program: </a:t>
            </a:r>
            <a:r>
              <a:rPr lang="en-US" sz="2400" dirty="0">
                <a:solidFill>
                  <a:srgbClr val="444444"/>
                </a:solidFill>
                <a:latin typeface="Arial"/>
                <a:cs typeface="Arial"/>
                <a:hlinkClick r:id="rId4"/>
              </a:rPr>
              <a:t>https://sf.courts.ca.gov/self-help</a:t>
            </a:r>
            <a:r>
              <a:rPr lang="en-US" sz="2400" dirty="0">
                <a:solidFill>
                  <a:srgbClr val="444444"/>
                </a:solidFill>
                <a:latin typeface="Arial"/>
                <a:ea typeface="+mn-lt"/>
                <a:cs typeface="+mn-lt"/>
              </a:rPr>
              <a:t>  </a:t>
            </a:r>
            <a:endParaRPr lang="en-US" sz="2400">
              <a:solidFill>
                <a:srgbClr val="000000"/>
              </a:solidFill>
              <a:latin typeface="Arial"/>
              <a:cs typeface="Arial"/>
            </a:endParaRPr>
          </a:p>
          <a:p>
            <a:pPr marL="228600" indent="-228600">
              <a:buChar char="•"/>
            </a:pPr>
            <a:endParaRPr lang="en-US" sz="2400" dirty="0">
              <a:solidFill>
                <a:srgbClr val="444444"/>
              </a:solidFill>
              <a:latin typeface="Arial"/>
              <a:cs typeface="Arial"/>
            </a:endParaRPr>
          </a:p>
          <a:p>
            <a:pPr marL="228600" indent="-228600">
              <a:buChar char="•"/>
            </a:pPr>
            <a:r>
              <a:rPr lang="en-US" sz="2400" dirty="0">
                <a:solidFill>
                  <a:srgbClr val="444444"/>
                </a:solidFill>
                <a:latin typeface="Arial"/>
                <a:cs typeface="Arial"/>
              </a:rPr>
              <a:t>CARE Court matters will be heard on Mondays at 575 Polk Street</a:t>
            </a:r>
            <a:endParaRPr lang="en-US" sz="2400" dirty="0">
              <a:solidFill>
                <a:srgbClr val="000000"/>
              </a:solidFill>
              <a:latin typeface="Arial"/>
              <a:cs typeface="Arial"/>
            </a:endParaRPr>
          </a:p>
          <a:p>
            <a:pPr marL="228600" indent="-228600">
              <a:buChar char="•"/>
            </a:pPr>
            <a:endParaRPr lang="en-US" sz="2400" dirty="0">
              <a:solidFill>
                <a:srgbClr val="444444"/>
              </a:solidFill>
              <a:latin typeface="Arial"/>
              <a:cs typeface="Arial"/>
            </a:endParaRPr>
          </a:p>
          <a:p>
            <a:pPr marL="228600" indent="-228600">
              <a:buChar char="•"/>
            </a:pPr>
            <a:r>
              <a:rPr lang="en-US" sz="2400" dirty="0">
                <a:solidFill>
                  <a:srgbClr val="444444"/>
                </a:solidFill>
                <a:latin typeface="Arial"/>
                <a:cs typeface="Arial"/>
              </a:rPr>
              <a:t> Additional information and resources can be found on our website: </a:t>
            </a:r>
            <a:r>
              <a:rPr lang="en-US" sz="2400" u="sng" dirty="0">
                <a:solidFill>
                  <a:srgbClr val="444444"/>
                </a:solidFill>
                <a:latin typeface="Arial"/>
                <a:cs typeface="Arial"/>
                <a:hlinkClick r:id="rId5"/>
              </a:rPr>
              <a:t>https://www.sf.gov/information/care-court</a:t>
            </a:r>
            <a:r>
              <a:rPr lang="en-US" sz="2400" dirty="0">
                <a:solidFill>
                  <a:srgbClr val="444444"/>
                </a:solidFill>
                <a:latin typeface="Arial"/>
                <a:cs typeface="Arial"/>
              </a:rPr>
              <a:t>​</a:t>
            </a:r>
            <a:endParaRPr lang="en-US" sz="2400">
              <a:solidFill>
                <a:srgbClr val="000000"/>
              </a:solidFill>
              <a:latin typeface="Arial"/>
              <a:cs typeface="Arial"/>
            </a:endParaRPr>
          </a:p>
        </p:txBody>
      </p:sp>
    </p:spTree>
    <p:extLst>
      <p:ext uri="{BB962C8B-B14F-4D97-AF65-F5344CB8AC3E}">
        <p14:creationId xmlns:p14="http://schemas.microsoft.com/office/powerpoint/2010/main" val="351293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94A28C-27FA-46C3-A599-930DDC00550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a:solidFill>
                  <a:schemeClr val="bg1">
                    <a:lumMod val="95000"/>
                    <a:lumOff val="5000"/>
                  </a:schemeClr>
                </a:solidFill>
              </a:rPr>
              <a:t>Thank You</a:t>
            </a:r>
          </a:p>
        </p:txBody>
      </p:sp>
      <p:sp>
        <p:nvSpPr>
          <p:cNvPr id="17" name="Content Placeholder 2">
            <a:extLst>
              <a:ext uri="{FF2B5EF4-FFF2-40B4-BE49-F238E27FC236}">
                <a16:creationId xmlns:a16="http://schemas.microsoft.com/office/drawing/2014/main" id="{F5E15B8E-DBEF-40FC-A51A-1B35C4CDB2DD}"/>
              </a:ext>
            </a:extLst>
          </p:cNvPr>
          <p:cNvSpPr txBox="1">
            <a:spLocks/>
          </p:cNvSpPr>
          <p:nvPr/>
        </p:nvSpPr>
        <p:spPr>
          <a:xfrm>
            <a:off x="838199" y="1690688"/>
            <a:ext cx="10515599"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7AC143"/>
              </a:buClr>
              <a:buFont typeface="Wingdings" panose="05000000000000000000" pitchFamily="2" charset="2"/>
              <a:buChar char="§"/>
            </a:pPr>
            <a:endParaRPr lang="en-US">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E9B5EE30-BD92-D4BB-6B4A-65EAF6D0527E}"/>
              </a:ext>
            </a:extLst>
          </p:cNvPr>
          <p:cNvSpPr>
            <a:spLocks noGrp="1"/>
          </p:cNvSpPr>
          <p:nvPr>
            <p:ph type="sldNum" sz="quarter" idx="12"/>
          </p:nvPr>
        </p:nvSpPr>
        <p:spPr/>
        <p:txBody>
          <a:bodyPr/>
          <a:lstStyle/>
          <a:p>
            <a:fld id="{FF97043F-3C8E-4AB9-BD37-9ACE156B20B0}" type="slidenum">
              <a:rPr lang="en-US" dirty="0" smtClean="0"/>
              <a:pPr/>
              <a:t>16</a:t>
            </a:fld>
            <a:endParaRPr lang="en-US"/>
          </a:p>
        </p:txBody>
      </p:sp>
    </p:spTree>
    <p:extLst>
      <p:ext uri="{BB962C8B-B14F-4D97-AF65-F5344CB8AC3E}">
        <p14:creationId xmlns:p14="http://schemas.microsoft.com/office/powerpoint/2010/main" val="21996393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B8264-BDD5-4E6B-B4FF-B90237FAF529}"/>
              </a:ext>
            </a:extLst>
          </p:cNvPr>
          <p:cNvSpPr>
            <a:spLocks noGrp="1"/>
          </p:cNvSpPr>
          <p:nvPr>
            <p:ph type="title"/>
          </p:nvPr>
        </p:nvSpPr>
        <p:spPr>
          <a:xfrm>
            <a:off x="1398826" y="295021"/>
            <a:ext cx="3505495" cy="1622321"/>
          </a:xfrm>
        </p:spPr>
        <p:txBody>
          <a:bodyPr vert="horz" lIns="91440" tIns="45720" rIns="91440" bIns="45720" rtlCol="0" anchor="ctr">
            <a:normAutofit/>
          </a:bodyPr>
          <a:lstStyle/>
          <a:p>
            <a:pPr algn="ctr"/>
            <a:r>
              <a:rPr lang="en-US" sz="3700" b="1">
                <a:solidFill>
                  <a:srgbClr val="7AC143"/>
                </a:solidFill>
              </a:rPr>
              <a:t>Agenda</a:t>
            </a:r>
            <a:endParaRPr lang="en-US" sz="3700" b="1" kern="1200">
              <a:solidFill>
                <a:srgbClr val="7AC143"/>
              </a:solidFill>
              <a:latin typeface="+mj-lt"/>
              <a:cs typeface="Arial"/>
            </a:endParaRPr>
          </a:p>
        </p:txBody>
      </p:sp>
      <p:sp>
        <p:nvSpPr>
          <p:cNvPr id="3" name="Content Placeholder 2">
            <a:extLst>
              <a:ext uri="{FF2B5EF4-FFF2-40B4-BE49-F238E27FC236}">
                <a16:creationId xmlns:a16="http://schemas.microsoft.com/office/drawing/2014/main" id="{3396AED6-09FA-49ED-934A-A5E6F49E1908}"/>
              </a:ext>
            </a:extLst>
          </p:cNvPr>
          <p:cNvSpPr>
            <a:spLocks noGrp="1"/>
          </p:cNvSpPr>
          <p:nvPr>
            <p:ph idx="4294967295"/>
          </p:nvPr>
        </p:nvSpPr>
        <p:spPr>
          <a:xfrm>
            <a:off x="600473" y="1473514"/>
            <a:ext cx="5102201" cy="4089741"/>
          </a:xfrm>
        </p:spPr>
        <p:txBody>
          <a:bodyPr vert="horz" lIns="91440" tIns="45720" rIns="91440" bIns="45720" rtlCol="0" anchor="t">
            <a:normAutofit/>
          </a:bodyPr>
          <a:lstStyle/>
          <a:p>
            <a:pPr marL="457200" lvl="1" indent="0">
              <a:lnSpc>
                <a:spcPct val="120000"/>
              </a:lnSpc>
              <a:buClr>
                <a:srgbClr val="7AC143"/>
              </a:buClr>
              <a:buNone/>
            </a:pPr>
            <a:endParaRPr lang="en-US" sz="3200" dirty="0">
              <a:ea typeface="+mn-lt"/>
              <a:cs typeface="+mn-lt"/>
            </a:endParaRPr>
          </a:p>
          <a:p>
            <a:pPr lvl="1">
              <a:lnSpc>
                <a:spcPct val="120000"/>
              </a:lnSpc>
              <a:buClr>
                <a:srgbClr val="7AC143"/>
              </a:buClr>
            </a:pPr>
            <a:r>
              <a:rPr lang="en-US" sz="3200" dirty="0">
                <a:latin typeface="Arial"/>
                <a:ea typeface="+mn-lt"/>
                <a:cs typeface="Arial"/>
              </a:rPr>
              <a:t>Budget Update</a:t>
            </a:r>
          </a:p>
          <a:p>
            <a:pPr lvl="1">
              <a:lnSpc>
                <a:spcPct val="120000"/>
              </a:lnSpc>
              <a:buClr>
                <a:srgbClr val="7AC143"/>
              </a:buClr>
            </a:pPr>
            <a:r>
              <a:rPr lang="en-US" sz="3200" dirty="0">
                <a:latin typeface="Arial"/>
                <a:ea typeface="+mn-lt"/>
                <a:cs typeface="Arial"/>
              </a:rPr>
              <a:t>CARE Court Update</a:t>
            </a:r>
          </a:p>
          <a:p>
            <a:pPr lvl="1">
              <a:lnSpc>
                <a:spcPct val="120000"/>
              </a:lnSpc>
              <a:buClr>
                <a:srgbClr val="7AC143"/>
              </a:buClr>
            </a:pPr>
            <a:r>
              <a:rPr lang="en-US" sz="3200" dirty="0">
                <a:latin typeface="Arial"/>
                <a:ea typeface="+mn-lt"/>
                <a:cs typeface="Arial"/>
              </a:rPr>
              <a:t>SB43 </a:t>
            </a:r>
            <a:endParaRPr lang="en-US" sz="3200" dirty="0">
              <a:cs typeface="Arial"/>
            </a:endParaRPr>
          </a:p>
          <a:p>
            <a:pPr lvl="1">
              <a:buClr>
                <a:srgbClr val="7AC143"/>
              </a:buClr>
            </a:pPr>
            <a:endParaRPr lang="en-US" sz="2000" dirty="0">
              <a:cs typeface="Arial"/>
            </a:endParaRPr>
          </a:p>
          <a:p>
            <a:pPr lvl="1">
              <a:buClr>
                <a:srgbClr val="7AC143"/>
              </a:buClr>
            </a:pPr>
            <a:endParaRPr lang="en-US" sz="2000" dirty="0">
              <a:cs typeface="Arial"/>
            </a:endParaRPr>
          </a:p>
          <a:p>
            <a:pPr lvl="1">
              <a:buClr>
                <a:srgbClr val="7AC143"/>
              </a:buClr>
            </a:pPr>
            <a:endParaRPr lang="en-US" sz="2000" dirty="0">
              <a:cs typeface="Arial"/>
            </a:endParaRPr>
          </a:p>
          <a:p>
            <a:pPr marL="457200" lvl="1" indent="0" fontAlgn="base">
              <a:buClr>
                <a:srgbClr val="7AC143"/>
              </a:buClr>
              <a:buNone/>
            </a:pPr>
            <a:endParaRPr lang="en-US" sz="2000" dirty="0">
              <a:cs typeface="Arial"/>
            </a:endParaRPr>
          </a:p>
          <a:p>
            <a:pPr marL="457200" lvl="1" indent="0">
              <a:buClr>
                <a:srgbClr val="7AC143"/>
              </a:buClr>
              <a:buNone/>
            </a:pPr>
            <a:endParaRPr lang="en-US" sz="2000" dirty="0">
              <a:cs typeface="Arial"/>
            </a:endParaRPr>
          </a:p>
        </p:txBody>
      </p:sp>
      <p:pic>
        <p:nvPicPr>
          <p:cNvPr id="10" name="Picture 9">
            <a:extLst>
              <a:ext uri="{FF2B5EF4-FFF2-40B4-BE49-F238E27FC236}">
                <a16:creationId xmlns:a16="http://schemas.microsoft.com/office/drawing/2014/main" id="{863447C6-BB95-406A-BD83-CCE3BA1CCFDE}"/>
              </a:ext>
            </a:extLst>
          </p:cNvPr>
          <p:cNvPicPr>
            <a:picLocks noChangeAspect="1"/>
          </p:cNvPicPr>
          <p:nvPr/>
        </p:nvPicPr>
        <p:blipFill>
          <a:blip r:embed="rId3"/>
          <a:stretch>
            <a:fillRect/>
          </a:stretch>
        </p:blipFill>
        <p:spPr>
          <a:xfrm>
            <a:off x="6444140" y="807593"/>
            <a:ext cx="3942774" cy="5239568"/>
          </a:xfrm>
          <a:prstGeom prst="rect">
            <a:avLst/>
          </a:prstGeom>
          <a:effectLst/>
        </p:spPr>
      </p:pic>
      <p:sp>
        <p:nvSpPr>
          <p:cNvPr id="6" name="Slide Number Placeholder 5">
            <a:extLst>
              <a:ext uri="{FF2B5EF4-FFF2-40B4-BE49-F238E27FC236}">
                <a16:creationId xmlns:a16="http://schemas.microsoft.com/office/drawing/2014/main" id="{D5373FF1-9B1D-2DFF-913C-04A51B54419D}"/>
              </a:ext>
            </a:extLst>
          </p:cNvPr>
          <p:cNvSpPr>
            <a:spLocks noGrp="1"/>
          </p:cNvSpPr>
          <p:nvPr>
            <p:ph type="sldNum" sz="quarter" idx="12"/>
          </p:nvPr>
        </p:nvSpPr>
        <p:spPr/>
        <p:txBody>
          <a:bodyPr/>
          <a:lstStyle/>
          <a:p>
            <a:fld id="{FF97043F-3C8E-4AB9-BD37-9ACE156B20B0}" type="slidenum">
              <a:rPr lang="en-US" smtClean="0"/>
              <a:pPr/>
              <a:t>2</a:t>
            </a:fld>
            <a:endParaRPr lang="en-US"/>
          </a:p>
        </p:txBody>
      </p:sp>
    </p:spTree>
    <p:extLst>
      <p:ext uri="{BB962C8B-B14F-4D97-AF65-F5344CB8AC3E}">
        <p14:creationId xmlns:p14="http://schemas.microsoft.com/office/powerpoint/2010/main" val="73834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F17-1DB3-DE46-8D0A-330EE8620994}"/>
              </a:ext>
            </a:extLst>
          </p:cNvPr>
          <p:cNvSpPr>
            <a:spLocks noGrp="1"/>
          </p:cNvSpPr>
          <p:nvPr>
            <p:ph type="title"/>
          </p:nvPr>
        </p:nvSpPr>
        <p:spPr>
          <a:xfrm>
            <a:off x="838200" y="2487724"/>
            <a:ext cx="10515600" cy="1325563"/>
          </a:xfrm>
        </p:spPr>
        <p:txBody>
          <a:bodyPr>
            <a:normAutofit/>
          </a:bodyPr>
          <a:lstStyle/>
          <a:p>
            <a:r>
              <a:rPr lang="en-US" sz="4000" b="1" dirty="0">
                <a:solidFill>
                  <a:srgbClr val="7AC143"/>
                </a:solidFill>
              </a:rPr>
              <a:t>Budget Update</a:t>
            </a:r>
          </a:p>
        </p:txBody>
      </p:sp>
      <p:sp>
        <p:nvSpPr>
          <p:cNvPr id="6" name="Title 1">
            <a:extLst>
              <a:ext uri="{FF2B5EF4-FFF2-40B4-BE49-F238E27FC236}">
                <a16:creationId xmlns:a16="http://schemas.microsoft.com/office/drawing/2014/main" id="{47BF3E49-FFFA-174A-8831-D15CB81690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rgbClr val="7AC143"/>
              </a:solidFill>
            </a:endParaRPr>
          </a:p>
        </p:txBody>
      </p:sp>
      <p:sp>
        <p:nvSpPr>
          <p:cNvPr id="3" name="Slide Number Placeholder 2">
            <a:extLst>
              <a:ext uri="{FF2B5EF4-FFF2-40B4-BE49-F238E27FC236}">
                <a16:creationId xmlns:a16="http://schemas.microsoft.com/office/drawing/2014/main" id="{99D51938-7EC1-5D5C-CFB6-419BE78D2CA9}"/>
              </a:ext>
            </a:extLst>
          </p:cNvPr>
          <p:cNvSpPr>
            <a:spLocks noGrp="1"/>
          </p:cNvSpPr>
          <p:nvPr>
            <p:ph type="sldNum" sz="quarter" idx="12"/>
          </p:nvPr>
        </p:nvSpPr>
        <p:spPr/>
        <p:txBody>
          <a:bodyPr/>
          <a:lstStyle/>
          <a:p>
            <a:fld id="{FF97043F-3C8E-4AB9-BD37-9ACE156B20B0}" type="slidenum">
              <a:rPr lang="en-US" smtClean="0"/>
              <a:pPr/>
              <a:t>3</a:t>
            </a:fld>
            <a:endParaRPr lang="en-US"/>
          </a:p>
        </p:txBody>
      </p:sp>
    </p:spTree>
    <p:extLst>
      <p:ext uri="{BB962C8B-B14F-4D97-AF65-F5344CB8AC3E}">
        <p14:creationId xmlns:p14="http://schemas.microsoft.com/office/powerpoint/2010/main" val="1535579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B96BF-0641-C812-7B7C-F7CC72DCF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0E23A-8FF5-40A8-8DE0-E2EE1C1D0451}"/>
              </a:ext>
            </a:extLst>
          </p:cNvPr>
          <p:cNvSpPr>
            <a:spLocks noGrp="1"/>
          </p:cNvSpPr>
          <p:nvPr>
            <p:ph type="title"/>
          </p:nvPr>
        </p:nvSpPr>
        <p:spPr>
          <a:xfrm>
            <a:off x="838200" y="155009"/>
            <a:ext cx="10515600" cy="1325563"/>
          </a:xfrm>
        </p:spPr>
        <p:txBody>
          <a:bodyPr>
            <a:normAutofit/>
          </a:bodyPr>
          <a:lstStyle/>
          <a:p>
            <a:r>
              <a:rPr lang="en-US" sz="3600" b="1" dirty="0">
                <a:solidFill>
                  <a:srgbClr val="7AC143"/>
                </a:solidFill>
                <a:latin typeface="Arial"/>
                <a:cs typeface="Arial"/>
              </a:rPr>
              <a:t>Budget Financial Forecast and Fund Reduction</a:t>
            </a:r>
            <a:endParaRPr lang="en-US" sz="3600" dirty="0">
              <a:cs typeface="Arial" panose="020B0604020202020204"/>
            </a:endParaRPr>
          </a:p>
        </p:txBody>
      </p:sp>
      <p:sp>
        <p:nvSpPr>
          <p:cNvPr id="4" name="Slide Number Placeholder 3">
            <a:extLst>
              <a:ext uri="{FF2B5EF4-FFF2-40B4-BE49-F238E27FC236}">
                <a16:creationId xmlns:a16="http://schemas.microsoft.com/office/drawing/2014/main" id="{B44E0F75-754F-82D8-4CA0-67A27CE5C13E}"/>
              </a:ext>
            </a:extLst>
          </p:cNvPr>
          <p:cNvSpPr>
            <a:spLocks noGrp="1"/>
          </p:cNvSpPr>
          <p:nvPr>
            <p:ph type="sldNum" sz="quarter" idx="12"/>
          </p:nvPr>
        </p:nvSpPr>
        <p:spPr/>
        <p:txBody>
          <a:bodyPr/>
          <a:lstStyle/>
          <a:p>
            <a:fld id="{FF97043F-3C8E-4AB9-BD37-9ACE156B20B0}" type="slidenum">
              <a:rPr lang="en-US" smtClean="0"/>
              <a:pPr/>
              <a:t>4</a:t>
            </a:fld>
            <a:endParaRPr lang="en-US"/>
          </a:p>
        </p:txBody>
      </p:sp>
      <p:sp>
        <p:nvSpPr>
          <p:cNvPr id="3" name="TextBox 2">
            <a:extLst>
              <a:ext uri="{FF2B5EF4-FFF2-40B4-BE49-F238E27FC236}">
                <a16:creationId xmlns:a16="http://schemas.microsoft.com/office/drawing/2014/main" id="{B91388EB-2B25-EBC0-20C5-841036895819}"/>
              </a:ext>
            </a:extLst>
          </p:cNvPr>
          <p:cNvSpPr txBox="1"/>
          <p:nvPr/>
        </p:nvSpPr>
        <p:spPr>
          <a:xfrm>
            <a:off x="838200" y="1233215"/>
            <a:ext cx="10410382" cy="4452716"/>
          </a:xfrm>
          <a:prstGeom prst="rect">
            <a:avLst/>
          </a:prstGeom>
        </p:spPr>
        <p:txBody>
          <a:bodyPr vert="horz" lIns="91440" tIns="45720" rIns="91440" bIns="45720" rtlCol="0" anchor="t">
            <a:noAutofit/>
          </a:bodyPr>
          <a:lstStyle/>
          <a:p>
            <a:r>
              <a:rPr lang="en-US" sz="2200" b="1" dirty="0">
                <a:cs typeface="Arial"/>
              </a:rPr>
              <a:t>Total DPH Budget: $3.2B</a:t>
            </a:r>
          </a:p>
          <a:p>
            <a:r>
              <a:rPr lang="en-US" sz="2200" b="1" dirty="0">
                <a:cs typeface="Arial"/>
              </a:rPr>
              <a:t>Total BHS Budget: $719.6M  </a:t>
            </a:r>
            <a:endParaRPr lang="en-US" sz="2200" dirty="0">
              <a:cs typeface="Arial"/>
            </a:endParaRPr>
          </a:p>
          <a:p>
            <a:endParaRPr lang="en-US" sz="2200" b="1" dirty="0">
              <a:cs typeface="Arial"/>
            </a:endParaRPr>
          </a:p>
          <a:p>
            <a:r>
              <a:rPr lang="en-US" sz="2200" dirty="0">
                <a:cs typeface="Arial"/>
              </a:rPr>
              <a:t>San Francisco’s economic reality remains challenging due to the following:</a:t>
            </a:r>
          </a:p>
          <a:p>
            <a:pPr marL="742950" lvl="1" indent="-285750">
              <a:buFont typeface="Arial" panose="020B0604020202020204" pitchFamily="34" charset="0"/>
              <a:buChar char="•"/>
            </a:pPr>
            <a:r>
              <a:rPr lang="en-US" sz="2200" dirty="0">
                <a:cs typeface="Arial"/>
              </a:rPr>
              <a:t>Reduced revenue expectations, particularly in transfer, hotel &amp; sales taxes </a:t>
            </a:r>
          </a:p>
          <a:p>
            <a:pPr marL="742950" lvl="1" indent="-285750">
              <a:buFont typeface="Arial" panose="020B0604020202020204" pitchFamily="34" charset="0"/>
              <a:buChar char="•"/>
            </a:pPr>
            <a:r>
              <a:rPr lang="en-US" sz="2200" dirty="0">
                <a:cs typeface="Arial"/>
              </a:rPr>
              <a:t>Increased health care costs: 9% projected employee health rate growth in FY24-25</a:t>
            </a:r>
          </a:p>
          <a:p>
            <a:pPr marL="742950" lvl="1" indent="-285750">
              <a:buFont typeface="Arial" panose="020B0604020202020204" pitchFamily="34" charset="0"/>
              <a:buChar char="•"/>
            </a:pPr>
            <a:r>
              <a:rPr lang="en-US" sz="2200" dirty="0">
                <a:cs typeface="Arial"/>
              </a:rPr>
              <a:t>Multi-Year Inflationary growth on CBO contracts (new ordinance)</a:t>
            </a:r>
          </a:p>
          <a:p>
            <a:pPr marL="285750" indent="-285750">
              <a:buFont typeface="Arial" panose="020B0604020202020204" pitchFamily="34" charset="0"/>
              <a:buChar char="•"/>
            </a:pPr>
            <a:endParaRPr lang="en-US" sz="2200" dirty="0">
              <a:cs typeface="Arial"/>
            </a:endParaRPr>
          </a:p>
          <a:p>
            <a:r>
              <a:rPr lang="en-US" sz="2200" dirty="0">
                <a:latin typeface="Arial"/>
                <a:cs typeface="Arial"/>
              </a:rPr>
              <a:t>As a result, there's a 10% general fund reduction and 5% general fund contingency target. For DPH the targets are:</a:t>
            </a:r>
            <a:endParaRPr lang="en-US" sz="22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a:latin typeface="Arial"/>
                <a:cs typeface="Arial"/>
              </a:rPr>
              <a:t>FY24-25: $110M</a:t>
            </a:r>
          </a:p>
          <a:p>
            <a:pPr marL="742950" lvl="1" indent="-285750">
              <a:buFont typeface="Arial" panose="020B0604020202020204" pitchFamily="34" charset="0"/>
              <a:buChar char="•"/>
            </a:pPr>
            <a:r>
              <a:rPr lang="en-US" sz="2200">
                <a:latin typeface="Arial"/>
                <a:cs typeface="Arial"/>
              </a:rPr>
              <a:t>FY25-26: $128M </a:t>
            </a:r>
            <a:endParaRPr lang="en-US" sz="2200" dirty="0">
              <a:latin typeface="Arial"/>
              <a:cs typeface="Arial"/>
            </a:endParaRPr>
          </a:p>
          <a:p>
            <a:pPr marL="1200150" lvl="2" indent="-285750">
              <a:buFont typeface="Arial" panose="020B0604020202020204" pitchFamily="34" charset="0"/>
              <a:buChar char="•"/>
            </a:pPr>
            <a:r>
              <a:rPr lang="en-US" sz="2200" dirty="0">
                <a:latin typeface="Arial"/>
                <a:cs typeface="Arial"/>
              </a:rPr>
              <a:t>With a contingency target of $49.6M</a:t>
            </a:r>
            <a:endParaRPr lang="en-US" sz="2200" dirty="0">
              <a:cs typeface="Arial"/>
            </a:endParaRPr>
          </a:p>
          <a:p>
            <a:pPr marL="285750" indent="-285750">
              <a:buFont typeface="Arial" panose="020B0604020202020204" pitchFamily="34" charset="0"/>
              <a:buChar char="•"/>
            </a:pPr>
            <a:endParaRPr lang="en-US" sz="1600" dirty="0">
              <a:latin typeface="Arial"/>
              <a:cs typeface="Arial"/>
            </a:endParaRPr>
          </a:p>
        </p:txBody>
      </p:sp>
    </p:spTree>
    <p:extLst>
      <p:ext uri="{BB962C8B-B14F-4D97-AF65-F5344CB8AC3E}">
        <p14:creationId xmlns:p14="http://schemas.microsoft.com/office/powerpoint/2010/main" val="47137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E68A-45DB-2F09-ECB0-0198244B6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09DB2-3D60-94B6-7051-D31D34D94465}"/>
              </a:ext>
            </a:extLst>
          </p:cNvPr>
          <p:cNvSpPr>
            <a:spLocks noGrp="1"/>
          </p:cNvSpPr>
          <p:nvPr>
            <p:ph type="title"/>
          </p:nvPr>
        </p:nvSpPr>
        <p:spPr>
          <a:xfrm>
            <a:off x="838200" y="155009"/>
            <a:ext cx="10515600" cy="1325563"/>
          </a:xfrm>
        </p:spPr>
        <p:txBody>
          <a:bodyPr>
            <a:normAutofit/>
          </a:bodyPr>
          <a:lstStyle/>
          <a:p>
            <a:r>
              <a:rPr lang="en-US" sz="3500" b="1" dirty="0">
                <a:solidFill>
                  <a:srgbClr val="7AC143"/>
                </a:solidFill>
                <a:latin typeface="Arial"/>
                <a:cs typeface="Arial"/>
              </a:rPr>
              <a:t>Our Approach to the Upcoming Budget Process</a:t>
            </a:r>
            <a:endParaRPr lang="en-US" sz="3500" dirty="0">
              <a:cs typeface="Arial" panose="020B0604020202020204"/>
            </a:endParaRPr>
          </a:p>
        </p:txBody>
      </p:sp>
      <p:sp>
        <p:nvSpPr>
          <p:cNvPr id="4" name="Slide Number Placeholder 3">
            <a:extLst>
              <a:ext uri="{FF2B5EF4-FFF2-40B4-BE49-F238E27FC236}">
                <a16:creationId xmlns:a16="http://schemas.microsoft.com/office/drawing/2014/main" id="{50D51A95-C4B6-9463-F901-2D5667B36199}"/>
              </a:ext>
            </a:extLst>
          </p:cNvPr>
          <p:cNvSpPr>
            <a:spLocks noGrp="1"/>
          </p:cNvSpPr>
          <p:nvPr>
            <p:ph type="sldNum" sz="quarter" idx="12"/>
          </p:nvPr>
        </p:nvSpPr>
        <p:spPr/>
        <p:txBody>
          <a:bodyPr/>
          <a:lstStyle/>
          <a:p>
            <a:fld id="{FF97043F-3C8E-4AB9-BD37-9ACE156B20B0}" type="slidenum">
              <a:rPr lang="en-US" smtClean="0"/>
              <a:pPr/>
              <a:t>5</a:t>
            </a:fld>
            <a:endParaRPr lang="en-US"/>
          </a:p>
        </p:txBody>
      </p:sp>
      <p:sp>
        <p:nvSpPr>
          <p:cNvPr id="3" name="TextBox 2">
            <a:extLst>
              <a:ext uri="{FF2B5EF4-FFF2-40B4-BE49-F238E27FC236}">
                <a16:creationId xmlns:a16="http://schemas.microsoft.com/office/drawing/2014/main" id="{024BD23C-43FE-AAF5-CF5E-1BEDC3473805}"/>
              </a:ext>
            </a:extLst>
          </p:cNvPr>
          <p:cNvSpPr txBox="1"/>
          <p:nvPr/>
        </p:nvSpPr>
        <p:spPr>
          <a:xfrm>
            <a:off x="1010728" y="1391365"/>
            <a:ext cx="10410382" cy="4452716"/>
          </a:xfrm>
          <a:prstGeom prst="rect">
            <a:avLst/>
          </a:prstGeom>
        </p:spPr>
        <p:txBody>
          <a:bodyPr vert="horz" lIns="91440" tIns="45720" rIns="91440" bIns="45720" rtlCol="0" anchor="t">
            <a:noAutofit/>
          </a:bodyPr>
          <a:lstStyle/>
          <a:p>
            <a:pPr marL="342900" indent="-342900">
              <a:buFont typeface="Arial"/>
              <a:buChar char="•"/>
            </a:pPr>
            <a:r>
              <a:rPr lang="en-US" sz="3600" dirty="0">
                <a:cs typeface="Arial"/>
              </a:rPr>
              <a:t>Review feedback from internal and external stakeholders for cost-efficiencies and savings.</a:t>
            </a:r>
          </a:p>
          <a:p>
            <a:pPr marL="342900" indent="-342900">
              <a:buFont typeface="Arial"/>
              <a:buChar char="•"/>
            </a:pPr>
            <a:r>
              <a:rPr lang="en-US" sz="3600" dirty="0">
                <a:cs typeface="Arial"/>
              </a:rPr>
              <a:t>Review vacant positions.</a:t>
            </a:r>
          </a:p>
          <a:p>
            <a:pPr marL="342900" indent="-342900">
              <a:buFont typeface="Arial"/>
              <a:buChar char="•"/>
            </a:pPr>
            <a:r>
              <a:rPr lang="en-US" sz="3600" dirty="0">
                <a:cs typeface="Arial"/>
              </a:rPr>
              <a:t>Retain core services to minimize impact to clients.</a:t>
            </a:r>
            <a:endParaRPr lang="en-US"/>
          </a:p>
          <a:p>
            <a:pPr marL="342900" indent="-342900">
              <a:buFont typeface="Arial"/>
              <a:buChar char="•"/>
            </a:pPr>
            <a:r>
              <a:rPr lang="en-US" sz="3600" dirty="0">
                <a:latin typeface="Arial"/>
                <a:cs typeface="Arial"/>
              </a:rPr>
              <a:t>Find opportunities to maximize revenue and shift costs from General Fund to other sources.</a:t>
            </a:r>
          </a:p>
        </p:txBody>
      </p:sp>
    </p:spTree>
    <p:extLst>
      <p:ext uri="{BB962C8B-B14F-4D97-AF65-F5344CB8AC3E}">
        <p14:creationId xmlns:p14="http://schemas.microsoft.com/office/powerpoint/2010/main" val="421136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6B6D-094B-02D6-16A3-0E62F40E4F5E}"/>
              </a:ext>
            </a:extLst>
          </p:cNvPr>
          <p:cNvSpPr>
            <a:spLocks noGrp="1"/>
          </p:cNvSpPr>
          <p:nvPr>
            <p:ph type="title"/>
          </p:nvPr>
        </p:nvSpPr>
        <p:spPr>
          <a:xfrm>
            <a:off x="838200" y="273159"/>
            <a:ext cx="10515600" cy="1325563"/>
          </a:xfrm>
        </p:spPr>
        <p:txBody>
          <a:bodyPr>
            <a:normAutofit/>
          </a:bodyPr>
          <a:lstStyle/>
          <a:p>
            <a:pPr algn="ctr"/>
            <a:r>
              <a:rPr lang="en-US" sz="3200" b="1" dirty="0">
                <a:solidFill>
                  <a:srgbClr val="7AC143"/>
                </a:solidFill>
                <a:cs typeface="Arial"/>
              </a:rPr>
              <a:t>Budget Timeline</a:t>
            </a:r>
            <a:endParaRPr lang="en-US" sz="3200" b="1" dirty="0">
              <a:solidFill>
                <a:srgbClr val="7AC143"/>
              </a:solidFill>
              <a:latin typeface="Arial"/>
              <a:cs typeface="Arial"/>
            </a:endParaRPr>
          </a:p>
        </p:txBody>
      </p:sp>
      <p:sp>
        <p:nvSpPr>
          <p:cNvPr id="4" name="Slide Number Placeholder 3">
            <a:extLst>
              <a:ext uri="{FF2B5EF4-FFF2-40B4-BE49-F238E27FC236}">
                <a16:creationId xmlns:a16="http://schemas.microsoft.com/office/drawing/2014/main" id="{FF5F007E-FAAE-B6D1-DAC9-7408D773124B}"/>
              </a:ext>
            </a:extLst>
          </p:cNvPr>
          <p:cNvSpPr>
            <a:spLocks noGrp="1"/>
          </p:cNvSpPr>
          <p:nvPr>
            <p:ph type="sldNum" sz="quarter" idx="12"/>
          </p:nvPr>
        </p:nvSpPr>
        <p:spPr/>
        <p:txBody>
          <a:bodyPr/>
          <a:lstStyle/>
          <a:p>
            <a:fld id="{FF97043F-3C8E-4AB9-BD37-9ACE156B20B0}" type="slidenum">
              <a:rPr lang="en-US" smtClean="0"/>
              <a:pPr/>
              <a:t>6</a:t>
            </a:fld>
            <a:endParaRPr lang="en-US"/>
          </a:p>
        </p:txBody>
      </p:sp>
      <p:graphicFrame>
        <p:nvGraphicFramePr>
          <p:cNvPr id="3" name="Diagram 2">
            <a:extLst>
              <a:ext uri="{FF2B5EF4-FFF2-40B4-BE49-F238E27FC236}">
                <a16:creationId xmlns:a16="http://schemas.microsoft.com/office/drawing/2014/main" id="{8FCD7553-99EE-95B7-17D6-E53E935F7AFE}"/>
              </a:ext>
            </a:extLst>
          </p:cNvPr>
          <p:cNvGraphicFramePr/>
          <p:nvPr>
            <p:extLst>
              <p:ext uri="{D42A27DB-BD31-4B8C-83A1-F6EECF244321}">
                <p14:modId xmlns:p14="http://schemas.microsoft.com/office/powerpoint/2010/main" val="2154418436"/>
              </p:ext>
            </p:extLst>
          </p:nvPr>
        </p:nvGraphicFramePr>
        <p:xfrm>
          <a:off x="259649" y="1662378"/>
          <a:ext cx="11445240" cy="3533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 name="Star: 5 Points 198">
            <a:extLst>
              <a:ext uri="{FF2B5EF4-FFF2-40B4-BE49-F238E27FC236}">
                <a16:creationId xmlns:a16="http://schemas.microsoft.com/office/drawing/2014/main" id="{F68B872A-A961-3648-D8A3-6A06DB6A63F3}"/>
              </a:ext>
            </a:extLst>
          </p:cNvPr>
          <p:cNvSpPr/>
          <p:nvPr/>
        </p:nvSpPr>
        <p:spPr>
          <a:xfrm>
            <a:off x="3041018" y="2250672"/>
            <a:ext cx="2914003" cy="2386642"/>
          </a:xfrm>
          <a:prstGeom prst="ellipse">
            <a:avLst/>
          </a:prstGeom>
          <a:noFill/>
          <a:ln w="28575">
            <a:solidFill>
              <a:schemeClr val="accent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45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3F17-1DB3-DE46-8D0A-330EE8620994}"/>
              </a:ext>
            </a:extLst>
          </p:cNvPr>
          <p:cNvSpPr>
            <a:spLocks noGrp="1"/>
          </p:cNvSpPr>
          <p:nvPr>
            <p:ph type="title"/>
          </p:nvPr>
        </p:nvSpPr>
        <p:spPr>
          <a:xfrm>
            <a:off x="838200" y="2487724"/>
            <a:ext cx="10515600" cy="1325563"/>
          </a:xfrm>
        </p:spPr>
        <p:txBody>
          <a:bodyPr>
            <a:normAutofit/>
          </a:bodyPr>
          <a:lstStyle/>
          <a:p>
            <a:r>
              <a:rPr lang="en-US" sz="4000" b="1" dirty="0">
                <a:solidFill>
                  <a:srgbClr val="7AC143"/>
                </a:solidFill>
              </a:rPr>
              <a:t>CARE Court Update</a:t>
            </a:r>
          </a:p>
        </p:txBody>
      </p:sp>
      <p:sp>
        <p:nvSpPr>
          <p:cNvPr id="6" name="Title 1">
            <a:extLst>
              <a:ext uri="{FF2B5EF4-FFF2-40B4-BE49-F238E27FC236}">
                <a16:creationId xmlns:a16="http://schemas.microsoft.com/office/drawing/2014/main" id="{47BF3E49-FFFA-174A-8831-D15CB81690F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a:solidFill>
                <a:srgbClr val="7AC143"/>
              </a:solidFill>
            </a:endParaRPr>
          </a:p>
        </p:txBody>
      </p:sp>
      <p:sp>
        <p:nvSpPr>
          <p:cNvPr id="3" name="Slide Number Placeholder 2">
            <a:extLst>
              <a:ext uri="{FF2B5EF4-FFF2-40B4-BE49-F238E27FC236}">
                <a16:creationId xmlns:a16="http://schemas.microsoft.com/office/drawing/2014/main" id="{99D51938-7EC1-5D5C-CFB6-419BE78D2CA9}"/>
              </a:ext>
            </a:extLst>
          </p:cNvPr>
          <p:cNvSpPr>
            <a:spLocks noGrp="1"/>
          </p:cNvSpPr>
          <p:nvPr>
            <p:ph type="sldNum" sz="quarter" idx="12"/>
          </p:nvPr>
        </p:nvSpPr>
        <p:spPr/>
        <p:txBody>
          <a:bodyPr/>
          <a:lstStyle/>
          <a:p>
            <a:fld id="{FF97043F-3C8E-4AB9-BD37-9ACE156B20B0}" type="slidenum">
              <a:rPr lang="en-US" smtClean="0"/>
              <a:pPr/>
              <a:t>7</a:t>
            </a:fld>
            <a:endParaRPr lang="en-US"/>
          </a:p>
        </p:txBody>
      </p:sp>
    </p:spTree>
    <p:extLst>
      <p:ext uri="{BB962C8B-B14F-4D97-AF65-F5344CB8AC3E}">
        <p14:creationId xmlns:p14="http://schemas.microsoft.com/office/powerpoint/2010/main" val="1207542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6B6D-094B-02D6-16A3-0E62F40E4F5E}"/>
              </a:ext>
            </a:extLst>
          </p:cNvPr>
          <p:cNvSpPr>
            <a:spLocks noGrp="1"/>
          </p:cNvSpPr>
          <p:nvPr>
            <p:ph type="title"/>
          </p:nvPr>
        </p:nvSpPr>
        <p:spPr>
          <a:xfrm>
            <a:off x="838200" y="11235"/>
            <a:ext cx="10515600" cy="1325563"/>
          </a:xfrm>
        </p:spPr>
        <p:txBody>
          <a:bodyPr>
            <a:normAutofit/>
          </a:bodyPr>
          <a:lstStyle/>
          <a:p>
            <a:r>
              <a:rPr lang="en-US" sz="3600" b="1" dirty="0">
                <a:solidFill>
                  <a:srgbClr val="7AC143"/>
                </a:solidFill>
                <a:latin typeface="Arial"/>
                <a:cs typeface="Arial"/>
              </a:rPr>
              <a:t>CARE Court Basics</a:t>
            </a:r>
            <a:endParaRPr lang="en-US" sz="3600" dirty="0">
              <a:cs typeface="Arial" panose="020B0604020202020204"/>
            </a:endParaRPr>
          </a:p>
        </p:txBody>
      </p:sp>
      <p:sp>
        <p:nvSpPr>
          <p:cNvPr id="4" name="Slide Number Placeholder 3">
            <a:extLst>
              <a:ext uri="{FF2B5EF4-FFF2-40B4-BE49-F238E27FC236}">
                <a16:creationId xmlns:a16="http://schemas.microsoft.com/office/drawing/2014/main" id="{FF5F007E-FAAE-B6D1-DAC9-7408D773124B}"/>
              </a:ext>
            </a:extLst>
          </p:cNvPr>
          <p:cNvSpPr>
            <a:spLocks noGrp="1"/>
          </p:cNvSpPr>
          <p:nvPr>
            <p:ph type="sldNum" sz="quarter" idx="12"/>
          </p:nvPr>
        </p:nvSpPr>
        <p:spPr/>
        <p:txBody>
          <a:bodyPr/>
          <a:lstStyle/>
          <a:p>
            <a:fld id="{FF97043F-3C8E-4AB9-BD37-9ACE156B20B0}" type="slidenum">
              <a:rPr lang="en-US" smtClean="0"/>
              <a:pPr/>
              <a:t>8</a:t>
            </a:fld>
            <a:endParaRPr lang="en-US"/>
          </a:p>
        </p:txBody>
      </p:sp>
      <p:sp>
        <p:nvSpPr>
          <p:cNvPr id="3" name="TextBox 2">
            <a:extLst>
              <a:ext uri="{FF2B5EF4-FFF2-40B4-BE49-F238E27FC236}">
                <a16:creationId xmlns:a16="http://schemas.microsoft.com/office/drawing/2014/main" id="{B32E995E-979B-B9F0-F87A-F074808D1F6C}"/>
              </a:ext>
            </a:extLst>
          </p:cNvPr>
          <p:cNvSpPr txBox="1"/>
          <p:nvPr/>
        </p:nvSpPr>
        <p:spPr>
          <a:xfrm>
            <a:off x="838200" y="1132573"/>
            <a:ext cx="10410382" cy="4452716"/>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1650" dirty="0">
                <a:latin typeface="Arial"/>
                <a:cs typeface="Arial"/>
              </a:rPr>
              <a:t>Civil court process established through</a:t>
            </a:r>
            <a:r>
              <a:rPr lang="en-US" sz="1650" dirty="0">
                <a:effectLst/>
                <a:latin typeface="Arial"/>
                <a:cs typeface="Arial"/>
              </a:rPr>
              <a:t> legislation </a:t>
            </a:r>
            <a:r>
              <a:rPr lang="en-US" sz="1650" dirty="0">
                <a:effectLst/>
                <a:latin typeface="Arial"/>
                <a:cs typeface="Arial"/>
                <a:hlinkClick r:id="rId3">
                  <a:extLst>
                    <a:ext uri="{A12FA001-AC4F-418D-AE19-62706E023703}">
                      <ahyp:hlinkClr xmlns:ahyp="http://schemas.microsoft.com/office/drawing/2018/hyperlinkcolor" val="tx"/>
                    </a:ext>
                  </a:extLst>
                </a:hlinkClick>
              </a:rPr>
              <a:t>SB 1338</a:t>
            </a:r>
            <a:r>
              <a:rPr lang="en-US" sz="1650" dirty="0">
                <a:latin typeface="Arial"/>
                <a:cs typeface="Arial"/>
              </a:rPr>
              <a:t>. </a:t>
            </a:r>
            <a:br>
              <a:rPr lang="en-US" sz="1650" dirty="0">
                <a:latin typeface="Arial"/>
                <a:cs typeface="Arial"/>
              </a:rPr>
            </a:br>
            <a:endParaRPr lang="en-US" sz="1650">
              <a:latin typeface="Arial"/>
              <a:cs typeface="Arial"/>
            </a:endParaRPr>
          </a:p>
          <a:p>
            <a:pPr marL="285750" indent="-285750">
              <a:buFont typeface="Arial" panose="020B0604020202020204" pitchFamily="34" charset="0"/>
              <a:buChar char="•"/>
            </a:pPr>
            <a:r>
              <a:rPr lang="en-US" sz="1650" dirty="0">
                <a:latin typeface="Arial"/>
                <a:cs typeface="Arial"/>
              </a:rPr>
              <a:t>Received one-time state funding to support planning and implementation.</a:t>
            </a:r>
          </a:p>
          <a:p>
            <a:pPr marL="285750" indent="-285750">
              <a:buFont typeface="Arial" panose="020B0604020202020204" pitchFamily="34" charset="0"/>
              <a:buChar char="•"/>
            </a:pPr>
            <a:endParaRPr lang="en-US" sz="1650" dirty="0">
              <a:latin typeface="Arial"/>
              <a:cs typeface="Arial"/>
            </a:endParaRPr>
          </a:p>
          <a:p>
            <a:pPr marL="285750" indent="-285750">
              <a:buFont typeface="Arial" panose="020B0604020202020204" pitchFamily="34" charset="0"/>
              <a:buChar char="•"/>
            </a:pPr>
            <a:r>
              <a:rPr lang="en-US" sz="1650" dirty="0">
                <a:latin typeface="Arial"/>
                <a:cs typeface="Arial"/>
              </a:rPr>
              <a:t>Connects people who are experiencing serious, untreated mental illness (schizophrenia spectrum and other disorders) to essential care through county behavioral health services.</a:t>
            </a:r>
            <a:endParaRPr lang="en-US" sz="1650">
              <a:latin typeface="Arial" panose="020B0604020202020204" pitchFamily="34" charset="0"/>
              <a:cs typeface="Arial" panose="020B0604020202020204" pitchFamily="34" charset="0"/>
            </a:endParaRPr>
          </a:p>
          <a:p>
            <a:endParaRPr lang="en-US" sz="1650" dirty="0">
              <a:solidFill>
                <a:srgbClr val="000000"/>
              </a:solidFill>
              <a:latin typeface="Arial"/>
              <a:ea typeface="+mn-lt"/>
              <a:cs typeface="Arial"/>
            </a:endParaRPr>
          </a:p>
          <a:p>
            <a:pPr marL="285750" indent="-285750">
              <a:buFont typeface="Arial" panose="020B0604020202020204" pitchFamily="34" charset="0"/>
              <a:buChar char="•"/>
            </a:pPr>
            <a:r>
              <a:rPr lang="en-US" sz="1650" dirty="0">
                <a:solidFill>
                  <a:srgbClr val="000000"/>
                </a:solidFill>
                <a:latin typeface="Arial"/>
                <a:ea typeface="+mn-lt"/>
                <a:cs typeface="Arial"/>
              </a:rPr>
              <a:t>Various groups can file a petition such as county behavioral health agencies, family members, first responders, conservators, etc. </a:t>
            </a:r>
            <a:endParaRPr lang="en-US" sz="1650">
              <a:solidFill>
                <a:srgbClr val="000000"/>
              </a:solidFill>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endParaRPr lang="en-US" sz="1650" dirty="0">
              <a:solidFill>
                <a:srgbClr val="000000"/>
              </a:solidFill>
              <a:ea typeface="+mn-lt"/>
              <a:cs typeface="+mn-lt"/>
            </a:endParaRPr>
          </a:p>
          <a:p>
            <a:pPr marL="285750" indent="-285750">
              <a:buFont typeface="Arial" panose="020B0604020202020204" pitchFamily="34" charset="0"/>
              <a:buChar char="•"/>
            </a:pPr>
            <a:r>
              <a:rPr lang="en-US" sz="1650" dirty="0">
                <a:solidFill>
                  <a:srgbClr val="000000"/>
                </a:solidFill>
                <a:ea typeface="+mn-lt"/>
                <a:cs typeface="+mn-lt"/>
              </a:rPr>
              <a:t>Petitions must be valid and should not be filed without merit or with the intention to harass or annoy.</a:t>
            </a:r>
            <a:endParaRPr lang="en-US" sz="1650">
              <a:solidFill>
                <a:srgbClr val="000000"/>
              </a:solidFill>
              <a:latin typeface="Arial" panose="020B0604020202020204" pitchFamily="34" charset="0"/>
              <a:ea typeface="+mn-lt"/>
              <a:cs typeface="Arial" panose="020B0604020202020204" pitchFamily="34" charset="0"/>
            </a:endParaRPr>
          </a:p>
          <a:p>
            <a:endParaRPr lang="en-US" sz="1650" dirty="0">
              <a:solidFill>
                <a:srgbClr val="1C3E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50" dirty="0">
                <a:effectLst/>
                <a:latin typeface="Arial"/>
                <a:cs typeface="Arial"/>
              </a:rPr>
              <a:t>If deemed eligible and the person will not engage voluntarily, participant will receive a court-ordered CARE plan for up to 12 months, with the possibility to extend for an additional 12 months.</a:t>
            </a:r>
          </a:p>
          <a:p>
            <a:endParaRPr lang="en-US" sz="165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50" dirty="0">
                <a:effectLst/>
                <a:latin typeface="Arial"/>
                <a:cs typeface="Arial"/>
              </a:rPr>
              <a:t>Intended to be a less restrictive alternative</a:t>
            </a:r>
            <a:r>
              <a:rPr lang="en-US" sz="1650" dirty="0">
                <a:latin typeface="Arial"/>
                <a:cs typeface="Arial"/>
              </a:rPr>
              <a:t> to state hospitalization or LPS conservatorship.</a:t>
            </a:r>
            <a:endParaRPr lang="en-US" sz="1650" dirty="0">
              <a:effectLst/>
              <a:latin typeface="Arial"/>
              <a:cs typeface="Arial"/>
            </a:endParaRPr>
          </a:p>
          <a:p>
            <a:pPr marL="285750" indent="-285750">
              <a:buFont typeface="Arial" panose="020B0604020202020204" pitchFamily="34" charset="0"/>
              <a:buChar char="•"/>
            </a:pPr>
            <a:endParaRPr lang="en-US" sz="1650" dirty="0">
              <a:latin typeface="Arial"/>
              <a:cs typeface="Arial"/>
            </a:endParaRPr>
          </a:p>
          <a:p>
            <a:pPr marL="285750" indent="-285750">
              <a:buFont typeface="Arial" panose="020B0604020202020204" pitchFamily="34" charset="0"/>
              <a:buChar char="•"/>
            </a:pPr>
            <a:r>
              <a:rPr lang="en-US" sz="1650" dirty="0">
                <a:ea typeface="+mn-lt"/>
                <a:cs typeface="+mn-lt"/>
              </a:rPr>
              <a:t>There is uncertainty around eligible and enrolled populations. We estimate </a:t>
            </a:r>
            <a:r>
              <a:rPr lang="en-US" sz="1650" dirty="0">
                <a:cs typeface="Arial"/>
              </a:rPr>
              <a:t>1,000-2,000 in San Francisco are eligible.</a:t>
            </a:r>
          </a:p>
          <a:p>
            <a:pPr marL="285750" indent="-285750">
              <a:buFont typeface="Arial" panose="020B0604020202020204" pitchFamily="34" charset="0"/>
              <a:buChar char="•"/>
            </a:pPr>
            <a:endParaRPr lang="en-US" sz="16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a:cs typeface="Arial"/>
            </a:endParaRPr>
          </a:p>
        </p:txBody>
      </p:sp>
    </p:spTree>
    <p:extLst>
      <p:ext uri="{BB962C8B-B14F-4D97-AF65-F5344CB8AC3E}">
        <p14:creationId xmlns:p14="http://schemas.microsoft.com/office/powerpoint/2010/main" val="429102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1668-5565-4D93-434C-E42D55CB25FA}"/>
              </a:ext>
            </a:extLst>
          </p:cNvPr>
          <p:cNvSpPr>
            <a:spLocks noGrp="1"/>
          </p:cNvSpPr>
          <p:nvPr>
            <p:ph type="title"/>
          </p:nvPr>
        </p:nvSpPr>
        <p:spPr>
          <a:xfrm>
            <a:off x="689303" y="198711"/>
            <a:ext cx="10515600" cy="1325563"/>
          </a:xfrm>
        </p:spPr>
        <p:txBody>
          <a:bodyPr>
            <a:normAutofit/>
          </a:bodyPr>
          <a:lstStyle/>
          <a:p>
            <a:pPr algn="ctr"/>
            <a:r>
              <a:rPr lang="en-US" sz="3600" b="1" dirty="0">
                <a:solidFill>
                  <a:srgbClr val="7AC143"/>
                </a:solidFill>
                <a:cs typeface="Calibri Light"/>
              </a:rPr>
              <a:t>CARE Court Pathway</a:t>
            </a:r>
            <a:endParaRPr lang="en-US" sz="3600" dirty="0">
              <a:solidFill>
                <a:srgbClr val="7AC143"/>
              </a:solidFill>
              <a:cs typeface="Arial" panose="020B0604020202020204"/>
            </a:endParaRPr>
          </a:p>
        </p:txBody>
      </p:sp>
      <p:pic>
        <p:nvPicPr>
          <p:cNvPr id="4" name="Picture 4">
            <a:extLst>
              <a:ext uri="{FF2B5EF4-FFF2-40B4-BE49-F238E27FC236}">
                <a16:creationId xmlns:a16="http://schemas.microsoft.com/office/drawing/2014/main" id="{23702339-C461-152F-C4AA-D697F4EA316A}"/>
              </a:ext>
            </a:extLst>
          </p:cNvPr>
          <p:cNvPicPr>
            <a:picLocks noGrp="1" noChangeAspect="1"/>
          </p:cNvPicPr>
          <p:nvPr>
            <p:ph idx="1"/>
          </p:nvPr>
        </p:nvPicPr>
        <p:blipFill>
          <a:blip r:embed="rId3"/>
          <a:stretch>
            <a:fillRect/>
          </a:stretch>
        </p:blipFill>
        <p:spPr>
          <a:xfrm>
            <a:off x="497068" y="1344284"/>
            <a:ext cx="11198772" cy="4161408"/>
          </a:xfrm>
        </p:spPr>
      </p:pic>
      <p:sp>
        <p:nvSpPr>
          <p:cNvPr id="5" name="TextBox 4">
            <a:extLst>
              <a:ext uri="{FF2B5EF4-FFF2-40B4-BE49-F238E27FC236}">
                <a16:creationId xmlns:a16="http://schemas.microsoft.com/office/drawing/2014/main" id="{6B0EB391-0475-3C1C-0F8B-29676DD87107}"/>
              </a:ext>
            </a:extLst>
          </p:cNvPr>
          <p:cNvSpPr txBox="1"/>
          <p:nvPr/>
        </p:nvSpPr>
        <p:spPr>
          <a:xfrm>
            <a:off x="8215586" y="6332483"/>
            <a:ext cx="35297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hlinkClick r:id="rId4"/>
              </a:rPr>
              <a:t>https://www.chhs.ca.gov/care-act/</a:t>
            </a:r>
            <a:endParaRPr lang="en-US" sz="1200">
              <a:cs typeface="Calibri"/>
            </a:endParaRPr>
          </a:p>
        </p:txBody>
      </p:sp>
    </p:spTree>
    <p:extLst>
      <p:ext uri="{BB962C8B-B14F-4D97-AF65-F5344CB8AC3E}">
        <p14:creationId xmlns:p14="http://schemas.microsoft.com/office/powerpoint/2010/main" val="4264714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f4f427b-c05c-4034-804e-3b0c7ea13f4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C1F0A951B1154B92510745F3A8C753" ma:contentTypeVersion="10" ma:contentTypeDescription="Create a new document." ma:contentTypeScope="" ma:versionID="3c8474ddd34c90703e81e46c995a6cc1">
  <xsd:schema xmlns:xsd="http://www.w3.org/2001/XMLSchema" xmlns:xs="http://www.w3.org/2001/XMLSchema" xmlns:p="http://schemas.microsoft.com/office/2006/metadata/properties" xmlns:ns3="9f4f427b-c05c-4034-804e-3b0c7ea13f40" xmlns:ns4="7bddce83-fd96-4674-b165-584da16dc590" targetNamespace="http://schemas.microsoft.com/office/2006/metadata/properties" ma:root="true" ma:fieldsID="fc5ae1a051430de4b79da134b8616c95" ns3:_="" ns4:_="">
    <xsd:import namespace="9f4f427b-c05c-4034-804e-3b0c7ea13f40"/>
    <xsd:import namespace="7bddce83-fd96-4674-b165-584da16dc5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f427b-c05c-4034-804e-3b0c7ea13f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ddce83-fd96-4674-b165-584da16dc5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A7758-3535-4F1E-BF05-97E4F32E84A5}">
  <ds:schemaRefs>
    <ds:schemaRef ds:uri="http://schemas.microsoft.com/office/infopath/2007/PartnerControls"/>
    <ds:schemaRef ds:uri="http://www.w3.org/XML/1998/namespace"/>
    <ds:schemaRef ds:uri="http://purl.org/dc/dcmitype/"/>
    <ds:schemaRef ds:uri="http://purl.org/dc/elements/1.1/"/>
    <ds:schemaRef ds:uri="9f4f427b-c05c-4034-804e-3b0c7ea13f40"/>
    <ds:schemaRef ds:uri="http://schemas.microsoft.com/office/2006/documentManagement/types"/>
    <ds:schemaRef ds:uri="http://schemas.microsoft.com/office/2006/metadata/properties"/>
    <ds:schemaRef ds:uri="http://schemas.openxmlformats.org/package/2006/metadata/core-properties"/>
    <ds:schemaRef ds:uri="7bddce83-fd96-4674-b165-584da16dc590"/>
    <ds:schemaRef ds:uri="http://purl.org/dc/terms/"/>
  </ds:schemaRefs>
</ds:datastoreItem>
</file>

<file path=customXml/itemProps2.xml><?xml version="1.0" encoding="utf-8"?>
<ds:datastoreItem xmlns:ds="http://schemas.openxmlformats.org/officeDocument/2006/customXml" ds:itemID="{127A57FD-08E7-452C-8C1B-511F15A00024}">
  <ds:schemaRefs>
    <ds:schemaRef ds:uri="7bddce83-fd96-4674-b165-584da16dc590"/>
    <ds:schemaRef ds:uri="9f4f427b-c05c-4034-804e-3b0c7ea13f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915EB6-11DA-4FC8-9B55-F97303A60E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1480</Words>
  <Application>Microsoft Office PowerPoint</Application>
  <PresentationFormat>Widescreen</PresentationFormat>
  <Paragraphs>196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San Francisco Department of Public Health Division of Behavioral Health Services  Behavioral Health Commission – Director's Update January 18, 2024 </vt:lpstr>
      <vt:lpstr>Agenda</vt:lpstr>
      <vt:lpstr>Budget Update</vt:lpstr>
      <vt:lpstr>Budget Financial Forecast and Fund Reduction</vt:lpstr>
      <vt:lpstr>Our Approach to the Upcoming Budget Process</vt:lpstr>
      <vt:lpstr>Budget Timeline</vt:lpstr>
      <vt:lpstr>CARE Court Update</vt:lpstr>
      <vt:lpstr>CARE Court Basics</vt:lpstr>
      <vt:lpstr>CARE Court Pathway</vt:lpstr>
      <vt:lpstr>CARE Court Updates</vt:lpstr>
      <vt:lpstr>PowerPoint Presentation</vt:lpstr>
      <vt:lpstr>About SB43</vt:lpstr>
      <vt:lpstr>SB43 Basics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Geoffrey Grier</cp:lastModifiedBy>
  <cp:revision>674</cp:revision>
  <dcterms:created xsi:type="dcterms:W3CDTF">2022-08-23T22:30:47Z</dcterms:created>
  <dcterms:modified xsi:type="dcterms:W3CDTF">2024-01-17T01:06:00Z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0x010100A9C1F0A951B1154B92510745F3A8C753</vt:lpwstr>
  </property>
</Properties>
</file>