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0" r:id="rId5"/>
    <p:sldMasterId id="2147483684" r:id="rId6"/>
  </p:sldMasterIdLst>
  <p:notesMasterIdLst>
    <p:notesMasterId r:id="rId22"/>
  </p:notesMasterIdLst>
  <p:sldIdLst>
    <p:sldId id="256" r:id="rId7"/>
    <p:sldId id="1518" r:id="rId8"/>
    <p:sldId id="1545" r:id="rId9"/>
    <p:sldId id="1547" r:id="rId10"/>
    <p:sldId id="1543" r:id="rId11"/>
    <p:sldId id="1546" r:id="rId12"/>
    <p:sldId id="1544" r:id="rId13"/>
    <p:sldId id="1522" r:id="rId14"/>
    <p:sldId id="1485" r:id="rId15"/>
    <p:sldId id="1540" r:id="rId16"/>
    <p:sldId id="1541" r:id="rId17"/>
    <p:sldId id="1542" r:id="rId18"/>
    <p:sldId id="1458" r:id="rId19"/>
    <p:sldId id="1459" r:id="rId20"/>
    <p:sldId id="14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FED08-EDA1-E35B-C71F-466DD0ABB670}" name="Validzic, Ana (DPH)" initials="V(" userId="S::ana.validzic@sfdph.org::a02b7176-00e7-4067-9815-8c397250acf9" providerId="AD"/>
  <p188:author id="{CCF51510-A2FC-8714-A7C5-466BEF9D2F35}" name="Weisbrod, Heather (DPH)" initials="W(" userId="S::heather.weisbrod@sfdph.org::9f7b82fd-4f70-4406-9f55-2c0bca9e059e" providerId="AD"/>
  <p188:author id="{B919A713-1595-6219-ECA9-77D1E06B409D}" name="Hussey, Deirdre (DPH)" initials="HD(" userId="S::deirdre.hussey@sfdph.org::64d0d733-5f27-4ec3-98ff-af94fb0dc07a" providerId="AD"/>
  <p188:author id="{490FCB1D-24BC-C840-B03E-026B194F1A79}" name="Papo, Dara (DPH)" initials="P(" userId="S::dara.papo@sfdph.org::acda3b0b-8ddd-4749-9ece-02dd44a197e9" providerId="AD"/>
  <p188:author id="{44C31C2A-116E-27C5-FCEF-DC55AAE9BCD7}" name="Inglis, Kira (DPH)" initials="I(" userId="S::kira.inglis@sfdph.org::33c44d72-fd11-4180-b1e0-6a659cbee0e0" providerId="AD"/>
  <p188:author id="{4C19A33E-BC48-3F2F-0A15-A530C9840F39}" name="Fraley, Malaika (DPH)" initials="F(" userId="S::malaika.fraley@sfdph.org::ab0b20b7-6e6e-41d9-a364-2ac1f62854ca" providerId="AD"/>
  <p188:author id="{97CF805E-3F4E-0905-D454-3784ED31D7E7}" name="Patil, Sneha (DPH)" initials="P(" userId="S::sneha.patil@sfdph.org::54c69b0a-bd03-468b-bde0-c3646dc43081" providerId="AD"/>
  <p188:author id="{DD151B7B-5F2A-8A4D-A83C-4D7284862D90}" name="Kirby, Valerie (DPH)" initials="K(" userId="S::valerie.kirby@sfdph.org::67df4579-08ea-4c92-af97-dfeddd53eebb" providerId="AD"/>
  <p188:author id="{C2A8868E-100A-5AC8-9894-C6F369D5B65C}" name="Bobba, Naveena (DPH)" initials="B(" userId="S::naveena.bobba@sfdph.org::a6fdb09a-e5b5-4a5b-a255-7162dbbb77b8" providerId="AD"/>
  <p188:author id="{59E49E8F-BFBA-865C-6191-782FB7A4AADC}" name="Hammer, Hali (DPH)" initials="H(" userId="S::hali.hammer@sfdph.org::d0f3b8cb-9d17-47e7-b7f2-b44b25f3a02a" providerId="AD"/>
  <p188:author id="{1D958895-0AE2-CC5B-184B-F9F42124ABD7}" name="Jackson, Alexander (DPH)" initials="J(" userId="S::alexander.e.jackson@sfdph.org::25dce588-8e7a-45c1-8c29-833ebf257951" providerId="AD"/>
  <p188:author id="{83786FA0-02AB-48F4-3481-E11DFE49248B}" name="Mendez, Damaris (DPH)" initials="M(" userId="S::damaris.mendez@sfdph.org::2cd9f491-0fcf-4209-be47-3df096d4dc72" providerId="AD"/>
  <p188:author id="{938925A4-15C6-B3DF-2FB4-9D1C46A4FC0B}" name="Hom, Jeffrey (DPH)" initials="H(" userId="S::jeffrey.hom@sfdph.org::ba91d9ae-d197-4ca4-9d1a-2becfd16b8b0" providerId="AD"/>
  <p188:author id="{F19989A6-1210-ABB0-8928-89AD62B6D07F}" name="Vaughn, Ashley (DPH)" initials="VA(" userId="S::ashley.vaughn@sfdph.org::574bea5c-3bb1-4aa0-97e4-8e63ea7449b1" providerId="AD"/>
  <p188:author id="{20E834A7-688A-5292-AF69-526ABEAC7A69}" name="Haley, Kathleen (DPH)" initials="H(" userId="S::kathleen.haley@sfdph.org::2d22018f-03eb-42a6-b6cb-d82e036d6445" providerId="AD"/>
  <p188:author id="{4E2DDFAE-69E2-0A5B-0B3B-7AC3D579E648}" name="Miller, Elyse (DPH)" initials="M(" userId="S::elyse.miller@sfdph.org::5194d3e9-3bed-4fb8-a19b-e4a64b329549" providerId="AD"/>
  <p188:author id="{930DDBB5-404C-BCD7-7B9B-853FF2511B60}" name="Kunins, Hillary (DPH)" initials="K(" userId="S::hillary.kunins@sfdph.org::4019812b-f455-4eff-bfc7-7cae9d32588e" providerId="AD"/>
  <p188:author id="{EE88BEB8-E98C-9AFF-2FEE-55F4AD8A2AB2}" name="Rana, Shalini (DPH)" initials="R(" userId="S::shalini.rana@sfdph.org::491dadd2-56eb-477a-a237-9ca6f95a0e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890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3"/>
    <p:restoredTop sz="66464"/>
  </p:normalViewPr>
  <p:slideViewPr>
    <p:cSldViewPr snapToGrid="0">
      <p:cViewPr varScale="1">
        <p:scale>
          <a:sx n="54" d="100"/>
          <a:sy n="54" d="100"/>
        </p:scale>
        <p:origin x="158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A8518-EAEF-1547-B9B2-ED6B34EFAA8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58E8F42-AAC9-924C-BB1A-822BF2B1E899}">
      <dgm:prSet custT="1"/>
      <dgm:spPr/>
      <dgm:t>
        <a:bodyPr/>
        <a:lstStyle/>
        <a:p>
          <a:pPr rtl="0"/>
          <a:r>
            <a:rPr lang="en-US" sz="1600" b="1" i="0" dirty="0">
              <a:latin typeface="+mn-lt"/>
            </a:rPr>
            <a:t>December – February </a:t>
          </a:r>
          <a:br>
            <a:rPr lang="en-US" sz="1600" b="0" i="0" dirty="0">
              <a:latin typeface="+mn-lt"/>
            </a:rPr>
          </a:br>
          <a:r>
            <a:rPr lang="en-US" sz="1600" b="0" i="0" dirty="0">
              <a:latin typeface="+mn-lt"/>
            </a:rPr>
            <a:t>Department Review</a:t>
          </a:r>
          <a:endParaRPr lang="en-US" sz="1600" dirty="0">
            <a:latin typeface="+mn-lt"/>
          </a:endParaRPr>
        </a:p>
      </dgm:t>
    </dgm:pt>
    <dgm:pt modelId="{E6F692CF-EE4B-9440-BA03-E37E442257C6}" type="parTrans" cxnId="{5FBF6E1D-5E91-EC4D-9C9F-83E8C2A03DDF}">
      <dgm:prSet/>
      <dgm:spPr/>
      <dgm:t>
        <a:bodyPr/>
        <a:lstStyle/>
        <a:p>
          <a:endParaRPr lang="en-US"/>
        </a:p>
      </dgm:t>
    </dgm:pt>
    <dgm:pt modelId="{C6BBB5E3-C73A-4C40-B36C-80C2DB112B3E}" type="sibTrans" cxnId="{5FBF6E1D-5E91-EC4D-9C9F-83E8C2A03DDF}">
      <dgm:prSet/>
      <dgm:spPr/>
      <dgm:t>
        <a:bodyPr/>
        <a:lstStyle/>
        <a:p>
          <a:endParaRPr lang="en-US"/>
        </a:p>
      </dgm:t>
    </dgm:pt>
    <dgm:pt modelId="{2DC6E343-01E4-4548-9F19-D9284F8E9DD1}">
      <dgm:prSet custT="1"/>
      <dgm:spPr/>
      <dgm:t>
        <a:bodyPr/>
        <a:lstStyle/>
        <a:p>
          <a:pPr rtl="0"/>
          <a:r>
            <a:rPr lang="en-US" sz="1600" b="1" i="0" dirty="0">
              <a:latin typeface="+mn-lt"/>
            </a:rPr>
            <a:t>March – May </a:t>
          </a:r>
          <a:br>
            <a:rPr lang="en-US" sz="1600" b="0" i="0" dirty="0">
              <a:latin typeface="+mn-lt"/>
            </a:rPr>
          </a:br>
          <a:r>
            <a:rPr lang="en-US" sz="1600" b="0" i="0" dirty="0">
              <a:latin typeface="+mn-lt"/>
            </a:rPr>
            <a:t>Mayor’s Office</a:t>
          </a:r>
          <a:r>
            <a:rPr lang="en-US" sz="1600" dirty="0">
              <a:latin typeface="+mn-lt"/>
            </a:rPr>
            <a:t> Review</a:t>
          </a:r>
        </a:p>
      </dgm:t>
    </dgm:pt>
    <dgm:pt modelId="{9AED50BF-A57B-2D4D-8E61-DD3AB845EDD9}" type="parTrans" cxnId="{A5EF9A89-9ADD-1E45-B529-45DA9BE4BD1B}">
      <dgm:prSet/>
      <dgm:spPr/>
      <dgm:t>
        <a:bodyPr/>
        <a:lstStyle/>
        <a:p>
          <a:endParaRPr lang="en-US"/>
        </a:p>
      </dgm:t>
    </dgm:pt>
    <dgm:pt modelId="{5CFB1379-A23C-0647-8D29-E20749D33B97}" type="sibTrans" cxnId="{A5EF9A89-9ADD-1E45-B529-45DA9BE4BD1B}">
      <dgm:prSet/>
      <dgm:spPr/>
      <dgm:t>
        <a:bodyPr/>
        <a:lstStyle/>
        <a:p>
          <a:endParaRPr lang="en-US"/>
        </a:p>
      </dgm:t>
    </dgm:pt>
    <dgm:pt modelId="{77990290-B190-234D-A88A-80DB688D3778}">
      <dgm:prSet custT="1"/>
      <dgm:spPr/>
      <dgm:t>
        <a:bodyPr/>
        <a:lstStyle/>
        <a:p>
          <a:r>
            <a:rPr lang="en-US" sz="1600" b="1" i="0" dirty="0">
              <a:latin typeface="+mn-lt"/>
            </a:rPr>
            <a:t>June – July </a:t>
          </a:r>
          <a:br>
            <a:rPr lang="en-US" sz="1600" b="0" i="0" dirty="0">
              <a:latin typeface="+mn-lt"/>
            </a:rPr>
          </a:br>
          <a:r>
            <a:rPr lang="en-US" sz="1600" b="0" i="0" dirty="0">
              <a:latin typeface="+mn-lt"/>
            </a:rPr>
            <a:t>Board of Supervisors Review</a:t>
          </a:r>
          <a:endParaRPr lang="en-US" sz="1600" dirty="0">
            <a:latin typeface="+mn-lt"/>
          </a:endParaRPr>
        </a:p>
      </dgm:t>
    </dgm:pt>
    <dgm:pt modelId="{2633255B-2340-7743-99FA-562B74873999}" type="parTrans" cxnId="{62162D76-4F72-2D42-82C8-61BAE5D64191}">
      <dgm:prSet/>
      <dgm:spPr/>
      <dgm:t>
        <a:bodyPr/>
        <a:lstStyle/>
        <a:p>
          <a:endParaRPr lang="en-US"/>
        </a:p>
      </dgm:t>
    </dgm:pt>
    <dgm:pt modelId="{C5A50243-7E58-6F4A-8873-9424E0F2A207}" type="sibTrans" cxnId="{62162D76-4F72-2D42-82C8-61BAE5D64191}">
      <dgm:prSet/>
      <dgm:spPr/>
      <dgm:t>
        <a:bodyPr/>
        <a:lstStyle/>
        <a:p>
          <a:endParaRPr lang="en-US"/>
        </a:p>
      </dgm:t>
    </dgm:pt>
    <dgm:pt modelId="{9605B9D1-BB47-4A35-8FC4-45A19559429E}">
      <dgm:prSet phldr="0" custT="1"/>
      <dgm:spPr/>
      <dgm:t>
        <a:bodyPr/>
        <a:lstStyle/>
        <a:p>
          <a:pPr rtl="0"/>
          <a:r>
            <a:rPr lang="en-US" sz="1600" b="1" i="0" dirty="0">
              <a:latin typeface="+mn-lt"/>
              <a:cs typeface="Calibri"/>
            </a:rPr>
            <a:t>December 2023</a:t>
          </a:r>
          <a:br>
            <a:rPr lang="en-US" sz="1600" b="0" i="0" dirty="0">
              <a:latin typeface="+mn-lt"/>
              <a:cs typeface="Calibri"/>
            </a:rPr>
          </a:br>
          <a:r>
            <a:rPr lang="en-US" sz="1600" b="0" i="0" dirty="0">
              <a:latin typeface="+mn-lt"/>
              <a:cs typeface="Calibri"/>
            </a:rPr>
            <a:t>Five-Year Projection  &amp; Mayor’s Instructions</a:t>
          </a:r>
        </a:p>
      </dgm:t>
    </dgm:pt>
    <dgm:pt modelId="{C36D08D4-9B20-4909-98A1-0A7061F47324}" type="parTrans" cxnId="{3A384F49-F488-4952-BDB5-44A4140D3543}">
      <dgm:prSet/>
      <dgm:spPr/>
      <dgm:t>
        <a:bodyPr/>
        <a:lstStyle/>
        <a:p>
          <a:endParaRPr lang="en-US"/>
        </a:p>
      </dgm:t>
    </dgm:pt>
    <dgm:pt modelId="{7A98385A-6C7A-4CDB-84D1-D3E36C117CCF}" type="sibTrans" cxnId="{3A384F49-F488-4952-BDB5-44A4140D3543}">
      <dgm:prSet/>
      <dgm:spPr/>
      <dgm:t>
        <a:bodyPr/>
        <a:lstStyle/>
        <a:p>
          <a:endParaRPr lang="en-US"/>
        </a:p>
      </dgm:t>
    </dgm:pt>
    <dgm:pt modelId="{57276F90-8CD2-3E45-8538-7E2E14B8F685}" type="pres">
      <dgm:prSet presAssocID="{2F5A8518-EAEF-1547-B9B2-ED6B34EFAA89}" presName="CompostProcess" presStyleCnt="0">
        <dgm:presLayoutVars>
          <dgm:dir/>
          <dgm:resizeHandles val="exact"/>
        </dgm:presLayoutVars>
      </dgm:prSet>
      <dgm:spPr/>
    </dgm:pt>
    <dgm:pt modelId="{24790528-46C3-3142-8DE4-1674F0C69E11}" type="pres">
      <dgm:prSet presAssocID="{2F5A8518-EAEF-1547-B9B2-ED6B34EFAA89}" presName="arrow" presStyleLbl="bgShp" presStyleIdx="0" presStyleCnt="1"/>
      <dgm:spPr/>
    </dgm:pt>
    <dgm:pt modelId="{531A2906-91F5-5A4C-9BF1-BB7F7246EA00}" type="pres">
      <dgm:prSet presAssocID="{2F5A8518-EAEF-1547-B9B2-ED6B34EFAA89}" presName="linearProcess" presStyleCnt="0"/>
      <dgm:spPr/>
    </dgm:pt>
    <dgm:pt modelId="{4EDBE82A-32CC-4A5C-9B16-CE31F696DEE4}" type="pres">
      <dgm:prSet presAssocID="{9605B9D1-BB47-4A35-8FC4-45A19559429E}" presName="textNode" presStyleLbl="node1" presStyleIdx="0" presStyleCnt="4">
        <dgm:presLayoutVars>
          <dgm:bulletEnabled val="1"/>
        </dgm:presLayoutVars>
      </dgm:prSet>
      <dgm:spPr/>
    </dgm:pt>
    <dgm:pt modelId="{F007C266-4310-46B1-819D-BC112EEB5251}" type="pres">
      <dgm:prSet presAssocID="{7A98385A-6C7A-4CDB-84D1-D3E36C117CCF}" presName="sibTrans" presStyleCnt="0"/>
      <dgm:spPr/>
    </dgm:pt>
    <dgm:pt modelId="{421E91B6-0D92-834D-99AE-21CAC2528C09}" type="pres">
      <dgm:prSet presAssocID="{658E8F42-AAC9-924C-BB1A-822BF2B1E899}" presName="textNode" presStyleLbl="node1" presStyleIdx="1" presStyleCnt="4">
        <dgm:presLayoutVars>
          <dgm:bulletEnabled val="1"/>
        </dgm:presLayoutVars>
      </dgm:prSet>
      <dgm:spPr/>
    </dgm:pt>
    <dgm:pt modelId="{01E83CF2-73B6-594E-9DFE-F7BB24A3B890}" type="pres">
      <dgm:prSet presAssocID="{C6BBB5E3-C73A-4C40-B36C-80C2DB112B3E}" presName="sibTrans" presStyleCnt="0"/>
      <dgm:spPr/>
    </dgm:pt>
    <dgm:pt modelId="{BC771453-1C9F-484E-9610-0D95331A3F49}" type="pres">
      <dgm:prSet presAssocID="{2DC6E343-01E4-4548-9F19-D9284F8E9DD1}" presName="textNode" presStyleLbl="node1" presStyleIdx="2" presStyleCnt="4">
        <dgm:presLayoutVars>
          <dgm:bulletEnabled val="1"/>
        </dgm:presLayoutVars>
      </dgm:prSet>
      <dgm:spPr/>
    </dgm:pt>
    <dgm:pt modelId="{008CDC49-23DA-6C47-9F5B-FACC657A8F75}" type="pres">
      <dgm:prSet presAssocID="{5CFB1379-A23C-0647-8D29-E20749D33B97}" presName="sibTrans" presStyleCnt="0"/>
      <dgm:spPr/>
    </dgm:pt>
    <dgm:pt modelId="{3C362DCD-B8B7-FB4F-AED6-3753D9B8289B}" type="pres">
      <dgm:prSet presAssocID="{77990290-B190-234D-A88A-80DB688D3778}" presName="textNode" presStyleLbl="node1" presStyleIdx="3" presStyleCnt="4">
        <dgm:presLayoutVars>
          <dgm:bulletEnabled val="1"/>
        </dgm:presLayoutVars>
      </dgm:prSet>
      <dgm:spPr/>
    </dgm:pt>
  </dgm:ptLst>
  <dgm:cxnLst>
    <dgm:cxn modelId="{5FBF6E1D-5E91-EC4D-9C9F-83E8C2A03DDF}" srcId="{2F5A8518-EAEF-1547-B9B2-ED6B34EFAA89}" destId="{658E8F42-AAC9-924C-BB1A-822BF2B1E899}" srcOrd="1" destOrd="0" parTransId="{E6F692CF-EE4B-9440-BA03-E37E442257C6}" sibTransId="{C6BBB5E3-C73A-4C40-B36C-80C2DB112B3E}"/>
    <dgm:cxn modelId="{4CF7AC63-A85B-4F92-B6F0-DB81ED4BD7C6}" type="presOf" srcId="{658E8F42-AAC9-924C-BB1A-822BF2B1E899}" destId="{421E91B6-0D92-834D-99AE-21CAC2528C09}" srcOrd="0" destOrd="0" presId="urn:microsoft.com/office/officeart/2005/8/layout/hProcess9"/>
    <dgm:cxn modelId="{3A384F49-F488-4952-BDB5-44A4140D3543}" srcId="{2F5A8518-EAEF-1547-B9B2-ED6B34EFAA89}" destId="{9605B9D1-BB47-4A35-8FC4-45A19559429E}" srcOrd="0" destOrd="0" parTransId="{C36D08D4-9B20-4909-98A1-0A7061F47324}" sibTransId="{7A98385A-6C7A-4CDB-84D1-D3E36C117CCF}"/>
    <dgm:cxn modelId="{62162D76-4F72-2D42-82C8-61BAE5D64191}" srcId="{2F5A8518-EAEF-1547-B9B2-ED6B34EFAA89}" destId="{77990290-B190-234D-A88A-80DB688D3778}" srcOrd="3" destOrd="0" parTransId="{2633255B-2340-7743-99FA-562B74873999}" sibTransId="{C5A50243-7E58-6F4A-8873-9424E0F2A207}"/>
    <dgm:cxn modelId="{A5EF9A89-9ADD-1E45-B529-45DA9BE4BD1B}" srcId="{2F5A8518-EAEF-1547-B9B2-ED6B34EFAA89}" destId="{2DC6E343-01E4-4548-9F19-D9284F8E9DD1}" srcOrd="2" destOrd="0" parTransId="{9AED50BF-A57B-2D4D-8E61-DD3AB845EDD9}" sibTransId="{5CFB1379-A23C-0647-8D29-E20749D33B97}"/>
    <dgm:cxn modelId="{BA64A599-658A-7B46-8D5D-6FCF3A8E77EF}" type="presOf" srcId="{2F5A8518-EAEF-1547-B9B2-ED6B34EFAA89}" destId="{57276F90-8CD2-3E45-8538-7E2E14B8F685}" srcOrd="0" destOrd="0" presId="urn:microsoft.com/office/officeart/2005/8/layout/hProcess9"/>
    <dgm:cxn modelId="{6F60D6BF-C35F-4D6E-BE88-1CA34404FD4E}" type="presOf" srcId="{77990290-B190-234D-A88A-80DB688D3778}" destId="{3C362DCD-B8B7-FB4F-AED6-3753D9B8289B}" srcOrd="0" destOrd="0" presId="urn:microsoft.com/office/officeart/2005/8/layout/hProcess9"/>
    <dgm:cxn modelId="{EC7D42F2-12D3-4CE8-83DE-ACFB90194F26}" type="presOf" srcId="{9605B9D1-BB47-4A35-8FC4-45A19559429E}" destId="{4EDBE82A-32CC-4A5C-9B16-CE31F696DEE4}" srcOrd="0" destOrd="0" presId="urn:microsoft.com/office/officeart/2005/8/layout/hProcess9"/>
    <dgm:cxn modelId="{5F2EBDFA-8D91-4627-A9E9-785542D5F7DC}" type="presOf" srcId="{2DC6E343-01E4-4548-9F19-D9284F8E9DD1}" destId="{BC771453-1C9F-484E-9610-0D95331A3F49}" srcOrd="0" destOrd="0" presId="urn:microsoft.com/office/officeart/2005/8/layout/hProcess9"/>
    <dgm:cxn modelId="{08778542-B415-41FD-A19B-1EEEB308AA30}" type="presParOf" srcId="{57276F90-8CD2-3E45-8538-7E2E14B8F685}" destId="{24790528-46C3-3142-8DE4-1674F0C69E11}" srcOrd="0" destOrd="0" presId="urn:microsoft.com/office/officeart/2005/8/layout/hProcess9"/>
    <dgm:cxn modelId="{22083EDE-EC0F-448B-8DEB-7948DFB70632}" type="presParOf" srcId="{57276F90-8CD2-3E45-8538-7E2E14B8F685}" destId="{531A2906-91F5-5A4C-9BF1-BB7F7246EA00}" srcOrd="1" destOrd="0" presId="urn:microsoft.com/office/officeart/2005/8/layout/hProcess9"/>
    <dgm:cxn modelId="{1764B8AE-CD14-438C-A9BD-4FF1AD394CA0}" type="presParOf" srcId="{531A2906-91F5-5A4C-9BF1-BB7F7246EA00}" destId="{4EDBE82A-32CC-4A5C-9B16-CE31F696DEE4}" srcOrd="0" destOrd="0" presId="urn:microsoft.com/office/officeart/2005/8/layout/hProcess9"/>
    <dgm:cxn modelId="{1E80A8D8-01C2-4566-85F6-F2FDE0DE46CD}" type="presParOf" srcId="{531A2906-91F5-5A4C-9BF1-BB7F7246EA00}" destId="{F007C266-4310-46B1-819D-BC112EEB5251}" srcOrd="1" destOrd="0" presId="urn:microsoft.com/office/officeart/2005/8/layout/hProcess9"/>
    <dgm:cxn modelId="{4187DAB1-4966-45A7-8E20-7119B10A1C3A}" type="presParOf" srcId="{531A2906-91F5-5A4C-9BF1-BB7F7246EA00}" destId="{421E91B6-0D92-834D-99AE-21CAC2528C09}" srcOrd="2" destOrd="0" presId="urn:microsoft.com/office/officeart/2005/8/layout/hProcess9"/>
    <dgm:cxn modelId="{1611F177-DBBE-412A-929E-4C8331C33205}" type="presParOf" srcId="{531A2906-91F5-5A4C-9BF1-BB7F7246EA00}" destId="{01E83CF2-73B6-594E-9DFE-F7BB24A3B890}" srcOrd="3" destOrd="0" presId="urn:microsoft.com/office/officeart/2005/8/layout/hProcess9"/>
    <dgm:cxn modelId="{52660536-F15C-4069-A037-2A01CC7BCAA6}" type="presParOf" srcId="{531A2906-91F5-5A4C-9BF1-BB7F7246EA00}" destId="{BC771453-1C9F-484E-9610-0D95331A3F49}" srcOrd="4" destOrd="0" presId="urn:microsoft.com/office/officeart/2005/8/layout/hProcess9"/>
    <dgm:cxn modelId="{53A81F4B-9556-4692-9AF6-4E93D5C25736}" type="presParOf" srcId="{531A2906-91F5-5A4C-9BF1-BB7F7246EA00}" destId="{008CDC49-23DA-6C47-9F5B-FACC657A8F75}" srcOrd="5" destOrd="0" presId="urn:microsoft.com/office/officeart/2005/8/layout/hProcess9"/>
    <dgm:cxn modelId="{CBF3F490-32C4-46D4-BBC3-78DEF3A21E6E}" type="presParOf" srcId="{531A2906-91F5-5A4C-9BF1-BB7F7246EA00}" destId="{3C362DCD-B8B7-FB4F-AED6-3753D9B8289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0909D-3C8C-4AD0-BA06-C96175EBE94A}"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FCFB72C4-C327-4A3E-8E7F-9CD0877BA54E}">
      <dgm:prSet/>
      <dgm:spPr/>
      <dgm:t>
        <a:bodyPr/>
        <a:lstStyle/>
        <a:p>
          <a:r>
            <a:rPr lang="en-US" b="1"/>
            <a:t>Office of Coordinated Care</a:t>
          </a:r>
        </a:p>
      </dgm:t>
    </dgm:pt>
    <dgm:pt modelId="{A01C450A-10B0-47DA-80E5-1ADD3B2BC3C7}" type="parTrans" cxnId="{4637881E-9A80-429A-9881-C06FB0A5E11F}">
      <dgm:prSet/>
      <dgm:spPr/>
      <dgm:t>
        <a:bodyPr/>
        <a:lstStyle/>
        <a:p>
          <a:endParaRPr lang="en-US"/>
        </a:p>
      </dgm:t>
    </dgm:pt>
    <dgm:pt modelId="{DB0A9C95-E6D3-45E8-A896-941791ECBF95}" type="sibTrans" cxnId="{4637881E-9A80-429A-9881-C06FB0A5E11F}">
      <dgm:prSet/>
      <dgm:spPr/>
      <dgm:t>
        <a:bodyPr/>
        <a:lstStyle/>
        <a:p>
          <a:endParaRPr lang="en-US"/>
        </a:p>
      </dgm:t>
    </dgm:pt>
    <dgm:pt modelId="{8E53E5A6-EFA6-47D6-9AA1-EB96D9BD03E6}">
      <dgm:prSet/>
      <dgm:spPr/>
      <dgm:t>
        <a:bodyPr/>
        <a:lstStyle/>
        <a:p>
          <a:r>
            <a:rPr lang="en-US" b="1"/>
            <a:t>Mental Health Services Center</a:t>
          </a:r>
        </a:p>
      </dgm:t>
    </dgm:pt>
    <dgm:pt modelId="{14D674D7-2452-49B4-AE9D-3C921030C8A0}" type="parTrans" cxnId="{F829A3F2-3648-4D85-B10A-88A63D9410D6}">
      <dgm:prSet/>
      <dgm:spPr/>
      <dgm:t>
        <a:bodyPr/>
        <a:lstStyle/>
        <a:p>
          <a:endParaRPr lang="en-US"/>
        </a:p>
      </dgm:t>
    </dgm:pt>
    <dgm:pt modelId="{34400EC8-1964-4374-811D-D50D1C3EBD01}" type="sibTrans" cxnId="{F829A3F2-3648-4D85-B10A-88A63D9410D6}">
      <dgm:prSet/>
      <dgm:spPr/>
      <dgm:t>
        <a:bodyPr/>
        <a:lstStyle/>
        <a:p>
          <a:endParaRPr lang="en-US"/>
        </a:p>
      </dgm:t>
    </dgm:pt>
    <dgm:pt modelId="{4791FDA5-3A04-4EE3-A197-F3123BEFEBF2}">
      <dgm:prSet/>
      <dgm:spPr/>
      <dgm:t>
        <a:bodyPr/>
        <a:lstStyle/>
        <a:p>
          <a:r>
            <a:rPr lang="en-US"/>
            <a:t>Improve and centralize care coordination for clients</a:t>
          </a:r>
        </a:p>
      </dgm:t>
    </dgm:pt>
    <dgm:pt modelId="{DE61F7FE-7238-4A70-AA90-0C4514A9396A}" type="parTrans" cxnId="{5D685CCF-E313-4CBA-AB19-F8E44AC7FC5D}">
      <dgm:prSet/>
      <dgm:spPr/>
      <dgm:t>
        <a:bodyPr/>
        <a:lstStyle/>
        <a:p>
          <a:endParaRPr lang="en-US"/>
        </a:p>
      </dgm:t>
    </dgm:pt>
    <dgm:pt modelId="{0D0D784C-3561-4BD5-B38D-CF3012E9CA91}" type="sibTrans" cxnId="{5D685CCF-E313-4CBA-AB19-F8E44AC7FC5D}">
      <dgm:prSet/>
      <dgm:spPr/>
      <dgm:t>
        <a:bodyPr/>
        <a:lstStyle/>
        <a:p>
          <a:endParaRPr lang="en-US"/>
        </a:p>
      </dgm:t>
    </dgm:pt>
    <dgm:pt modelId="{4FA18083-5569-4EE1-B2CB-910044AD2BAA}">
      <dgm:prSet custT="1"/>
      <dgm:spPr/>
      <dgm:t>
        <a:bodyPr/>
        <a:lstStyle/>
        <a:p>
          <a:pPr algn="ctr"/>
          <a:r>
            <a:rPr lang="en-US" sz="1800"/>
            <a:t>Expand behavioral health treatment and care placements</a:t>
          </a:r>
        </a:p>
      </dgm:t>
    </dgm:pt>
    <dgm:pt modelId="{CEAEDFC0-DD11-40C6-BDE3-CD9DD6CE3EA7}" type="parTrans" cxnId="{B5BCFD13-45D2-4F54-A5D9-FC521CE70B40}">
      <dgm:prSet/>
      <dgm:spPr/>
      <dgm:t>
        <a:bodyPr/>
        <a:lstStyle/>
        <a:p>
          <a:endParaRPr lang="en-US"/>
        </a:p>
      </dgm:t>
    </dgm:pt>
    <dgm:pt modelId="{6311E1B2-759B-459B-8ADD-5B000698F39A}" type="sibTrans" cxnId="{B5BCFD13-45D2-4F54-A5D9-FC521CE70B40}">
      <dgm:prSet/>
      <dgm:spPr/>
      <dgm:t>
        <a:bodyPr/>
        <a:lstStyle/>
        <a:p>
          <a:endParaRPr lang="en-US"/>
        </a:p>
      </dgm:t>
    </dgm:pt>
    <dgm:pt modelId="{DF4B6A70-DBCD-4B2F-A570-31F93CFBA085}">
      <dgm:prSet/>
      <dgm:spPr/>
      <dgm:t>
        <a:bodyPr/>
        <a:lstStyle/>
        <a:p>
          <a:r>
            <a:rPr lang="en-US" b="1"/>
            <a:t>Street Crisis Response </a:t>
          </a:r>
        </a:p>
      </dgm:t>
    </dgm:pt>
    <dgm:pt modelId="{7778C72A-5DF8-4479-81AD-6D4CE7B42D54}" type="parTrans" cxnId="{E6E04A68-1FD6-4AE0-AC7E-1480CF2BA1A7}">
      <dgm:prSet/>
      <dgm:spPr/>
      <dgm:t>
        <a:bodyPr/>
        <a:lstStyle/>
        <a:p>
          <a:endParaRPr lang="en-US"/>
        </a:p>
      </dgm:t>
    </dgm:pt>
    <dgm:pt modelId="{A251DA3C-704C-4D7E-91A9-2A6300A246B4}" type="sibTrans" cxnId="{E6E04A68-1FD6-4AE0-AC7E-1480CF2BA1A7}">
      <dgm:prSet/>
      <dgm:spPr/>
      <dgm:t>
        <a:bodyPr/>
        <a:lstStyle/>
        <a:p>
          <a:endParaRPr lang="en-US"/>
        </a:p>
      </dgm:t>
    </dgm:pt>
    <dgm:pt modelId="{9EBAB17E-1112-42E3-83AF-B0C56F394C1C}">
      <dgm:prSet custT="1"/>
      <dgm:spPr/>
      <dgm:t>
        <a:bodyPr/>
        <a:lstStyle/>
        <a:p>
          <a:r>
            <a:rPr lang="en-US" sz="1800"/>
            <a:t>Provide help for behavioral health crises on the streets</a:t>
          </a:r>
        </a:p>
      </dgm:t>
    </dgm:pt>
    <dgm:pt modelId="{C3B66C2E-B3A9-441F-8E18-4A05893287B0}" type="parTrans" cxnId="{D942BE7F-99F0-4437-86E8-18DCCF739158}">
      <dgm:prSet/>
      <dgm:spPr/>
      <dgm:t>
        <a:bodyPr/>
        <a:lstStyle/>
        <a:p>
          <a:endParaRPr lang="en-US"/>
        </a:p>
      </dgm:t>
    </dgm:pt>
    <dgm:pt modelId="{7C1BD68F-5D6E-4F05-8DBB-9E2ED4DC5025}" type="sibTrans" cxnId="{D942BE7F-99F0-4437-86E8-18DCCF739158}">
      <dgm:prSet/>
      <dgm:spPr/>
      <dgm:t>
        <a:bodyPr/>
        <a:lstStyle/>
        <a:p>
          <a:endParaRPr lang="en-US"/>
        </a:p>
      </dgm:t>
    </dgm:pt>
    <dgm:pt modelId="{418EE6C8-2466-422A-AF63-73C99DD7C242}">
      <dgm:prSet/>
      <dgm:spPr/>
      <dgm:t>
        <a:bodyPr/>
        <a:lstStyle/>
        <a:p>
          <a:r>
            <a:rPr lang="en-US" b="1"/>
            <a:t>New Beds &amp; Facilities</a:t>
          </a:r>
        </a:p>
      </dgm:t>
    </dgm:pt>
    <dgm:pt modelId="{A660D221-78C0-43BA-AA29-F16A0D01BF67}" type="parTrans" cxnId="{DCEE6FD4-72E2-4139-A05B-A8CD8B9E58D4}">
      <dgm:prSet/>
      <dgm:spPr/>
      <dgm:t>
        <a:bodyPr/>
        <a:lstStyle/>
        <a:p>
          <a:endParaRPr lang="en-US"/>
        </a:p>
      </dgm:t>
    </dgm:pt>
    <dgm:pt modelId="{BB0AD83A-5066-421D-9467-5F7231EB75A4}" type="sibTrans" cxnId="{DCEE6FD4-72E2-4139-A05B-A8CD8B9E58D4}">
      <dgm:prSet/>
      <dgm:spPr/>
      <dgm:t>
        <a:bodyPr/>
        <a:lstStyle/>
        <a:p>
          <a:endParaRPr lang="en-US"/>
        </a:p>
      </dgm:t>
    </dgm:pt>
    <dgm:pt modelId="{06ECA41B-F8E8-4531-8E4E-DD00DFB57B35}">
      <dgm:prSet/>
      <dgm:spPr/>
      <dgm:t>
        <a:bodyPr/>
        <a:lstStyle/>
        <a:p>
          <a:pPr rtl="0"/>
          <a:r>
            <a:rPr lang="en-US" b="0"/>
            <a:t>Center for patients</a:t>
          </a:r>
          <a:r>
            <a:rPr lang="en-US" b="0">
              <a:latin typeface="Arial" panose="020B0604020202020204"/>
            </a:rPr>
            <a:t> to </a:t>
          </a:r>
          <a:r>
            <a:rPr lang="en-US" b="0"/>
            <a:t>access treatment,</a:t>
          </a:r>
          <a:r>
            <a:rPr lang="en-US" b="0">
              <a:latin typeface="Arial" panose="020B0604020202020204"/>
            </a:rPr>
            <a:t> medications</a:t>
          </a:r>
          <a:r>
            <a:rPr lang="en-US" b="0"/>
            <a:t>, </a:t>
          </a:r>
          <a:br>
            <a:rPr lang="en-US" b="0"/>
          </a:br>
          <a:r>
            <a:rPr lang="en-US" b="0"/>
            <a:t>and </a:t>
          </a:r>
          <a:r>
            <a:rPr lang="en-US" b="0">
              <a:latin typeface="Arial" panose="020B0604020202020204"/>
            </a:rPr>
            <a:t>referrals</a:t>
          </a:r>
          <a:endParaRPr lang="en-US" b="0"/>
        </a:p>
      </dgm:t>
    </dgm:pt>
    <dgm:pt modelId="{BEA93E0A-39C3-49CF-B364-A21404CCFD04}" type="parTrans" cxnId="{3C76F328-E167-4DB9-A20F-2D22F4EF3535}">
      <dgm:prSet/>
      <dgm:spPr/>
      <dgm:t>
        <a:bodyPr/>
        <a:lstStyle/>
        <a:p>
          <a:endParaRPr lang="en-US"/>
        </a:p>
      </dgm:t>
    </dgm:pt>
    <dgm:pt modelId="{0360B60D-F46F-4262-9EFF-7EE5079D25A9}" type="sibTrans" cxnId="{3C76F328-E167-4DB9-A20F-2D22F4EF3535}">
      <dgm:prSet/>
      <dgm:spPr/>
      <dgm:t>
        <a:bodyPr/>
        <a:lstStyle/>
        <a:p>
          <a:endParaRPr lang="en-US"/>
        </a:p>
      </dgm:t>
    </dgm:pt>
    <dgm:pt modelId="{FD8BF849-CBC6-48B5-801B-CB1DBA478037}" type="pres">
      <dgm:prSet presAssocID="{89D0909D-3C8C-4AD0-BA06-C96175EBE94A}" presName="theList" presStyleCnt="0">
        <dgm:presLayoutVars>
          <dgm:dir/>
          <dgm:animLvl val="lvl"/>
          <dgm:resizeHandles val="exact"/>
        </dgm:presLayoutVars>
      </dgm:prSet>
      <dgm:spPr/>
    </dgm:pt>
    <dgm:pt modelId="{86FFA96B-E32A-434B-9572-A9355C9CB6ED}" type="pres">
      <dgm:prSet presAssocID="{FCFB72C4-C327-4A3E-8E7F-9CD0877BA54E}" presName="compNode" presStyleCnt="0"/>
      <dgm:spPr/>
    </dgm:pt>
    <dgm:pt modelId="{F14F8188-3EE4-47B0-924F-D0A140790454}" type="pres">
      <dgm:prSet presAssocID="{FCFB72C4-C327-4A3E-8E7F-9CD0877BA54E}" presName="aNode" presStyleLbl="bgShp" presStyleIdx="0" presStyleCnt="4"/>
      <dgm:spPr/>
    </dgm:pt>
    <dgm:pt modelId="{928FA665-9158-46C5-A8B9-9FF5146487FD}" type="pres">
      <dgm:prSet presAssocID="{FCFB72C4-C327-4A3E-8E7F-9CD0877BA54E}" presName="textNode" presStyleLbl="bgShp" presStyleIdx="0" presStyleCnt="4"/>
      <dgm:spPr/>
    </dgm:pt>
    <dgm:pt modelId="{1D55ECD8-6A0F-4776-B0AF-46756F0087AB}" type="pres">
      <dgm:prSet presAssocID="{FCFB72C4-C327-4A3E-8E7F-9CD0877BA54E}" presName="compChildNode" presStyleCnt="0"/>
      <dgm:spPr/>
    </dgm:pt>
    <dgm:pt modelId="{FC109125-9095-4809-93BF-391B006F9361}" type="pres">
      <dgm:prSet presAssocID="{FCFB72C4-C327-4A3E-8E7F-9CD0877BA54E}" presName="theInnerList" presStyleCnt="0"/>
      <dgm:spPr/>
    </dgm:pt>
    <dgm:pt modelId="{F09AF0B6-8387-4B1C-9C3B-EB87E7F67666}" type="pres">
      <dgm:prSet presAssocID="{4791FDA5-3A04-4EE3-A197-F3123BEFEBF2}" presName="childNode" presStyleLbl="node1" presStyleIdx="0" presStyleCnt="4">
        <dgm:presLayoutVars>
          <dgm:bulletEnabled val="1"/>
        </dgm:presLayoutVars>
      </dgm:prSet>
      <dgm:spPr/>
    </dgm:pt>
    <dgm:pt modelId="{8710ADBB-5EB7-4119-A107-A8ED6A65BCD7}" type="pres">
      <dgm:prSet presAssocID="{FCFB72C4-C327-4A3E-8E7F-9CD0877BA54E}" presName="aSpace" presStyleCnt="0"/>
      <dgm:spPr/>
    </dgm:pt>
    <dgm:pt modelId="{B3B7E22E-0F8F-4E04-B7E9-07AF6C6B3B85}" type="pres">
      <dgm:prSet presAssocID="{8E53E5A6-EFA6-47D6-9AA1-EB96D9BD03E6}" presName="compNode" presStyleCnt="0"/>
      <dgm:spPr/>
    </dgm:pt>
    <dgm:pt modelId="{4A47531E-EF10-4DB7-B4A4-4D2F32F5B08B}" type="pres">
      <dgm:prSet presAssocID="{8E53E5A6-EFA6-47D6-9AA1-EB96D9BD03E6}" presName="aNode" presStyleLbl="bgShp" presStyleIdx="1" presStyleCnt="4"/>
      <dgm:spPr/>
    </dgm:pt>
    <dgm:pt modelId="{B9CB85E1-73D2-43E1-BE1E-381EC8F04CF3}" type="pres">
      <dgm:prSet presAssocID="{8E53E5A6-EFA6-47D6-9AA1-EB96D9BD03E6}" presName="textNode" presStyleLbl="bgShp" presStyleIdx="1" presStyleCnt="4"/>
      <dgm:spPr/>
    </dgm:pt>
    <dgm:pt modelId="{0CC80FF2-86F1-4D0C-B0AD-2666658B34F8}" type="pres">
      <dgm:prSet presAssocID="{8E53E5A6-EFA6-47D6-9AA1-EB96D9BD03E6}" presName="compChildNode" presStyleCnt="0"/>
      <dgm:spPr/>
    </dgm:pt>
    <dgm:pt modelId="{2A7ED445-9E33-4561-9737-9C4710C92DC6}" type="pres">
      <dgm:prSet presAssocID="{8E53E5A6-EFA6-47D6-9AA1-EB96D9BD03E6}" presName="theInnerList" presStyleCnt="0"/>
      <dgm:spPr/>
    </dgm:pt>
    <dgm:pt modelId="{DBA09EC7-D1E4-46DF-86E6-B474396FD5CE}" type="pres">
      <dgm:prSet presAssocID="{06ECA41B-F8E8-4531-8E4E-DD00DFB57B35}" presName="childNode" presStyleLbl="node1" presStyleIdx="1" presStyleCnt="4">
        <dgm:presLayoutVars>
          <dgm:bulletEnabled val="1"/>
        </dgm:presLayoutVars>
      </dgm:prSet>
      <dgm:spPr/>
    </dgm:pt>
    <dgm:pt modelId="{D0BD20DA-D5DD-4B92-B441-101E899A0D2C}" type="pres">
      <dgm:prSet presAssocID="{8E53E5A6-EFA6-47D6-9AA1-EB96D9BD03E6}" presName="aSpace" presStyleCnt="0"/>
      <dgm:spPr/>
    </dgm:pt>
    <dgm:pt modelId="{D9E2D81F-4B67-448D-B191-798F97B52CDE}" type="pres">
      <dgm:prSet presAssocID="{418EE6C8-2466-422A-AF63-73C99DD7C242}" presName="compNode" presStyleCnt="0"/>
      <dgm:spPr/>
    </dgm:pt>
    <dgm:pt modelId="{4AB3C8DA-516D-47C8-AD33-7C8D2EAC76AB}" type="pres">
      <dgm:prSet presAssocID="{418EE6C8-2466-422A-AF63-73C99DD7C242}" presName="aNode" presStyleLbl="bgShp" presStyleIdx="2" presStyleCnt="4" custLinFactNeighborX="3640" custLinFactNeighborY="7497"/>
      <dgm:spPr/>
    </dgm:pt>
    <dgm:pt modelId="{C8702C3F-4512-4A09-AFFF-93B756B4C856}" type="pres">
      <dgm:prSet presAssocID="{418EE6C8-2466-422A-AF63-73C99DD7C242}" presName="textNode" presStyleLbl="bgShp" presStyleIdx="2" presStyleCnt="4"/>
      <dgm:spPr/>
    </dgm:pt>
    <dgm:pt modelId="{11F225D2-0E7B-4E12-A3B1-FBFDBD92347A}" type="pres">
      <dgm:prSet presAssocID="{418EE6C8-2466-422A-AF63-73C99DD7C242}" presName="compChildNode" presStyleCnt="0"/>
      <dgm:spPr/>
    </dgm:pt>
    <dgm:pt modelId="{43705BB0-5564-41CB-A8A8-FD6CDF0DC4BA}" type="pres">
      <dgm:prSet presAssocID="{418EE6C8-2466-422A-AF63-73C99DD7C242}" presName="theInnerList" presStyleCnt="0"/>
      <dgm:spPr/>
    </dgm:pt>
    <dgm:pt modelId="{0076434D-8BF8-401C-A352-0EE7CC8B478A}" type="pres">
      <dgm:prSet presAssocID="{4FA18083-5569-4EE1-B2CB-910044AD2BAA}" presName="childNode" presStyleLbl="node1" presStyleIdx="2" presStyleCnt="4" custLinFactNeighborX="5212" custLinFactNeighborY="-260">
        <dgm:presLayoutVars>
          <dgm:bulletEnabled val="1"/>
        </dgm:presLayoutVars>
      </dgm:prSet>
      <dgm:spPr/>
    </dgm:pt>
    <dgm:pt modelId="{D7839DFF-F28E-4A7A-BD04-1DEC29D777AE}" type="pres">
      <dgm:prSet presAssocID="{418EE6C8-2466-422A-AF63-73C99DD7C242}" presName="aSpace" presStyleCnt="0"/>
      <dgm:spPr/>
    </dgm:pt>
    <dgm:pt modelId="{457CE19D-9DB0-4120-9BBF-1D540F91BC43}" type="pres">
      <dgm:prSet presAssocID="{DF4B6A70-DBCD-4B2F-A570-31F93CFBA085}" presName="compNode" presStyleCnt="0"/>
      <dgm:spPr/>
    </dgm:pt>
    <dgm:pt modelId="{74C12F47-C6AC-4786-85F5-7A1C7B3A2F43}" type="pres">
      <dgm:prSet presAssocID="{DF4B6A70-DBCD-4B2F-A570-31F93CFBA085}" presName="aNode" presStyleLbl="bgShp" presStyleIdx="3" presStyleCnt="4"/>
      <dgm:spPr/>
    </dgm:pt>
    <dgm:pt modelId="{6C0179F8-09E0-455E-B9D0-579F8D63BEAC}" type="pres">
      <dgm:prSet presAssocID="{DF4B6A70-DBCD-4B2F-A570-31F93CFBA085}" presName="textNode" presStyleLbl="bgShp" presStyleIdx="3" presStyleCnt="4"/>
      <dgm:spPr/>
    </dgm:pt>
    <dgm:pt modelId="{746C8E55-7784-4F27-AF0A-C4E4870EB772}" type="pres">
      <dgm:prSet presAssocID="{DF4B6A70-DBCD-4B2F-A570-31F93CFBA085}" presName="compChildNode" presStyleCnt="0"/>
      <dgm:spPr/>
    </dgm:pt>
    <dgm:pt modelId="{FB7F12AE-5703-4B93-88A3-4E500CA96293}" type="pres">
      <dgm:prSet presAssocID="{DF4B6A70-DBCD-4B2F-A570-31F93CFBA085}" presName="theInnerList" presStyleCnt="0"/>
      <dgm:spPr/>
    </dgm:pt>
    <dgm:pt modelId="{2FA44260-B02A-4495-803F-FDECE71CC63A}" type="pres">
      <dgm:prSet presAssocID="{9EBAB17E-1112-42E3-83AF-B0C56F394C1C}" presName="childNode" presStyleLbl="node1" presStyleIdx="3" presStyleCnt="4" custLinFactNeighborY="-832">
        <dgm:presLayoutVars>
          <dgm:bulletEnabled val="1"/>
        </dgm:presLayoutVars>
      </dgm:prSet>
      <dgm:spPr/>
    </dgm:pt>
  </dgm:ptLst>
  <dgm:cxnLst>
    <dgm:cxn modelId="{E0C0BE04-A9F5-4AEE-AD89-E555EBBE5A63}" type="presOf" srcId="{8E53E5A6-EFA6-47D6-9AA1-EB96D9BD03E6}" destId="{B9CB85E1-73D2-43E1-BE1E-381EC8F04CF3}" srcOrd="1" destOrd="0" presId="urn:microsoft.com/office/officeart/2005/8/layout/lProcess2"/>
    <dgm:cxn modelId="{B5BCFD13-45D2-4F54-A5D9-FC521CE70B40}" srcId="{418EE6C8-2466-422A-AF63-73C99DD7C242}" destId="{4FA18083-5569-4EE1-B2CB-910044AD2BAA}" srcOrd="0" destOrd="0" parTransId="{CEAEDFC0-DD11-40C6-BDE3-CD9DD6CE3EA7}" sibTransId="{6311E1B2-759B-459B-8ADD-5B000698F39A}"/>
    <dgm:cxn modelId="{4637881E-9A80-429A-9881-C06FB0A5E11F}" srcId="{89D0909D-3C8C-4AD0-BA06-C96175EBE94A}" destId="{FCFB72C4-C327-4A3E-8E7F-9CD0877BA54E}" srcOrd="0" destOrd="0" parTransId="{A01C450A-10B0-47DA-80E5-1ADD3B2BC3C7}" sibTransId="{DB0A9C95-E6D3-45E8-A896-941791ECBF95}"/>
    <dgm:cxn modelId="{3C76F328-E167-4DB9-A20F-2D22F4EF3535}" srcId="{8E53E5A6-EFA6-47D6-9AA1-EB96D9BD03E6}" destId="{06ECA41B-F8E8-4531-8E4E-DD00DFB57B35}" srcOrd="0" destOrd="0" parTransId="{BEA93E0A-39C3-49CF-B364-A21404CCFD04}" sibTransId="{0360B60D-F46F-4262-9EFF-7EE5079D25A9}"/>
    <dgm:cxn modelId="{E67DDA30-4389-4C5B-9631-2167888B8B7B}" type="presOf" srcId="{FCFB72C4-C327-4A3E-8E7F-9CD0877BA54E}" destId="{928FA665-9158-46C5-A8B9-9FF5146487FD}" srcOrd="1" destOrd="0" presId="urn:microsoft.com/office/officeart/2005/8/layout/lProcess2"/>
    <dgm:cxn modelId="{E6E04A68-1FD6-4AE0-AC7E-1480CF2BA1A7}" srcId="{89D0909D-3C8C-4AD0-BA06-C96175EBE94A}" destId="{DF4B6A70-DBCD-4B2F-A570-31F93CFBA085}" srcOrd="3" destOrd="0" parTransId="{7778C72A-5DF8-4479-81AD-6D4CE7B42D54}" sibTransId="{A251DA3C-704C-4D7E-91A9-2A6300A246B4}"/>
    <dgm:cxn modelId="{179EE653-3F1A-440E-9D51-42DC20D1F5DD}" type="presOf" srcId="{89D0909D-3C8C-4AD0-BA06-C96175EBE94A}" destId="{FD8BF849-CBC6-48B5-801B-CB1DBA478037}" srcOrd="0" destOrd="0" presId="urn:microsoft.com/office/officeart/2005/8/layout/lProcess2"/>
    <dgm:cxn modelId="{E8FE8158-B193-4225-A4A4-693E03B0D507}" type="presOf" srcId="{418EE6C8-2466-422A-AF63-73C99DD7C242}" destId="{C8702C3F-4512-4A09-AFFF-93B756B4C856}" srcOrd="1" destOrd="0" presId="urn:microsoft.com/office/officeart/2005/8/layout/lProcess2"/>
    <dgm:cxn modelId="{5C070079-3714-4839-B87D-A5BFAE65F7CD}" type="presOf" srcId="{8E53E5A6-EFA6-47D6-9AA1-EB96D9BD03E6}" destId="{4A47531E-EF10-4DB7-B4A4-4D2F32F5B08B}" srcOrd="0" destOrd="0" presId="urn:microsoft.com/office/officeart/2005/8/layout/lProcess2"/>
    <dgm:cxn modelId="{21940359-D7B5-4CDD-B139-C6B58367B725}" type="presOf" srcId="{9EBAB17E-1112-42E3-83AF-B0C56F394C1C}" destId="{2FA44260-B02A-4495-803F-FDECE71CC63A}" srcOrd="0" destOrd="0" presId="urn:microsoft.com/office/officeart/2005/8/layout/lProcess2"/>
    <dgm:cxn modelId="{D942BE7F-99F0-4437-86E8-18DCCF739158}" srcId="{DF4B6A70-DBCD-4B2F-A570-31F93CFBA085}" destId="{9EBAB17E-1112-42E3-83AF-B0C56F394C1C}" srcOrd="0" destOrd="0" parTransId="{C3B66C2E-B3A9-441F-8E18-4A05893287B0}" sibTransId="{7C1BD68F-5D6E-4F05-8DBB-9E2ED4DC5025}"/>
    <dgm:cxn modelId="{015DC882-670A-4592-BE00-1941F1EC9A8F}" type="presOf" srcId="{DF4B6A70-DBCD-4B2F-A570-31F93CFBA085}" destId="{74C12F47-C6AC-4786-85F5-7A1C7B3A2F43}" srcOrd="0" destOrd="0" presId="urn:microsoft.com/office/officeart/2005/8/layout/lProcess2"/>
    <dgm:cxn modelId="{5AE552AD-39ED-4778-8A7E-621ACF271DD7}" type="presOf" srcId="{DF4B6A70-DBCD-4B2F-A570-31F93CFBA085}" destId="{6C0179F8-09E0-455E-B9D0-579F8D63BEAC}" srcOrd="1" destOrd="0" presId="urn:microsoft.com/office/officeart/2005/8/layout/lProcess2"/>
    <dgm:cxn modelId="{1046B6B5-6084-4359-A65A-3B255AC715E2}" type="presOf" srcId="{06ECA41B-F8E8-4531-8E4E-DD00DFB57B35}" destId="{DBA09EC7-D1E4-46DF-86E6-B474396FD5CE}" srcOrd="0" destOrd="0" presId="urn:microsoft.com/office/officeart/2005/8/layout/lProcess2"/>
    <dgm:cxn modelId="{45011FBB-0D96-40C2-87AB-EFEC4C65D399}" type="presOf" srcId="{FCFB72C4-C327-4A3E-8E7F-9CD0877BA54E}" destId="{F14F8188-3EE4-47B0-924F-D0A140790454}" srcOrd="0" destOrd="0" presId="urn:microsoft.com/office/officeart/2005/8/layout/lProcess2"/>
    <dgm:cxn modelId="{4C1F3FBF-9A84-4928-9944-63A2F64B20C5}" type="presOf" srcId="{418EE6C8-2466-422A-AF63-73C99DD7C242}" destId="{4AB3C8DA-516D-47C8-AD33-7C8D2EAC76AB}" srcOrd="0" destOrd="0" presId="urn:microsoft.com/office/officeart/2005/8/layout/lProcess2"/>
    <dgm:cxn modelId="{5D685CCF-E313-4CBA-AB19-F8E44AC7FC5D}" srcId="{FCFB72C4-C327-4A3E-8E7F-9CD0877BA54E}" destId="{4791FDA5-3A04-4EE3-A197-F3123BEFEBF2}" srcOrd="0" destOrd="0" parTransId="{DE61F7FE-7238-4A70-AA90-0C4514A9396A}" sibTransId="{0D0D784C-3561-4BD5-B38D-CF3012E9CA91}"/>
    <dgm:cxn modelId="{DCEE6FD4-72E2-4139-A05B-A8CD8B9E58D4}" srcId="{89D0909D-3C8C-4AD0-BA06-C96175EBE94A}" destId="{418EE6C8-2466-422A-AF63-73C99DD7C242}" srcOrd="2" destOrd="0" parTransId="{A660D221-78C0-43BA-AA29-F16A0D01BF67}" sibTransId="{BB0AD83A-5066-421D-9467-5F7231EB75A4}"/>
    <dgm:cxn modelId="{D4C240E6-FF25-4AE0-A913-73EF230B40BE}" type="presOf" srcId="{4791FDA5-3A04-4EE3-A197-F3123BEFEBF2}" destId="{F09AF0B6-8387-4B1C-9C3B-EB87E7F67666}" srcOrd="0" destOrd="0" presId="urn:microsoft.com/office/officeart/2005/8/layout/lProcess2"/>
    <dgm:cxn modelId="{6BDDC0E8-8A45-4867-9CE0-44C3AB515604}" type="presOf" srcId="{4FA18083-5569-4EE1-B2CB-910044AD2BAA}" destId="{0076434D-8BF8-401C-A352-0EE7CC8B478A}" srcOrd="0" destOrd="0" presId="urn:microsoft.com/office/officeart/2005/8/layout/lProcess2"/>
    <dgm:cxn modelId="{F829A3F2-3648-4D85-B10A-88A63D9410D6}" srcId="{89D0909D-3C8C-4AD0-BA06-C96175EBE94A}" destId="{8E53E5A6-EFA6-47D6-9AA1-EB96D9BD03E6}" srcOrd="1" destOrd="0" parTransId="{14D674D7-2452-49B4-AE9D-3C921030C8A0}" sibTransId="{34400EC8-1964-4374-811D-D50D1C3EBD01}"/>
    <dgm:cxn modelId="{7385AFEF-1124-44FA-BE81-3D17F980742B}" type="presParOf" srcId="{FD8BF849-CBC6-48B5-801B-CB1DBA478037}" destId="{86FFA96B-E32A-434B-9572-A9355C9CB6ED}" srcOrd="0" destOrd="0" presId="urn:microsoft.com/office/officeart/2005/8/layout/lProcess2"/>
    <dgm:cxn modelId="{00BCCFBE-97BC-4456-9D30-BE7FCE5B9AAB}" type="presParOf" srcId="{86FFA96B-E32A-434B-9572-A9355C9CB6ED}" destId="{F14F8188-3EE4-47B0-924F-D0A140790454}" srcOrd="0" destOrd="0" presId="urn:microsoft.com/office/officeart/2005/8/layout/lProcess2"/>
    <dgm:cxn modelId="{D219E1F1-7633-4BC6-95BE-8A658A82440C}" type="presParOf" srcId="{86FFA96B-E32A-434B-9572-A9355C9CB6ED}" destId="{928FA665-9158-46C5-A8B9-9FF5146487FD}" srcOrd="1" destOrd="0" presId="urn:microsoft.com/office/officeart/2005/8/layout/lProcess2"/>
    <dgm:cxn modelId="{DA3EAD57-9078-4DBC-B110-5310B35CA0E4}" type="presParOf" srcId="{86FFA96B-E32A-434B-9572-A9355C9CB6ED}" destId="{1D55ECD8-6A0F-4776-B0AF-46756F0087AB}" srcOrd="2" destOrd="0" presId="urn:microsoft.com/office/officeart/2005/8/layout/lProcess2"/>
    <dgm:cxn modelId="{5D00A2B4-0917-44C1-AAB9-5CECB8D9C2E5}" type="presParOf" srcId="{1D55ECD8-6A0F-4776-B0AF-46756F0087AB}" destId="{FC109125-9095-4809-93BF-391B006F9361}" srcOrd="0" destOrd="0" presId="urn:microsoft.com/office/officeart/2005/8/layout/lProcess2"/>
    <dgm:cxn modelId="{3AFEC562-62AC-4B3D-A6E9-2EADE37A7A55}" type="presParOf" srcId="{FC109125-9095-4809-93BF-391B006F9361}" destId="{F09AF0B6-8387-4B1C-9C3B-EB87E7F67666}" srcOrd="0" destOrd="0" presId="urn:microsoft.com/office/officeart/2005/8/layout/lProcess2"/>
    <dgm:cxn modelId="{05DC49E7-B12C-4D25-9053-DFFAD8690648}" type="presParOf" srcId="{FD8BF849-CBC6-48B5-801B-CB1DBA478037}" destId="{8710ADBB-5EB7-4119-A107-A8ED6A65BCD7}" srcOrd="1" destOrd="0" presId="urn:microsoft.com/office/officeart/2005/8/layout/lProcess2"/>
    <dgm:cxn modelId="{F441E2C8-3958-452A-8465-4B7A98AB7E58}" type="presParOf" srcId="{FD8BF849-CBC6-48B5-801B-CB1DBA478037}" destId="{B3B7E22E-0F8F-4E04-B7E9-07AF6C6B3B85}" srcOrd="2" destOrd="0" presId="urn:microsoft.com/office/officeart/2005/8/layout/lProcess2"/>
    <dgm:cxn modelId="{55AA6BE6-355D-4FE0-9F59-D9AD52BECC39}" type="presParOf" srcId="{B3B7E22E-0F8F-4E04-B7E9-07AF6C6B3B85}" destId="{4A47531E-EF10-4DB7-B4A4-4D2F32F5B08B}" srcOrd="0" destOrd="0" presId="urn:microsoft.com/office/officeart/2005/8/layout/lProcess2"/>
    <dgm:cxn modelId="{1CD0B41E-FA22-4FA0-9814-1E6E13B6471C}" type="presParOf" srcId="{B3B7E22E-0F8F-4E04-B7E9-07AF6C6B3B85}" destId="{B9CB85E1-73D2-43E1-BE1E-381EC8F04CF3}" srcOrd="1" destOrd="0" presId="urn:microsoft.com/office/officeart/2005/8/layout/lProcess2"/>
    <dgm:cxn modelId="{5668B484-FC2D-4B3F-8784-2CA878B6AA46}" type="presParOf" srcId="{B3B7E22E-0F8F-4E04-B7E9-07AF6C6B3B85}" destId="{0CC80FF2-86F1-4D0C-B0AD-2666658B34F8}" srcOrd="2" destOrd="0" presId="urn:microsoft.com/office/officeart/2005/8/layout/lProcess2"/>
    <dgm:cxn modelId="{1EADF59D-748C-4CE7-92B4-0CF4293B00D7}" type="presParOf" srcId="{0CC80FF2-86F1-4D0C-B0AD-2666658B34F8}" destId="{2A7ED445-9E33-4561-9737-9C4710C92DC6}" srcOrd="0" destOrd="0" presId="urn:microsoft.com/office/officeart/2005/8/layout/lProcess2"/>
    <dgm:cxn modelId="{FCD2623E-62A3-49D4-874F-24A168325A7A}" type="presParOf" srcId="{2A7ED445-9E33-4561-9737-9C4710C92DC6}" destId="{DBA09EC7-D1E4-46DF-86E6-B474396FD5CE}" srcOrd="0" destOrd="0" presId="urn:microsoft.com/office/officeart/2005/8/layout/lProcess2"/>
    <dgm:cxn modelId="{503628A3-8590-4DED-9FBC-0536D2A14B76}" type="presParOf" srcId="{FD8BF849-CBC6-48B5-801B-CB1DBA478037}" destId="{D0BD20DA-D5DD-4B92-B441-101E899A0D2C}" srcOrd="3" destOrd="0" presId="urn:microsoft.com/office/officeart/2005/8/layout/lProcess2"/>
    <dgm:cxn modelId="{12DF9014-0B45-4F94-AC95-A7BD5C059C57}" type="presParOf" srcId="{FD8BF849-CBC6-48B5-801B-CB1DBA478037}" destId="{D9E2D81F-4B67-448D-B191-798F97B52CDE}" srcOrd="4" destOrd="0" presId="urn:microsoft.com/office/officeart/2005/8/layout/lProcess2"/>
    <dgm:cxn modelId="{5BD02B42-66A2-47CA-A711-B4A9A6D38662}" type="presParOf" srcId="{D9E2D81F-4B67-448D-B191-798F97B52CDE}" destId="{4AB3C8DA-516D-47C8-AD33-7C8D2EAC76AB}" srcOrd="0" destOrd="0" presId="urn:microsoft.com/office/officeart/2005/8/layout/lProcess2"/>
    <dgm:cxn modelId="{267B25FE-07D2-4D1D-9CEB-17E209707D07}" type="presParOf" srcId="{D9E2D81F-4B67-448D-B191-798F97B52CDE}" destId="{C8702C3F-4512-4A09-AFFF-93B756B4C856}" srcOrd="1" destOrd="0" presId="urn:microsoft.com/office/officeart/2005/8/layout/lProcess2"/>
    <dgm:cxn modelId="{BB4590B3-098B-47EC-9EE7-19B66E15EE69}" type="presParOf" srcId="{D9E2D81F-4B67-448D-B191-798F97B52CDE}" destId="{11F225D2-0E7B-4E12-A3B1-FBFDBD92347A}" srcOrd="2" destOrd="0" presId="urn:microsoft.com/office/officeart/2005/8/layout/lProcess2"/>
    <dgm:cxn modelId="{02EBD9C5-41AC-47FB-9D20-1E8AF2C17D6C}" type="presParOf" srcId="{11F225D2-0E7B-4E12-A3B1-FBFDBD92347A}" destId="{43705BB0-5564-41CB-A8A8-FD6CDF0DC4BA}" srcOrd="0" destOrd="0" presId="urn:microsoft.com/office/officeart/2005/8/layout/lProcess2"/>
    <dgm:cxn modelId="{23BF277E-75A1-423C-AD72-FFA123903352}" type="presParOf" srcId="{43705BB0-5564-41CB-A8A8-FD6CDF0DC4BA}" destId="{0076434D-8BF8-401C-A352-0EE7CC8B478A}" srcOrd="0" destOrd="0" presId="urn:microsoft.com/office/officeart/2005/8/layout/lProcess2"/>
    <dgm:cxn modelId="{77AAD0E0-C746-46F1-AFE5-EF5FDC47C642}" type="presParOf" srcId="{FD8BF849-CBC6-48B5-801B-CB1DBA478037}" destId="{D7839DFF-F28E-4A7A-BD04-1DEC29D777AE}" srcOrd="5" destOrd="0" presId="urn:microsoft.com/office/officeart/2005/8/layout/lProcess2"/>
    <dgm:cxn modelId="{D376E830-148B-4FAF-B067-D6CB3FB71D8F}" type="presParOf" srcId="{FD8BF849-CBC6-48B5-801B-CB1DBA478037}" destId="{457CE19D-9DB0-4120-9BBF-1D540F91BC43}" srcOrd="6" destOrd="0" presId="urn:microsoft.com/office/officeart/2005/8/layout/lProcess2"/>
    <dgm:cxn modelId="{CDB21F63-4351-4CB9-AFF4-9A3A45EBF8E7}" type="presParOf" srcId="{457CE19D-9DB0-4120-9BBF-1D540F91BC43}" destId="{74C12F47-C6AC-4786-85F5-7A1C7B3A2F43}" srcOrd="0" destOrd="0" presId="urn:microsoft.com/office/officeart/2005/8/layout/lProcess2"/>
    <dgm:cxn modelId="{6298BCAC-2FB7-438D-98AE-7AC28E0425D9}" type="presParOf" srcId="{457CE19D-9DB0-4120-9BBF-1D540F91BC43}" destId="{6C0179F8-09E0-455E-B9D0-579F8D63BEAC}" srcOrd="1" destOrd="0" presId="urn:microsoft.com/office/officeart/2005/8/layout/lProcess2"/>
    <dgm:cxn modelId="{C35CD22F-496F-44D5-A03F-3A20B983FD66}" type="presParOf" srcId="{457CE19D-9DB0-4120-9BBF-1D540F91BC43}" destId="{746C8E55-7784-4F27-AF0A-C4E4870EB772}" srcOrd="2" destOrd="0" presId="urn:microsoft.com/office/officeart/2005/8/layout/lProcess2"/>
    <dgm:cxn modelId="{F2BDDB42-453A-4046-8090-DEB73BC60AE5}" type="presParOf" srcId="{746C8E55-7784-4F27-AF0A-C4E4870EB772}" destId="{FB7F12AE-5703-4B93-88A3-4E500CA96293}" srcOrd="0" destOrd="0" presId="urn:microsoft.com/office/officeart/2005/8/layout/lProcess2"/>
    <dgm:cxn modelId="{C53D1E04-2B7D-4D99-9BE3-67C90DFC5573}" type="presParOf" srcId="{FB7F12AE-5703-4B93-88A3-4E500CA96293}" destId="{2FA44260-B02A-4495-803F-FDECE71CC63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F1B61E-69E3-034A-9549-771C7D643D16}"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420755C2-E6DF-B245-8771-C1AB920A7337}">
      <dgm:prSet phldrT="[Text]" custT="1"/>
      <dgm:spPr>
        <a:solidFill>
          <a:srgbClr val="002060"/>
        </a:solidFill>
      </dgm:spPr>
      <dgm:t>
        <a:bodyPr/>
        <a:lstStyle/>
        <a:p>
          <a:r>
            <a:rPr lang="en-US" sz="1500" b="1">
              <a:solidFill>
                <a:srgbClr val="FFFF00"/>
              </a:solidFill>
            </a:rPr>
            <a:t>Access &amp; Navigation </a:t>
          </a:r>
          <a:r>
            <a:rPr lang="en-US" sz="1500" b="0" i="0">
              <a:solidFill>
                <a:srgbClr val="FFFF00"/>
              </a:solidFill>
              <a:effectLst/>
              <a:latin typeface="Arial"/>
              <a:cs typeface="Arial"/>
            </a:rPr>
            <a:t>– </a:t>
          </a:r>
          <a:r>
            <a:rPr lang="en-US" sz="1500" b="0">
              <a:solidFill>
                <a:srgbClr val="FFFF00"/>
              </a:solidFill>
            </a:rPr>
            <a:t>I</a:t>
          </a:r>
          <a:r>
            <a:rPr lang="en-US" sz="1500" b="0" i="0">
              <a:solidFill>
                <a:srgbClr val="FFFF00"/>
              </a:solidFill>
            </a:rPr>
            <a:t>nformation, screening, referral and direct connection to behavioral health care</a:t>
          </a:r>
          <a:endParaRPr lang="en-US" sz="1500" b="0">
            <a:solidFill>
              <a:srgbClr val="FFFF00"/>
            </a:solidFill>
          </a:endParaRPr>
        </a:p>
      </dgm:t>
    </dgm:pt>
    <dgm:pt modelId="{49FD8FE0-10C4-BB44-96A5-32BEA6B1F23A}" type="parTrans" cxnId="{D4382EC8-27FA-F94D-B565-F8BB9143782A}">
      <dgm:prSet/>
      <dgm:spPr/>
      <dgm:t>
        <a:bodyPr/>
        <a:lstStyle/>
        <a:p>
          <a:endParaRPr lang="en-US"/>
        </a:p>
      </dgm:t>
    </dgm:pt>
    <dgm:pt modelId="{6B1F8F04-8F9A-C841-8EEF-D99BE2C8B91D}" type="sibTrans" cxnId="{D4382EC8-27FA-F94D-B565-F8BB9143782A}">
      <dgm:prSet/>
      <dgm:spPr/>
      <dgm:t>
        <a:bodyPr/>
        <a:lstStyle/>
        <a:p>
          <a:endParaRPr lang="en-US"/>
        </a:p>
      </dgm:t>
    </dgm:pt>
    <dgm:pt modelId="{4AADA5F5-CDC6-AD40-B3B5-C4F21A260EBD}">
      <dgm:prSet phldrT="[Text]" custT="1"/>
      <dgm:spPr>
        <a:solidFill>
          <a:srgbClr val="002060"/>
        </a:solidFill>
      </dgm:spPr>
      <dgm:t>
        <a:bodyPr/>
        <a:lstStyle/>
        <a:p>
          <a:r>
            <a:rPr lang="en-US" sz="1500" b="1">
              <a:solidFill>
                <a:srgbClr val="FFFF00"/>
              </a:solidFill>
            </a:rPr>
            <a:t>CARE Coordination </a:t>
          </a:r>
          <a:r>
            <a:rPr lang="en-US" sz="1500" b="0" i="0">
              <a:solidFill>
                <a:srgbClr val="FFFF00"/>
              </a:solidFill>
              <a:effectLst/>
              <a:latin typeface="Arial"/>
              <a:cs typeface="Arial"/>
            </a:rPr>
            <a:t>– </a:t>
          </a:r>
          <a:r>
            <a:rPr lang="en-US" sz="1500" b="0" i="0">
              <a:solidFill>
                <a:srgbClr val="FFFF00"/>
              </a:solidFill>
            </a:rPr>
            <a:t>Systematic and focused services for priority populations needing engagement and connections to care.</a:t>
          </a:r>
          <a:endParaRPr lang="en-US" sz="1500" b="1">
            <a:solidFill>
              <a:srgbClr val="FFFF00"/>
            </a:solidFill>
          </a:endParaRPr>
        </a:p>
      </dgm:t>
    </dgm:pt>
    <dgm:pt modelId="{11AD231C-FDB8-0140-B6D0-1E864A1F247A}" type="parTrans" cxnId="{45F27312-F4F7-244B-89AB-FA082E42E64E}">
      <dgm:prSet/>
      <dgm:spPr/>
      <dgm:t>
        <a:bodyPr/>
        <a:lstStyle/>
        <a:p>
          <a:endParaRPr lang="en-US"/>
        </a:p>
      </dgm:t>
    </dgm:pt>
    <dgm:pt modelId="{E3D56986-5543-DD4C-A28F-DA90EC59DFF0}" type="sibTrans" cxnId="{45F27312-F4F7-244B-89AB-FA082E42E64E}">
      <dgm:prSet/>
      <dgm:spPr/>
      <dgm:t>
        <a:bodyPr/>
        <a:lstStyle/>
        <a:p>
          <a:endParaRPr lang="en-US"/>
        </a:p>
      </dgm:t>
    </dgm:pt>
    <dgm:pt modelId="{18AB6120-E396-1546-85AF-CB8DBDCF2EA9}">
      <dgm:prSet custT="1"/>
      <dgm:spPr/>
      <dgm:t>
        <a:bodyPr/>
        <a:lstStyle/>
        <a:p>
          <a:r>
            <a:rPr lang="en-US" sz="1500" b="1" i="0"/>
            <a:t>Behavioral Health Access Line (BHAL): </a:t>
          </a:r>
          <a:r>
            <a:rPr lang="en-US" sz="1500" b="0" i="0"/>
            <a:t>24/7 state-mandated/regulated call center</a:t>
          </a:r>
        </a:p>
      </dgm:t>
    </dgm:pt>
    <dgm:pt modelId="{F20EC6F8-24F6-D043-8A8F-B0D0A7E15AEA}" type="parTrans" cxnId="{0509FA3E-5AD7-8C44-96FF-A617CB5FA12F}">
      <dgm:prSet/>
      <dgm:spPr/>
      <dgm:t>
        <a:bodyPr/>
        <a:lstStyle/>
        <a:p>
          <a:endParaRPr lang="en-US"/>
        </a:p>
      </dgm:t>
    </dgm:pt>
    <dgm:pt modelId="{69B75B7E-14F1-0A45-B36F-22D60AEA7643}" type="sibTrans" cxnId="{0509FA3E-5AD7-8C44-96FF-A617CB5FA12F}">
      <dgm:prSet/>
      <dgm:spPr/>
      <dgm:t>
        <a:bodyPr/>
        <a:lstStyle/>
        <a:p>
          <a:endParaRPr lang="en-US"/>
        </a:p>
      </dgm:t>
    </dgm:pt>
    <dgm:pt modelId="{4927D082-8BCD-F94B-B296-0917C2447871}">
      <dgm:prSet custT="1"/>
      <dgm:spPr/>
      <dgm:t>
        <a:bodyPr/>
        <a:lstStyle/>
        <a:p>
          <a:r>
            <a:rPr lang="en-US" sz="1500" b="1" i="0"/>
            <a:t>Behavioral Health Access Center (BHAC): </a:t>
          </a:r>
          <a:r>
            <a:rPr lang="en-US" sz="1500" b="0" i="0"/>
            <a:t>Walk-in center, open 7 days/week, for access to behavioral health services</a:t>
          </a:r>
        </a:p>
      </dgm:t>
    </dgm:pt>
    <dgm:pt modelId="{58F3BFD2-03DE-D644-A14F-F95DBBE18057}" type="parTrans" cxnId="{CF612396-08C7-824A-9B45-375BE9CCF55F}">
      <dgm:prSet/>
      <dgm:spPr/>
      <dgm:t>
        <a:bodyPr/>
        <a:lstStyle/>
        <a:p>
          <a:endParaRPr lang="en-US"/>
        </a:p>
      </dgm:t>
    </dgm:pt>
    <dgm:pt modelId="{DD2837A4-D8E2-A746-AA8A-DF758BFAB532}" type="sibTrans" cxnId="{CF612396-08C7-824A-9B45-375BE9CCF55F}">
      <dgm:prSet/>
      <dgm:spPr/>
      <dgm:t>
        <a:bodyPr/>
        <a:lstStyle/>
        <a:p>
          <a:endParaRPr lang="en-US"/>
        </a:p>
      </dgm:t>
    </dgm:pt>
    <dgm:pt modelId="{64CF3E95-D527-4542-BE69-DC5B9121FBE1}">
      <dgm:prSet phldrT="[Text]" custT="1"/>
      <dgm:spPr>
        <a:solidFill>
          <a:schemeClr val="bg2"/>
        </a:solidFill>
      </dgm:spPr>
      <dgm:t>
        <a:bodyPr/>
        <a:lstStyle/>
        <a:p>
          <a:r>
            <a:rPr lang="en-US" sz="1500" b="1">
              <a:solidFill>
                <a:schemeClr val="tx1"/>
              </a:solidFill>
            </a:rPr>
            <a:t>Triage: </a:t>
          </a:r>
          <a:r>
            <a:rPr lang="en-US" sz="1500" b="0">
              <a:solidFill>
                <a:schemeClr val="tx1"/>
              </a:solidFill>
            </a:rPr>
            <a:t>Central hub managing referrals; systematically tracking and ensuring connections to care after 5150 or SCRT contact; deploying OCC follow-up teams</a:t>
          </a:r>
        </a:p>
      </dgm:t>
    </dgm:pt>
    <dgm:pt modelId="{044E3F5D-6C95-48EE-9C19-23CB2A1070E5}" type="parTrans" cxnId="{DB7D3893-6EA3-42A0-AC60-117226B4374C}">
      <dgm:prSet/>
      <dgm:spPr/>
      <dgm:t>
        <a:bodyPr/>
        <a:lstStyle/>
        <a:p>
          <a:endParaRPr lang="en-US"/>
        </a:p>
      </dgm:t>
    </dgm:pt>
    <dgm:pt modelId="{1F36D3AA-E19D-4B68-8190-9F1D021B1546}" type="sibTrans" cxnId="{DB7D3893-6EA3-42A0-AC60-117226B4374C}">
      <dgm:prSet/>
      <dgm:spPr/>
      <dgm:t>
        <a:bodyPr/>
        <a:lstStyle/>
        <a:p>
          <a:endParaRPr lang="en-US"/>
        </a:p>
      </dgm:t>
    </dgm:pt>
    <dgm:pt modelId="{5C515ADA-2701-44BD-AAAA-45E73B0EE7C1}">
      <dgm:prSet custT="1"/>
      <dgm:spPr/>
      <dgm:t>
        <a:bodyPr/>
        <a:lstStyle/>
        <a:p>
          <a:r>
            <a:rPr lang="en-US" sz="1500" b="1">
              <a:solidFill>
                <a:schemeClr val="tx1"/>
              </a:solidFill>
            </a:rPr>
            <a:t>BEST Care Management: </a:t>
          </a:r>
          <a:r>
            <a:rPr lang="en-US" sz="1500" b="0">
              <a:solidFill>
                <a:schemeClr val="tx1"/>
              </a:solidFill>
            </a:rPr>
            <a:t>Field-based follow up team focused on individuals leaving hospital of jail or post-crisis contact (provide follow-up for other pops as needed)</a:t>
          </a:r>
        </a:p>
      </dgm:t>
    </dgm:pt>
    <dgm:pt modelId="{3843F152-2EA7-43CB-9237-FB253B302045}" type="parTrans" cxnId="{921A8CCF-FE3F-40C9-B973-A294E654F47C}">
      <dgm:prSet/>
      <dgm:spPr/>
      <dgm:t>
        <a:bodyPr/>
        <a:lstStyle/>
        <a:p>
          <a:endParaRPr lang="en-US"/>
        </a:p>
      </dgm:t>
    </dgm:pt>
    <dgm:pt modelId="{F8064226-E5E6-4937-8846-4E87C5DEF70D}" type="sibTrans" cxnId="{921A8CCF-FE3F-40C9-B973-A294E654F47C}">
      <dgm:prSet/>
      <dgm:spPr/>
      <dgm:t>
        <a:bodyPr/>
        <a:lstStyle/>
        <a:p>
          <a:endParaRPr lang="en-US"/>
        </a:p>
      </dgm:t>
    </dgm:pt>
    <dgm:pt modelId="{AA3B2906-A011-4A4F-B825-954E6F7C8DA2}">
      <dgm:prSet custT="1"/>
      <dgm:spPr/>
      <dgm:t>
        <a:bodyPr/>
        <a:lstStyle/>
        <a:p>
          <a:r>
            <a:rPr lang="en-US" sz="1500" b="1">
              <a:solidFill>
                <a:schemeClr val="tx1"/>
              </a:solidFill>
            </a:rPr>
            <a:t>BEST Neighborhoods: </a:t>
          </a:r>
          <a:r>
            <a:rPr lang="en-US" sz="1500" b="0">
              <a:solidFill>
                <a:schemeClr val="tx1"/>
              </a:solidFill>
            </a:rPr>
            <a:t>Teams providing outreach, engagement, coordination for unhoused people with behavioral health needs using a neighborhood-based approach</a:t>
          </a:r>
        </a:p>
      </dgm:t>
    </dgm:pt>
    <dgm:pt modelId="{59440493-4288-41C5-8FDB-31D587EF8F84}" type="parTrans" cxnId="{E6E94993-7470-4B22-82F1-D74352CEF912}">
      <dgm:prSet/>
      <dgm:spPr/>
      <dgm:t>
        <a:bodyPr/>
        <a:lstStyle/>
        <a:p>
          <a:endParaRPr lang="en-US"/>
        </a:p>
      </dgm:t>
    </dgm:pt>
    <dgm:pt modelId="{50CAA3A9-FDEA-4F76-B26D-3C9E1F05316B}" type="sibTrans" cxnId="{E6E94993-7470-4B22-82F1-D74352CEF912}">
      <dgm:prSet/>
      <dgm:spPr/>
      <dgm:t>
        <a:bodyPr/>
        <a:lstStyle/>
        <a:p>
          <a:endParaRPr lang="en-US"/>
        </a:p>
      </dgm:t>
    </dgm:pt>
    <dgm:pt modelId="{F4C943C0-22C2-E34C-A1AD-25075246D931}" type="pres">
      <dgm:prSet presAssocID="{20F1B61E-69E3-034A-9549-771C7D643D16}" presName="linear" presStyleCnt="0">
        <dgm:presLayoutVars>
          <dgm:dir/>
          <dgm:animLvl val="lvl"/>
          <dgm:resizeHandles val="exact"/>
        </dgm:presLayoutVars>
      </dgm:prSet>
      <dgm:spPr/>
    </dgm:pt>
    <dgm:pt modelId="{F5B890F3-8B40-1E4A-8A89-664F157D94FB}" type="pres">
      <dgm:prSet presAssocID="{420755C2-E6DF-B245-8771-C1AB920A7337}" presName="parentLin" presStyleCnt="0"/>
      <dgm:spPr/>
    </dgm:pt>
    <dgm:pt modelId="{1F8A46CF-6E7D-8D40-81B2-CB83075E77EB}" type="pres">
      <dgm:prSet presAssocID="{420755C2-E6DF-B245-8771-C1AB920A7337}" presName="parentLeftMargin" presStyleLbl="node1" presStyleIdx="0" presStyleCnt="2"/>
      <dgm:spPr/>
    </dgm:pt>
    <dgm:pt modelId="{E82EC10C-3F29-2547-A1F7-5A586C13C736}" type="pres">
      <dgm:prSet presAssocID="{420755C2-E6DF-B245-8771-C1AB920A7337}" presName="parentText" presStyleLbl="node1" presStyleIdx="0" presStyleCnt="2">
        <dgm:presLayoutVars>
          <dgm:chMax val="0"/>
          <dgm:bulletEnabled val="1"/>
        </dgm:presLayoutVars>
      </dgm:prSet>
      <dgm:spPr/>
    </dgm:pt>
    <dgm:pt modelId="{5BBB08F8-237C-FC4C-BE63-4B52058B36C1}" type="pres">
      <dgm:prSet presAssocID="{420755C2-E6DF-B245-8771-C1AB920A7337}" presName="negativeSpace" presStyleCnt="0"/>
      <dgm:spPr/>
    </dgm:pt>
    <dgm:pt modelId="{9418FC99-074A-2D49-844A-F160DD7F8CCE}" type="pres">
      <dgm:prSet presAssocID="{420755C2-E6DF-B245-8771-C1AB920A7337}" presName="childText" presStyleLbl="conFgAcc1" presStyleIdx="0" presStyleCnt="2">
        <dgm:presLayoutVars>
          <dgm:bulletEnabled val="1"/>
        </dgm:presLayoutVars>
      </dgm:prSet>
      <dgm:spPr/>
    </dgm:pt>
    <dgm:pt modelId="{9DE36733-FB9D-DB46-93EB-7847A679A7C6}" type="pres">
      <dgm:prSet presAssocID="{6B1F8F04-8F9A-C841-8EEF-D99BE2C8B91D}" presName="spaceBetweenRectangles" presStyleCnt="0"/>
      <dgm:spPr/>
    </dgm:pt>
    <dgm:pt modelId="{9F7FEB28-DEAE-1847-95E2-03D765CEEF55}" type="pres">
      <dgm:prSet presAssocID="{4AADA5F5-CDC6-AD40-B3B5-C4F21A260EBD}" presName="parentLin" presStyleCnt="0"/>
      <dgm:spPr/>
    </dgm:pt>
    <dgm:pt modelId="{950DB7FF-F286-BD41-80E3-7CF9948415DB}" type="pres">
      <dgm:prSet presAssocID="{4AADA5F5-CDC6-AD40-B3B5-C4F21A260EBD}" presName="parentLeftMargin" presStyleLbl="node1" presStyleIdx="0" presStyleCnt="2"/>
      <dgm:spPr/>
    </dgm:pt>
    <dgm:pt modelId="{FB39E765-8BE9-AF4F-9F0B-A81DCE663E22}" type="pres">
      <dgm:prSet presAssocID="{4AADA5F5-CDC6-AD40-B3B5-C4F21A260EBD}" presName="parentText" presStyleLbl="node1" presStyleIdx="1" presStyleCnt="2">
        <dgm:presLayoutVars>
          <dgm:chMax val="0"/>
          <dgm:bulletEnabled val="1"/>
        </dgm:presLayoutVars>
      </dgm:prSet>
      <dgm:spPr/>
    </dgm:pt>
    <dgm:pt modelId="{221293FE-1F93-EF43-A9E7-0B6A10A853D3}" type="pres">
      <dgm:prSet presAssocID="{4AADA5F5-CDC6-AD40-B3B5-C4F21A260EBD}" presName="negativeSpace" presStyleCnt="0"/>
      <dgm:spPr/>
    </dgm:pt>
    <dgm:pt modelId="{ECA12313-25A1-5C44-A538-DD4C23D39619}" type="pres">
      <dgm:prSet presAssocID="{4AADA5F5-CDC6-AD40-B3B5-C4F21A260EBD}" presName="childText" presStyleLbl="conFgAcc1" presStyleIdx="1" presStyleCnt="2">
        <dgm:presLayoutVars>
          <dgm:bulletEnabled val="1"/>
        </dgm:presLayoutVars>
      </dgm:prSet>
      <dgm:spPr/>
    </dgm:pt>
  </dgm:ptLst>
  <dgm:cxnLst>
    <dgm:cxn modelId="{45F27312-F4F7-244B-89AB-FA082E42E64E}" srcId="{20F1B61E-69E3-034A-9549-771C7D643D16}" destId="{4AADA5F5-CDC6-AD40-B3B5-C4F21A260EBD}" srcOrd="1" destOrd="0" parTransId="{11AD231C-FDB8-0140-B6D0-1E864A1F247A}" sibTransId="{E3D56986-5543-DD4C-A28F-DA90EC59DFF0}"/>
    <dgm:cxn modelId="{B1EAE220-D414-8143-B59A-4C6C05B537D8}" type="presOf" srcId="{20F1B61E-69E3-034A-9549-771C7D643D16}" destId="{F4C943C0-22C2-E34C-A1AD-25075246D931}" srcOrd="0" destOrd="0" presId="urn:microsoft.com/office/officeart/2005/8/layout/list1"/>
    <dgm:cxn modelId="{18B5EF21-5FF2-4C74-94ED-D23038A3DD46}" type="presOf" srcId="{AA3B2906-A011-4A4F-B825-954E6F7C8DA2}" destId="{ECA12313-25A1-5C44-A538-DD4C23D39619}" srcOrd="0" destOrd="2" presId="urn:microsoft.com/office/officeart/2005/8/layout/list1"/>
    <dgm:cxn modelId="{91B9892E-FB28-460F-BC48-CFAC1C115160}" type="presOf" srcId="{420755C2-E6DF-B245-8771-C1AB920A7337}" destId="{E82EC10C-3F29-2547-A1F7-5A586C13C736}" srcOrd="1" destOrd="0" presId="urn:microsoft.com/office/officeart/2005/8/layout/list1"/>
    <dgm:cxn modelId="{0509FA3E-5AD7-8C44-96FF-A617CB5FA12F}" srcId="{420755C2-E6DF-B245-8771-C1AB920A7337}" destId="{18AB6120-E396-1546-85AF-CB8DBDCF2EA9}" srcOrd="0" destOrd="0" parTransId="{F20EC6F8-24F6-D043-8A8F-B0D0A7E15AEA}" sibTransId="{69B75B7E-14F1-0A45-B36F-22D60AEA7643}"/>
    <dgm:cxn modelId="{56369E40-A75C-4009-A406-97C53029D94D}" type="presOf" srcId="{5C515ADA-2701-44BD-AAAA-45E73B0EE7C1}" destId="{ECA12313-25A1-5C44-A538-DD4C23D39619}" srcOrd="0" destOrd="1" presId="urn:microsoft.com/office/officeart/2005/8/layout/list1"/>
    <dgm:cxn modelId="{30C99E5E-EC7A-498A-ACF3-61A63ADA9EEE}" type="presOf" srcId="{18AB6120-E396-1546-85AF-CB8DBDCF2EA9}" destId="{9418FC99-074A-2D49-844A-F160DD7F8CCE}" srcOrd="0" destOrd="0" presId="urn:microsoft.com/office/officeart/2005/8/layout/list1"/>
    <dgm:cxn modelId="{DB7D3893-6EA3-42A0-AC60-117226B4374C}" srcId="{4AADA5F5-CDC6-AD40-B3B5-C4F21A260EBD}" destId="{64CF3E95-D527-4542-BE69-DC5B9121FBE1}" srcOrd="0" destOrd="0" parTransId="{044E3F5D-6C95-48EE-9C19-23CB2A1070E5}" sibTransId="{1F36D3AA-E19D-4B68-8190-9F1D021B1546}"/>
    <dgm:cxn modelId="{E6E94993-7470-4B22-82F1-D74352CEF912}" srcId="{4AADA5F5-CDC6-AD40-B3B5-C4F21A260EBD}" destId="{AA3B2906-A011-4A4F-B825-954E6F7C8DA2}" srcOrd="2" destOrd="0" parTransId="{59440493-4288-41C5-8FDB-31D587EF8F84}" sibTransId="{50CAA3A9-FDEA-4F76-B26D-3C9E1F05316B}"/>
    <dgm:cxn modelId="{CF612396-08C7-824A-9B45-375BE9CCF55F}" srcId="{420755C2-E6DF-B245-8771-C1AB920A7337}" destId="{4927D082-8BCD-F94B-B296-0917C2447871}" srcOrd="1" destOrd="0" parTransId="{58F3BFD2-03DE-D644-A14F-F95DBBE18057}" sibTransId="{DD2837A4-D8E2-A746-AA8A-DF758BFAB532}"/>
    <dgm:cxn modelId="{4522089A-760D-4226-88B1-7D52ED1AE9C0}" type="presOf" srcId="{420755C2-E6DF-B245-8771-C1AB920A7337}" destId="{1F8A46CF-6E7D-8D40-81B2-CB83075E77EB}" srcOrd="0" destOrd="0" presId="urn:microsoft.com/office/officeart/2005/8/layout/list1"/>
    <dgm:cxn modelId="{CBC0F4B0-EC80-464F-A83E-EEB87D3E7EA0}" type="presOf" srcId="{4AADA5F5-CDC6-AD40-B3B5-C4F21A260EBD}" destId="{950DB7FF-F286-BD41-80E3-7CF9948415DB}" srcOrd="0" destOrd="0" presId="urn:microsoft.com/office/officeart/2005/8/layout/list1"/>
    <dgm:cxn modelId="{0BF189B7-8144-4A34-8094-DBA90965B00C}" type="presOf" srcId="{4AADA5F5-CDC6-AD40-B3B5-C4F21A260EBD}" destId="{FB39E765-8BE9-AF4F-9F0B-A81DCE663E22}" srcOrd="1" destOrd="0" presId="urn:microsoft.com/office/officeart/2005/8/layout/list1"/>
    <dgm:cxn modelId="{D4382EC8-27FA-F94D-B565-F8BB9143782A}" srcId="{20F1B61E-69E3-034A-9549-771C7D643D16}" destId="{420755C2-E6DF-B245-8771-C1AB920A7337}" srcOrd="0" destOrd="0" parTransId="{49FD8FE0-10C4-BB44-96A5-32BEA6B1F23A}" sibTransId="{6B1F8F04-8F9A-C841-8EEF-D99BE2C8B91D}"/>
    <dgm:cxn modelId="{921A8CCF-FE3F-40C9-B973-A294E654F47C}" srcId="{4AADA5F5-CDC6-AD40-B3B5-C4F21A260EBD}" destId="{5C515ADA-2701-44BD-AAAA-45E73B0EE7C1}" srcOrd="1" destOrd="0" parTransId="{3843F152-2EA7-43CB-9237-FB253B302045}" sibTransId="{F8064226-E5E6-4937-8846-4E87C5DEF70D}"/>
    <dgm:cxn modelId="{E79015E7-1298-44CA-B7C1-3F0EFB7D56E6}" type="presOf" srcId="{4927D082-8BCD-F94B-B296-0917C2447871}" destId="{9418FC99-074A-2D49-844A-F160DD7F8CCE}" srcOrd="0" destOrd="1" presId="urn:microsoft.com/office/officeart/2005/8/layout/list1"/>
    <dgm:cxn modelId="{62E900F5-D8E8-41CF-894E-9A5E2321D731}" type="presOf" srcId="{64CF3E95-D527-4542-BE69-DC5B9121FBE1}" destId="{ECA12313-25A1-5C44-A538-DD4C23D39619}" srcOrd="0" destOrd="0" presId="urn:microsoft.com/office/officeart/2005/8/layout/list1"/>
    <dgm:cxn modelId="{7253CE71-55A1-47F6-B2E0-48A78099F492}" type="presParOf" srcId="{F4C943C0-22C2-E34C-A1AD-25075246D931}" destId="{F5B890F3-8B40-1E4A-8A89-664F157D94FB}" srcOrd="0" destOrd="0" presId="urn:microsoft.com/office/officeart/2005/8/layout/list1"/>
    <dgm:cxn modelId="{64EE24D1-E626-485F-AA17-057C500DDBE7}" type="presParOf" srcId="{F5B890F3-8B40-1E4A-8A89-664F157D94FB}" destId="{1F8A46CF-6E7D-8D40-81B2-CB83075E77EB}" srcOrd="0" destOrd="0" presId="urn:microsoft.com/office/officeart/2005/8/layout/list1"/>
    <dgm:cxn modelId="{759F2A06-4EA7-4913-A95A-182A57572B5C}" type="presParOf" srcId="{F5B890F3-8B40-1E4A-8A89-664F157D94FB}" destId="{E82EC10C-3F29-2547-A1F7-5A586C13C736}" srcOrd="1" destOrd="0" presId="urn:microsoft.com/office/officeart/2005/8/layout/list1"/>
    <dgm:cxn modelId="{6794F305-B39E-4D7B-A63C-BBE3A601C24C}" type="presParOf" srcId="{F4C943C0-22C2-E34C-A1AD-25075246D931}" destId="{5BBB08F8-237C-FC4C-BE63-4B52058B36C1}" srcOrd="1" destOrd="0" presId="urn:microsoft.com/office/officeart/2005/8/layout/list1"/>
    <dgm:cxn modelId="{C61CF704-4968-4EFF-8B33-2A5D0C14F84F}" type="presParOf" srcId="{F4C943C0-22C2-E34C-A1AD-25075246D931}" destId="{9418FC99-074A-2D49-844A-F160DD7F8CCE}" srcOrd="2" destOrd="0" presId="urn:microsoft.com/office/officeart/2005/8/layout/list1"/>
    <dgm:cxn modelId="{F9C2A57F-F4D8-4653-A40A-B5EC21B95FCA}" type="presParOf" srcId="{F4C943C0-22C2-E34C-A1AD-25075246D931}" destId="{9DE36733-FB9D-DB46-93EB-7847A679A7C6}" srcOrd="3" destOrd="0" presId="urn:microsoft.com/office/officeart/2005/8/layout/list1"/>
    <dgm:cxn modelId="{C7DA8B4B-D0DC-471C-91C3-B76827F9A6B0}" type="presParOf" srcId="{F4C943C0-22C2-E34C-A1AD-25075246D931}" destId="{9F7FEB28-DEAE-1847-95E2-03D765CEEF55}" srcOrd="4" destOrd="0" presId="urn:microsoft.com/office/officeart/2005/8/layout/list1"/>
    <dgm:cxn modelId="{4E4F18EE-C4DD-4CD5-920E-9B25BFD5FD1C}" type="presParOf" srcId="{9F7FEB28-DEAE-1847-95E2-03D765CEEF55}" destId="{950DB7FF-F286-BD41-80E3-7CF9948415DB}" srcOrd="0" destOrd="0" presId="urn:microsoft.com/office/officeart/2005/8/layout/list1"/>
    <dgm:cxn modelId="{47DB92F5-F89D-4695-A289-CAB3476F9846}" type="presParOf" srcId="{9F7FEB28-DEAE-1847-95E2-03D765CEEF55}" destId="{FB39E765-8BE9-AF4F-9F0B-A81DCE663E22}" srcOrd="1" destOrd="0" presId="urn:microsoft.com/office/officeart/2005/8/layout/list1"/>
    <dgm:cxn modelId="{DA0E113A-52D2-4EAC-9B3B-BFFF14F1A589}" type="presParOf" srcId="{F4C943C0-22C2-E34C-A1AD-25075246D931}" destId="{221293FE-1F93-EF43-A9E7-0B6A10A853D3}" srcOrd="5" destOrd="0" presId="urn:microsoft.com/office/officeart/2005/8/layout/list1"/>
    <dgm:cxn modelId="{33855194-0306-45F5-A20A-2B73F7250973}" type="presParOf" srcId="{F4C943C0-22C2-E34C-A1AD-25075246D931}" destId="{ECA12313-25A1-5C44-A538-DD4C23D3961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90528-46C3-3142-8DE4-1674F0C69E11}">
      <dsp:nvSpPr>
        <dsp:cNvPr id="0" name=""/>
        <dsp:cNvSpPr/>
      </dsp:nvSpPr>
      <dsp:spPr>
        <a:xfrm>
          <a:off x="770193" y="0"/>
          <a:ext cx="8728854" cy="29992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BE82A-32CC-4A5C-9B16-CE31F696DEE4}">
      <dsp:nvSpPr>
        <dsp:cNvPr id="0" name=""/>
        <dsp:cNvSpPr/>
      </dsp:nvSpPr>
      <dsp:spPr>
        <a:xfrm>
          <a:off x="3509" y="899773"/>
          <a:ext cx="2280493" cy="1199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latin typeface="+mn-lt"/>
              <a:cs typeface="Calibri"/>
            </a:rPr>
            <a:t>December 2023</a:t>
          </a:r>
          <a:br>
            <a:rPr lang="en-US" sz="1600" b="0" i="0" kern="1200" dirty="0">
              <a:latin typeface="+mn-lt"/>
              <a:cs typeface="Calibri"/>
            </a:rPr>
          </a:br>
          <a:r>
            <a:rPr lang="en-US" sz="1600" b="0" i="0" kern="1200" dirty="0">
              <a:latin typeface="+mn-lt"/>
              <a:cs typeface="Calibri"/>
            </a:rPr>
            <a:t>Five-Year Projection  &amp; Mayor’s Instructions</a:t>
          </a:r>
        </a:p>
      </dsp:txBody>
      <dsp:txXfrm>
        <a:off x="62073" y="958337"/>
        <a:ext cx="2163365" cy="1082569"/>
      </dsp:txXfrm>
    </dsp:sp>
    <dsp:sp modelId="{421E91B6-0D92-834D-99AE-21CAC2528C09}">
      <dsp:nvSpPr>
        <dsp:cNvPr id="0" name=""/>
        <dsp:cNvSpPr/>
      </dsp:nvSpPr>
      <dsp:spPr>
        <a:xfrm>
          <a:off x="2664085" y="899773"/>
          <a:ext cx="2280493" cy="1199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latin typeface="+mn-lt"/>
            </a:rPr>
            <a:t>December – February </a:t>
          </a:r>
          <a:br>
            <a:rPr lang="en-US" sz="1600" b="0" i="0" kern="1200" dirty="0">
              <a:latin typeface="+mn-lt"/>
            </a:rPr>
          </a:br>
          <a:r>
            <a:rPr lang="en-US" sz="1600" b="0" i="0" kern="1200" dirty="0">
              <a:latin typeface="+mn-lt"/>
            </a:rPr>
            <a:t>Department Review</a:t>
          </a:r>
          <a:endParaRPr lang="en-US" sz="1600" kern="1200" dirty="0">
            <a:latin typeface="+mn-lt"/>
          </a:endParaRPr>
        </a:p>
      </dsp:txBody>
      <dsp:txXfrm>
        <a:off x="2722649" y="958337"/>
        <a:ext cx="2163365" cy="1082569"/>
      </dsp:txXfrm>
    </dsp:sp>
    <dsp:sp modelId="{BC771453-1C9F-484E-9610-0D95331A3F49}">
      <dsp:nvSpPr>
        <dsp:cNvPr id="0" name=""/>
        <dsp:cNvSpPr/>
      </dsp:nvSpPr>
      <dsp:spPr>
        <a:xfrm>
          <a:off x="5324661" y="899773"/>
          <a:ext cx="2280493" cy="1199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latin typeface="+mn-lt"/>
            </a:rPr>
            <a:t>March – May </a:t>
          </a:r>
          <a:br>
            <a:rPr lang="en-US" sz="1600" b="0" i="0" kern="1200" dirty="0">
              <a:latin typeface="+mn-lt"/>
            </a:rPr>
          </a:br>
          <a:r>
            <a:rPr lang="en-US" sz="1600" b="0" i="0" kern="1200" dirty="0">
              <a:latin typeface="+mn-lt"/>
            </a:rPr>
            <a:t>Mayor’s Office</a:t>
          </a:r>
          <a:r>
            <a:rPr lang="en-US" sz="1600" kern="1200" dirty="0">
              <a:latin typeface="+mn-lt"/>
            </a:rPr>
            <a:t> Review</a:t>
          </a:r>
        </a:p>
      </dsp:txBody>
      <dsp:txXfrm>
        <a:off x="5383225" y="958337"/>
        <a:ext cx="2163365" cy="1082569"/>
      </dsp:txXfrm>
    </dsp:sp>
    <dsp:sp modelId="{3C362DCD-B8B7-FB4F-AED6-3753D9B8289B}">
      <dsp:nvSpPr>
        <dsp:cNvPr id="0" name=""/>
        <dsp:cNvSpPr/>
      </dsp:nvSpPr>
      <dsp:spPr>
        <a:xfrm>
          <a:off x="7985236" y="899773"/>
          <a:ext cx="2280493" cy="1199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mn-lt"/>
            </a:rPr>
            <a:t>June – July </a:t>
          </a:r>
          <a:br>
            <a:rPr lang="en-US" sz="1600" b="0" i="0" kern="1200" dirty="0">
              <a:latin typeface="+mn-lt"/>
            </a:rPr>
          </a:br>
          <a:r>
            <a:rPr lang="en-US" sz="1600" b="0" i="0" kern="1200" dirty="0">
              <a:latin typeface="+mn-lt"/>
            </a:rPr>
            <a:t>Board of Supervisors Review</a:t>
          </a:r>
          <a:endParaRPr lang="en-US" sz="1600" kern="1200" dirty="0">
            <a:latin typeface="+mn-lt"/>
          </a:endParaRPr>
        </a:p>
      </dsp:txBody>
      <dsp:txXfrm>
        <a:off x="8043800" y="958337"/>
        <a:ext cx="2163365" cy="1082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F8188-3EE4-47B0-924F-D0A140790454}">
      <dsp:nvSpPr>
        <dsp:cNvPr id="0" name=""/>
        <dsp:cNvSpPr/>
      </dsp:nvSpPr>
      <dsp:spPr>
        <a:xfrm>
          <a:off x="2003" y="0"/>
          <a:ext cx="1966408" cy="318519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Office of Coordinated Care</a:t>
          </a:r>
        </a:p>
      </dsp:txBody>
      <dsp:txXfrm>
        <a:off x="2003" y="0"/>
        <a:ext cx="1966408" cy="955558"/>
      </dsp:txXfrm>
    </dsp:sp>
    <dsp:sp modelId="{F09AF0B6-8387-4B1C-9C3B-EB87E7F67666}">
      <dsp:nvSpPr>
        <dsp:cNvPr id="0" name=""/>
        <dsp:cNvSpPr/>
      </dsp:nvSpPr>
      <dsp:spPr>
        <a:xfrm>
          <a:off x="198644" y="955558"/>
          <a:ext cx="1573126" cy="20703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Improve and centralize care coordination for clients</a:t>
          </a:r>
        </a:p>
      </dsp:txBody>
      <dsp:txXfrm>
        <a:off x="244719" y="1001633"/>
        <a:ext cx="1480976" cy="1978227"/>
      </dsp:txXfrm>
    </dsp:sp>
    <dsp:sp modelId="{4A47531E-EF10-4DB7-B4A4-4D2F32F5B08B}">
      <dsp:nvSpPr>
        <dsp:cNvPr id="0" name=""/>
        <dsp:cNvSpPr/>
      </dsp:nvSpPr>
      <dsp:spPr>
        <a:xfrm>
          <a:off x="2115892" y="0"/>
          <a:ext cx="1966408" cy="318519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Mental Health Services Center</a:t>
          </a:r>
        </a:p>
      </dsp:txBody>
      <dsp:txXfrm>
        <a:off x="2115892" y="0"/>
        <a:ext cx="1966408" cy="955558"/>
      </dsp:txXfrm>
    </dsp:sp>
    <dsp:sp modelId="{DBA09EC7-D1E4-46DF-86E6-B474396FD5CE}">
      <dsp:nvSpPr>
        <dsp:cNvPr id="0" name=""/>
        <dsp:cNvSpPr/>
      </dsp:nvSpPr>
      <dsp:spPr>
        <a:xfrm>
          <a:off x="2312533" y="955558"/>
          <a:ext cx="1573126" cy="2070377"/>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b="0" kern="1200"/>
            <a:t>Center for patients</a:t>
          </a:r>
          <a:r>
            <a:rPr lang="en-US" sz="1800" b="0" kern="1200">
              <a:latin typeface="Arial" panose="020B0604020202020204"/>
            </a:rPr>
            <a:t> to </a:t>
          </a:r>
          <a:r>
            <a:rPr lang="en-US" sz="1800" b="0" kern="1200"/>
            <a:t>access treatment,</a:t>
          </a:r>
          <a:r>
            <a:rPr lang="en-US" sz="1800" b="0" kern="1200">
              <a:latin typeface="Arial" panose="020B0604020202020204"/>
            </a:rPr>
            <a:t> medications</a:t>
          </a:r>
          <a:r>
            <a:rPr lang="en-US" sz="1800" b="0" kern="1200"/>
            <a:t>, </a:t>
          </a:r>
          <a:br>
            <a:rPr lang="en-US" sz="1800" b="0" kern="1200"/>
          </a:br>
          <a:r>
            <a:rPr lang="en-US" sz="1800" b="0" kern="1200"/>
            <a:t>and </a:t>
          </a:r>
          <a:r>
            <a:rPr lang="en-US" sz="1800" b="0" kern="1200">
              <a:latin typeface="Arial" panose="020B0604020202020204"/>
            </a:rPr>
            <a:t>referrals</a:t>
          </a:r>
          <a:endParaRPr lang="en-US" sz="1800" b="0" kern="1200"/>
        </a:p>
      </dsp:txBody>
      <dsp:txXfrm>
        <a:off x="2358608" y="1001633"/>
        <a:ext cx="1480976" cy="1978227"/>
      </dsp:txXfrm>
    </dsp:sp>
    <dsp:sp modelId="{4AB3C8DA-516D-47C8-AD33-7C8D2EAC76AB}">
      <dsp:nvSpPr>
        <dsp:cNvPr id="0" name=""/>
        <dsp:cNvSpPr/>
      </dsp:nvSpPr>
      <dsp:spPr>
        <a:xfrm>
          <a:off x="4301359" y="0"/>
          <a:ext cx="1966408" cy="318519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New Beds &amp; Facilities</a:t>
          </a:r>
        </a:p>
      </dsp:txBody>
      <dsp:txXfrm>
        <a:off x="4301359" y="0"/>
        <a:ext cx="1966408" cy="955558"/>
      </dsp:txXfrm>
    </dsp:sp>
    <dsp:sp modelId="{0076434D-8BF8-401C-A352-0EE7CC8B478A}">
      <dsp:nvSpPr>
        <dsp:cNvPr id="0" name=""/>
        <dsp:cNvSpPr/>
      </dsp:nvSpPr>
      <dsp:spPr>
        <a:xfrm>
          <a:off x="4508414" y="950175"/>
          <a:ext cx="1573126" cy="2070377"/>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Expand behavioral health treatment and care placements</a:t>
          </a:r>
        </a:p>
      </dsp:txBody>
      <dsp:txXfrm>
        <a:off x="4554489" y="996250"/>
        <a:ext cx="1480976" cy="1978227"/>
      </dsp:txXfrm>
    </dsp:sp>
    <dsp:sp modelId="{74C12F47-C6AC-4786-85F5-7A1C7B3A2F43}">
      <dsp:nvSpPr>
        <dsp:cNvPr id="0" name=""/>
        <dsp:cNvSpPr/>
      </dsp:nvSpPr>
      <dsp:spPr>
        <a:xfrm>
          <a:off x="6343670" y="0"/>
          <a:ext cx="1966408" cy="318519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Street Crisis Response </a:t>
          </a:r>
        </a:p>
      </dsp:txBody>
      <dsp:txXfrm>
        <a:off x="6343670" y="0"/>
        <a:ext cx="1966408" cy="955558"/>
      </dsp:txXfrm>
    </dsp:sp>
    <dsp:sp modelId="{2FA44260-B02A-4495-803F-FDECE71CC63A}">
      <dsp:nvSpPr>
        <dsp:cNvPr id="0" name=""/>
        <dsp:cNvSpPr/>
      </dsp:nvSpPr>
      <dsp:spPr>
        <a:xfrm>
          <a:off x="6540311" y="938333"/>
          <a:ext cx="1573126" cy="207037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Provide help for behavioral health crises on the streets</a:t>
          </a:r>
        </a:p>
      </dsp:txBody>
      <dsp:txXfrm>
        <a:off x="6586386" y="984408"/>
        <a:ext cx="1480976" cy="1978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8FC99-074A-2D49-844A-F160DD7F8CCE}">
      <dsp:nvSpPr>
        <dsp:cNvPr id="0" name=""/>
        <dsp:cNvSpPr/>
      </dsp:nvSpPr>
      <dsp:spPr>
        <a:xfrm>
          <a:off x="0" y="382530"/>
          <a:ext cx="9077055" cy="1260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4480" tIns="520700" rIns="704480" bIns="106680" numCol="1" spcCol="1270" anchor="t" anchorCtr="0">
          <a:noAutofit/>
        </a:bodyPr>
        <a:lstStyle/>
        <a:p>
          <a:pPr marL="114300" lvl="1" indent="-114300" algn="l" defTabSz="666750">
            <a:lnSpc>
              <a:spcPct val="90000"/>
            </a:lnSpc>
            <a:spcBef>
              <a:spcPct val="0"/>
            </a:spcBef>
            <a:spcAft>
              <a:spcPct val="15000"/>
            </a:spcAft>
            <a:buChar char="•"/>
          </a:pPr>
          <a:r>
            <a:rPr lang="en-US" sz="1500" b="1" i="0" kern="1200"/>
            <a:t>Behavioral Health Access Line (BHAL): </a:t>
          </a:r>
          <a:r>
            <a:rPr lang="en-US" sz="1500" b="0" i="0" kern="1200"/>
            <a:t>24/7 state-mandated/regulated call center</a:t>
          </a:r>
        </a:p>
        <a:p>
          <a:pPr marL="114300" lvl="1" indent="-114300" algn="l" defTabSz="666750">
            <a:lnSpc>
              <a:spcPct val="90000"/>
            </a:lnSpc>
            <a:spcBef>
              <a:spcPct val="0"/>
            </a:spcBef>
            <a:spcAft>
              <a:spcPct val="15000"/>
            </a:spcAft>
            <a:buChar char="•"/>
          </a:pPr>
          <a:r>
            <a:rPr lang="en-US" sz="1500" b="1" i="0" kern="1200"/>
            <a:t>Behavioral Health Access Center (BHAC): </a:t>
          </a:r>
          <a:r>
            <a:rPr lang="en-US" sz="1500" b="0" i="0" kern="1200"/>
            <a:t>Walk-in center, open 7 days/week, for access to behavioral health services</a:t>
          </a:r>
        </a:p>
      </dsp:txBody>
      <dsp:txXfrm>
        <a:off x="0" y="382530"/>
        <a:ext cx="9077055" cy="1260000"/>
      </dsp:txXfrm>
    </dsp:sp>
    <dsp:sp modelId="{E82EC10C-3F29-2547-A1F7-5A586C13C736}">
      <dsp:nvSpPr>
        <dsp:cNvPr id="0" name=""/>
        <dsp:cNvSpPr/>
      </dsp:nvSpPr>
      <dsp:spPr>
        <a:xfrm>
          <a:off x="453852" y="13530"/>
          <a:ext cx="6353938" cy="738000"/>
        </a:xfrm>
        <a:prstGeom prst="round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164" tIns="0" rIns="240164" bIns="0" numCol="1" spcCol="1270" anchor="ctr" anchorCtr="0">
          <a:noAutofit/>
        </a:bodyPr>
        <a:lstStyle/>
        <a:p>
          <a:pPr marL="0" lvl="0" indent="0" algn="l" defTabSz="666750">
            <a:lnSpc>
              <a:spcPct val="90000"/>
            </a:lnSpc>
            <a:spcBef>
              <a:spcPct val="0"/>
            </a:spcBef>
            <a:spcAft>
              <a:spcPct val="35000"/>
            </a:spcAft>
            <a:buNone/>
          </a:pPr>
          <a:r>
            <a:rPr lang="en-US" sz="1500" b="1" kern="1200">
              <a:solidFill>
                <a:srgbClr val="FFFF00"/>
              </a:solidFill>
            </a:rPr>
            <a:t>Access &amp; Navigation </a:t>
          </a:r>
          <a:r>
            <a:rPr lang="en-US" sz="1500" b="0" i="0" kern="1200">
              <a:solidFill>
                <a:srgbClr val="FFFF00"/>
              </a:solidFill>
              <a:effectLst/>
              <a:latin typeface="Arial"/>
              <a:cs typeface="Arial"/>
            </a:rPr>
            <a:t>– </a:t>
          </a:r>
          <a:r>
            <a:rPr lang="en-US" sz="1500" b="0" kern="1200">
              <a:solidFill>
                <a:srgbClr val="FFFF00"/>
              </a:solidFill>
            </a:rPr>
            <a:t>I</a:t>
          </a:r>
          <a:r>
            <a:rPr lang="en-US" sz="1500" b="0" i="0" kern="1200">
              <a:solidFill>
                <a:srgbClr val="FFFF00"/>
              </a:solidFill>
            </a:rPr>
            <a:t>nformation, screening, referral and direct connection to behavioral health care</a:t>
          </a:r>
          <a:endParaRPr lang="en-US" sz="1500" b="0" kern="1200">
            <a:solidFill>
              <a:srgbClr val="FFFF00"/>
            </a:solidFill>
          </a:endParaRPr>
        </a:p>
      </dsp:txBody>
      <dsp:txXfrm>
        <a:off x="489878" y="49556"/>
        <a:ext cx="6281886" cy="665948"/>
      </dsp:txXfrm>
    </dsp:sp>
    <dsp:sp modelId="{ECA12313-25A1-5C44-A538-DD4C23D39619}">
      <dsp:nvSpPr>
        <dsp:cNvPr id="0" name=""/>
        <dsp:cNvSpPr/>
      </dsp:nvSpPr>
      <dsp:spPr>
        <a:xfrm>
          <a:off x="0" y="2146530"/>
          <a:ext cx="9077055" cy="1890000"/>
        </a:xfrm>
        <a:prstGeom prst="rect">
          <a:avLst/>
        </a:prstGeom>
        <a:solidFill>
          <a:schemeClr val="bg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4480" tIns="520700" rIns="7044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a:solidFill>
                <a:schemeClr val="tx1"/>
              </a:solidFill>
            </a:rPr>
            <a:t>Triage: </a:t>
          </a:r>
          <a:r>
            <a:rPr lang="en-US" sz="1500" b="0" kern="1200">
              <a:solidFill>
                <a:schemeClr val="tx1"/>
              </a:solidFill>
            </a:rPr>
            <a:t>Central hub managing referrals; systematically tracking and ensuring connections to care after 5150 or SCRT contact; deploying OCC follow-up teams</a:t>
          </a:r>
        </a:p>
        <a:p>
          <a:pPr marL="114300" lvl="1" indent="-114300" algn="l" defTabSz="666750">
            <a:lnSpc>
              <a:spcPct val="90000"/>
            </a:lnSpc>
            <a:spcBef>
              <a:spcPct val="0"/>
            </a:spcBef>
            <a:spcAft>
              <a:spcPct val="15000"/>
            </a:spcAft>
            <a:buChar char="•"/>
          </a:pPr>
          <a:r>
            <a:rPr lang="en-US" sz="1500" b="1" kern="1200">
              <a:solidFill>
                <a:schemeClr val="tx1"/>
              </a:solidFill>
            </a:rPr>
            <a:t>BEST Care Management: </a:t>
          </a:r>
          <a:r>
            <a:rPr lang="en-US" sz="1500" b="0" kern="1200">
              <a:solidFill>
                <a:schemeClr val="tx1"/>
              </a:solidFill>
            </a:rPr>
            <a:t>Field-based follow up team focused on individuals leaving hospital of jail or post-crisis contact (provide follow-up for other pops as needed)</a:t>
          </a:r>
        </a:p>
        <a:p>
          <a:pPr marL="114300" lvl="1" indent="-114300" algn="l" defTabSz="666750">
            <a:lnSpc>
              <a:spcPct val="90000"/>
            </a:lnSpc>
            <a:spcBef>
              <a:spcPct val="0"/>
            </a:spcBef>
            <a:spcAft>
              <a:spcPct val="15000"/>
            </a:spcAft>
            <a:buChar char="•"/>
          </a:pPr>
          <a:r>
            <a:rPr lang="en-US" sz="1500" b="1" kern="1200">
              <a:solidFill>
                <a:schemeClr val="tx1"/>
              </a:solidFill>
            </a:rPr>
            <a:t>BEST Neighborhoods: </a:t>
          </a:r>
          <a:r>
            <a:rPr lang="en-US" sz="1500" b="0" kern="1200">
              <a:solidFill>
                <a:schemeClr val="tx1"/>
              </a:solidFill>
            </a:rPr>
            <a:t>Teams providing outreach, engagement, coordination for unhoused people with behavioral health needs using a neighborhood-based approach</a:t>
          </a:r>
        </a:p>
      </dsp:txBody>
      <dsp:txXfrm>
        <a:off x="0" y="2146530"/>
        <a:ext cx="9077055" cy="1890000"/>
      </dsp:txXfrm>
    </dsp:sp>
    <dsp:sp modelId="{FB39E765-8BE9-AF4F-9F0B-A81DCE663E22}">
      <dsp:nvSpPr>
        <dsp:cNvPr id="0" name=""/>
        <dsp:cNvSpPr/>
      </dsp:nvSpPr>
      <dsp:spPr>
        <a:xfrm>
          <a:off x="453852" y="1777530"/>
          <a:ext cx="6353938" cy="738000"/>
        </a:xfrm>
        <a:prstGeom prst="round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164" tIns="0" rIns="240164" bIns="0" numCol="1" spcCol="1270" anchor="ctr" anchorCtr="0">
          <a:noAutofit/>
        </a:bodyPr>
        <a:lstStyle/>
        <a:p>
          <a:pPr marL="0" lvl="0" indent="0" algn="l" defTabSz="666750">
            <a:lnSpc>
              <a:spcPct val="90000"/>
            </a:lnSpc>
            <a:spcBef>
              <a:spcPct val="0"/>
            </a:spcBef>
            <a:spcAft>
              <a:spcPct val="35000"/>
            </a:spcAft>
            <a:buNone/>
          </a:pPr>
          <a:r>
            <a:rPr lang="en-US" sz="1500" b="1" kern="1200">
              <a:solidFill>
                <a:srgbClr val="FFFF00"/>
              </a:solidFill>
            </a:rPr>
            <a:t>CARE Coordination </a:t>
          </a:r>
          <a:r>
            <a:rPr lang="en-US" sz="1500" b="0" i="0" kern="1200">
              <a:solidFill>
                <a:srgbClr val="FFFF00"/>
              </a:solidFill>
              <a:effectLst/>
              <a:latin typeface="Arial"/>
              <a:cs typeface="Arial"/>
            </a:rPr>
            <a:t>– </a:t>
          </a:r>
          <a:r>
            <a:rPr lang="en-US" sz="1500" b="0" i="0" kern="1200">
              <a:solidFill>
                <a:srgbClr val="FFFF00"/>
              </a:solidFill>
            </a:rPr>
            <a:t>Systematic and focused services for priority populations needing engagement and connections to care.</a:t>
          </a:r>
          <a:endParaRPr lang="en-US" sz="1500" b="1" kern="1200">
            <a:solidFill>
              <a:srgbClr val="FFFF00"/>
            </a:solidFill>
          </a:endParaRPr>
        </a:p>
      </dsp:txBody>
      <dsp:txXfrm>
        <a:off x="489878" y="1813556"/>
        <a:ext cx="6281886"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D9CC8-620A-48F4-A421-495F1898E9F9}" type="datetimeFigureOut">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65BB6-000F-423C-B3D1-A1DA1014EBBD}" type="slidenum">
              <a:t>‹#›</a:t>
            </a:fld>
            <a:endParaRPr lang="en-US"/>
          </a:p>
        </p:txBody>
      </p:sp>
    </p:spTree>
    <p:extLst>
      <p:ext uri="{BB962C8B-B14F-4D97-AF65-F5344CB8AC3E}">
        <p14:creationId xmlns:p14="http://schemas.microsoft.com/office/powerpoint/2010/main" val="269467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365BB6-000F-423C-B3D1-A1DA1014EBBD}" type="slidenum">
              <a:rPr lang="en-US" smtClean="0"/>
              <a:t>1</a:t>
            </a:fld>
            <a:endParaRPr lang="en-US"/>
          </a:p>
        </p:txBody>
      </p:sp>
    </p:spTree>
    <p:extLst>
      <p:ext uri="{BB962C8B-B14F-4D97-AF65-F5344CB8AC3E}">
        <p14:creationId xmlns:p14="http://schemas.microsoft.com/office/powerpoint/2010/main" val="948270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Arial"/>
                <a:cs typeface="Arial"/>
              </a:rPr>
              <a:t>Nationwide shortage of Behavioral Health Clinicians</a:t>
            </a:r>
            <a:r>
              <a:rPr lang="en-US" dirty="0">
                <a:latin typeface="Arial"/>
                <a:cs typeface="Arial"/>
              </a:rPr>
              <a:t> </a:t>
            </a:r>
            <a:endParaRPr lang="en-US" sz="1200" dirty="0">
              <a:latin typeface="Arial" panose="020B0604020202020204" pitchFamily="34" charset="0"/>
              <a:cs typeface="Arial" panose="020B0604020202020204" pitchFamily="34" charset="0"/>
            </a:endParaRPr>
          </a:p>
          <a:p>
            <a:pPr marL="742950" lvl="1" indent="-285750">
              <a:buFont typeface="Arial"/>
              <a:buChar char="•"/>
            </a:pPr>
            <a:r>
              <a:rPr lang="en-US" sz="1200">
                <a:latin typeface="Arial" panose="020B0604020202020204" pitchFamily="34" charset="0"/>
                <a:cs typeface="Arial" panose="020B0604020202020204" pitchFamily="34" charset="0"/>
              </a:rPr>
              <a:t>Capacity for people to access both less and more intensive levels of care</a:t>
            </a:r>
          </a:p>
          <a:p>
            <a:pPr marL="742950" lvl="1" indent="-285750">
              <a:buFont typeface="Arial"/>
              <a:buChar char="•"/>
            </a:pPr>
            <a:r>
              <a:rPr lang="en-US" sz="1200" dirty="0">
                <a:latin typeface="Arial" panose="020B0604020202020204" pitchFamily="34" charset="0"/>
                <a:cs typeface="Arial" panose="020B0604020202020204" pitchFamily="34" charset="0"/>
              </a:rPr>
              <a:t>Longer wait times</a:t>
            </a:r>
            <a:endParaRPr lang="en-US"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9365BB6-000F-423C-B3D1-A1DA1014EBBD}" type="slidenum">
              <a:rPr lang="en-US" smtClean="0"/>
              <a:t>14</a:t>
            </a:fld>
            <a:endParaRPr lang="en-US"/>
          </a:p>
        </p:txBody>
      </p:sp>
    </p:spTree>
    <p:extLst>
      <p:ext uri="{BB962C8B-B14F-4D97-AF65-F5344CB8AC3E}">
        <p14:creationId xmlns:p14="http://schemas.microsoft.com/office/powerpoint/2010/main" val="402735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70C5-B998-394A-9D57-CAC00E22A08B}" type="slidenum">
              <a:rPr lang="en-US" smtClean="0"/>
              <a:t>15</a:t>
            </a:fld>
            <a:endParaRPr lang="en-US"/>
          </a:p>
        </p:txBody>
      </p:sp>
    </p:spTree>
    <p:extLst>
      <p:ext uri="{BB962C8B-B14F-4D97-AF65-F5344CB8AC3E}">
        <p14:creationId xmlns:p14="http://schemas.microsoft.com/office/powerpoint/2010/main" val="238300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3</a:t>
            </a:fld>
            <a:endParaRPr lang="en-US"/>
          </a:p>
        </p:txBody>
      </p:sp>
    </p:spTree>
    <p:extLst>
      <p:ext uri="{BB962C8B-B14F-4D97-AF65-F5344CB8AC3E}">
        <p14:creationId xmlns:p14="http://schemas.microsoft.com/office/powerpoint/2010/main" val="325051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59365BB6-000F-423C-B3D1-A1DA1014EBBD}" type="slidenum">
              <a:rPr lang="en-US" smtClean="0"/>
              <a:t>5</a:t>
            </a:fld>
            <a:endParaRPr lang="en-US"/>
          </a:p>
        </p:txBody>
      </p:sp>
    </p:spTree>
    <p:extLst>
      <p:ext uri="{BB962C8B-B14F-4D97-AF65-F5344CB8AC3E}">
        <p14:creationId xmlns:p14="http://schemas.microsoft.com/office/powerpoint/2010/main" val="47147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350" b="1">
                <a:cs typeface="Arial"/>
              </a:rPr>
              <a:t>Bolsters behavioral health services for:</a:t>
            </a:r>
          </a:p>
          <a:p>
            <a:pPr lvl="1"/>
            <a:r>
              <a:rPr lang="en-US" sz="1350">
                <a:cs typeface="Arial"/>
              </a:rPr>
              <a:t>Adults (18+);</a:t>
            </a:r>
          </a:p>
          <a:p>
            <a:pPr lvl="1"/>
            <a:r>
              <a:rPr lang="en-US" sz="1350">
                <a:cs typeface="Arial"/>
              </a:rPr>
              <a:t>Experiencing homelessness;</a:t>
            </a:r>
          </a:p>
          <a:p>
            <a:pPr lvl="1"/>
            <a:r>
              <a:rPr lang="en-US" sz="1350">
                <a:cs typeface="Arial"/>
              </a:rPr>
              <a:t>With a serious a mental illness and/or substance use disorder;</a:t>
            </a:r>
          </a:p>
          <a:p>
            <a:pPr lvl="1"/>
            <a:r>
              <a:rPr lang="en-US" sz="1350">
                <a:cs typeface="Arial"/>
              </a:rPr>
              <a:t>Who may be uninsured, enrolled in Medi-Cal or Healthy SF</a:t>
            </a:r>
          </a:p>
          <a:p>
            <a:pPr lvl="1"/>
            <a:r>
              <a:rPr lang="en-US" sz="1350">
                <a:cs typeface="Arial"/>
              </a:rPr>
              <a:t>People who are justice-involved and re-entering the community</a:t>
            </a:r>
            <a:br>
              <a:rPr lang="en-US" sz="1350">
                <a:cs typeface="Arial"/>
              </a:rPr>
            </a:br>
            <a:endParaRPr lang="en-US" sz="1350">
              <a:cs typeface="Arial"/>
            </a:endParaRPr>
          </a:p>
          <a:p>
            <a:pPr marL="0" indent="0">
              <a:buNone/>
            </a:pPr>
            <a:endParaRPr lang="en-US" sz="1350">
              <a:cs typeface="Calibri"/>
            </a:endParaRPr>
          </a:p>
        </p:txBody>
      </p:sp>
      <p:sp>
        <p:nvSpPr>
          <p:cNvPr id="4" name="Slide Number Placeholder 3"/>
          <p:cNvSpPr>
            <a:spLocks noGrp="1"/>
          </p:cNvSpPr>
          <p:nvPr>
            <p:ph type="sldNum" sz="quarter" idx="5"/>
          </p:nvPr>
        </p:nvSpPr>
        <p:spPr/>
        <p:txBody>
          <a:bodyPr/>
          <a:lstStyle/>
          <a:p>
            <a:fld id="{957D4F76-DE05-4419-822C-806FB13C591A}" type="slidenum">
              <a:rPr lang="en-US" smtClean="0"/>
              <a:t>7</a:t>
            </a:fld>
            <a:endParaRPr lang="en-US"/>
          </a:p>
        </p:txBody>
      </p:sp>
    </p:spTree>
    <p:extLst>
      <p:ext uri="{BB962C8B-B14F-4D97-AF65-F5344CB8AC3E}">
        <p14:creationId xmlns:p14="http://schemas.microsoft.com/office/powerpoint/2010/main" val="201546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CEA9-7ADF-F574-727F-D96C106B7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1E900-9997-2BC0-7E0E-B99845814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98F4B-1D11-5167-0EC8-D8C65F3AF0C8}"/>
              </a:ext>
            </a:extLst>
          </p:cNvPr>
          <p:cNvSpPr>
            <a:spLocks noGrp="1"/>
          </p:cNvSpPr>
          <p:nvPr>
            <p:ph type="body" idx="1"/>
          </p:nvPr>
        </p:nvSpPr>
        <p:spPr/>
        <p:txBody>
          <a:bodyPr/>
          <a:lstStyle/>
          <a:p>
            <a:pPr>
              <a:defRPr/>
            </a:pPr>
            <a:r>
              <a:rPr lang="en-US" dirty="0">
                <a:solidFill>
                  <a:srgbClr val="000000"/>
                </a:solidFill>
              </a:rPr>
              <a:t>In 2023, DPH added over 100 new residential care and treatment beds and made significant progress toward opening Enhanced Dual Diagnosis, Transitional Age Youth (TAY) behavioral health recovery, and Crisis Stabilization Unit programs. Since 2020, DPH has opened over 350 new behavioral health beds, nearly reaching the goal of 400 new beds for clients with mental health and/or substance use needs. 2023 Milestones include: </a:t>
            </a:r>
            <a:endParaRPr lang="en-US" dirty="0">
              <a:solidFill>
                <a:srgbClr val="000000"/>
              </a:solidFill>
              <a:latin typeface="Arial" panose="020B0604020202020204" pitchFamily="34" charset="0"/>
              <a:cs typeface="Arial" panose="020B0604020202020204" pitchFamily="34" charset="0"/>
            </a:endParaRPr>
          </a:p>
          <a:p>
            <a:pPr marL="285750" indent="-285750">
              <a:buFont typeface="Arial"/>
              <a:buChar char="•"/>
              <a:defRPr/>
            </a:pPr>
            <a:r>
              <a:rPr lang="en-US" dirty="0">
                <a:solidFill>
                  <a:srgbClr val="000000"/>
                </a:solidFill>
              </a:rPr>
              <a:t>Residential Step-Down – Opened 70 beds </a:t>
            </a:r>
            <a:endParaRPr lang="en-US" dirty="0">
              <a:solidFill>
                <a:srgbClr val="000000"/>
              </a:solidFill>
              <a:latin typeface="Arial" panose="020B0604020202020204" pitchFamily="34" charset="0"/>
              <a:cs typeface="Arial" panose="020B0604020202020204" pitchFamily="34" charset="0"/>
            </a:endParaRPr>
          </a:p>
          <a:p>
            <a:pPr marL="285750" indent="-285750">
              <a:buFont typeface="Arial"/>
              <a:buChar char="•"/>
              <a:defRPr/>
            </a:pPr>
            <a:r>
              <a:rPr lang="en-US">
                <a:solidFill>
                  <a:srgbClr val="000000"/>
                </a:solidFill>
              </a:rPr>
              <a:t>Minna Project – Expanded capacity from 48 to 75 beds</a:t>
            </a:r>
            <a:endParaRPr lang="en-US">
              <a:solidFill>
                <a:srgbClr val="000000"/>
              </a:solidFill>
              <a:latin typeface="Arial" panose="020B0604020202020204" pitchFamily="34" charset="0"/>
              <a:cs typeface="Arial" panose="020B0604020202020204" pitchFamily="34" charset="0"/>
            </a:endParaRPr>
          </a:p>
          <a:p>
            <a:pPr marL="285750" indent="-285750">
              <a:buFont typeface="Arial"/>
              <a:buChar char="•"/>
              <a:defRPr/>
            </a:pPr>
            <a:r>
              <a:rPr lang="en-US" dirty="0">
                <a:solidFill>
                  <a:srgbClr val="000000"/>
                </a:solidFill>
              </a:rPr>
              <a:t>Managed Alcohol Program – Relocated and expanded capacity from 13 to 15 beds </a:t>
            </a:r>
            <a:endParaRPr lang="en-US" dirty="0">
              <a:solidFill>
                <a:srgbClr val="000000"/>
              </a:solidFill>
              <a:latin typeface="Arial" panose="020B0604020202020204" pitchFamily="34" charset="0"/>
              <a:cs typeface="Arial" panose="020B0604020202020204" pitchFamily="34" charset="0"/>
            </a:endParaRPr>
          </a:p>
          <a:p>
            <a:pPr marL="285750" indent="-285750">
              <a:buFont typeface="Arial"/>
              <a:buChar char="•"/>
              <a:defRPr/>
            </a:pPr>
            <a:r>
              <a:rPr lang="en-US" dirty="0">
                <a:solidFill>
                  <a:srgbClr val="000000"/>
                </a:solidFill>
              </a:rPr>
              <a:t>Significant planning work to open the remaining Enhanced Dual Diagnosis, TAY behavioral health recovery, and Crisis Stabilization Unit beds.</a:t>
            </a:r>
            <a:endParaRPr lang="en-US" sz="1200" dirty="0">
              <a:latin typeface="Arial" panose="020B0604020202020204" pitchFamily="34" charset="0"/>
              <a:cs typeface="Arial" panose="020B0604020202020204" pitchFamily="34" charset="0"/>
            </a:endParaRPr>
          </a:p>
          <a:p>
            <a:endParaRPr lang="en-US" dirty="0">
              <a:cs typeface="Calibri" panose="020F0502020204030204"/>
            </a:endParaRPr>
          </a:p>
          <a:p>
            <a:pPr marL="285750" indent="-285750">
              <a:buFont typeface="Arial"/>
              <a:buChar char="•"/>
            </a:pPr>
            <a:r>
              <a:rPr lang="en-US" dirty="0">
                <a:cs typeface="Calibri" panose="020F0502020204030204"/>
              </a:rPr>
              <a:t>~90% of 400-bed MHSF goal has been met</a:t>
            </a:r>
          </a:p>
          <a:p>
            <a:pPr marL="285750" indent="-285750">
              <a:buFont typeface="Arial"/>
              <a:buChar char="•"/>
            </a:pPr>
            <a:r>
              <a:rPr lang="en-US" dirty="0">
                <a:cs typeface="Calibri" panose="020F0502020204030204"/>
              </a:rPr>
              <a:t>400 beds will be added to the ~2,200 existing bed inventory</a:t>
            </a:r>
          </a:p>
          <a:p>
            <a:pPr marL="285750" indent="-285750">
              <a:buFont typeface="Arial"/>
              <a:buChar char="•"/>
            </a:pPr>
            <a:endParaRPr lang="en-US" dirty="0">
              <a:cs typeface="Calibri" panose="020F0502020204030204"/>
            </a:endParaRPr>
          </a:p>
          <a:p>
            <a:pPr marL="285750" indent="-285750">
              <a:buFont typeface="Arial"/>
              <a:buChar char="•"/>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09AB8084-B70A-1202-EDCA-2CE011753FAA}"/>
              </a:ext>
            </a:extLst>
          </p:cNvPr>
          <p:cNvSpPr>
            <a:spLocks noGrp="1"/>
          </p:cNvSpPr>
          <p:nvPr>
            <p:ph type="sldNum" sz="quarter" idx="5"/>
          </p:nvPr>
        </p:nvSpPr>
        <p:spPr/>
        <p:txBody>
          <a:bodyPr/>
          <a:lstStyle/>
          <a:p>
            <a:fld id="{59365BB6-000F-423C-B3D1-A1DA1014EBBD}" type="slidenum">
              <a:rPr lang="en-US" smtClean="0"/>
              <a:t>8</a:t>
            </a:fld>
            <a:endParaRPr lang="en-US"/>
          </a:p>
        </p:txBody>
      </p:sp>
    </p:spTree>
    <p:extLst>
      <p:ext uri="{BB962C8B-B14F-4D97-AF65-F5344CB8AC3E}">
        <p14:creationId xmlns:p14="http://schemas.microsoft.com/office/powerpoint/2010/main" val="331630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a:solidFill>
                  <a:srgbClr val="000000"/>
                </a:solidFill>
                <a:effectLst/>
                <a:latin typeface="Times" pitchFamily="2" charset="0"/>
              </a:rPr>
              <a:t>Shelter BH Care Coordination – outreach, engagement, care coordination, and connection to care for individuals in shelters and navigation centers; consultation regarding behavioral health resources and interventions for shelter/nav center staff; work in coordination with DPH Shelter Health team and with HSH</a:t>
            </a:r>
          </a:p>
          <a:p>
            <a:pPr marL="171450" indent="-171450" algn="l">
              <a:buFont typeface="Arial" panose="020B0604020202020204" pitchFamily="34" charset="0"/>
              <a:buChar char="•"/>
            </a:pPr>
            <a:r>
              <a:rPr lang="en-US" b="0" i="0">
                <a:solidFill>
                  <a:srgbClr val="000000"/>
                </a:solidFill>
                <a:effectLst/>
                <a:latin typeface="Times" pitchFamily="2" charset="0"/>
              </a:rPr>
              <a:t>PHACS BH – part of larger PHACS team (collab btw BHS, WPIC, HSH) providing behavioral health and physical health care coordination and short-term services for individuals in permanent supportive housing programs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9365BB6-000F-423C-B3D1-A1DA1014EBBD}" type="slidenum">
              <a:rPr lang="en-US" smtClean="0"/>
              <a:t>9</a:t>
            </a:fld>
            <a:endParaRPr lang="en-US"/>
          </a:p>
        </p:txBody>
      </p:sp>
    </p:spTree>
    <p:extLst>
      <p:ext uri="{BB962C8B-B14F-4D97-AF65-F5344CB8AC3E}">
        <p14:creationId xmlns:p14="http://schemas.microsoft.com/office/powerpoint/2010/main" val="375775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365BB6-000F-423C-B3D1-A1DA1014EBBD}" type="slidenum">
              <a:rPr lang="en-US"/>
              <a:t>10</a:t>
            </a:fld>
            <a:endParaRPr lang="en-US"/>
          </a:p>
        </p:txBody>
      </p:sp>
    </p:spTree>
    <p:extLst>
      <p:ext uri="{BB962C8B-B14F-4D97-AF65-F5344CB8AC3E}">
        <p14:creationId xmlns:p14="http://schemas.microsoft.com/office/powerpoint/2010/main" val="233458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365BB6-000F-423C-B3D1-A1DA1014EBBD}" type="slidenum">
              <a:rPr lang="en-US"/>
              <a:t>11</a:t>
            </a:fld>
            <a:endParaRPr lang="en-US"/>
          </a:p>
        </p:txBody>
      </p:sp>
    </p:spTree>
    <p:extLst>
      <p:ext uri="{BB962C8B-B14F-4D97-AF65-F5344CB8AC3E}">
        <p14:creationId xmlns:p14="http://schemas.microsoft.com/office/powerpoint/2010/main" val="346690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dirty="0"/>
              <a:t>Behavioral Health Access Center </a:t>
            </a:r>
            <a:r>
              <a:rPr lang="en-US" b="1" dirty="0"/>
              <a:t>hours were extended</a:t>
            </a:r>
            <a:r>
              <a:rPr lang="en-US" dirty="0"/>
              <a:t> to include weekends from 9 am to 4 pm. People can be </a:t>
            </a:r>
            <a:r>
              <a:rPr lang="en-US" b="1" dirty="0"/>
              <a:t>assessed, referred, and linked to treatment options</a:t>
            </a:r>
            <a:r>
              <a:rPr lang="en-US" dirty="0"/>
              <a:t> 8am-7pm on weekdays and 9am-4pm on weekends.</a:t>
            </a:r>
          </a:p>
          <a:p>
            <a:pPr marL="171450" indent="-171450">
              <a:lnSpc>
                <a:spcPct val="90000"/>
              </a:lnSpc>
              <a:spcBef>
                <a:spcPts val="1000"/>
              </a:spcBef>
              <a:buFont typeface="Arial"/>
              <a:buChar char="•"/>
            </a:pPr>
            <a:r>
              <a:rPr lang="en-US" dirty="0"/>
              <a:t>DPH made focused investments to strengthen case management within the behavioral health system of care. These investments are designed to ensure that clients continue to receive integrated case management services after being linked to mental health and/or substance use treatment.</a:t>
            </a:r>
          </a:p>
          <a:p>
            <a:pPr marL="171450" indent="-171450">
              <a:lnSpc>
                <a:spcPct val="90000"/>
              </a:lnSpc>
              <a:spcBef>
                <a:spcPts val="1000"/>
              </a:spcBef>
              <a:buFont typeface="Arial"/>
              <a:buChar char="•"/>
            </a:pPr>
            <a:r>
              <a:rPr lang="en-US" dirty="0"/>
              <a:t>DPH continued supplemental Prop C funding to increase capacity and support staff retention at four ICM and acute stabilization programs in 2023. Additionally, a new ICM program with 100 slots for older adults experiencing or at risk of experiencing homelessness began services in late 2023, with capacity to ramp up throughout 2024.</a:t>
            </a:r>
            <a:endParaRPr lang="en-US" dirty="0">
              <a:cs typeface="Calibri"/>
            </a:endParaRPr>
          </a:p>
        </p:txBody>
      </p:sp>
      <p:sp>
        <p:nvSpPr>
          <p:cNvPr id="4" name="Slide Number Placeholder 3"/>
          <p:cNvSpPr>
            <a:spLocks noGrp="1"/>
          </p:cNvSpPr>
          <p:nvPr>
            <p:ph type="sldNum" sz="quarter" idx="5"/>
          </p:nvPr>
        </p:nvSpPr>
        <p:spPr/>
        <p:txBody>
          <a:bodyPr/>
          <a:lstStyle/>
          <a:p>
            <a:fld id="{59365BB6-000F-423C-B3D1-A1DA1014EBBD}" type="slidenum">
              <a:rPr lang="en-US" smtClean="0"/>
              <a:t>13</a:t>
            </a:fld>
            <a:endParaRPr lang="en-US"/>
          </a:p>
        </p:txBody>
      </p:sp>
    </p:spTree>
    <p:extLst>
      <p:ext uri="{BB962C8B-B14F-4D97-AF65-F5344CB8AC3E}">
        <p14:creationId xmlns:p14="http://schemas.microsoft.com/office/powerpoint/2010/main" val="108343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A91ACF-F420-7A4E-9684-A535D3C2B5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85543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91ACF-F420-7A4E-9684-A535D3C2B5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85486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91ACF-F420-7A4E-9684-A535D3C2B5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111783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A91ACF-F420-7A4E-9684-A535D3C2B5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127990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A91ACF-F420-7A4E-9684-A535D3C2B5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210452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A91ACF-F420-7A4E-9684-A535D3C2B5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162160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91ACF-F420-7A4E-9684-A535D3C2B5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588858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A91ACF-F420-7A4E-9684-A535D3C2B5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134806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A91ACF-F420-7A4E-9684-A535D3C2B5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94932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91ACF-F420-7A4E-9684-A535D3C2B5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1619815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91ACF-F420-7A4E-9684-A535D3C2B5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590142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484A99DD-59DC-4C52-928C-C81359C0DF6F}"/>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2546683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0E47D51A-1637-457C-8772-F2FDE7A8896D}"/>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7" name="Picture 6" descr="Text  Description automatically generated">
            <a:extLst>
              <a:ext uri="{FF2B5EF4-FFF2-40B4-BE49-F238E27FC236}">
                <a16:creationId xmlns:a16="http://schemas.microsoft.com/office/drawing/2014/main" id="{DAAF8F52-315D-4AC7-B6E0-3D46FD85A4DB}"/>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047812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4" name="Picture 3" descr="SFDPH Logo.">
            <a:extLst>
              <a:ext uri="{FF2B5EF4-FFF2-40B4-BE49-F238E27FC236}">
                <a16:creationId xmlns:a16="http://schemas.microsoft.com/office/drawing/2014/main" id="{4BE1A8BB-8FB0-8BB0-63D1-DF68F893957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076" y="5872208"/>
            <a:ext cx="3180455" cy="1018898"/>
          </a:xfrm>
          <a:prstGeom prst="rect">
            <a:avLst/>
          </a:prstGeom>
        </p:spPr>
      </p:pic>
    </p:spTree>
    <p:extLst>
      <p:ext uri="{BB962C8B-B14F-4D97-AF65-F5344CB8AC3E}">
        <p14:creationId xmlns:p14="http://schemas.microsoft.com/office/powerpoint/2010/main" val="2546683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4" name="Picture 3" descr="SFDPH Logo.">
            <a:extLst>
              <a:ext uri="{FF2B5EF4-FFF2-40B4-BE49-F238E27FC236}">
                <a16:creationId xmlns:a16="http://schemas.microsoft.com/office/drawing/2014/main" id="{3C98AD12-DE85-3BB8-FA36-41256F29996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4" name="Picture 3" descr="SFDPH Logo.">
            <a:extLst>
              <a:ext uri="{FF2B5EF4-FFF2-40B4-BE49-F238E27FC236}">
                <a16:creationId xmlns:a16="http://schemas.microsoft.com/office/drawing/2014/main" id="{AF6620FF-6F88-BC4A-9046-B102F27C865C}"/>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076" y="5872208"/>
            <a:ext cx="3180455" cy="1018898"/>
          </a:xfrm>
          <a:prstGeom prst="rect">
            <a:avLst/>
          </a:prstGeom>
        </p:spPr>
      </p:pic>
    </p:spTree>
    <p:extLst>
      <p:ext uri="{BB962C8B-B14F-4D97-AF65-F5344CB8AC3E}">
        <p14:creationId xmlns:p14="http://schemas.microsoft.com/office/powerpoint/2010/main" val="3047812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8" name="Picture 7" descr="SFDPH Logo.">
            <a:extLst>
              <a:ext uri="{FF2B5EF4-FFF2-40B4-BE49-F238E27FC236}">
                <a16:creationId xmlns:a16="http://schemas.microsoft.com/office/drawing/2014/main" id="{D5C460E8-846B-6D80-C868-8EE0E770391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076" y="5872208"/>
            <a:ext cx="3180455" cy="1018898"/>
          </a:xfrm>
          <a:prstGeom prst="rect">
            <a:avLst/>
          </a:prstGeom>
        </p:spPr>
      </p:pic>
    </p:spTree>
    <p:extLst>
      <p:ext uri="{BB962C8B-B14F-4D97-AF65-F5344CB8AC3E}">
        <p14:creationId xmlns:p14="http://schemas.microsoft.com/office/powerpoint/2010/main" val="254668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4" name="Picture 3" descr="SFDPH Logo.">
            <a:extLst>
              <a:ext uri="{FF2B5EF4-FFF2-40B4-BE49-F238E27FC236}">
                <a16:creationId xmlns:a16="http://schemas.microsoft.com/office/drawing/2014/main" id="{71ED7046-358F-CD7A-722E-13A3CF03D363}"/>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076" y="5872208"/>
            <a:ext cx="3180455" cy="1018898"/>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4" name="Picture 3" descr="SFDPH Logo.">
            <a:extLst>
              <a:ext uri="{FF2B5EF4-FFF2-40B4-BE49-F238E27FC236}">
                <a16:creationId xmlns:a16="http://schemas.microsoft.com/office/drawing/2014/main" id="{C95E10D0-3900-F6BC-B0D1-3CA53C03B3C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076" y="5872208"/>
            <a:ext cx="3180455" cy="1018898"/>
          </a:xfrm>
          <a:prstGeom prst="rect">
            <a:avLst/>
          </a:prstGeom>
        </p:spPr>
      </p:pic>
    </p:spTree>
    <p:extLst>
      <p:ext uri="{BB962C8B-B14F-4D97-AF65-F5344CB8AC3E}">
        <p14:creationId xmlns:p14="http://schemas.microsoft.com/office/powerpoint/2010/main" val="3047812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4" name="Picture 3" descr="SFDPH Logo.">
            <a:extLst>
              <a:ext uri="{FF2B5EF4-FFF2-40B4-BE49-F238E27FC236}">
                <a16:creationId xmlns:a16="http://schemas.microsoft.com/office/drawing/2014/main" id="{E6DF7D86-1D32-8F21-36A8-C2F372B90D0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1642353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4" name="Picture 3" descr="SFDPH Logo.">
            <a:extLst>
              <a:ext uri="{FF2B5EF4-FFF2-40B4-BE49-F238E27FC236}">
                <a16:creationId xmlns:a16="http://schemas.microsoft.com/office/drawing/2014/main" id="{5CACB35A-14F6-3866-56A2-9C60E2647A0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110297693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8" name="Picture 7" descr="SFDPH Logo.">
            <a:extLst>
              <a:ext uri="{FF2B5EF4-FFF2-40B4-BE49-F238E27FC236}">
                <a16:creationId xmlns:a16="http://schemas.microsoft.com/office/drawing/2014/main" id="{AFDBE0B7-0292-9F90-5E7F-D5B106EE90DB}"/>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2696492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4" name="Picture 3" descr="SFDPH Logo.">
            <a:extLst>
              <a:ext uri="{FF2B5EF4-FFF2-40B4-BE49-F238E27FC236}">
                <a16:creationId xmlns:a16="http://schemas.microsoft.com/office/drawing/2014/main" id="{5255F931-C2B5-84DC-C4E3-8D1B3D4DFD4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2546683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4" name="Picture 3" descr="SFDPH Logo.">
            <a:extLst>
              <a:ext uri="{FF2B5EF4-FFF2-40B4-BE49-F238E27FC236}">
                <a16:creationId xmlns:a16="http://schemas.microsoft.com/office/drawing/2014/main" id="{047D82A4-A3B2-26AF-C1B0-F76D49F01F6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4" name="Picture 3" descr="SFDPH Logo.">
            <a:extLst>
              <a:ext uri="{FF2B5EF4-FFF2-40B4-BE49-F238E27FC236}">
                <a16:creationId xmlns:a16="http://schemas.microsoft.com/office/drawing/2014/main" id="{416C233A-ECA7-85E4-580A-B24621B51E6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3047812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7" name="Picture 6" descr="Text&#10;&#10;Description automatically generated">
            <a:extLst>
              <a:ext uri="{FF2B5EF4-FFF2-40B4-BE49-F238E27FC236}">
                <a16:creationId xmlns:a16="http://schemas.microsoft.com/office/drawing/2014/main" id="{484A99DD-59DC-4C52-928C-C81359C0DF6F}"/>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1642353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7" name="Picture 6" descr="Text&#10;&#10;Description automatically generated">
            <a:extLst>
              <a:ext uri="{FF2B5EF4-FFF2-40B4-BE49-F238E27FC236}">
                <a16:creationId xmlns:a16="http://schemas.microsoft.com/office/drawing/2014/main" id="{0E47D51A-1637-457C-8772-F2FDE7A8896D}"/>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11029769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id="{DAAF8F52-315D-4AC7-B6E0-3D46FD85A4DB}"/>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2696492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D965-F0A3-4C02-9F41-2A7B65D3777F}"/>
              </a:ext>
            </a:extLst>
          </p:cNvPr>
          <p:cNvSpPr>
            <a:spLocks noGrp="1"/>
          </p:cNvSpPr>
          <p:nvPr>
            <p:ph type="title"/>
          </p:nvPr>
        </p:nvSpPr>
        <p:spPr/>
        <p:txBody>
          <a:bodyPr/>
          <a:lstStyle>
            <a:lvl1pPr>
              <a:defRPr>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5A0CE27-D9FB-4AE8-927C-C6E398F46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1FDDA9-35E0-44A3-B273-9890D3A17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574AF0-259D-414F-B212-C110C32A698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7584D8-2C72-410D-A7F5-894FA1216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D3A25-1E1D-4A1B-8EB6-07241C1C1E6D}"/>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887390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ED15-4787-43CB-BC8D-8E178CD442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D44DDA-C73B-47A6-81DD-0F0872E1D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49A992-759E-4F9E-8029-66465CA23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CA07C-6E12-4289-8539-AF55E354B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F1BB1C-6019-4B64-B42E-6B18886AB4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BC181-8B97-47F8-B95E-B1B24D0FA53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C4352FA-0D7F-4280-8B99-A7FB83288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3FF63-93EF-4F4D-855A-4CFBF45E4ACB}"/>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06716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CAC7-31D5-4D02-844E-454BA8D64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371F3-92DA-4033-AB46-D6FFCD0964F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E56CBB5-D977-4D43-9D6E-31FFBB63C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6A8E93-E190-4035-A3F6-E52C7D9E008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153638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29962-7C7A-4832-8775-A6742C3297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E31B5BE-B6B3-4120-8E95-3FF3D4ADB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D78F6B-4CBB-4B94-9325-B864AEC9BA6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1219539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BB2C-0771-4E6F-92D5-929D86733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CD29F-8CED-44CC-8242-E4E4CCD93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47127-3D1D-45A1-A826-781B560F6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AD7B2-C311-421B-880D-705998811B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28D2C07-8627-499C-8E7E-B429BE8AB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A8D14-93CD-499A-A722-167AB4E18715}"/>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06412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FF87-190B-450F-834F-67B68C3EA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3BA01-24DC-4A83-9F5A-E1EF82B71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6469D-BB54-46B4-B187-F27ACCCE6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5D9E8-A162-4C6A-A948-866E7EFFE28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2D492F-BEDD-40B9-BA02-50D476398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9C194-4F86-4241-AD54-57A2F88D382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4081659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92FF-FB9C-4EAB-959C-B10D9F59D8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44920-7FA6-4979-9628-8EF4AA444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F7912-2131-457C-AF3C-A057BC7960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FB9C2A-1BC1-4288-ACF8-49C2A44AA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5F661-D029-4AF3-A71B-A01E8E80A497}"/>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703837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794EF-486E-4877-A918-A545E9461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E279C-004D-4ACB-8FE9-E8EF5217E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C14A3-0272-43B3-8771-A1754B24BB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F5C84C-1A67-4198-8CA8-8DD3563BD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CE9A7-EE8B-471F-A014-75D715612D6C}"/>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67567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484A99DD-59DC-4C52-928C-C81359C0DF6F}"/>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25466836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0E47D51A-1637-457C-8772-F2FDE7A8896D}"/>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7" name="Picture 6" descr="Text  Description automatically generated">
            <a:extLst>
              <a:ext uri="{FF2B5EF4-FFF2-40B4-BE49-F238E27FC236}">
                <a16:creationId xmlns:a16="http://schemas.microsoft.com/office/drawing/2014/main" id="{DAAF8F52-315D-4AC7-B6E0-3D46FD85A4DB}"/>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04781204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4" name="Picture 3" descr="SFDPH Logo.">
            <a:extLst>
              <a:ext uri="{FF2B5EF4-FFF2-40B4-BE49-F238E27FC236}">
                <a16:creationId xmlns:a16="http://schemas.microsoft.com/office/drawing/2014/main" id="{92E671E4-78B8-021B-801D-8DFC3A1D078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076" y="5872208"/>
            <a:ext cx="3180455" cy="1018898"/>
          </a:xfrm>
          <a:prstGeom prst="rect">
            <a:avLst/>
          </a:prstGeom>
        </p:spPr>
      </p:pic>
    </p:spTree>
    <p:extLst>
      <p:ext uri="{BB962C8B-B14F-4D97-AF65-F5344CB8AC3E}">
        <p14:creationId xmlns:p14="http://schemas.microsoft.com/office/powerpoint/2010/main" val="254668369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4" name="Picture 3" descr="SFDPH Logo.">
            <a:extLst>
              <a:ext uri="{FF2B5EF4-FFF2-40B4-BE49-F238E27FC236}">
                <a16:creationId xmlns:a16="http://schemas.microsoft.com/office/drawing/2014/main" id="{976D5B73-AEFB-58CB-10AE-838730C4265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254668369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4" name="Picture 3" descr="SFDPH Logo.">
            <a:extLst>
              <a:ext uri="{FF2B5EF4-FFF2-40B4-BE49-F238E27FC236}">
                <a16:creationId xmlns:a16="http://schemas.microsoft.com/office/drawing/2014/main" id="{D83ECC49-B8DD-BDE4-B26C-19082D20D9C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734" y="5757208"/>
            <a:ext cx="3180455" cy="1018898"/>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8" name="Picture 7" descr="SFDPH Logo.">
            <a:extLst>
              <a:ext uri="{FF2B5EF4-FFF2-40B4-BE49-F238E27FC236}">
                <a16:creationId xmlns:a16="http://schemas.microsoft.com/office/drawing/2014/main" id="{8EFE12E3-0252-0700-F33E-444ECA5C8A3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076" y="5872208"/>
            <a:ext cx="3180455" cy="1018898"/>
          </a:xfrm>
          <a:prstGeom prst="rect">
            <a:avLst/>
          </a:prstGeom>
        </p:spPr>
      </p:pic>
    </p:spTree>
    <p:extLst>
      <p:ext uri="{BB962C8B-B14F-4D97-AF65-F5344CB8AC3E}">
        <p14:creationId xmlns:p14="http://schemas.microsoft.com/office/powerpoint/2010/main" val="3047812048"/>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04781204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D965-F0A3-4C02-9F41-2A7B65D3777F}"/>
              </a:ext>
            </a:extLst>
          </p:cNvPr>
          <p:cNvSpPr>
            <a:spLocks noGrp="1"/>
          </p:cNvSpPr>
          <p:nvPr>
            <p:ph type="title"/>
          </p:nvPr>
        </p:nvSpPr>
        <p:spPr/>
        <p:txBody>
          <a:bodyPr/>
          <a:lstStyle>
            <a:lvl1pPr>
              <a:defRPr>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5A0CE27-D9FB-4AE8-927C-C6E398F46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1FDDA9-35E0-44A3-B273-9890D3A17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574AF0-259D-414F-B212-C110C32A698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7584D8-2C72-410D-A7F5-894FA1216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D3A25-1E1D-4A1B-8EB6-07241C1C1E6D}"/>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88739061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ED15-4787-43CB-BC8D-8E178CD442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D44DDA-C73B-47A6-81DD-0F0872E1D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49A992-759E-4F9E-8029-66465CA23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CA07C-6E12-4289-8539-AF55E354B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F1BB1C-6019-4B64-B42E-6B18886AB4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BC181-8B97-47F8-B95E-B1B24D0FA53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C4352FA-0D7F-4280-8B99-A7FB83288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3FF63-93EF-4F4D-855A-4CFBF45E4ACB}"/>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06716364"/>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CAC7-31D5-4D02-844E-454BA8D64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371F3-92DA-4033-AB46-D6FFCD0964F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E56CBB5-D977-4D43-9D6E-31FFBB63C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6A8E93-E190-4035-A3F6-E52C7D9E008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1536384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29962-7C7A-4832-8775-A6742C3297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E31B5BE-B6B3-4120-8E95-3FF3D4ADB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D78F6B-4CBB-4B94-9325-B864AEC9BA6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1219539020"/>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BB2C-0771-4E6F-92D5-929D86733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CD29F-8CED-44CC-8242-E4E4CCD93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47127-3D1D-45A1-A826-781B560F6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AD7B2-C311-421B-880D-705998811B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28D2C07-8627-499C-8E7E-B429BE8AB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A8D14-93CD-499A-A722-167AB4E18715}"/>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0641281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FF87-190B-450F-834F-67B68C3EA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3BA01-24DC-4A83-9F5A-E1EF82B71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6469D-BB54-46B4-B187-F27ACCCE6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5D9E8-A162-4C6A-A948-866E7EFFE28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2D492F-BEDD-40B9-BA02-50D476398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9C194-4F86-4241-AD54-57A2F88D382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408165900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92FF-FB9C-4EAB-959C-B10D9F59D8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44920-7FA6-4979-9628-8EF4AA444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F7912-2131-457C-AF3C-A057BC7960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FB9C2A-1BC1-4288-ACF8-49C2A44AA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5F661-D029-4AF3-A71B-A01E8E80A497}"/>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703837053"/>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794EF-486E-4877-A918-A545E9461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E279C-004D-4ACB-8FE9-E8EF5217E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C14A3-0272-43B3-8771-A1754B24BB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F5C84C-1A67-4198-8CA8-8DD3563BD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CE9A7-EE8B-471F-A014-75D715612D6C}"/>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675676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theme" Target="../theme/theme3.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91ACF-F420-7A4E-9684-A535D3C2B5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21477-4404-CB43-8B00-35C728B62F7F}" type="slidenum">
              <a:rPr lang="en-US" smtClean="0"/>
              <a:t>‹#›</a:t>
            </a:fld>
            <a:endParaRPr lang="en-US"/>
          </a:p>
        </p:txBody>
      </p:sp>
    </p:spTree>
    <p:extLst>
      <p:ext uri="{BB962C8B-B14F-4D97-AF65-F5344CB8AC3E}">
        <p14:creationId xmlns:p14="http://schemas.microsoft.com/office/powerpoint/2010/main" val="1384473181"/>
      </p:ext>
    </p:extLst>
  </p:cSld>
  <p:clrMap bg1="lt1" tx1="dk1" bg2="lt2" tx2="dk2" accent1="accent1" accent2="accent2" accent3="accent3" accent4="accent4" accent5="accent5" accent6="accent6" hlink="hlink" folHlink="folHlink"/>
  <p:sldLayoutIdLst>
    <p:sldLayoutId id="2147483766"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10BD2-E11D-4EA6-B02B-D787DDF0C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6BD4B6-C3BD-4F25-9C47-9C10C06C5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9DEAF-CDEC-48F0-B7E3-B4FF3234A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F7853D0-9542-450A-80AE-49E42A6D7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BEE3B-F5C2-4827-A8F0-634616210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D74B-06E9-4C99-93A9-3B13D31A5613}" type="slidenum">
              <a:rPr lang="en-US" smtClean="0"/>
              <a:t>‹#›</a:t>
            </a:fld>
            <a:endParaRPr lang="en-US"/>
          </a:p>
        </p:txBody>
      </p:sp>
    </p:spTree>
    <p:extLst>
      <p:ext uri="{BB962C8B-B14F-4D97-AF65-F5344CB8AC3E}">
        <p14:creationId xmlns:p14="http://schemas.microsoft.com/office/powerpoint/2010/main" val="1886963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56" r:id="rId4"/>
    <p:sldLayoutId id="2147483765" r:id="rId5"/>
    <p:sldLayoutId id="2147483757" r:id="rId6"/>
    <p:sldLayoutId id="2147483753" r:id="rId7"/>
    <p:sldLayoutId id="2147483754" r:id="rId8"/>
    <p:sldLayoutId id="2147483755" r:id="rId9"/>
    <p:sldLayoutId id="2147483758" r:id="rId10"/>
    <p:sldLayoutId id="2147483759" r:id="rId11"/>
    <p:sldLayoutId id="2147483673" r:id="rId12"/>
    <p:sldLayoutId id="2147483741" r:id="rId13"/>
    <p:sldLayoutId id="2147483742" r:id="rId14"/>
    <p:sldLayoutId id="2147483767" r:id="rId15"/>
    <p:sldLayoutId id="2147483671" r:id="rId16"/>
    <p:sldLayoutId id="2147483672" r:id="rId17"/>
    <p:sldLayoutId id="2147483771"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719" r:id="rId27"/>
    <p:sldLayoutId id="2147483720" r:id="rId28"/>
    <p:sldLayoutId id="2147483721" r:id="rId29"/>
    <p:sldLayoutId id="2147483751" r:id="rId30"/>
    <p:sldLayoutId id="2147483752" r:id="rId31"/>
    <p:sldLayoutId id="2147483761" r:id="rId32"/>
    <p:sldLayoutId id="2147483744" r:id="rId33"/>
    <p:sldLayoutId id="2147483762"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f.gov/sites/default/files/2024-02/FINAL%20MHSF%20Implementation%20Report%202024_1.pdf"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hyperlink" Target="mailto:https://sf.gov/residential-care-and-treatmen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879" y="1197611"/>
            <a:ext cx="9850651" cy="2048968"/>
          </a:xfrm>
        </p:spPr>
        <p:txBody>
          <a:bodyPr>
            <a:normAutofit/>
          </a:bodyPr>
          <a:lstStyle/>
          <a:p>
            <a:pPr algn="l"/>
            <a:r>
              <a:rPr lang="en-US" sz="4800" b="1">
                <a:solidFill>
                  <a:srgbClr val="002060"/>
                </a:solidFill>
                <a:latin typeface="Arial"/>
                <a:cs typeface="Calibri Light"/>
              </a:rPr>
              <a:t>San Francisco Department of </a:t>
            </a:r>
            <a:br>
              <a:rPr lang="en-US" sz="4800" b="1">
                <a:solidFill>
                  <a:srgbClr val="002060"/>
                </a:solidFill>
                <a:latin typeface="Arial"/>
                <a:cs typeface="Calibri Light"/>
              </a:rPr>
            </a:br>
            <a:r>
              <a:rPr lang="en-US" sz="4800" b="1">
                <a:solidFill>
                  <a:srgbClr val="002060"/>
                </a:solidFill>
                <a:latin typeface="Arial"/>
                <a:cs typeface="Calibri Light"/>
              </a:rPr>
              <a:t>Public Health</a:t>
            </a:r>
            <a:endParaRPr lang="en-US" sz="8000">
              <a:solidFill>
                <a:srgbClr val="002060"/>
              </a:solidFill>
              <a:cs typeface="Calibri Light"/>
            </a:endParaRPr>
          </a:p>
        </p:txBody>
      </p:sp>
      <p:sp>
        <p:nvSpPr>
          <p:cNvPr id="3" name="Subtitle 2"/>
          <p:cNvSpPr>
            <a:spLocks noGrp="1"/>
          </p:cNvSpPr>
          <p:nvPr>
            <p:ph type="subTitle" idx="1"/>
          </p:nvPr>
        </p:nvSpPr>
        <p:spPr>
          <a:xfrm>
            <a:off x="787879" y="3348722"/>
            <a:ext cx="9144000" cy="1379991"/>
          </a:xfrm>
        </p:spPr>
        <p:txBody>
          <a:bodyPr vert="horz" lIns="91440" tIns="45720" rIns="91440" bIns="45720" rtlCol="0" anchor="t">
            <a:normAutofit/>
          </a:bodyPr>
          <a:lstStyle/>
          <a:p>
            <a:pPr algn="l"/>
            <a:r>
              <a:rPr lang="en-US" sz="2800">
                <a:latin typeface="Arial"/>
                <a:cs typeface="Calibri"/>
              </a:rPr>
              <a:t>Behavioral Health Services Director’s Update to the </a:t>
            </a:r>
            <a:r>
              <a:rPr lang="en-US" sz="2800" dirty="0">
                <a:latin typeface="Arial"/>
                <a:cs typeface="Calibri"/>
              </a:rPr>
              <a:t>Behavioral Health Commission</a:t>
            </a:r>
          </a:p>
          <a:p>
            <a:pPr algn="l"/>
            <a:r>
              <a:rPr lang="en-US" sz="2000">
                <a:latin typeface="Arial"/>
                <a:cs typeface="Calibri"/>
              </a:rPr>
              <a:t>April 18, 2024</a:t>
            </a:r>
            <a:endParaRPr lang="en-US"/>
          </a:p>
        </p:txBody>
      </p:sp>
      <p:pic>
        <p:nvPicPr>
          <p:cNvPr id="5" name="Picture 4">
            <a:extLst>
              <a:ext uri="{FF2B5EF4-FFF2-40B4-BE49-F238E27FC236}">
                <a16:creationId xmlns:a16="http://schemas.microsoft.com/office/drawing/2014/main" id="{169328C7-17A1-07B4-EBBF-437429FCA2C9}"/>
              </a:ext>
            </a:extLst>
          </p:cNvPr>
          <p:cNvPicPr>
            <a:picLocks noChangeAspect="1"/>
          </p:cNvPicPr>
          <p:nvPr/>
        </p:nvPicPr>
        <p:blipFill>
          <a:blip r:embed="rId3"/>
          <a:stretch>
            <a:fillRect/>
          </a:stretch>
        </p:blipFill>
        <p:spPr>
          <a:xfrm>
            <a:off x="151655" y="5865943"/>
            <a:ext cx="3489159" cy="876504"/>
          </a:xfrm>
          <a:prstGeom prst="rect">
            <a:avLst/>
          </a:prstGeom>
        </p:spPr>
      </p:pic>
      <p:graphicFrame>
        <p:nvGraphicFramePr>
          <p:cNvPr id="8" name="Table 7">
            <a:extLst>
              <a:ext uri="{FF2B5EF4-FFF2-40B4-BE49-F238E27FC236}">
                <a16:creationId xmlns:a16="http://schemas.microsoft.com/office/drawing/2014/main" id="{AC246D17-3A90-C89B-9166-387DEBE06900}"/>
              </a:ext>
            </a:extLst>
          </p:cNvPr>
          <p:cNvGraphicFramePr>
            <a:graphicFrameLocks noGrp="1"/>
          </p:cNvGraphicFramePr>
          <p:nvPr>
            <p:extLst>
              <p:ext uri="{D42A27DB-BD31-4B8C-83A1-F6EECF244321}">
                <p14:modId xmlns:p14="http://schemas.microsoft.com/office/powerpoint/2010/main" val="2152314745"/>
              </p:ext>
            </p:extLst>
          </p:nvPr>
        </p:nvGraphicFramePr>
        <p:xfrm>
          <a:off x="789879" y="4772091"/>
          <a:ext cx="7553325" cy="731520"/>
        </p:xfrm>
        <a:graphic>
          <a:graphicData uri="http://schemas.openxmlformats.org/drawingml/2006/table">
            <a:tbl>
              <a:tblPr firstRow="1" bandRow="1">
                <a:tableStyleId>{5C22544A-7EE6-4342-B048-85BDC9FD1C3A}</a:tableStyleId>
              </a:tblPr>
              <a:tblGrid>
                <a:gridCol w="7553325">
                  <a:extLst>
                    <a:ext uri="{9D8B030D-6E8A-4147-A177-3AD203B41FA5}">
                      <a16:colId xmlns:a16="http://schemas.microsoft.com/office/drawing/2014/main" val="3982804715"/>
                    </a:ext>
                  </a:extLst>
                </a:gridCol>
              </a:tblGrid>
              <a:tr h="638175">
                <a:tc>
                  <a:txBody>
                    <a:bodyPr/>
                    <a:lstStyle/>
                    <a:p>
                      <a:pPr fontAlgn="base"/>
                      <a:r>
                        <a:rPr lang="en-US" sz="1400">
                          <a:solidFill>
                            <a:srgbClr val="002060"/>
                          </a:solidFill>
                          <a:effectLst/>
                          <a:latin typeface="Arial"/>
                        </a:rPr>
                        <a:t>Hillary </a:t>
                      </a:r>
                      <a:r>
                        <a:rPr lang="en-US" sz="1400" err="1">
                          <a:solidFill>
                            <a:srgbClr val="002060"/>
                          </a:solidFill>
                          <a:effectLst/>
                          <a:latin typeface="Arial"/>
                        </a:rPr>
                        <a:t>Kunins</a:t>
                      </a:r>
                      <a:r>
                        <a:rPr lang="en-US" sz="1400">
                          <a:solidFill>
                            <a:srgbClr val="002060"/>
                          </a:solidFill>
                          <a:effectLst/>
                          <a:latin typeface="Arial"/>
                        </a:rPr>
                        <a:t>, MD, MPH, MS​</a:t>
                      </a:r>
                    </a:p>
                    <a:p>
                      <a:pPr fontAlgn="base"/>
                      <a:r>
                        <a:rPr lang="en-US" sz="1400" b="0">
                          <a:solidFill>
                            <a:schemeClr val="tx1"/>
                          </a:solidFill>
                          <a:effectLst/>
                          <a:latin typeface="Arial"/>
                        </a:rPr>
                        <a:t>Director of Behavioral Health Services and Mental Health SF​</a:t>
                      </a:r>
                    </a:p>
                    <a:p>
                      <a:pPr fontAlgn="base"/>
                      <a:r>
                        <a:rPr lang="en-US" sz="1400" b="0">
                          <a:solidFill>
                            <a:schemeClr val="tx1"/>
                          </a:solidFill>
                          <a:effectLst/>
                          <a:latin typeface="Arial"/>
                        </a:rPr>
                        <a:t>San Francisco Department of Public Health​</a:t>
                      </a:r>
                    </a:p>
                  </a:txBody>
                  <a:tcPr>
                    <a:noFill/>
                  </a:tcPr>
                </a:tc>
                <a:extLst>
                  <a:ext uri="{0D108BD9-81ED-4DB2-BD59-A6C34878D82A}">
                    <a16:rowId xmlns:a16="http://schemas.microsoft.com/office/drawing/2014/main" val="219181499"/>
                  </a:ext>
                </a:extLst>
              </a:tr>
            </a:tbl>
          </a:graphicData>
        </a:graphic>
      </p:graphicFrame>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AC9CA5-3CE7-B759-2311-C15A30E7652D}"/>
              </a:ext>
            </a:extLst>
          </p:cNvPr>
          <p:cNvSpPr txBox="1">
            <a:spLocks/>
          </p:cNvSpPr>
          <p:nvPr/>
        </p:nvSpPr>
        <p:spPr>
          <a:xfrm>
            <a:off x="838199" y="71705"/>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latin typeface="Arial"/>
                <a:cs typeface="Arial"/>
              </a:rPr>
              <a:t>Office of Coordinated Care</a:t>
            </a:r>
            <a:br>
              <a:rPr lang="en-US" sz="3600" b="1" dirty="0">
                <a:solidFill>
                  <a:srgbClr val="002060"/>
                </a:solidFill>
                <a:latin typeface="Arial"/>
                <a:cs typeface="Arial"/>
              </a:rPr>
            </a:br>
            <a:r>
              <a:rPr lang="en-US" sz="3600" b="1" dirty="0">
                <a:solidFill>
                  <a:srgbClr val="002060"/>
                </a:solidFill>
                <a:latin typeface="Arial"/>
                <a:cs typeface="Arial"/>
              </a:rPr>
              <a:t>Monthly New Referrals </a:t>
            </a:r>
            <a:endParaRPr lang="en-US" dirty="0"/>
          </a:p>
        </p:txBody>
      </p:sp>
      <p:pic>
        <p:nvPicPr>
          <p:cNvPr id="2" name="Picture 1" descr="This slide contains the following visuals: Monthly New Referrals to OCC  ,Monthly New Referrals to OCC  ,Monthly New Referrals to OCC  ,textbox. Please refer to the notes on this slide for details">
            <a:extLst>
              <a:ext uri="{FF2B5EF4-FFF2-40B4-BE49-F238E27FC236}">
                <a16:creationId xmlns:a16="http://schemas.microsoft.com/office/drawing/2014/main" id="{1B9F3E6D-2306-6C20-9388-2AA19D0AF386}"/>
              </a:ext>
            </a:extLst>
          </p:cNvPr>
          <p:cNvPicPr>
            <a:picLocks noChangeAspect="1"/>
          </p:cNvPicPr>
          <p:nvPr/>
        </p:nvPicPr>
        <p:blipFill rotWithShape="1">
          <a:blip r:embed="rId3"/>
          <a:srcRect t="10489" r="30086"/>
          <a:stretch/>
        </p:blipFill>
        <p:spPr>
          <a:xfrm>
            <a:off x="2426589" y="1261872"/>
            <a:ext cx="7331128" cy="5358391"/>
          </a:xfrm>
          <a:prstGeom prst="rect">
            <a:avLst/>
          </a:prstGeom>
        </p:spPr>
      </p:pic>
    </p:spTree>
    <p:extLst>
      <p:ext uri="{BB962C8B-B14F-4D97-AF65-F5344CB8AC3E}">
        <p14:creationId xmlns:p14="http://schemas.microsoft.com/office/powerpoint/2010/main" val="205774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AC9CA5-3CE7-B759-2311-C15A30E7652D}"/>
              </a:ext>
            </a:extLst>
          </p:cNvPr>
          <p:cNvSpPr txBox="1">
            <a:spLocks/>
          </p:cNvSpPr>
          <p:nvPr/>
        </p:nvSpPr>
        <p:spPr>
          <a:xfrm>
            <a:off x="886967" y="124900"/>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latin typeface="Arial"/>
                <a:cs typeface="Arial"/>
              </a:rPr>
              <a:t>Office of Coordinated Care </a:t>
            </a:r>
            <a:br>
              <a:rPr lang="en-US" sz="3600" b="1" dirty="0">
                <a:solidFill>
                  <a:srgbClr val="002060"/>
                </a:solidFill>
                <a:latin typeface="Arial"/>
                <a:cs typeface="Arial"/>
              </a:rPr>
            </a:br>
            <a:r>
              <a:rPr lang="en-US" sz="3600" b="1">
                <a:solidFill>
                  <a:srgbClr val="002060"/>
                </a:solidFill>
                <a:latin typeface="Arial"/>
                <a:cs typeface="Arial"/>
              </a:rPr>
              <a:t>Clients Engaged Monthly by Follow-up Teams</a:t>
            </a:r>
            <a:endParaRPr lang="en-US" sz="3600" b="1" dirty="0">
              <a:solidFill>
                <a:srgbClr val="002060"/>
              </a:solidFill>
              <a:latin typeface="Arial"/>
              <a:cs typeface="Arial"/>
            </a:endParaRPr>
          </a:p>
        </p:txBody>
      </p:sp>
      <p:pic>
        <p:nvPicPr>
          <p:cNvPr id="2" name="Picture 1" descr="This slide contains the following visuals: Monthly Clients Engaged by OCC Follow-up Teams ,Monthly Clients Engaged by OCC Follow-up Teams ,Monthly Clients Engaged by OCC Follow-up Teams ,textbox. Please refer to the notes on this slide for details">
            <a:extLst>
              <a:ext uri="{FF2B5EF4-FFF2-40B4-BE49-F238E27FC236}">
                <a16:creationId xmlns:a16="http://schemas.microsoft.com/office/drawing/2014/main" id="{0C82096A-8BB3-CBC0-944E-CA67A395DA33}"/>
              </a:ext>
            </a:extLst>
          </p:cNvPr>
          <p:cNvPicPr>
            <a:picLocks noChangeAspect="1"/>
          </p:cNvPicPr>
          <p:nvPr/>
        </p:nvPicPr>
        <p:blipFill rotWithShape="1">
          <a:blip r:embed="rId3"/>
          <a:srcRect t="4978" r="36327"/>
          <a:stretch/>
        </p:blipFill>
        <p:spPr>
          <a:xfrm>
            <a:off x="2889885" y="1402080"/>
            <a:ext cx="6324905" cy="5382774"/>
          </a:xfrm>
          <a:prstGeom prst="rect">
            <a:avLst/>
          </a:prstGeom>
        </p:spPr>
      </p:pic>
    </p:spTree>
    <p:extLst>
      <p:ext uri="{BB962C8B-B14F-4D97-AF65-F5344CB8AC3E}">
        <p14:creationId xmlns:p14="http://schemas.microsoft.com/office/powerpoint/2010/main" val="383919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E5F7-B07E-3E86-D5C3-2ACDF69D4FF8}"/>
              </a:ext>
            </a:extLst>
          </p:cNvPr>
          <p:cNvSpPr>
            <a:spLocks noGrp="1"/>
          </p:cNvSpPr>
          <p:nvPr>
            <p:ph type="title"/>
          </p:nvPr>
        </p:nvSpPr>
        <p:spPr>
          <a:xfrm>
            <a:off x="838200" y="2462253"/>
            <a:ext cx="10515600" cy="1325563"/>
          </a:xfrm>
        </p:spPr>
        <p:txBody>
          <a:bodyPr/>
          <a:lstStyle/>
          <a:p>
            <a:r>
              <a:rPr lang="en-US" b="1">
                <a:solidFill>
                  <a:srgbClr val="002060"/>
                </a:solidFill>
                <a:cs typeface="Arial"/>
              </a:rPr>
              <a:t>Mental Health SF Successes &amp; Challenges</a:t>
            </a:r>
          </a:p>
        </p:txBody>
      </p:sp>
      <p:sp>
        <p:nvSpPr>
          <p:cNvPr id="3" name="Slide Number Placeholder 2">
            <a:extLst>
              <a:ext uri="{FF2B5EF4-FFF2-40B4-BE49-F238E27FC236}">
                <a16:creationId xmlns:a16="http://schemas.microsoft.com/office/drawing/2014/main" id="{C131BD6E-8ABC-9D60-1189-CCD78EE0363F}"/>
              </a:ext>
            </a:extLst>
          </p:cNvPr>
          <p:cNvSpPr>
            <a:spLocks noGrp="1"/>
          </p:cNvSpPr>
          <p:nvPr>
            <p:ph type="sldNum" sz="quarter" idx="12"/>
          </p:nvPr>
        </p:nvSpPr>
        <p:spPr/>
        <p:txBody>
          <a:bodyPr/>
          <a:lstStyle/>
          <a:p>
            <a:fld id="{61D0D74B-06E9-4C99-93A9-3B13D31A5613}" type="slidenum">
              <a:rPr lang="en-US" smtClean="0"/>
              <a:t>12</a:t>
            </a:fld>
            <a:endParaRPr lang="en-US"/>
          </a:p>
        </p:txBody>
      </p:sp>
    </p:spTree>
    <p:extLst>
      <p:ext uri="{BB962C8B-B14F-4D97-AF65-F5344CB8AC3E}">
        <p14:creationId xmlns:p14="http://schemas.microsoft.com/office/powerpoint/2010/main" val="231765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11A583-9C49-D2C1-F499-28B49B8D63F0}"/>
              </a:ext>
            </a:extLst>
          </p:cNvPr>
          <p:cNvSpPr>
            <a:spLocks noGrp="1"/>
          </p:cNvSpPr>
          <p:nvPr>
            <p:ph type="sldNum" sz="quarter" idx="12"/>
          </p:nvPr>
        </p:nvSpPr>
        <p:spPr/>
        <p:txBody>
          <a:bodyPr/>
          <a:lstStyle/>
          <a:p>
            <a:fld id="{61D0D74B-06E9-4C99-93A9-3B13D31A5613}" type="slidenum">
              <a:rPr lang="en-US" smtClean="0"/>
              <a:t>13</a:t>
            </a:fld>
            <a:endParaRPr lang="en-US"/>
          </a:p>
        </p:txBody>
      </p:sp>
      <p:sp>
        <p:nvSpPr>
          <p:cNvPr id="3" name="Title 1">
            <a:extLst>
              <a:ext uri="{FF2B5EF4-FFF2-40B4-BE49-F238E27FC236}">
                <a16:creationId xmlns:a16="http://schemas.microsoft.com/office/drawing/2014/main" id="{BFFF21B8-3B43-7656-FDF0-030636FCDB36}"/>
              </a:ext>
            </a:extLst>
          </p:cNvPr>
          <p:cNvSpPr txBox="1">
            <a:spLocks/>
          </p:cNvSpPr>
          <p:nvPr/>
        </p:nvSpPr>
        <p:spPr>
          <a:xfrm>
            <a:off x="838198" y="398772"/>
            <a:ext cx="10515600" cy="75245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02060"/>
                </a:solidFill>
                <a:cs typeface="Arial"/>
              </a:rPr>
              <a:t>Mental Health San Francisco Successes</a:t>
            </a:r>
          </a:p>
        </p:txBody>
      </p:sp>
      <p:sp>
        <p:nvSpPr>
          <p:cNvPr id="8" name="Content Placeholder 2">
            <a:extLst>
              <a:ext uri="{FF2B5EF4-FFF2-40B4-BE49-F238E27FC236}">
                <a16:creationId xmlns:a16="http://schemas.microsoft.com/office/drawing/2014/main" id="{D3858E88-CF1C-9EEE-63EE-74EC02EFE7C9}"/>
              </a:ext>
            </a:extLst>
          </p:cNvPr>
          <p:cNvSpPr>
            <a:spLocks noGrp="1"/>
          </p:cNvSpPr>
          <p:nvPr/>
        </p:nvSpPr>
        <p:spPr>
          <a:xfrm>
            <a:off x="801327" y="1233059"/>
            <a:ext cx="10589342" cy="4959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Increased residential care and treatment by more than </a:t>
            </a:r>
            <a:r>
              <a:rPr lang="en-US" sz="2000" b="1" dirty="0">
                <a:solidFill>
                  <a:srgbClr val="002060"/>
                </a:solidFill>
              </a:rPr>
              <a:t>350</a:t>
            </a:r>
            <a:r>
              <a:rPr lang="en-US" sz="2000" dirty="0"/>
              <a:t> </a:t>
            </a:r>
            <a:r>
              <a:rPr lang="en-US" sz="2000" b="1" dirty="0">
                <a:solidFill>
                  <a:srgbClr val="002060"/>
                </a:solidFill>
              </a:rPr>
              <a:t>beds</a:t>
            </a:r>
            <a:r>
              <a:rPr lang="en-US" sz="2000" dirty="0"/>
              <a:t>. </a:t>
            </a:r>
          </a:p>
          <a:p>
            <a:pPr marL="342900" indent="-342900"/>
            <a:r>
              <a:rPr lang="en-US" sz="2000" dirty="0"/>
              <a:t>Established Office of Coordinated Care (OCC) services to </a:t>
            </a:r>
            <a:r>
              <a:rPr lang="en-US" sz="2000" b="1" dirty="0">
                <a:solidFill>
                  <a:srgbClr val="002060"/>
                </a:solidFill>
              </a:rPr>
              <a:t>ensure successful transitions</a:t>
            </a:r>
            <a:r>
              <a:rPr lang="en-US" sz="2000" dirty="0"/>
              <a:t> through care and treatment as well as keeping </a:t>
            </a:r>
            <a:r>
              <a:rPr lang="en-US" sz="2000" b="1" dirty="0">
                <a:solidFill>
                  <a:srgbClr val="002060"/>
                </a:solidFill>
              </a:rPr>
              <a:t>people with complex needs</a:t>
            </a:r>
            <a:r>
              <a:rPr lang="en-US" sz="2000" dirty="0"/>
              <a:t> connected to care.</a:t>
            </a:r>
            <a:endParaRPr lang="en-US" sz="2000">
              <a:cs typeface="Arial"/>
            </a:endParaRPr>
          </a:p>
          <a:p>
            <a:pPr marL="342900" indent="-342900"/>
            <a:r>
              <a:rPr lang="en-US" sz="2000" dirty="0">
                <a:cs typeface="Arial" panose="020B0604020202020204"/>
              </a:rPr>
              <a:t>Launched BEST Neighborhoods </a:t>
            </a:r>
            <a:r>
              <a:rPr lang="en-US" sz="2000" dirty="0">
                <a:solidFill>
                  <a:srgbClr val="000000"/>
                </a:solidFill>
                <a:cs typeface="Arial" panose="020B0604020202020204"/>
              </a:rPr>
              <a:t>behavioral </a:t>
            </a:r>
            <a:r>
              <a:rPr lang="en-US" sz="2000" dirty="0">
                <a:cs typeface="Arial" panose="020B0604020202020204"/>
              </a:rPr>
              <a:t>health</a:t>
            </a:r>
            <a:r>
              <a:rPr lang="en-US" sz="2000" dirty="0">
                <a:solidFill>
                  <a:srgbClr val="000000"/>
                </a:solidFill>
                <a:cs typeface="Arial" panose="020B0604020202020204"/>
              </a:rPr>
              <a:t> care team to regularly engage with </a:t>
            </a:r>
            <a:r>
              <a:rPr lang="en-US" sz="2000" b="1" dirty="0">
                <a:solidFill>
                  <a:srgbClr val="002060"/>
                </a:solidFill>
                <a:cs typeface="Arial" panose="020B0604020202020204"/>
              </a:rPr>
              <a:t>high-priority unhoused people</a:t>
            </a:r>
            <a:r>
              <a:rPr lang="en-US" sz="2000" dirty="0">
                <a:cs typeface="Arial" panose="020B0604020202020204"/>
              </a:rPr>
              <a:t> with </a:t>
            </a:r>
            <a:r>
              <a:rPr lang="en-US" sz="2000" b="1" dirty="0">
                <a:solidFill>
                  <a:srgbClr val="002060"/>
                </a:solidFill>
                <a:cs typeface="Arial" panose="020B0604020202020204"/>
              </a:rPr>
              <a:t>serious behavioral health conditions</a:t>
            </a:r>
            <a:r>
              <a:rPr lang="en-US" sz="2000" dirty="0">
                <a:cs typeface="Arial" panose="020B0604020202020204"/>
              </a:rPr>
              <a:t>.</a:t>
            </a:r>
          </a:p>
          <a:p>
            <a:pPr marL="342900" indent="-342900"/>
            <a:r>
              <a:rPr lang="en-US" sz="2000" dirty="0">
                <a:ea typeface="+mn-lt"/>
                <a:cs typeface="+mn-lt"/>
              </a:rPr>
              <a:t>In 2023, OCC implemented systematic </a:t>
            </a:r>
            <a:r>
              <a:rPr lang="en-US" sz="2000" b="1" dirty="0">
                <a:solidFill>
                  <a:srgbClr val="002060"/>
                </a:solidFill>
                <a:ea typeface="+mn-lt"/>
                <a:cs typeface="+mn-lt"/>
              </a:rPr>
              <a:t>follow-up for people</a:t>
            </a:r>
            <a:r>
              <a:rPr lang="en-US" sz="2000" dirty="0">
                <a:ea typeface="+mn-lt"/>
                <a:cs typeface="+mn-lt"/>
              </a:rPr>
              <a:t> with a recent </a:t>
            </a:r>
            <a:r>
              <a:rPr lang="en-US" sz="2000" dirty="0">
                <a:solidFill>
                  <a:srgbClr val="000000"/>
                </a:solidFill>
                <a:ea typeface="+mn-lt"/>
                <a:cs typeface="+mn-lt"/>
              </a:rPr>
              <a:t>Street Crisis Response Team (SCRT) encounter</a:t>
            </a:r>
            <a:r>
              <a:rPr lang="en-US" sz="2000" dirty="0">
                <a:ea typeface="+mn-lt"/>
                <a:cs typeface="+mn-lt"/>
              </a:rPr>
              <a:t> or an </a:t>
            </a:r>
            <a:r>
              <a:rPr lang="en-US" sz="2000" dirty="0">
                <a:solidFill>
                  <a:srgbClr val="000000"/>
                </a:solidFill>
                <a:ea typeface="+mn-lt"/>
                <a:cs typeface="+mn-lt"/>
              </a:rPr>
              <a:t>involuntary psychiatric hold</a:t>
            </a:r>
            <a:r>
              <a:rPr lang="en-US" sz="2000" dirty="0">
                <a:ea typeface="+mn-lt"/>
                <a:cs typeface="+mn-lt"/>
              </a:rPr>
              <a:t> (5150) at Zuckerberg San Francisco General Hospital (ZSFG). </a:t>
            </a:r>
            <a:endParaRPr lang="en-US" sz="2000" dirty="0">
              <a:cs typeface="Arial" panose="020B0604020202020204"/>
            </a:endParaRPr>
          </a:p>
          <a:p>
            <a:pPr marL="342900" indent="-342900"/>
            <a:r>
              <a:rPr lang="en-US" sz="2000" b="1" dirty="0">
                <a:solidFill>
                  <a:srgbClr val="002060"/>
                </a:solidFill>
                <a:cs typeface="Arial" panose="020B0604020202020204"/>
              </a:rPr>
              <a:t>Expanded assessment </a:t>
            </a:r>
            <a:r>
              <a:rPr lang="en-US" sz="2000" dirty="0">
                <a:cs typeface="Arial" panose="020B0604020202020204"/>
              </a:rPr>
              <a:t>and </a:t>
            </a:r>
            <a:r>
              <a:rPr lang="en-US" sz="2000" b="1" dirty="0">
                <a:solidFill>
                  <a:srgbClr val="002060"/>
                </a:solidFill>
                <a:cs typeface="Arial" panose="020B0604020202020204"/>
              </a:rPr>
              <a:t>treatment</a:t>
            </a:r>
            <a:r>
              <a:rPr lang="en-US" sz="2000" dirty="0">
                <a:cs typeface="Arial" panose="020B0604020202020204"/>
              </a:rPr>
              <a:t> including hours of operation for the walk-in treatment center, pharmacy, OBIC, and Opioid Treatment Programs.</a:t>
            </a:r>
            <a:endParaRPr lang="en-US" sz="2000">
              <a:latin typeface="Arial" panose="020B0604020202020204" pitchFamily="34" charset="0"/>
              <a:cs typeface="Arial" panose="020B0604020202020204" pitchFamily="34" charset="0"/>
            </a:endParaRPr>
          </a:p>
          <a:p>
            <a:pPr marL="342900" indent="-342900"/>
            <a:r>
              <a:rPr lang="en-US" sz="2000" b="1" dirty="0">
                <a:solidFill>
                  <a:srgbClr val="002060"/>
                </a:solidFill>
                <a:cs typeface="Arial" panose="020B0604020202020204"/>
              </a:rPr>
              <a:t>$</a:t>
            </a:r>
            <a:r>
              <a:rPr lang="en-US" sz="2000" b="1" dirty="0">
                <a:solidFill>
                  <a:srgbClr val="002060"/>
                </a:solidFill>
                <a:latin typeface="Arial"/>
                <a:cs typeface="Arial"/>
              </a:rPr>
              <a:t>1.8M</a:t>
            </a:r>
            <a:r>
              <a:rPr lang="en-US" sz="2000" dirty="0">
                <a:latin typeface="Arial"/>
                <a:cs typeface="Arial"/>
              </a:rPr>
              <a:t> added to existing </a:t>
            </a:r>
            <a:r>
              <a:rPr lang="en-US" sz="2000" b="1" dirty="0">
                <a:solidFill>
                  <a:srgbClr val="002060"/>
                </a:solidFill>
                <a:latin typeface="Arial"/>
                <a:cs typeface="Arial"/>
              </a:rPr>
              <a:t>intensive outpatient</a:t>
            </a:r>
            <a:r>
              <a:rPr lang="en-US" sz="2000" dirty="0">
                <a:latin typeface="Arial"/>
                <a:cs typeface="Arial"/>
              </a:rPr>
              <a:t> and </a:t>
            </a:r>
            <a:r>
              <a:rPr lang="en-US" sz="2000" b="1" dirty="0">
                <a:solidFill>
                  <a:srgbClr val="002060"/>
                </a:solidFill>
                <a:latin typeface="Arial"/>
                <a:cs typeface="Arial"/>
              </a:rPr>
              <a:t>stabilization providers</a:t>
            </a:r>
            <a:r>
              <a:rPr lang="en-US" sz="2000" dirty="0">
                <a:latin typeface="Arial"/>
                <a:cs typeface="Arial"/>
              </a:rPr>
              <a:t> to support filling critical vacancies, ensure competitive salaries, and increasing staffing.</a:t>
            </a:r>
          </a:p>
          <a:p>
            <a:pPr marL="342900" indent="-342900"/>
            <a:r>
              <a:rPr lang="en-US" sz="2000" dirty="0">
                <a:latin typeface="Arial"/>
                <a:cs typeface="Arial"/>
              </a:rPr>
              <a:t>More details on Mental Health SF implementation can be found in the </a:t>
            </a:r>
            <a:r>
              <a:rPr lang="en-US" sz="2000" dirty="0">
                <a:latin typeface="Arial"/>
                <a:cs typeface="Arial"/>
                <a:hlinkClick r:id="rId3"/>
              </a:rPr>
              <a:t>2024 report</a:t>
            </a:r>
            <a:r>
              <a:rPr lang="en-US" sz="2000" dirty="0">
                <a:latin typeface="Arial"/>
                <a:cs typeface="Arial"/>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25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8B4B8-F155-6F83-83D9-55616DC0C7DF}"/>
              </a:ext>
            </a:extLst>
          </p:cNvPr>
          <p:cNvSpPr>
            <a:spLocks noGrp="1"/>
          </p:cNvSpPr>
          <p:nvPr>
            <p:ph type="sldNum" sz="quarter" idx="12"/>
          </p:nvPr>
        </p:nvSpPr>
        <p:spPr/>
        <p:txBody>
          <a:bodyPr/>
          <a:lstStyle/>
          <a:p>
            <a:fld id="{61D0D74B-06E9-4C99-93A9-3B13D31A5613}" type="slidenum">
              <a:rPr lang="en-US" smtClean="0"/>
              <a:t>14</a:t>
            </a:fld>
            <a:endParaRPr lang="en-US"/>
          </a:p>
        </p:txBody>
      </p:sp>
      <p:pic>
        <p:nvPicPr>
          <p:cNvPr id="3" name="Picture 2">
            <a:extLst>
              <a:ext uri="{FF2B5EF4-FFF2-40B4-BE49-F238E27FC236}">
                <a16:creationId xmlns:a16="http://schemas.microsoft.com/office/drawing/2014/main" id="{2BFBEFDD-1827-6122-2E71-32F685A8E6D5}"/>
              </a:ext>
            </a:extLst>
          </p:cNvPr>
          <p:cNvPicPr>
            <a:picLocks noChangeAspect="1"/>
          </p:cNvPicPr>
          <p:nvPr/>
        </p:nvPicPr>
        <p:blipFill>
          <a:blip r:embed="rId3"/>
          <a:stretch>
            <a:fillRect/>
          </a:stretch>
        </p:blipFill>
        <p:spPr>
          <a:xfrm>
            <a:off x="268704" y="5662408"/>
            <a:ext cx="3489159" cy="876504"/>
          </a:xfrm>
          <a:prstGeom prst="rect">
            <a:avLst/>
          </a:prstGeom>
        </p:spPr>
      </p:pic>
      <p:sp>
        <p:nvSpPr>
          <p:cNvPr id="4" name="Content Placeholder 2">
            <a:extLst>
              <a:ext uri="{FF2B5EF4-FFF2-40B4-BE49-F238E27FC236}">
                <a16:creationId xmlns:a16="http://schemas.microsoft.com/office/drawing/2014/main" id="{77A4597A-0550-33A5-18F4-4A7D0BFCD782}"/>
              </a:ext>
            </a:extLst>
          </p:cNvPr>
          <p:cNvSpPr>
            <a:spLocks noGrp="1"/>
          </p:cNvSpPr>
          <p:nvPr/>
        </p:nvSpPr>
        <p:spPr>
          <a:xfrm>
            <a:off x="834467" y="1389198"/>
            <a:ext cx="10515600" cy="407960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Workforce</a:t>
            </a:r>
            <a:r>
              <a:rPr lang="en-US" b="1" dirty="0">
                <a:solidFill>
                  <a:srgbClr val="002060"/>
                </a:solidFill>
                <a:latin typeface="Arial"/>
                <a:cs typeface="Arial"/>
              </a:rPr>
              <a:t> recruitment </a:t>
            </a:r>
            <a:r>
              <a:rPr lang="en-US" dirty="0">
                <a:latin typeface="Arial"/>
                <a:cs typeface="Arial"/>
              </a:rPr>
              <a:t>and</a:t>
            </a:r>
            <a:r>
              <a:rPr lang="en-US" b="1" dirty="0">
                <a:solidFill>
                  <a:srgbClr val="002060"/>
                </a:solidFill>
                <a:latin typeface="Arial"/>
                <a:cs typeface="Arial"/>
              </a:rPr>
              <a:t> retention</a:t>
            </a:r>
            <a:endParaRPr lang="en-US" b="1" dirty="0">
              <a:solidFill>
                <a:srgbClr val="002060"/>
              </a:solidFill>
              <a:latin typeface="Arial" panose="020B0604020202020204" pitchFamily="34" charset="0"/>
              <a:cs typeface="Arial" panose="020B0604020202020204" pitchFamily="34" charset="0"/>
            </a:endParaRPr>
          </a:p>
          <a:p>
            <a:r>
              <a:rPr lang="en-US" dirty="0">
                <a:latin typeface="Arial"/>
                <a:cs typeface="Arial"/>
              </a:rPr>
              <a:t>Nationwide</a:t>
            </a:r>
            <a:r>
              <a:rPr lang="en-US" b="1" dirty="0">
                <a:solidFill>
                  <a:srgbClr val="002060"/>
                </a:solidFill>
                <a:latin typeface="Arial"/>
                <a:cs typeface="Arial"/>
              </a:rPr>
              <a:t> shortage of behavioral health clinicians</a:t>
            </a:r>
          </a:p>
          <a:p>
            <a:r>
              <a:rPr lang="en-US" dirty="0">
                <a:latin typeface="Arial"/>
                <a:cs typeface="Arial"/>
              </a:rPr>
              <a:t>Acquiring</a:t>
            </a:r>
            <a:r>
              <a:rPr lang="en-US" b="1" dirty="0">
                <a:solidFill>
                  <a:srgbClr val="002060"/>
                </a:solidFill>
                <a:latin typeface="Arial"/>
                <a:cs typeface="Arial"/>
              </a:rPr>
              <a:t> new beds </a:t>
            </a:r>
            <a:r>
              <a:rPr lang="en-US" dirty="0">
                <a:latin typeface="Arial"/>
                <a:cs typeface="Arial"/>
              </a:rPr>
              <a:t>and</a:t>
            </a:r>
            <a:r>
              <a:rPr lang="en-US" b="1" dirty="0">
                <a:solidFill>
                  <a:srgbClr val="002060"/>
                </a:solidFill>
                <a:latin typeface="Arial"/>
                <a:cs typeface="Arial"/>
              </a:rPr>
              <a:t> facilities </a:t>
            </a:r>
            <a:r>
              <a:rPr lang="en-US" dirty="0">
                <a:latin typeface="Arial"/>
                <a:cs typeface="Arial"/>
              </a:rPr>
              <a:t>for care and treatment</a:t>
            </a:r>
            <a:endParaRPr lang="en-US" dirty="0">
              <a:latin typeface="Arial" panose="020B0604020202020204" pitchFamily="34" charset="0"/>
              <a:cs typeface="Arial" panose="020B0604020202020204" pitchFamily="34" charset="0"/>
            </a:endParaRPr>
          </a:p>
          <a:p>
            <a:pPr marL="685800">
              <a:spcBef>
                <a:spcPts val="500"/>
              </a:spcBef>
            </a:pPr>
            <a:r>
              <a:rPr lang="en-US" sz="2400" dirty="0">
                <a:solidFill>
                  <a:srgbClr val="000000"/>
                </a:solidFill>
                <a:latin typeface="Arial"/>
                <a:cs typeface="Arial"/>
              </a:rPr>
              <a:t>In February 2024, SFDPH sought and received Board of Supervisors approval for an ordinance authorizing direct purchase of services from entities that would provide behavioral health and public health residential and treatment services, waiving any competitive solicitation or local business enterprise requirements for up to five years.</a:t>
            </a:r>
          </a:p>
          <a:p>
            <a:pPr marL="685800">
              <a:spcBef>
                <a:spcPts val="500"/>
              </a:spcBef>
            </a:pPr>
            <a:r>
              <a:rPr lang="en-US" sz="2400" dirty="0">
                <a:solidFill>
                  <a:srgbClr val="000000"/>
                </a:solidFill>
                <a:latin typeface="Arial"/>
                <a:cs typeface="Arial"/>
              </a:rPr>
              <a:t>This waiver is intended to be used to reduce wait times, diversify its providers, increase flexibility to place clients, and relieve administrative burden, all while maintaining commitment to transparency, reporting, and monitoring requirements.</a:t>
            </a:r>
            <a:endParaRPr lang="en-US" sz="2000" dirty="0">
              <a:solidFill>
                <a:srgbClr val="00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F2AD8A4-3222-CCAB-91A0-96C576A856B2}"/>
              </a:ext>
            </a:extLst>
          </p:cNvPr>
          <p:cNvSpPr txBox="1">
            <a:spLocks/>
          </p:cNvSpPr>
          <p:nvPr/>
        </p:nvSpPr>
        <p:spPr>
          <a:xfrm>
            <a:off x="841933" y="541775"/>
            <a:ext cx="10515600" cy="112192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a:solidFill>
                  <a:srgbClr val="002060"/>
                </a:solidFill>
                <a:latin typeface="Arial"/>
                <a:cs typeface="calibri light"/>
              </a:rPr>
              <a:t>Key Challenges and Impacts to Service Delivery</a:t>
            </a:r>
            <a:endParaRPr lang="en-US" sz="3500">
              <a:solidFill>
                <a:srgbClr val="002060"/>
              </a:solidFill>
              <a:latin typeface="Arial"/>
              <a:cs typeface="calibri light"/>
            </a:endParaRPr>
          </a:p>
        </p:txBody>
      </p:sp>
    </p:spTree>
    <p:extLst>
      <p:ext uri="{BB962C8B-B14F-4D97-AF65-F5344CB8AC3E}">
        <p14:creationId xmlns:p14="http://schemas.microsoft.com/office/powerpoint/2010/main" val="352085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5EB489-30AD-7BFE-ADC0-813C84E5E520}"/>
              </a:ext>
            </a:extLst>
          </p:cNvPr>
          <p:cNvSpPr/>
          <p:nvPr/>
        </p:nvSpPr>
        <p:spPr>
          <a:xfrm>
            <a:off x="-449179" y="-177491"/>
            <a:ext cx="13090357" cy="8955671"/>
          </a:xfrm>
          <a:prstGeom prst="rect">
            <a:avLst/>
          </a:prstGeom>
          <a:solidFill>
            <a:srgbClr val="002060"/>
          </a:solidFill>
          <a:ln>
            <a:solidFill>
              <a:srgbClr val="00206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2175913"/>
            <a:ext cx="10515600" cy="3286539"/>
          </a:xfrm>
        </p:spPr>
        <p:txBody>
          <a:bodyPr>
            <a:normAutofit/>
          </a:bodyPr>
          <a:lstStyle/>
          <a:p>
            <a:r>
              <a:rPr lang="en-US" sz="7200" b="1">
                <a:solidFill>
                  <a:schemeClr val="bg1"/>
                </a:solidFill>
                <a:latin typeface="Arial"/>
                <a:cs typeface="Calibri"/>
              </a:rPr>
              <a:t>Thank you</a:t>
            </a:r>
            <a:endParaRPr lang="en-US" sz="7200">
              <a:solidFill>
                <a:schemeClr val="bg1"/>
              </a:solidFill>
              <a:cs typeface="Calibri Light"/>
            </a:endParaRPr>
          </a:p>
        </p:txBody>
      </p:sp>
    </p:spTree>
    <p:extLst>
      <p:ext uri="{BB962C8B-B14F-4D97-AF65-F5344CB8AC3E}">
        <p14:creationId xmlns:p14="http://schemas.microsoft.com/office/powerpoint/2010/main" val="28911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5238-A163-A6AA-BAAB-816B60F89148}"/>
              </a:ext>
            </a:extLst>
          </p:cNvPr>
          <p:cNvSpPr>
            <a:spLocks noGrp="1"/>
          </p:cNvSpPr>
          <p:nvPr>
            <p:ph type="title"/>
          </p:nvPr>
        </p:nvSpPr>
        <p:spPr/>
        <p:txBody>
          <a:bodyPr/>
          <a:lstStyle/>
          <a:p>
            <a:r>
              <a:rPr lang="en-US" b="1">
                <a:solidFill>
                  <a:srgbClr val="002060"/>
                </a:solidFill>
                <a:latin typeface="Arial"/>
                <a:cs typeface="Calibri Light"/>
              </a:rPr>
              <a:t>Agenda</a:t>
            </a:r>
          </a:p>
        </p:txBody>
      </p:sp>
      <p:sp>
        <p:nvSpPr>
          <p:cNvPr id="3" name="Content Placeholder 2">
            <a:extLst>
              <a:ext uri="{FF2B5EF4-FFF2-40B4-BE49-F238E27FC236}">
                <a16:creationId xmlns:a16="http://schemas.microsoft.com/office/drawing/2014/main" id="{3E74857F-D5F2-EB4D-B25D-51E615F6BCFA}"/>
              </a:ext>
            </a:extLst>
          </p:cNvPr>
          <p:cNvSpPr>
            <a:spLocks noGrp="1"/>
          </p:cNvSpPr>
          <p:nvPr>
            <p:ph idx="1"/>
          </p:nvPr>
        </p:nvSpPr>
        <p:spPr>
          <a:xfrm>
            <a:off x="838200" y="1567891"/>
            <a:ext cx="10515600" cy="4351338"/>
          </a:xfrm>
        </p:spPr>
        <p:txBody>
          <a:bodyPr vert="horz" lIns="91440" tIns="45720" rIns="91440" bIns="45720" rtlCol="0" anchor="t">
            <a:normAutofit/>
          </a:bodyPr>
          <a:lstStyle/>
          <a:p>
            <a:r>
              <a:rPr lang="en-US" dirty="0">
                <a:latin typeface="Arial"/>
                <a:cs typeface="Calibri"/>
              </a:rPr>
              <a:t>Budget Reminder </a:t>
            </a:r>
          </a:p>
          <a:p>
            <a:r>
              <a:rPr lang="en-US" dirty="0">
                <a:latin typeface="Arial"/>
                <a:cs typeface="Calibri"/>
              </a:rPr>
              <a:t>About Proposition 1</a:t>
            </a:r>
            <a:endParaRPr lang="en-US" dirty="0">
              <a:cs typeface="Calibri"/>
            </a:endParaRPr>
          </a:p>
          <a:p>
            <a:r>
              <a:rPr lang="en-US" dirty="0">
                <a:latin typeface="Arial"/>
                <a:cs typeface="Calibri"/>
              </a:rPr>
              <a:t>Mental Health San Francisco Update</a:t>
            </a:r>
          </a:p>
          <a:p>
            <a:endParaRPr lang="en-US" dirty="0">
              <a:latin typeface="Arial"/>
              <a:cs typeface="Calibri"/>
            </a:endParaRPr>
          </a:p>
          <a:p>
            <a:pPr marL="457200" lvl="1" indent="0">
              <a:buNone/>
            </a:pPr>
            <a:endParaRPr lang="en-US">
              <a:latin typeface="Calibri" panose="020F0502020204030204"/>
              <a:cs typeface="Calibri"/>
            </a:endParaRPr>
          </a:p>
        </p:txBody>
      </p:sp>
      <p:pic>
        <p:nvPicPr>
          <p:cNvPr id="5" name="Picture 4" descr="Graphical user interface, text&#10;&#10;Description automatically generated">
            <a:extLst>
              <a:ext uri="{FF2B5EF4-FFF2-40B4-BE49-F238E27FC236}">
                <a16:creationId xmlns:a16="http://schemas.microsoft.com/office/drawing/2014/main" id="{0EF0864B-7522-6C22-3CD9-48DD06BD3E3D}"/>
              </a:ext>
            </a:extLst>
          </p:cNvPr>
          <p:cNvPicPr>
            <a:picLocks noChangeAspect="1"/>
          </p:cNvPicPr>
          <p:nvPr/>
        </p:nvPicPr>
        <p:blipFill>
          <a:blip r:embed="rId2"/>
          <a:stretch>
            <a:fillRect/>
          </a:stretch>
        </p:blipFill>
        <p:spPr>
          <a:xfrm>
            <a:off x="421104" y="5919229"/>
            <a:ext cx="3489159" cy="876504"/>
          </a:xfrm>
          <a:prstGeom prst="rect">
            <a:avLst/>
          </a:prstGeom>
        </p:spPr>
      </p:pic>
    </p:spTree>
    <p:extLst>
      <p:ext uri="{BB962C8B-B14F-4D97-AF65-F5344CB8AC3E}">
        <p14:creationId xmlns:p14="http://schemas.microsoft.com/office/powerpoint/2010/main" val="159196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6B6D-094B-02D6-16A3-0E62F40E4F5E}"/>
              </a:ext>
            </a:extLst>
          </p:cNvPr>
          <p:cNvSpPr>
            <a:spLocks noGrp="1"/>
          </p:cNvSpPr>
          <p:nvPr>
            <p:ph type="title"/>
          </p:nvPr>
        </p:nvSpPr>
        <p:spPr>
          <a:xfrm>
            <a:off x="838200" y="-2841"/>
            <a:ext cx="10515600" cy="1325563"/>
          </a:xfrm>
        </p:spPr>
        <p:txBody>
          <a:bodyPr>
            <a:normAutofit/>
          </a:bodyPr>
          <a:lstStyle/>
          <a:p>
            <a:r>
              <a:rPr lang="en-US" sz="3200" b="1" dirty="0">
                <a:solidFill>
                  <a:srgbClr val="002060"/>
                </a:solidFill>
                <a:latin typeface="Arial"/>
                <a:cs typeface="Arial"/>
              </a:rPr>
              <a:t>BHS Budget and Timeline</a:t>
            </a:r>
            <a:endParaRPr lang="en-US" dirty="0">
              <a:latin typeface="Arial"/>
              <a:cs typeface="Arial"/>
            </a:endParaRPr>
          </a:p>
        </p:txBody>
      </p:sp>
      <p:sp>
        <p:nvSpPr>
          <p:cNvPr id="4" name="Slide Number Placeholder 3">
            <a:extLst>
              <a:ext uri="{FF2B5EF4-FFF2-40B4-BE49-F238E27FC236}">
                <a16:creationId xmlns:a16="http://schemas.microsoft.com/office/drawing/2014/main" id="{FF5F007E-FAAE-B6D1-DAC9-7408D773124B}"/>
              </a:ext>
            </a:extLst>
          </p:cNvPr>
          <p:cNvSpPr>
            <a:spLocks noGrp="1"/>
          </p:cNvSpPr>
          <p:nvPr>
            <p:ph type="sldNum" sz="quarter" idx="12"/>
          </p:nvPr>
        </p:nvSpPr>
        <p:spPr/>
        <p:txBody>
          <a:bodyPr/>
          <a:lstStyle/>
          <a:p>
            <a:fld id="{FF97043F-3C8E-4AB9-BD37-9ACE156B20B0}" type="slidenum">
              <a:rPr lang="en-US" smtClean="0"/>
              <a:pPr/>
              <a:t>3</a:t>
            </a:fld>
            <a:endParaRPr lang="en-US"/>
          </a:p>
        </p:txBody>
      </p:sp>
      <p:graphicFrame>
        <p:nvGraphicFramePr>
          <p:cNvPr id="3" name="Diagram 2">
            <a:extLst>
              <a:ext uri="{FF2B5EF4-FFF2-40B4-BE49-F238E27FC236}">
                <a16:creationId xmlns:a16="http://schemas.microsoft.com/office/drawing/2014/main" id="{8FCD7553-99EE-95B7-17D6-E53E935F7AFE}"/>
              </a:ext>
            </a:extLst>
          </p:cNvPr>
          <p:cNvGraphicFramePr/>
          <p:nvPr>
            <p:extLst>
              <p:ext uri="{D42A27DB-BD31-4B8C-83A1-F6EECF244321}">
                <p14:modId xmlns:p14="http://schemas.microsoft.com/office/powerpoint/2010/main" val="1453319256"/>
              </p:ext>
            </p:extLst>
          </p:nvPr>
        </p:nvGraphicFramePr>
        <p:xfrm>
          <a:off x="955649" y="3690378"/>
          <a:ext cx="10269240" cy="2999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 name="Star: 5 Points 198">
            <a:extLst>
              <a:ext uri="{FF2B5EF4-FFF2-40B4-BE49-F238E27FC236}">
                <a16:creationId xmlns:a16="http://schemas.microsoft.com/office/drawing/2014/main" id="{F68B872A-A961-3648-D8A3-6A06DB6A63F3}"/>
              </a:ext>
            </a:extLst>
          </p:cNvPr>
          <p:cNvSpPr/>
          <p:nvPr/>
        </p:nvSpPr>
        <p:spPr>
          <a:xfrm>
            <a:off x="6089018" y="3990672"/>
            <a:ext cx="2698003" cy="2398642"/>
          </a:xfrm>
          <a:prstGeom prst="ellipse">
            <a:avLst/>
          </a:prstGeom>
          <a:noFill/>
          <a:ln w="28575">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D578EA79-4098-9E88-812D-ACFD9F3E73A3}"/>
              </a:ext>
            </a:extLst>
          </p:cNvPr>
          <p:cNvSpPr>
            <a:spLocks noGrp="1"/>
          </p:cNvSpPr>
          <p:nvPr>
            <p:ph idx="1"/>
          </p:nvPr>
        </p:nvSpPr>
        <p:spPr>
          <a:xfrm>
            <a:off x="838200" y="1057891"/>
            <a:ext cx="10515600" cy="4351338"/>
          </a:xfrm>
        </p:spPr>
        <p:txBody>
          <a:bodyPr vert="horz" lIns="91440" tIns="45720" rIns="91440" bIns="45720" rtlCol="0" anchor="t">
            <a:noAutofit/>
          </a:bodyPr>
          <a:lstStyle/>
          <a:p>
            <a:pPr marL="0" indent="0">
              <a:buNone/>
            </a:pPr>
            <a:r>
              <a:rPr lang="en-US" sz="1800" dirty="0">
                <a:latin typeface="Arial"/>
                <a:ea typeface="Verdana"/>
                <a:cs typeface="Calibri"/>
              </a:rPr>
              <a:t>As you know, City departments including BHS, have been asked to make budget reductions due to projected financial forecast deficits for the City over the next five years. </a:t>
            </a:r>
            <a:r>
              <a:rPr lang="en-US" sz="1800" dirty="0">
                <a:latin typeface="Arial"/>
                <a:ea typeface="Verdana"/>
                <a:cs typeface="Arial"/>
              </a:rPr>
              <a:t>Our approach to the budget reduction process was to:</a:t>
            </a:r>
          </a:p>
          <a:p>
            <a:pPr lvl="1"/>
            <a:r>
              <a:rPr lang="en-US" sz="1600" dirty="0">
                <a:latin typeface="Arial"/>
                <a:ea typeface="Verdana"/>
                <a:cs typeface="Arial"/>
              </a:rPr>
              <a:t>Review feedback from internal and external stakeholders for cost-efficiencies and savings;</a:t>
            </a:r>
            <a:endParaRPr lang="en-US" sz="1600">
              <a:cs typeface="Calibri"/>
            </a:endParaRPr>
          </a:p>
          <a:p>
            <a:pPr lvl="1"/>
            <a:r>
              <a:rPr lang="en-US" sz="1600" dirty="0">
                <a:latin typeface="Arial"/>
                <a:ea typeface="Verdana"/>
                <a:cs typeface="Arial"/>
              </a:rPr>
              <a:t>Review vacant positions;</a:t>
            </a:r>
            <a:endParaRPr lang="en-US" sz="1600">
              <a:cs typeface="Calibri"/>
            </a:endParaRPr>
          </a:p>
          <a:p>
            <a:pPr lvl="1"/>
            <a:r>
              <a:rPr lang="en-US" sz="1600" dirty="0">
                <a:latin typeface="Arial"/>
                <a:ea typeface="Verdana"/>
                <a:cs typeface="Arial"/>
              </a:rPr>
              <a:t>Retain core services to minimize impact to clients; and  </a:t>
            </a:r>
            <a:endParaRPr lang="en-US" sz="1600">
              <a:cs typeface="Calibri"/>
            </a:endParaRPr>
          </a:p>
          <a:p>
            <a:pPr lvl="1"/>
            <a:r>
              <a:rPr lang="en-US" sz="1600" dirty="0">
                <a:latin typeface="Arial"/>
                <a:ea typeface="Verdana"/>
                <a:cs typeface="Arial"/>
              </a:rPr>
              <a:t>Find opportunities to maximize revenue and shift costs from General Fund to other sources.</a:t>
            </a:r>
            <a:endParaRPr lang="en-US" sz="1600">
              <a:cs typeface="Calibri"/>
            </a:endParaRPr>
          </a:p>
          <a:p>
            <a:pPr lvl="1"/>
            <a:r>
              <a:rPr lang="en-US" sz="1600">
                <a:latin typeface="Arial"/>
                <a:ea typeface="Verdana"/>
                <a:cs typeface="Arial"/>
              </a:rPr>
              <a:t>While we had to cut some vacant positions, our core services were not impacted. </a:t>
            </a:r>
            <a:br>
              <a:rPr lang="en-US" sz="1800" dirty="0">
                <a:latin typeface="Arial"/>
                <a:ea typeface="Verdana"/>
                <a:cs typeface="Arial"/>
              </a:rPr>
            </a:br>
            <a:endParaRPr lang="en-US" sz="1800" dirty="0">
              <a:latin typeface="Arial"/>
              <a:ea typeface="Verdana"/>
              <a:cs typeface="Arial"/>
            </a:endParaRPr>
          </a:p>
          <a:p>
            <a:r>
              <a:rPr lang="en-US" sz="1800" dirty="0">
                <a:latin typeface="Arial"/>
                <a:ea typeface="Verdana"/>
                <a:cs typeface="Arial"/>
              </a:rPr>
              <a:t>The budget is currently </a:t>
            </a:r>
            <a:r>
              <a:rPr lang="en-US" sz="1800" dirty="0">
                <a:latin typeface="Arial"/>
                <a:cs typeface="Arial"/>
              </a:rPr>
              <a:t>with the Mayor’s Office for review.</a:t>
            </a:r>
            <a:endParaRPr lang="en-US" sz="1800" dirty="0">
              <a:latin typeface="Arial"/>
              <a:ea typeface="Verdana"/>
              <a:cs typeface="Arial"/>
            </a:endParaRPr>
          </a:p>
          <a:p>
            <a:endParaRPr lang="en-US" sz="1800" dirty="0">
              <a:latin typeface="Arial"/>
              <a:cs typeface="Calibri"/>
            </a:endParaRPr>
          </a:p>
          <a:p>
            <a:endParaRPr lang="en-US" dirty="0">
              <a:latin typeface="Arial"/>
              <a:cs typeface="Calibri"/>
            </a:endParaRPr>
          </a:p>
          <a:p>
            <a:pPr marL="457200" lvl="1" indent="0">
              <a:buNone/>
            </a:pPr>
            <a:endParaRPr lang="en-US">
              <a:latin typeface="Calibri" panose="020F0502020204030204"/>
              <a:cs typeface="Calibri"/>
            </a:endParaRPr>
          </a:p>
        </p:txBody>
      </p:sp>
    </p:spTree>
    <p:extLst>
      <p:ext uri="{BB962C8B-B14F-4D97-AF65-F5344CB8AC3E}">
        <p14:creationId xmlns:p14="http://schemas.microsoft.com/office/powerpoint/2010/main" val="299869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E5F7-B07E-3E86-D5C3-2ACDF69D4FF8}"/>
              </a:ext>
            </a:extLst>
          </p:cNvPr>
          <p:cNvSpPr>
            <a:spLocks noGrp="1"/>
          </p:cNvSpPr>
          <p:nvPr>
            <p:ph type="title"/>
          </p:nvPr>
        </p:nvSpPr>
        <p:spPr>
          <a:xfrm>
            <a:off x="838200" y="2462253"/>
            <a:ext cx="10515600" cy="1325563"/>
          </a:xfrm>
        </p:spPr>
        <p:txBody>
          <a:bodyPr/>
          <a:lstStyle/>
          <a:p>
            <a:r>
              <a:rPr lang="en-US" b="1" dirty="0">
                <a:solidFill>
                  <a:srgbClr val="002060"/>
                </a:solidFill>
                <a:cs typeface="Arial"/>
              </a:rPr>
              <a:t>About Proposition 1</a:t>
            </a:r>
          </a:p>
        </p:txBody>
      </p:sp>
      <p:sp>
        <p:nvSpPr>
          <p:cNvPr id="3" name="Slide Number Placeholder 2">
            <a:extLst>
              <a:ext uri="{FF2B5EF4-FFF2-40B4-BE49-F238E27FC236}">
                <a16:creationId xmlns:a16="http://schemas.microsoft.com/office/drawing/2014/main" id="{C131BD6E-8ABC-9D60-1189-CCD78EE0363F}"/>
              </a:ext>
            </a:extLst>
          </p:cNvPr>
          <p:cNvSpPr>
            <a:spLocks noGrp="1"/>
          </p:cNvSpPr>
          <p:nvPr>
            <p:ph type="sldNum" sz="quarter" idx="12"/>
          </p:nvPr>
        </p:nvSpPr>
        <p:spPr/>
        <p:txBody>
          <a:bodyPr/>
          <a:lstStyle/>
          <a:p>
            <a:fld id="{61D0D74B-06E9-4C99-93A9-3B13D31A5613}" type="slidenum">
              <a:rPr lang="en-US" smtClean="0"/>
              <a:t>4</a:t>
            </a:fld>
            <a:endParaRPr lang="en-US"/>
          </a:p>
        </p:txBody>
      </p:sp>
    </p:spTree>
    <p:extLst>
      <p:ext uri="{BB962C8B-B14F-4D97-AF65-F5344CB8AC3E}">
        <p14:creationId xmlns:p14="http://schemas.microsoft.com/office/powerpoint/2010/main" val="259041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11A583-9C49-D2C1-F499-28B49B8D63F0}"/>
              </a:ext>
            </a:extLst>
          </p:cNvPr>
          <p:cNvSpPr>
            <a:spLocks noGrp="1"/>
          </p:cNvSpPr>
          <p:nvPr>
            <p:ph type="sldNum" sz="quarter" idx="12"/>
          </p:nvPr>
        </p:nvSpPr>
        <p:spPr/>
        <p:txBody>
          <a:bodyPr/>
          <a:lstStyle/>
          <a:p>
            <a:fld id="{61D0D74B-06E9-4C99-93A9-3B13D31A5613}" type="slidenum">
              <a:rPr lang="en-US" smtClean="0"/>
              <a:t>5</a:t>
            </a:fld>
            <a:endParaRPr lang="en-US"/>
          </a:p>
        </p:txBody>
      </p:sp>
      <p:sp>
        <p:nvSpPr>
          <p:cNvPr id="3" name="Title 1">
            <a:extLst>
              <a:ext uri="{FF2B5EF4-FFF2-40B4-BE49-F238E27FC236}">
                <a16:creationId xmlns:a16="http://schemas.microsoft.com/office/drawing/2014/main" id="{BFFF21B8-3B43-7656-FDF0-030636FCDB36}"/>
              </a:ext>
            </a:extLst>
          </p:cNvPr>
          <p:cNvSpPr txBox="1">
            <a:spLocks/>
          </p:cNvSpPr>
          <p:nvPr/>
        </p:nvSpPr>
        <p:spPr>
          <a:xfrm>
            <a:off x="838198" y="270756"/>
            <a:ext cx="10515600" cy="75245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2060"/>
                </a:solidFill>
                <a:cs typeface="Arial"/>
              </a:rPr>
              <a:t>About Proposition 1 </a:t>
            </a:r>
          </a:p>
        </p:txBody>
      </p:sp>
      <p:sp>
        <p:nvSpPr>
          <p:cNvPr id="8" name="Content Placeholder 2">
            <a:extLst>
              <a:ext uri="{FF2B5EF4-FFF2-40B4-BE49-F238E27FC236}">
                <a16:creationId xmlns:a16="http://schemas.microsoft.com/office/drawing/2014/main" id="{D3858E88-CF1C-9EEE-63EE-74EC02EFE7C9}"/>
              </a:ext>
            </a:extLst>
          </p:cNvPr>
          <p:cNvSpPr>
            <a:spLocks noGrp="1"/>
          </p:cNvSpPr>
          <p:nvPr/>
        </p:nvSpPr>
        <p:spPr>
          <a:xfrm>
            <a:off x="801327" y="1233059"/>
            <a:ext cx="10589342" cy="4959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200">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A14CAB4E-5207-3F45-C11B-97FBD80FB571}"/>
              </a:ext>
            </a:extLst>
          </p:cNvPr>
          <p:cNvPicPr>
            <a:picLocks noChangeAspect="1"/>
          </p:cNvPicPr>
          <p:nvPr/>
        </p:nvPicPr>
        <p:blipFill>
          <a:blip r:embed="rId3"/>
          <a:stretch>
            <a:fillRect/>
          </a:stretch>
        </p:blipFill>
        <p:spPr>
          <a:xfrm>
            <a:off x="421104" y="5919229"/>
            <a:ext cx="3489159" cy="876504"/>
          </a:xfrm>
          <a:prstGeom prst="rect">
            <a:avLst/>
          </a:prstGeom>
        </p:spPr>
      </p:pic>
      <p:sp>
        <p:nvSpPr>
          <p:cNvPr id="4" name="TextBox 3">
            <a:extLst>
              <a:ext uri="{FF2B5EF4-FFF2-40B4-BE49-F238E27FC236}">
                <a16:creationId xmlns:a16="http://schemas.microsoft.com/office/drawing/2014/main" id="{F7E1474F-5A5E-9BB2-0B7F-1BF7EECD4974}"/>
              </a:ext>
            </a:extLst>
          </p:cNvPr>
          <p:cNvSpPr txBox="1"/>
          <p:nvPr/>
        </p:nvSpPr>
        <p:spPr>
          <a:xfrm>
            <a:off x="802547" y="1025862"/>
            <a:ext cx="1109723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Prop 1, which was approved by voters in March 2024, will provide access to resources to support treatment beds and mental health and substance use disorder services. BHS is working closely with other City departments and community partners to implement the changes. </a:t>
            </a:r>
            <a:br>
              <a:rPr lang="en-US" sz="2400" dirty="0">
                <a:latin typeface="Arial"/>
                <a:cs typeface="Arial"/>
              </a:rPr>
            </a:br>
            <a:br>
              <a:rPr lang="en-US" sz="2400" dirty="0">
                <a:latin typeface="Arial"/>
                <a:cs typeface="Arial"/>
              </a:rPr>
            </a:br>
            <a:r>
              <a:rPr lang="en-US" sz="2400" dirty="0">
                <a:latin typeface="Arial"/>
                <a:cs typeface="Arial"/>
              </a:rPr>
              <a:t>Prop 1 consists of two major components: </a:t>
            </a:r>
            <a:br>
              <a:rPr lang="en-US" sz="2400" dirty="0">
                <a:latin typeface="Arial"/>
                <a:cs typeface="Arial"/>
              </a:rPr>
            </a:br>
            <a:endParaRPr lang="en-US" sz="2400">
              <a:cs typeface="Arial"/>
            </a:endParaRPr>
          </a:p>
          <a:p>
            <a:pPr marL="742950" lvl="1" indent="-285750">
              <a:buFont typeface="Arial"/>
              <a:buChar char="•"/>
            </a:pPr>
            <a:r>
              <a:rPr lang="en-US" sz="2400" dirty="0">
                <a:latin typeface="Arial"/>
                <a:cs typeface="Arial"/>
              </a:rPr>
              <a:t>Changes the Mental Health Services Act (MHSA) that was passed by voters in 2004, with a focus on how the money from the Act can be used. The Act is now known as the Behavioral Health Services Act (BHSA).</a:t>
            </a:r>
          </a:p>
          <a:p>
            <a:pPr marL="742950" lvl="1" indent="-285750">
              <a:buFont typeface="Arial"/>
              <a:buChar char="•"/>
            </a:pPr>
            <a:r>
              <a:rPr lang="en-US" sz="2400" dirty="0">
                <a:latin typeface="Arial"/>
                <a:cs typeface="Arial"/>
              </a:rPr>
              <a:t>Approves a $6.4 billion bond. </a:t>
            </a:r>
            <a:r>
              <a:rPr lang="en-US" sz="2400" dirty="0">
                <a:ea typeface="+mn-lt"/>
                <a:cs typeface="+mn-lt"/>
              </a:rPr>
              <a:t>The City will determine how to apply Prop 1 bond funds once the notice of funding and guidance is provided by the State.</a:t>
            </a:r>
            <a:endParaRPr lang="en-US" sz="2400" dirty="0">
              <a:cs typeface="Arial"/>
            </a:endParaRPr>
          </a:p>
        </p:txBody>
      </p:sp>
    </p:spTree>
    <p:extLst>
      <p:ext uri="{BB962C8B-B14F-4D97-AF65-F5344CB8AC3E}">
        <p14:creationId xmlns:p14="http://schemas.microsoft.com/office/powerpoint/2010/main" val="162414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E5F7-B07E-3E86-D5C3-2ACDF69D4FF8}"/>
              </a:ext>
            </a:extLst>
          </p:cNvPr>
          <p:cNvSpPr>
            <a:spLocks noGrp="1"/>
          </p:cNvSpPr>
          <p:nvPr>
            <p:ph type="title"/>
          </p:nvPr>
        </p:nvSpPr>
        <p:spPr>
          <a:xfrm>
            <a:off x="838200" y="2462253"/>
            <a:ext cx="10515600" cy="1325563"/>
          </a:xfrm>
        </p:spPr>
        <p:txBody>
          <a:bodyPr/>
          <a:lstStyle/>
          <a:p>
            <a:r>
              <a:rPr lang="en-US" b="1" dirty="0">
                <a:solidFill>
                  <a:srgbClr val="002060"/>
                </a:solidFill>
                <a:cs typeface="Arial"/>
              </a:rPr>
              <a:t>Mental Health San Francisco Update</a:t>
            </a:r>
          </a:p>
        </p:txBody>
      </p:sp>
      <p:sp>
        <p:nvSpPr>
          <p:cNvPr id="3" name="Slide Number Placeholder 2">
            <a:extLst>
              <a:ext uri="{FF2B5EF4-FFF2-40B4-BE49-F238E27FC236}">
                <a16:creationId xmlns:a16="http://schemas.microsoft.com/office/drawing/2014/main" id="{C131BD6E-8ABC-9D60-1189-CCD78EE0363F}"/>
              </a:ext>
            </a:extLst>
          </p:cNvPr>
          <p:cNvSpPr>
            <a:spLocks noGrp="1"/>
          </p:cNvSpPr>
          <p:nvPr>
            <p:ph type="sldNum" sz="quarter" idx="12"/>
          </p:nvPr>
        </p:nvSpPr>
        <p:spPr/>
        <p:txBody>
          <a:bodyPr/>
          <a:lstStyle/>
          <a:p>
            <a:fld id="{61D0D74B-06E9-4C99-93A9-3B13D31A5613}" type="slidenum">
              <a:rPr lang="en-US" smtClean="0"/>
              <a:t>6</a:t>
            </a:fld>
            <a:endParaRPr lang="en-US"/>
          </a:p>
        </p:txBody>
      </p:sp>
    </p:spTree>
    <p:extLst>
      <p:ext uri="{BB962C8B-B14F-4D97-AF65-F5344CB8AC3E}">
        <p14:creationId xmlns:p14="http://schemas.microsoft.com/office/powerpoint/2010/main" val="15943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AACD-7B10-5354-4EC1-DD2BDD04E101}"/>
              </a:ext>
            </a:extLst>
          </p:cNvPr>
          <p:cNvSpPr>
            <a:spLocks noGrp="1"/>
          </p:cNvSpPr>
          <p:nvPr>
            <p:ph type="title"/>
          </p:nvPr>
        </p:nvSpPr>
        <p:spPr>
          <a:xfrm>
            <a:off x="912602" y="-785"/>
            <a:ext cx="10515600" cy="1325563"/>
          </a:xfrm>
        </p:spPr>
        <p:txBody>
          <a:bodyPr>
            <a:normAutofit/>
          </a:bodyPr>
          <a:lstStyle/>
          <a:p>
            <a:r>
              <a:rPr lang="en-US" sz="3600" b="1">
                <a:solidFill>
                  <a:srgbClr val="002060"/>
                </a:solidFill>
                <a:cs typeface="Arial"/>
              </a:rPr>
              <a:t>Mental Health San Francisco</a:t>
            </a:r>
            <a:endParaRPr lang="en-US">
              <a:solidFill>
                <a:srgbClr val="002060"/>
              </a:solidFill>
              <a:cs typeface="Arial" panose="020B0604020202020204"/>
            </a:endParaRPr>
          </a:p>
        </p:txBody>
      </p:sp>
      <p:sp>
        <p:nvSpPr>
          <p:cNvPr id="4" name="Slide Number Placeholder 3">
            <a:extLst>
              <a:ext uri="{FF2B5EF4-FFF2-40B4-BE49-F238E27FC236}">
                <a16:creationId xmlns:a16="http://schemas.microsoft.com/office/drawing/2014/main" id="{4F93BC5A-FD65-4DC6-CDAE-F4D967DAB337}"/>
              </a:ext>
            </a:extLst>
          </p:cNvPr>
          <p:cNvSpPr>
            <a:spLocks noGrp="1"/>
          </p:cNvSpPr>
          <p:nvPr>
            <p:ph type="sldNum" sz="quarter" idx="12"/>
          </p:nvPr>
        </p:nvSpPr>
        <p:spPr/>
        <p:txBody>
          <a:bodyPr/>
          <a:lstStyle/>
          <a:p>
            <a:fld id="{FF97043F-3C8E-4AB9-BD37-9ACE156B20B0}" type="slidenum">
              <a:rPr lang="en-US" dirty="0" smtClean="0"/>
              <a:pPr/>
              <a:t>7</a:t>
            </a:fld>
            <a:endParaRPr lang="en-US"/>
          </a:p>
        </p:txBody>
      </p:sp>
      <p:graphicFrame>
        <p:nvGraphicFramePr>
          <p:cNvPr id="5" name="Diagram 4">
            <a:extLst>
              <a:ext uri="{FF2B5EF4-FFF2-40B4-BE49-F238E27FC236}">
                <a16:creationId xmlns:a16="http://schemas.microsoft.com/office/drawing/2014/main" id="{8AC297AD-E0BD-86F5-3293-705D0522697B}"/>
              </a:ext>
            </a:extLst>
          </p:cNvPr>
          <p:cNvGraphicFramePr/>
          <p:nvPr>
            <p:extLst>
              <p:ext uri="{D42A27DB-BD31-4B8C-83A1-F6EECF244321}">
                <p14:modId xmlns:p14="http://schemas.microsoft.com/office/powerpoint/2010/main" val="821207690"/>
              </p:ext>
            </p:extLst>
          </p:nvPr>
        </p:nvGraphicFramePr>
        <p:xfrm>
          <a:off x="1939959" y="2479861"/>
          <a:ext cx="8312083" cy="3185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 name="Rectangle 103">
            <a:extLst>
              <a:ext uri="{FF2B5EF4-FFF2-40B4-BE49-F238E27FC236}">
                <a16:creationId xmlns:a16="http://schemas.microsoft.com/office/drawing/2014/main" id="{3A0FECDB-8EA8-D9B2-3F96-330C98FA4C8A}"/>
              </a:ext>
            </a:extLst>
          </p:cNvPr>
          <p:cNvSpPr/>
          <p:nvPr/>
        </p:nvSpPr>
        <p:spPr>
          <a:xfrm>
            <a:off x="6365635" y="5819055"/>
            <a:ext cx="1425390" cy="400110"/>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en-US" sz="1000" b="0" i="0" u="none" strike="noStrike" kern="1200" cap="none" spc="0" normalizeH="0" baseline="0" noProof="0">
                <a:ln>
                  <a:noFill/>
                </a:ln>
                <a:effectLst/>
                <a:uLnTx/>
                <a:uFillTx/>
                <a:latin typeface="Arial" panose="020B0604020202020204"/>
                <a:hlinkClick r:id="rId8">
                  <a:extLst>
                    <a:ext uri="{A12FA001-AC4F-418D-AE19-62706E023703}">
                      <ahyp:hlinkClr xmlns:ahyp="http://schemas.microsoft.com/office/drawing/2018/hyperlinkcolor" val="tx"/>
                    </a:ext>
                  </a:extLst>
                </a:hlinkClick>
              </a:rPr>
              <a:t>Residential Care &amp; </a:t>
            </a:r>
            <a:br>
              <a:rPr lang="en-US" sz="1000">
                <a:latin typeface="Arial" panose="020B0604020202020204"/>
                <a:hlinkClick r:id="rId8">
                  <a:extLst>
                    <a:ext uri="{A12FA001-AC4F-418D-AE19-62706E023703}">
                      <ahyp:hlinkClr xmlns:ahyp="http://schemas.microsoft.com/office/drawing/2018/hyperlinkcolor" val="tx"/>
                    </a:ext>
                  </a:extLst>
                </a:hlinkClick>
              </a:rPr>
            </a:br>
            <a:r>
              <a:rPr kumimoji="0" lang="en-US" sz="1000" b="0" i="0" u="none" strike="noStrike" kern="1200" cap="none" spc="0" normalizeH="0" baseline="0" noProof="0">
                <a:ln>
                  <a:noFill/>
                </a:ln>
                <a:effectLst/>
                <a:uLnTx/>
                <a:uFillTx/>
                <a:latin typeface="Arial" panose="020B0604020202020204"/>
                <a:hlinkClick r:id="rId8">
                  <a:extLst>
                    <a:ext uri="{A12FA001-AC4F-418D-AE19-62706E023703}">
                      <ahyp:hlinkClr xmlns:ahyp="http://schemas.microsoft.com/office/drawing/2018/hyperlinkcolor" val="tx"/>
                    </a:ext>
                  </a:extLst>
                </a:hlinkClick>
              </a:rPr>
              <a:t>Treatment</a:t>
            </a:r>
            <a:r>
              <a:rPr lang="en-US" sz="1000">
                <a:latin typeface="Arial" panose="020B0604020202020204"/>
                <a:hlinkClick r:id="rId8"/>
              </a:rPr>
              <a:t> </a:t>
            </a:r>
            <a:r>
              <a:rPr lang="en-US" sz="1000">
                <a:latin typeface="Arial" panose="020B0604020202020204"/>
                <a:hlinkClick r:id="rId8">
                  <a:extLst>
                    <a:ext uri="{A12FA001-AC4F-418D-AE19-62706E023703}">
                      <ahyp:hlinkClr xmlns:ahyp="http://schemas.microsoft.com/office/drawing/2018/hyperlinkcolor" val="tx"/>
                    </a:ext>
                  </a:extLst>
                </a:hlinkClick>
              </a:rPr>
              <a:t>Dashboard</a:t>
            </a:r>
            <a:endParaRPr kumimoji="0" lang="en-US"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39B9D9B3-050B-D2BD-570B-057E1E60D621}"/>
              </a:ext>
            </a:extLst>
          </p:cNvPr>
          <p:cNvSpPr txBox="1"/>
          <p:nvPr/>
        </p:nvSpPr>
        <p:spPr>
          <a:xfrm>
            <a:off x="769943" y="1029613"/>
            <a:ext cx="105142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buFont typeface="Arial"/>
              <a:buChar char="•"/>
            </a:pPr>
            <a:r>
              <a:rPr lang="en-US">
                <a:latin typeface="Arial"/>
                <a:cs typeface="Arial"/>
              </a:rPr>
              <a:t>Established 2019 and funded through a local SF tax through Proposition C. </a:t>
            </a:r>
            <a:endParaRPr lang="en-US">
              <a:latin typeface="Arial" panose="020B0604020202020204" pitchFamily="34" charset="0"/>
              <a:cs typeface="Arial" panose="020B0604020202020204" pitchFamily="34" charset="0"/>
            </a:endParaRPr>
          </a:p>
          <a:p>
            <a:pPr marL="285750" indent="-285750">
              <a:buFont typeface="Arial"/>
              <a:buChar char="•"/>
            </a:pPr>
            <a:r>
              <a:rPr lang="en-US">
                <a:latin typeface="Arial"/>
                <a:cs typeface="Arial"/>
              </a:rPr>
              <a:t>Expanding mental health and substance use services for people who are experiencing homelessness in San Francisco. </a:t>
            </a:r>
            <a:endParaRPr lang="en-US">
              <a:latin typeface="Arial" panose="020B0604020202020204" pitchFamily="34" charset="0"/>
              <a:cs typeface="Arial" panose="020B0604020202020204" pitchFamily="34" charset="0"/>
            </a:endParaRPr>
          </a:p>
          <a:p>
            <a:pPr marL="285750" indent="-285750" fontAlgn="base">
              <a:buFont typeface="Arial"/>
              <a:buChar char="•"/>
            </a:pPr>
            <a:r>
              <a:rPr lang="en-US">
                <a:latin typeface="Arial"/>
                <a:cs typeface="Arial"/>
              </a:rPr>
              <a:t>The four key initiatives of MHSF include:</a:t>
            </a:r>
          </a:p>
        </p:txBody>
      </p:sp>
      <p:pic>
        <p:nvPicPr>
          <p:cNvPr id="24" name="Picture 23" descr="Graphical user interface, text&#10;&#10;Description automatically generated">
            <a:extLst>
              <a:ext uri="{FF2B5EF4-FFF2-40B4-BE49-F238E27FC236}">
                <a16:creationId xmlns:a16="http://schemas.microsoft.com/office/drawing/2014/main" id="{2F49A676-BBF8-BE85-6851-FC1FB3E1D70A}"/>
              </a:ext>
            </a:extLst>
          </p:cNvPr>
          <p:cNvPicPr>
            <a:picLocks noChangeAspect="1"/>
          </p:cNvPicPr>
          <p:nvPr/>
        </p:nvPicPr>
        <p:blipFill>
          <a:blip r:embed="rId9"/>
          <a:stretch>
            <a:fillRect/>
          </a:stretch>
        </p:blipFill>
        <p:spPr>
          <a:xfrm>
            <a:off x="421104" y="5919229"/>
            <a:ext cx="3489159" cy="876504"/>
          </a:xfrm>
          <a:prstGeom prst="rect">
            <a:avLst/>
          </a:prstGeom>
        </p:spPr>
      </p:pic>
    </p:spTree>
    <p:extLst>
      <p:ext uri="{BB962C8B-B14F-4D97-AF65-F5344CB8AC3E}">
        <p14:creationId xmlns:p14="http://schemas.microsoft.com/office/powerpoint/2010/main" val="287736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55C5-05D1-70CE-65F4-6117FAA51A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4F6E0-8A27-4DDB-B75C-C596D365B1D7}"/>
              </a:ext>
            </a:extLst>
          </p:cNvPr>
          <p:cNvSpPr>
            <a:spLocks noGrp="1"/>
          </p:cNvSpPr>
          <p:nvPr>
            <p:ph type="sldNum" sz="quarter" idx="12"/>
          </p:nvPr>
        </p:nvSpPr>
        <p:spPr/>
        <p:txBody>
          <a:bodyPr/>
          <a:lstStyle/>
          <a:p>
            <a:fld id="{61D0D74B-06E9-4C99-93A9-3B13D31A5613}" type="slidenum">
              <a:rPr lang="en-US" smtClean="0"/>
              <a:t>8</a:t>
            </a:fld>
            <a:endParaRPr lang="en-US"/>
          </a:p>
        </p:txBody>
      </p:sp>
      <p:sp>
        <p:nvSpPr>
          <p:cNvPr id="5" name="Title 1">
            <a:extLst>
              <a:ext uri="{FF2B5EF4-FFF2-40B4-BE49-F238E27FC236}">
                <a16:creationId xmlns:a16="http://schemas.microsoft.com/office/drawing/2014/main" id="{D1183787-0770-A4FC-79EA-72CCB17EEDC1}"/>
              </a:ext>
            </a:extLst>
          </p:cNvPr>
          <p:cNvSpPr txBox="1">
            <a:spLocks/>
          </p:cNvSpPr>
          <p:nvPr/>
        </p:nvSpPr>
        <p:spPr>
          <a:xfrm>
            <a:off x="838200" y="174134"/>
            <a:ext cx="10515600" cy="11219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a:solidFill>
                  <a:srgbClr val="002060"/>
                </a:solidFill>
                <a:latin typeface="Arial"/>
                <a:cs typeface="calibri light"/>
              </a:rPr>
              <a:t>Beds </a:t>
            </a:r>
            <a:r>
              <a:rPr lang="en-US" sz="3600" b="1">
                <a:solidFill>
                  <a:srgbClr val="002060"/>
                </a:solidFill>
                <a:latin typeface="Arial"/>
                <a:cs typeface="calibri light"/>
              </a:rPr>
              <a:t>Dashboard</a:t>
            </a:r>
            <a:endParaRPr lang="en-US" sz="3600">
              <a:solidFill>
                <a:srgbClr val="002060"/>
              </a:solidFill>
              <a:latin typeface="Arial"/>
              <a:cs typeface="calibri light"/>
            </a:endParaRPr>
          </a:p>
          <a:p>
            <a:endParaRPr lang="en-US" sz="3200" b="1">
              <a:solidFill>
                <a:srgbClr val="92D050"/>
              </a:solidFill>
              <a:cs typeface="Arial" panose="020B0604020202020204"/>
            </a:endParaRPr>
          </a:p>
        </p:txBody>
      </p:sp>
      <p:pic>
        <p:nvPicPr>
          <p:cNvPr id="7" name="Picture 6" descr="A screenshot of a medical application&#10;&#10;Description automatically generated">
            <a:extLst>
              <a:ext uri="{FF2B5EF4-FFF2-40B4-BE49-F238E27FC236}">
                <a16:creationId xmlns:a16="http://schemas.microsoft.com/office/drawing/2014/main" id="{8D064C9C-85FA-9C66-D5A2-5E4D5BBE8AEA}"/>
              </a:ext>
            </a:extLst>
          </p:cNvPr>
          <p:cNvPicPr>
            <a:picLocks noChangeAspect="1"/>
          </p:cNvPicPr>
          <p:nvPr/>
        </p:nvPicPr>
        <p:blipFill rotWithShape="1">
          <a:blip r:embed="rId3">
            <a:extLst>
              <a:ext uri="{28A0092B-C50C-407E-A947-70E740481C1C}">
                <a14:useLocalDpi xmlns:a14="http://schemas.microsoft.com/office/drawing/2010/main" val="0"/>
              </a:ext>
            </a:extLst>
          </a:blip>
          <a:srcRect t="2144" b="2847"/>
          <a:stretch/>
        </p:blipFill>
        <p:spPr>
          <a:xfrm>
            <a:off x="1679888" y="763673"/>
            <a:ext cx="9254164" cy="5427662"/>
          </a:xfrm>
          <a:prstGeom prst="rect">
            <a:avLst/>
          </a:prstGeom>
        </p:spPr>
      </p:pic>
      <p:sp>
        <p:nvSpPr>
          <p:cNvPr id="10" name="Oval 9">
            <a:extLst>
              <a:ext uri="{FF2B5EF4-FFF2-40B4-BE49-F238E27FC236}">
                <a16:creationId xmlns:a16="http://schemas.microsoft.com/office/drawing/2014/main" id="{4A28182F-AAC4-2E43-3207-06FC405947A0}"/>
              </a:ext>
            </a:extLst>
          </p:cNvPr>
          <p:cNvSpPr/>
          <p:nvPr/>
        </p:nvSpPr>
        <p:spPr>
          <a:xfrm>
            <a:off x="8427244" y="5319715"/>
            <a:ext cx="1471612" cy="142875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6FE235-3AAA-87E6-E4C6-317B784934C8}"/>
              </a:ext>
            </a:extLst>
          </p:cNvPr>
          <p:cNvSpPr txBox="1"/>
          <p:nvPr/>
        </p:nvSpPr>
        <p:spPr>
          <a:xfrm>
            <a:off x="8427244" y="5618591"/>
            <a:ext cx="1471612" cy="830997"/>
          </a:xfrm>
          <a:prstGeom prst="rect">
            <a:avLst/>
          </a:prstGeom>
          <a:noFill/>
        </p:spPr>
        <p:txBody>
          <a:bodyPr wrap="square" rtlCol="0">
            <a:spAutoFit/>
          </a:bodyPr>
          <a:lstStyle/>
          <a:p>
            <a:pPr algn="ctr"/>
            <a:r>
              <a:rPr lang="en-US" sz="1600" b="1">
                <a:solidFill>
                  <a:srgbClr val="FFFF00"/>
                </a:solidFill>
              </a:rPr>
              <a:t>350+ of 400 total beds opened</a:t>
            </a:r>
          </a:p>
        </p:txBody>
      </p:sp>
    </p:spTree>
    <p:extLst>
      <p:ext uri="{BB962C8B-B14F-4D97-AF65-F5344CB8AC3E}">
        <p14:creationId xmlns:p14="http://schemas.microsoft.com/office/powerpoint/2010/main" val="196471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8236-D73B-EFCE-55C3-20CA513EB0FC}"/>
              </a:ext>
            </a:extLst>
          </p:cNvPr>
          <p:cNvSpPr>
            <a:spLocks noGrp="1"/>
          </p:cNvSpPr>
          <p:nvPr>
            <p:ph type="title"/>
          </p:nvPr>
        </p:nvSpPr>
        <p:spPr>
          <a:xfrm>
            <a:off x="838199" y="137963"/>
            <a:ext cx="10515600" cy="1325563"/>
          </a:xfrm>
        </p:spPr>
        <p:txBody>
          <a:bodyPr>
            <a:normAutofit/>
          </a:bodyPr>
          <a:lstStyle/>
          <a:p>
            <a:r>
              <a:rPr lang="en-US" sz="3600" b="1">
                <a:solidFill>
                  <a:srgbClr val="002060"/>
                </a:solidFill>
                <a:cs typeface="Arial"/>
              </a:rPr>
              <a:t>Improving Access and Care Coordination for San Franciscans</a:t>
            </a:r>
            <a:endParaRPr lang="en-US" sz="3600" b="1">
              <a:solidFill>
                <a:srgbClr val="002060"/>
              </a:solidFill>
            </a:endParaRPr>
          </a:p>
        </p:txBody>
      </p:sp>
      <p:sp>
        <p:nvSpPr>
          <p:cNvPr id="9" name="TextBox 8">
            <a:extLst>
              <a:ext uri="{FF2B5EF4-FFF2-40B4-BE49-F238E27FC236}">
                <a16:creationId xmlns:a16="http://schemas.microsoft.com/office/drawing/2014/main" id="{A86385A1-35E6-5106-381F-004C02BD245B}"/>
              </a:ext>
            </a:extLst>
          </p:cNvPr>
          <p:cNvSpPr txBox="1"/>
          <p:nvPr/>
        </p:nvSpPr>
        <p:spPr>
          <a:xfrm>
            <a:off x="8761741" y="2521110"/>
            <a:ext cx="711200" cy="230832"/>
          </a:xfrm>
          <a:prstGeom prst="rect">
            <a:avLst/>
          </a:prstGeom>
          <a:noFill/>
        </p:spPr>
        <p:txBody>
          <a:bodyPr wrap="square" rtlCol="0">
            <a:spAutoFit/>
          </a:bodyPr>
          <a:lstStyle/>
          <a:p>
            <a:pPr algn="ctr"/>
            <a:r>
              <a:rPr lang="en-US" sz="900" b="1">
                <a:solidFill>
                  <a:schemeClr val="bg1"/>
                </a:solidFill>
              </a:rPr>
              <a:t>OCC</a:t>
            </a:r>
          </a:p>
        </p:txBody>
      </p:sp>
      <p:graphicFrame>
        <p:nvGraphicFramePr>
          <p:cNvPr id="3" name="Diagram 2">
            <a:extLst>
              <a:ext uri="{FF2B5EF4-FFF2-40B4-BE49-F238E27FC236}">
                <a16:creationId xmlns:a16="http://schemas.microsoft.com/office/drawing/2014/main" id="{7802F8AC-2039-8944-B128-65526FDCE2AD}"/>
              </a:ext>
            </a:extLst>
          </p:cNvPr>
          <p:cNvGraphicFramePr/>
          <p:nvPr>
            <p:extLst>
              <p:ext uri="{D42A27DB-BD31-4B8C-83A1-F6EECF244321}">
                <p14:modId xmlns:p14="http://schemas.microsoft.com/office/powerpoint/2010/main" val="1650724402"/>
              </p:ext>
            </p:extLst>
          </p:nvPr>
        </p:nvGraphicFramePr>
        <p:xfrm>
          <a:off x="1238145" y="2216430"/>
          <a:ext cx="9077055" cy="4050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25E21A5-CF54-EDFB-D7CD-708D6E6AF98B}"/>
              </a:ext>
            </a:extLst>
          </p:cNvPr>
          <p:cNvSpPr txBox="1"/>
          <p:nvPr/>
        </p:nvSpPr>
        <p:spPr>
          <a:xfrm>
            <a:off x="838199" y="1402260"/>
            <a:ext cx="99871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i="0">
                <a:solidFill>
                  <a:srgbClr val="000000"/>
                </a:solidFill>
                <a:effectLst/>
                <a:latin typeface="Arial"/>
                <a:cs typeface="Arial"/>
              </a:rPr>
              <a:t>The Office of Coordinated Care </a:t>
            </a:r>
            <a:r>
              <a:rPr lang="en-US">
                <a:solidFill>
                  <a:srgbClr val="000000"/>
                </a:solidFill>
                <a:latin typeface="Arial"/>
                <a:cs typeface="Arial"/>
              </a:rPr>
              <a:t>(OCC) manages behavioral health central access points, provides case management, care oversight, and care planning.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74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bddce83-fd96-4674-b165-584da16dc590">
      <UserInfo>
        <DisplayName>Fraley, Malaika (DPH)</DisplayName>
        <AccountId>283</AccountId>
        <AccountType/>
      </UserInfo>
      <UserInfo>
        <DisplayName>Vaughn, Ashley (DPH)</DisplayName>
        <AccountId>154</AccountId>
        <AccountType/>
      </UserInfo>
      <UserInfo>
        <DisplayName>Kunins, Hillary (DPH)</DisplayName>
        <AccountId>208</AccountId>
        <AccountType/>
      </UserInfo>
      <UserInfo>
        <DisplayName>Hom, Jeffrey (DPH)</DisplayName>
        <AccountId>198</AccountId>
        <AccountType/>
      </UserInfo>
    </SharedWithUsers>
    <_activity xmlns="9f4f427b-c05c-4034-804e-3b0c7ea13f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C1F0A951B1154B92510745F3A8C753" ma:contentTypeVersion="11" ma:contentTypeDescription="Create a new document." ma:contentTypeScope="" ma:versionID="6d3a7fd55ab33824bc2867626baea7ff">
  <xsd:schema xmlns:xsd="http://www.w3.org/2001/XMLSchema" xmlns:xs="http://www.w3.org/2001/XMLSchema" xmlns:p="http://schemas.microsoft.com/office/2006/metadata/properties" xmlns:ns3="9f4f427b-c05c-4034-804e-3b0c7ea13f40" xmlns:ns4="7bddce83-fd96-4674-b165-584da16dc590" targetNamespace="http://schemas.microsoft.com/office/2006/metadata/properties" ma:root="true" ma:fieldsID="8a8d025e8b8d7e624a4a7e545f589569" ns3:_="" ns4:_="">
    <xsd:import namespace="9f4f427b-c05c-4034-804e-3b0c7ea13f40"/>
    <xsd:import namespace="7bddce83-fd96-4674-b165-584da16dc5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f427b-c05c-4034-804e-3b0c7ea13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ddce83-fd96-4674-b165-584da16dc5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F41E1E-2EB0-4E8E-9608-69424B303FC3}">
  <ds:schemaRefs>
    <ds:schemaRef ds:uri="http://schemas.microsoft.com/sharepoint/v3/contenttype/forms"/>
  </ds:schemaRefs>
</ds:datastoreItem>
</file>

<file path=customXml/itemProps2.xml><?xml version="1.0" encoding="utf-8"?>
<ds:datastoreItem xmlns:ds="http://schemas.openxmlformats.org/officeDocument/2006/customXml" ds:itemID="{F09DE088-3366-4B07-8876-BA0F669BD91F}">
  <ds:schemaRefs>
    <ds:schemaRef ds:uri="http://purl.org/dc/elements/1.1/"/>
    <ds:schemaRef ds:uri="http://schemas.microsoft.com/office/2006/documentManagement/types"/>
    <ds:schemaRef ds:uri="http://schemas.microsoft.com/office/2006/metadata/properties"/>
    <ds:schemaRef ds:uri="7bddce83-fd96-4674-b165-584da16dc590"/>
    <ds:schemaRef ds:uri="http://schemas.openxmlformats.org/package/2006/metadata/core-properties"/>
    <ds:schemaRef ds:uri="http://schemas.microsoft.com/office/infopath/2007/PartnerControls"/>
    <ds:schemaRef ds:uri="http://www.w3.org/XML/1998/namespace"/>
    <ds:schemaRef ds:uri="9f4f427b-c05c-4034-804e-3b0c7ea13f40"/>
    <ds:schemaRef ds:uri="http://purl.org/dc/dcmitype/"/>
    <ds:schemaRef ds:uri="http://purl.org/dc/terms/"/>
  </ds:schemaRefs>
</ds:datastoreItem>
</file>

<file path=customXml/itemProps3.xml><?xml version="1.0" encoding="utf-8"?>
<ds:datastoreItem xmlns:ds="http://schemas.openxmlformats.org/officeDocument/2006/customXml" ds:itemID="{31905D12-3237-40A5-BE59-52593E1C20D5}">
  <ds:schemaRefs>
    <ds:schemaRef ds:uri="7bddce83-fd96-4674-b165-584da16dc590"/>
    <ds:schemaRef ds:uri="9f4f427b-c05c-4034-804e-3b0c7ea13f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1392</Words>
  <Application>Microsoft Office PowerPoint</Application>
  <PresentationFormat>Widescreen</PresentationFormat>
  <Paragraphs>114</Paragraphs>
  <Slides>15</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Times</vt:lpstr>
      <vt:lpstr>office theme</vt:lpstr>
      <vt:lpstr>Office Theme</vt:lpstr>
      <vt:lpstr>Office Theme</vt:lpstr>
      <vt:lpstr>San Francisco Department of  Public Health</vt:lpstr>
      <vt:lpstr>Agenda</vt:lpstr>
      <vt:lpstr>BHS Budget and Timeline</vt:lpstr>
      <vt:lpstr>About Proposition 1</vt:lpstr>
      <vt:lpstr>PowerPoint Presentation</vt:lpstr>
      <vt:lpstr>Mental Health San Francisco Update</vt:lpstr>
      <vt:lpstr>Mental Health San Francisco</vt:lpstr>
      <vt:lpstr>PowerPoint Presentation</vt:lpstr>
      <vt:lpstr>Improving Access and Care Coordination for San Franciscans</vt:lpstr>
      <vt:lpstr>PowerPoint Presentation</vt:lpstr>
      <vt:lpstr>PowerPoint Presentation</vt:lpstr>
      <vt:lpstr>Mental Health SF Successes &amp; Challenges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MOREWITZ</dc:creator>
  <cp:lastModifiedBy>Geoffrey Grier</cp:lastModifiedBy>
  <cp:revision>324</cp:revision>
  <dcterms:created xsi:type="dcterms:W3CDTF">2023-01-17T15:39:10Z</dcterms:created>
  <dcterms:modified xsi:type="dcterms:W3CDTF">2024-04-15T22:23:42Z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0x010100A9C1F0A951B1154B92510745F3A8C753</vt:lpwstr>
  </property>
  <property fmtid="{D5CDD505-2E9C-101B-9397-08002B2CF9AE}" pid="3" name="MediaServiceImageTags">
    <vt:lpwstr/>
  </property>
</Properties>
</file>