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4"/>
  </p:sldMasterIdLst>
  <p:notesMasterIdLst>
    <p:notesMasterId r:id="rId17"/>
  </p:notesMasterIdLst>
  <p:sldIdLst>
    <p:sldId id="282" r:id="rId5"/>
    <p:sldId id="296" r:id="rId6"/>
    <p:sldId id="273" r:id="rId7"/>
    <p:sldId id="272" r:id="rId8"/>
    <p:sldId id="286" r:id="rId9"/>
    <p:sldId id="280" r:id="rId10"/>
    <p:sldId id="291" r:id="rId11"/>
    <p:sldId id="295" r:id="rId12"/>
    <p:sldId id="292" r:id="rId13"/>
    <p:sldId id="294" r:id="rId14"/>
    <p:sldId id="293" r:id="rId15"/>
    <p:sldId id="268" r:id="rId16"/>
  </p:sldIdLst>
  <p:sldSz cx="9144000" cy="5143500" type="screen16x9"/>
  <p:notesSz cx="6858000" cy="9240838"/>
  <p:embeddedFontLst>
    <p:embeddedFont>
      <p:font typeface="Lato" panose="020F0502020204030203" pitchFamily="34" charset="0"/>
      <p:regular r:id="rId18"/>
      <p:bold r:id="rId19"/>
      <p:italic r:id="rId20"/>
      <p:boldItalic r:id="rId21"/>
    </p:embeddedFont>
    <p:embeddedFont>
      <p:font typeface="Raleway" pitchFamily="2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4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2976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1" roundtripDataSignature="AMtx7mirYx0XldazF57t1w9/jzIwkMQLYQ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26AD60-2007-88BF-AC29-3ECE32D6CDFE}" name="Flores, Claudia (CPC)" initials="CF" userId="S::claudia.flores@sfgov.org::b2bd6584-9156-47b8-bc71-b012a153c20f" providerId="AD"/>
  <p188:author id="{157EF1E8-0CAF-ECA1-D050-C39A4A1DA442}" name="Tseng, Sarah (HRC)" initials="TS(" userId="S::sarah.tseng@sfgov.org::49cc7cce-37ba-4f46-bcd5-7f92aae12fa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EDE9"/>
    <a:srgbClr val="FFFF99"/>
    <a:srgbClr val="EEF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065603-7D55-425A-9059-87E6823CEB97}" v="340" dt="2024-02-09T00:53:27.228"/>
  </p1510:revLst>
</p1510:revInfo>
</file>

<file path=ppt/tableStyles.xml><?xml version="1.0" encoding="utf-8"?>
<a:tblStyleLst xmlns:a="http://schemas.openxmlformats.org/drawingml/2006/main" def="{652F5EA6-4946-4827-930E-A9F9C65C9D16}">
  <a:tblStyle styleId="{652F5EA6-4946-4827-930E-A9F9C65C9D1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62" d="100"/>
          <a:sy n="162" d="100"/>
        </p:scale>
        <p:origin x="144" y="144"/>
      </p:cViewPr>
      <p:guideLst>
        <p:guide orient="horz" pos="1644"/>
        <p:guide pos="2880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3" Type="http://schemas.openxmlformats.org/officeDocument/2006/relationships/customXml" Target="../customXml/item3.xml"/><Relationship Id="rId21" Type="http://schemas.openxmlformats.org/officeDocument/2006/relationships/font" Target="fonts/font4.fntdata"/><Relationship Id="rId42" Type="http://schemas.openxmlformats.org/officeDocument/2006/relationships/presProps" Target="presProps.xml"/><Relationship Id="rId47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46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3.fntdata"/><Relationship Id="rId41" Type="http://customschemas.google.com/relationships/presentationmetadata" Target="meta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7.fntdata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6.fntdata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5.fntdata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49250" y="692150"/>
            <a:ext cx="6159500" cy="34655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89398"/>
            <a:ext cx="5486400" cy="4158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65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9250" y="692150"/>
            <a:ext cx="6159500" cy="34655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/>
              <a:t>Claudia can cover this slide</a:t>
            </a:r>
          </a:p>
          <a:p>
            <a:pPr marL="158750" indent="0">
              <a:buNone/>
            </a:pPr>
            <a:endParaRPr lang="en-US"/>
          </a:p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Set desired number of</a:t>
            </a:r>
            <a:r>
              <a:rPr lang="en-US" sz="110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priority actions </a:t>
            </a:r>
            <a:r>
              <a:rPr lang="en-US"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(e.g. 1 or 5 or 10 actions)</a:t>
            </a:r>
            <a:r>
              <a:rPr lang="en-US" sz="110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under each relevant Plan topic area (of the seven original areas – e.g. </a:t>
            </a:r>
            <a:r>
              <a:rPr lang="en-US"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</a:t>
            </a:r>
            <a:r>
              <a:rPr lang="en-US" sz="110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iring and Recruitment, </a:t>
            </a:r>
            <a:r>
              <a:rPr lang="en-US"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</a:t>
            </a:r>
            <a:r>
              <a:rPr lang="en-US" sz="110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etention and Promotion, Discipline and Separation, etc..) each year as part of your budget and strategic planning efforts.</a:t>
            </a:r>
          </a:p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en-US" sz="110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sz="110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Use the original 2020 template as a menu of options (vs. a do-it all approach)</a:t>
            </a:r>
          </a:p>
          <a:p>
            <a:pPr marL="15875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45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9250" y="692150"/>
            <a:ext cx="6159500" cy="34655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/>
              <a:t>Claudia can cover this slide</a:t>
            </a:r>
          </a:p>
          <a:p>
            <a:pPr marL="158750" indent="0">
              <a:buNone/>
            </a:pPr>
            <a:endParaRPr lang="en-US"/>
          </a:p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Set desired number of</a:t>
            </a:r>
            <a:r>
              <a:rPr lang="en-US" sz="110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priority actions </a:t>
            </a:r>
            <a:r>
              <a:rPr lang="en-US"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(e.g. 1 or 5 or 10 actions)</a:t>
            </a:r>
            <a:r>
              <a:rPr lang="en-US" sz="110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under each relevant Plan topic area (of the seven original areas – e.g. </a:t>
            </a:r>
            <a:r>
              <a:rPr lang="en-US"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</a:t>
            </a:r>
            <a:r>
              <a:rPr lang="en-US" sz="110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iring and Recruitment, </a:t>
            </a:r>
            <a:r>
              <a:rPr lang="en-US"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</a:t>
            </a:r>
            <a:r>
              <a:rPr lang="en-US" sz="110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etention and Promotion, Discipline and Separation, etc..) each year as part of your budget and strategic planning efforts.</a:t>
            </a:r>
          </a:p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en-US" sz="110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sz="110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Use the original 2020 template as a menu of options (vs. a do-it all approach)</a:t>
            </a:r>
          </a:p>
          <a:p>
            <a:pPr marL="15875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00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82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110275c2e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9250" y="692150"/>
            <a:ext cx="6159500" cy="34655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5" name="Google Shape;215;g1110275c2ee_0_10:notes"/>
          <p:cNvSpPr txBox="1">
            <a:spLocks noGrp="1"/>
          </p:cNvSpPr>
          <p:nvPr>
            <p:ph type="body" idx="1"/>
          </p:nvPr>
        </p:nvSpPr>
        <p:spPr>
          <a:xfrm>
            <a:off x="685800" y="4389398"/>
            <a:ext cx="5486400" cy="4158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5258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g1110275c2ee_0_90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g1110275c2ee_0_90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g1110275c2ee_0_90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  <a:latin typeface="Aptos Display" panose="020B0004020202020204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g1110275c2ee_0_90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Google Shape;51;g1110275c2ee_0_93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2" name="Google Shape;52;g1110275c2ee_0_93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bg2"/>
                </a:solidFill>
                <a:latin typeface="Aptos Display" panose="020B0004020202020204" pitchFamily="34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g1110275c2ee_0_93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">
  <p:cSld name="BIG_NUMBER_1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g1110275c2ee_0_908"/>
          <p:cNvCxnSpPr/>
          <p:nvPr userDrawn="1"/>
        </p:nvCxnSpPr>
        <p:spPr>
          <a:xfrm>
            <a:off x="735237" y="4740000"/>
            <a:ext cx="7594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g1110275c2ee_0_908"/>
          <p:cNvCxnSpPr/>
          <p:nvPr/>
        </p:nvCxnSpPr>
        <p:spPr>
          <a:xfrm>
            <a:off x="735237" y="415650"/>
            <a:ext cx="7594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" name="Google Shape;24;g1110275c2ee_0_90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" name="Google Shape;25;g1110275c2ee_0_908"/>
          <p:cNvSpPr txBox="1">
            <a:spLocks noGrp="1"/>
          </p:cNvSpPr>
          <p:nvPr>
            <p:ph type="title"/>
          </p:nvPr>
        </p:nvSpPr>
        <p:spPr>
          <a:xfrm>
            <a:off x="824459" y="575950"/>
            <a:ext cx="7482191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>
                <a:latin typeface="Aptos Display" panose="020B0004020202020204" pitchFamily="34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>
            <a:endParaRPr/>
          </a:p>
        </p:txBody>
      </p:sp>
      <p:sp>
        <p:nvSpPr>
          <p:cNvPr id="26" name="Google Shape;26;g1110275c2ee_0_908"/>
          <p:cNvSpPr txBox="1">
            <a:spLocks noGrp="1"/>
          </p:cNvSpPr>
          <p:nvPr>
            <p:ph type="body" idx="1" hasCustomPrompt="1"/>
          </p:nvPr>
        </p:nvSpPr>
        <p:spPr>
          <a:xfrm>
            <a:off x="735680" y="1595776"/>
            <a:ext cx="75828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  <a:defRPr>
                <a:latin typeface="Aptos Display" panose="020B0004020202020204" pitchFamily="34" charset="0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en-US"/>
              <a:t>TK</a:t>
            </a:r>
          </a:p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Google Shape;62;g1110275c2ee_0_94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3" name="Google Shape;63;g1110275c2ee_0_94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4" name="Google Shape;64;g1110275c2ee_0_948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5" name="Google Shape;65;g1110275c2ee_0_94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1110275c2ee_0_892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g1110275c2ee_0_892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g1110275c2ee_0_89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ptos Display" panose="020B0004020202020204" pitchFamily="34" charset="0"/>
                <a:ea typeface="Aptos Display" panose="020B0004020202020204" pitchFamily="34" charset="0"/>
                <a:cs typeface="Aptos Display" panose="020B0004020202020204" pitchFamily="34" charset="0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8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ptos Display" panose="020B0004020202020204" pitchFamily="34" charset="0"/>
          <a:ea typeface="Aptos Display" panose="020B0004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ptos Display" panose="020B0004020202020204" pitchFamily="34" charset="0"/>
          <a:ea typeface="Aptos Display" panose="020B0004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c1.squarespace.com/static/5ed18d943016244d3e57260c/t/6201ad0ad3036f26ee1574fb/1644277002683/Citywide+Executive+Summary+-+Racial+Equity+Action+Plans+-+2021.pdf#page=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static1.squarespace.com/static/5ed18d943016244d3e57260c/t/6201ad0ad3036f26ee1574fb/1644277002683/Citywide+Executive+Summary+-+Racial+Equity+Action+Plans+-+2021.pdf#page=12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501A6-2CD1-1E5B-6489-78E170897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25" y="1337489"/>
            <a:ext cx="8296800" cy="1542000"/>
          </a:xfrm>
        </p:spPr>
        <p:txBody>
          <a:bodyPr>
            <a:normAutofit fontScale="90000"/>
          </a:bodyPr>
          <a:lstStyle/>
          <a:p>
            <a:pPr algn="l"/>
            <a:br>
              <a:rPr lang="en-US"/>
            </a:br>
            <a:r>
              <a:rPr lang="en-US" sz="6000"/>
              <a:t>2024 Progress Reports</a:t>
            </a:r>
            <a:br>
              <a:rPr lang="en-US" sz="6000"/>
            </a:br>
            <a:r>
              <a:rPr lang="en-US" sz="6000"/>
              <a:t>Slide Template</a:t>
            </a:r>
            <a:br>
              <a:rPr lang="en-US"/>
            </a:br>
            <a:br>
              <a:rPr lang="en-US"/>
            </a:br>
            <a:r>
              <a:rPr lang="en-US" sz="3600" b="0"/>
              <a:t>Department Racial Equity Action Plans</a:t>
            </a:r>
            <a:endParaRPr lang="en-US" b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F9C4CA-29C1-B440-85D3-6D2242943B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</a:t>
            </a:fld>
            <a:endParaRPr lang="e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4FFCF8-F91F-D461-76EF-87C384FD32E9}"/>
              </a:ext>
            </a:extLst>
          </p:cNvPr>
          <p:cNvSpPr txBox="1"/>
          <p:nvPr/>
        </p:nvSpPr>
        <p:spPr>
          <a:xfrm>
            <a:off x="97301" y="4774582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Raleway" pitchFamily="2" charset="0"/>
              </a:rPr>
              <a:t>Version: </a:t>
            </a:r>
            <a:r>
              <a:rPr lang="en-US" b="0">
                <a:solidFill>
                  <a:schemeClr val="bg1"/>
                </a:solidFill>
                <a:latin typeface="Raleway" pitchFamily="2" charset="0"/>
              </a:rPr>
              <a:t>Jan 31, 2024</a:t>
            </a:r>
            <a:endParaRPr lang="en-US">
              <a:solidFill>
                <a:schemeClr val="bg1"/>
              </a:solidFill>
              <a:latin typeface="Ralewa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21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ED37F0-0253-7542-A97E-7DFAB704AC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39B980-E429-27F5-BAB2-44298DEE7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ptos Display"/>
              </a:rPr>
              <a:t>FY24-25: </a:t>
            </a:r>
            <a:r>
              <a:rPr lang="en-US" b="0">
                <a:latin typeface="Aptos Display"/>
              </a:rPr>
              <a:t>What is a racial equity practice that is a </a:t>
            </a:r>
            <a:r>
              <a:rPr lang="en-US">
                <a:latin typeface="Aptos Display"/>
              </a:rPr>
              <a:t>priority for your dept/division to learn or implement this upcoming year?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65E614-E875-1BBD-872E-5D3D4BC6E5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1600"/>
              <a:t>[</a:t>
            </a:r>
            <a:r>
              <a:rPr lang="en-US" sz="1600" b="1"/>
              <a:t>TOPIC</a:t>
            </a:r>
            <a:r>
              <a:rPr lang="en-US" sz="1600"/>
              <a:t>]</a:t>
            </a:r>
          </a:p>
          <a:p>
            <a:r>
              <a:rPr lang="en-US" sz="1600"/>
              <a:t>[What is the </a:t>
            </a:r>
            <a:r>
              <a:rPr lang="en-US" sz="1600" b="1" u="sng"/>
              <a:t>racial disparity</a:t>
            </a:r>
            <a:r>
              <a:rPr lang="en-US" sz="1600" b="1"/>
              <a:t> </a:t>
            </a:r>
            <a:r>
              <a:rPr lang="en-US" sz="1600"/>
              <a:t>your dept/division needs to address?]</a:t>
            </a:r>
          </a:p>
          <a:p>
            <a:r>
              <a:rPr lang="en-US" sz="1600"/>
              <a:t>[What </a:t>
            </a:r>
            <a:r>
              <a:rPr lang="en-US" sz="1600" b="1" u="sng"/>
              <a:t>specific steps</a:t>
            </a:r>
            <a:r>
              <a:rPr lang="en-US" sz="1600"/>
              <a:t> will your dept/division going to take? What steps have you already taken, if any?]</a:t>
            </a:r>
          </a:p>
          <a:p>
            <a:r>
              <a:rPr lang="en-US" sz="1600"/>
              <a:t>[Who will your dept/division </a:t>
            </a:r>
            <a:r>
              <a:rPr lang="en-US" sz="1600" b="1" u="sng"/>
              <a:t>engage</a:t>
            </a:r>
            <a:r>
              <a:rPr lang="en-US" sz="1600"/>
              <a:t> in this? Who will lead the work for your dept/division? Who will advise?]</a:t>
            </a:r>
          </a:p>
          <a:p>
            <a:r>
              <a:rPr lang="en-US" sz="1600"/>
              <a:t>[What </a:t>
            </a:r>
            <a:r>
              <a:rPr lang="en-US" sz="1600" b="1" u="sng"/>
              <a:t>guidance or support</a:t>
            </a:r>
            <a:r>
              <a:rPr lang="en-US" sz="1600"/>
              <a:t> do you need, including from ORE, DHR, CSC?]</a:t>
            </a:r>
          </a:p>
          <a:p>
            <a:r>
              <a:rPr lang="en-US" sz="1600"/>
              <a:t>[What </a:t>
            </a:r>
            <a:r>
              <a:rPr lang="en-US" sz="1600" b="1" u="sng"/>
              <a:t>outcome(s)</a:t>
            </a:r>
            <a:r>
              <a:rPr lang="en-US" sz="1600" b="1"/>
              <a:t> </a:t>
            </a:r>
            <a:r>
              <a:rPr lang="en-US" sz="1600"/>
              <a:t>are you hoping for in one year?]</a:t>
            </a:r>
          </a:p>
          <a:p>
            <a:endParaRPr lang="en-US" sz="1600"/>
          </a:p>
          <a:p>
            <a:pPr marL="114300" indent="0">
              <a:buNone/>
            </a:pPr>
            <a:endParaRPr lang="en-US" sz="1600"/>
          </a:p>
        </p:txBody>
      </p:sp>
      <p:sp>
        <p:nvSpPr>
          <p:cNvPr id="6" name="Google Shape;131;p23">
            <a:extLst>
              <a:ext uri="{FF2B5EF4-FFF2-40B4-BE49-F238E27FC236}">
                <a16:creationId xmlns:a16="http://schemas.microsoft.com/office/drawing/2014/main" id="{A65E860A-F374-C76A-FAAE-F49A4E0B19DB}"/>
              </a:ext>
            </a:extLst>
          </p:cNvPr>
          <p:cNvSpPr txBox="1"/>
          <p:nvPr/>
        </p:nvSpPr>
        <p:spPr>
          <a:xfrm>
            <a:off x="2458" y="4020235"/>
            <a:ext cx="9144000" cy="834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i="1" dirty="0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NOTE: Provide only </a:t>
            </a:r>
            <a:r>
              <a:rPr lang="en" b="1" i="1" dirty="0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one slide per priority </a:t>
            </a:r>
            <a:r>
              <a:rPr lang="en" i="1" dirty="0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for the upcoming year,</a:t>
            </a:r>
            <a:br>
              <a:rPr lang="en" i="1" dirty="0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</a:br>
            <a:r>
              <a:rPr lang="en" i="1" dirty="0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with a </a:t>
            </a:r>
            <a:r>
              <a:rPr lang="en" b="1" i="1" dirty="0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maximum of three priorities.</a:t>
            </a:r>
            <a:endParaRPr sz="1200" b="1" i="1" dirty="0">
              <a:solidFill>
                <a:srgbClr val="FF0000"/>
              </a:solidFill>
              <a:latin typeface="Aptos Display" panose="020B0004020202020204" pitchFamily="34" charset="0"/>
            </a:endParaRPr>
          </a:p>
        </p:txBody>
      </p:sp>
      <p:sp>
        <p:nvSpPr>
          <p:cNvPr id="7" name="Google Shape;117;p21">
            <a:extLst>
              <a:ext uri="{FF2B5EF4-FFF2-40B4-BE49-F238E27FC236}">
                <a16:creationId xmlns:a16="http://schemas.microsoft.com/office/drawing/2014/main" id="{4958DCA4-43F3-A043-399F-F247CE13B93D}"/>
              </a:ext>
            </a:extLst>
          </p:cNvPr>
          <p:cNvSpPr txBox="1">
            <a:spLocks/>
          </p:cNvSpPr>
          <p:nvPr/>
        </p:nvSpPr>
        <p:spPr>
          <a:xfrm>
            <a:off x="646426" y="4764659"/>
            <a:ext cx="6620222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>
              <a:buSzPts val="990"/>
            </a:pPr>
            <a:r>
              <a:rPr lang="en-US" sz="1100" b="0">
                <a:latin typeface="Aptos Display" panose="020B0004020202020204" pitchFamily="34" charset="0"/>
              </a:rPr>
              <a:t>[X.X, X.X, X.X]</a:t>
            </a:r>
          </a:p>
        </p:txBody>
      </p:sp>
      <p:sp>
        <p:nvSpPr>
          <p:cNvPr id="8" name="Google Shape;131;p23">
            <a:extLst>
              <a:ext uri="{FF2B5EF4-FFF2-40B4-BE49-F238E27FC236}">
                <a16:creationId xmlns:a16="http://schemas.microsoft.com/office/drawing/2014/main" id="{44974DD0-BCB8-E945-CED5-9D515035DA1A}"/>
              </a:ext>
            </a:extLst>
          </p:cNvPr>
          <p:cNvSpPr txBox="1"/>
          <p:nvPr/>
        </p:nvSpPr>
        <p:spPr>
          <a:xfrm>
            <a:off x="1496267" y="4734910"/>
            <a:ext cx="6842751" cy="55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200" i="1">
                <a:solidFill>
                  <a:srgbClr val="FF0000"/>
                </a:solidFill>
              </a:rPr>
              <a:t>&lt;&lt;&lt; Insert the relevant sub-section numbers from your RE Action Plan here. If none, leave blank.</a:t>
            </a:r>
            <a:endParaRPr sz="1200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082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9313D8-2484-CC27-D734-5E0ED2921B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432818-0865-BC6C-AA08-2FC77AE1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15453D-65C8-8F4E-5596-BDEDCC094E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[Link to your department’s current Racial Equity Action Plan]</a:t>
            </a:r>
          </a:p>
          <a:p>
            <a:r>
              <a:rPr lang="en-US"/>
              <a:t>[Link to a longer progress report, if any]</a:t>
            </a:r>
          </a:p>
          <a:p>
            <a:pPr marL="114300" indent="0">
              <a:buNone/>
            </a:pPr>
            <a:endParaRPr lang="en-US"/>
          </a:p>
        </p:txBody>
      </p:sp>
      <p:sp>
        <p:nvSpPr>
          <p:cNvPr id="5" name="Google Shape;117;p21">
            <a:extLst>
              <a:ext uri="{FF2B5EF4-FFF2-40B4-BE49-F238E27FC236}">
                <a16:creationId xmlns:a16="http://schemas.microsoft.com/office/drawing/2014/main" id="{A384DBCC-D221-DE46-F7B9-6BF5FF5B94C0}"/>
              </a:ext>
            </a:extLst>
          </p:cNvPr>
          <p:cNvSpPr txBox="1">
            <a:spLocks/>
          </p:cNvSpPr>
          <p:nvPr/>
        </p:nvSpPr>
        <p:spPr>
          <a:xfrm>
            <a:off x="6913358" y="32656"/>
            <a:ext cx="151349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>
              <a:buSzPts val="990"/>
            </a:pPr>
            <a:r>
              <a:rPr lang="en-US" sz="1100" b="0">
                <a:latin typeface="Aptos Display" panose="020B0004020202020204" pitchFamily="34" charset="0"/>
              </a:rPr>
              <a:t>[DEPT ACRONYM]</a:t>
            </a:r>
          </a:p>
        </p:txBody>
      </p:sp>
      <p:sp>
        <p:nvSpPr>
          <p:cNvPr id="7" name="Google Shape;146;p25">
            <a:extLst>
              <a:ext uri="{FF2B5EF4-FFF2-40B4-BE49-F238E27FC236}">
                <a16:creationId xmlns:a16="http://schemas.microsoft.com/office/drawing/2014/main" id="{A6B89EF5-EA47-3957-5F62-2E182C270E47}"/>
              </a:ext>
            </a:extLst>
          </p:cNvPr>
          <p:cNvSpPr txBox="1"/>
          <p:nvPr/>
        </p:nvSpPr>
        <p:spPr>
          <a:xfrm>
            <a:off x="0" y="4287185"/>
            <a:ext cx="9144000" cy="586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i="1" dirty="0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NOTE: </a:t>
            </a:r>
            <a:r>
              <a:rPr lang="en" b="1" i="1" dirty="0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This slide is optional. </a:t>
            </a:r>
            <a:r>
              <a:rPr lang="en" i="1" dirty="0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Please delete it from your progress report if you do not need it. </a:t>
            </a:r>
            <a:endParaRPr i="1" dirty="0">
              <a:solidFill>
                <a:srgbClr val="FF0000"/>
              </a:solidFill>
              <a:latin typeface="Aptos Display" panose="020B0004020202020204" pitchFamily="34" charset="0"/>
              <a:ea typeface="Lato"/>
              <a:cs typeface="Lato"/>
              <a:sym typeface="Lato"/>
            </a:endParaRPr>
          </a:p>
        </p:txBody>
      </p:sp>
      <p:sp>
        <p:nvSpPr>
          <p:cNvPr id="8" name="Google Shape;131;p23">
            <a:extLst>
              <a:ext uri="{FF2B5EF4-FFF2-40B4-BE49-F238E27FC236}">
                <a16:creationId xmlns:a16="http://schemas.microsoft.com/office/drawing/2014/main" id="{89406E62-8B37-017E-40F9-449E6F6FAD17}"/>
              </a:ext>
            </a:extLst>
          </p:cNvPr>
          <p:cNvSpPr txBox="1"/>
          <p:nvPr/>
        </p:nvSpPr>
        <p:spPr>
          <a:xfrm>
            <a:off x="3997466" y="32656"/>
            <a:ext cx="3212538" cy="55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200" i="1">
                <a:solidFill>
                  <a:srgbClr val="FF0000"/>
                </a:solidFill>
              </a:rPr>
              <a:t>Insert your department acronym here &gt;&gt;&gt;</a:t>
            </a:r>
            <a:endParaRPr sz="1200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719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110275c2ee_0_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3098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A27F0-B644-8C4A-F7E8-D8A268916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Guidance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232A9A-6B86-1838-28FF-C983A9A918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8150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150364-B61F-BF62-A402-C742EAF705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0A2553-AB25-5E8D-639B-6A7016E20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/>
              <a:t>How to use the </a:t>
            </a:r>
            <a:r>
              <a:rPr lang="en-US" sz="2800">
                <a:highlight>
                  <a:srgbClr val="A1EDE9"/>
                </a:highlight>
              </a:rPr>
              <a:t>slide template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141EB6-FF28-7A1B-4609-68525DD2F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680" y="1166900"/>
            <a:ext cx="7582800" cy="3002400"/>
          </a:xfrm>
        </p:spPr>
        <p:txBody>
          <a:bodyPr>
            <a:noAutofit/>
          </a:bodyPr>
          <a:lstStyle/>
          <a:p>
            <a:pPr marL="114300" indent="0">
              <a:lnSpc>
                <a:spcPct val="90000"/>
              </a:lnSpc>
              <a:spcAft>
                <a:spcPts val="300"/>
              </a:spcAft>
              <a:buNone/>
            </a:pPr>
            <a:r>
              <a:rPr lang="en-US" sz="1250" dirty="0"/>
              <a:t>The completed slide template is due to ORE on May 13, 2024. It includes these sections:</a:t>
            </a:r>
          </a:p>
          <a:p>
            <a:pPr>
              <a:lnSpc>
                <a:spcPct val="90000"/>
              </a:lnSpc>
              <a:spcAft>
                <a:spcPts val="300"/>
              </a:spcAft>
              <a:buSzPct val="100000"/>
              <a:buFont typeface="+mj-lt"/>
              <a:buAutoNum type="arabicPeriod"/>
            </a:pPr>
            <a:r>
              <a:rPr lang="en-US" sz="1250" b="1" dirty="0"/>
              <a:t>Summary demographic data charts: </a:t>
            </a:r>
            <a:r>
              <a:rPr lang="en-US" sz="1250" dirty="0"/>
              <a:t>ORE and DHR will provide data charts for every department in March 2024. The metrics and format will be similar to last year’s.</a:t>
            </a:r>
          </a:p>
          <a:p>
            <a:pPr>
              <a:lnSpc>
                <a:spcPct val="90000"/>
              </a:lnSpc>
              <a:spcAft>
                <a:spcPts val="300"/>
              </a:spcAft>
              <a:buSzPct val="100000"/>
              <a:buFont typeface="+mj-lt"/>
              <a:buAutoNum type="arabicPeriod"/>
            </a:pPr>
            <a:r>
              <a:rPr lang="en-US" sz="1250" b="1" dirty="0"/>
              <a:t>Additional department data: </a:t>
            </a:r>
            <a:r>
              <a:rPr lang="en-US" sz="1250" dirty="0"/>
              <a:t>Any additional data – quantitative or qualitative – that help to illustrate your department’s challenges and/or progress. While the focus of the progress report is FY23-24, you can also include data from previous years that you think is meaningful.</a:t>
            </a:r>
          </a:p>
          <a:p>
            <a:pPr>
              <a:lnSpc>
                <a:spcPct val="90000"/>
              </a:lnSpc>
              <a:spcAft>
                <a:spcPts val="300"/>
              </a:spcAft>
              <a:buSzPct val="100000"/>
              <a:buFont typeface="+mj-lt"/>
              <a:buAutoNum type="arabicPeriod"/>
            </a:pPr>
            <a:r>
              <a:rPr lang="en-US" sz="1250" b="1" dirty="0"/>
              <a:t>FY23-24 learnings: </a:t>
            </a:r>
            <a:r>
              <a:rPr lang="en-US" sz="1250" dirty="0"/>
              <a:t>Actions your department worked on in the last fiscal year – we recommend highlighting 1 to 3 actions.</a:t>
            </a:r>
          </a:p>
          <a:p>
            <a:pPr>
              <a:lnSpc>
                <a:spcPct val="90000"/>
              </a:lnSpc>
              <a:spcAft>
                <a:spcPts val="300"/>
              </a:spcAft>
              <a:buSzPct val="100000"/>
              <a:buFont typeface="+mj-lt"/>
              <a:buAutoNum type="arabicPeriod"/>
            </a:pPr>
            <a:r>
              <a:rPr lang="en-US" sz="1250" b="1" dirty="0"/>
              <a:t>FY24-25 priorities: </a:t>
            </a:r>
            <a:r>
              <a:rPr lang="en-US" sz="1250" dirty="0"/>
              <a:t>Actions your department is prioritizing for the next fiscal year – we recommend setting 1 to 3 priorities.</a:t>
            </a:r>
          </a:p>
          <a:p>
            <a:pPr>
              <a:lnSpc>
                <a:spcPct val="90000"/>
              </a:lnSpc>
              <a:spcAft>
                <a:spcPts val="300"/>
              </a:spcAft>
              <a:buSzPct val="100000"/>
              <a:buFont typeface="+mj-lt"/>
              <a:buAutoNum type="arabicPeriod"/>
            </a:pPr>
            <a:r>
              <a:rPr lang="en-US" sz="1250" b="1" dirty="0"/>
              <a:t>Resources: </a:t>
            </a:r>
            <a:r>
              <a:rPr lang="en-US" sz="1250" dirty="0"/>
              <a:t>Links to your department’s current Racial Equity Action Plan and any other relevant information.</a:t>
            </a:r>
          </a:p>
          <a:p>
            <a:pPr marL="571500" indent="-457200">
              <a:lnSpc>
                <a:spcPct val="90000"/>
              </a:lnSpc>
              <a:spcAft>
                <a:spcPts val="300"/>
              </a:spcAft>
              <a:buSzPct val="100000"/>
              <a:buAutoNum type="arabicPeriod"/>
            </a:pPr>
            <a:endParaRPr lang="en-US" sz="1250" dirty="0"/>
          </a:p>
          <a:p>
            <a:pPr marL="114300" indent="0">
              <a:lnSpc>
                <a:spcPct val="90000"/>
              </a:lnSpc>
              <a:spcAft>
                <a:spcPts val="300"/>
              </a:spcAft>
              <a:buNone/>
            </a:pPr>
            <a:r>
              <a:rPr lang="en-US" sz="1250" dirty="0"/>
              <a:t>As you fill in the slide template, you should: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250" dirty="0"/>
              <a:t>Edit the text in [brackets]. Delete the notes in</a:t>
            </a:r>
            <a:r>
              <a:rPr lang="en-US" sz="1250" i="1" dirty="0"/>
              <a:t> </a:t>
            </a:r>
            <a:r>
              <a:rPr lang="en-US" sz="1250" i="1" dirty="0">
                <a:solidFill>
                  <a:srgbClr val="FF0000"/>
                </a:solidFill>
              </a:rPr>
              <a:t>italics</a:t>
            </a:r>
            <a:r>
              <a:rPr lang="en-US" sz="1250" i="1" dirty="0"/>
              <a:t>. </a:t>
            </a:r>
            <a:r>
              <a:rPr lang="en-US" sz="1250" dirty="0"/>
              <a:t>Use </a:t>
            </a:r>
            <a:r>
              <a:rPr lang="en-US" sz="1250" b="1" dirty="0"/>
              <a:t>Aptos Display </a:t>
            </a:r>
            <a:r>
              <a:rPr lang="en-US" sz="1250" dirty="0"/>
              <a:t>as the font.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250" dirty="0"/>
              <a:t>Highlight the most meaningful learnings and examples from your work.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250" dirty="0"/>
              <a:t>Keep your responses “</a:t>
            </a:r>
            <a:r>
              <a:rPr lang="en-US" sz="1250" b="1" dirty="0"/>
              <a:t>Specific, Measurable, Achievable, Relevant, and Time-Bound.”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250" dirty="0"/>
              <a:t>Please do NOT change the slide size, headers, or footers.</a:t>
            </a:r>
          </a:p>
        </p:txBody>
      </p:sp>
    </p:spTree>
    <p:extLst>
      <p:ext uri="{BB962C8B-B14F-4D97-AF65-F5344CB8AC3E}">
        <p14:creationId xmlns:p14="http://schemas.microsoft.com/office/powerpoint/2010/main" val="13565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150364-B61F-BF62-A402-C742EAF705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0A2553-AB25-5E8D-639B-6A7016E20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Suggestions for </a:t>
            </a:r>
            <a:r>
              <a:rPr lang="en-US" sz="2400" dirty="0">
                <a:solidFill>
                  <a:schemeClr val="bg2"/>
                </a:solidFill>
                <a:highlight>
                  <a:srgbClr val="A1EDE9"/>
                </a:highlight>
              </a:rPr>
              <a:t>setting priorities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/>
              <a:t>for your department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B99E88-7F8A-FA25-30DC-D2F2488A8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680" y="1361108"/>
            <a:ext cx="7582800" cy="3002400"/>
          </a:xfrm>
        </p:spPr>
        <p:txBody>
          <a:bodyPr>
            <a:noAutofit/>
          </a:bodyPr>
          <a:lstStyle/>
          <a:p>
            <a:pPr marL="114300" indent="0">
              <a:lnSpc>
                <a:spcPct val="90000"/>
              </a:lnSpc>
              <a:spcAft>
                <a:spcPts val="300"/>
              </a:spcAft>
              <a:buNone/>
            </a:pPr>
            <a:r>
              <a:rPr lang="en-US" sz="1300"/>
              <a:t>Your department’s priorities for FY24-25 should align with your Racial Equity Action Plan. Use your full Racial Equity Action Plan as a “menu”: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300"/>
              <a:t>Choose a </a:t>
            </a:r>
            <a:r>
              <a:rPr lang="en-US" sz="1300" b="1"/>
              <a:t>feasible number of initiatives (e.g. 1 to 3 actions) </a:t>
            </a:r>
            <a:r>
              <a:rPr lang="en-US" sz="1300"/>
              <a:t>from your Racial Equity Action Plan that you will commit to implementing in the next fiscal year.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300"/>
              <a:t>You can </a:t>
            </a:r>
            <a:r>
              <a:rPr lang="en-US" sz="1300" b="1"/>
              <a:t>combine many of the more detailed actions </a:t>
            </a:r>
            <a:r>
              <a:rPr lang="en-US" sz="1300"/>
              <a:t>in the original Phase One Racial Equity Action Plan template into </a:t>
            </a:r>
            <a:r>
              <a:rPr lang="en-US" sz="1300" b="1"/>
              <a:t>“steps” </a:t>
            </a:r>
            <a:r>
              <a:rPr lang="en-US" sz="1300"/>
              <a:t>and completed them as a single initiative.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endParaRPr lang="en-US" sz="1300"/>
          </a:p>
          <a:p>
            <a:pPr marL="114300" indent="0">
              <a:lnSpc>
                <a:spcPct val="90000"/>
              </a:lnSpc>
              <a:spcAft>
                <a:spcPts val="300"/>
              </a:spcAft>
              <a:buNone/>
            </a:pPr>
            <a:r>
              <a:rPr lang="en-US" sz="1300"/>
              <a:t>To decide on which initiatives and actions to prioritize, your department should: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300"/>
              <a:t>Focus on where data shows the </a:t>
            </a:r>
            <a:r>
              <a:rPr lang="en-US" sz="1300" b="1"/>
              <a:t>widest racial disparities </a:t>
            </a:r>
            <a:r>
              <a:rPr lang="en-US" sz="1300"/>
              <a:t>in your workforce.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300"/>
              <a:t>Reflect on the </a:t>
            </a:r>
            <a:r>
              <a:rPr lang="en-US" sz="1300" b="1"/>
              <a:t>input and experiences </a:t>
            </a:r>
            <a:r>
              <a:rPr lang="en-US" sz="1300"/>
              <a:t>of your department staff.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300"/>
              <a:t>Adapt your implementation steps to your </a:t>
            </a:r>
            <a:r>
              <a:rPr lang="en-US" sz="1300" b="1"/>
              <a:t>department size and resources.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300"/>
              <a:t>Review the </a:t>
            </a:r>
            <a:r>
              <a:rPr lang="en-US" sz="1300">
                <a:hlinkClick r:id="rId3"/>
              </a:rPr>
              <a:t>ORE Phase One Evaluation Rubric</a:t>
            </a:r>
            <a:r>
              <a:rPr lang="en-US" sz="1300"/>
              <a:t> and your individual department evaluation.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300"/>
              <a:t>Prioritize transformative change and </a:t>
            </a:r>
            <a:r>
              <a:rPr lang="en-US" sz="1300">
                <a:hlinkClick r:id="rId4"/>
              </a:rPr>
              <a:t>becoming an anti-racist organization</a:t>
            </a:r>
            <a:r>
              <a:rPr lang="en-US" sz="1300"/>
              <a:t>.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300"/>
              <a:t>Incorporate racial equity reflections into your strategic planning and budget processes.</a:t>
            </a:r>
          </a:p>
        </p:txBody>
      </p:sp>
    </p:spTree>
    <p:extLst>
      <p:ext uri="{BB962C8B-B14F-4D97-AF65-F5344CB8AC3E}">
        <p14:creationId xmlns:p14="http://schemas.microsoft.com/office/powerpoint/2010/main" val="3082694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150364-B61F-BF62-A402-C742EAF705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0A2553-AB25-5E8D-639B-6A7016E20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59" y="575950"/>
            <a:ext cx="7825927" cy="635400"/>
          </a:xfrm>
        </p:spPr>
        <p:txBody>
          <a:bodyPr>
            <a:noAutofit/>
          </a:bodyPr>
          <a:lstStyle/>
          <a:p>
            <a:r>
              <a:rPr lang="en-US" sz="2400" dirty="0"/>
              <a:t>Suggestions for </a:t>
            </a:r>
            <a:r>
              <a:rPr lang="en-US" sz="2400" dirty="0">
                <a:highlight>
                  <a:srgbClr val="A1EDE9"/>
                </a:highlight>
              </a:rPr>
              <a:t>coordinating divisions</a:t>
            </a:r>
            <a:r>
              <a:rPr lang="en-US" sz="2400" dirty="0"/>
              <a:t> of your department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34BDA6-58BA-10D5-F50E-3038644C5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680" y="1409660"/>
            <a:ext cx="7582800" cy="3002400"/>
          </a:xfrm>
        </p:spPr>
        <p:txBody>
          <a:bodyPr>
            <a:normAutofit lnSpcReduction="10000"/>
          </a:bodyPr>
          <a:lstStyle/>
          <a:p>
            <a:pPr marL="114300" indent="0">
              <a:lnSpc>
                <a:spcPct val="100000"/>
              </a:lnSpc>
              <a:spcAft>
                <a:spcPts val="300"/>
              </a:spcAft>
              <a:buNone/>
            </a:pPr>
            <a:r>
              <a:rPr lang="en-US" sz="1400" dirty="0"/>
              <a:t>If your department has </a:t>
            </a:r>
            <a:r>
              <a:rPr lang="en-US" sz="1400" b="1" dirty="0"/>
              <a:t>many divisions or teams</a:t>
            </a:r>
            <a:r>
              <a:rPr lang="en-US" sz="1400" dirty="0"/>
              <a:t>, you may want to: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1400" b="1" dirty="0"/>
              <a:t>Ask each division or team</a:t>
            </a:r>
            <a:r>
              <a:rPr lang="en-US" sz="1400" dirty="0"/>
              <a:t> to use the slide template to reflect on lessons learned in FY23-24 and racial equity priorities for FY24-25.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1400" b="1" dirty="0"/>
              <a:t>Collect their responses and synthesize them </a:t>
            </a:r>
            <a:r>
              <a:rPr lang="en-US" sz="1400" dirty="0"/>
              <a:t>into one department-wide progress report. Racial Equity Leaders have recommended incorporating department-wide townhalls, surveys, and focus groups as part of this process.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endParaRPr lang="en-US" sz="1400" dirty="0"/>
          </a:p>
          <a:p>
            <a:pPr marL="114300" indent="0">
              <a:lnSpc>
                <a:spcPct val="100000"/>
              </a:lnSpc>
              <a:spcAft>
                <a:spcPts val="300"/>
              </a:spcAft>
              <a:buNone/>
            </a:pPr>
            <a:r>
              <a:rPr lang="en-US" sz="1400" dirty="0"/>
              <a:t>You may also want to consider having </a:t>
            </a:r>
            <a:r>
              <a:rPr lang="en-US" sz="1400" b="1" dirty="0"/>
              <a:t>two versions of your progress report</a:t>
            </a:r>
            <a:r>
              <a:rPr lang="en-US" sz="1400" dirty="0"/>
              <a:t>: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1400" b="1" dirty="0"/>
              <a:t>For your department’s internal use</a:t>
            </a:r>
            <a:r>
              <a:rPr lang="en-US" sz="1400" dirty="0"/>
              <a:t>: A </a:t>
            </a:r>
            <a:r>
              <a:rPr lang="en-US" sz="1400" u="sng" dirty="0"/>
              <a:t>comprehensive</a:t>
            </a:r>
            <a:r>
              <a:rPr lang="en-US" sz="1400" b="1" u="sng" dirty="0"/>
              <a:t> </a:t>
            </a:r>
            <a:r>
              <a:rPr lang="en-US" sz="1400" u="sng" dirty="0"/>
              <a:t>progress report </a:t>
            </a:r>
            <a:r>
              <a:rPr lang="en-US" sz="1400" dirty="0"/>
              <a:t>that includes data and slides for each division or team to help you track their learnings and priorities.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1400" b="1" dirty="0"/>
              <a:t>For ORE, Mayor, and BOS</a:t>
            </a:r>
            <a:r>
              <a:rPr lang="en-US" sz="1400" dirty="0"/>
              <a:t>: A </a:t>
            </a:r>
            <a:r>
              <a:rPr lang="en-US" sz="1400" u="sng" dirty="0"/>
              <a:t>summary progress report</a:t>
            </a:r>
            <a:r>
              <a:rPr lang="en-US" sz="1400" dirty="0"/>
              <a:t> that highlights the most important department-wide learnings and priorities for decision-makers to understand.</a:t>
            </a:r>
          </a:p>
        </p:txBody>
      </p:sp>
    </p:spTree>
    <p:extLst>
      <p:ext uri="{BB962C8B-B14F-4D97-AF65-F5344CB8AC3E}">
        <p14:creationId xmlns:p14="http://schemas.microsoft.com/office/powerpoint/2010/main" val="3356430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A27F0-B644-8C4A-F7E8-D8A268916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[Department Name Here]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232A9A-6B86-1838-28FF-C983A9A918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60854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7087F1-76E2-3D9E-E3E0-71F8B51CA5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4F9F031-9595-CAA6-58C2-5B07C84EE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4A4AB-E509-0F5E-7983-53C866105A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i="1">
                <a:solidFill>
                  <a:srgbClr val="FF0000"/>
                </a:solidFill>
              </a:rPr>
              <a:t>NOTE: DHR and ORE to provide this slide for all departments.</a:t>
            </a:r>
          </a:p>
          <a:p>
            <a:pPr marL="114300" indent="0">
              <a:buNone/>
            </a:pPr>
            <a:endParaRPr lang="en-US"/>
          </a:p>
        </p:txBody>
      </p:sp>
      <p:sp>
        <p:nvSpPr>
          <p:cNvPr id="5" name="Google Shape;117;p21">
            <a:extLst>
              <a:ext uri="{FF2B5EF4-FFF2-40B4-BE49-F238E27FC236}">
                <a16:creationId xmlns:a16="http://schemas.microsoft.com/office/drawing/2014/main" id="{B9ABB5FE-49DA-6CAF-0209-FAD32AE87CC9}"/>
              </a:ext>
            </a:extLst>
          </p:cNvPr>
          <p:cNvSpPr txBox="1">
            <a:spLocks/>
          </p:cNvSpPr>
          <p:nvPr/>
        </p:nvSpPr>
        <p:spPr>
          <a:xfrm>
            <a:off x="6913358" y="32656"/>
            <a:ext cx="151349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>
              <a:buSzPts val="990"/>
            </a:pPr>
            <a:r>
              <a:rPr lang="en-US" sz="1100" b="0">
                <a:latin typeface="Aptos Display" panose="020B0004020202020204" pitchFamily="34" charset="0"/>
              </a:rPr>
              <a:t>[DEPT ACRONYM]</a:t>
            </a:r>
          </a:p>
        </p:txBody>
      </p:sp>
    </p:spTree>
    <p:extLst>
      <p:ext uri="{BB962C8B-B14F-4D97-AF65-F5344CB8AC3E}">
        <p14:creationId xmlns:p14="http://schemas.microsoft.com/office/powerpoint/2010/main" val="144950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E3B6EB-94D8-6FF4-279D-7F645D7C38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4F46CA-8270-7EE8-4238-75AFCD42D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[Additional department data – your choice of header text]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83D7D-C784-4CCE-3B91-4A5A59CA9B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[Any qualitative or quantitative data that your department/division has collected or is tracking (e.g. workforce metrics, survey feedback, quotes, stories, etc.)]</a:t>
            </a:r>
          </a:p>
        </p:txBody>
      </p:sp>
      <p:sp>
        <p:nvSpPr>
          <p:cNvPr id="5" name="Google Shape;117;p21">
            <a:extLst>
              <a:ext uri="{FF2B5EF4-FFF2-40B4-BE49-F238E27FC236}">
                <a16:creationId xmlns:a16="http://schemas.microsoft.com/office/drawing/2014/main" id="{EDF528F2-33C2-ECB8-8130-CCEC46D7F362}"/>
              </a:ext>
            </a:extLst>
          </p:cNvPr>
          <p:cNvSpPr txBox="1">
            <a:spLocks/>
          </p:cNvSpPr>
          <p:nvPr/>
        </p:nvSpPr>
        <p:spPr>
          <a:xfrm>
            <a:off x="6913358" y="32656"/>
            <a:ext cx="151349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>
              <a:buSzPts val="990"/>
            </a:pPr>
            <a:r>
              <a:rPr lang="en-US" sz="1100" b="0">
                <a:latin typeface="Aptos Display" panose="020B0004020202020204" pitchFamily="34" charset="0"/>
              </a:rPr>
              <a:t>[DEPT ACRONYM]</a:t>
            </a:r>
          </a:p>
        </p:txBody>
      </p:sp>
      <p:sp>
        <p:nvSpPr>
          <p:cNvPr id="6" name="Google Shape;131;p23">
            <a:extLst>
              <a:ext uri="{FF2B5EF4-FFF2-40B4-BE49-F238E27FC236}">
                <a16:creationId xmlns:a16="http://schemas.microsoft.com/office/drawing/2014/main" id="{F7FE718F-F83B-0879-0665-CA79EBA447DA}"/>
              </a:ext>
            </a:extLst>
          </p:cNvPr>
          <p:cNvSpPr txBox="1"/>
          <p:nvPr/>
        </p:nvSpPr>
        <p:spPr>
          <a:xfrm>
            <a:off x="3997466" y="32656"/>
            <a:ext cx="3212538" cy="55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200" i="1">
                <a:solidFill>
                  <a:srgbClr val="FF0000"/>
                </a:solidFill>
              </a:rPr>
              <a:t>Insert your department acronym here &gt;&gt;&gt;</a:t>
            </a:r>
            <a:endParaRPr sz="1200" i="1">
              <a:solidFill>
                <a:srgbClr val="FF0000"/>
              </a:solidFill>
            </a:endParaRPr>
          </a:p>
        </p:txBody>
      </p:sp>
      <p:sp>
        <p:nvSpPr>
          <p:cNvPr id="7" name="Google Shape;146;p25">
            <a:extLst>
              <a:ext uri="{FF2B5EF4-FFF2-40B4-BE49-F238E27FC236}">
                <a16:creationId xmlns:a16="http://schemas.microsoft.com/office/drawing/2014/main" id="{9B285A99-CC03-D2F2-546B-0B98165828DB}"/>
              </a:ext>
            </a:extLst>
          </p:cNvPr>
          <p:cNvSpPr txBox="1"/>
          <p:nvPr/>
        </p:nvSpPr>
        <p:spPr>
          <a:xfrm>
            <a:off x="0" y="4287185"/>
            <a:ext cx="9144000" cy="586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i="1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NOTE: </a:t>
            </a:r>
            <a:r>
              <a:rPr lang="en" b="1" i="1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This slide is optional. </a:t>
            </a:r>
            <a:r>
              <a:rPr lang="en" i="1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Please delete it from your progress report if you do not need it. </a:t>
            </a:r>
            <a:endParaRPr i="1">
              <a:solidFill>
                <a:srgbClr val="FF0000"/>
              </a:solidFill>
              <a:latin typeface="Aptos Display" panose="020B0004020202020204" pitchFamily="34" charset="0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649427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8127CC-BD00-BCD9-D37D-DE43FA1470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E5A1FFB-9D98-A579-EE51-4721CBEA9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FY23-24: </a:t>
            </a:r>
            <a:r>
              <a:rPr lang="en-US" b="0" dirty="0"/>
              <a:t>What is a racial equity practice that you have </a:t>
            </a:r>
            <a:r>
              <a:rPr lang="en-US" dirty="0"/>
              <a:t>learned or implemented in the last year?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11BB2F-8752-B0E4-A892-3AF925191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680" y="1361108"/>
            <a:ext cx="7582800" cy="3002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1600"/>
              <a:t>[</a:t>
            </a:r>
            <a:r>
              <a:rPr lang="en-US" sz="1600" b="1"/>
              <a:t>TOPIC</a:t>
            </a:r>
            <a:r>
              <a:rPr lang="en-US" sz="1600"/>
              <a:t>]</a:t>
            </a:r>
          </a:p>
          <a:p>
            <a:r>
              <a:rPr lang="en-US" sz="1600">
                <a:latin typeface="Aptos Display"/>
              </a:rPr>
              <a:t>[What was the </a:t>
            </a:r>
            <a:r>
              <a:rPr lang="en-US" sz="1600" b="1" u="sng">
                <a:latin typeface="Aptos Display"/>
              </a:rPr>
              <a:t>racial disparity</a:t>
            </a:r>
            <a:r>
              <a:rPr lang="en-US" sz="1600" b="1">
                <a:latin typeface="Aptos Display"/>
              </a:rPr>
              <a:t> </a:t>
            </a:r>
            <a:r>
              <a:rPr lang="en-US" sz="1600">
                <a:latin typeface="Aptos Display"/>
              </a:rPr>
              <a:t>your dept/division was focused on?]</a:t>
            </a:r>
          </a:p>
          <a:p>
            <a:r>
              <a:rPr lang="en-US" sz="1600"/>
              <a:t>[Why was this a priority for your dept/division? Was it in your last progress report, or did it emerge later in the year? </a:t>
            </a:r>
          </a:p>
          <a:p>
            <a:r>
              <a:rPr lang="en-US" sz="1600">
                <a:latin typeface="Aptos Display"/>
              </a:rPr>
              <a:t>[What </a:t>
            </a:r>
            <a:r>
              <a:rPr lang="en-US" sz="1600" b="1" u="sng">
                <a:latin typeface="Aptos Display"/>
              </a:rPr>
              <a:t>steps</a:t>
            </a:r>
            <a:r>
              <a:rPr lang="en-US" sz="1600">
                <a:latin typeface="Aptos Display"/>
              </a:rPr>
              <a:t> did your dept/division take? What was the </a:t>
            </a:r>
            <a:r>
              <a:rPr lang="en-US" sz="1600" b="1" u="sng">
                <a:latin typeface="Aptos Display"/>
              </a:rPr>
              <a:t>outcome</a:t>
            </a:r>
            <a:r>
              <a:rPr lang="en-US" sz="1600">
                <a:latin typeface="Aptos Display"/>
              </a:rPr>
              <a:t>?]</a:t>
            </a:r>
          </a:p>
          <a:p>
            <a:r>
              <a:rPr lang="en-US" sz="1600">
                <a:latin typeface="Aptos Display"/>
              </a:rPr>
              <a:t>[What did your dept/division</a:t>
            </a:r>
            <a:r>
              <a:rPr lang="en-US" sz="1600" b="1">
                <a:latin typeface="Aptos Display"/>
              </a:rPr>
              <a:t> </a:t>
            </a:r>
            <a:r>
              <a:rPr lang="en-US" sz="1600" b="1" u="sng">
                <a:latin typeface="Aptos Display"/>
              </a:rPr>
              <a:t>learn</a:t>
            </a:r>
            <a:r>
              <a:rPr lang="en-US" sz="1600">
                <a:latin typeface="Aptos Display"/>
              </a:rPr>
              <a:t>? What worked, and what would you do differently?]</a:t>
            </a:r>
          </a:p>
          <a:p>
            <a:r>
              <a:rPr lang="en-US" sz="1600"/>
              <a:t>[What </a:t>
            </a:r>
            <a:r>
              <a:rPr lang="en-US" sz="1600" b="1" u="sng"/>
              <a:t>follow up</a:t>
            </a:r>
            <a:r>
              <a:rPr lang="en-US" sz="1600" b="1"/>
              <a:t> </a:t>
            </a:r>
            <a:r>
              <a:rPr lang="en-US" sz="1600"/>
              <a:t>will you be doing on this in the next year, if any?]</a:t>
            </a:r>
          </a:p>
          <a:p>
            <a:endParaRPr lang="en-US" sz="1600"/>
          </a:p>
        </p:txBody>
      </p:sp>
      <p:sp>
        <p:nvSpPr>
          <p:cNvPr id="5" name="Google Shape;117;p21">
            <a:extLst>
              <a:ext uri="{FF2B5EF4-FFF2-40B4-BE49-F238E27FC236}">
                <a16:creationId xmlns:a16="http://schemas.microsoft.com/office/drawing/2014/main" id="{A39736FF-853C-0845-391B-06C9BD57C0E4}"/>
              </a:ext>
            </a:extLst>
          </p:cNvPr>
          <p:cNvSpPr txBox="1">
            <a:spLocks/>
          </p:cNvSpPr>
          <p:nvPr/>
        </p:nvSpPr>
        <p:spPr>
          <a:xfrm>
            <a:off x="6913358" y="32656"/>
            <a:ext cx="151349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>
              <a:buSzPts val="990"/>
            </a:pPr>
            <a:r>
              <a:rPr lang="en-US" sz="1100" b="0">
                <a:latin typeface="Aptos Display" panose="020B0004020202020204" pitchFamily="34" charset="0"/>
              </a:rPr>
              <a:t>[DEPT ACRONYM]</a:t>
            </a:r>
          </a:p>
        </p:txBody>
      </p:sp>
      <p:sp>
        <p:nvSpPr>
          <p:cNvPr id="6" name="Google Shape;131;p23">
            <a:extLst>
              <a:ext uri="{FF2B5EF4-FFF2-40B4-BE49-F238E27FC236}">
                <a16:creationId xmlns:a16="http://schemas.microsoft.com/office/drawing/2014/main" id="{B1AB5C2F-339E-B988-72A6-44EDB3FE2336}"/>
              </a:ext>
            </a:extLst>
          </p:cNvPr>
          <p:cNvSpPr txBox="1"/>
          <p:nvPr/>
        </p:nvSpPr>
        <p:spPr>
          <a:xfrm>
            <a:off x="735680" y="3791040"/>
            <a:ext cx="7582800" cy="108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i="1" dirty="0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NOTE: Provide </a:t>
            </a:r>
            <a:r>
              <a:rPr lang="en" b="1" i="1" dirty="0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no more than 1 slide per section </a:t>
            </a:r>
            <a:r>
              <a:rPr lang="en" i="1" dirty="0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of your RE Action Plan (e.g. hiring &amp; recruitment; retention &amp; promotion; discipline &amp; separation, etc.). Do </a:t>
            </a:r>
            <a:r>
              <a:rPr lang="en" b="1" i="1" dirty="0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NOT </a:t>
            </a:r>
            <a:r>
              <a:rPr lang="en" i="1" dirty="0">
                <a:solidFill>
                  <a:srgbClr val="FF0000"/>
                </a:solidFill>
                <a:latin typeface="Aptos Display" panose="020B0004020202020204" pitchFamily="34" charset="0"/>
                <a:ea typeface="Lato"/>
                <a:cs typeface="Lato"/>
                <a:sym typeface="Lato"/>
              </a:rPr>
              <a:t>include slides for sections your department did not focus on.</a:t>
            </a:r>
            <a:endParaRPr sz="1200" i="1" dirty="0">
              <a:solidFill>
                <a:srgbClr val="FF0000"/>
              </a:solidFill>
              <a:latin typeface="Aptos Display" panose="020B0004020202020204" pitchFamily="34" charset="0"/>
            </a:endParaRPr>
          </a:p>
        </p:txBody>
      </p:sp>
      <p:sp>
        <p:nvSpPr>
          <p:cNvPr id="7" name="Google Shape;117;p21">
            <a:extLst>
              <a:ext uri="{FF2B5EF4-FFF2-40B4-BE49-F238E27FC236}">
                <a16:creationId xmlns:a16="http://schemas.microsoft.com/office/drawing/2014/main" id="{31B29A6A-5D6D-404A-130C-FD0C18B8B3D6}"/>
              </a:ext>
            </a:extLst>
          </p:cNvPr>
          <p:cNvSpPr txBox="1">
            <a:spLocks/>
          </p:cNvSpPr>
          <p:nvPr/>
        </p:nvSpPr>
        <p:spPr>
          <a:xfrm>
            <a:off x="646426" y="4764659"/>
            <a:ext cx="6620222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>
              <a:buSzPts val="990"/>
            </a:pPr>
            <a:r>
              <a:rPr lang="en-US" sz="1100" b="0">
                <a:latin typeface="Aptos Display" panose="020B0004020202020204" pitchFamily="34" charset="0"/>
              </a:rPr>
              <a:t>[X.X, X.X, X.X]</a:t>
            </a:r>
          </a:p>
        </p:txBody>
      </p:sp>
      <p:sp>
        <p:nvSpPr>
          <p:cNvPr id="8" name="Google Shape;131;p23">
            <a:extLst>
              <a:ext uri="{FF2B5EF4-FFF2-40B4-BE49-F238E27FC236}">
                <a16:creationId xmlns:a16="http://schemas.microsoft.com/office/drawing/2014/main" id="{95D87375-6D89-2536-477D-F9ABFB764294}"/>
              </a:ext>
            </a:extLst>
          </p:cNvPr>
          <p:cNvSpPr txBox="1"/>
          <p:nvPr/>
        </p:nvSpPr>
        <p:spPr>
          <a:xfrm>
            <a:off x="1496267" y="4734910"/>
            <a:ext cx="6842751" cy="55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200" i="1">
                <a:solidFill>
                  <a:srgbClr val="FF0000"/>
                </a:solidFill>
              </a:rPr>
              <a:t>&lt;&lt;&lt; Insert the relevant sub-section numbers from your RE Action Plan here. If none, leave blank.</a:t>
            </a:r>
            <a:endParaRPr sz="1200" i="1">
              <a:solidFill>
                <a:srgbClr val="FF0000"/>
              </a:solidFill>
            </a:endParaRPr>
          </a:p>
        </p:txBody>
      </p:sp>
      <p:sp>
        <p:nvSpPr>
          <p:cNvPr id="9" name="Google Shape;131;p23">
            <a:extLst>
              <a:ext uri="{FF2B5EF4-FFF2-40B4-BE49-F238E27FC236}">
                <a16:creationId xmlns:a16="http://schemas.microsoft.com/office/drawing/2014/main" id="{890E2348-2B29-E784-3D37-2F6270113BAC}"/>
              </a:ext>
            </a:extLst>
          </p:cNvPr>
          <p:cNvSpPr txBox="1"/>
          <p:nvPr/>
        </p:nvSpPr>
        <p:spPr>
          <a:xfrm>
            <a:off x="3997466" y="32656"/>
            <a:ext cx="3212538" cy="55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200" i="1">
                <a:solidFill>
                  <a:srgbClr val="FF0000"/>
                </a:solidFill>
              </a:rPr>
              <a:t>Insert your department acronym here &gt;&gt;&gt;</a:t>
            </a:r>
            <a:endParaRPr sz="1200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890673"/>
      </p:ext>
    </p:extLst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281CC5F511B244BDBDE498DF4F6710" ma:contentTypeVersion="14" ma:contentTypeDescription="Create a new document." ma:contentTypeScope="" ma:versionID="fddd3a0d36eb2548feef8cd8877f0e51">
  <xsd:schema xmlns:xsd="http://www.w3.org/2001/XMLSchema" xmlns:xs="http://www.w3.org/2001/XMLSchema" xmlns:p="http://schemas.microsoft.com/office/2006/metadata/properties" xmlns:ns2="ba843640-ba37-456d-982e-e1fc04fcc148" xmlns:ns3="d6a57412-2fd1-482c-b9ad-58089e59f5d1" targetNamespace="http://schemas.microsoft.com/office/2006/metadata/properties" ma:root="true" ma:fieldsID="25f2f099f380555829a9020237b73cfa" ns2:_="" ns3:_="">
    <xsd:import namespace="ba843640-ba37-456d-982e-e1fc04fcc148"/>
    <xsd:import namespace="d6a57412-2fd1-482c-b9ad-58089e59f5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43640-ba37-456d-982e-e1fc04fcc1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b278eec-cad9-4ec1-bf87-f68f02c44eb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57412-2fd1-482c-b9ad-58089e59f5d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3a1a64b9-d71b-4d21-b1de-6812fc7f61f3}" ma:internalName="TaxCatchAll" ma:showField="CatchAllData" ma:web="d6a57412-2fd1-482c-b9ad-58089e59f5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a843640-ba37-456d-982e-e1fc04fcc148">
      <Terms xmlns="http://schemas.microsoft.com/office/infopath/2007/PartnerControls"/>
    </lcf76f155ced4ddcb4097134ff3c332f>
    <TaxCatchAll xmlns="d6a57412-2fd1-482c-b9ad-58089e59f5d1" xsi:nil="true"/>
  </documentManagement>
</p:properties>
</file>

<file path=customXml/itemProps1.xml><?xml version="1.0" encoding="utf-8"?>
<ds:datastoreItem xmlns:ds="http://schemas.openxmlformats.org/officeDocument/2006/customXml" ds:itemID="{0E53FB1C-67A1-494C-9A11-1E39FDF82C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891997-5490-467F-9061-CBF3890851EA}">
  <ds:schemaRefs>
    <ds:schemaRef ds:uri="ba843640-ba37-456d-982e-e1fc04fcc148"/>
    <ds:schemaRef ds:uri="d6a57412-2fd1-482c-b9ad-58089e59f5d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A211242-A901-4727-8F67-4B379894EBF3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d6a57412-2fd1-482c-b9ad-58089e59f5d1"/>
    <ds:schemaRef ds:uri="http://schemas.openxmlformats.org/package/2006/metadata/core-properties"/>
    <ds:schemaRef ds:uri="http://www.w3.org/XML/1998/namespace"/>
    <ds:schemaRef ds:uri="ba843640-ba37-456d-982e-e1fc04fcc148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1295</Words>
  <Application>Microsoft Office PowerPoint</Application>
  <PresentationFormat>On-screen Show (16:9)</PresentationFormat>
  <Paragraphs>95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Raleway</vt:lpstr>
      <vt:lpstr>Arial</vt:lpstr>
      <vt:lpstr>Lato</vt:lpstr>
      <vt:lpstr>Aptos Display</vt:lpstr>
      <vt:lpstr>Swiss</vt:lpstr>
      <vt:lpstr> 2024 Progress Reports Slide Template  Department Racial Equity Action Plans</vt:lpstr>
      <vt:lpstr>Guidance</vt:lpstr>
      <vt:lpstr>How to use the slide template</vt:lpstr>
      <vt:lpstr>Suggestions for setting priorities for your department</vt:lpstr>
      <vt:lpstr>Suggestions for coordinating divisions of your department</vt:lpstr>
      <vt:lpstr>[Department Name Here]</vt:lpstr>
      <vt:lpstr>Data</vt:lpstr>
      <vt:lpstr>[Additional department data – your choice of header text]</vt:lpstr>
      <vt:lpstr>FY23-24: What is a racial equity practice that you have learned or implemented in the last year?</vt:lpstr>
      <vt:lpstr>FY24-25: What is a racial equity practice that is a priority for your dept/division to learn or implement this upcoming year?</vt:lpstr>
      <vt:lpstr>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#230868</dc:title>
  <dc:creator>Nataliya Kuzina</dc:creator>
  <cp:lastModifiedBy>Kuzina, Nataliya</cp:lastModifiedBy>
  <cp:revision>2</cp:revision>
  <cp:lastPrinted>2023-12-13T18:07:17Z</cp:lastPrinted>
  <dcterms:modified xsi:type="dcterms:W3CDTF">2024-03-14T22:33:46Z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0x010100FC0252B3CD576C428A648A2B015C9B67</vt:lpwstr>
  </property>
  <property fmtid="{D5CDD505-2E9C-101B-9397-08002B2CF9AE}" pid="3" name="MediaServiceImageTags">
    <vt:lpwstr/>
  </property>
</Properties>
</file>