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1"/>
  </p:notesMasterIdLst>
  <p:handoutMasterIdLst>
    <p:handoutMasterId r:id="rId72"/>
  </p:handoutMasterIdLst>
  <p:sldIdLst>
    <p:sldId id="256" r:id="rId5"/>
    <p:sldId id="267" r:id="rId6"/>
    <p:sldId id="320" r:id="rId7"/>
    <p:sldId id="319" r:id="rId8"/>
    <p:sldId id="374" r:id="rId9"/>
    <p:sldId id="355" r:id="rId10"/>
    <p:sldId id="352" r:id="rId11"/>
    <p:sldId id="325" r:id="rId12"/>
    <p:sldId id="317" r:id="rId13"/>
    <p:sldId id="329" r:id="rId14"/>
    <p:sldId id="322" r:id="rId15"/>
    <p:sldId id="323" r:id="rId16"/>
    <p:sldId id="275" r:id="rId17"/>
    <p:sldId id="299" r:id="rId18"/>
    <p:sldId id="277" r:id="rId19"/>
    <p:sldId id="300" r:id="rId20"/>
    <p:sldId id="269" r:id="rId21"/>
    <p:sldId id="364" r:id="rId22"/>
    <p:sldId id="361" r:id="rId23"/>
    <p:sldId id="365" r:id="rId24"/>
    <p:sldId id="305" r:id="rId25"/>
    <p:sldId id="357" r:id="rId26"/>
    <p:sldId id="321" r:id="rId27"/>
    <p:sldId id="273" r:id="rId28"/>
    <p:sldId id="258" r:id="rId29"/>
    <p:sldId id="285" r:id="rId30"/>
    <p:sldId id="286" r:id="rId31"/>
    <p:sldId id="311" r:id="rId32"/>
    <p:sldId id="276" r:id="rId33"/>
    <p:sldId id="284" r:id="rId34"/>
    <p:sldId id="302" r:id="rId35"/>
    <p:sldId id="303" r:id="rId36"/>
    <p:sldId id="313" r:id="rId37"/>
    <p:sldId id="270" r:id="rId38"/>
    <p:sldId id="373" r:id="rId39"/>
    <p:sldId id="356" r:id="rId40"/>
    <p:sldId id="306" r:id="rId41"/>
    <p:sldId id="278" r:id="rId42"/>
    <p:sldId id="307" r:id="rId43"/>
    <p:sldId id="366" r:id="rId44"/>
    <p:sldId id="359" r:id="rId45"/>
    <p:sldId id="330" r:id="rId46"/>
    <p:sldId id="271" r:id="rId47"/>
    <p:sldId id="340" r:id="rId48"/>
    <p:sldId id="295" r:id="rId49"/>
    <p:sldId id="375" r:id="rId50"/>
    <p:sldId id="376" r:id="rId51"/>
    <p:sldId id="370" r:id="rId52"/>
    <p:sldId id="377" r:id="rId53"/>
    <p:sldId id="371" r:id="rId54"/>
    <p:sldId id="292" r:id="rId55"/>
    <p:sldId id="369" r:id="rId56"/>
    <p:sldId id="380" r:id="rId57"/>
    <p:sldId id="378" r:id="rId58"/>
    <p:sldId id="308" r:id="rId59"/>
    <p:sldId id="362" r:id="rId60"/>
    <p:sldId id="283" r:id="rId61"/>
    <p:sldId id="289" r:id="rId62"/>
    <p:sldId id="349" r:id="rId63"/>
    <p:sldId id="282" r:id="rId64"/>
    <p:sldId id="312" r:id="rId65"/>
    <p:sldId id="367" r:id="rId66"/>
    <p:sldId id="368" r:id="rId67"/>
    <p:sldId id="326" r:id="rId68"/>
    <p:sldId id="327" r:id="rId69"/>
    <p:sldId id="26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munity Meeting #1 presentation" id="{92A9147C-E3CC-4DBA-845F-E2D52CE094CF}">
          <p14:sldIdLst>
            <p14:sldId id="256"/>
            <p14:sldId id="267"/>
            <p14:sldId id="320"/>
            <p14:sldId id="319"/>
            <p14:sldId id="374"/>
            <p14:sldId id="355"/>
            <p14:sldId id="352"/>
            <p14:sldId id="325"/>
            <p14:sldId id="317"/>
            <p14:sldId id="329"/>
            <p14:sldId id="322"/>
            <p14:sldId id="323"/>
            <p14:sldId id="275"/>
            <p14:sldId id="299"/>
            <p14:sldId id="277"/>
            <p14:sldId id="300"/>
            <p14:sldId id="269"/>
            <p14:sldId id="364"/>
            <p14:sldId id="361"/>
            <p14:sldId id="365"/>
            <p14:sldId id="305"/>
            <p14:sldId id="357"/>
            <p14:sldId id="321"/>
            <p14:sldId id="273"/>
            <p14:sldId id="258"/>
            <p14:sldId id="285"/>
            <p14:sldId id="286"/>
            <p14:sldId id="311"/>
            <p14:sldId id="276"/>
            <p14:sldId id="284"/>
            <p14:sldId id="302"/>
            <p14:sldId id="303"/>
            <p14:sldId id="313"/>
            <p14:sldId id="270"/>
            <p14:sldId id="373"/>
            <p14:sldId id="356"/>
            <p14:sldId id="306"/>
            <p14:sldId id="278"/>
            <p14:sldId id="307"/>
            <p14:sldId id="366"/>
            <p14:sldId id="359"/>
            <p14:sldId id="330"/>
            <p14:sldId id="271"/>
            <p14:sldId id="340"/>
            <p14:sldId id="295"/>
            <p14:sldId id="375"/>
            <p14:sldId id="376"/>
            <p14:sldId id="370"/>
            <p14:sldId id="377"/>
            <p14:sldId id="371"/>
            <p14:sldId id="292"/>
            <p14:sldId id="369"/>
            <p14:sldId id="380"/>
            <p14:sldId id="378"/>
            <p14:sldId id="308"/>
            <p14:sldId id="362"/>
            <p14:sldId id="283"/>
            <p14:sldId id="289"/>
            <p14:sldId id="349"/>
            <p14:sldId id="282"/>
            <p14:sldId id="312"/>
            <p14:sldId id="367"/>
            <p14:sldId id="368"/>
            <p14:sldId id="326"/>
            <p14:sldId id="327"/>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8E5B00-70B2-5692-4173-F01288726DEC}" name="Bernstein, Kyle (DPH)" initials="BK" userId="S::kyle.bernstein@sfdph.org::a5c3710a-b513-45ff-bcc8-b18826790f3f" providerId="AD"/>
  <p188:author id="{3207E907-A3AF-7FF4-2927-C9AAE35A6B38}" name="Lundstrom, Danielle (DPH)" initials="LD" userId="S::danielle.lundstrom@sfdph.org::efe1a807-0c54-4e62-ac18-f467b8a8ea24" providerId="AD"/>
  <p188:author id="{30B6E510-7D1F-68C8-BB4D-A6C3C35D262E}" name="Chan, Eric (DPH)" initials="CE" userId="S::eric.g.chan@sfdph.org::fa9309a0-97bd-4e9c-ac2b-8122be99a544" providerId="AD"/>
  <p188:author id="{F84C3D1C-1977-CEE9-C839-61672F3CB75B}" name="Pardo, Seth (DPH)" initials="PS" userId="S::seth.pardo@sfdph.org::6a3fb12b-897d-4883-83e7-caa7d233c7a7" providerId="AD"/>
  <p188:author id="{A38DFA2F-B60F-D0F7-3C2B-5D6F6434CD20}" name="King, Asa (DPH)" initials="AK" userId="S::asa.king@sfdph.org::e33ff70a-924e-413d-beac-9a4d85d9bb04" providerId="AD"/>
  <p188:author id="{F6DA0745-196A-F3E4-2197-7FD3BE81B87D}" name="Rodriguez, Priscilla (DPH)" initials="PR" userId="S::priscilla.rodriguez@sfdph.org::6e701cb7-b7ba-43f9-a2b3-97a2f6ff4288" providerId="AD"/>
  <p188:author id="{7C757B70-E992-2BC5-1084-C54ED2875AB8}" name="Plank, Kaela (DPH)" initials="PK" userId="S::kaela.plank@sfdph.org::22ef8aa6-9bc7-4a2b-8c0d-d79ed5588419" providerId="AD"/>
  <p188:author id="{BCED91C6-CC43-3F6F-5112-954D86760708}" name="Wong, Jacklyn (DPH)" initials="WJ" userId="S::jacklyn.wong@sfdph.org::646404a3-b2c3-4478-85ea-7bff5697b219" providerId="AD"/>
  <p188:author id="{09235BD0-9CFB-12AB-41ED-006CDE433041}" name="Szeto, Marianne (DPH)" initials="SM" userId="S::marianne.szeto@sfdph.org::19ecc20c-2f5d-4386-a5df-8889cbf998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06D"/>
    <a:srgbClr val="002060"/>
    <a:srgbClr val="D9591E"/>
    <a:srgbClr val="EA6C06"/>
    <a:srgbClr val="FF0000"/>
    <a:srgbClr val="E0533C"/>
    <a:srgbClr val="D9531E"/>
    <a:srgbClr val="FFFF00"/>
    <a:srgbClr val="0099EA"/>
    <a:srgbClr val="0099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798" y="6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245C07-7BAA-4FF7-89CE-873F8B877A92}" type="datetimeFigureOut">
              <a:rPr lang="en-US" smtClean="0"/>
              <a:t>10/1/2026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42CC7C-1EE7-49DD-8D25-4CB8D7EE7C29}" type="slidenum">
              <a:rPr lang="en-US" smtClean="0"/>
              <a:t>‹#›</a:t>
            </a:fld>
            <a:endParaRPr lang="en-US"/>
          </a:p>
        </p:txBody>
      </p:sp>
    </p:spTree>
    <p:extLst>
      <p:ext uri="{BB962C8B-B14F-4D97-AF65-F5344CB8AC3E}">
        <p14:creationId xmlns:p14="http://schemas.microsoft.com/office/powerpoint/2010/main" val="512522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7F3819-6449-4B06-B980-B7B7CCE72E48}"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6ECF8-5826-47BC-8142-4FDD4B616FB8}" type="slidenum">
              <a:rPr lang="en-US" smtClean="0"/>
              <a:t>‹#›</a:t>
            </a:fld>
            <a:endParaRPr lang="en-US"/>
          </a:p>
        </p:txBody>
      </p:sp>
    </p:spTree>
    <p:extLst>
      <p:ext uri="{BB962C8B-B14F-4D97-AF65-F5344CB8AC3E}">
        <p14:creationId xmlns:p14="http://schemas.microsoft.com/office/powerpoint/2010/main" val="1536961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EA86ECF8-5826-47BC-8142-4FDD4B616FB8}" type="slidenum">
              <a:rPr lang="en-US" smtClean="0"/>
              <a:t>1</a:t>
            </a:fld>
            <a:endParaRPr lang="en-US"/>
          </a:p>
        </p:txBody>
      </p:sp>
    </p:spTree>
    <p:extLst>
      <p:ext uri="{BB962C8B-B14F-4D97-AF65-F5344CB8AC3E}">
        <p14:creationId xmlns:p14="http://schemas.microsoft.com/office/powerpoint/2010/main" val="1786926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a:t>
            </a:fld>
            <a:endParaRPr lang="en-US"/>
          </a:p>
        </p:txBody>
      </p:sp>
    </p:spTree>
    <p:extLst>
      <p:ext uri="{BB962C8B-B14F-4D97-AF65-F5344CB8AC3E}">
        <p14:creationId xmlns:p14="http://schemas.microsoft.com/office/powerpoint/2010/main" val="230795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a:t>
            </a:fld>
            <a:endParaRPr lang="en-US"/>
          </a:p>
        </p:txBody>
      </p:sp>
    </p:spTree>
    <p:extLst>
      <p:ext uri="{BB962C8B-B14F-4D97-AF65-F5344CB8AC3E}">
        <p14:creationId xmlns:p14="http://schemas.microsoft.com/office/powerpoint/2010/main" val="643366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0FA6F-7CAE-FFE7-FF26-367BE4A8F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3C19E-7EF4-D3FA-C53D-94E0038AB4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2A600F-5CEA-0356-EAB4-0CA0FDDC6DE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CA683DB6-BF2A-6D2E-0234-1DC2F1BD68D1}"/>
              </a:ext>
            </a:extLst>
          </p:cNvPr>
          <p:cNvSpPr>
            <a:spLocks noGrp="1"/>
          </p:cNvSpPr>
          <p:nvPr>
            <p:ph type="sldNum" sz="quarter" idx="5"/>
          </p:nvPr>
        </p:nvSpPr>
        <p:spPr/>
        <p:txBody>
          <a:bodyPr/>
          <a:lstStyle/>
          <a:p>
            <a:fld id="{EA86ECF8-5826-47BC-8142-4FDD4B616FB8}" type="slidenum">
              <a:rPr lang="en-US" smtClean="0"/>
              <a:t>4</a:t>
            </a:fld>
            <a:endParaRPr lang="en-US"/>
          </a:p>
        </p:txBody>
      </p:sp>
    </p:spTree>
    <p:extLst>
      <p:ext uri="{BB962C8B-B14F-4D97-AF65-F5344CB8AC3E}">
        <p14:creationId xmlns:p14="http://schemas.microsoft.com/office/powerpoint/2010/main" val="724485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D83C2-F140-0B2E-66E1-AE7BDA52A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D7C19-810A-AD3E-B149-DE267941F9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79C7A-7B36-98F7-4909-5FBA787CC1F6}"/>
              </a:ext>
            </a:extLst>
          </p:cNvPr>
          <p:cNvSpPr>
            <a:spLocks noGrp="1"/>
          </p:cNvSpPr>
          <p:nvPr>
            <p:ph type="body" idx="1"/>
          </p:nvPr>
        </p:nvSpPr>
        <p:spPr/>
        <p:txBody>
          <a:bodyPr/>
          <a:lstStyle/>
          <a:p>
            <a:endParaRPr lang="en-US">
              <a:solidFill>
                <a:srgbClr val="000000"/>
              </a:solidFill>
              <a:ea typeface="Calibri"/>
              <a:cs typeface="Calibri"/>
            </a:endParaRPr>
          </a:p>
          <a:p>
            <a:endParaRPr lang="en-US">
              <a:solidFill>
                <a:srgbClr val="000000"/>
              </a:solidFill>
              <a:ea typeface="Calibri"/>
              <a:cs typeface="Calibri"/>
            </a:endParaRPr>
          </a:p>
          <a:p>
            <a:endParaRPr lang="en-US">
              <a:solidFill>
                <a:srgbClr val="444444"/>
              </a:solidFill>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4D0F7B7-840F-2BC5-950F-80AE8FF74D3F}"/>
              </a:ext>
            </a:extLst>
          </p:cNvPr>
          <p:cNvSpPr>
            <a:spLocks noGrp="1"/>
          </p:cNvSpPr>
          <p:nvPr>
            <p:ph type="sldNum" sz="quarter" idx="5"/>
          </p:nvPr>
        </p:nvSpPr>
        <p:spPr/>
        <p:txBody>
          <a:bodyPr/>
          <a:lstStyle/>
          <a:p>
            <a:fld id="{EA86ECF8-5826-47BC-8142-4FDD4B616FB8}" type="slidenum">
              <a:rPr lang="en-US" smtClean="0"/>
              <a:t>5</a:t>
            </a:fld>
            <a:endParaRPr lang="en-US"/>
          </a:p>
        </p:txBody>
      </p:sp>
    </p:spTree>
    <p:extLst>
      <p:ext uri="{BB962C8B-B14F-4D97-AF65-F5344CB8AC3E}">
        <p14:creationId xmlns:p14="http://schemas.microsoft.com/office/powerpoint/2010/main" val="2486236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F4CAE-0D3E-615C-6341-33E46596A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D6C7F-F0F4-FB19-3C4A-61D276E93E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58F72-CA9A-DBAF-3E6D-60BCC54945AD}"/>
              </a:ext>
            </a:extLst>
          </p:cNvPr>
          <p:cNvSpPr>
            <a:spLocks noGrp="1"/>
          </p:cNvSpPr>
          <p:nvPr>
            <p:ph type="body" idx="1"/>
          </p:nvPr>
        </p:nvSpPr>
        <p:spPr/>
        <p:txBody>
          <a:bodyPr/>
          <a:lstStyle/>
          <a:p>
            <a:br>
              <a:rPr lang="en-US">
                <a:ea typeface="Calibri"/>
                <a:cs typeface="+mn-lt"/>
              </a:rPr>
            </a:br>
            <a:endParaRPr lang="en-US">
              <a:ea typeface="Calibri"/>
              <a:cs typeface="Calibri"/>
            </a:endParaRPr>
          </a:p>
        </p:txBody>
      </p:sp>
      <p:sp>
        <p:nvSpPr>
          <p:cNvPr id="4" name="Slide Number Placeholder 3">
            <a:extLst>
              <a:ext uri="{FF2B5EF4-FFF2-40B4-BE49-F238E27FC236}">
                <a16:creationId xmlns:a16="http://schemas.microsoft.com/office/drawing/2014/main" id="{B3606CB5-B619-02DD-0948-0659C16D93FE}"/>
              </a:ext>
            </a:extLst>
          </p:cNvPr>
          <p:cNvSpPr>
            <a:spLocks noGrp="1"/>
          </p:cNvSpPr>
          <p:nvPr>
            <p:ph type="sldNum" sz="quarter" idx="5"/>
          </p:nvPr>
        </p:nvSpPr>
        <p:spPr/>
        <p:txBody>
          <a:bodyPr/>
          <a:lstStyle/>
          <a:p>
            <a:fld id="{EA86ECF8-5826-47BC-8142-4FDD4B616FB8}" type="slidenum">
              <a:rPr lang="en-US" smtClean="0"/>
              <a:t>6</a:t>
            </a:fld>
            <a:endParaRPr lang="en-US"/>
          </a:p>
        </p:txBody>
      </p:sp>
    </p:spTree>
    <p:extLst>
      <p:ext uri="{BB962C8B-B14F-4D97-AF65-F5344CB8AC3E}">
        <p14:creationId xmlns:p14="http://schemas.microsoft.com/office/powerpoint/2010/main" val="597963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7</a:t>
            </a:fld>
            <a:endParaRPr lang="en-US"/>
          </a:p>
        </p:txBody>
      </p:sp>
    </p:spTree>
    <p:extLst>
      <p:ext uri="{BB962C8B-B14F-4D97-AF65-F5344CB8AC3E}">
        <p14:creationId xmlns:p14="http://schemas.microsoft.com/office/powerpoint/2010/main" val="2832495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8</a:t>
            </a:fld>
            <a:endParaRPr lang="en-US"/>
          </a:p>
        </p:txBody>
      </p:sp>
    </p:spTree>
    <p:extLst>
      <p:ext uri="{BB962C8B-B14F-4D97-AF65-F5344CB8AC3E}">
        <p14:creationId xmlns:p14="http://schemas.microsoft.com/office/powerpoint/2010/main" val="34180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9</a:t>
            </a:fld>
            <a:endParaRPr lang="en-US"/>
          </a:p>
        </p:txBody>
      </p:sp>
    </p:spTree>
    <p:extLst>
      <p:ext uri="{BB962C8B-B14F-4D97-AF65-F5344CB8AC3E}">
        <p14:creationId xmlns:p14="http://schemas.microsoft.com/office/powerpoint/2010/main" val="3040284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10</a:t>
            </a:fld>
            <a:endParaRPr lang="en-US"/>
          </a:p>
        </p:txBody>
      </p:sp>
    </p:spTree>
    <p:extLst>
      <p:ext uri="{BB962C8B-B14F-4D97-AF65-F5344CB8AC3E}">
        <p14:creationId xmlns:p14="http://schemas.microsoft.com/office/powerpoint/2010/main" val="2737737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899A5-D954-CE0C-1C40-64975F559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28BB6-4700-C1D9-42A3-D015DEE60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1EAAA-3A17-111B-22EF-9FDE1B8FFAB9}"/>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C32DF58-9196-D297-36BC-6ABCCB28067A}"/>
              </a:ext>
            </a:extLst>
          </p:cNvPr>
          <p:cNvSpPr>
            <a:spLocks noGrp="1"/>
          </p:cNvSpPr>
          <p:nvPr>
            <p:ph type="sldNum" sz="quarter" idx="5"/>
          </p:nvPr>
        </p:nvSpPr>
        <p:spPr/>
        <p:txBody>
          <a:bodyPr/>
          <a:lstStyle/>
          <a:p>
            <a:fld id="{EA86ECF8-5826-47BC-8142-4FDD4B616FB8}" type="slidenum">
              <a:rPr lang="en-US" smtClean="0"/>
              <a:t>11</a:t>
            </a:fld>
            <a:endParaRPr lang="en-US"/>
          </a:p>
        </p:txBody>
      </p:sp>
    </p:spTree>
    <p:extLst>
      <p:ext uri="{BB962C8B-B14F-4D97-AF65-F5344CB8AC3E}">
        <p14:creationId xmlns:p14="http://schemas.microsoft.com/office/powerpoint/2010/main" val="3300162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85B2-0733-82AE-549B-C55D397A6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B4AA9-A0E0-E204-4D94-0033955503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3F9CF5E-B3BB-9DC8-CDAA-2AEC7DF7524C}"/>
              </a:ext>
            </a:extLst>
          </p:cNvPr>
          <p:cNvSpPr>
            <a:spLocks noGrp="1"/>
          </p:cNvSpPr>
          <p:nvPr>
            <p:ph type="body" idx="1"/>
          </p:nvPr>
        </p:nvSpPr>
        <p:spPr/>
        <p:txBody>
          <a:bodyPr/>
          <a:lstStyle/>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CCC648C4-2536-F572-6295-516EF49FD50C}"/>
              </a:ext>
            </a:extLst>
          </p:cNvPr>
          <p:cNvSpPr>
            <a:spLocks noGrp="1"/>
          </p:cNvSpPr>
          <p:nvPr>
            <p:ph type="sldNum" sz="quarter" idx="5"/>
          </p:nvPr>
        </p:nvSpPr>
        <p:spPr/>
        <p:txBody>
          <a:bodyPr/>
          <a:lstStyle/>
          <a:p>
            <a:fld id="{EA86ECF8-5826-47BC-8142-4FDD4B616FB8}" type="slidenum">
              <a:rPr lang="en-US" smtClean="0"/>
              <a:t>12</a:t>
            </a:fld>
            <a:endParaRPr lang="en-US"/>
          </a:p>
        </p:txBody>
      </p:sp>
    </p:spTree>
    <p:extLst>
      <p:ext uri="{BB962C8B-B14F-4D97-AF65-F5344CB8AC3E}">
        <p14:creationId xmlns:p14="http://schemas.microsoft.com/office/powerpoint/2010/main" val="2313421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Kaela </a:t>
            </a:r>
            <a:endParaRPr lang="en-US"/>
          </a:p>
          <a:p>
            <a:endParaRPr lang="en-US">
              <a:ea typeface="Calibri"/>
              <a:cs typeface="Calibri"/>
            </a:endParaRPr>
          </a:p>
          <a:p>
            <a:r>
              <a:rPr lang="en-US"/>
              <a:t>As Eric mentioned earlier, we know from the literature that Food insecurity is strongly associated with a variety of health outcomes. So for this report, we want to understand the landscape of health and food insecurity in San Francisco.</a:t>
            </a:r>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13</a:t>
            </a:fld>
            <a:endParaRPr lang="en-US"/>
          </a:p>
        </p:txBody>
      </p:sp>
    </p:spTree>
    <p:extLst>
      <p:ext uri="{BB962C8B-B14F-4D97-AF65-F5344CB8AC3E}">
        <p14:creationId xmlns:p14="http://schemas.microsoft.com/office/powerpoint/2010/main" val="3162767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14</a:t>
            </a:fld>
            <a:endParaRPr lang="en-US"/>
          </a:p>
        </p:txBody>
      </p:sp>
    </p:spTree>
    <p:extLst>
      <p:ext uri="{BB962C8B-B14F-4D97-AF65-F5344CB8AC3E}">
        <p14:creationId xmlns:p14="http://schemas.microsoft.com/office/powerpoint/2010/main" val="163092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15</a:t>
            </a:fld>
            <a:endParaRPr lang="en-US"/>
          </a:p>
        </p:txBody>
      </p:sp>
    </p:spTree>
    <p:extLst>
      <p:ext uri="{BB962C8B-B14F-4D97-AF65-F5344CB8AC3E}">
        <p14:creationId xmlns:p14="http://schemas.microsoft.com/office/powerpoint/2010/main" val="4237336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16</a:t>
            </a:fld>
            <a:endParaRPr lang="en-US"/>
          </a:p>
        </p:txBody>
      </p:sp>
    </p:spTree>
    <p:extLst>
      <p:ext uri="{BB962C8B-B14F-4D97-AF65-F5344CB8AC3E}">
        <p14:creationId xmlns:p14="http://schemas.microsoft.com/office/powerpoint/2010/main" val="2890900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17</a:t>
            </a:fld>
            <a:endParaRPr lang="en-US"/>
          </a:p>
        </p:txBody>
      </p:sp>
    </p:spTree>
    <p:extLst>
      <p:ext uri="{BB962C8B-B14F-4D97-AF65-F5344CB8AC3E}">
        <p14:creationId xmlns:p14="http://schemas.microsoft.com/office/powerpoint/2010/main" val="1144415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a:latin typeface="Gill Sans MT"/>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18</a:t>
            </a:fld>
            <a:endParaRPr lang="en-US"/>
          </a:p>
        </p:txBody>
      </p:sp>
    </p:spTree>
    <p:extLst>
      <p:ext uri="{BB962C8B-B14F-4D97-AF65-F5344CB8AC3E}">
        <p14:creationId xmlns:p14="http://schemas.microsoft.com/office/powerpoint/2010/main" val="2016700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7C06C-C2D5-A46A-B16D-908931F6F8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5F8AB-2B3C-3807-1595-661E50E2DD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9597A4-33AC-2522-3DA0-35CE68459A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F92842-C40C-1E96-CF80-C1585159A3B0}"/>
              </a:ext>
            </a:extLst>
          </p:cNvPr>
          <p:cNvSpPr>
            <a:spLocks noGrp="1"/>
          </p:cNvSpPr>
          <p:nvPr>
            <p:ph type="sldNum" sz="quarter" idx="5"/>
          </p:nvPr>
        </p:nvSpPr>
        <p:spPr/>
        <p:txBody>
          <a:bodyPr/>
          <a:lstStyle/>
          <a:p>
            <a:fld id="{EA86ECF8-5826-47BC-8142-4FDD4B616FB8}" type="slidenum">
              <a:rPr lang="en-US" smtClean="0"/>
              <a:t>19</a:t>
            </a:fld>
            <a:endParaRPr lang="en-US"/>
          </a:p>
        </p:txBody>
      </p:sp>
    </p:spTree>
    <p:extLst>
      <p:ext uri="{BB962C8B-B14F-4D97-AF65-F5344CB8AC3E}">
        <p14:creationId xmlns:p14="http://schemas.microsoft.com/office/powerpoint/2010/main" val="274164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EC47D-081C-DCB4-D4E1-E934DC9C3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04BEF-C4E0-83D6-D4EC-D1205D353C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6987B-23C5-3C0C-F360-64BDBAF14744}"/>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65CB3AA2-3054-1296-12B0-C6D1F6488692}"/>
              </a:ext>
            </a:extLst>
          </p:cNvPr>
          <p:cNvSpPr>
            <a:spLocks noGrp="1"/>
          </p:cNvSpPr>
          <p:nvPr>
            <p:ph type="sldNum" sz="quarter" idx="5"/>
          </p:nvPr>
        </p:nvSpPr>
        <p:spPr/>
        <p:txBody>
          <a:bodyPr/>
          <a:lstStyle/>
          <a:p>
            <a:fld id="{EA86ECF8-5826-47BC-8142-4FDD4B616FB8}" type="slidenum">
              <a:rPr lang="en-US" smtClean="0"/>
              <a:t>20</a:t>
            </a:fld>
            <a:endParaRPr lang="en-US"/>
          </a:p>
        </p:txBody>
      </p:sp>
    </p:spTree>
    <p:extLst>
      <p:ext uri="{BB962C8B-B14F-4D97-AF65-F5344CB8AC3E}">
        <p14:creationId xmlns:p14="http://schemas.microsoft.com/office/powerpoint/2010/main" val="3207558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21</a:t>
            </a:fld>
            <a:endParaRPr lang="en-US"/>
          </a:p>
        </p:txBody>
      </p:sp>
    </p:spTree>
    <p:extLst>
      <p:ext uri="{BB962C8B-B14F-4D97-AF65-F5344CB8AC3E}">
        <p14:creationId xmlns:p14="http://schemas.microsoft.com/office/powerpoint/2010/main" val="2954649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08D04-275D-C762-A2C7-E78C6F3D6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7E850-74D1-F54F-32C9-72DE937255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5439BF-D96E-2519-A50F-0543DE3DC51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6496B4FD-9537-07F4-2A87-64C1CAA9FADD}"/>
              </a:ext>
            </a:extLst>
          </p:cNvPr>
          <p:cNvSpPr>
            <a:spLocks noGrp="1"/>
          </p:cNvSpPr>
          <p:nvPr>
            <p:ph type="sldNum" sz="quarter" idx="5"/>
          </p:nvPr>
        </p:nvSpPr>
        <p:spPr/>
        <p:txBody>
          <a:bodyPr/>
          <a:lstStyle/>
          <a:p>
            <a:fld id="{EA86ECF8-5826-47BC-8142-4FDD4B616FB8}" type="slidenum">
              <a:rPr lang="en-US" smtClean="0"/>
              <a:t>22</a:t>
            </a:fld>
            <a:endParaRPr lang="en-US"/>
          </a:p>
        </p:txBody>
      </p:sp>
    </p:spTree>
    <p:extLst>
      <p:ext uri="{BB962C8B-B14F-4D97-AF65-F5344CB8AC3E}">
        <p14:creationId xmlns:p14="http://schemas.microsoft.com/office/powerpoint/2010/main" val="952548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23</a:t>
            </a:fld>
            <a:endParaRPr lang="en-US"/>
          </a:p>
        </p:txBody>
      </p:sp>
    </p:spTree>
    <p:extLst>
      <p:ext uri="{BB962C8B-B14F-4D97-AF65-F5344CB8AC3E}">
        <p14:creationId xmlns:p14="http://schemas.microsoft.com/office/powerpoint/2010/main" val="3433718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24</a:t>
            </a:fld>
            <a:endParaRPr lang="en-US"/>
          </a:p>
        </p:txBody>
      </p:sp>
    </p:spTree>
    <p:extLst>
      <p:ext uri="{BB962C8B-B14F-4D97-AF65-F5344CB8AC3E}">
        <p14:creationId xmlns:p14="http://schemas.microsoft.com/office/powerpoint/2010/main" val="298455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25</a:t>
            </a:fld>
            <a:endParaRPr lang="en-US"/>
          </a:p>
        </p:txBody>
      </p:sp>
    </p:spTree>
    <p:extLst>
      <p:ext uri="{BB962C8B-B14F-4D97-AF65-F5344CB8AC3E}">
        <p14:creationId xmlns:p14="http://schemas.microsoft.com/office/powerpoint/2010/main" val="1127792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26</a:t>
            </a:fld>
            <a:endParaRPr lang="en-US"/>
          </a:p>
        </p:txBody>
      </p:sp>
    </p:spTree>
    <p:extLst>
      <p:ext uri="{BB962C8B-B14F-4D97-AF65-F5344CB8AC3E}">
        <p14:creationId xmlns:p14="http://schemas.microsoft.com/office/powerpoint/2010/main" val="1759130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27</a:t>
            </a:fld>
            <a:endParaRPr lang="en-US"/>
          </a:p>
        </p:txBody>
      </p:sp>
    </p:spTree>
    <p:extLst>
      <p:ext uri="{BB962C8B-B14F-4D97-AF65-F5344CB8AC3E}">
        <p14:creationId xmlns:p14="http://schemas.microsoft.com/office/powerpoint/2010/main" val="2324044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28</a:t>
            </a:fld>
            <a:endParaRPr lang="en-US"/>
          </a:p>
        </p:txBody>
      </p:sp>
    </p:spTree>
    <p:extLst>
      <p:ext uri="{BB962C8B-B14F-4D97-AF65-F5344CB8AC3E}">
        <p14:creationId xmlns:p14="http://schemas.microsoft.com/office/powerpoint/2010/main" val="1193282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29</a:t>
            </a:fld>
            <a:endParaRPr lang="en-US"/>
          </a:p>
        </p:txBody>
      </p:sp>
    </p:spTree>
    <p:extLst>
      <p:ext uri="{BB962C8B-B14F-4D97-AF65-F5344CB8AC3E}">
        <p14:creationId xmlns:p14="http://schemas.microsoft.com/office/powerpoint/2010/main" val="700926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30</a:t>
            </a:fld>
            <a:endParaRPr lang="en-US"/>
          </a:p>
        </p:txBody>
      </p:sp>
    </p:spTree>
    <p:extLst>
      <p:ext uri="{BB962C8B-B14F-4D97-AF65-F5344CB8AC3E}">
        <p14:creationId xmlns:p14="http://schemas.microsoft.com/office/powerpoint/2010/main" val="2778747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solidFill>
                <a:srgbClr val="333333"/>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31</a:t>
            </a:fld>
            <a:endParaRPr lang="en-US"/>
          </a:p>
        </p:txBody>
      </p:sp>
    </p:spTree>
    <p:extLst>
      <p:ext uri="{BB962C8B-B14F-4D97-AF65-F5344CB8AC3E}">
        <p14:creationId xmlns:p14="http://schemas.microsoft.com/office/powerpoint/2010/main" val="32584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32</a:t>
            </a:fld>
            <a:endParaRPr lang="en-US"/>
          </a:p>
        </p:txBody>
      </p:sp>
    </p:spTree>
    <p:extLst>
      <p:ext uri="{BB962C8B-B14F-4D97-AF65-F5344CB8AC3E}">
        <p14:creationId xmlns:p14="http://schemas.microsoft.com/office/powerpoint/2010/main" val="3306274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33</a:t>
            </a:fld>
            <a:endParaRPr lang="en-US"/>
          </a:p>
        </p:txBody>
      </p:sp>
    </p:spTree>
    <p:extLst>
      <p:ext uri="{BB962C8B-B14F-4D97-AF65-F5344CB8AC3E}">
        <p14:creationId xmlns:p14="http://schemas.microsoft.com/office/powerpoint/2010/main" val="2117037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34</a:t>
            </a:fld>
            <a:endParaRPr lang="en-US"/>
          </a:p>
        </p:txBody>
      </p:sp>
    </p:spTree>
    <p:extLst>
      <p:ext uri="{BB962C8B-B14F-4D97-AF65-F5344CB8AC3E}">
        <p14:creationId xmlns:p14="http://schemas.microsoft.com/office/powerpoint/2010/main" val="689565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35</a:t>
            </a:fld>
            <a:endParaRPr lang="en-US"/>
          </a:p>
        </p:txBody>
      </p:sp>
    </p:spTree>
    <p:extLst>
      <p:ext uri="{BB962C8B-B14F-4D97-AF65-F5344CB8AC3E}">
        <p14:creationId xmlns:p14="http://schemas.microsoft.com/office/powerpoint/2010/main" val="2299193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D78E-368F-FEF6-9C9B-EB6562CC8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F0A0A-EE03-0E02-540A-1D1C498A04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C04825-0612-DC72-1593-27038FCBBB0C}"/>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5DE9518-0184-6D6B-E43D-35630E30AC29}"/>
              </a:ext>
            </a:extLst>
          </p:cNvPr>
          <p:cNvSpPr>
            <a:spLocks noGrp="1"/>
          </p:cNvSpPr>
          <p:nvPr>
            <p:ph type="sldNum" sz="quarter" idx="5"/>
          </p:nvPr>
        </p:nvSpPr>
        <p:spPr/>
        <p:txBody>
          <a:bodyPr/>
          <a:lstStyle/>
          <a:p>
            <a:fld id="{EA86ECF8-5826-47BC-8142-4FDD4B616FB8}" type="slidenum">
              <a:rPr lang="en-US" smtClean="0"/>
              <a:t>36</a:t>
            </a:fld>
            <a:endParaRPr lang="en-US"/>
          </a:p>
        </p:txBody>
      </p:sp>
    </p:spTree>
    <p:extLst>
      <p:ext uri="{BB962C8B-B14F-4D97-AF65-F5344CB8AC3E}">
        <p14:creationId xmlns:p14="http://schemas.microsoft.com/office/powerpoint/2010/main" val="371100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37</a:t>
            </a:fld>
            <a:endParaRPr lang="en-US"/>
          </a:p>
        </p:txBody>
      </p:sp>
    </p:spTree>
    <p:extLst>
      <p:ext uri="{BB962C8B-B14F-4D97-AF65-F5344CB8AC3E}">
        <p14:creationId xmlns:p14="http://schemas.microsoft.com/office/powerpoint/2010/main" val="840811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38</a:t>
            </a:fld>
            <a:endParaRPr lang="en-US"/>
          </a:p>
        </p:txBody>
      </p:sp>
    </p:spTree>
    <p:extLst>
      <p:ext uri="{BB962C8B-B14F-4D97-AF65-F5344CB8AC3E}">
        <p14:creationId xmlns:p14="http://schemas.microsoft.com/office/powerpoint/2010/main" val="14704450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39</a:t>
            </a:fld>
            <a:endParaRPr lang="en-US"/>
          </a:p>
        </p:txBody>
      </p:sp>
    </p:spTree>
    <p:extLst>
      <p:ext uri="{BB962C8B-B14F-4D97-AF65-F5344CB8AC3E}">
        <p14:creationId xmlns:p14="http://schemas.microsoft.com/office/powerpoint/2010/main" val="10146615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79437-B83C-74E4-31FF-04814070D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BB7D7-5C1B-2D6E-8995-FED98B3C2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FB4FEB-299E-9E76-725A-07DA8105120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2B1F5B9-B337-D40C-0A43-A2AAC586FB6D}"/>
              </a:ext>
            </a:extLst>
          </p:cNvPr>
          <p:cNvSpPr>
            <a:spLocks noGrp="1"/>
          </p:cNvSpPr>
          <p:nvPr>
            <p:ph type="sldNum" sz="quarter" idx="5"/>
          </p:nvPr>
        </p:nvSpPr>
        <p:spPr/>
        <p:txBody>
          <a:bodyPr/>
          <a:lstStyle/>
          <a:p>
            <a:fld id="{EA86ECF8-5826-47BC-8142-4FDD4B616FB8}" type="slidenum">
              <a:rPr lang="en-US" smtClean="0"/>
              <a:t>40</a:t>
            </a:fld>
            <a:endParaRPr lang="en-US"/>
          </a:p>
        </p:txBody>
      </p:sp>
    </p:spTree>
    <p:extLst>
      <p:ext uri="{BB962C8B-B14F-4D97-AF65-F5344CB8AC3E}">
        <p14:creationId xmlns:p14="http://schemas.microsoft.com/office/powerpoint/2010/main" val="20583934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99991-7E4C-58A2-2610-DEC2D7403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FC522-AAB2-1E0B-8DCE-0F52C5129C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BDF4D6-C661-F133-A9D1-8F84D5E598A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CE5BCEF-0E5F-9BC4-6353-0BAD02D509F4}"/>
              </a:ext>
            </a:extLst>
          </p:cNvPr>
          <p:cNvSpPr>
            <a:spLocks noGrp="1"/>
          </p:cNvSpPr>
          <p:nvPr>
            <p:ph type="sldNum" sz="quarter" idx="5"/>
          </p:nvPr>
        </p:nvSpPr>
        <p:spPr/>
        <p:txBody>
          <a:bodyPr/>
          <a:lstStyle/>
          <a:p>
            <a:fld id="{EA86ECF8-5826-47BC-8142-4FDD4B616FB8}" type="slidenum">
              <a:rPr lang="en-US" smtClean="0"/>
              <a:t>41</a:t>
            </a:fld>
            <a:endParaRPr lang="en-US"/>
          </a:p>
        </p:txBody>
      </p:sp>
    </p:spTree>
    <p:extLst>
      <p:ext uri="{BB962C8B-B14F-4D97-AF65-F5344CB8AC3E}">
        <p14:creationId xmlns:p14="http://schemas.microsoft.com/office/powerpoint/2010/main" val="2725827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211F5-5DBE-90AD-6FFD-FCB2BC5A9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F09E0-D744-3BD8-67E3-BD8F231290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214775-BF4A-042F-577A-3C23ADDB1F0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DE28DA1-6515-0EF8-1A0F-84C000D56DCD}"/>
              </a:ext>
            </a:extLst>
          </p:cNvPr>
          <p:cNvSpPr>
            <a:spLocks noGrp="1"/>
          </p:cNvSpPr>
          <p:nvPr>
            <p:ph type="sldNum" sz="quarter" idx="5"/>
          </p:nvPr>
        </p:nvSpPr>
        <p:spPr/>
        <p:txBody>
          <a:bodyPr/>
          <a:lstStyle/>
          <a:p>
            <a:fld id="{EA86ECF8-5826-47BC-8142-4FDD4B616FB8}" type="slidenum">
              <a:rPr lang="en-US" smtClean="0"/>
              <a:t>42</a:t>
            </a:fld>
            <a:endParaRPr lang="en-US"/>
          </a:p>
        </p:txBody>
      </p:sp>
    </p:spTree>
    <p:extLst>
      <p:ext uri="{BB962C8B-B14F-4D97-AF65-F5344CB8AC3E}">
        <p14:creationId xmlns:p14="http://schemas.microsoft.com/office/powerpoint/2010/main" val="34123388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43</a:t>
            </a:fld>
            <a:endParaRPr lang="en-US"/>
          </a:p>
        </p:txBody>
      </p:sp>
    </p:spTree>
    <p:extLst>
      <p:ext uri="{BB962C8B-B14F-4D97-AF65-F5344CB8AC3E}">
        <p14:creationId xmlns:p14="http://schemas.microsoft.com/office/powerpoint/2010/main" val="20390766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91CE2-FA8C-A8AC-1645-8E2673D5F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53E93-358A-99D6-3AD4-FFB278311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62A0A9-0511-B358-E6CB-492F13E821D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FB2C4FB-DB42-0BF8-9C5A-6CBDF4E20713}"/>
              </a:ext>
            </a:extLst>
          </p:cNvPr>
          <p:cNvSpPr>
            <a:spLocks noGrp="1"/>
          </p:cNvSpPr>
          <p:nvPr>
            <p:ph type="sldNum" sz="quarter" idx="5"/>
          </p:nvPr>
        </p:nvSpPr>
        <p:spPr/>
        <p:txBody>
          <a:bodyPr/>
          <a:lstStyle/>
          <a:p>
            <a:fld id="{EA86ECF8-5826-47BC-8142-4FDD4B616FB8}" type="slidenum">
              <a:rPr lang="en-US" smtClean="0"/>
              <a:t>44</a:t>
            </a:fld>
            <a:endParaRPr lang="en-US"/>
          </a:p>
        </p:txBody>
      </p:sp>
    </p:spTree>
    <p:extLst>
      <p:ext uri="{BB962C8B-B14F-4D97-AF65-F5344CB8AC3E}">
        <p14:creationId xmlns:p14="http://schemas.microsoft.com/office/powerpoint/2010/main" val="2105911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45</a:t>
            </a:fld>
            <a:endParaRPr lang="en-US"/>
          </a:p>
        </p:txBody>
      </p:sp>
    </p:spTree>
    <p:extLst>
      <p:ext uri="{BB962C8B-B14F-4D97-AF65-F5344CB8AC3E}">
        <p14:creationId xmlns:p14="http://schemas.microsoft.com/office/powerpoint/2010/main" val="3637783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8C16-F78F-6226-FFB0-E6B40C150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92515-39C1-A8E0-6048-6184E039B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9E361-D0D8-28F1-14D8-E924DF63BCA0}"/>
              </a:ext>
            </a:extLst>
          </p:cNvPr>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1A9495B1-5297-8869-AAA6-965BC5943849}"/>
              </a:ext>
            </a:extLst>
          </p:cNvPr>
          <p:cNvSpPr>
            <a:spLocks noGrp="1"/>
          </p:cNvSpPr>
          <p:nvPr>
            <p:ph type="sldNum" sz="quarter" idx="5"/>
          </p:nvPr>
        </p:nvSpPr>
        <p:spPr/>
        <p:txBody>
          <a:bodyPr/>
          <a:lstStyle/>
          <a:p>
            <a:fld id="{EA86ECF8-5826-47BC-8142-4FDD4B616FB8}" type="slidenum">
              <a:rPr lang="en-US" smtClean="0"/>
              <a:t>46</a:t>
            </a:fld>
            <a:endParaRPr lang="en-US"/>
          </a:p>
        </p:txBody>
      </p:sp>
    </p:spTree>
    <p:extLst>
      <p:ext uri="{BB962C8B-B14F-4D97-AF65-F5344CB8AC3E}">
        <p14:creationId xmlns:p14="http://schemas.microsoft.com/office/powerpoint/2010/main" val="8961463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3AEAF-8F2D-4E5D-F049-940BCC68F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7AD1C-82C2-1542-6A6D-447CBC952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8D352C-60EE-7899-583B-A776A65F935A}"/>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2BE8985A-4D0F-8BA8-47A9-68F755E5431A}"/>
              </a:ext>
            </a:extLst>
          </p:cNvPr>
          <p:cNvSpPr>
            <a:spLocks noGrp="1"/>
          </p:cNvSpPr>
          <p:nvPr>
            <p:ph type="sldNum" sz="quarter" idx="5"/>
          </p:nvPr>
        </p:nvSpPr>
        <p:spPr/>
        <p:txBody>
          <a:bodyPr/>
          <a:lstStyle/>
          <a:p>
            <a:fld id="{EA86ECF8-5826-47BC-8142-4FDD4B616FB8}" type="slidenum">
              <a:rPr lang="en-US" smtClean="0"/>
              <a:t>47</a:t>
            </a:fld>
            <a:endParaRPr lang="en-US"/>
          </a:p>
        </p:txBody>
      </p:sp>
    </p:spTree>
    <p:extLst>
      <p:ext uri="{BB962C8B-B14F-4D97-AF65-F5344CB8AC3E}">
        <p14:creationId xmlns:p14="http://schemas.microsoft.com/office/powerpoint/2010/main" val="42468079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B85F6-4A96-E504-1B44-CBA4E704C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17A40-B283-225B-498C-564C5B4CF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E5515-FB3A-152E-136B-2FDDCCD4FB2A}"/>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C3A63CC8-871B-9B22-79C9-7E18ACAE7287}"/>
              </a:ext>
            </a:extLst>
          </p:cNvPr>
          <p:cNvSpPr>
            <a:spLocks noGrp="1"/>
          </p:cNvSpPr>
          <p:nvPr>
            <p:ph type="sldNum" sz="quarter" idx="5"/>
          </p:nvPr>
        </p:nvSpPr>
        <p:spPr/>
        <p:txBody>
          <a:bodyPr/>
          <a:lstStyle/>
          <a:p>
            <a:fld id="{EA86ECF8-5826-47BC-8142-4FDD4B616FB8}" type="slidenum">
              <a:rPr lang="en-US" smtClean="0"/>
              <a:t>48</a:t>
            </a:fld>
            <a:endParaRPr lang="en-US"/>
          </a:p>
        </p:txBody>
      </p:sp>
    </p:spTree>
    <p:extLst>
      <p:ext uri="{BB962C8B-B14F-4D97-AF65-F5344CB8AC3E}">
        <p14:creationId xmlns:p14="http://schemas.microsoft.com/office/powerpoint/2010/main" val="41205925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C4C24-855F-F295-4C38-B6CC98D00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FF189-4EAF-B86A-DCC5-712FF64FE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DEFB09-19F0-32A3-C7EB-4BA81605B8F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F28E151-005D-8AAE-44A2-40D5E00E79CD}"/>
              </a:ext>
            </a:extLst>
          </p:cNvPr>
          <p:cNvSpPr>
            <a:spLocks noGrp="1"/>
          </p:cNvSpPr>
          <p:nvPr>
            <p:ph type="sldNum" sz="quarter" idx="5"/>
          </p:nvPr>
        </p:nvSpPr>
        <p:spPr/>
        <p:txBody>
          <a:bodyPr/>
          <a:lstStyle/>
          <a:p>
            <a:fld id="{EA86ECF8-5826-47BC-8142-4FDD4B616FB8}" type="slidenum">
              <a:rPr lang="en-US" smtClean="0"/>
              <a:t>49</a:t>
            </a:fld>
            <a:endParaRPr lang="en-US"/>
          </a:p>
        </p:txBody>
      </p:sp>
    </p:spTree>
    <p:extLst>
      <p:ext uri="{BB962C8B-B14F-4D97-AF65-F5344CB8AC3E}">
        <p14:creationId xmlns:p14="http://schemas.microsoft.com/office/powerpoint/2010/main" val="16815415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8A25-7E37-7FFA-D31E-591231472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47C86-147F-80FE-0AE5-8CDE18CCB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9BCA8-69FA-2F24-D1E5-42B1EBF525B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D7D3220-2A4D-BA4F-5389-562A20ADC154}"/>
              </a:ext>
            </a:extLst>
          </p:cNvPr>
          <p:cNvSpPr>
            <a:spLocks noGrp="1"/>
          </p:cNvSpPr>
          <p:nvPr>
            <p:ph type="sldNum" sz="quarter" idx="5"/>
          </p:nvPr>
        </p:nvSpPr>
        <p:spPr/>
        <p:txBody>
          <a:bodyPr/>
          <a:lstStyle/>
          <a:p>
            <a:fld id="{EA86ECF8-5826-47BC-8142-4FDD4B616FB8}" type="slidenum">
              <a:rPr lang="en-US" smtClean="0"/>
              <a:t>50</a:t>
            </a:fld>
            <a:endParaRPr lang="en-US"/>
          </a:p>
        </p:txBody>
      </p:sp>
    </p:spTree>
    <p:extLst>
      <p:ext uri="{BB962C8B-B14F-4D97-AF65-F5344CB8AC3E}">
        <p14:creationId xmlns:p14="http://schemas.microsoft.com/office/powerpoint/2010/main" val="5514904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51</a:t>
            </a:fld>
            <a:endParaRPr lang="en-US"/>
          </a:p>
        </p:txBody>
      </p:sp>
    </p:spTree>
    <p:extLst>
      <p:ext uri="{BB962C8B-B14F-4D97-AF65-F5344CB8AC3E}">
        <p14:creationId xmlns:p14="http://schemas.microsoft.com/office/powerpoint/2010/main" val="3754847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52</a:t>
            </a:fld>
            <a:endParaRPr lang="en-US"/>
          </a:p>
        </p:txBody>
      </p:sp>
    </p:spTree>
    <p:extLst>
      <p:ext uri="{BB962C8B-B14F-4D97-AF65-F5344CB8AC3E}">
        <p14:creationId xmlns:p14="http://schemas.microsoft.com/office/powerpoint/2010/main" val="33292797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C04F-E7E8-C648-7255-C3F5CBAA2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F2BDA-D65A-58C6-6586-1DB7B6BE9DB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6350DE-7D76-E099-EBC2-722AC9D18C4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EA918A53-DE96-98BA-B015-C1526DB5062F}"/>
              </a:ext>
            </a:extLst>
          </p:cNvPr>
          <p:cNvSpPr>
            <a:spLocks noGrp="1"/>
          </p:cNvSpPr>
          <p:nvPr>
            <p:ph type="sldNum" sz="quarter" idx="5"/>
          </p:nvPr>
        </p:nvSpPr>
        <p:spPr/>
        <p:txBody>
          <a:bodyPr/>
          <a:lstStyle/>
          <a:p>
            <a:fld id="{EA86ECF8-5826-47BC-8142-4FDD4B616FB8}" type="slidenum">
              <a:rPr lang="en-US" smtClean="0"/>
              <a:t>53</a:t>
            </a:fld>
            <a:endParaRPr lang="en-US"/>
          </a:p>
        </p:txBody>
      </p:sp>
    </p:spTree>
    <p:extLst>
      <p:ext uri="{BB962C8B-B14F-4D97-AF65-F5344CB8AC3E}">
        <p14:creationId xmlns:p14="http://schemas.microsoft.com/office/powerpoint/2010/main" val="26126436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F779-57EC-DA49-7032-BE43C18BD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E743B-3D66-9C88-C230-85437136EF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AC22FE-7F01-FECD-5793-6FA734986396}"/>
              </a:ext>
            </a:extLst>
          </p:cNvPr>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F8724D88-D290-B524-9307-A1B6A7EA732D}"/>
              </a:ext>
            </a:extLst>
          </p:cNvPr>
          <p:cNvSpPr>
            <a:spLocks noGrp="1"/>
          </p:cNvSpPr>
          <p:nvPr>
            <p:ph type="sldNum" sz="quarter" idx="5"/>
          </p:nvPr>
        </p:nvSpPr>
        <p:spPr/>
        <p:txBody>
          <a:bodyPr/>
          <a:lstStyle/>
          <a:p>
            <a:fld id="{EA86ECF8-5826-47BC-8142-4FDD4B616FB8}" type="slidenum">
              <a:rPr lang="en-US" smtClean="0"/>
              <a:t>54</a:t>
            </a:fld>
            <a:endParaRPr lang="en-US"/>
          </a:p>
        </p:txBody>
      </p:sp>
    </p:spTree>
    <p:extLst>
      <p:ext uri="{BB962C8B-B14F-4D97-AF65-F5344CB8AC3E}">
        <p14:creationId xmlns:p14="http://schemas.microsoft.com/office/powerpoint/2010/main" val="1101778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55</a:t>
            </a:fld>
            <a:endParaRPr lang="en-US"/>
          </a:p>
        </p:txBody>
      </p:sp>
    </p:spTree>
    <p:extLst>
      <p:ext uri="{BB962C8B-B14F-4D97-AF65-F5344CB8AC3E}">
        <p14:creationId xmlns:p14="http://schemas.microsoft.com/office/powerpoint/2010/main" val="5882347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8794C-17B8-A21A-E374-04DD6120D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3DCA5-BC70-BAF1-903A-A2D380738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3173C-D6C3-3DA0-D55E-6E64B32A561B}"/>
              </a:ext>
            </a:extLst>
          </p:cNvPr>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9C0DE132-DE8D-9694-F3B7-FCDAB8A167EC}"/>
              </a:ext>
            </a:extLst>
          </p:cNvPr>
          <p:cNvSpPr>
            <a:spLocks noGrp="1"/>
          </p:cNvSpPr>
          <p:nvPr>
            <p:ph type="sldNum" sz="quarter" idx="5"/>
          </p:nvPr>
        </p:nvSpPr>
        <p:spPr/>
        <p:txBody>
          <a:bodyPr/>
          <a:lstStyle/>
          <a:p>
            <a:fld id="{EA86ECF8-5826-47BC-8142-4FDD4B616FB8}" type="slidenum">
              <a:rPr lang="en-US" smtClean="0"/>
              <a:t>56</a:t>
            </a:fld>
            <a:endParaRPr lang="en-US"/>
          </a:p>
        </p:txBody>
      </p:sp>
    </p:spTree>
    <p:extLst>
      <p:ext uri="{BB962C8B-B14F-4D97-AF65-F5344CB8AC3E}">
        <p14:creationId xmlns:p14="http://schemas.microsoft.com/office/powerpoint/2010/main" val="35200115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57</a:t>
            </a:fld>
            <a:endParaRPr lang="en-US"/>
          </a:p>
        </p:txBody>
      </p:sp>
    </p:spTree>
    <p:extLst>
      <p:ext uri="{BB962C8B-B14F-4D97-AF65-F5344CB8AC3E}">
        <p14:creationId xmlns:p14="http://schemas.microsoft.com/office/powerpoint/2010/main" val="11060430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58</a:t>
            </a:fld>
            <a:endParaRPr lang="en-US"/>
          </a:p>
        </p:txBody>
      </p:sp>
    </p:spTree>
    <p:extLst>
      <p:ext uri="{BB962C8B-B14F-4D97-AF65-F5344CB8AC3E}">
        <p14:creationId xmlns:p14="http://schemas.microsoft.com/office/powerpoint/2010/main" val="21730099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3B1D3-91E1-DDF6-9D2D-A1D94FBA1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F47C5-A4DA-9B46-A839-E5F6D0044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618CE-8487-4654-F796-929753D61488}"/>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BAA0CBE8-BC21-79ED-8EFD-00140EC25C85}"/>
              </a:ext>
            </a:extLst>
          </p:cNvPr>
          <p:cNvSpPr>
            <a:spLocks noGrp="1"/>
          </p:cNvSpPr>
          <p:nvPr>
            <p:ph type="sldNum" sz="quarter" idx="5"/>
          </p:nvPr>
        </p:nvSpPr>
        <p:spPr/>
        <p:txBody>
          <a:bodyPr/>
          <a:lstStyle/>
          <a:p>
            <a:fld id="{EA86ECF8-5826-47BC-8142-4FDD4B616FB8}" type="slidenum">
              <a:rPr lang="en-US" smtClean="0"/>
              <a:t>59</a:t>
            </a:fld>
            <a:endParaRPr lang="en-US"/>
          </a:p>
        </p:txBody>
      </p:sp>
    </p:spTree>
    <p:extLst>
      <p:ext uri="{BB962C8B-B14F-4D97-AF65-F5344CB8AC3E}">
        <p14:creationId xmlns:p14="http://schemas.microsoft.com/office/powerpoint/2010/main" val="19115932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60</a:t>
            </a:fld>
            <a:endParaRPr lang="en-US"/>
          </a:p>
        </p:txBody>
      </p:sp>
    </p:spTree>
    <p:extLst>
      <p:ext uri="{BB962C8B-B14F-4D97-AF65-F5344CB8AC3E}">
        <p14:creationId xmlns:p14="http://schemas.microsoft.com/office/powerpoint/2010/main" val="29539483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EA86ECF8-5826-47BC-8142-4FDD4B616FB8}" type="slidenum">
              <a:rPr lang="en-US" smtClean="0"/>
              <a:t>61</a:t>
            </a:fld>
            <a:endParaRPr lang="en-US"/>
          </a:p>
        </p:txBody>
      </p:sp>
    </p:spTree>
    <p:extLst>
      <p:ext uri="{BB962C8B-B14F-4D97-AF65-F5344CB8AC3E}">
        <p14:creationId xmlns:p14="http://schemas.microsoft.com/office/powerpoint/2010/main" val="32397836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80A61-9038-25AC-FE99-1327A4F1E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04AA5-DB62-7099-B50A-A647D6A42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1BABB-FFCF-AD60-1834-B5653BC0B41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A233DE4-1770-9512-82C4-46EC74B8CFE0}"/>
              </a:ext>
            </a:extLst>
          </p:cNvPr>
          <p:cNvSpPr>
            <a:spLocks noGrp="1"/>
          </p:cNvSpPr>
          <p:nvPr>
            <p:ph type="sldNum" sz="quarter" idx="5"/>
          </p:nvPr>
        </p:nvSpPr>
        <p:spPr/>
        <p:txBody>
          <a:bodyPr/>
          <a:lstStyle/>
          <a:p>
            <a:fld id="{EA86ECF8-5826-47BC-8142-4FDD4B616FB8}" type="slidenum">
              <a:rPr lang="en-US" smtClean="0"/>
              <a:t>62</a:t>
            </a:fld>
            <a:endParaRPr lang="en-US"/>
          </a:p>
        </p:txBody>
      </p:sp>
    </p:spTree>
    <p:extLst>
      <p:ext uri="{BB962C8B-B14F-4D97-AF65-F5344CB8AC3E}">
        <p14:creationId xmlns:p14="http://schemas.microsoft.com/office/powerpoint/2010/main" val="15730267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A7E53-41D4-8F11-1021-96939D9B3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A39AD-EAE5-44A9-D193-E3273F67C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7A459-5BF8-7005-BAB2-227C580DD56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30C1AE4-3C9E-8CD3-1894-2AE8E87C742F}"/>
              </a:ext>
            </a:extLst>
          </p:cNvPr>
          <p:cNvSpPr>
            <a:spLocks noGrp="1"/>
          </p:cNvSpPr>
          <p:nvPr>
            <p:ph type="sldNum" sz="quarter" idx="5"/>
          </p:nvPr>
        </p:nvSpPr>
        <p:spPr/>
        <p:txBody>
          <a:bodyPr/>
          <a:lstStyle/>
          <a:p>
            <a:fld id="{EA86ECF8-5826-47BC-8142-4FDD4B616FB8}" type="slidenum">
              <a:rPr lang="en-US" smtClean="0"/>
              <a:t>63</a:t>
            </a:fld>
            <a:endParaRPr lang="en-US"/>
          </a:p>
        </p:txBody>
      </p:sp>
    </p:spTree>
    <p:extLst>
      <p:ext uri="{BB962C8B-B14F-4D97-AF65-F5344CB8AC3E}">
        <p14:creationId xmlns:p14="http://schemas.microsoft.com/office/powerpoint/2010/main" val="13082558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DBE3C-D284-BB74-E6B5-C68905F43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B0D47-7E46-0DE4-154D-63CDF3AE8E7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F3C15E-AACF-D8EB-D1E2-3C3DAD202464}"/>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760DB904-5AB6-9A44-C419-899D6F529C48}"/>
              </a:ext>
            </a:extLst>
          </p:cNvPr>
          <p:cNvSpPr>
            <a:spLocks noGrp="1"/>
          </p:cNvSpPr>
          <p:nvPr>
            <p:ph type="sldNum" sz="quarter" idx="5"/>
          </p:nvPr>
        </p:nvSpPr>
        <p:spPr/>
        <p:txBody>
          <a:bodyPr/>
          <a:lstStyle/>
          <a:p>
            <a:fld id="{EA86ECF8-5826-47BC-8142-4FDD4B616FB8}" type="slidenum">
              <a:rPr lang="en-US" smtClean="0"/>
              <a:t>64</a:t>
            </a:fld>
            <a:endParaRPr lang="en-US"/>
          </a:p>
        </p:txBody>
      </p:sp>
    </p:spTree>
    <p:extLst>
      <p:ext uri="{BB962C8B-B14F-4D97-AF65-F5344CB8AC3E}">
        <p14:creationId xmlns:p14="http://schemas.microsoft.com/office/powerpoint/2010/main" val="39006668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DDD7B-A98A-F524-452C-83DAC370D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39FFB-FFE0-E980-75AF-7C7C98E142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A8C019-2BE7-E608-90D1-41B56983E554}"/>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61C054E1-686D-BB97-07D7-982C833D1486}"/>
              </a:ext>
            </a:extLst>
          </p:cNvPr>
          <p:cNvSpPr>
            <a:spLocks noGrp="1"/>
          </p:cNvSpPr>
          <p:nvPr>
            <p:ph type="sldNum" sz="quarter" idx="5"/>
          </p:nvPr>
        </p:nvSpPr>
        <p:spPr/>
        <p:txBody>
          <a:bodyPr/>
          <a:lstStyle/>
          <a:p>
            <a:fld id="{EA86ECF8-5826-47BC-8142-4FDD4B616FB8}" type="slidenum">
              <a:rPr lang="en-US" smtClean="0"/>
              <a:t>65</a:t>
            </a:fld>
            <a:endParaRPr lang="en-US"/>
          </a:p>
        </p:txBody>
      </p:sp>
    </p:spTree>
    <p:extLst>
      <p:ext uri="{BB962C8B-B14F-4D97-AF65-F5344CB8AC3E}">
        <p14:creationId xmlns:p14="http://schemas.microsoft.com/office/powerpoint/2010/main" val="3153325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A86ECF8-5826-47BC-8142-4FDD4B616FB8}" type="slidenum">
              <a:rPr lang="en-US" smtClean="0"/>
              <a:t>66</a:t>
            </a:fld>
            <a:endParaRPr lang="en-US"/>
          </a:p>
        </p:txBody>
      </p:sp>
    </p:spTree>
    <p:extLst>
      <p:ext uri="{BB962C8B-B14F-4D97-AF65-F5344CB8AC3E}">
        <p14:creationId xmlns:p14="http://schemas.microsoft.com/office/powerpoint/2010/main" val="25591879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111432" y="381965"/>
            <a:ext cx="5683171" cy="3127998"/>
          </a:xfrm>
        </p:spPr>
        <p:txBody>
          <a:bodyPr anchor="b"/>
          <a:lstStyle>
            <a:lvl1pPr algn="l">
              <a:defRPr sz="6000" cap="small" baseline="0">
                <a:solidFill>
                  <a:srgbClr val="D9591E"/>
                </a:solidFill>
              </a:defRPr>
            </a:lvl1pPr>
          </a:lstStyle>
          <a:p>
            <a:r>
              <a:rPr lang="en-US"/>
              <a:t>Click to edit Master title style</a:t>
            </a:r>
          </a:p>
        </p:txBody>
      </p:sp>
      <p:sp>
        <p:nvSpPr>
          <p:cNvPr id="3" name="Subtitle 2"/>
          <p:cNvSpPr>
            <a:spLocks noGrp="1"/>
          </p:cNvSpPr>
          <p:nvPr>
            <p:ph type="subTitle" idx="1"/>
          </p:nvPr>
        </p:nvSpPr>
        <p:spPr>
          <a:xfrm>
            <a:off x="6111431" y="3602038"/>
            <a:ext cx="5683171" cy="1655762"/>
          </a:xfrm>
        </p:spPr>
        <p:txBody>
          <a:bodyPr/>
          <a:lstStyle>
            <a:lvl1pPr marL="0" indent="0" algn="l">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A97E1D-1C33-41C8-8E1D-4E5190F11618}"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CA7F6-C6A5-4B8D-AFCC-42F4A1E28EAF}"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860300" y="5665447"/>
            <a:ext cx="7936118" cy="1615029"/>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27320" y="107894"/>
            <a:ext cx="5905453" cy="3318211"/>
          </a:xfrm>
          <a:prstGeom prst="rect">
            <a:avLst/>
          </a:prstGeom>
        </p:spPr>
      </p:pic>
      <p:grpSp>
        <p:nvGrpSpPr>
          <p:cNvPr id="22" name="Group 21"/>
          <p:cNvGrpSpPr/>
          <p:nvPr userDrawn="1"/>
        </p:nvGrpSpPr>
        <p:grpSpPr>
          <a:xfrm>
            <a:off x="9923359" y="4755104"/>
            <a:ext cx="2268641" cy="2113425"/>
            <a:chOff x="9923359" y="4755104"/>
            <a:chExt cx="2268641" cy="2113425"/>
          </a:xfrm>
        </p:grpSpPr>
        <p:sp>
          <p:nvSpPr>
            <p:cNvPr id="16" name="Rectangle 15"/>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userDrawn="1"/>
        </p:nvGrpSpPr>
        <p:grpSpPr>
          <a:xfrm rot="16200000">
            <a:off x="10000967" y="77608"/>
            <a:ext cx="2268641" cy="2113425"/>
            <a:chOff x="9923359" y="4755104"/>
            <a:chExt cx="2268641" cy="2113425"/>
          </a:xfrm>
        </p:grpSpPr>
        <p:sp>
          <p:nvSpPr>
            <p:cNvPr id="24" name="Rectangle 23"/>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userDrawn="1"/>
        </p:nvGrpSpPr>
        <p:grpSpPr>
          <a:xfrm>
            <a:off x="127318" y="5260109"/>
            <a:ext cx="5903997" cy="318888"/>
            <a:chOff x="127318" y="5260109"/>
            <a:chExt cx="5903997" cy="318888"/>
          </a:xfrm>
        </p:grpSpPr>
        <p:sp>
          <p:nvSpPr>
            <p:cNvPr id="38" name="Rectangle 37"/>
            <p:cNvSpPr/>
            <p:nvPr userDrawn="1"/>
          </p:nvSpPr>
          <p:spPr>
            <a:xfrm>
              <a:off x="127318"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85223" y="526664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51413" y="526988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122526" y="526974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457448" y="527546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2115353" y="526010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1781543" y="526334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2452656" y="526320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2780185"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3438090" y="526664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3104280" y="526988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userDrawn="1"/>
          </p:nvSpPr>
          <p:spPr>
            <a:xfrm>
              <a:off x="3775393" y="526974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userDrawn="1"/>
          </p:nvSpPr>
          <p:spPr>
            <a:xfrm>
              <a:off x="4104315" y="5275798"/>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4762220" y="5260441"/>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userDrawn="1"/>
          </p:nvSpPr>
          <p:spPr>
            <a:xfrm>
              <a:off x="4428410" y="5263675"/>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userDrawn="1"/>
          </p:nvSpPr>
          <p:spPr>
            <a:xfrm>
              <a:off x="5099523" y="5263539"/>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userDrawn="1"/>
          </p:nvSpPr>
          <p:spPr>
            <a:xfrm>
              <a:off x="5427787"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userDrawn="1"/>
          </p:nvSpPr>
          <p:spPr>
            <a:xfrm>
              <a:off x="5751882" y="5269883"/>
              <a:ext cx="279433"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350720" y="3493972"/>
            <a:ext cx="2682053" cy="1788035"/>
          </a:xfrm>
          <a:prstGeom prst="rect">
            <a:avLst/>
          </a:prstGeom>
        </p:spPr>
      </p:pic>
      <p:pic>
        <p:nvPicPr>
          <p:cNvPr id="15" name="Picture 14"/>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127320" y="3493971"/>
            <a:ext cx="3154916" cy="1788035"/>
          </a:xfrm>
          <a:prstGeom prst="rect">
            <a:avLst/>
          </a:prstGeom>
        </p:spPr>
      </p:pic>
    </p:spTree>
    <p:extLst>
      <p:ext uri="{BB962C8B-B14F-4D97-AF65-F5344CB8AC3E}">
        <p14:creationId xmlns:p14="http://schemas.microsoft.com/office/powerpoint/2010/main" val="3696091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End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1617183"/>
            <a:ext cx="5683171" cy="1323975"/>
          </a:xfrm>
        </p:spPr>
        <p:txBody>
          <a:bodyPr anchor="b"/>
          <a:lstStyle>
            <a:lvl1pPr algn="l">
              <a:defRPr sz="6000" cap="small" baseline="0">
                <a:solidFill>
                  <a:srgbClr val="D9591E"/>
                </a:solidFill>
              </a:defRPr>
            </a:lvl1pPr>
          </a:lstStyle>
          <a:p>
            <a:r>
              <a:rPr lang="en-US"/>
              <a:t>Click to edit Master title style</a:t>
            </a:r>
          </a:p>
        </p:txBody>
      </p:sp>
      <p:sp>
        <p:nvSpPr>
          <p:cNvPr id="3" name="Subtitle 2"/>
          <p:cNvSpPr>
            <a:spLocks noGrp="1"/>
          </p:cNvSpPr>
          <p:nvPr>
            <p:ph type="subTitle" idx="1"/>
          </p:nvPr>
        </p:nvSpPr>
        <p:spPr>
          <a:xfrm>
            <a:off x="6111431" y="2995556"/>
            <a:ext cx="5683171" cy="2262244"/>
          </a:xfrm>
        </p:spPr>
        <p:txBody>
          <a:bodyPr/>
          <a:lstStyle>
            <a:lvl1pPr marL="0" indent="0" algn="l">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A97E1D-1C33-41C8-8E1D-4E5190F11618}"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CA7F6-C6A5-4B8D-AFCC-42F4A1E28EAF}"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860300" y="5665447"/>
            <a:ext cx="7936118" cy="1615029"/>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27320" y="107894"/>
            <a:ext cx="5905453" cy="3318211"/>
          </a:xfrm>
          <a:prstGeom prst="rect">
            <a:avLst/>
          </a:prstGeom>
        </p:spPr>
      </p:pic>
      <p:grpSp>
        <p:nvGrpSpPr>
          <p:cNvPr id="22" name="Group 21"/>
          <p:cNvGrpSpPr/>
          <p:nvPr userDrawn="1"/>
        </p:nvGrpSpPr>
        <p:grpSpPr>
          <a:xfrm>
            <a:off x="9923359" y="4755104"/>
            <a:ext cx="2268641" cy="2113425"/>
            <a:chOff x="9923359" y="4755104"/>
            <a:chExt cx="2268641" cy="2113425"/>
          </a:xfrm>
        </p:grpSpPr>
        <p:sp>
          <p:nvSpPr>
            <p:cNvPr id="16" name="Rectangle 15"/>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userDrawn="1"/>
        </p:nvGrpSpPr>
        <p:grpSpPr>
          <a:xfrm rot="16200000">
            <a:off x="10000967" y="77608"/>
            <a:ext cx="2268641" cy="2113425"/>
            <a:chOff x="9923359" y="4755104"/>
            <a:chExt cx="2268641" cy="2113425"/>
          </a:xfrm>
        </p:grpSpPr>
        <p:sp>
          <p:nvSpPr>
            <p:cNvPr id="24" name="Rectangle 23"/>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userDrawn="1"/>
        </p:nvGrpSpPr>
        <p:grpSpPr>
          <a:xfrm>
            <a:off x="127318" y="5260109"/>
            <a:ext cx="5903997" cy="318888"/>
            <a:chOff x="127318" y="5260109"/>
            <a:chExt cx="5903997" cy="318888"/>
          </a:xfrm>
        </p:grpSpPr>
        <p:sp>
          <p:nvSpPr>
            <p:cNvPr id="38" name="Rectangle 37"/>
            <p:cNvSpPr/>
            <p:nvPr userDrawn="1"/>
          </p:nvSpPr>
          <p:spPr>
            <a:xfrm>
              <a:off x="127318"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785223" y="526664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51413" y="526988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1122526" y="526974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457448" y="527546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2115353" y="526010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1781543" y="526334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2452656" y="526320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userDrawn="1"/>
          </p:nvSpPr>
          <p:spPr>
            <a:xfrm>
              <a:off x="2780185"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userDrawn="1"/>
          </p:nvSpPr>
          <p:spPr>
            <a:xfrm>
              <a:off x="3438090" y="5266649"/>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3104280" y="5269883"/>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userDrawn="1"/>
          </p:nvSpPr>
          <p:spPr>
            <a:xfrm>
              <a:off x="3775393" y="5269747"/>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userDrawn="1"/>
          </p:nvSpPr>
          <p:spPr>
            <a:xfrm>
              <a:off x="4104315" y="5275798"/>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4762220" y="5260441"/>
              <a:ext cx="337302" cy="31234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userDrawn="1"/>
          </p:nvSpPr>
          <p:spPr>
            <a:xfrm>
              <a:off x="4428410" y="5263675"/>
              <a:ext cx="333809"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userDrawn="1"/>
          </p:nvSpPr>
          <p:spPr>
            <a:xfrm>
              <a:off x="5099523" y="5263539"/>
              <a:ext cx="333956" cy="309250"/>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userDrawn="1"/>
          </p:nvSpPr>
          <p:spPr>
            <a:xfrm>
              <a:off x="5427787" y="5282006"/>
              <a:ext cx="324095" cy="296991"/>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userDrawn="1"/>
          </p:nvSpPr>
          <p:spPr>
            <a:xfrm>
              <a:off x="5751882" y="5269883"/>
              <a:ext cx="279433" cy="309114"/>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350720" y="3493972"/>
            <a:ext cx="2682053" cy="1788035"/>
          </a:xfrm>
          <a:prstGeom prst="rect">
            <a:avLst/>
          </a:prstGeom>
        </p:spPr>
      </p:pic>
      <p:pic>
        <p:nvPicPr>
          <p:cNvPr id="15" name="Picture 14"/>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127320" y="3493971"/>
            <a:ext cx="3154916" cy="1788035"/>
          </a:xfrm>
          <a:prstGeom prst="rect">
            <a:avLst/>
          </a:prstGeom>
        </p:spPr>
      </p:pic>
      <p:sp>
        <p:nvSpPr>
          <p:cNvPr id="7" name="TextBox 6"/>
          <p:cNvSpPr txBox="1"/>
          <p:nvPr userDrawn="1"/>
        </p:nvSpPr>
        <p:spPr>
          <a:xfrm>
            <a:off x="32068" y="5578997"/>
            <a:ext cx="2976962" cy="246221"/>
          </a:xfrm>
          <a:prstGeom prst="rect">
            <a:avLst/>
          </a:prstGeom>
          <a:noFill/>
        </p:spPr>
        <p:txBody>
          <a:bodyPr wrap="square" rtlCol="0">
            <a:spAutoFit/>
          </a:bodyPr>
          <a:lstStyle/>
          <a:p>
            <a:r>
              <a:rPr lang="en-US" sz="1000">
                <a:solidFill>
                  <a:schemeClr val="bg2">
                    <a:lumMod val="50000"/>
                  </a:schemeClr>
                </a:solidFill>
                <a:latin typeface="Myriad Pro" panose="020B0503030403020204" pitchFamily="34" charset="0"/>
              </a:rPr>
              <a:t>Design by Mehroz Baig v. 2017-4-14</a:t>
            </a:r>
          </a:p>
        </p:txBody>
      </p:sp>
    </p:spTree>
    <p:extLst>
      <p:ext uri="{BB962C8B-B14F-4D97-AF65-F5344CB8AC3E}">
        <p14:creationId xmlns:p14="http://schemas.microsoft.com/office/powerpoint/2010/main" val="281371138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 Title &amp;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76201"/>
            <a:ext cx="12192000" cy="7047865"/>
          </a:xfrm>
          <a:prstGeom prst="rect">
            <a:avLst/>
          </a:prstGeom>
        </p:spPr>
      </p:pic>
      <p:sp>
        <p:nvSpPr>
          <p:cNvPr id="2" name="Title 1"/>
          <p:cNvSpPr>
            <a:spLocks noGrp="1"/>
          </p:cNvSpPr>
          <p:nvPr>
            <p:ph type="title"/>
          </p:nvPr>
        </p:nvSpPr>
        <p:spPr>
          <a:xfrm>
            <a:off x="838200" y="17890"/>
            <a:ext cx="10515600" cy="1325563"/>
          </a:xfrm>
        </p:spPr>
        <p:txBody>
          <a:bodyPr/>
          <a:lstStyle/>
          <a:p>
            <a:r>
              <a:rPr lang="en-US"/>
              <a:t>Click to edit Master title style</a:t>
            </a:r>
          </a:p>
        </p:txBody>
      </p:sp>
      <p:sp>
        <p:nvSpPr>
          <p:cNvPr id="3" name="Content Placeholder 2"/>
          <p:cNvSpPr>
            <a:spLocks noGrp="1"/>
          </p:cNvSpPr>
          <p:nvPr>
            <p:ph idx="1"/>
          </p:nvPr>
        </p:nvSpPr>
        <p:spPr>
          <a:xfrm>
            <a:off x="838200" y="1423689"/>
            <a:ext cx="10515600" cy="3695213"/>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847D53-C5B1-490A-B59E-149D197CCD0C}"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56386" y="4864257"/>
            <a:ext cx="5402044" cy="1099336"/>
          </a:xfrm>
          <a:prstGeom prst="rect">
            <a:avLst/>
          </a:prstGeom>
        </p:spPr>
      </p:pic>
    </p:spTree>
    <p:extLst>
      <p:ext uri="{BB962C8B-B14F-4D97-AF65-F5344CB8AC3E}">
        <p14:creationId xmlns:p14="http://schemas.microsoft.com/office/powerpoint/2010/main" val="4200822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78959"/>
            <a:ext cx="10515600" cy="3911013"/>
          </a:xfrm>
        </p:spPr>
        <p:txBody>
          <a:bodyPr/>
          <a:lstStyle>
            <a:lvl1pPr marL="228600" indent="-228600">
              <a:buFont typeface="Wingdings" panose="05000000000000000000" pitchFamily="2" charset="2"/>
              <a:buChar char="§"/>
              <a:defRPr/>
            </a:lvl1pPr>
            <a:lvl2pPr marL="800100" indent="-3429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7584D6-4B7C-439B-A2FB-E48D31B4E177}"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7538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and Table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7620"/>
          </a:xfrm>
        </p:spPr>
        <p:txBody>
          <a:bodyPr/>
          <a:lstStyle/>
          <a:p>
            <a:r>
              <a:rPr lang="en-US"/>
              <a:t>Click to edit Master title style</a:t>
            </a:r>
          </a:p>
        </p:txBody>
      </p:sp>
      <p:sp>
        <p:nvSpPr>
          <p:cNvPr id="3" name="Content Placeholder 2"/>
          <p:cNvSpPr>
            <a:spLocks noGrp="1"/>
          </p:cNvSpPr>
          <p:nvPr>
            <p:ph idx="1"/>
          </p:nvPr>
        </p:nvSpPr>
        <p:spPr>
          <a:xfrm>
            <a:off x="838200" y="1878959"/>
            <a:ext cx="10515600" cy="3911013"/>
          </a:xfrm>
        </p:spPr>
        <p:txBody>
          <a:bodyPr/>
          <a:lstStyle>
            <a:lvl1pPr marL="228600" indent="-228600">
              <a:buFont typeface="Wingdings" panose="05000000000000000000" pitchFamily="2" charset="2"/>
              <a:buChar char="§"/>
              <a:defRPr/>
            </a:lvl1pPr>
            <a:lvl2pPr marL="800100" indent="-3429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BDFCD5-57F1-44CF-BF40-7A0486326ED8}"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Content Placeholder 15"/>
          <p:cNvSpPr>
            <a:spLocks noGrp="1"/>
          </p:cNvSpPr>
          <p:nvPr>
            <p:ph sz="quarter" idx="13"/>
          </p:nvPr>
        </p:nvSpPr>
        <p:spPr>
          <a:xfrm>
            <a:off x="838200" y="1122363"/>
            <a:ext cx="10515600" cy="50958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1853348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3370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408CCD-1DC7-49F0-9BCE-474142CB1322}"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8" name="Group 7"/>
          <p:cNvGrpSpPr/>
          <p:nvPr userDrawn="1"/>
        </p:nvGrpSpPr>
        <p:grpSpPr>
          <a:xfrm rot="5400000">
            <a:off x="-169765" y="4733259"/>
            <a:ext cx="2268641" cy="2113425"/>
            <a:chOff x="9923359" y="4755104"/>
            <a:chExt cx="2268641" cy="2113425"/>
          </a:xfrm>
        </p:grpSpPr>
        <p:sp>
          <p:nvSpPr>
            <p:cNvPr id="9" name="Rectangle 8"/>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3538988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100872"/>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100872"/>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A2CC43-2F65-485B-9119-27421ABC78F4}" type="datetime1">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364461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421422"/>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421422"/>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1C1361-F932-4EDD-8E29-B57CAB4BA865}" type="datetime1">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11" name="Group 10"/>
          <p:cNvGrpSpPr/>
          <p:nvPr userDrawn="1"/>
        </p:nvGrpSpPr>
        <p:grpSpPr>
          <a:xfrm rot="5400000">
            <a:off x="-169765" y="4733259"/>
            <a:ext cx="2268641" cy="2113425"/>
            <a:chOff x="9923359" y="4755104"/>
            <a:chExt cx="2268641" cy="2113425"/>
          </a:xfrm>
        </p:grpSpPr>
        <p:sp>
          <p:nvSpPr>
            <p:cNvPr id="12" name="Rectangle 11"/>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141186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1AD535-12E6-4D68-A9CF-F2E78DEDAC8B}" type="datetime1">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7" name="Group 6"/>
          <p:cNvGrpSpPr/>
          <p:nvPr userDrawn="1"/>
        </p:nvGrpSpPr>
        <p:grpSpPr>
          <a:xfrm rot="5400000">
            <a:off x="-169765" y="4733259"/>
            <a:ext cx="2268641" cy="2113425"/>
            <a:chOff x="9923359" y="4755104"/>
            <a:chExt cx="2268641" cy="2113425"/>
          </a:xfrm>
        </p:grpSpPr>
        <p:sp>
          <p:nvSpPr>
            <p:cNvPr id="8" name="Rectangle 7"/>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1625395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Option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11"/>
            <a:ext cx="12192000" cy="6850379"/>
          </a:xfrm>
          <a:prstGeom prst="rect">
            <a:avLst/>
          </a:prstGeom>
        </p:spPr>
      </p:pic>
      <p:sp>
        <p:nvSpPr>
          <p:cNvPr id="2" name="Title 1"/>
          <p:cNvSpPr>
            <a:spLocks noGrp="1"/>
          </p:cNvSpPr>
          <p:nvPr>
            <p:ph type="title"/>
          </p:nvPr>
        </p:nvSpPr>
        <p:spPr>
          <a:xfrm>
            <a:off x="838200" y="1579639"/>
            <a:ext cx="10515600" cy="1881191"/>
          </a:xfrm>
        </p:spPr>
        <p:txBody>
          <a:bodyPr>
            <a:noAutofit/>
          </a:bodyPr>
          <a:lstStyle>
            <a:lvl1pPr>
              <a:defRPr sz="6000" b="1">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2D32D57-C598-40CD-A53F-434BBA22544C}" type="datetime1">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2">
                    <a:lumMod val="90000"/>
                  </a:schemeClr>
                </a:solidFill>
              </a:defRPr>
            </a:lvl1pPr>
          </a:lstStyle>
          <a:p>
            <a:r>
              <a:rPr lang="en-US"/>
              <a:t>Slide </a:t>
            </a:r>
            <a:fld id="{FF0CA7F6-C6A5-4B8D-AFCC-42F4A1E28EAF}" type="slidenum">
              <a:rPr lang="en-US" smtClean="0"/>
              <a:pPr/>
              <a:t>‹#›</a:t>
            </a:fld>
            <a:endParaRPr lang="en-US"/>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
        <p:nvSpPr>
          <p:cNvPr id="20" name="Content Placeholder 19"/>
          <p:cNvSpPr>
            <a:spLocks noGrp="1"/>
          </p:cNvSpPr>
          <p:nvPr>
            <p:ph sz="quarter" idx="13"/>
          </p:nvPr>
        </p:nvSpPr>
        <p:spPr>
          <a:xfrm>
            <a:off x="838200" y="3611563"/>
            <a:ext cx="10515600" cy="1157287"/>
          </a:xfrm>
        </p:spPr>
        <p:txBody>
          <a:bodyPr/>
          <a:lstStyle>
            <a:lvl1pPr marL="0" indent="0">
              <a:buNone/>
              <a:defRPr>
                <a:solidFill>
                  <a:schemeClr val="bg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17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Option 2">
    <p:spTree>
      <p:nvGrpSpPr>
        <p:cNvPr id="1" name=""/>
        <p:cNvGrpSpPr/>
        <p:nvPr/>
      </p:nvGrpSpPr>
      <p:grpSpPr>
        <a:xfrm>
          <a:off x="0" y="0"/>
          <a:ext cx="0" cy="0"/>
          <a:chOff x="0" y="0"/>
          <a:chExt cx="0" cy="0"/>
        </a:xfrm>
      </p:grpSpPr>
      <p:sp>
        <p:nvSpPr>
          <p:cNvPr id="2" name="Title 1"/>
          <p:cNvSpPr>
            <a:spLocks noGrp="1"/>
          </p:cNvSpPr>
          <p:nvPr>
            <p:ph type="title"/>
          </p:nvPr>
        </p:nvSpPr>
        <p:spPr>
          <a:xfrm>
            <a:off x="838200" y="405114"/>
            <a:ext cx="10515600" cy="4040993"/>
          </a:xfrm>
        </p:spPr>
        <p:txBody>
          <a:bodyPr>
            <a:noAutofit/>
          </a:bodyPr>
          <a:lstStyle>
            <a:lvl1pPr>
              <a:defRPr sz="6000" b="1">
                <a:solidFill>
                  <a:srgbClr val="D9591E"/>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84DED676-B176-496A-98F1-A875754972A4}" type="datetime1">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a:t>Slide </a:t>
            </a:r>
            <a:fld id="{FF0CA7F6-C6A5-4B8D-AFCC-42F4A1E28EAF}" type="slidenum">
              <a:rPr lang="en-US" smtClean="0"/>
              <a:t>‹#›</a:t>
            </a:fld>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
        <p:nvSpPr>
          <p:cNvPr id="20" name="Content Placeholder 19"/>
          <p:cNvSpPr>
            <a:spLocks noGrp="1"/>
          </p:cNvSpPr>
          <p:nvPr>
            <p:ph sz="quarter" idx="13"/>
          </p:nvPr>
        </p:nvSpPr>
        <p:spPr>
          <a:xfrm>
            <a:off x="845433" y="4578910"/>
            <a:ext cx="10515600" cy="1157287"/>
          </a:xfrm>
        </p:spPr>
        <p:txBody>
          <a:bodyPr/>
          <a:lstStyle>
            <a:lvl1pPr marL="0" indent="0">
              <a:buNone/>
              <a:defRPr>
                <a:solidFill>
                  <a:srgbClr val="D9591E"/>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1679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5BF763-F650-4BBF-8E17-15DDA28508C1}" type="datetime1">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6" name="Group 5"/>
          <p:cNvGrpSpPr/>
          <p:nvPr userDrawn="1"/>
        </p:nvGrpSpPr>
        <p:grpSpPr>
          <a:xfrm rot="5400000">
            <a:off x="-169765" y="4733259"/>
            <a:ext cx="2268641" cy="2113425"/>
            <a:chOff x="9923359" y="4755104"/>
            <a:chExt cx="2268641" cy="2113425"/>
          </a:xfrm>
        </p:grpSpPr>
        <p:sp>
          <p:nvSpPr>
            <p:cNvPr id="7" name="Rectangle 6"/>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1266302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marL="228600" indent="-228600">
              <a:buFont typeface="Wingdings" panose="05000000000000000000" pitchFamily="2" charset="2"/>
              <a:buChar char="§"/>
              <a:defRPr sz="3200"/>
            </a:lvl1pPr>
            <a:lvl2pPr marL="685800" indent="-228600">
              <a:buFont typeface="Wingdings" panose="05000000000000000000" pitchFamily="2" charset="2"/>
              <a:buChar char="§"/>
              <a:defRPr sz="2800"/>
            </a:lvl2pPr>
            <a:lvl3pPr marL="1143000" indent="-228600">
              <a:buFont typeface="Wingdings" panose="05000000000000000000" pitchFamily="2" charset="2"/>
              <a:buChar char="§"/>
              <a:defRPr sz="2400"/>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EE5AD2-6684-4EF6-82D6-44702648046F}" type="datetime1">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522644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BE4ED5-C040-466C-A551-615D8E74CFEF}" type="datetime1">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9" name="Group 8"/>
          <p:cNvGrpSpPr/>
          <p:nvPr userDrawn="1"/>
        </p:nvGrpSpPr>
        <p:grpSpPr>
          <a:xfrm rot="5400000">
            <a:off x="-169765" y="4733259"/>
            <a:ext cx="2268641" cy="2113425"/>
            <a:chOff x="9923359" y="4755104"/>
            <a:chExt cx="2268641" cy="2113425"/>
          </a:xfrm>
        </p:grpSpPr>
        <p:sp>
          <p:nvSpPr>
            <p:cNvPr id="10" name="Rectangle 9"/>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1825538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100872"/>
          </a:xfrm>
        </p:spPr>
        <p:txBody>
          <a:bodyPr vert="eaVert"/>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63792D-9A84-4B2E-AC0B-B7F0EC5050F0}"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8" name="Group 7"/>
          <p:cNvGrpSpPr/>
          <p:nvPr userDrawn="1"/>
        </p:nvGrpSpPr>
        <p:grpSpPr>
          <a:xfrm rot="5400000">
            <a:off x="-169765" y="4733259"/>
            <a:ext cx="2268641" cy="2113425"/>
            <a:chOff x="9923359" y="4755104"/>
            <a:chExt cx="2268641" cy="2113425"/>
          </a:xfrm>
        </p:grpSpPr>
        <p:sp>
          <p:nvSpPr>
            <p:cNvPr id="9" name="Rectangle 8"/>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75330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56137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561372"/>
          </a:xfrm>
        </p:spPr>
        <p:txBody>
          <a:bodyPr vert="eaVert"/>
          <a:lstStyle>
            <a:lvl1pPr marL="228600" indent="-228600">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BE86C-D9FA-410D-90BA-69391E17AC27}" type="datetime1">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FF0CA7F6-C6A5-4B8D-AFCC-42F4A1E28EAF}" type="slidenum">
              <a:rPr lang="en-US" smtClean="0"/>
              <a:t>‹#›</a:t>
            </a:fld>
            <a:endParaRPr lang="en-US"/>
          </a:p>
        </p:txBody>
      </p:sp>
      <p:grpSp>
        <p:nvGrpSpPr>
          <p:cNvPr id="8" name="Group 7"/>
          <p:cNvGrpSpPr/>
          <p:nvPr userDrawn="1"/>
        </p:nvGrpSpPr>
        <p:grpSpPr>
          <a:xfrm rot="5400000">
            <a:off x="-169765" y="4733259"/>
            <a:ext cx="2268641" cy="2113425"/>
            <a:chOff x="9923359" y="4755104"/>
            <a:chExt cx="2268641" cy="2113425"/>
          </a:xfrm>
        </p:grpSpPr>
        <p:sp>
          <p:nvSpPr>
            <p:cNvPr id="9" name="Rectangle 8"/>
            <p:cNvSpPr/>
            <p:nvPr userDrawn="1"/>
          </p:nvSpPr>
          <p:spPr>
            <a:xfrm>
              <a:off x="11435787" y="6157732"/>
              <a:ext cx="756213" cy="700268"/>
            </a:xfrm>
            <a:prstGeom prst="rect">
              <a:avLst/>
            </a:prstGeom>
            <a:solidFill>
              <a:srgbClr val="D95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1435786" y="545694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10679573" y="6157732"/>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0679572" y="5456418"/>
              <a:ext cx="756213" cy="700268"/>
            </a:xfrm>
            <a:prstGeom prst="rect">
              <a:avLst/>
            </a:prstGeom>
            <a:solidFill>
              <a:srgbClr val="D959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35787" y="4755104"/>
              <a:ext cx="756213" cy="700268"/>
            </a:xfrm>
            <a:prstGeom prst="rect">
              <a:avLst/>
            </a:prstGeom>
            <a:solidFill>
              <a:srgbClr val="D9591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9923359" y="6168261"/>
              <a:ext cx="756213" cy="700268"/>
            </a:xfrm>
            <a:prstGeom prst="rect">
              <a:avLst/>
            </a:prstGeom>
            <a:solidFill>
              <a:srgbClr val="D9591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3957" y="5806682"/>
            <a:ext cx="5402044" cy="1099336"/>
          </a:xfrm>
          <a:prstGeom prst="rect">
            <a:avLst/>
          </a:prstGeom>
        </p:spPr>
      </p:pic>
    </p:spTree>
    <p:extLst>
      <p:ext uri="{BB962C8B-B14F-4D97-AF65-F5344CB8AC3E}">
        <p14:creationId xmlns:p14="http://schemas.microsoft.com/office/powerpoint/2010/main" val="3192162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1008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6BA0A-52D9-43F5-8E16-943A5EDA6419}" type="datetime1">
              <a:rPr lang="en-US" smtClean="0"/>
              <a:t>10/1/2026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258300" y="182562"/>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yriad Pro" panose="020B0503030403020204" pitchFamily="34" charset="0"/>
              </a:defRPr>
            </a:lvl1pPr>
          </a:lstStyle>
          <a:p>
            <a:r>
              <a:rPr lang="en-US"/>
              <a:t>Slide </a:t>
            </a:r>
            <a:fld id="{FF0CA7F6-C6A5-4B8D-AFCC-42F4A1E28EAF}" type="slidenum">
              <a:rPr lang="en-US" smtClean="0"/>
              <a:pPr/>
              <a:t>‹#›</a:t>
            </a:fld>
            <a:endParaRPr lang="en-US"/>
          </a:p>
        </p:txBody>
      </p:sp>
    </p:spTree>
    <p:extLst>
      <p:ext uri="{BB962C8B-B14F-4D97-AF65-F5344CB8AC3E}">
        <p14:creationId xmlns:p14="http://schemas.microsoft.com/office/powerpoint/2010/main" val="407095882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60" r:id="rId4"/>
    <p:sldLayoutId id="2147483663" r:id="rId5"/>
    <p:sldLayoutId id="2147483651" r:id="rId6"/>
    <p:sldLayoutId id="2147483652" r:id="rId7"/>
    <p:sldLayoutId id="2147483653" r:id="rId8"/>
    <p:sldLayoutId id="2147483654" r:id="rId9"/>
    <p:sldLayoutId id="2147483661" r:id="rId10"/>
    <p:sldLayoutId id="2147483662" r:id="rId11"/>
    <p:sldLayoutId id="2147483655" r:id="rId12"/>
    <p:sldLayoutId id="2147483656" r:id="rId13"/>
    <p:sldLayoutId id="2147483657" r:id="rId14"/>
    <p:sldLayoutId id="2147483658" r:id="rId15"/>
    <p:sldLayoutId id="2147483659" r:id="rId16"/>
  </p:sldLayoutIdLst>
  <p:hf hdr="0" ftr="0" dt="0"/>
  <p:txStyles>
    <p:title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sf.gov/sites/default/files/2023-11/Biennial-Food-Security-and-Equity-Report-Leg-Final.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 Id="rId9" Type="http://schemas.openxmlformats.org/officeDocument/2006/relationships/image" Target="../media/image19.svg"/></Relationships>
</file>

<file path=ppt/slides/_rels/slide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hyperlink" Target="mailto:eric.g.chan@sfdph.org"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p:nvPr>
        </p:nvSpPr>
        <p:spPr>
          <a:xfrm>
            <a:off x="6099526" y="381965"/>
            <a:ext cx="4611609" cy="3127998"/>
          </a:xfrm>
        </p:spPr>
        <p:txBody>
          <a:bodyPr>
            <a:noAutofit/>
          </a:bodyPr>
          <a:lstStyle/>
          <a:p>
            <a:r>
              <a:rPr lang="en-US" sz="4400">
                <a:latin typeface="Gill Sans MT"/>
              </a:rPr>
              <a:t>Biennial Food Security and Equity Report 2026 Community Meeting #1</a:t>
            </a:r>
            <a:endParaRPr lang="en-US" sz="4400"/>
          </a:p>
        </p:txBody>
      </p:sp>
      <p:sp>
        <p:nvSpPr>
          <p:cNvPr id="3" name="Subtitle 2"/>
          <p:cNvSpPr>
            <a:spLocks noGrp="1" noRot="1" noMove="1" noResize="1" noEditPoints="1" noAdjustHandles="1" noChangeArrowheads="1" noChangeShapeType="1"/>
          </p:cNvSpPr>
          <p:nvPr>
            <p:ph type="subTitle" idx="1"/>
          </p:nvPr>
        </p:nvSpPr>
        <p:spPr/>
        <p:txBody>
          <a:bodyPr vert="horz" lIns="91440" tIns="45720" rIns="91440" bIns="45720" rtlCol="0" anchor="t">
            <a:normAutofit/>
          </a:bodyPr>
          <a:lstStyle/>
          <a:p>
            <a:r>
              <a:rPr lang="en-US">
                <a:latin typeface="Myriad Pro"/>
              </a:rPr>
              <a:t>Eric Chan, Priscilla Rodriguez, Jacklyn Wong, Kaela Plank</a:t>
            </a:r>
            <a:endParaRPr lang="en-US"/>
          </a:p>
          <a:p>
            <a:r>
              <a:rPr lang="en-US">
                <a:latin typeface="Myriad Pro"/>
              </a:rPr>
              <a:t>September 29, 2026</a:t>
            </a:r>
            <a:endParaRPr lang="en-US"/>
          </a:p>
        </p:txBody>
      </p:sp>
    </p:spTree>
    <p:extLst>
      <p:ext uri="{BB962C8B-B14F-4D97-AF65-F5344CB8AC3E}">
        <p14:creationId xmlns:p14="http://schemas.microsoft.com/office/powerpoint/2010/main" val="1910699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noRot="1" noMove="1" noResize="1" noEditPoints="1" noAdjustHandles="1" noChangeArrowheads="1" noChangeShapeType="1"/>
          </p:cNvSpPr>
          <p:nvPr>
            <p:ph type="sldNum" sz="quarter" idx="12"/>
          </p:nvPr>
        </p:nvSpPr>
        <p:spPr/>
        <p:txBody>
          <a:bodyPr/>
          <a:lstStyle/>
          <a:p>
            <a:fld id="{FF0CA7F6-C6A5-4B8D-AFCC-42F4A1E28EAF}" type="slidenum">
              <a:rPr lang="en-US" smtClean="0"/>
              <a:t>2</a:t>
            </a:fld>
            <a:endParaRPr lang="en-US"/>
          </a:p>
        </p:txBody>
      </p:sp>
      <p:sp>
        <p:nvSpPr>
          <p:cNvPr id="2" name="Title 1"/>
          <p:cNvSpPr>
            <a:spLocks noGrp="1" noRot="1" noMove="1" noResize="1" noEditPoints="1" noAdjustHandles="1" noChangeArrowheads="1" noChangeShapeType="1"/>
          </p:cNvSpPr>
          <p:nvPr>
            <p:ph type="title"/>
          </p:nvPr>
        </p:nvSpPr>
        <p:spPr/>
        <p:txBody>
          <a:bodyPr/>
          <a:lstStyle/>
          <a:p>
            <a:r>
              <a:rPr lang="en-US">
                <a:latin typeface="Gill Sans MT"/>
              </a:rPr>
              <a:t>Land Acknowledgment</a:t>
            </a:r>
            <a:endParaRPr lang="en-US"/>
          </a:p>
        </p:txBody>
      </p:sp>
      <p:sp>
        <p:nvSpPr>
          <p:cNvPr id="7" name="Content Placeholder 6"/>
          <p:cNvSpPr>
            <a:spLocks noGrp="1" noRot="1" noMove="1" noResize="1" noEditPoints="1" noAdjustHandles="1" noChangeArrowheads="1" noChangeShapeType="1"/>
          </p:cNvSpPr>
          <p:nvPr>
            <p:ph idx="1"/>
          </p:nvPr>
        </p:nvSpPr>
        <p:spPr>
          <a:xfrm>
            <a:off x="838200" y="1340182"/>
            <a:ext cx="10359024" cy="3183734"/>
          </a:xfrm>
        </p:spPr>
        <p:txBody>
          <a:bodyPr vert="horz" lIns="91440" tIns="45720" rIns="91440" bIns="45720" rtlCol="0" anchor="t">
            <a:noAutofit/>
          </a:bodyPr>
          <a:lstStyle/>
          <a:p>
            <a:pPr marL="0" indent="0" algn="just">
              <a:buNone/>
            </a:pPr>
            <a:r>
              <a:rPr lang="en-US" sz="2200">
                <a:solidFill>
                  <a:schemeClr val="tx1"/>
                </a:solidFill>
                <a:latin typeface="Arial"/>
                <a:cs typeface="Arial"/>
              </a:rPr>
              <a:t>The San Francisco Health Commission/San Francisco Department of Public Health staff acknowledges that we are on the unceded ancestral homeland of the </a:t>
            </a:r>
            <a:r>
              <a:rPr lang="en-US" sz="2200" err="1">
                <a:solidFill>
                  <a:schemeClr val="tx1"/>
                </a:solidFill>
                <a:latin typeface="Arial"/>
                <a:cs typeface="Arial"/>
              </a:rPr>
              <a:t>Ramaytush</a:t>
            </a:r>
            <a:r>
              <a:rPr lang="en-US" sz="2200">
                <a:solidFill>
                  <a:schemeClr val="tx1"/>
                </a:solidFill>
                <a:latin typeface="Arial"/>
                <a:cs typeface="Arial"/>
              </a:rPr>
              <a:t> Ohlone who are the original inhabitants of the San Francisco Peninsula. As the Indigenous stewards of this land, and in accordance with their traditions, the </a:t>
            </a:r>
            <a:r>
              <a:rPr lang="en-US" sz="2200" err="1">
                <a:solidFill>
                  <a:schemeClr val="tx1"/>
                </a:solidFill>
                <a:latin typeface="Arial"/>
                <a:cs typeface="Arial"/>
              </a:rPr>
              <a:t>Ramaytush</a:t>
            </a:r>
            <a:r>
              <a:rPr lang="en-US" sz="2200">
                <a:solidFill>
                  <a:schemeClr val="tx1"/>
                </a:solidFill>
                <a:latin typeface="Arial"/>
                <a:cs typeface="Arial"/>
              </a:rPr>
              <a:t> Ohlone have never ceded, lost, nor forgotten their responsibilities as the caretakers of this place, as well as for all peoples who reside in their traditional territory. As guests, we recognize that we benefit from living and working on their traditional homeland. We wish to pay our respects by acknowledging the Ancestors, Elders, and Relatives of the </a:t>
            </a:r>
            <a:r>
              <a:rPr lang="en-US" sz="2200" err="1">
                <a:solidFill>
                  <a:schemeClr val="tx1"/>
                </a:solidFill>
                <a:latin typeface="Arial"/>
                <a:cs typeface="Arial"/>
              </a:rPr>
              <a:t>Ramaytush</a:t>
            </a:r>
            <a:r>
              <a:rPr lang="en-US" sz="2200">
                <a:solidFill>
                  <a:schemeClr val="tx1"/>
                </a:solidFill>
                <a:latin typeface="Arial"/>
                <a:cs typeface="Arial"/>
              </a:rPr>
              <a:t> Ohlone community and by affirming their sovereign rights as First Peoples.</a:t>
            </a:r>
            <a:endParaRPr lang="en-US">
              <a:solidFill>
                <a:schemeClr val="tx1"/>
              </a:solidFill>
            </a:endParaRPr>
          </a:p>
        </p:txBody>
      </p:sp>
    </p:spTree>
    <p:extLst>
      <p:ext uri="{BB962C8B-B14F-4D97-AF65-F5344CB8AC3E}">
        <p14:creationId xmlns:p14="http://schemas.microsoft.com/office/powerpoint/2010/main" val="270417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F2433-BEB0-F78D-E4A9-6826D553B0F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7B84D8-E0A4-44D4-25E4-3FCA114CF2A6}"/>
              </a:ext>
            </a:extLst>
          </p:cNvPr>
          <p:cNvSpPr>
            <a:spLocks noGrp="1" noRot="1" noMove="1" noResize="1" noEditPoints="1" noAdjustHandles="1" noChangeArrowheads="1" noChangeShapeType="1"/>
          </p:cNvSpPr>
          <p:nvPr>
            <p:ph type="sldNum" sz="quarter" idx="12"/>
          </p:nvPr>
        </p:nvSpPr>
        <p:spPr/>
        <p:txBody>
          <a:bodyPr/>
          <a:lstStyle/>
          <a:p>
            <a:fld id="{FF0CA7F6-C6A5-4B8D-AFCC-42F4A1E28EAF}" type="slidenum">
              <a:rPr lang="en-US" smtClean="0"/>
              <a:t>3</a:t>
            </a:fld>
            <a:endParaRPr lang="en-US"/>
          </a:p>
        </p:txBody>
      </p:sp>
      <p:sp>
        <p:nvSpPr>
          <p:cNvPr id="2" name="Title 1">
            <a:extLst>
              <a:ext uri="{FF2B5EF4-FFF2-40B4-BE49-F238E27FC236}">
                <a16:creationId xmlns:a16="http://schemas.microsoft.com/office/drawing/2014/main" id="{850B168F-8366-2A03-B27B-417CE177CBFC}"/>
              </a:ext>
            </a:extLst>
          </p:cNvPr>
          <p:cNvSpPr>
            <a:spLocks noGrp="1" noRot="1" noMove="1" noResize="1" noEditPoints="1" noAdjustHandles="1" noChangeArrowheads="1" noChangeShapeType="1"/>
          </p:cNvSpPr>
          <p:nvPr>
            <p:ph type="title"/>
          </p:nvPr>
        </p:nvSpPr>
        <p:spPr/>
        <p:txBody>
          <a:bodyPr/>
          <a:lstStyle/>
          <a:p>
            <a:r>
              <a:rPr lang="en-US">
                <a:latin typeface="Gill Sans MT"/>
              </a:rPr>
              <a:t>Community Agreements</a:t>
            </a:r>
            <a:endParaRPr lang="en-US"/>
          </a:p>
        </p:txBody>
      </p:sp>
      <p:sp>
        <p:nvSpPr>
          <p:cNvPr id="7" name="Content Placeholder 6">
            <a:extLst>
              <a:ext uri="{FF2B5EF4-FFF2-40B4-BE49-F238E27FC236}">
                <a16:creationId xmlns:a16="http://schemas.microsoft.com/office/drawing/2014/main" id="{0F15A57D-413B-DD22-425E-DC7F82FC93EF}"/>
              </a:ext>
            </a:extLst>
          </p:cNvPr>
          <p:cNvSpPr>
            <a:spLocks noGrp="1" noRot="1" noMove="1" noResize="1" noEditPoints="1" noAdjustHandles="1" noChangeArrowheads="1" noChangeShapeType="1"/>
          </p:cNvSpPr>
          <p:nvPr>
            <p:ph idx="1"/>
          </p:nvPr>
        </p:nvSpPr>
        <p:spPr/>
        <p:txBody>
          <a:bodyPr vert="horz" lIns="91440" tIns="45720" rIns="91440" bIns="45720" rtlCol="0" anchor="t">
            <a:normAutofit/>
          </a:bodyPr>
          <a:lstStyle/>
          <a:p>
            <a:pPr marL="514350" indent="-514350">
              <a:buAutoNum type="arabicPeriod"/>
            </a:pPr>
            <a:r>
              <a:rPr lang="en-US" sz="3600">
                <a:solidFill>
                  <a:srgbClr val="000000"/>
                </a:solidFill>
                <a:latin typeface="Myriad Pro"/>
              </a:rPr>
              <a:t>Take space, make space</a:t>
            </a:r>
            <a:endParaRPr lang="en-US" sz="3600">
              <a:solidFill>
                <a:srgbClr val="000000"/>
              </a:solidFill>
            </a:endParaRPr>
          </a:p>
          <a:p>
            <a:pPr marL="514350" indent="-514350">
              <a:buAutoNum type="arabicPeriod"/>
            </a:pPr>
            <a:r>
              <a:rPr lang="en-US" sz="3600">
                <a:solidFill>
                  <a:srgbClr val="000000"/>
                </a:solidFill>
                <a:latin typeface="Myriad Pro"/>
              </a:rPr>
              <a:t>Respect each other and assume good intent</a:t>
            </a:r>
            <a:endParaRPr lang="en-US" sz="3600">
              <a:solidFill>
                <a:srgbClr val="000000"/>
              </a:solidFill>
            </a:endParaRPr>
          </a:p>
          <a:p>
            <a:pPr marL="514350" indent="-514350">
              <a:buAutoNum type="arabicPeriod"/>
            </a:pPr>
            <a:r>
              <a:rPr lang="en-US" sz="3600">
                <a:solidFill>
                  <a:srgbClr val="000000"/>
                </a:solidFill>
                <a:latin typeface="Myriad Pro"/>
              </a:rPr>
              <a:t>Address ideas, not people</a:t>
            </a:r>
            <a:endParaRPr lang="en-US" sz="3600">
              <a:solidFill>
                <a:srgbClr val="000000"/>
              </a:solidFill>
            </a:endParaRPr>
          </a:p>
          <a:p>
            <a:pPr marL="514350" indent="-514350">
              <a:buAutoNum type="arabicPeriod"/>
            </a:pPr>
            <a:endParaRPr lang="en-US">
              <a:solidFill>
                <a:srgbClr val="000000"/>
              </a:solidFill>
            </a:endParaRPr>
          </a:p>
          <a:p>
            <a:pPr marL="514350" indent="-514350">
              <a:buAutoNum type="arabicPeriod"/>
            </a:pPr>
            <a:endParaRPr lang="en-US">
              <a:solidFill>
                <a:srgbClr val="000000"/>
              </a:solidFill>
            </a:endParaRPr>
          </a:p>
          <a:p>
            <a:pPr marL="514350" indent="-514350">
              <a:buAutoNum type="arabicPeriod"/>
            </a:pPr>
            <a:endParaRPr lang="en-US">
              <a:solidFill>
                <a:srgbClr val="000000"/>
              </a:solidFill>
            </a:endParaRPr>
          </a:p>
          <a:p>
            <a:pPr marL="514350" indent="-514350">
              <a:buAutoNum type="arabicPeriod"/>
            </a:pPr>
            <a:endParaRPr lang="en-US">
              <a:solidFill>
                <a:srgbClr val="000000"/>
              </a:solidFill>
            </a:endParaRPr>
          </a:p>
          <a:p>
            <a:endParaRPr lang="en-US">
              <a:solidFill>
                <a:srgbClr val="000000"/>
              </a:solidFill>
            </a:endParaRPr>
          </a:p>
          <a:p>
            <a:endParaRPr lang="en-US">
              <a:solidFill>
                <a:srgbClr val="000000"/>
              </a:solidFill>
              <a:latin typeface="Myriad Pro"/>
            </a:endParaRPr>
          </a:p>
        </p:txBody>
      </p:sp>
    </p:spTree>
    <p:extLst>
      <p:ext uri="{BB962C8B-B14F-4D97-AF65-F5344CB8AC3E}">
        <p14:creationId xmlns:p14="http://schemas.microsoft.com/office/powerpoint/2010/main" val="45085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C2EE0-5DB2-1E9C-420A-75030D567BF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9DF336-8418-F320-F63D-080695E1EB63}"/>
              </a:ext>
            </a:extLst>
          </p:cNvPr>
          <p:cNvSpPr>
            <a:spLocks noGrp="1" noRot="1" noMove="1" noResize="1" noEditPoints="1" noAdjustHandles="1" noChangeArrowheads="1" noChangeShapeType="1"/>
          </p:cNvSpPr>
          <p:nvPr>
            <p:ph type="sldNum" sz="quarter" idx="12"/>
          </p:nvPr>
        </p:nvSpPr>
        <p:spPr/>
        <p:txBody>
          <a:bodyPr/>
          <a:lstStyle/>
          <a:p>
            <a:r>
              <a:rPr lang="en-US"/>
              <a:t>Slide </a:t>
            </a:r>
            <a:fld id="{FF0CA7F6-C6A5-4B8D-AFCC-42F4A1E28EAF}" type="slidenum">
              <a:rPr lang="en-US" smtClean="0"/>
              <a:t>4</a:t>
            </a:fld>
            <a:endParaRPr lang="en-US"/>
          </a:p>
        </p:txBody>
      </p:sp>
      <p:sp>
        <p:nvSpPr>
          <p:cNvPr id="2" name="Title 1">
            <a:extLst>
              <a:ext uri="{FF2B5EF4-FFF2-40B4-BE49-F238E27FC236}">
                <a16:creationId xmlns:a16="http://schemas.microsoft.com/office/drawing/2014/main" id="{598F6A35-5010-A70C-6318-923189FE2421}"/>
              </a:ext>
            </a:extLst>
          </p:cNvPr>
          <p:cNvSpPr>
            <a:spLocks noGrp="1" noRot="1" noMove="1" noResize="1" noEditPoints="1" noAdjustHandles="1" noChangeArrowheads="1" noChangeShapeType="1"/>
          </p:cNvSpPr>
          <p:nvPr>
            <p:ph type="title"/>
          </p:nvPr>
        </p:nvSpPr>
        <p:spPr>
          <a:xfrm>
            <a:off x="838200" y="365125"/>
            <a:ext cx="7070943" cy="1346439"/>
          </a:xfrm>
        </p:spPr>
        <p:txBody>
          <a:bodyPr/>
          <a:lstStyle/>
          <a:p>
            <a:r>
              <a:rPr lang="en-US">
                <a:latin typeface="Gill Sans MT"/>
              </a:rPr>
              <a:t>Biennial Food Security &amp; Equity Report Project Team</a:t>
            </a:r>
            <a:endParaRPr lang="en-US"/>
          </a:p>
        </p:txBody>
      </p:sp>
      <p:sp>
        <p:nvSpPr>
          <p:cNvPr id="3" name="Content Placeholder 2">
            <a:extLst>
              <a:ext uri="{FF2B5EF4-FFF2-40B4-BE49-F238E27FC236}">
                <a16:creationId xmlns:a16="http://schemas.microsoft.com/office/drawing/2014/main" id="{B967AD5D-4068-252F-415C-BF4CD2307BDB}"/>
              </a:ext>
            </a:extLst>
          </p:cNvPr>
          <p:cNvSpPr>
            <a:spLocks noGrp="1" noRot="1" noMove="1" noResize="1" noEditPoints="1" noAdjustHandles="1" noChangeArrowheads="1" noChangeShapeType="1"/>
          </p:cNvSpPr>
          <p:nvPr>
            <p:ph idx="1"/>
          </p:nvPr>
        </p:nvSpPr>
        <p:spPr/>
        <p:txBody>
          <a:bodyPr vert="horz" lIns="91440" tIns="45720" rIns="91440" bIns="45720" rtlCol="0" anchor="t">
            <a:normAutofit/>
          </a:bodyPr>
          <a:lstStyle/>
          <a:p>
            <a:r>
              <a:rPr lang="en-US">
                <a:solidFill>
                  <a:schemeClr val="tx1"/>
                </a:solidFill>
                <a:latin typeface="Myriad Pro"/>
              </a:rPr>
              <a:t>Population Health/Community Health Equity &amp; Promotion:</a:t>
            </a:r>
            <a:endParaRPr lang="en-US">
              <a:solidFill>
                <a:schemeClr val="tx1"/>
              </a:solidFill>
            </a:endParaRPr>
          </a:p>
          <a:p>
            <a:pPr lvl="1"/>
            <a:r>
              <a:rPr lang="en-US">
                <a:solidFill>
                  <a:schemeClr val="tx1"/>
                </a:solidFill>
                <a:latin typeface="Myriad Pro"/>
              </a:rPr>
              <a:t>Eric Chan, Health Program Planner</a:t>
            </a:r>
          </a:p>
          <a:p>
            <a:pPr lvl="1"/>
            <a:r>
              <a:rPr lang="en-US">
                <a:solidFill>
                  <a:schemeClr val="tx1"/>
                </a:solidFill>
                <a:latin typeface="Myriad Pro"/>
              </a:rPr>
              <a:t>Priscilla Rodriguez, Health Program Planner</a:t>
            </a:r>
          </a:p>
          <a:p>
            <a:pPr lvl="1"/>
            <a:endParaRPr lang="en-US">
              <a:solidFill>
                <a:schemeClr val="tx1"/>
              </a:solidFill>
              <a:latin typeface="Myriad Pro"/>
            </a:endParaRPr>
          </a:p>
          <a:p>
            <a:r>
              <a:rPr lang="en-US">
                <a:solidFill>
                  <a:schemeClr val="tx1"/>
                </a:solidFill>
                <a:latin typeface="Myriad Pro"/>
              </a:rPr>
              <a:t>Population Health/Center for Data Science:</a:t>
            </a:r>
          </a:p>
          <a:p>
            <a:pPr lvl="1"/>
            <a:r>
              <a:rPr lang="en-US">
                <a:solidFill>
                  <a:schemeClr val="tx1"/>
                </a:solidFill>
                <a:latin typeface="Myriad Pro"/>
              </a:rPr>
              <a:t>Jacklyn Wong, Epidemiologist II</a:t>
            </a:r>
          </a:p>
          <a:p>
            <a:pPr lvl="1"/>
            <a:r>
              <a:rPr lang="en-US">
                <a:solidFill>
                  <a:schemeClr val="tx1"/>
                </a:solidFill>
                <a:latin typeface="Myriad Pro"/>
              </a:rPr>
              <a:t>Kaela Plank, Health Program Planner</a:t>
            </a:r>
          </a:p>
          <a:p>
            <a:pPr lvl="1"/>
            <a:r>
              <a:rPr lang="en-US">
                <a:solidFill>
                  <a:schemeClr val="tx1"/>
                </a:solidFill>
                <a:latin typeface="Myriad Pro"/>
              </a:rPr>
              <a:t>Phil Lowenthal, Epidemiologist II</a:t>
            </a:r>
          </a:p>
          <a:p>
            <a:endParaRPr lang="en-US">
              <a:latin typeface="Myriad Pro"/>
            </a:endParaRPr>
          </a:p>
        </p:txBody>
      </p:sp>
    </p:spTree>
    <p:extLst>
      <p:ext uri="{BB962C8B-B14F-4D97-AF65-F5344CB8AC3E}">
        <p14:creationId xmlns:p14="http://schemas.microsoft.com/office/powerpoint/2010/main" val="1638000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07D54-6C8A-D0E3-8D0A-B3E34DEF0FF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1644EE-B9CA-5166-175B-9512CA5622DC}"/>
              </a:ext>
            </a:extLst>
          </p:cNvPr>
          <p:cNvSpPr>
            <a:spLocks noGrp="1" noRot="1" noMove="1" noResize="1" noEditPoints="1" noAdjustHandles="1" noChangeArrowheads="1" noChangeShapeType="1"/>
          </p:cNvSpPr>
          <p:nvPr>
            <p:ph type="sldNum" sz="quarter" idx="12"/>
          </p:nvPr>
        </p:nvSpPr>
        <p:spPr/>
        <p:txBody>
          <a:bodyPr/>
          <a:lstStyle/>
          <a:p>
            <a:fld id="{FF0CA7F6-C6A5-4B8D-AFCC-42F4A1E28EAF}" type="slidenum">
              <a:rPr lang="en-US" smtClean="0"/>
              <a:t>5</a:t>
            </a:fld>
            <a:endParaRPr lang="en-US"/>
          </a:p>
        </p:txBody>
      </p:sp>
      <p:sp>
        <p:nvSpPr>
          <p:cNvPr id="2" name="Title 1">
            <a:extLst>
              <a:ext uri="{FF2B5EF4-FFF2-40B4-BE49-F238E27FC236}">
                <a16:creationId xmlns:a16="http://schemas.microsoft.com/office/drawing/2014/main" id="{18A6A869-9BDA-2ED0-9804-2F4A2956CC43}"/>
              </a:ext>
            </a:extLst>
          </p:cNvPr>
          <p:cNvSpPr>
            <a:spLocks noGrp="1" noRot="1" noMove="1" noResize="1" noEditPoints="1" noAdjustHandles="1" noChangeArrowheads="1" noChangeShapeType="1"/>
          </p:cNvSpPr>
          <p:nvPr>
            <p:ph type="title"/>
          </p:nvPr>
        </p:nvSpPr>
        <p:spPr/>
        <p:txBody>
          <a:bodyPr/>
          <a:lstStyle/>
          <a:p>
            <a:r>
              <a:rPr lang="en-US">
                <a:latin typeface="Gill Sans MT"/>
              </a:rPr>
              <a:t>Why Are We Here Today</a:t>
            </a:r>
          </a:p>
        </p:txBody>
      </p:sp>
      <p:sp>
        <p:nvSpPr>
          <p:cNvPr id="7" name="Content Placeholder 6">
            <a:extLst>
              <a:ext uri="{FF2B5EF4-FFF2-40B4-BE49-F238E27FC236}">
                <a16:creationId xmlns:a16="http://schemas.microsoft.com/office/drawing/2014/main" id="{62F1627C-1101-BC65-9C2A-A6426DE65B8D}"/>
              </a:ext>
            </a:extLst>
          </p:cNvPr>
          <p:cNvSpPr>
            <a:spLocks noGrp="1" noRot="1" noMove="1" noResize="1" noEditPoints="1" noAdjustHandles="1" noChangeArrowheads="1" noChangeShapeType="1"/>
          </p:cNvSpPr>
          <p:nvPr>
            <p:ph idx="1"/>
          </p:nvPr>
        </p:nvSpPr>
        <p:spPr>
          <a:xfrm>
            <a:off x="838200" y="1208029"/>
            <a:ext cx="10903788" cy="3781477"/>
          </a:xfrm>
        </p:spPr>
        <p:txBody>
          <a:bodyPr vert="horz" lIns="91440" tIns="45720" rIns="91440" bIns="45720" rtlCol="0" anchor="t">
            <a:noAutofit/>
          </a:bodyPr>
          <a:lstStyle/>
          <a:p>
            <a:pPr marL="514350" indent="-514350">
              <a:buAutoNum type="arabicPeriod"/>
            </a:pPr>
            <a:r>
              <a:rPr lang="en-US" sz="2000">
                <a:solidFill>
                  <a:srgbClr val="000000"/>
                </a:solidFill>
                <a:latin typeface="Myriad Pro"/>
              </a:rPr>
              <a:t>Present </a:t>
            </a:r>
            <a:r>
              <a:rPr lang="en-US" sz="2000">
                <a:solidFill>
                  <a:srgbClr val="FF0000"/>
                </a:solidFill>
                <a:latin typeface="Myriad Pro"/>
              </a:rPr>
              <a:t>summary </a:t>
            </a:r>
            <a:r>
              <a:rPr lang="en-US" sz="2000">
                <a:solidFill>
                  <a:srgbClr val="000000"/>
                </a:solidFill>
                <a:latin typeface="Myriad Pro"/>
              </a:rPr>
              <a:t>data on food security, nutrition-sensitive conditions, and poverty/self-sufficiency along with data from Reporting Departments.</a:t>
            </a:r>
            <a:endParaRPr lang="en-US" sz="2000">
              <a:solidFill>
                <a:srgbClr val="000000"/>
              </a:solidFill>
            </a:endParaRPr>
          </a:p>
          <a:p>
            <a:pPr marL="514350" indent="-514350">
              <a:buAutoNum type="arabicPeriod"/>
            </a:pPr>
            <a:r>
              <a:rPr lang="en-US" sz="2000">
                <a:solidFill>
                  <a:srgbClr val="000000"/>
                </a:solidFill>
                <a:latin typeface="Myriad Pro"/>
              </a:rPr>
              <a:t>Hear from you if:</a:t>
            </a:r>
          </a:p>
          <a:p>
            <a:pPr marL="971550" lvl="1">
              <a:buAutoNum type="arabicPeriod"/>
            </a:pPr>
            <a:r>
              <a:rPr lang="en-US" sz="2000">
                <a:solidFill>
                  <a:srgbClr val="000000"/>
                </a:solidFill>
                <a:latin typeface="Myriad Pro"/>
              </a:rPr>
              <a:t>The data reflects your communities' experiences</a:t>
            </a:r>
            <a:endParaRPr lang="en-US" sz="2000">
              <a:solidFill>
                <a:srgbClr val="595959"/>
              </a:solidFill>
            </a:endParaRPr>
          </a:p>
          <a:p>
            <a:pPr marL="971550" lvl="1">
              <a:buAutoNum type="arabicPeriod"/>
            </a:pPr>
            <a:r>
              <a:rPr lang="en-US" sz="2000">
                <a:solidFill>
                  <a:srgbClr val="000000"/>
                </a:solidFill>
                <a:latin typeface="Myriad Pro"/>
              </a:rPr>
              <a:t>The programs are meeting your communities' needs</a:t>
            </a:r>
          </a:p>
          <a:p>
            <a:pPr marL="514350" indent="-514350">
              <a:buAutoNum type="arabicPeriod"/>
            </a:pPr>
            <a:r>
              <a:rPr lang="en-US" sz="2000">
                <a:solidFill>
                  <a:srgbClr val="000000"/>
                </a:solidFill>
                <a:latin typeface="Myriad Pro"/>
              </a:rPr>
              <a:t>Collect and incorporate your insight and feedback into the report, examples being:</a:t>
            </a:r>
            <a:endParaRPr lang="en-US" sz="2000"/>
          </a:p>
          <a:p>
            <a:pPr marL="685800">
              <a:lnSpc>
                <a:spcPct val="100000"/>
              </a:lnSpc>
              <a:spcBef>
                <a:spcPts val="0"/>
              </a:spcBef>
            </a:pPr>
            <a:r>
              <a:rPr lang="en-US" sz="2000">
                <a:solidFill>
                  <a:srgbClr val="000000"/>
                </a:solidFill>
                <a:latin typeface="Myriad Pro"/>
                <a:ea typeface="Calibri"/>
                <a:cs typeface="Calibri"/>
              </a:rPr>
              <a:t>Direct quotes</a:t>
            </a:r>
            <a:endParaRPr lang="en-US" sz="2000">
              <a:solidFill>
                <a:srgbClr val="444444"/>
              </a:solidFill>
              <a:latin typeface="Myriad Pro"/>
              <a:ea typeface="Calibri"/>
              <a:cs typeface="Calibri"/>
            </a:endParaRPr>
          </a:p>
          <a:p>
            <a:pPr marL="685800">
              <a:lnSpc>
                <a:spcPct val="100000"/>
              </a:lnSpc>
              <a:spcBef>
                <a:spcPts val="0"/>
              </a:spcBef>
            </a:pPr>
            <a:r>
              <a:rPr lang="en-US" sz="2000">
                <a:solidFill>
                  <a:srgbClr val="000000"/>
                </a:solidFill>
                <a:latin typeface="Myriad Pro"/>
                <a:ea typeface="Calibri"/>
                <a:cs typeface="Calibri"/>
              </a:rPr>
              <a:t>Major themes and discussions to be highlighted in the community engagement section of the report</a:t>
            </a:r>
            <a:endParaRPr lang="en-US" sz="2000">
              <a:solidFill>
                <a:srgbClr val="444444"/>
              </a:solidFill>
              <a:latin typeface="Myriad Pro"/>
              <a:ea typeface="Calibri"/>
              <a:cs typeface="Calibri"/>
            </a:endParaRPr>
          </a:p>
          <a:p>
            <a:pPr marL="685800">
              <a:lnSpc>
                <a:spcPct val="100000"/>
              </a:lnSpc>
              <a:spcBef>
                <a:spcPts val="0"/>
              </a:spcBef>
            </a:pPr>
            <a:r>
              <a:rPr lang="en-US" sz="2000">
                <a:solidFill>
                  <a:srgbClr val="000000"/>
                </a:solidFill>
                <a:latin typeface="Myriad Pro"/>
                <a:ea typeface="Calibri"/>
                <a:cs typeface="Calibri"/>
              </a:rPr>
              <a:t>Meeting notes will be included in the appendices of the report</a:t>
            </a:r>
          </a:p>
          <a:p>
            <a:pPr marL="685800">
              <a:lnSpc>
                <a:spcPct val="100000"/>
              </a:lnSpc>
              <a:spcBef>
                <a:spcPts val="0"/>
              </a:spcBef>
            </a:pPr>
            <a:r>
              <a:rPr lang="en-US" sz="2000">
                <a:solidFill>
                  <a:srgbClr val="000000"/>
                </a:solidFill>
                <a:latin typeface="Myriad Pro"/>
                <a:ea typeface="Calibri"/>
                <a:cs typeface="Calibri"/>
              </a:rPr>
              <a:t>Other ways to look at the data; we as DPH will see if it's feasible to include additional analyses</a:t>
            </a:r>
          </a:p>
          <a:p>
            <a:pPr marL="514350" indent="-514350">
              <a:buAutoNum type="arabicPeriod"/>
            </a:pPr>
            <a:endParaRPr lang="en-US">
              <a:solidFill>
                <a:srgbClr val="000000"/>
              </a:solidFill>
            </a:endParaRPr>
          </a:p>
          <a:p>
            <a:pPr marL="514350" indent="-514350">
              <a:buAutoNum type="arabicPeriod"/>
            </a:pPr>
            <a:endParaRPr lang="en-US">
              <a:solidFill>
                <a:srgbClr val="000000"/>
              </a:solidFill>
            </a:endParaRPr>
          </a:p>
          <a:p>
            <a:endParaRPr lang="en-US">
              <a:solidFill>
                <a:srgbClr val="000000"/>
              </a:solidFill>
              <a:latin typeface="Myriad Pro"/>
            </a:endParaRPr>
          </a:p>
          <a:p>
            <a:endParaRPr lang="en-US">
              <a:solidFill>
                <a:srgbClr val="000000"/>
              </a:solidFill>
              <a:latin typeface="Myriad Pro"/>
            </a:endParaRPr>
          </a:p>
        </p:txBody>
      </p:sp>
    </p:spTree>
    <p:extLst>
      <p:ext uri="{BB962C8B-B14F-4D97-AF65-F5344CB8AC3E}">
        <p14:creationId xmlns:p14="http://schemas.microsoft.com/office/powerpoint/2010/main" val="351774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55C3D-2810-0EE0-E06A-D88A2F80A1A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766C5EB-217D-DE34-D60D-22E08D8AE921}"/>
              </a:ext>
            </a:extLst>
          </p:cNvPr>
          <p:cNvSpPr>
            <a:spLocks noGrp="1" noRot="1" noMove="1" noResize="1" noEditPoints="1" noAdjustHandles="1" noChangeArrowheads="1" noChangeShapeType="1"/>
          </p:cNvSpPr>
          <p:nvPr>
            <p:ph type="sldNum" sz="quarter" idx="12"/>
          </p:nvPr>
        </p:nvSpPr>
        <p:spPr/>
        <p:txBody>
          <a:bodyPr/>
          <a:lstStyle/>
          <a:p>
            <a:fld id="{FF0CA7F6-C6A5-4B8D-AFCC-42F4A1E28EAF}" type="slidenum">
              <a:rPr lang="en-US" smtClean="0"/>
              <a:t>6</a:t>
            </a:fld>
            <a:endParaRPr lang="en-US"/>
          </a:p>
        </p:txBody>
      </p:sp>
      <p:sp>
        <p:nvSpPr>
          <p:cNvPr id="2" name="Title 1">
            <a:extLst>
              <a:ext uri="{FF2B5EF4-FFF2-40B4-BE49-F238E27FC236}">
                <a16:creationId xmlns:a16="http://schemas.microsoft.com/office/drawing/2014/main" id="{DA89B1A4-5980-08D9-5789-381331DA5BA0}"/>
              </a:ext>
            </a:extLst>
          </p:cNvPr>
          <p:cNvSpPr>
            <a:spLocks noGrp="1" noRot="1" noMove="1" noResize="1" noEditPoints="1" noAdjustHandles="1" noChangeArrowheads="1" noChangeShapeType="1"/>
          </p:cNvSpPr>
          <p:nvPr>
            <p:ph type="title"/>
          </p:nvPr>
        </p:nvSpPr>
        <p:spPr>
          <a:xfrm>
            <a:off x="838200" y="176041"/>
            <a:ext cx="10515600" cy="1325563"/>
          </a:xfrm>
        </p:spPr>
        <p:txBody>
          <a:bodyPr/>
          <a:lstStyle/>
          <a:p>
            <a:r>
              <a:rPr lang="en-US">
                <a:latin typeface="Gill Sans MT"/>
              </a:rPr>
              <a:t>Community Goals – Pair Share</a:t>
            </a:r>
          </a:p>
        </p:txBody>
      </p:sp>
      <p:sp>
        <p:nvSpPr>
          <p:cNvPr id="7" name="Content Placeholder 6">
            <a:extLst>
              <a:ext uri="{FF2B5EF4-FFF2-40B4-BE49-F238E27FC236}">
                <a16:creationId xmlns:a16="http://schemas.microsoft.com/office/drawing/2014/main" id="{A0FA50AB-BB99-C6A0-757D-A1B50BAC95E2}"/>
              </a:ext>
            </a:extLst>
          </p:cNvPr>
          <p:cNvSpPr>
            <a:spLocks noGrp="1" noRot="1" noMove="1" noResize="1" noEditPoints="1" noAdjustHandles="1" noChangeArrowheads="1" noChangeShapeType="1"/>
          </p:cNvSpPr>
          <p:nvPr>
            <p:ph idx="1"/>
          </p:nvPr>
        </p:nvSpPr>
        <p:spPr>
          <a:xfrm>
            <a:off x="838200" y="1577270"/>
            <a:ext cx="10515600" cy="2653153"/>
          </a:xfrm>
        </p:spPr>
        <p:txBody>
          <a:bodyPr vert="horz" lIns="91440" tIns="45720" rIns="91440" bIns="45720" rtlCol="0" anchor="t">
            <a:noAutofit/>
          </a:bodyPr>
          <a:lstStyle/>
          <a:p>
            <a:pPr marL="514350" indent="-514350">
              <a:buAutoNum type="arabicPeriod"/>
            </a:pPr>
            <a:r>
              <a:rPr lang="en-US" sz="3600">
                <a:solidFill>
                  <a:srgbClr val="000000"/>
                </a:solidFill>
                <a:latin typeface="Myriad Pro"/>
              </a:rPr>
              <a:t>What do you hope to learn today?</a:t>
            </a:r>
            <a:endParaRPr lang="en-US"/>
          </a:p>
          <a:p>
            <a:pPr marL="514350" indent="-514350">
              <a:buAutoNum type="arabicPeriod"/>
            </a:pPr>
            <a:r>
              <a:rPr lang="en-US" sz="3600">
                <a:solidFill>
                  <a:srgbClr val="000000"/>
                </a:solidFill>
                <a:latin typeface="Myriad Pro"/>
              </a:rPr>
              <a:t>What do you want to make sure we leave with today?</a:t>
            </a:r>
          </a:p>
          <a:p>
            <a:endParaRPr lang="en-US">
              <a:solidFill>
                <a:srgbClr val="000000"/>
              </a:solidFill>
              <a:latin typeface="Myriad Pro"/>
            </a:endParaRPr>
          </a:p>
        </p:txBody>
      </p:sp>
    </p:spTree>
    <p:extLst>
      <p:ext uri="{BB962C8B-B14F-4D97-AF65-F5344CB8AC3E}">
        <p14:creationId xmlns:p14="http://schemas.microsoft.com/office/powerpoint/2010/main" val="2681112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9E5A7-991D-3D87-CD0B-D879ACD3461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EED2EB-A357-5178-E908-71692E763A2C}"/>
              </a:ext>
            </a:extLst>
          </p:cNvPr>
          <p:cNvSpPr>
            <a:spLocks noGrp="1"/>
          </p:cNvSpPr>
          <p:nvPr>
            <p:ph type="sldNum" sz="quarter" idx="12"/>
          </p:nvPr>
        </p:nvSpPr>
        <p:spPr/>
        <p:txBody>
          <a:bodyPr/>
          <a:lstStyle/>
          <a:p>
            <a:r>
              <a:rPr lang="en-US"/>
              <a:t>Slide </a:t>
            </a:r>
            <a:fld id="{FF0CA7F6-C6A5-4B8D-AFCC-42F4A1E28EAF}" type="slidenum">
              <a:rPr lang="en-US" smtClean="0"/>
              <a:t>7</a:t>
            </a:fld>
            <a:endParaRPr lang="en-US"/>
          </a:p>
        </p:txBody>
      </p:sp>
      <p:sp>
        <p:nvSpPr>
          <p:cNvPr id="2" name="Title 1">
            <a:extLst>
              <a:ext uri="{FF2B5EF4-FFF2-40B4-BE49-F238E27FC236}">
                <a16:creationId xmlns:a16="http://schemas.microsoft.com/office/drawing/2014/main" id="{833CA52A-8145-97E1-532B-51C9E442A699}"/>
              </a:ext>
            </a:extLst>
          </p:cNvPr>
          <p:cNvSpPr>
            <a:spLocks noGrp="1"/>
          </p:cNvSpPr>
          <p:nvPr>
            <p:ph type="title"/>
          </p:nvPr>
        </p:nvSpPr>
        <p:spPr/>
        <p:txBody>
          <a:bodyPr/>
          <a:lstStyle/>
          <a:p>
            <a:r>
              <a:rPr lang="en-US">
                <a:latin typeface="Gill Sans MT"/>
              </a:rPr>
              <a:t>Discussion Questions</a:t>
            </a:r>
            <a:endParaRPr lang="en-US"/>
          </a:p>
        </p:txBody>
      </p:sp>
      <p:sp>
        <p:nvSpPr>
          <p:cNvPr id="3" name="Content Placeholder 2">
            <a:extLst>
              <a:ext uri="{FF2B5EF4-FFF2-40B4-BE49-F238E27FC236}">
                <a16:creationId xmlns:a16="http://schemas.microsoft.com/office/drawing/2014/main" id="{32E59759-B538-EBCF-B90F-FDF8F79A6A2D}"/>
              </a:ext>
            </a:extLst>
          </p:cNvPr>
          <p:cNvSpPr>
            <a:spLocks noGrp="1"/>
          </p:cNvSpPr>
          <p:nvPr>
            <p:ph idx="1"/>
          </p:nvPr>
        </p:nvSpPr>
        <p:spPr>
          <a:xfrm>
            <a:off x="838200" y="1712783"/>
            <a:ext cx="10998200" cy="3911013"/>
          </a:xfrm>
        </p:spPr>
        <p:txBody>
          <a:bodyPr vert="horz" lIns="91440" tIns="45720" rIns="91440" bIns="45720" rtlCol="0" anchor="t">
            <a:normAutofit lnSpcReduction="10000"/>
          </a:bodyPr>
          <a:lstStyle/>
          <a:p>
            <a:pPr marL="0" lvl="2" indent="0">
              <a:spcBef>
                <a:spcPts val="1000"/>
              </a:spcBef>
              <a:buNone/>
            </a:pPr>
            <a:r>
              <a:rPr lang="en-US" sz="3000">
                <a:solidFill>
                  <a:srgbClr val="000000"/>
                </a:solidFill>
                <a:latin typeface="Myriad Pro"/>
              </a:rPr>
              <a:t>We want you to think about these questions throughout today:</a:t>
            </a:r>
            <a:endParaRPr lang="en-US" sz="3000"/>
          </a:p>
          <a:p>
            <a:pPr marL="228600" lvl="2">
              <a:spcBef>
                <a:spcPts val="1000"/>
              </a:spcBef>
            </a:pPr>
            <a:endParaRPr lang="en-US" sz="3000">
              <a:solidFill>
                <a:srgbClr val="000000"/>
              </a:solidFill>
              <a:highlight>
                <a:srgbClr val="FFFF00"/>
              </a:highlight>
              <a:latin typeface="Myriad Pro"/>
            </a:endParaRPr>
          </a:p>
          <a:p>
            <a:pPr marL="228600" lvl="2">
              <a:spcBef>
                <a:spcPts val="1000"/>
              </a:spcBef>
            </a:pPr>
            <a:r>
              <a:rPr lang="en-US" sz="3000">
                <a:solidFill>
                  <a:srgbClr val="000000"/>
                </a:solidFill>
                <a:latin typeface="Myriad Pro"/>
              </a:rPr>
              <a:t>Does this data reflect your community and/or lived experiences?</a:t>
            </a:r>
          </a:p>
          <a:p>
            <a:pPr marL="228600" lvl="2">
              <a:spcBef>
                <a:spcPts val="1000"/>
              </a:spcBef>
            </a:pPr>
            <a:r>
              <a:rPr lang="en-US" sz="3000">
                <a:solidFill>
                  <a:srgbClr val="000000"/>
                </a:solidFill>
                <a:latin typeface="Myriad Pro"/>
              </a:rPr>
              <a:t>How well are these programs meeting your communities' needs?</a:t>
            </a:r>
          </a:p>
          <a:p>
            <a:pPr marL="228600" lvl="2">
              <a:spcBef>
                <a:spcPts val="1000"/>
              </a:spcBef>
            </a:pPr>
            <a:r>
              <a:rPr lang="en-US" sz="3000">
                <a:solidFill>
                  <a:srgbClr val="000000"/>
                </a:solidFill>
                <a:latin typeface="Myriad Pro"/>
              </a:rPr>
              <a:t>How well do these programs address health equity?</a:t>
            </a:r>
          </a:p>
          <a:p>
            <a:pPr marL="228600" lvl="2">
              <a:spcBef>
                <a:spcPts val="1000"/>
              </a:spcBef>
            </a:pPr>
            <a:r>
              <a:rPr lang="en-US" sz="3000">
                <a:solidFill>
                  <a:srgbClr val="000000"/>
                </a:solidFill>
                <a:latin typeface="Myriad Pro"/>
              </a:rPr>
              <a:t>What is missing from this data and story?</a:t>
            </a:r>
          </a:p>
          <a:p>
            <a:pPr marL="228600" lvl="2">
              <a:spcBef>
                <a:spcPts val="1000"/>
              </a:spcBef>
            </a:pPr>
            <a:endParaRPr lang="en-US" sz="2800">
              <a:solidFill>
                <a:srgbClr val="000000"/>
              </a:solidFill>
              <a:latin typeface="Myriad Pro"/>
            </a:endParaRPr>
          </a:p>
        </p:txBody>
      </p:sp>
    </p:spTree>
    <p:extLst>
      <p:ext uri="{BB962C8B-B14F-4D97-AF65-F5344CB8AC3E}">
        <p14:creationId xmlns:p14="http://schemas.microsoft.com/office/powerpoint/2010/main" val="108096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A1EAA-BDAC-64AE-F10C-1E812CA1487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62B197-BFE0-62A5-7488-9F8676761E1C}"/>
              </a:ext>
            </a:extLst>
          </p:cNvPr>
          <p:cNvSpPr>
            <a:spLocks noGrp="1"/>
          </p:cNvSpPr>
          <p:nvPr>
            <p:ph type="sldNum" sz="quarter" idx="12"/>
          </p:nvPr>
        </p:nvSpPr>
        <p:spPr/>
        <p:txBody>
          <a:bodyPr/>
          <a:lstStyle/>
          <a:p>
            <a:fld id="{FF0CA7F6-C6A5-4B8D-AFCC-42F4A1E28EAF}" type="slidenum">
              <a:rPr lang="en-US" smtClean="0"/>
              <a:t>8</a:t>
            </a:fld>
            <a:endParaRPr lang="en-US"/>
          </a:p>
        </p:txBody>
      </p:sp>
      <p:sp>
        <p:nvSpPr>
          <p:cNvPr id="2" name="Title 1">
            <a:extLst>
              <a:ext uri="{FF2B5EF4-FFF2-40B4-BE49-F238E27FC236}">
                <a16:creationId xmlns:a16="http://schemas.microsoft.com/office/drawing/2014/main" id="{0CC96199-CA78-0197-7AD6-D65CAD29C1AC}"/>
              </a:ext>
            </a:extLst>
          </p:cNvPr>
          <p:cNvSpPr>
            <a:spLocks noGrp="1"/>
          </p:cNvSpPr>
          <p:nvPr>
            <p:ph type="title"/>
          </p:nvPr>
        </p:nvSpPr>
        <p:spPr/>
        <p:txBody>
          <a:bodyPr/>
          <a:lstStyle/>
          <a:p>
            <a:r>
              <a:rPr lang="en-US">
                <a:latin typeface="Gill Sans MT"/>
              </a:rPr>
              <a:t>Health Equity &amp; Food Insecurity</a:t>
            </a:r>
            <a:endParaRPr lang="en-US" sz="3600"/>
          </a:p>
        </p:txBody>
      </p:sp>
      <p:sp>
        <p:nvSpPr>
          <p:cNvPr id="7" name="Content Placeholder 6">
            <a:extLst>
              <a:ext uri="{FF2B5EF4-FFF2-40B4-BE49-F238E27FC236}">
                <a16:creationId xmlns:a16="http://schemas.microsoft.com/office/drawing/2014/main" id="{89A87129-3D6B-CDFB-90B4-78E8341B90ED}"/>
              </a:ext>
            </a:extLst>
          </p:cNvPr>
          <p:cNvSpPr>
            <a:spLocks noGrp="1"/>
          </p:cNvSpPr>
          <p:nvPr>
            <p:ph idx="1"/>
          </p:nvPr>
        </p:nvSpPr>
        <p:spPr>
          <a:xfrm>
            <a:off x="838200" y="1344520"/>
            <a:ext cx="9868422" cy="3517761"/>
          </a:xfrm>
        </p:spPr>
        <p:txBody>
          <a:bodyPr vert="horz" lIns="91440" tIns="45720" rIns="91440" bIns="45720" rtlCol="0" anchor="t">
            <a:normAutofit lnSpcReduction="10000"/>
          </a:bodyPr>
          <a:lstStyle/>
          <a:p>
            <a:pPr marL="0" indent="0">
              <a:buNone/>
            </a:pPr>
            <a:r>
              <a:rPr lang="en-US">
                <a:solidFill>
                  <a:srgbClr val="D9591E"/>
                </a:solidFill>
                <a:latin typeface="Myriad Pro"/>
              </a:rPr>
              <a:t>Health equity ensures that everyone has a fair and just opportunity to achieve their highest level of health, regardless of their background or circumstances.</a:t>
            </a:r>
          </a:p>
          <a:p>
            <a:pPr marL="0" indent="0">
              <a:buNone/>
            </a:pPr>
            <a:endParaRPr lang="en-US">
              <a:solidFill>
                <a:srgbClr val="D9591E"/>
              </a:solidFill>
              <a:latin typeface="Myriad Pro"/>
            </a:endParaRPr>
          </a:p>
          <a:p>
            <a:pPr marL="0" indent="0">
              <a:buNone/>
            </a:pPr>
            <a:r>
              <a:rPr lang="en-US">
                <a:solidFill>
                  <a:srgbClr val="D9591E"/>
                </a:solidFill>
                <a:latin typeface="Myriad Pro"/>
              </a:rPr>
              <a:t>When people do not have reliable access to affordable, nutritious, and culturally appropriate food, they are more likely to experience poor health, contributing to differences in rates of chronic disease, mental health challenges, and overall well-being.</a:t>
            </a:r>
          </a:p>
          <a:p>
            <a:pPr marL="0" indent="0">
              <a:buNone/>
            </a:pPr>
            <a:endParaRPr lang="en-US">
              <a:solidFill>
                <a:srgbClr val="D9591E"/>
              </a:solidFill>
              <a:latin typeface="Myriad Pro"/>
            </a:endParaRPr>
          </a:p>
        </p:txBody>
      </p:sp>
    </p:spTree>
    <p:extLst>
      <p:ext uri="{BB962C8B-B14F-4D97-AF65-F5344CB8AC3E}">
        <p14:creationId xmlns:p14="http://schemas.microsoft.com/office/powerpoint/2010/main" val="2482980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2B46CF-9011-DFF2-8866-B547A0598DD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9991B4-9EB2-B3CA-59B8-B4E2E51809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r>
              <a:rPr lang="en-US">
                <a:solidFill>
                  <a:schemeClr val="tx1">
                    <a:tint val="75000"/>
                  </a:schemeClr>
                </a:solidFill>
                <a:latin typeface="+mn-lt"/>
              </a:rPr>
              <a:t>Slide </a:t>
            </a:r>
            <a:fld id="{FF0CA7F6-C6A5-4B8D-AFCC-42F4A1E28EAF}" type="slidenum">
              <a:rPr lang="en-US" smtClean="0">
                <a:solidFill>
                  <a:schemeClr val="tx1">
                    <a:tint val="75000"/>
                  </a:schemeClr>
                </a:solidFill>
                <a:latin typeface="+mn-lt"/>
              </a:rPr>
              <a:pPr>
                <a:spcAft>
                  <a:spcPts val="600"/>
                </a:spcAft>
              </a:pPr>
              <a:t>9</a:t>
            </a:fld>
            <a:endParaRPr lang="en-US">
              <a:solidFill>
                <a:schemeClr val="tx1">
                  <a:tint val="75000"/>
                </a:schemeClr>
              </a:solidFill>
              <a:latin typeface="+mn-lt"/>
            </a:endParaRPr>
          </a:p>
        </p:txBody>
      </p:sp>
      <p:sp>
        <p:nvSpPr>
          <p:cNvPr id="2" name="Title 1">
            <a:extLst>
              <a:ext uri="{FF2B5EF4-FFF2-40B4-BE49-F238E27FC236}">
                <a16:creationId xmlns:a16="http://schemas.microsoft.com/office/drawing/2014/main" id="{38B074E0-263B-E616-25C8-0A9BE3223531}"/>
              </a:ext>
            </a:extLst>
          </p:cNvPr>
          <p:cNvSpPr>
            <a:spLocks noGrp="1"/>
          </p:cNvSpPr>
          <p:nvPr>
            <p:ph type="title"/>
          </p:nvPr>
        </p:nvSpPr>
        <p:spPr>
          <a:xfrm>
            <a:off x="1185041" y="7396546"/>
            <a:ext cx="10515600" cy="1325563"/>
          </a:xfrm>
        </p:spPr>
        <p:txBody>
          <a:bodyPr/>
          <a:lstStyle/>
          <a:p>
            <a:r>
              <a:rPr lang="en-US"/>
              <a:t>Health Equity Diagram</a:t>
            </a:r>
          </a:p>
        </p:txBody>
      </p:sp>
      <p:pic>
        <p:nvPicPr>
          <p:cNvPr id="6" name="Picture 5" descr="Diagram showing various factors that impact health. From the upstream root causes such as belief systems, institutional policies and living conditions to the downstream consequences such as health behaviors, health and well being. ">
            <a:extLst>
              <a:ext uri="{FF2B5EF4-FFF2-40B4-BE49-F238E27FC236}">
                <a16:creationId xmlns:a16="http://schemas.microsoft.com/office/drawing/2014/main" id="{FF567C37-9106-D87E-453C-E61FE2E700BA}"/>
              </a:ext>
            </a:extLst>
          </p:cNvPr>
          <p:cNvPicPr>
            <a:picLocks noChangeAspect="1"/>
          </p:cNvPicPr>
          <p:nvPr/>
        </p:nvPicPr>
        <p:blipFill>
          <a:blip r:embed="rId3"/>
          <a:stretch>
            <a:fillRect/>
          </a:stretch>
        </p:blipFill>
        <p:spPr>
          <a:xfrm>
            <a:off x="2424023" y="27627"/>
            <a:ext cx="6308414" cy="6818214"/>
          </a:xfrm>
          <a:prstGeom prst="rect">
            <a:avLst/>
          </a:prstGeom>
        </p:spPr>
      </p:pic>
    </p:spTree>
    <p:extLst>
      <p:ext uri="{BB962C8B-B14F-4D97-AF65-F5344CB8AC3E}">
        <p14:creationId xmlns:p14="http://schemas.microsoft.com/office/powerpoint/2010/main" val="199709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E715E-F5F4-6B1B-65DD-58B677771A6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1B5EEB-C5C8-90F8-B414-83F3BD8A9C24}"/>
              </a:ext>
            </a:extLst>
          </p:cNvPr>
          <p:cNvSpPr>
            <a:spLocks noGrp="1"/>
          </p:cNvSpPr>
          <p:nvPr>
            <p:ph type="sldNum" sz="quarter" idx="12"/>
          </p:nvPr>
        </p:nvSpPr>
        <p:spPr/>
        <p:txBody>
          <a:bodyPr/>
          <a:lstStyle/>
          <a:p>
            <a:r>
              <a:rPr lang="en-US"/>
              <a:t>Slide </a:t>
            </a:r>
            <a:fld id="{FF0CA7F6-C6A5-4B8D-AFCC-42F4A1E28EAF}" type="slidenum">
              <a:rPr lang="en-US" smtClean="0"/>
              <a:t>10</a:t>
            </a:fld>
            <a:endParaRPr lang="en-US"/>
          </a:p>
        </p:txBody>
      </p:sp>
      <p:sp>
        <p:nvSpPr>
          <p:cNvPr id="2" name="Title 1">
            <a:extLst>
              <a:ext uri="{FF2B5EF4-FFF2-40B4-BE49-F238E27FC236}">
                <a16:creationId xmlns:a16="http://schemas.microsoft.com/office/drawing/2014/main" id="{4AFDF9A0-1751-4D11-27EF-316D7EE4354F}"/>
              </a:ext>
            </a:extLst>
          </p:cNvPr>
          <p:cNvSpPr>
            <a:spLocks noGrp="1"/>
          </p:cNvSpPr>
          <p:nvPr>
            <p:ph type="title"/>
          </p:nvPr>
        </p:nvSpPr>
        <p:spPr>
          <a:xfrm>
            <a:off x="838200" y="2411236"/>
            <a:ext cx="10515600" cy="1325563"/>
          </a:xfrm>
        </p:spPr>
        <p:txBody>
          <a:bodyPr/>
          <a:lstStyle/>
          <a:p>
            <a:r>
              <a:rPr lang="en-US">
                <a:latin typeface="Gill Sans MT"/>
              </a:rPr>
              <a:t>Overview and Updates</a:t>
            </a:r>
            <a:endParaRPr lang="en-US"/>
          </a:p>
        </p:txBody>
      </p:sp>
    </p:spTree>
    <p:extLst>
      <p:ext uri="{BB962C8B-B14F-4D97-AF65-F5344CB8AC3E}">
        <p14:creationId xmlns:p14="http://schemas.microsoft.com/office/powerpoint/2010/main" val="155097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EB95-727D-F9A0-CBA2-AC0A5F9FE27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7A627C-1C72-938F-8C89-437EA1915A88}"/>
              </a:ext>
            </a:extLst>
          </p:cNvPr>
          <p:cNvSpPr>
            <a:spLocks noGrp="1"/>
          </p:cNvSpPr>
          <p:nvPr>
            <p:ph type="sldNum" sz="quarter" idx="12"/>
          </p:nvPr>
        </p:nvSpPr>
        <p:spPr/>
        <p:txBody>
          <a:bodyPr/>
          <a:lstStyle/>
          <a:p>
            <a:r>
              <a:rPr lang="en-US"/>
              <a:t>Slide </a:t>
            </a:r>
            <a:fld id="{FF0CA7F6-C6A5-4B8D-AFCC-42F4A1E28EAF}" type="slidenum">
              <a:rPr lang="en-US" smtClean="0"/>
              <a:t>11</a:t>
            </a:fld>
            <a:endParaRPr lang="en-US"/>
          </a:p>
        </p:txBody>
      </p:sp>
      <p:sp>
        <p:nvSpPr>
          <p:cNvPr id="2" name="Title 1">
            <a:extLst>
              <a:ext uri="{FF2B5EF4-FFF2-40B4-BE49-F238E27FC236}">
                <a16:creationId xmlns:a16="http://schemas.microsoft.com/office/drawing/2014/main" id="{1090959F-1F1D-612A-D620-C6EC21137763}"/>
              </a:ext>
            </a:extLst>
          </p:cNvPr>
          <p:cNvSpPr>
            <a:spLocks noGrp="1"/>
          </p:cNvSpPr>
          <p:nvPr>
            <p:ph type="title"/>
          </p:nvPr>
        </p:nvSpPr>
        <p:spPr/>
        <p:txBody>
          <a:bodyPr/>
          <a:lstStyle/>
          <a:p>
            <a:r>
              <a:rPr lang="en-US">
                <a:latin typeface="Gill Sans MT"/>
              </a:rPr>
              <a:t>Purpose of the BFSER</a:t>
            </a:r>
            <a:endParaRPr lang="en-US"/>
          </a:p>
        </p:txBody>
      </p:sp>
      <p:sp>
        <p:nvSpPr>
          <p:cNvPr id="3" name="Content Placeholder 2">
            <a:extLst>
              <a:ext uri="{FF2B5EF4-FFF2-40B4-BE49-F238E27FC236}">
                <a16:creationId xmlns:a16="http://schemas.microsoft.com/office/drawing/2014/main" id="{A9E09A8F-0F6A-31E7-69EC-357F7E1A989D}"/>
              </a:ext>
              <a:ext uri="{C183D7F6-B498-43B3-948B-1728B52AA6E4}">
                <adec:decorative xmlns:adec="http://schemas.microsoft.com/office/drawing/2017/decorative" val="1"/>
              </a:ext>
            </a:extLst>
          </p:cNvPr>
          <p:cNvSpPr>
            <a:spLocks noGrp="1"/>
          </p:cNvSpPr>
          <p:nvPr>
            <p:ph idx="1"/>
          </p:nvPr>
        </p:nvSpPr>
        <p:spPr/>
        <p:txBody>
          <a:bodyPr vert="horz" lIns="91440" tIns="45720" rIns="91440" bIns="45720" rtlCol="0" anchor="t">
            <a:normAutofit/>
          </a:bodyPr>
          <a:lstStyle/>
          <a:p>
            <a:endParaRPr lang="en-US"/>
          </a:p>
          <a:p>
            <a:endParaRPr lang="en-US"/>
          </a:p>
        </p:txBody>
      </p:sp>
      <p:sp>
        <p:nvSpPr>
          <p:cNvPr id="6" name="Content Placeholder 2">
            <a:extLst>
              <a:ext uri="{FF2B5EF4-FFF2-40B4-BE49-F238E27FC236}">
                <a16:creationId xmlns:a16="http://schemas.microsoft.com/office/drawing/2014/main" id="{760AD965-67C9-2D74-2098-1DCDC9F5006E}"/>
              </a:ext>
            </a:extLst>
          </p:cNvPr>
          <p:cNvSpPr txBox="1">
            <a:spLocks/>
          </p:cNvSpPr>
          <p:nvPr/>
        </p:nvSpPr>
        <p:spPr>
          <a:xfrm>
            <a:off x="990600" y="1499003"/>
            <a:ext cx="10515600" cy="44433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lumMod val="65000"/>
                    <a:lumOff val="35000"/>
                  </a:schemeClr>
                </a:solidFill>
                <a:latin typeface="Myriad Pro" panose="020B0503030403020204" pitchFamily="34" charset="0"/>
                <a:ea typeface="+mn-ea"/>
                <a:cs typeface="+mn-cs"/>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lumMod val="65000"/>
                    <a:lumOff val="3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65000"/>
                    <a:lumOff val="3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solidFill>
                  <a:schemeClr val="tx1"/>
                </a:solidFill>
                <a:latin typeface="Myriad Pro"/>
              </a:rPr>
              <a:t>Ordinance 103-21June 30, 2021 – </a:t>
            </a:r>
            <a:r>
              <a:rPr lang="en-US" sz="2600">
                <a:solidFill>
                  <a:schemeClr val="tx1"/>
                </a:solidFill>
                <a:latin typeface="Myriad Pro"/>
                <a:hlinkClick r:id="rId3"/>
              </a:rPr>
              <a:t>PDF link to Ordinance</a:t>
            </a:r>
            <a:r>
              <a:rPr lang="en-US" sz="2600">
                <a:solidFill>
                  <a:schemeClr val="tx1"/>
                </a:solidFill>
                <a:latin typeface="Myriad Pro"/>
              </a:rPr>
              <a:t>.</a:t>
            </a:r>
          </a:p>
          <a:p>
            <a:r>
              <a:rPr lang="en-US" sz="2600">
                <a:solidFill>
                  <a:schemeClr val="tx1"/>
                </a:solidFill>
                <a:latin typeface="Myriad Pro"/>
              </a:rPr>
              <a:t>The intent of this report is to identify:</a:t>
            </a:r>
          </a:p>
          <a:p>
            <a:pPr lvl="1"/>
            <a:r>
              <a:rPr lang="en-US" sz="2200">
                <a:solidFill>
                  <a:schemeClr val="tx1"/>
                </a:solidFill>
                <a:latin typeface="Myriad Pro"/>
              </a:rPr>
              <a:t>Populations in the City that are experiencing food insecurity;</a:t>
            </a:r>
            <a:endParaRPr lang="en-US" sz="2200">
              <a:solidFill>
                <a:schemeClr val="tx1"/>
              </a:solidFill>
            </a:endParaRPr>
          </a:p>
          <a:p>
            <a:pPr lvl="1"/>
            <a:r>
              <a:rPr lang="en-US" sz="2200">
                <a:solidFill>
                  <a:schemeClr val="tx1"/>
                </a:solidFill>
                <a:latin typeface="Myriad Pro"/>
              </a:rPr>
              <a:t>Populations receiving City food-related services;</a:t>
            </a:r>
          </a:p>
          <a:p>
            <a:pPr lvl="1"/>
            <a:r>
              <a:rPr lang="en-US" sz="2200">
                <a:solidFill>
                  <a:schemeClr val="tx1"/>
                </a:solidFill>
                <a:latin typeface="Myriad Pro"/>
              </a:rPr>
              <a:t>Whether those services address health, racial, geographic, age, or other inequities;</a:t>
            </a:r>
            <a:endParaRPr lang="en-US" sz="2200">
              <a:solidFill>
                <a:schemeClr val="tx1"/>
              </a:solidFill>
            </a:endParaRPr>
          </a:p>
          <a:p>
            <a:pPr lvl="1"/>
            <a:r>
              <a:rPr lang="en-US" sz="2200">
                <a:solidFill>
                  <a:schemeClr val="tx1"/>
                </a:solidFill>
                <a:latin typeface="Myriad Pro"/>
              </a:rPr>
              <a:t>What barriers to food security exist.</a:t>
            </a:r>
            <a:endParaRPr lang="en-US" sz="2200">
              <a:solidFill>
                <a:schemeClr val="tx1"/>
              </a:solidFill>
            </a:endParaRPr>
          </a:p>
        </p:txBody>
      </p:sp>
    </p:spTree>
    <p:extLst>
      <p:ext uri="{BB962C8B-B14F-4D97-AF65-F5344CB8AC3E}">
        <p14:creationId xmlns:p14="http://schemas.microsoft.com/office/powerpoint/2010/main" val="2887517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E3AE8-14E2-AFB7-7120-2C329BE058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BB003-9854-2F75-7644-369918A91557}"/>
              </a:ext>
              <a:ext uri="{C183D7F6-B498-43B3-948B-1728B52AA6E4}">
                <adec:decorative xmlns:adec="http://schemas.microsoft.com/office/drawing/2017/decorative" val="1"/>
              </a:ext>
            </a:extLst>
          </p:cNvPr>
          <p:cNvSpPr>
            <a:spLocks noGrp="1"/>
          </p:cNvSpPr>
          <p:nvPr>
            <p:ph idx="1"/>
          </p:nvPr>
        </p:nvSpPr>
        <p:spPr/>
        <p:txBody>
          <a:bodyPr vert="horz" lIns="91440" tIns="45720" rIns="91440" bIns="45720" rtlCol="0" anchor="t">
            <a:normAutofit/>
          </a:bodyPr>
          <a:lstStyle/>
          <a:p>
            <a:endParaRPr lang="en-US"/>
          </a:p>
          <a:p>
            <a:endParaRPr lang="en-US"/>
          </a:p>
        </p:txBody>
      </p:sp>
      <p:sp>
        <p:nvSpPr>
          <p:cNvPr id="4" name="Slide Number Placeholder 3">
            <a:extLst>
              <a:ext uri="{FF2B5EF4-FFF2-40B4-BE49-F238E27FC236}">
                <a16:creationId xmlns:a16="http://schemas.microsoft.com/office/drawing/2014/main" id="{67CE64C4-DA20-543D-ED31-1A5F473A1BC0}"/>
              </a:ext>
            </a:extLst>
          </p:cNvPr>
          <p:cNvSpPr>
            <a:spLocks noGrp="1"/>
          </p:cNvSpPr>
          <p:nvPr>
            <p:ph type="sldNum" sz="quarter" idx="12"/>
          </p:nvPr>
        </p:nvSpPr>
        <p:spPr/>
        <p:txBody>
          <a:bodyPr/>
          <a:lstStyle/>
          <a:p>
            <a:r>
              <a:rPr lang="en-US"/>
              <a:t>Slide </a:t>
            </a:r>
            <a:fld id="{FF0CA7F6-C6A5-4B8D-AFCC-42F4A1E28EAF}" type="slidenum">
              <a:rPr lang="en-US" smtClean="0"/>
              <a:t>12</a:t>
            </a:fld>
            <a:endParaRPr lang="en-US"/>
          </a:p>
        </p:txBody>
      </p:sp>
      <p:sp>
        <p:nvSpPr>
          <p:cNvPr id="2" name="Title 1">
            <a:extLst>
              <a:ext uri="{FF2B5EF4-FFF2-40B4-BE49-F238E27FC236}">
                <a16:creationId xmlns:a16="http://schemas.microsoft.com/office/drawing/2014/main" id="{87EA5864-A3BB-94E6-B599-6D99EF7226EE}"/>
              </a:ext>
            </a:extLst>
          </p:cNvPr>
          <p:cNvSpPr>
            <a:spLocks noGrp="1"/>
          </p:cNvSpPr>
          <p:nvPr>
            <p:ph type="title"/>
          </p:nvPr>
        </p:nvSpPr>
        <p:spPr/>
        <p:txBody>
          <a:bodyPr/>
          <a:lstStyle/>
          <a:p>
            <a:r>
              <a:rPr lang="en-US">
                <a:latin typeface="Gill Sans MT"/>
              </a:rPr>
              <a:t>The Future of the BFSER</a:t>
            </a:r>
            <a:endParaRPr lang="en-US"/>
          </a:p>
        </p:txBody>
      </p:sp>
      <p:sp>
        <p:nvSpPr>
          <p:cNvPr id="6" name="Content Placeholder 2">
            <a:extLst>
              <a:ext uri="{FF2B5EF4-FFF2-40B4-BE49-F238E27FC236}">
                <a16:creationId xmlns:a16="http://schemas.microsoft.com/office/drawing/2014/main" id="{A41DBCF6-DF21-F045-F097-8BC08C0E0D82}"/>
              </a:ext>
            </a:extLst>
          </p:cNvPr>
          <p:cNvSpPr txBox="1">
            <a:spLocks/>
          </p:cNvSpPr>
          <p:nvPr/>
        </p:nvSpPr>
        <p:spPr>
          <a:xfrm>
            <a:off x="980162" y="1582511"/>
            <a:ext cx="10515600" cy="35874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lumMod val="65000"/>
                    <a:lumOff val="35000"/>
                  </a:schemeClr>
                </a:solidFill>
                <a:latin typeface="Myriad Pro" panose="020B0503030403020204" pitchFamily="34" charset="0"/>
                <a:ea typeface="+mn-ea"/>
                <a:cs typeface="+mn-cs"/>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lumMod val="65000"/>
                    <a:lumOff val="3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65000"/>
                    <a:lumOff val="3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600">
              <a:solidFill>
                <a:schemeClr val="tx1"/>
              </a:solidFill>
              <a:latin typeface="Myriad Pro"/>
            </a:endParaRPr>
          </a:p>
          <a:p>
            <a:r>
              <a:rPr lang="en-US" sz="2600">
                <a:solidFill>
                  <a:schemeClr val="tx1"/>
                </a:solidFill>
                <a:latin typeface="Myriad Pro"/>
              </a:rPr>
              <a:t>The Mayor's Office introduced legislation to create the Office of Food Security Coordination (OFSC), to be housed within the Human Services Agency (HSA).</a:t>
            </a:r>
          </a:p>
          <a:p>
            <a:pPr lvl="1"/>
            <a:r>
              <a:rPr lang="en-US" sz="2200">
                <a:solidFill>
                  <a:schemeClr val="tx1"/>
                </a:solidFill>
                <a:latin typeface="Myriad Pro"/>
              </a:rPr>
              <a:t>If the legislation passes, the OFSC will be responsible for producing the next version of the report, to be published every 5 years with an interim update report every third year.</a:t>
            </a:r>
            <a:endParaRPr lang="en-US" sz="2200">
              <a:solidFill>
                <a:schemeClr val="tx1"/>
              </a:solidFill>
            </a:endParaRPr>
          </a:p>
        </p:txBody>
      </p:sp>
    </p:spTree>
    <p:extLst>
      <p:ext uri="{BB962C8B-B14F-4D97-AF65-F5344CB8AC3E}">
        <p14:creationId xmlns:p14="http://schemas.microsoft.com/office/powerpoint/2010/main" val="1666935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5C26E-A62D-493C-A77F-FFF83DA8A48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31E2E8-5C45-A621-EFC0-CC166867E085}"/>
              </a:ext>
            </a:extLst>
          </p:cNvPr>
          <p:cNvSpPr>
            <a:spLocks noGrp="1"/>
          </p:cNvSpPr>
          <p:nvPr>
            <p:ph type="sldNum" sz="quarter" idx="12"/>
          </p:nvPr>
        </p:nvSpPr>
        <p:spPr/>
        <p:txBody>
          <a:bodyPr/>
          <a:lstStyle/>
          <a:p>
            <a:r>
              <a:rPr lang="en-US"/>
              <a:t>Slide </a:t>
            </a:r>
            <a:fld id="{FF0CA7F6-C6A5-4B8D-AFCC-42F4A1E28EAF}" type="slidenum">
              <a:rPr lang="en-US" smtClean="0"/>
              <a:t>13</a:t>
            </a:fld>
            <a:endParaRPr lang="en-US"/>
          </a:p>
        </p:txBody>
      </p:sp>
      <p:sp>
        <p:nvSpPr>
          <p:cNvPr id="2" name="Title 1">
            <a:extLst>
              <a:ext uri="{FF2B5EF4-FFF2-40B4-BE49-F238E27FC236}">
                <a16:creationId xmlns:a16="http://schemas.microsoft.com/office/drawing/2014/main" id="{8E5BB888-B2AE-8561-59B9-38FCE0977BF1}"/>
              </a:ext>
            </a:extLst>
          </p:cNvPr>
          <p:cNvSpPr>
            <a:spLocks noGrp="1"/>
          </p:cNvSpPr>
          <p:nvPr>
            <p:ph type="title"/>
          </p:nvPr>
        </p:nvSpPr>
        <p:spPr>
          <a:xfrm>
            <a:off x="838200" y="2381494"/>
            <a:ext cx="10515600" cy="1325563"/>
          </a:xfrm>
        </p:spPr>
        <p:txBody>
          <a:bodyPr/>
          <a:lstStyle/>
          <a:p>
            <a:r>
              <a:rPr lang="en-US">
                <a:latin typeface="Gill Sans MT"/>
              </a:rPr>
              <a:t>Food Insecurity &amp; </a:t>
            </a:r>
            <a:br>
              <a:rPr lang="en-US">
                <a:latin typeface="Gill Sans MT"/>
              </a:rPr>
            </a:br>
            <a:r>
              <a:rPr lang="en-US">
                <a:latin typeface="Gill Sans MT"/>
              </a:rPr>
              <a:t>Nutrition-Sensitive Conditions </a:t>
            </a:r>
            <a:endParaRPr lang="en-US"/>
          </a:p>
        </p:txBody>
      </p:sp>
    </p:spTree>
    <p:extLst>
      <p:ext uri="{BB962C8B-B14F-4D97-AF65-F5344CB8AC3E}">
        <p14:creationId xmlns:p14="http://schemas.microsoft.com/office/powerpoint/2010/main" val="3507102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767A27-48D8-3E3B-3E6E-CDF9ACC8CB96}"/>
              </a:ext>
            </a:extLst>
          </p:cNvPr>
          <p:cNvSpPr>
            <a:spLocks noGrp="1"/>
          </p:cNvSpPr>
          <p:nvPr>
            <p:ph type="sldNum" sz="quarter" idx="12"/>
          </p:nvPr>
        </p:nvSpPr>
        <p:spPr/>
        <p:txBody>
          <a:bodyPr/>
          <a:lstStyle/>
          <a:p>
            <a:r>
              <a:rPr lang="en-US"/>
              <a:t>Slide </a:t>
            </a:r>
            <a:fld id="{FF0CA7F6-C6A5-4B8D-AFCC-42F4A1E28EAF}" type="slidenum">
              <a:rPr lang="en-US" smtClean="0"/>
              <a:t>14</a:t>
            </a:fld>
            <a:endParaRPr lang="en-US"/>
          </a:p>
        </p:txBody>
      </p:sp>
      <p:sp>
        <p:nvSpPr>
          <p:cNvPr id="2" name="Title 1">
            <a:extLst>
              <a:ext uri="{FF2B5EF4-FFF2-40B4-BE49-F238E27FC236}">
                <a16:creationId xmlns:a16="http://schemas.microsoft.com/office/drawing/2014/main" id="{F62BC2B8-0037-E41A-2316-1095B2D035F8}"/>
              </a:ext>
            </a:extLst>
          </p:cNvPr>
          <p:cNvSpPr>
            <a:spLocks noGrp="1"/>
          </p:cNvSpPr>
          <p:nvPr>
            <p:ph type="title"/>
          </p:nvPr>
        </p:nvSpPr>
        <p:spPr>
          <a:xfrm>
            <a:off x="282093" y="188232"/>
            <a:ext cx="11165173" cy="766554"/>
          </a:xfrm>
        </p:spPr>
        <p:txBody>
          <a:bodyPr/>
          <a:lstStyle/>
          <a:p>
            <a:r>
              <a:rPr lang="en-US">
                <a:latin typeface="Gill Sans MT"/>
              </a:rPr>
              <a:t>Priorities Based on the Preliminary Dataset</a:t>
            </a:r>
            <a:endParaRPr lang="en-US"/>
          </a:p>
        </p:txBody>
      </p:sp>
      <p:graphicFrame>
        <p:nvGraphicFramePr>
          <p:cNvPr id="5" name="Table 4" descr="Table showing priority populations for San Francisco. They are divided by age, race/ethnicity and geography (i.e. zip code). ">
            <a:extLst>
              <a:ext uri="{FF2B5EF4-FFF2-40B4-BE49-F238E27FC236}">
                <a16:creationId xmlns:a16="http://schemas.microsoft.com/office/drawing/2014/main" id="{B8C379CE-5ADD-A92B-300E-CEA3A2A57B12}"/>
              </a:ext>
            </a:extLst>
          </p:cNvPr>
          <p:cNvGraphicFramePr>
            <a:graphicFrameLocks noGrp="1"/>
          </p:cNvGraphicFramePr>
          <p:nvPr>
            <p:extLst>
              <p:ext uri="{D42A27DB-BD31-4B8C-83A1-F6EECF244321}">
                <p14:modId xmlns:p14="http://schemas.microsoft.com/office/powerpoint/2010/main" val="419267784"/>
              </p:ext>
            </p:extLst>
          </p:nvPr>
        </p:nvGraphicFramePr>
        <p:xfrm>
          <a:off x="287547" y="944797"/>
          <a:ext cx="11622360" cy="5678661"/>
        </p:xfrm>
        <a:graphic>
          <a:graphicData uri="http://schemas.openxmlformats.org/drawingml/2006/table">
            <a:tbl>
              <a:tblPr firstRow="1" bandRow="1">
                <a:tableStyleId>{5C22544A-7EE6-4342-B048-85BDC9FD1C3A}</a:tableStyleId>
              </a:tblPr>
              <a:tblGrid>
                <a:gridCol w="7110780">
                  <a:extLst>
                    <a:ext uri="{9D8B030D-6E8A-4147-A177-3AD203B41FA5}">
                      <a16:colId xmlns:a16="http://schemas.microsoft.com/office/drawing/2014/main" val="3950038883"/>
                    </a:ext>
                  </a:extLst>
                </a:gridCol>
                <a:gridCol w="4511580">
                  <a:extLst>
                    <a:ext uri="{9D8B030D-6E8A-4147-A177-3AD203B41FA5}">
                      <a16:colId xmlns:a16="http://schemas.microsoft.com/office/drawing/2014/main" val="1205377535"/>
                    </a:ext>
                  </a:extLst>
                </a:gridCol>
              </a:tblGrid>
              <a:tr h="527541">
                <a:tc>
                  <a:txBody>
                    <a:bodyPr/>
                    <a:lstStyle/>
                    <a:p>
                      <a:r>
                        <a:rPr lang="en-US" sz="2800"/>
                        <a:t>Priority populations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t>Priority indicators</a:t>
                      </a:r>
                    </a:p>
                  </a:txBody>
                  <a:tcPr/>
                </a:tc>
                <a:extLst>
                  <a:ext uri="{0D108BD9-81ED-4DB2-BD59-A6C34878D82A}">
                    <a16:rowId xmlns:a16="http://schemas.microsoft.com/office/drawing/2014/main" val="1233790952"/>
                  </a:ext>
                </a:extLst>
              </a:tr>
              <a:tr h="1106954">
                <a:tc>
                  <a:txBody>
                    <a:bodyPr/>
                    <a:lstStyle/>
                    <a:p>
                      <a:r>
                        <a:rPr lang="en-US" sz="2000" u="sng"/>
                        <a:t>Age</a:t>
                      </a:r>
                    </a:p>
                    <a:p>
                      <a:pPr marL="342900" indent="-342900">
                        <a:buFont typeface="Arial" panose="020B0604020202020204" pitchFamily="34" charset="0"/>
                        <a:buChar char="•"/>
                      </a:pPr>
                      <a:r>
                        <a:rPr lang="en-US" sz="2000"/>
                        <a:t>Transitional Aged Youth (18-24 years old)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Children (0-17 years old)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Older Adults (65 years and older)</a:t>
                      </a:r>
                    </a:p>
                  </a:txBody>
                  <a:tcPr/>
                </a:tc>
                <a:tc>
                  <a:txBody>
                    <a:bodyPr/>
                    <a:lstStyle/>
                    <a:p>
                      <a:pPr marL="342900" lvl="0" indent="-342900">
                        <a:buFont typeface="Arial" panose="020B0604020202020204" pitchFamily="34" charset="0"/>
                        <a:buChar char="•"/>
                      </a:pPr>
                      <a:r>
                        <a:rPr lang="en-US" sz="2000"/>
                        <a:t>Poverty</a:t>
                      </a:r>
                    </a:p>
                    <a:p>
                      <a:pPr marL="342900" lvl="0" indent="-342900">
                        <a:buFont typeface="Arial" panose="020B0604020202020204" pitchFamily="34" charset="0"/>
                        <a:buChar char="•"/>
                      </a:pPr>
                      <a:r>
                        <a:rPr lang="en-US" sz="2000"/>
                        <a:t>Mental Health</a:t>
                      </a:r>
                    </a:p>
                    <a:p>
                      <a:pPr marL="342900" lvl="0" indent="-342900">
                        <a:buFont typeface="Arial" panose="020B0604020202020204" pitchFamily="34" charset="0"/>
                        <a:buChar char="•"/>
                      </a:pPr>
                      <a:r>
                        <a:rPr lang="en-US" sz="2000"/>
                        <a:t>Nutrition</a:t>
                      </a:r>
                    </a:p>
                  </a:txBody>
                  <a:tcPr/>
                </a:tc>
                <a:extLst>
                  <a:ext uri="{0D108BD9-81ED-4DB2-BD59-A6C34878D82A}">
                    <a16:rowId xmlns:a16="http://schemas.microsoft.com/office/drawing/2014/main" val="4285275877"/>
                  </a:ext>
                </a:extLst>
              </a:tr>
              <a:tr h="1793543">
                <a:tc>
                  <a:txBody>
                    <a:bodyPr/>
                    <a:lstStyle/>
                    <a:p>
                      <a:r>
                        <a:rPr lang="en-US" sz="2000" u="sng"/>
                        <a:t>Race/ethnicity</a:t>
                      </a:r>
                    </a:p>
                    <a:p>
                      <a:pPr marL="342900" indent="-342900">
                        <a:buFont typeface="Arial" panose="020B0604020202020204" pitchFamily="34" charset="0"/>
                        <a:buChar char="•"/>
                      </a:pPr>
                      <a:r>
                        <a:rPr lang="en-US" sz="2000"/>
                        <a:t>American Indian Alaska Native (AIAN)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Black/African American residents (B/AA)</a:t>
                      </a:r>
                    </a:p>
                    <a:p>
                      <a:pPr marL="342900" marR="0" lvl="0" indent="-342900" algn="l">
                        <a:lnSpc>
                          <a:spcPct val="100000"/>
                        </a:lnSpc>
                        <a:spcBef>
                          <a:spcPts val="0"/>
                        </a:spcBef>
                        <a:spcAft>
                          <a:spcPts val="0"/>
                        </a:spcAft>
                        <a:buClrTx/>
                        <a:buSzTx/>
                        <a:buFont typeface="Arial" panose="020B0604020202020204" pitchFamily="34" charset="0"/>
                        <a:buChar char="•"/>
                      </a:pPr>
                      <a:r>
                        <a:rPr lang="en-US" sz="2000"/>
                        <a:t>Latinx</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Native Hawaiian and Other Pacific Islander residents (NHOPI)</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Asian pregnant people</a:t>
                      </a:r>
                    </a:p>
                  </a:txBody>
                  <a:tcPr/>
                </a:tc>
                <a:tc>
                  <a:txBody>
                    <a:bodyPr/>
                    <a:lstStyle/>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a:t>Diabetes</a:t>
                      </a: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a:t>Heart failure</a:t>
                      </a: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a:t>Hypertension</a:t>
                      </a: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a:t>Mental health</a:t>
                      </a: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a:t>Pregnancy outcomes</a:t>
                      </a:r>
                    </a:p>
                    <a:p>
                      <a:pPr marL="342900" marR="0" lvl="0" indent="-342900" algn="l">
                        <a:lnSpc>
                          <a:spcPct val="100000"/>
                        </a:lnSpc>
                        <a:spcBef>
                          <a:spcPts val="0"/>
                        </a:spcBef>
                        <a:spcAft>
                          <a:spcPts val="0"/>
                        </a:spcAft>
                        <a:buClrTx/>
                        <a:buSzTx/>
                        <a:buFont typeface="Arial" panose="020B0604020202020204" pitchFamily="34" charset="0"/>
                        <a:buChar char="•"/>
                      </a:pPr>
                      <a:r>
                        <a:rPr lang="en-US" sz="2000"/>
                        <a:t>Food insecurity </a:t>
                      </a:r>
                    </a:p>
                  </a:txBody>
                  <a:tcPr/>
                </a:tc>
                <a:extLst>
                  <a:ext uri="{0D108BD9-81ED-4DB2-BD59-A6C34878D82A}">
                    <a16:rowId xmlns:a16="http://schemas.microsoft.com/office/drawing/2014/main" val="1825675794"/>
                  </a:ext>
                </a:extLst>
              </a:tr>
              <a:tr h="1639415">
                <a:tc>
                  <a:txBody>
                    <a:bodyPr/>
                    <a:lstStyle/>
                    <a:p>
                      <a:pPr lvl="0">
                        <a:buNone/>
                      </a:pPr>
                      <a:r>
                        <a:rPr lang="en-US" sz="2000" u="sng"/>
                        <a:t>Zip code/neighborhood</a:t>
                      </a:r>
                    </a:p>
                    <a:p>
                      <a:pPr marL="342900" lvl="0" indent="-342900">
                        <a:buFont typeface="Arial" panose="020B0604020202020204" pitchFamily="34" charset="0"/>
                        <a:buChar char="•"/>
                      </a:pPr>
                      <a:r>
                        <a:rPr lang="en-US" sz="2000"/>
                        <a:t>94124 - Bayview Hunters Point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94102 - Downtown, Civic Center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94103 - South of Market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t>94130 - Treasure Island</a:t>
                      </a:r>
                    </a:p>
                    <a:p>
                      <a:pPr marL="342900" marR="0" lvl="0" indent="-342900" algn="l">
                        <a:lnSpc>
                          <a:spcPct val="100000"/>
                        </a:lnSpc>
                        <a:spcBef>
                          <a:spcPts val="0"/>
                        </a:spcBef>
                        <a:spcAft>
                          <a:spcPts val="0"/>
                        </a:spcAft>
                        <a:buClrTx/>
                        <a:buSzTx/>
                        <a:buFont typeface="Arial" panose="020B0604020202020204" pitchFamily="34" charset="0"/>
                        <a:buChar char="•"/>
                      </a:pPr>
                      <a:r>
                        <a:rPr lang="en-US" sz="2000"/>
                        <a:t>94134 - Portola, Visitacion Valley</a:t>
                      </a:r>
                    </a:p>
                  </a:txBody>
                  <a:tcPr/>
                </a:tc>
                <a:tc>
                  <a:txBody>
                    <a:bodyPr/>
                    <a:lstStyle/>
                    <a:p>
                      <a:pPr marL="342900" lvl="0" indent="-342900">
                        <a:buFont typeface="Arial" panose="020B0604020202020204" pitchFamily="34" charset="0"/>
                        <a:buChar char="•"/>
                      </a:pPr>
                      <a:r>
                        <a:rPr lang="en-US" sz="2000"/>
                        <a:t>Diabetes</a:t>
                      </a:r>
                    </a:p>
                    <a:p>
                      <a:pPr marL="342900" lvl="0" indent="-342900">
                        <a:buFont typeface="Arial" panose="020B0604020202020204" pitchFamily="34" charset="0"/>
                        <a:buChar char="•"/>
                      </a:pPr>
                      <a:r>
                        <a:rPr lang="en-US" sz="2000"/>
                        <a:t>Heart failure</a:t>
                      </a:r>
                    </a:p>
                    <a:p>
                      <a:pPr marL="342900" lvl="0" indent="-342900">
                        <a:buFont typeface="Arial" panose="020B0604020202020204" pitchFamily="34" charset="0"/>
                        <a:buChar char="•"/>
                      </a:pPr>
                      <a:r>
                        <a:rPr lang="en-US" sz="2000"/>
                        <a:t>Hypertension</a:t>
                      </a:r>
                    </a:p>
                    <a:p>
                      <a:pPr marL="342900" lvl="0" indent="-342900">
                        <a:buFont typeface="Arial" panose="020B0604020202020204" pitchFamily="34" charset="0"/>
                        <a:buChar char="•"/>
                      </a:pPr>
                      <a:r>
                        <a:rPr lang="en-US" sz="2000"/>
                        <a:t>Pregnancy outcomes</a:t>
                      </a:r>
                    </a:p>
                    <a:p>
                      <a:pPr marL="342900" lvl="0" indent="-342900">
                        <a:buFont typeface="Arial" panose="020B0604020202020204" pitchFamily="34" charset="0"/>
                        <a:buChar char="•"/>
                      </a:pPr>
                      <a:r>
                        <a:rPr lang="en-US" sz="2000"/>
                        <a:t>Food insecurity</a:t>
                      </a:r>
                    </a:p>
                  </a:txBody>
                  <a:tcPr/>
                </a:tc>
                <a:extLst>
                  <a:ext uri="{0D108BD9-81ED-4DB2-BD59-A6C34878D82A}">
                    <a16:rowId xmlns:a16="http://schemas.microsoft.com/office/drawing/2014/main" val="3625575670"/>
                  </a:ext>
                </a:extLst>
              </a:tr>
            </a:tbl>
          </a:graphicData>
        </a:graphic>
      </p:graphicFrame>
    </p:spTree>
    <p:extLst>
      <p:ext uri="{BB962C8B-B14F-4D97-AF65-F5344CB8AC3E}">
        <p14:creationId xmlns:p14="http://schemas.microsoft.com/office/powerpoint/2010/main" val="103438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4424298-825A-46D8-B862-F049B5BE6D5A}"/>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E6F22D4-5D0D-7FC1-261C-DC475BEAD162}"/>
              </a:ext>
            </a:extLst>
          </p:cNvPr>
          <p:cNvSpPr>
            <a:spLocks noGrp="1"/>
          </p:cNvSpPr>
          <p:nvPr>
            <p:ph type="sldNum" sz="quarter" idx="12"/>
          </p:nvPr>
        </p:nvSpPr>
        <p:spPr/>
        <p:txBody>
          <a:bodyPr/>
          <a:lstStyle/>
          <a:p>
            <a:r>
              <a:rPr lang="en-US"/>
              <a:t>Slide </a:t>
            </a:r>
            <a:fld id="{FF0CA7F6-C6A5-4B8D-AFCC-42F4A1E28EAF}" type="slidenum">
              <a:rPr lang="en-US" smtClean="0"/>
              <a:t>15</a:t>
            </a:fld>
            <a:endParaRPr lang="en-US"/>
          </a:p>
        </p:txBody>
      </p:sp>
      <p:sp>
        <p:nvSpPr>
          <p:cNvPr id="2" name="Title 1">
            <a:extLst>
              <a:ext uri="{FF2B5EF4-FFF2-40B4-BE49-F238E27FC236}">
                <a16:creationId xmlns:a16="http://schemas.microsoft.com/office/drawing/2014/main" id="{4CB42A94-7E34-3F91-9C49-31061931C97B}"/>
              </a:ext>
            </a:extLst>
          </p:cNvPr>
          <p:cNvSpPr>
            <a:spLocks noGrp="1"/>
          </p:cNvSpPr>
          <p:nvPr>
            <p:ph type="title"/>
          </p:nvPr>
        </p:nvSpPr>
        <p:spPr>
          <a:xfrm>
            <a:off x="838200" y="7299004"/>
            <a:ext cx="10515600" cy="1325563"/>
          </a:xfrm>
        </p:spPr>
        <p:txBody>
          <a:bodyPr/>
          <a:lstStyle/>
          <a:p>
            <a:r>
              <a:rPr lang="en-US"/>
              <a:t>Food insecurity rates by zip code</a:t>
            </a:r>
          </a:p>
        </p:txBody>
      </p:sp>
      <p:sp>
        <p:nvSpPr>
          <p:cNvPr id="6" name="TextBox 5">
            <a:extLst>
              <a:ext uri="{FF2B5EF4-FFF2-40B4-BE49-F238E27FC236}">
                <a16:creationId xmlns:a16="http://schemas.microsoft.com/office/drawing/2014/main" id="{1A2B0607-A3D9-ACA0-9039-C227BD82C47A}"/>
              </a:ext>
            </a:extLst>
          </p:cNvPr>
          <p:cNvSpPr txBox="1"/>
          <p:nvPr/>
        </p:nvSpPr>
        <p:spPr>
          <a:xfrm>
            <a:off x="6400090" y="454554"/>
            <a:ext cx="5800856"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700">
                <a:solidFill>
                  <a:srgbClr val="D9591E"/>
                </a:solidFill>
                <a:latin typeface="Gill Sans MT"/>
              </a:rPr>
              <a:t>Prevalence of food insecurity differs across zip codes</a:t>
            </a:r>
            <a:endParaRPr lang="en-US" sz="3700">
              <a:latin typeface="Gill Sans MT"/>
            </a:endParaRPr>
          </a:p>
          <a:p>
            <a:pPr algn="ctr"/>
            <a:endParaRPr lang="en-US">
              <a:ea typeface="Calibri"/>
              <a:cs typeface="Calibri"/>
            </a:endParaRPr>
          </a:p>
        </p:txBody>
      </p:sp>
      <p:sp>
        <p:nvSpPr>
          <p:cNvPr id="5" name="TextBox 4">
            <a:extLst>
              <a:ext uri="{FF2B5EF4-FFF2-40B4-BE49-F238E27FC236}">
                <a16:creationId xmlns:a16="http://schemas.microsoft.com/office/drawing/2014/main" id="{DD3AF341-F3C9-5AC3-F47C-46446EE997A1}"/>
              </a:ext>
            </a:extLst>
          </p:cNvPr>
          <p:cNvSpPr txBox="1"/>
          <p:nvPr/>
        </p:nvSpPr>
        <p:spPr>
          <a:xfrm>
            <a:off x="8872938" y="1601108"/>
            <a:ext cx="132093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b="1">
                <a:solidFill>
                  <a:srgbClr val="D5006D"/>
                </a:solidFill>
                <a:ea typeface="Calibri"/>
                <a:cs typeface="Calibri"/>
              </a:rPr>
              <a:t>12%</a:t>
            </a:r>
            <a:endParaRPr lang="en-US" sz="4800" b="1">
              <a:ea typeface="Calibri" panose="020F0502020204030204"/>
              <a:cs typeface="Calibri" panose="020F0502020204030204"/>
            </a:endParaRPr>
          </a:p>
        </p:txBody>
      </p:sp>
      <p:sp>
        <p:nvSpPr>
          <p:cNvPr id="10" name="Title 1">
            <a:extLst>
              <a:ext uri="{FF2B5EF4-FFF2-40B4-BE49-F238E27FC236}">
                <a16:creationId xmlns:a16="http://schemas.microsoft.com/office/drawing/2014/main" id="{FD6369D9-8571-FBC6-FF39-D40A7F4098E5}"/>
              </a:ext>
            </a:extLst>
          </p:cNvPr>
          <p:cNvSpPr txBox="1">
            <a:spLocks/>
          </p:cNvSpPr>
          <p:nvPr/>
        </p:nvSpPr>
        <p:spPr>
          <a:xfrm>
            <a:off x="7394431" y="2509949"/>
            <a:ext cx="4250091" cy="671525"/>
          </a:xfrm>
          <a:prstGeom prst="rect">
            <a:avLst/>
          </a:prstGeom>
          <a:solidFill>
            <a:schemeClr val="bg1">
              <a:lumMod val="9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r>
              <a:rPr lang="en-US" sz="2800" b="1">
                <a:solidFill>
                  <a:schemeClr val="tx1"/>
                </a:solidFill>
                <a:latin typeface="Gill Sans MT"/>
              </a:rPr>
              <a:t>          SF Citywide</a:t>
            </a:r>
            <a:endParaRPr lang="en-US" sz="2800" b="1">
              <a:solidFill>
                <a:schemeClr val="tx1"/>
              </a:solidFill>
              <a:ea typeface="Calibri" panose="020F0502020204030204"/>
              <a:cs typeface="Calibri" panose="020F0502020204030204"/>
            </a:endParaRPr>
          </a:p>
        </p:txBody>
      </p:sp>
      <p:graphicFrame>
        <p:nvGraphicFramePr>
          <p:cNvPr id="13" name="Table 12">
            <a:extLst>
              <a:ext uri="{FF2B5EF4-FFF2-40B4-BE49-F238E27FC236}">
                <a16:creationId xmlns:a16="http://schemas.microsoft.com/office/drawing/2014/main" id="{89F531D7-3584-A679-3F97-29B8B9057331}"/>
              </a:ext>
            </a:extLst>
          </p:cNvPr>
          <p:cNvGraphicFramePr>
            <a:graphicFrameLocks noGrp="1"/>
          </p:cNvGraphicFramePr>
          <p:nvPr>
            <p:extLst>
              <p:ext uri="{D42A27DB-BD31-4B8C-83A1-F6EECF244321}">
                <p14:modId xmlns:p14="http://schemas.microsoft.com/office/powerpoint/2010/main" val="3892174546"/>
              </p:ext>
            </p:extLst>
          </p:nvPr>
        </p:nvGraphicFramePr>
        <p:xfrm>
          <a:off x="7449089" y="3579962"/>
          <a:ext cx="4152898" cy="2225040"/>
        </p:xfrm>
        <a:graphic>
          <a:graphicData uri="http://schemas.openxmlformats.org/drawingml/2006/table">
            <a:tbl>
              <a:tblPr firstRow="1" bandRow="1">
                <a:tableStyleId>{5C22544A-7EE6-4342-B048-85BDC9FD1C3A}</a:tableStyleId>
              </a:tblPr>
              <a:tblGrid>
                <a:gridCol w="1809748">
                  <a:extLst>
                    <a:ext uri="{9D8B030D-6E8A-4147-A177-3AD203B41FA5}">
                      <a16:colId xmlns:a16="http://schemas.microsoft.com/office/drawing/2014/main" val="3236085535"/>
                    </a:ext>
                  </a:extLst>
                </a:gridCol>
                <a:gridCol w="2343150">
                  <a:extLst>
                    <a:ext uri="{9D8B030D-6E8A-4147-A177-3AD203B41FA5}">
                      <a16:colId xmlns:a16="http://schemas.microsoft.com/office/drawing/2014/main" val="3116144133"/>
                    </a:ext>
                  </a:extLst>
                </a:gridCol>
              </a:tblGrid>
              <a:tr h="370840">
                <a:tc>
                  <a:txBody>
                    <a:bodyPr/>
                    <a:lstStyle/>
                    <a:p>
                      <a:pPr algn="ctr"/>
                      <a:r>
                        <a:rPr lang="en-US"/>
                        <a:t>Zip code </a:t>
                      </a:r>
                    </a:p>
                  </a:txBody>
                  <a:tcPr/>
                </a:tc>
                <a:tc>
                  <a:txBody>
                    <a:bodyPr/>
                    <a:lstStyle/>
                    <a:p>
                      <a:pPr algn="ctr"/>
                      <a:r>
                        <a:rPr lang="en-US"/>
                        <a:t>Percent Food Insecure</a:t>
                      </a:r>
                    </a:p>
                  </a:txBody>
                  <a:tcPr/>
                </a:tc>
                <a:extLst>
                  <a:ext uri="{0D108BD9-81ED-4DB2-BD59-A6C34878D82A}">
                    <a16:rowId xmlns:a16="http://schemas.microsoft.com/office/drawing/2014/main" val="1477378044"/>
                  </a:ext>
                </a:extLst>
              </a:tr>
              <a:tr h="370840">
                <a:tc>
                  <a:txBody>
                    <a:bodyPr/>
                    <a:lstStyle/>
                    <a:p>
                      <a:pPr algn="ctr"/>
                      <a:r>
                        <a:rPr lang="en-US"/>
                        <a:t>94130</a:t>
                      </a:r>
                    </a:p>
                  </a:txBody>
                  <a:tcPr/>
                </a:tc>
                <a:tc>
                  <a:txBody>
                    <a:bodyPr/>
                    <a:lstStyle/>
                    <a:p>
                      <a:pPr algn="ctr"/>
                      <a:r>
                        <a:rPr lang="en-US"/>
                        <a:t>31%</a:t>
                      </a:r>
                    </a:p>
                  </a:txBody>
                  <a:tcPr/>
                </a:tc>
                <a:extLst>
                  <a:ext uri="{0D108BD9-81ED-4DB2-BD59-A6C34878D82A}">
                    <a16:rowId xmlns:a16="http://schemas.microsoft.com/office/drawing/2014/main" val="1841959926"/>
                  </a:ext>
                </a:extLst>
              </a:tr>
              <a:tr h="370840">
                <a:tc>
                  <a:txBody>
                    <a:bodyPr/>
                    <a:lstStyle/>
                    <a:p>
                      <a:pPr algn="ctr"/>
                      <a:r>
                        <a:rPr lang="en-US"/>
                        <a:t>94124</a:t>
                      </a:r>
                    </a:p>
                  </a:txBody>
                  <a:tcPr/>
                </a:tc>
                <a:tc>
                  <a:txBody>
                    <a:bodyPr/>
                    <a:lstStyle/>
                    <a:p>
                      <a:pPr algn="ctr"/>
                      <a:r>
                        <a:rPr lang="en-US"/>
                        <a:t>28%</a:t>
                      </a:r>
                    </a:p>
                  </a:txBody>
                  <a:tcPr/>
                </a:tc>
                <a:extLst>
                  <a:ext uri="{0D108BD9-81ED-4DB2-BD59-A6C34878D82A}">
                    <a16:rowId xmlns:a16="http://schemas.microsoft.com/office/drawing/2014/main" val="3941187150"/>
                  </a:ext>
                </a:extLst>
              </a:tr>
              <a:tr h="370840">
                <a:tc>
                  <a:txBody>
                    <a:bodyPr/>
                    <a:lstStyle/>
                    <a:p>
                      <a:pPr algn="ctr"/>
                      <a:r>
                        <a:rPr lang="en-US"/>
                        <a:t>94102</a:t>
                      </a:r>
                    </a:p>
                  </a:txBody>
                  <a:tcPr/>
                </a:tc>
                <a:tc>
                  <a:txBody>
                    <a:bodyPr/>
                    <a:lstStyle/>
                    <a:p>
                      <a:pPr algn="ctr"/>
                      <a:r>
                        <a:rPr lang="en-US"/>
                        <a:t>24%</a:t>
                      </a:r>
                    </a:p>
                  </a:txBody>
                  <a:tcPr/>
                </a:tc>
                <a:extLst>
                  <a:ext uri="{0D108BD9-81ED-4DB2-BD59-A6C34878D82A}">
                    <a16:rowId xmlns:a16="http://schemas.microsoft.com/office/drawing/2014/main" val="3520768789"/>
                  </a:ext>
                </a:extLst>
              </a:tr>
              <a:tr h="370840">
                <a:tc>
                  <a:txBody>
                    <a:bodyPr/>
                    <a:lstStyle/>
                    <a:p>
                      <a:pPr algn="ctr"/>
                      <a:r>
                        <a:rPr lang="en-US"/>
                        <a:t>94108</a:t>
                      </a:r>
                    </a:p>
                  </a:txBody>
                  <a:tcPr/>
                </a:tc>
                <a:tc>
                  <a:txBody>
                    <a:bodyPr/>
                    <a:lstStyle/>
                    <a:p>
                      <a:pPr algn="ctr"/>
                      <a:r>
                        <a:rPr lang="en-US"/>
                        <a:t>21%</a:t>
                      </a:r>
                    </a:p>
                  </a:txBody>
                  <a:tcPr/>
                </a:tc>
                <a:extLst>
                  <a:ext uri="{0D108BD9-81ED-4DB2-BD59-A6C34878D82A}">
                    <a16:rowId xmlns:a16="http://schemas.microsoft.com/office/drawing/2014/main" val="1482334677"/>
                  </a:ext>
                </a:extLst>
              </a:tr>
              <a:tr h="370840">
                <a:tc>
                  <a:txBody>
                    <a:bodyPr/>
                    <a:lstStyle/>
                    <a:p>
                      <a:pPr algn="ctr"/>
                      <a:r>
                        <a:rPr lang="en-US"/>
                        <a:t>94134</a:t>
                      </a:r>
                    </a:p>
                  </a:txBody>
                  <a:tcPr/>
                </a:tc>
                <a:tc>
                  <a:txBody>
                    <a:bodyPr/>
                    <a:lstStyle/>
                    <a:p>
                      <a:pPr algn="ctr"/>
                      <a:r>
                        <a:rPr lang="en-US"/>
                        <a:t>20%</a:t>
                      </a:r>
                    </a:p>
                  </a:txBody>
                  <a:tcPr/>
                </a:tc>
                <a:extLst>
                  <a:ext uri="{0D108BD9-81ED-4DB2-BD59-A6C34878D82A}">
                    <a16:rowId xmlns:a16="http://schemas.microsoft.com/office/drawing/2014/main" val="1865624055"/>
                  </a:ext>
                </a:extLst>
              </a:tr>
            </a:tbl>
          </a:graphicData>
        </a:graphic>
      </p:graphicFrame>
      <p:pic>
        <p:nvPicPr>
          <p:cNvPr id="8" name="Graphic 7" descr="Choropleth map showing the percent of adults who reported experiencing food insecurity by zip code. Darker color means a higher percent were food insecure. ">
            <a:extLst>
              <a:ext uri="{FF2B5EF4-FFF2-40B4-BE49-F238E27FC236}">
                <a16:creationId xmlns:a16="http://schemas.microsoft.com/office/drawing/2014/main" id="{294C87B9-59DC-DC57-DA63-E419338D02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7" y="544939"/>
            <a:ext cx="6951235" cy="5789347"/>
          </a:xfrm>
          <a:prstGeom prst="rect">
            <a:avLst/>
          </a:prstGeom>
        </p:spPr>
      </p:pic>
      <p:sp>
        <p:nvSpPr>
          <p:cNvPr id="3" name="TextBox 2">
            <a:extLst>
              <a:ext uri="{FF2B5EF4-FFF2-40B4-BE49-F238E27FC236}">
                <a16:creationId xmlns:a16="http://schemas.microsoft.com/office/drawing/2014/main" id="{7206F18E-F7CC-3749-7E93-18D9D0EF9DCC}"/>
              </a:ext>
            </a:extLst>
          </p:cNvPr>
          <p:cNvSpPr txBox="1"/>
          <p:nvPr/>
        </p:nvSpPr>
        <p:spPr>
          <a:xfrm>
            <a:off x="517" y="6335222"/>
            <a:ext cx="1080175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ea typeface="Calibri"/>
                <a:cs typeface="Calibri"/>
              </a:rPr>
              <a:t>Source:</a:t>
            </a:r>
            <a:r>
              <a:rPr lang="en-US">
                <a:ea typeface="Calibri"/>
                <a:cs typeface="Calibri"/>
              </a:rPr>
              <a:t> </a:t>
            </a:r>
            <a:r>
              <a:rPr lang="en-US">
                <a:ea typeface="+mn-lt"/>
                <a:cs typeface="+mn-lt"/>
              </a:rPr>
              <a:t>Centers for Disease Control and Prevention, PLACES: Local Data for Better Health, ZCTA Data, 2025 release. </a:t>
            </a:r>
            <a:endParaRPr lang="en-US">
              <a:solidFill>
                <a:srgbClr val="000000"/>
              </a:solidFill>
              <a:ea typeface="Calibri"/>
              <a:cs typeface="Calibri"/>
            </a:endParaRPr>
          </a:p>
        </p:txBody>
      </p:sp>
    </p:spTree>
    <p:extLst>
      <p:ext uri="{BB962C8B-B14F-4D97-AF65-F5344CB8AC3E}">
        <p14:creationId xmlns:p14="http://schemas.microsoft.com/office/powerpoint/2010/main" val="1243105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AF3CBC-2CCD-56A6-F747-F10DD66CFC33}"/>
              </a:ext>
              <a:ext uri="{C183D7F6-B498-43B3-948B-1728B52AA6E4}">
                <adec:decorative xmlns:adec="http://schemas.microsoft.com/office/drawing/2017/decorative" val="1"/>
              </a:ext>
            </a:extLst>
          </p:cNvPr>
          <p:cNvSpPr txBox="1"/>
          <p:nvPr/>
        </p:nvSpPr>
        <p:spPr>
          <a:xfrm>
            <a:off x="9229725" y="5886450"/>
            <a:ext cx="2743200" cy="695325"/>
          </a:xfrm>
          <a:prstGeom prst="rect">
            <a:avLst/>
          </a:prstGeom>
          <a:solidFill>
            <a:schemeClr val="bg1"/>
          </a:solidFill>
        </p:spPr>
        <p:txBody>
          <a:bodyPr wrap="square" rtlCol="0">
            <a:spAutoFit/>
          </a:bodyPr>
          <a:lstStyle/>
          <a:p>
            <a:endParaRPr lang="en-US"/>
          </a:p>
        </p:txBody>
      </p:sp>
      <p:sp>
        <p:nvSpPr>
          <p:cNvPr id="4" name="Slide Number Placeholder 3">
            <a:extLst>
              <a:ext uri="{FF2B5EF4-FFF2-40B4-BE49-F238E27FC236}">
                <a16:creationId xmlns:a16="http://schemas.microsoft.com/office/drawing/2014/main" id="{B8152F67-7761-E270-B0CE-10D206B75462}"/>
              </a:ext>
            </a:extLst>
          </p:cNvPr>
          <p:cNvSpPr>
            <a:spLocks noGrp="1"/>
          </p:cNvSpPr>
          <p:nvPr>
            <p:ph type="sldNum" sz="quarter" idx="12"/>
          </p:nvPr>
        </p:nvSpPr>
        <p:spPr/>
        <p:txBody>
          <a:bodyPr/>
          <a:lstStyle/>
          <a:p>
            <a:r>
              <a:rPr lang="en-US"/>
              <a:t>Slide </a:t>
            </a:r>
            <a:fld id="{FF0CA7F6-C6A5-4B8D-AFCC-42F4A1E28EAF}" type="slidenum">
              <a:rPr lang="en-US" smtClean="0"/>
              <a:t>16</a:t>
            </a:fld>
            <a:endParaRPr lang="en-US"/>
          </a:p>
        </p:txBody>
      </p:sp>
      <p:sp>
        <p:nvSpPr>
          <p:cNvPr id="2" name="Title 1">
            <a:extLst>
              <a:ext uri="{FF2B5EF4-FFF2-40B4-BE49-F238E27FC236}">
                <a16:creationId xmlns:a16="http://schemas.microsoft.com/office/drawing/2014/main" id="{64D15150-6AD8-3B45-4F7B-0E59DB92F1DE}"/>
              </a:ext>
            </a:extLst>
          </p:cNvPr>
          <p:cNvSpPr>
            <a:spLocks noGrp="1"/>
          </p:cNvSpPr>
          <p:nvPr>
            <p:ph type="title"/>
          </p:nvPr>
        </p:nvSpPr>
        <p:spPr>
          <a:xfrm>
            <a:off x="817750" y="7671616"/>
            <a:ext cx="4654386" cy="4490106"/>
          </a:xfrm>
        </p:spPr>
        <p:txBody>
          <a:bodyPr>
            <a:normAutofit fontScale="90000"/>
          </a:bodyPr>
          <a:lstStyle/>
          <a:p>
            <a:r>
              <a:rPr lang="en-US" sz="3200">
                <a:highlight>
                  <a:srgbClr val="FFFFFF"/>
                </a:highlight>
                <a:latin typeface="Gill Sans MT"/>
              </a:rPr>
              <a:t>Mortality due to top six nutrition sensitive conditions (Ischemic heart disease, cerebrovascular disease, hypertensive disease,  Alzheimer’s disease, diabetes mellitus, colon/rectum cancer) by race/ethnicity, San Francisco, 2020-2024</a:t>
            </a:r>
            <a:br>
              <a:rPr lang="en-US" sz="3200">
                <a:highlight>
                  <a:srgbClr val="FFFFFF"/>
                </a:highlight>
              </a:rPr>
            </a:br>
            <a:endParaRPr lang="en-US" sz="3200">
              <a:highlight>
                <a:srgbClr val="FFFFFF"/>
              </a:highlight>
              <a:latin typeface="Gill Sans MT"/>
              <a:ea typeface="Calibri Light"/>
              <a:cs typeface="Calibri Light"/>
            </a:endParaRPr>
          </a:p>
        </p:txBody>
      </p:sp>
      <p:sp>
        <p:nvSpPr>
          <p:cNvPr id="8" name="TextBox 7">
            <a:extLst>
              <a:ext uri="{FF2B5EF4-FFF2-40B4-BE49-F238E27FC236}">
                <a16:creationId xmlns:a16="http://schemas.microsoft.com/office/drawing/2014/main" id="{9F6F4314-0788-38F1-6AB3-F6183E6274FD}"/>
              </a:ext>
            </a:extLst>
          </p:cNvPr>
          <p:cNvSpPr txBox="1"/>
          <p:nvPr/>
        </p:nvSpPr>
        <p:spPr>
          <a:xfrm>
            <a:off x="644130" y="817741"/>
            <a:ext cx="4090880" cy="3662541"/>
          </a:xfrm>
          <a:prstGeom prst="rect">
            <a:avLst/>
          </a:prstGeom>
          <a:noFill/>
        </p:spPr>
        <p:txBody>
          <a:bodyPr wrap="square" rtlCol="0">
            <a:spAutoFit/>
          </a:bodyPr>
          <a:lstStyle/>
          <a:p>
            <a:r>
              <a:rPr lang="en-US" sz="2900">
                <a:solidFill>
                  <a:srgbClr val="D9591E"/>
                </a:solidFill>
                <a:highlight>
                  <a:srgbClr val="FFFFFF"/>
                </a:highlight>
                <a:latin typeface="Gill Sans MT"/>
                <a:ea typeface="+mj-ea"/>
                <a:cs typeface="+mj-cs"/>
              </a:rPr>
              <a:t>Mortality rates* were highest among Black/African American residents for each of these six nutrition-sensitive conditions</a:t>
            </a:r>
            <a:br>
              <a:rPr lang="en-US" sz="2900">
                <a:solidFill>
                  <a:srgbClr val="D9591E"/>
                </a:solidFill>
                <a:highlight>
                  <a:srgbClr val="FFFFFF"/>
                </a:highlight>
                <a:latin typeface="Gill Sans MT"/>
                <a:ea typeface="+mj-ea"/>
                <a:cs typeface="+mj-cs"/>
              </a:rPr>
            </a:br>
            <a:br>
              <a:rPr lang="en-US" sz="2900">
                <a:solidFill>
                  <a:srgbClr val="D9591E"/>
                </a:solidFill>
                <a:highlight>
                  <a:srgbClr val="FFFFFF"/>
                </a:highlight>
                <a:latin typeface="Gill Sans MT"/>
                <a:ea typeface="+mj-ea"/>
                <a:cs typeface="+mj-cs"/>
              </a:rPr>
            </a:br>
            <a:r>
              <a:rPr lang="en-US" sz="2900">
                <a:solidFill>
                  <a:srgbClr val="D9591E"/>
                </a:solidFill>
                <a:highlight>
                  <a:srgbClr val="FFFFFF"/>
                </a:highlight>
                <a:latin typeface="Gill Sans MT"/>
                <a:ea typeface="+mj-ea"/>
                <a:cs typeface="+mj-cs"/>
              </a:rPr>
              <a:t>*Per 100,000 residents</a:t>
            </a:r>
          </a:p>
        </p:txBody>
      </p:sp>
      <p:pic>
        <p:nvPicPr>
          <p:cNvPr id="5" name="Picture 4" descr="Display includes six clustered, horizontal bar charts in small multiple format. Each chart includes the mortality rates for one nutrition-sensitive disease stratified by race/ethnicity. The six nutrition-sensitive diseases are: ischemic heart disease, cerebrovascular disease, hypertensive disease, Alzheimer's disease, diabetes mellitus, and colon/rectum cancer. Data is pooled for 2020-2024. For each of these six diseases the mortality rate among Black/African residents was higher than the mortality rate among all San Francisco residents. For ischemic heart disease the mortality rate was higher among Native Hawaiian and Other Pacific Islander residents than it was among all San Francisco residents.">
            <a:extLst>
              <a:ext uri="{FF2B5EF4-FFF2-40B4-BE49-F238E27FC236}">
                <a16:creationId xmlns:a16="http://schemas.microsoft.com/office/drawing/2014/main" id="{13E0DD7F-A9FF-A082-26FB-D0E6CED28440}"/>
              </a:ext>
            </a:extLst>
          </p:cNvPr>
          <p:cNvPicPr>
            <a:picLocks noChangeAspect="1"/>
          </p:cNvPicPr>
          <p:nvPr/>
        </p:nvPicPr>
        <p:blipFill>
          <a:blip r:embed="rId3"/>
          <a:srcRect b="6230"/>
          <a:stretch>
            <a:fillRect/>
          </a:stretch>
        </p:blipFill>
        <p:spPr>
          <a:xfrm>
            <a:off x="5065816" y="0"/>
            <a:ext cx="5746771" cy="6674630"/>
          </a:xfrm>
          <a:prstGeom prst="rect">
            <a:avLst/>
          </a:prstGeom>
        </p:spPr>
      </p:pic>
      <p:sp>
        <p:nvSpPr>
          <p:cNvPr id="6" name="TextBox 5">
            <a:extLst>
              <a:ext uri="{FF2B5EF4-FFF2-40B4-BE49-F238E27FC236}">
                <a16:creationId xmlns:a16="http://schemas.microsoft.com/office/drawing/2014/main" id="{25794EFA-3EF4-53A9-BE97-F360E18729F4}"/>
              </a:ext>
            </a:extLst>
          </p:cNvPr>
          <p:cNvSpPr txBox="1"/>
          <p:nvPr/>
        </p:nvSpPr>
        <p:spPr>
          <a:xfrm>
            <a:off x="3461" y="6028486"/>
            <a:ext cx="4400742" cy="646331"/>
          </a:xfrm>
          <a:prstGeom prst="rect">
            <a:avLst/>
          </a:prstGeom>
          <a:solidFill>
            <a:schemeClr val="bg1"/>
          </a:solidFill>
        </p:spPr>
        <p:txBody>
          <a:bodyPr wrap="square" lIns="91440" tIns="45720" rIns="91440" bIns="45720" rtlCol="0" anchor="t">
            <a:spAutoFit/>
          </a:bodyPr>
          <a:lstStyle/>
          <a:p>
            <a:r>
              <a:rPr lang="en-US"/>
              <a:t>Source: Vital Records Business Intelligence System, Master Death File, 2020-2024</a:t>
            </a:r>
          </a:p>
        </p:txBody>
      </p:sp>
    </p:spTree>
    <p:extLst>
      <p:ext uri="{BB962C8B-B14F-4D97-AF65-F5344CB8AC3E}">
        <p14:creationId xmlns:p14="http://schemas.microsoft.com/office/powerpoint/2010/main" val="1937642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02C807-6985-6612-5C57-6D33823B5FE9}"/>
              </a:ext>
            </a:extLst>
          </p:cNvPr>
          <p:cNvSpPr>
            <a:spLocks noGrp="1"/>
          </p:cNvSpPr>
          <p:nvPr>
            <p:ph type="sldNum" sz="quarter" idx="12"/>
          </p:nvPr>
        </p:nvSpPr>
        <p:spPr/>
        <p:txBody>
          <a:bodyPr/>
          <a:lstStyle/>
          <a:p>
            <a:r>
              <a:rPr lang="en-US"/>
              <a:t>Slide </a:t>
            </a:r>
            <a:fld id="{FF0CA7F6-C6A5-4B8D-AFCC-42F4A1E28EAF}" type="slidenum">
              <a:rPr lang="en-US" smtClean="0"/>
              <a:t>17</a:t>
            </a:fld>
            <a:endParaRPr lang="en-US"/>
          </a:p>
        </p:txBody>
      </p:sp>
      <p:sp>
        <p:nvSpPr>
          <p:cNvPr id="2" name="Title 1">
            <a:extLst>
              <a:ext uri="{FF2B5EF4-FFF2-40B4-BE49-F238E27FC236}">
                <a16:creationId xmlns:a16="http://schemas.microsoft.com/office/drawing/2014/main" id="{5C132C1D-231D-AF1E-AB67-B38567F88A66}"/>
              </a:ext>
            </a:extLst>
          </p:cNvPr>
          <p:cNvSpPr>
            <a:spLocks noGrp="1"/>
          </p:cNvSpPr>
          <p:nvPr>
            <p:ph type="title"/>
          </p:nvPr>
        </p:nvSpPr>
        <p:spPr>
          <a:xfrm>
            <a:off x="990600" y="2640239"/>
            <a:ext cx="10515600" cy="1325563"/>
          </a:xfrm>
        </p:spPr>
        <p:txBody>
          <a:bodyPr/>
          <a:lstStyle/>
          <a:p>
            <a:r>
              <a:rPr lang="en-US">
                <a:latin typeface="Gill Sans MT"/>
              </a:rPr>
              <a:t>Household Income, Poverty, and Self-sufficiency Data</a:t>
            </a:r>
            <a:endParaRPr lang="en-US"/>
          </a:p>
        </p:txBody>
      </p:sp>
    </p:spTree>
    <p:extLst>
      <p:ext uri="{BB962C8B-B14F-4D97-AF65-F5344CB8AC3E}">
        <p14:creationId xmlns:p14="http://schemas.microsoft.com/office/powerpoint/2010/main" val="3583553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570" y="119724"/>
            <a:ext cx="11431038" cy="792163"/>
          </a:xfrm>
        </p:spPr>
        <p:txBody>
          <a:bodyPr>
            <a:normAutofit fontScale="90000"/>
          </a:bodyPr>
          <a:lstStyle/>
          <a:p>
            <a:r>
              <a:rPr lang="en-US" sz="3700">
                <a:latin typeface="Gill Sans MT"/>
              </a:rPr>
              <a:t>Zip Codes With Lowest Annual</a:t>
            </a:r>
            <a:r>
              <a:rPr lang="en-US" sz="3700">
                <a:solidFill>
                  <a:srgbClr val="D9591E"/>
                </a:solidFill>
                <a:latin typeface="Gill Sans MT"/>
              </a:rPr>
              <a:t> </a:t>
            </a:r>
            <a:r>
              <a:rPr lang="en-US" sz="3700">
                <a:latin typeface="Gill Sans MT"/>
              </a:rPr>
              <a:t>Median</a:t>
            </a:r>
            <a:r>
              <a:rPr lang="en-US" sz="3700">
                <a:solidFill>
                  <a:srgbClr val="D9591E"/>
                </a:solidFill>
                <a:latin typeface="Gill Sans MT"/>
              </a:rPr>
              <a:t> </a:t>
            </a:r>
            <a:r>
              <a:rPr lang="en-US" sz="3700">
                <a:latin typeface="Gill Sans MT"/>
              </a:rPr>
              <a:t>Income</a:t>
            </a:r>
            <a:r>
              <a:rPr lang="en-US" sz="3700">
                <a:solidFill>
                  <a:srgbClr val="D9591E"/>
                </a:solidFill>
                <a:latin typeface="Gill Sans MT"/>
              </a:rPr>
              <a:t> in San Francisco </a:t>
            </a:r>
            <a:endParaRPr lang="en-US" sz="3700">
              <a:latin typeface="Gill Sans MT"/>
            </a:endParaRPr>
          </a:p>
        </p:txBody>
      </p:sp>
      <p:pic>
        <p:nvPicPr>
          <p:cNvPr id="3" name="Graphic 2" descr="Map of San Francisco zip codes. Four are highlighted in Pink because they are the zip codes with the lowest median annual income. 94104, 94102., 94108, 94124">
            <a:extLst>
              <a:ext uri="{FF2B5EF4-FFF2-40B4-BE49-F238E27FC236}">
                <a16:creationId xmlns:a16="http://schemas.microsoft.com/office/drawing/2014/main" id="{E4C2ED22-9292-1573-98DF-FD8F755A1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23551" y="676431"/>
            <a:ext cx="5208085" cy="5195170"/>
          </a:xfrm>
          <a:prstGeom prst="rect">
            <a:avLst/>
          </a:prstGeom>
        </p:spPr>
      </p:pic>
      <p:sp>
        <p:nvSpPr>
          <p:cNvPr id="28" name="TextBox 27">
            <a:extLst>
              <a:ext uri="{FF2B5EF4-FFF2-40B4-BE49-F238E27FC236}">
                <a16:creationId xmlns:a16="http://schemas.microsoft.com/office/drawing/2014/main" id="{B4434BAB-F55A-0282-4DC1-05228FFD5A36}"/>
              </a:ext>
            </a:extLst>
          </p:cNvPr>
          <p:cNvSpPr txBox="1"/>
          <p:nvPr/>
        </p:nvSpPr>
        <p:spPr>
          <a:xfrm>
            <a:off x="2178886" y="5868990"/>
            <a:ext cx="9679017" cy="81560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ill Sans MT"/>
              </a:rPr>
              <a:t>94104 (Financial District), 94102 (Civic Center/Tenderloin), and 94108 (Lower Nob Hill/Chinatown/Downtown) have the lowest annual median income in San Francisco by zip code.</a:t>
            </a:r>
            <a:endParaRPr lang="en-US">
              <a:highlight>
                <a:srgbClr val="F5F5F5"/>
              </a:highlight>
              <a:latin typeface="Gill Sans MT"/>
            </a:endParaRPr>
          </a:p>
          <a:p>
            <a:endParaRPr lang="en-US" sz="1100"/>
          </a:p>
        </p:txBody>
      </p:sp>
    </p:spTree>
    <p:extLst>
      <p:ext uri="{BB962C8B-B14F-4D97-AF65-F5344CB8AC3E}">
        <p14:creationId xmlns:p14="http://schemas.microsoft.com/office/powerpoint/2010/main" val="109857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83273-D229-17EB-8A99-1515C636D0B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F74684A-030F-8F8E-8BDC-F5F2082ECBCE}"/>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410D6A3-DE2D-0452-427D-37B1A15F0350}"/>
              </a:ext>
            </a:extLst>
          </p:cNvPr>
          <p:cNvSpPr>
            <a:spLocks noGrp="1"/>
          </p:cNvSpPr>
          <p:nvPr>
            <p:ph type="sldNum" sz="quarter" idx="12"/>
          </p:nvPr>
        </p:nvSpPr>
        <p:spPr/>
        <p:txBody>
          <a:bodyPr/>
          <a:lstStyle/>
          <a:p>
            <a:r>
              <a:rPr lang="en-US"/>
              <a:t>Slide </a:t>
            </a:r>
            <a:fld id="{FF0CA7F6-C6A5-4B8D-AFCC-42F4A1E28EAF}" type="slidenum">
              <a:rPr lang="en-US" smtClean="0"/>
              <a:t>19</a:t>
            </a:fld>
            <a:endParaRPr lang="en-US"/>
          </a:p>
        </p:txBody>
      </p:sp>
      <p:sp>
        <p:nvSpPr>
          <p:cNvPr id="2" name="Title 1">
            <a:extLst>
              <a:ext uri="{FF2B5EF4-FFF2-40B4-BE49-F238E27FC236}">
                <a16:creationId xmlns:a16="http://schemas.microsoft.com/office/drawing/2014/main" id="{F2932792-5CA7-9829-DA73-F0542153487D}"/>
              </a:ext>
            </a:extLst>
          </p:cNvPr>
          <p:cNvSpPr>
            <a:spLocks noGrp="1"/>
          </p:cNvSpPr>
          <p:nvPr>
            <p:ph type="title"/>
          </p:nvPr>
        </p:nvSpPr>
        <p:spPr>
          <a:xfrm>
            <a:off x="184638" y="265100"/>
            <a:ext cx="10515600" cy="1325563"/>
          </a:xfrm>
        </p:spPr>
        <p:txBody>
          <a:bodyPr/>
          <a:lstStyle/>
          <a:p>
            <a:r>
              <a:rPr lang="en-US">
                <a:latin typeface="Gill Sans MT"/>
              </a:rPr>
              <a:t>Annual Median Income &amp; The Self-Sufficiency Standard in San Francisco</a:t>
            </a:r>
            <a:endParaRPr lang="en-US"/>
          </a:p>
        </p:txBody>
      </p:sp>
      <p:sp>
        <p:nvSpPr>
          <p:cNvPr id="6" name="TextBox 5">
            <a:extLst>
              <a:ext uri="{FF2B5EF4-FFF2-40B4-BE49-F238E27FC236}">
                <a16:creationId xmlns:a16="http://schemas.microsoft.com/office/drawing/2014/main" id="{593AC13C-1CD5-31A6-1C70-5C006D9497E4}"/>
              </a:ext>
            </a:extLst>
          </p:cNvPr>
          <p:cNvSpPr txBox="1"/>
          <p:nvPr/>
        </p:nvSpPr>
        <p:spPr>
          <a:xfrm>
            <a:off x="90949" y="1877309"/>
            <a:ext cx="4090880" cy="2769989"/>
          </a:xfrm>
          <a:prstGeom prst="rect">
            <a:avLst/>
          </a:prstGeom>
          <a:noFill/>
        </p:spPr>
        <p:txBody>
          <a:bodyPr wrap="square" rtlCol="0">
            <a:spAutoFit/>
          </a:bodyPr>
          <a:lstStyle/>
          <a:p>
            <a:r>
              <a:rPr lang="en-US" sz="2900">
                <a:solidFill>
                  <a:srgbClr val="D9591E"/>
                </a:solidFill>
                <a:highlight>
                  <a:srgbClr val="FFFFFF"/>
                </a:highlight>
                <a:latin typeface="Gill Sans MT"/>
                <a:ea typeface="+mj-ea"/>
                <a:cs typeface="+mj-cs"/>
              </a:rPr>
              <a:t>The self-sufficiency standard (SSS) is an alternative budget-based, annual measure to the federal poverty level that is geographic-specific. </a:t>
            </a:r>
          </a:p>
        </p:txBody>
      </p:sp>
      <p:pic>
        <p:nvPicPr>
          <p:cNvPr id="3" name="Picture 2" descr="Bar chart comparing race and ethnicity to the citywide median income and self-sufficiency standard. Black or African American and American Indian and Alaska Native populations had the lowest median incomes. ">
            <a:extLst>
              <a:ext uri="{FF2B5EF4-FFF2-40B4-BE49-F238E27FC236}">
                <a16:creationId xmlns:a16="http://schemas.microsoft.com/office/drawing/2014/main" id="{696DCB2D-55AA-6480-3D38-6902021340C0}"/>
              </a:ext>
            </a:extLst>
          </p:cNvPr>
          <p:cNvPicPr>
            <a:picLocks noChangeAspect="1"/>
          </p:cNvPicPr>
          <p:nvPr/>
        </p:nvPicPr>
        <p:blipFill>
          <a:blip r:embed="rId3"/>
          <a:stretch>
            <a:fillRect/>
          </a:stretch>
        </p:blipFill>
        <p:spPr>
          <a:xfrm>
            <a:off x="4177862" y="1587500"/>
            <a:ext cx="7836775" cy="5175251"/>
          </a:xfrm>
          <a:prstGeom prst="rect">
            <a:avLst/>
          </a:prstGeom>
        </p:spPr>
      </p:pic>
    </p:spTree>
    <p:extLst>
      <p:ext uri="{BB962C8B-B14F-4D97-AF65-F5344CB8AC3E}">
        <p14:creationId xmlns:p14="http://schemas.microsoft.com/office/powerpoint/2010/main" val="3912339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88CB7-94DC-2A3F-2B73-499B9D727D7C}"/>
            </a:ext>
          </a:extLst>
        </p:cNvPr>
        <p:cNvGrpSpPr/>
        <p:nvPr/>
      </p:nvGrpSpPr>
      <p:grpSpPr>
        <a:xfrm>
          <a:off x="0" y="0"/>
          <a:ext cx="0" cy="0"/>
          <a:chOff x="0" y="0"/>
          <a:chExt cx="0" cy="0"/>
        </a:xfrm>
      </p:grpSpPr>
      <p:sp>
        <p:nvSpPr>
          <p:cNvPr id="3" name="Content Placeholder 2" hidden="1">
            <a:extLst>
              <a:ext uri="{FF2B5EF4-FFF2-40B4-BE49-F238E27FC236}">
                <a16:creationId xmlns:a16="http://schemas.microsoft.com/office/drawing/2014/main" id="{742C2200-502B-80B2-1147-F4F4E5DE38CE}"/>
              </a:ext>
              <a:ext uri="{C183D7F6-B498-43B3-948B-1728B52AA6E4}">
                <adec:decorative xmlns:adec="http://schemas.microsoft.com/office/drawing/2017/decorative" val="1"/>
              </a:ext>
            </a:extLst>
          </p:cNvPr>
          <p:cNvSpPr>
            <a:spLocks noGrp="1"/>
          </p:cNvSpPr>
          <p:nvPr>
            <p:ph idx="1"/>
          </p:nvPr>
        </p:nvSpPr>
        <p:spPr>
          <a:xfrm>
            <a:off x="838200" y="1712783"/>
            <a:ext cx="10998200" cy="3911013"/>
          </a:xfrm>
        </p:spPr>
        <p:txBody>
          <a:bodyPr vert="horz" lIns="91440" tIns="45720" rIns="91440" bIns="45720" rtlCol="0" anchor="t">
            <a:normAutofit/>
          </a:bodyPr>
          <a:lstStyle/>
          <a:p>
            <a:endParaRPr lang="en-US" sz="3000">
              <a:solidFill>
                <a:schemeClr val="tx1"/>
              </a:solidFill>
              <a:latin typeface="Arial"/>
              <a:cs typeface="Arial"/>
            </a:endParaRPr>
          </a:p>
          <a:p>
            <a:pPr marL="228600" lvl="2">
              <a:spcBef>
                <a:spcPts val="1000"/>
              </a:spcBef>
            </a:pPr>
            <a:endParaRPr lang="en-US" sz="2800">
              <a:solidFill>
                <a:srgbClr val="000000"/>
              </a:solidFill>
              <a:highlight>
                <a:srgbClr val="FFFF00"/>
              </a:highlight>
            </a:endParaRPr>
          </a:p>
        </p:txBody>
      </p:sp>
      <p:sp>
        <p:nvSpPr>
          <p:cNvPr id="4" name="Slide Number Placeholder 3">
            <a:extLst>
              <a:ext uri="{FF2B5EF4-FFF2-40B4-BE49-F238E27FC236}">
                <a16:creationId xmlns:a16="http://schemas.microsoft.com/office/drawing/2014/main" id="{FDBCDF3B-8692-5404-5EF7-1E7C92F0FB50}"/>
              </a:ext>
            </a:extLst>
          </p:cNvPr>
          <p:cNvSpPr>
            <a:spLocks noGrp="1"/>
          </p:cNvSpPr>
          <p:nvPr>
            <p:ph type="sldNum" sz="quarter" idx="12"/>
          </p:nvPr>
        </p:nvSpPr>
        <p:spPr/>
        <p:txBody>
          <a:bodyPr/>
          <a:lstStyle/>
          <a:p>
            <a:r>
              <a:rPr lang="en-US"/>
              <a:t>Slide </a:t>
            </a:r>
            <a:fld id="{FF0CA7F6-C6A5-4B8D-AFCC-42F4A1E28EAF}" type="slidenum">
              <a:rPr lang="en-US" smtClean="0"/>
              <a:t>20</a:t>
            </a:fld>
            <a:endParaRPr lang="en-US"/>
          </a:p>
        </p:txBody>
      </p:sp>
      <p:sp>
        <p:nvSpPr>
          <p:cNvPr id="2" name="Title 1">
            <a:extLst>
              <a:ext uri="{FF2B5EF4-FFF2-40B4-BE49-F238E27FC236}">
                <a16:creationId xmlns:a16="http://schemas.microsoft.com/office/drawing/2014/main" id="{04D905E0-93BF-7C67-C91B-19242271CDBB}"/>
              </a:ext>
            </a:extLst>
          </p:cNvPr>
          <p:cNvSpPr>
            <a:spLocks noGrp="1"/>
          </p:cNvSpPr>
          <p:nvPr>
            <p:ph type="title"/>
          </p:nvPr>
        </p:nvSpPr>
        <p:spPr/>
        <p:txBody>
          <a:bodyPr/>
          <a:lstStyle/>
          <a:p>
            <a:r>
              <a:rPr lang="en-US">
                <a:latin typeface="Gill Sans MT"/>
              </a:rPr>
              <a:t>What Story is This Data Telling?</a:t>
            </a:r>
            <a:endParaRPr lang="en-US"/>
          </a:p>
        </p:txBody>
      </p:sp>
      <p:sp>
        <p:nvSpPr>
          <p:cNvPr id="6" name="TextBox 5">
            <a:extLst>
              <a:ext uri="{FF2B5EF4-FFF2-40B4-BE49-F238E27FC236}">
                <a16:creationId xmlns:a16="http://schemas.microsoft.com/office/drawing/2014/main" id="{AF283956-421A-5C32-49D0-FC965A89029A}"/>
              </a:ext>
            </a:extLst>
          </p:cNvPr>
          <p:cNvSpPr txBox="1"/>
          <p:nvPr/>
        </p:nvSpPr>
        <p:spPr>
          <a:xfrm>
            <a:off x="847543" y="1582622"/>
            <a:ext cx="10997337" cy="39990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00050" lvl="2" indent="-457200">
              <a:lnSpc>
                <a:spcPct val="90000"/>
              </a:lnSpc>
              <a:spcBef>
                <a:spcPts val="1000"/>
              </a:spcBef>
              <a:buAutoNum type="arabicPeriod"/>
            </a:pPr>
            <a:r>
              <a:rPr lang="en-US" sz="3200">
                <a:latin typeface="Arial"/>
                <a:ea typeface="Calibri"/>
                <a:cs typeface="Arial"/>
              </a:rPr>
              <a:t>There are zip codes experiencing food insecurity rates </a:t>
            </a:r>
            <a:r>
              <a:rPr lang="en-US" sz="3600" b="1">
                <a:solidFill>
                  <a:srgbClr val="D5006D"/>
                </a:solidFill>
                <a:latin typeface="Myriad Pro"/>
                <a:ea typeface="Calibri"/>
                <a:cs typeface="Arial"/>
              </a:rPr>
              <a:t>1.7x</a:t>
            </a:r>
            <a:r>
              <a:rPr lang="en-US" sz="3200">
                <a:latin typeface="Arial"/>
                <a:ea typeface="Calibri"/>
                <a:cs typeface="Arial"/>
              </a:rPr>
              <a:t> to </a:t>
            </a:r>
            <a:r>
              <a:rPr lang="en-US" sz="3600" b="1">
                <a:solidFill>
                  <a:srgbClr val="D5006D"/>
                </a:solidFill>
                <a:latin typeface="Myriad Pro"/>
                <a:ea typeface="Calibri"/>
                <a:cs typeface="Arial"/>
              </a:rPr>
              <a:t>2.6x</a:t>
            </a:r>
            <a:r>
              <a:rPr lang="en-US" sz="3200">
                <a:latin typeface="Arial"/>
                <a:ea typeface="Calibri"/>
                <a:cs typeface="Arial"/>
              </a:rPr>
              <a:t> higher than the citywide average, all with large BIPOC populations.</a:t>
            </a:r>
            <a:endParaRPr lang="en-US" sz="3200">
              <a:ea typeface="Calibri"/>
              <a:cs typeface="Calibri"/>
            </a:endParaRPr>
          </a:p>
          <a:p>
            <a:pPr marL="400050" lvl="2" indent="-457200">
              <a:lnSpc>
                <a:spcPct val="90000"/>
              </a:lnSpc>
              <a:spcBef>
                <a:spcPts val="1000"/>
              </a:spcBef>
              <a:buAutoNum type="arabicPeriod"/>
            </a:pPr>
            <a:r>
              <a:rPr lang="en-US" sz="3200">
                <a:solidFill>
                  <a:srgbClr val="000000"/>
                </a:solidFill>
                <a:latin typeface="Arial"/>
                <a:ea typeface="Calibri" panose="020F0502020204030204"/>
                <a:cs typeface="Arial"/>
              </a:rPr>
              <a:t>BIPOC are disproportionately impacted by nutrition-sensitive conditions.</a:t>
            </a:r>
          </a:p>
          <a:p>
            <a:pPr marL="400050" lvl="2" indent="-457200">
              <a:lnSpc>
                <a:spcPct val="90000"/>
              </a:lnSpc>
              <a:spcBef>
                <a:spcPts val="1000"/>
              </a:spcBef>
              <a:buAutoNum type="arabicPeriod"/>
            </a:pPr>
            <a:r>
              <a:rPr lang="en-US" sz="3200">
                <a:solidFill>
                  <a:srgbClr val="000000"/>
                </a:solidFill>
                <a:latin typeface="Arial"/>
                <a:ea typeface="Calibri" panose="020F0502020204030204"/>
                <a:cs typeface="Arial"/>
              </a:rPr>
              <a:t>The cost of living and income disparity in San Francisco is high; people are struggling to obtain food.</a:t>
            </a:r>
          </a:p>
          <a:p>
            <a:pPr marL="0" algn="ctr"/>
            <a:endParaRPr lang="en-US" sz="3200">
              <a:solidFill>
                <a:srgbClr val="000000"/>
              </a:solidFill>
              <a:latin typeface="Gill Sans MT"/>
              <a:ea typeface="Calibri" panose="020F0502020204030204"/>
              <a:cs typeface="Calibri" panose="020F0502020204030204"/>
            </a:endParaRPr>
          </a:p>
        </p:txBody>
      </p:sp>
    </p:spTree>
    <p:extLst>
      <p:ext uri="{BB962C8B-B14F-4D97-AF65-F5344CB8AC3E}">
        <p14:creationId xmlns:p14="http://schemas.microsoft.com/office/powerpoint/2010/main" val="305288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9406D2-C10F-C1D0-C5BF-9F8FD730A62B}"/>
              </a:ext>
            </a:extLst>
          </p:cNvPr>
          <p:cNvSpPr>
            <a:spLocks noGrp="1"/>
          </p:cNvSpPr>
          <p:nvPr>
            <p:ph type="sldNum" sz="quarter" idx="12"/>
          </p:nvPr>
        </p:nvSpPr>
        <p:spPr/>
        <p:txBody>
          <a:bodyPr/>
          <a:lstStyle/>
          <a:p>
            <a:r>
              <a:rPr lang="en-US"/>
              <a:t>Slide </a:t>
            </a:r>
            <a:fld id="{FF0CA7F6-C6A5-4B8D-AFCC-42F4A1E28EAF}" type="slidenum">
              <a:rPr lang="en-US" smtClean="0"/>
              <a:t>21</a:t>
            </a:fld>
            <a:endParaRPr lang="en-US"/>
          </a:p>
        </p:txBody>
      </p:sp>
      <p:sp>
        <p:nvSpPr>
          <p:cNvPr id="2" name="Title 1">
            <a:extLst>
              <a:ext uri="{FF2B5EF4-FFF2-40B4-BE49-F238E27FC236}">
                <a16:creationId xmlns:a16="http://schemas.microsoft.com/office/drawing/2014/main" id="{C38D809C-AA56-B4CD-7774-459D2175F176}"/>
              </a:ext>
            </a:extLst>
          </p:cNvPr>
          <p:cNvSpPr>
            <a:spLocks noGrp="1"/>
          </p:cNvSpPr>
          <p:nvPr>
            <p:ph type="title"/>
          </p:nvPr>
        </p:nvSpPr>
        <p:spPr>
          <a:xfrm>
            <a:off x="838200" y="549228"/>
            <a:ext cx="10515600" cy="990056"/>
          </a:xfrm>
        </p:spPr>
        <p:txBody>
          <a:bodyPr/>
          <a:lstStyle/>
          <a:p>
            <a:r>
              <a:rPr lang="en-US">
                <a:latin typeface="Gill Sans MT"/>
              </a:rPr>
              <a:t>Discussion – Break Out Groups</a:t>
            </a:r>
            <a:endParaRPr lang="en-US"/>
          </a:p>
        </p:txBody>
      </p:sp>
      <p:sp>
        <p:nvSpPr>
          <p:cNvPr id="5" name="TextBox 4">
            <a:extLst>
              <a:ext uri="{FF2B5EF4-FFF2-40B4-BE49-F238E27FC236}">
                <a16:creationId xmlns:a16="http://schemas.microsoft.com/office/drawing/2014/main" id="{F2427670-24F2-EED2-8A94-87AE60B65854}"/>
              </a:ext>
            </a:extLst>
          </p:cNvPr>
          <p:cNvSpPr txBox="1"/>
          <p:nvPr/>
        </p:nvSpPr>
        <p:spPr>
          <a:xfrm>
            <a:off x="912118" y="1582622"/>
            <a:ext cx="9531457" cy="45997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2" indent="-285750">
              <a:lnSpc>
                <a:spcPct val="90000"/>
              </a:lnSpc>
              <a:spcBef>
                <a:spcPts val="1000"/>
              </a:spcBef>
              <a:buFont typeface="Arial"/>
              <a:buChar char="•"/>
            </a:pPr>
            <a:r>
              <a:rPr lang="en-US" sz="3600">
                <a:solidFill>
                  <a:srgbClr val="000000"/>
                </a:solidFill>
                <a:latin typeface="Arial"/>
                <a:ea typeface="Calibri" panose="020F0502020204030204"/>
                <a:cs typeface="Arial"/>
              </a:rPr>
              <a:t>What are your reactions and questions?</a:t>
            </a:r>
          </a:p>
          <a:p>
            <a:pPr marL="228600" lvl="2" indent="-285750">
              <a:lnSpc>
                <a:spcPct val="90000"/>
              </a:lnSpc>
              <a:spcBef>
                <a:spcPts val="1000"/>
              </a:spcBef>
              <a:buFont typeface="Arial"/>
              <a:buChar char="•"/>
            </a:pPr>
            <a:r>
              <a:rPr lang="en-US" sz="3600">
                <a:solidFill>
                  <a:srgbClr val="000000"/>
                </a:solidFill>
                <a:latin typeface="Arial"/>
                <a:ea typeface="Calibri" panose="020F0502020204030204"/>
                <a:cs typeface="Arial"/>
              </a:rPr>
              <a:t>Does this data reflect your community and/or lived experiences?</a:t>
            </a:r>
            <a:endParaRPr lang="en-US"/>
          </a:p>
          <a:p>
            <a:pPr marL="228600" lvl="2" indent="-285750">
              <a:lnSpc>
                <a:spcPct val="90000"/>
              </a:lnSpc>
              <a:spcBef>
                <a:spcPts val="1000"/>
              </a:spcBef>
              <a:buFont typeface="Arial"/>
              <a:buChar char="•"/>
            </a:pPr>
            <a:r>
              <a:rPr lang="en-US" sz="3600">
                <a:solidFill>
                  <a:srgbClr val="000000"/>
                </a:solidFill>
                <a:latin typeface="Arial"/>
                <a:ea typeface="Calibri" panose="020F0502020204030204"/>
                <a:cs typeface="Arial"/>
              </a:rPr>
              <a:t>What is missing from this data and story?</a:t>
            </a:r>
          </a:p>
          <a:p>
            <a:pPr marL="228600" lvl="2" indent="-285750">
              <a:lnSpc>
                <a:spcPct val="90000"/>
              </a:lnSpc>
              <a:spcBef>
                <a:spcPts val="1000"/>
              </a:spcBef>
              <a:buFont typeface="Arial"/>
              <a:buChar char="•"/>
            </a:pPr>
            <a:endParaRPr lang="en-US" sz="2700">
              <a:solidFill>
                <a:srgbClr val="000000"/>
              </a:solidFill>
              <a:latin typeface="Arial"/>
              <a:ea typeface="Calibri" panose="020F0502020204030204"/>
              <a:cs typeface="Arial"/>
            </a:endParaRPr>
          </a:p>
          <a:p>
            <a:pPr marL="457200" indent="-457200">
              <a:buFont typeface="Arial"/>
              <a:buChar char="•"/>
            </a:pPr>
            <a:endParaRPr lang="en-US" sz="3200">
              <a:solidFill>
                <a:srgbClr val="000000"/>
              </a:solidFill>
              <a:latin typeface="Gill Sans MT"/>
              <a:ea typeface="Calibri" panose="020F0502020204030204"/>
              <a:cs typeface="Calibri" panose="020F0502020204030204"/>
            </a:endParaRPr>
          </a:p>
          <a:p>
            <a:pPr marL="285750" indent="-285750">
              <a:buFont typeface="Arial"/>
              <a:buChar char="•"/>
            </a:pPr>
            <a:endParaRPr lang="en-US" sz="3200">
              <a:solidFill>
                <a:srgbClr val="000000"/>
              </a:solidFill>
              <a:latin typeface="Gill Sans MT"/>
              <a:ea typeface="Calibri" panose="020F0502020204030204"/>
              <a:cs typeface="Calibri" panose="020F0502020204030204"/>
            </a:endParaRPr>
          </a:p>
          <a:p>
            <a:pPr algn="ctr"/>
            <a:endParaRPr lang="en-US">
              <a:solidFill>
                <a:srgbClr val="000000"/>
              </a:solidFill>
              <a:latin typeface="Calibri" panose="020F0502020204030204"/>
              <a:ea typeface="Calibri" panose="020F0502020204030204"/>
              <a:cs typeface="Calibri" panose="020F0502020204030204"/>
            </a:endParaRPr>
          </a:p>
          <a:p>
            <a:pPr algn="ctr"/>
            <a:endParaRPr lang="en-US" sz="3200">
              <a:solidFill>
                <a:srgbClr val="000000"/>
              </a:solidFill>
              <a:latin typeface="Gill Sans MT"/>
              <a:ea typeface="Calibri" panose="020F0502020204030204"/>
              <a:cs typeface="Calibri" panose="020F0502020204030204"/>
            </a:endParaRPr>
          </a:p>
        </p:txBody>
      </p:sp>
    </p:spTree>
    <p:extLst>
      <p:ext uri="{BB962C8B-B14F-4D97-AF65-F5344CB8AC3E}">
        <p14:creationId xmlns:p14="http://schemas.microsoft.com/office/powerpoint/2010/main" val="1250586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EA02E-DBAB-A573-79BB-ECA88665D21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1BBF1C-CFF5-CBFA-B7E4-C1811010D4D9}"/>
              </a:ext>
            </a:extLst>
          </p:cNvPr>
          <p:cNvSpPr>
            <a:spLocks noGrp="1"/>
          </p:cNvSpPr>
          <p:nvPr>
            <p:ph type="sldNum" sz="quarter" idx="12"/>
          </p:nvPr>
        </p:nvSpPr>
        <p:spPr/>
        <p:txBody>
          <a:bodyPr/>
          <a:lstStyle/>
          <a:p>
            <a:r>
              <a:rPr lang="en-US"/>
              <a:t>Slide </a:t>
            </a:r>
            <a:fld id="{FF0CA7F6-C6A5-4B8D-AFCC-42F4A1E28EAF}" type="slidenum">
              <a:rPr lang="en-US" smtClean="0"/>
              <a:t>22</a:t>
            </a:fld>
            <a:endParaRPr lang="en-US"/>
          </a:p>
        </p:txBody>
      </p:sp>
      <p:sp>
        <p:nvSpPr>
          <p:cNvPr id="2" name="Title 1">
            <a:extLst>
              <a:ext uri="{FF2B5EF4-FFF2-40B4-BE49-F238E27FC236}">
                <a16:creationId xmlns:a16="http://schemas.microsoft.com/office/drawing/2014/main" id="{9A4CDD6F-3E57-1436-B56D-75DBEA783497}"/>
              </a:ext>
            </a:extLst>
          </p:cNvPr>
          <p:cNvSpPr>
            <a:spLocks noGrp="1"/>
          </p:cNvSpPr>
          <p:nvPr>
            <p:ph type="title"/>
          </p:nvPr>
        </p:nvSpPr>
        <p:spPr>
          <a:xfrm>
            <a:off x="838200" y="1936750"/>
            <a:ext cx="10515600" cy="1325563"/>
          </a:xfrm>
        </p:spPr>
        <p:txBody>
          <a:bodyPr/>
          <a:lstStyle/>
          <a:p>
            <a:r>
              <a:rPr lang="en-US">
                <a:latin typeface="Gill Sans MT"/>
              </a:rPr>
              <a:t>Break – 10 min.</a:t>
            </a:r>
            <a:endParaRPr lang="en-US"/>
          </a:p>
        </p:txBody>
      </p:sp>
    </p:spTree>
    <p:extLst>
      <p:ext uri="{BB962C8B-B14F-4D97-AF65-F5344CB8AC3E}">
        <p14:creationId xmlns:p14="http://schemas.microsoft.com/office/powerpoint/2010/main" val="2746731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1137A-3282-7120-3BDF-B3CF50B1EB0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B440FA-2D59-BDDF-C914-48F0C0D50614}"/>
              </a:ext>
            </a:extLst>
          </p:cNvPr>
          <p:cNvSpPr>
            <a:spLocks noGrp="1"/>
          </p:cNvSpPr>
          <p:nvPr>
            <p:ph type="sldNum" sz="quarter" idx="12"/>
          </p:nvPr>
        </p:nvSpPr>
        <p:spPr/>
        <p:txBody>
          <a:bodyPr/>
          <a:lstStyle/>
          <a:p>
            <a:r>
              <a:rPr lang="en-US"/>
              <a:t>Slide </a:t>
            </a:r>
            <a:fld id="{FF0CA7F6-C6A5-4B8D-AFCC-42F4A1E28EAF}" type="slidenum">
              <a:rPr lang="en-US" smtClean="0"/>
              <a:t>23</a:t>
            </a:fld>
            <a:endParaRPr lang="en-US"/>
          </a:p>
        </p:txBody>
      </p:sp>
      <p:sp>
        <p:nvSpPr>
          <p:cNvPr id="2" name="Title 1">
            <a:extLst>
              <a:ext uri="{FF2B5EF4-FFF2-40B4-BE49-F238E27FC236}">
                <a16:creationId xmlns:a16="http://schemas.microsoft.com/office/drawing/2014/main" id="{E3698AF0-B4A6-7754-7267-EB74D1E24FB6}"/>
              </a:ext>
            </a:extLst>
          </p:cNvPr>
          <p:cNvSpPr>
            <a:spLocks noGrp="1"/>
          </p:cNvSpPr>
          <p:nvPr>
            <p:ph type="title"/>
          </p:nvPr>
        </p:nvSpPr>
        <p:spPr>
          <a:xfrm>
            <a:off x="838200" y="2411236"/>
            <a:ext cx="10515600" cy="1325563"/>
          </a:xfrm>
        </p:spPr>
        <p:txBody>
          <a:bodyPr/>
          <a:lstStyle/>
          <a:p>
            <a:r>
              <a:rPr lang="en-US">
                <a:latin typeface="Gill Sans MT"/>
              </a:rPr>
              <a:t>Data Collection Process and Timeline</a:t>
            </a:r>
            <a:endParaRPr lang="en-US"/>
          </a:p>
        </p:txBody>
      </p:sp>
    </p:spTree>
    <p:extLst>
      <p:ext uri="{BB962C8B-B14F-4D97-AF65-F5344CB8AC3E}">
        <p14:creationId xmlns:p14="http://schemas.microsoft.com/office/powerpoint/2010/main" val="1451282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2F741C7-9ACE-3541-A39D-646DE639C1B3}"/>
              </a:ext>
              <a:ext uri="{C183D7F6-B498-43B3-948B-1728B52AA6E4}">
                <adec:decorative xmlns:adec="http://schemas.microsoft.com/office/drawing/2017/decorative" val="1"/>
              </a:ext>
            </a:extLst>
          </p:cNvPr>
          <p:cNvGrpSpPr/>
          <p:nvPr/>
        </p:nvGrpSpPr>
        <p:grpSpPr>
          <a:xfrm>
            <a:off x="405063" y="2139266"/>
            <a:ext cx="11444672" cy="2079097"/>
            <a:chOff x="405063" y="2139266"/>
            <a:chExt cx="11444672" cy="2079097"/>
          </a:xfrm>
        </p:grpSpPr>
        <p:cxnSp>
          <p:nvCxnSpPr>
            <p:cNvPr id="1146" name="Straight Connector 1145">
              <a:extLst>
                <a:ext uri="{FF2B5EF4-FFF2-40B4-BE49-F238E27FC236}">
                  <a16:creationId xmlns:a16="http://schemas.microsoft.com/office/drawing/2014/main" id="{002F5823-077A-7CF9-8D2A-478F24DF2985}"/>
                </a:ext>
                <a:ext uri="{C183D7F6-B498-43B3-948B-1728B52AA6E4}">
                  <adec:decorative xmlns:adec="http://schemas.microsoft.com/office/drawing/2017/decorative" val="1"/>
                </a:ext>
              </a:extLst>
            </p:cNvPr>
            <p:cNvCxnSpPr>
              <a:cxnSpLocks/>
            </p:cNvCxnSpPr>
            <p:nvPr/>
          </p:nvCxnSpPr>
          <p:spPr>
            <a:xfrm flipH="1">
              <a:off x="11488787" y="3175572"/>
              <a:ext cx="360948" cy="204537"/>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70DD79C-C6A9-F0D0-E8DB-F09E994AF212}"/>
                </a:ext>
              </a:extLst>
            </p:cNvPr>
            <p:cNvGrpSpPr/>
            <p:nvPr/>
          </p:nvGrpSpPr>
          <p:grpSpPr>
            <a:xfrm>
              <a:off x="405063" y="2139266"/>
              <a:ext cx="11404567" cy="2079097"/>
              <a:chOff x="405063" y="2139266"/>
              <a:chExt cx="11404567" cy="2079097"/>
            </a:xfrm>
          </p:grpSpPr>
          <p:cxnSp>
            <p:nvCxnSpPr>
              <p:cNvPr id="1121" name="Straight Connector 1120">
                <a:extLst>
                  <a:ext uri="{FF2B5EF4-FFF2-40B4-BE49-F238E27FC236}">
                    <a16:creationId xmlns:a16="http://schemas.microsoft.com/office/drawing/2014/main" id="{3C4A9985-01AC-061D-7330-93788456416E}"/>
                  </a:ext>
                  <a:ext uri="{C183D7F6-B498-43B3-948B-1728B52AA6E4}">
                    <adec:decorative xmlns:adec="http://schemas.microsoft.com/office/drawing/2017/decorative" val="1"/>
                  </a:ext>
                </a:extLst>
              </p:cNvPr>
              <p:cNvCxnSpPr/>
              <p:nvPr/>
            </p:nvCxnSpPr>
            <p:spPr>
              <a:xfrm>
                <a:off x="405063" y="3177674"/>
                <a:ext cx="1138187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22" name="Straight Connector 1121">
                <a:extLst>
                  <a:ext uri="{FF2B5EF4-FFF2-40B4-BE49-F238E27FC236}">
                    <a16:creationId xmlns:a16="http://schemas.microsoft.com/office/drawing/2014/main" id="{0C87E878-F0D0-0255-68E7-0D24178C1A90}"/>
                  </a:ext>
                  <a:ext uri="{C183D7F6-B498-43B3-948B-1728B52AA6E4}">
                    <adec:decorative xmlns:adec="http://schemas.microsoft.com/office/drawing/2017/decorative" val="1"/>
                  </a:ext>
                </a:extLst>
              </p:cNvPr>
              <p:cNvCxnSpPr>
                <a:cxnSpLocks/>
              </p:cNvCxnSpPr>
              <p:nvPr/>
            </p:nvCxnSpPr>
            <p:spPr>
              <a:xfrm flipV="1">
                <a:off x="673768" y="2539999"/>
                <a:ext cx="0" cy="637674"/>
              </a:xfrm>
              <a:prstGeom prst="line">
                <a:avLst/>
              </a:prstGeom>
              <a:ln w="57150">
                <a:solidFill>
                  <a:srgbClr val="279D9A"/>
                </a:solidFill>
              </a:ln>
            </p:spPr>
            <p:style>
              <a:lnRef idx="1">
                <a:schemeClr val="accent1"/>
              </a:lnRef>
              <a:fillRef idx="0">
                <a:schemeClr val="accent1"/>
              </a:fillRef>
              <a:effectRef idx="0">
                <a:schemeClr val="accent1"/>
              </a:effectRef>
              <a:fontRef idx="minor">
                <a:schemeClr val="tx1"/>
              </a:fontRef>
            </p:style>
          </p:cxnSp>
          <p:cxnSp>
            <p:nvCxnSpPr>
              <p:cNvPr id="1123" name="Straight Connector 1122">
                <a:extLst>
                  <a:ext uri="{FF2B5EF4-FFF2-40B4-BE49-F238E27FC236}">
                    <a16:creationId xmlns:a16="http://schemas.microsoft.com/office/drawing/2014/main" id="{BFD60BC4-4924-4CAB-9F2D-3F970D488203}"/>
                  </a:ext>
                  <a:ext uri="{C183D7F6-B498-43B3-948B-1728B52AA6E4}">
                    <adec:decorative xmlns:adec="http://schemas.microsoft.com/office/drawing/2017/decorative" val="1"/>
                  </a:ext>
                </a:extLst>
              </p:cNvPr>
              <p:cNvCxnSpPr>
                <a:cxnSpLocks/>
              </p:cNvCxnSpPr>
              <p:nvPr/>
            </p:nvCxnSpPr>
            <p:spPr>
              <a:xfrm flipV="1">
                <a:off x="1411705" y="3185388"/>
                <a:ext cx="0" cy="637674"/>
              </a:xfrm>
              <a:prstGeom prst="line">
                <a:avLst/>
              </a:prstGeom>
              <a:ln w="57150">
                <a:solidFill>
                  <a:srgbClr val="279D9A"/>
                </a:solidFill>
              </a:ln>
            </p:spPr>
            <p:style>
              <a:lnRef idx="1">
                <a:schemeClr val="accent1"/>
              </a:lnRef>
              <a:fillRef idx="0">
                <a:schemeClr val="accent1"/>
              </a:fillRef>
              <a:effectRef idx="0">
                <a:schemeClr val="accent1"/>
              </a:effectRef>
              <a:fontRef idx="minor">
                <a:schemeClr val="tx1"/>
              </a:fontRef>
            </p:style>
          </p:cxnSp>
          <p:pic>
            <p:nvPicPr>
              <p:cNvPr id="1124" name="Graphic 11" descr="Badge 1 with solid fill">
                <a:extLst>
                  <a:ext uri="{FF2B5EF4-FFF2-40B4-BE49-F238E27FC236}">
                    <a16:creationId xmlns:a16="http://schemas.microsoft.com/office/drawing/2014/main" id="{6409C69B-0ADC-3D2F-FC6E-311E398FD5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1559" y="2139266"/>
                <a:ext cx="356937" cy="356937"/>
              </a:xfrm>
              <a:prstGeom prst="rect">
                <a:avLst/>
              </a:prstGeom>
            </p:spPr>
          </p:pic>
          <p:pic>
            <p:nvPicPr>
              <p:cNvPr id="1125" name="Graphic 18" descr="Badge 4 with solid fill">
                <a:extLst>
                  <a:ext uri="{FF2B5EF4-FFF2-40B4-BE49-F238E27FC236}">
                    <a16:creationId xmlns:a16="http://schemas.microsoft.com/office/drawing/2014/main" id="{7F232497-8C40-0DDB-295E-A4002B1C17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91419" y="3856620"/>
                <a:ext cx="361743" cy="361743"/>
              </a:xfrm>
              <a:prstGeom prst="rect">
                <a:avLst/>
              </a:prstGeom>
            </p:spPr>
          </p:pic>
          <p:pic>
            <p:nvPicPr>
              <p:cNvPr id="1126" name="Graphic 22" descr="Badge with solid fill">
                <a:extLst>
                  <a:ext uri="{FF2B5EF4-FFF2-40B4-BE49-F238E27FC236}">
                    <a16:creationId xmlns:a16="http://schemas.microsoft.com/office/drawing/2014/main" id="{FEBE3440-1DED-938D-74E0-A1F75CC809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6145" y="3856620"/>
                <a:ext cx="356937" cy="356937"/>
              </a:xfrm>
              <a:prstGeom prst="rect">
                <a:avLst/>
              </a:prstGeom>
            </p:spPr>
          </p:pic>
          <p:pic>
            <p:nvPicPr>
              <p:cNvPr id="1127" name="Graphic 24" descr="Badge 3 with solid fill">
                <a:extLst>
                  <a:ext uri="{FF2B5EF4-FFF2-40B4-BE49-F238E27FC236}">
                    <a16:creationId xmlns:a16="http://schemas.microsoft.com/office/drawing/2014/main" id="{23ED0905-4D92-3D6C-0FE7-E238D96C1B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72175" y="2139266"/>
                <a:ext cx="386020" cy="356937"/>
              </a:xfrm>
              <a:prstGeom prst="rect">
                <a:avLst/>
              </a:prstGeom>
            </p:spPr>
          </p:pic>
          <p:pic>
            <p:nvPicPr>
              <p:cNvPr id="1128" name="Graphic 26" descr="Badge 6 with solid fill">
                <a:extLst>
                  <a:ext uri="{FF2B5EF4-FFF2-40B4-BE49-F238E27FC236}">
                    <a16:creationId xmlns:a16="http://schemas.microsoft.com/office/drawing/2014/main" id="{4178BCBB-1267-B3F0-6339-9412633514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65594" y="3861359"/>
                <a:ext cx="356938" cy="356938"/>
              </a:xfrm>
              <a:prstGeom prst="rect">
                <a:avLst/>
              </a:prstGeom>
            </p:spPr>
          </p:pic>
          <p:pic>
            <p:nvPicPr>
              <p:cNvPr id="1129" name="Graphic 28" descr="Badge 7 with solid fill">
                <a:extLst>
                  <a:ext uri="{FF2B5EF4-FFF2-40B4-BE49-F238E27FC236}">
                    <a16:creationId xmlns:a16="http://schemas.microsoft.com/office/drawing/2014/main" id="{AEBEAE38-1431-3B17-7DD6-A0C9EC29E8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92216" y="2160773"/>
                <a:ext cx="356939" cy="356939"/>
              </a:xfrm>
              <a:prstGeom prst="rect">
                <a:avLst/>
              </a:prstGeom>
            </p:spPr>
          </p:pic>
          <p:pic>
            <p:nvPicPr>
              <p:cNvPr id="1130" name="Graphic 30" descr="Badge 5 with solid fill">
                <a:extLst>
                  <a:ext uri="{FF2B5EF4-FFF2-40B4-BE49-F238E27FC236}">
                    <a16:creationId xmlns:a16="http://schemas.microsoft.com/office/drawing/2014/main" id="{B3472DF8-B0B0-276E-0D40-0F50BB7945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72868" y="2160773"/>
                <a:ext cx="356937" cy="356937"/>
              </a:xfrm>
              <a:prstGeom prst="rect">
                <a:avLst/>
              </a:prstGeom>
            </p:spPr>
          </p:pic>
          <p:cxnSp>
            <p:nvCxnSpPr>
              <p:cNvPr id="1133" name="Straight Connector 1132">
                <a:extLst>
                  <a:ext uri="{FF2B5EF4-FFF2-40B4-BE49-F238E27FC236}">
                    <a16:creationId xmlns:a16="http://schemas.microsoft.com/office/drawing/2014/main" id="{0152CCE7-9991-EAAD-AAE9-1BB0520619E3}"/>
                  </a:ext>
                  <a:ext uri="{C183D7F6-B498-43B3-948B-1728B52AA6E4}">
                    <adec:decorative xmlns:adec="http://schemas.microsoft.com/office/drawing/2017/decorative" val="1"/>
                  </a:ext>
                </a:extLst>
              </p:cNvPr>
              <p:cNvCxnSpPr>
                <a:cxnSpLocks/>
              </p:cNvCxnSpPr>
              <p:nvPr/>
            </p:nvCxnSpPr>
            <p:spPr>
              <a:xfrm flipV="1">
                <a:off x="3350643" y="2534219"/>
                <a:ext cx="0" cy="637674"/>
              </a:xfrm>
              <a:prstGeom prst="line">
                <a:avLst/>
              </a:prstGeom>
              <a:ln w="57150">
                <a:solidFill>
                  <a:srgbClr val="279D9A"/>
                </a:solidFill>
              </a:ln>
            </p:spPr>
            <p:style>
              <a:lnRef idx="1">
                <a:schemeClr val="accent1"/>
              </a:lnRef>
              <a:fillRef idx="0">
                <a:schemeClr val="accent1"/>
              </a:fillRef>
              <a:effectRef idx="0">
                <a:schemeClr val="accent1"/>
              </a:effectRef>
              <a:fontRef idx="minor">
                <a:schemeClr val="tx1"/>
              </a:fontRef>
            </p:style>
          </p:cxnSp>
          <p:cxnSp>
            <p:nvCxnSpPr>
              <p:cNvPr id="1134" name="Straight Connector 1133">
                <a:extLst>
                  <a:ext uri="{FF2B5EF4-FFF2-40B4-BE49-F238E27FC236}">
                    <a16:creationId xmlns:a16="http://schemas.microsoft.com/office/drawing/2014/main" id="{68CB7E20-DBD2-683B-5D18-6B8B9B98ED6E}"/>
                  </a:ext>
                  <a:ext uri="{C183D7F6-B498-43B3-948B-1728B52AA6E4}">
                    <adec:decorative xmlns:adec="http://schemas.microsoft.com/office/drawing/2017/decorative" val="1"/>
                  </a:ext>
                </a:extLst>
              </p:cNvPr>
              <p:cNvCxnSpPr>
                <a:cxnSpLocks/>
              </p:cNvCxnSpPr>
              <p:nvPr/>
            </p:nvCxnSpPr>
            <p:spPr>
              <a:xfrm flipV="1">
                <a:off x="4274694" y="3185388"/>
                <a:ext cx="0" cy="637674"/>
              </a:xfrm>
              <a:prstGeom prst="line">
                <a:avLst/>
              </a:prstGeom>
              <a:ln w="57150">
                <a:solidFill>
                  <a:srgbClr val="279D9A"/>
                </a:solidFill>
              </a:ln>
            </p:spPr>
            <p:style>
              <a:lnRef idx="1">
                <a:schemeClr val="accent1"/>
              </a:lnRef>
              <a:fillRef idx="0">
                <a:schemeClr val="accent1"/>
              </a:fillRef>
              <a:effectRef idx="0">
                <a:schemeClr val="accent1"/>
              </a:effectRef>
              <a:fontRef idx="minor">
                <a:schemeClr val="tx1"/>
              </a:fontRef>
            </p:style>
          </p:cxnSp>
          <p:cxnSp>
            <p:nvCxnSpPr>
              <p:cNvPr id="1136" name="Straight Connector 1135">
                <a:extLst>
                  <a:ext uri="{FF2B5EF4-FFF2-40B4-BE49-F238E27FC236}">
                    <a16:creationId xmlns:a16="http://schemas.microsoft.com/office/drawing/2014/main" id="{478BA0A7-A3C6-7DBB-B90C-1F7FA3BDD048}"/>
                  </a:ext>
                  <a:ext uri="{C183D7F6-B498-43B3-948B-1728B52AA6E4}">
                    <adec:decorative xmlns:adec="http://schemas.microsoft.com/office/drawing/2017/decorative" val="1"/>
                  </a:ext>
                </a:extLst>
              </p:cNvPr>
              <p:cNvCxnSpPr>
                <a:cxnSpLocks/>
              </p:cNvCxnSpPr>
              <p:nvPr/>
            </p:nvCxnSpPr>
            <p:spPr>
              <a:xfrm flipV="1">
                <a:off x="6351337" y="2551268"/>
                <a:ext cx="0" cy="63767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38" name="Straight Connector 1137">
                <a:extLst>
                  <a:ext uri="{FF2B5EF4-FFF2-40B4-BE49-F238E27FC236}">
                    <a16:creationId xmlns:a16="http://schemas.microsoft.com/office/drawing/2014/main" id="{C484074B-A90A-2593-F1D1-4D2E19149262}"/>
                  </a:ext>
                  <a:ext uri="{C183D7F6-B498-43B3-948B-1728B52AA6E4}">
                    <adec:decorative xmlns:adec="http://schemas.microsoft.com/office/drawing/2017/decorative" val="1"/>
                  </a:ext>
                </a:extLst>
              </p:cNvPr>
              <p:cNvCxnSpPr>
                <a:cxnSpLocks/>
              </p:cNvCxnSpPr>
              <p:nvPr/>
            </p:nvCxnSpPr>
            <p:spPr>
              <a:xfrm flipV="1">
                <a:off x="7944063" y="3185388"/>
                <a:ext cx="0" cy="63767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40" name="Straight Connector 1139">
                <a:extLst>
                  <a:ext uri="{FF2B5EF4-FFF2-40B4-BE49-F238E27FC236}">
                    <a16:creationId xmlns:a16="http://schemas.microsoft.com/office/drawing/2014/main" id="{03E405C2-0E07-DBCF-7B4C-32C865B96C28}"/>
                  </a:ext>
                  <a:ext uri="{C183D7F6-B498-43B3-948B-1728B52AA6E4}">
                    <adec:decorative xmlns:adec="http://schemas.microsoft.com/office/drawing/2017/decorative" val="1"/>
                  </a:ext>
                </a:extLst>
              </p:cNvPr>
              <p:cNvCxnSpPr>
                <a:cxnSpLocks/>
              </p:cNvCxnSpPr>
              <p:nvPr/>
            </p:nvCxnSpPr>
            <p:spPr>
              <a:xfrm flipV="1">
                <a:off x="9670686" y="2551268"/>
                <a:ext cx="0" cy="63767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45" name="Straight Connector 1144">
                <a:extLst>
                  <a:ext uri="{FF2B5EF4-FFF2-40B4-BE49-F238E27FC236}">
                    <a16:creationId xmlns:a16="http://schemas.microsoft.com/office/drawing/2014/main" id="{D44B32FB-D7AB-DE71-BD8B-7EAFCE318BBD}"/>
                  </a:ext>
                  <a:ext uri="{C183D7F6-B498-43B3-948B-1728B52AA6E4}">
                    <adec:decorative xmlns:adec="http://schemas.microsoft.com/office/drawing/2017/decorative" val="1"/>
                  </a:ext>
                </a:extLst>
              </p:cNvPr>
              <p:cNvCxnSpPr>
                <a:cxnSpLocks/>
              </p:cNvCxnSpPr>
              <p:nvPr/>
            </p:nvCxnSpPr>
            <p:spPr>
              <a:xfrm>
                <a:off x="11582368" y="2921573"/>
                <a:ext cx="227262" cy="258010"/>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 name="Slide Number Placeholder 3">
            <a:extLst>
              <a:ext uri="{FF2B5EF4-FFF2-40B4-BE49-F238E27FC236}">
                <a16:creationId xmlns:a16="http://schemas.microsoft.com/office/drawing/2014/main" id="{F205EF20-002B-3FC1-C04C-6911E80FA9A9}"/>
              </a:ext>
            </a:extLst>
          </p:cNvPr>
          <p:cNvSpPr>
            <a:spLocks noGrp="1"/>
          </p:cNvSpPr>
          <p:nvPr>
            <p:ph type="sldNum" sz="quarter" idx="12"/>
          </p:nvPr>
        </p:nvSpPr>
        <p:spPr/>
        <p:txBody>
          <a:bodyPr/>
          <a:lstStyle/>
          <a:p>
            <a:r>
              <a:rPr lang="en-US"/>
              <a:t>Slide </a:t>
            </a:r>
            <a:fld id="{FF0CA7F6-C6A5-4B8D-AFCC-42F4A1E28EAF}" type="slidenum">
              <a:rPr lang="en-US" smtClean="0"/>
              <a:t>24</a:t>
            </a:fld>
            <a:endParaRPr lang="en-US"/>
          </a:p>
        </p:txBody>
      </p:sp>
      <p:sp>
        <p:nvSpPr>
          <p:cNvPr id="2" name="Title 1">
            <a:extLst>
              <a:ext uri="{FF2B5EF4-FFF2-40B4-BE49-F238E27FC236}">
                <a16:creationId xmlns:a16="http://schemas.microsoft.com/office/drawing/2014/main" id="{A3EBEE84-EE10-8C7A-824B-DC33BB0FBE6F}"/>
              </a:ext>
            </a:extLst>
          </p:cNvPr>
          <p:cNvSpPr>
            <a:spLocks noGrp="1"/>
          </p:cNvSpPr>
          <p:nvPr>
            <p:ph type="title"/>
          </p:nvPr>
        </p:nvSpPr>
        <p:spPr>
          <a:xfrm>
            <a:off x="838200" y="365125"/>
            <a:ext cx="10515600" cy="709531"/>
          </a:xfrm>
        </p:spPr>
        <p:txBody>
          <a:bodyPr/>
          <a:lstStyle/>
          <a:p>
            <a:r>
              <a:rPr lang="en-US">
                <a:latin typeface="Gill Sans MT"/>
              </a:rPr>
              <a:t>Report Process &amp; Timeline</a:t>
            </a:r>
            <a:endParaRPr lang="en-US"/>
          </a:p>
        </p:txBody>
      </p:sp>
      <p:sp>
        <p:nvSpPr>
          <p:cNvPr id="1142" name="TextBox 8">
            <a:extLst>
              <a:ext uri="{FF2B5EF4-FFF2-40B4-BE49-F238E27FC236}">
                <a16:creationId xmlns:a16="http://schemas.microsoft.com/office/drawing/2014/main" id="{169CB4CE-CD42-2075-D1A3-4FF45B0C3E82}"/>
              </a:ext>
            </a:extLst>
          </p:cNvPr>
          <p:cNvSpPr txBox="1"/>
          <p:nvPr/>
        </p:nvSpPr>
        <p:spPr>
          <a:xfrm>
            <a:off x="841902" y="2033172"/>
            <a:ext cx="2073123"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Data Collection Tool sent out on February 18th  </a:t>
            </a:r>
            <a:endParaRPr lang="en-US">
              <a:ea typeface="Calibri"/>
              <a:cs typeface="Calibri"/>
            </a:endParaRPr>
          </a:p>
        </p:txBody>
      </p:sp>
      <p:sp>
        <p:nvSpPr>
          <p:cNvPr id="1131" name="TextBox 31">
            <a:extLst>
              <a:ext uri="{FF2B5EF4-FFF2-40B4-BE49-F238E27FC236}">
                <a16:creationId xmlns:a16="http://schemas.microsoft.com/office/drawing/2014/main" id="{7E87129A-95E1-8D83-403A-A01137C9EFCF}"/>
              </a:ext>
            </a:extLst>
          </p:cNvPr>
          <p:cNvSpPr txBox="1"/>
          <p:nvPr/>
        </p:nvSpPr>
        <p:spPr>
          <a:xfrm>
            <a:off x="1687135" y="3639144"/>
            <a:ext cx="2295067" cy="150810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Reporting Departments have 120 days to submit data to DPH - </a:t>
            </a:r>
            <a:r>
              <a:rPr lang="en-US" b="1"/>
              <a:t>June 18th</a:t>
            </a:r>
            <a:endParaRPr lang="en-US" b="1">
              <a:ea typeface="Calibri"/>
              <a:cs typeface="Calibri"/>
            </a:endParaRPr>
          </a:p>
        </p:txBody>
      </p:sp>
      <p:sp>
        <p:nvSpPr>
          <p:cNvPr id="1132" name="TextBox 32">
            <a:extLst>
              <a:ext uri="{FF2B5EF4-FFF2-40B4-BE49-F238E27FC236}">
                <a16:creationId xmlns:a16="http://schemas.microsoft.com/office/drawing/2014/main" id="{6C7B9107-25CA-0AEB-74BC-EFC2E2D0FFBD}"/>
              </a:ext>
            </a:extLst>
          </p:cNvPr>
          <p:cNvSpPr txBox="1"/>
          <p:nvPr/>
        </p:nvSpPr>
        <p:spPr>
          <a:xfrm>
            <a:off x="3572505" y="1470333"/>
            <a:ext cx="2420965" cy="147732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DPH compiles Reporting Department data and other analyses for the report – summer 2026</a:t>
            </a:r>
            <a:endParaRPr lang="en-US">
              <a:ea typeface="Calibri"/>
              <a:cs typeface="Calibri"/>
            </a:endParaRPr>
          </a:p>
        </p:txBody>
      </p:sp>
      <p:sp>
        <p:nvSpPr>
          <p:cNvPr id="1135" name="TextBox 36">
            <a:extLst>
              <a:ext uri="{FF2B5EF4-FFF2-40B4-BE49-F238E27FC236}">
                <a16:creationId xmlns:a16="http://schemas.microsoft.com/office/drawing/2014/main" id="{72B41620-0CA9-EB20-F609-3A2A828E4817}"/>
              </a:ext>
            </a:extLst>
          </p:cNvPr>
          <p:cNvSpPr txBox="1"/>
          <p:nvPr/>
        </p:nvSpPr>
        <p:spPr>
          <a:xfrm>
            <a:off x="4567185" y="3755933"/>
            <a:ext cx="2564969" cy="923330"/>
          </a:xfrm>
          <a:prstGeom prst="rect">
            <a:avLst/>
          </a:prstGeom>
          <a:noFill/>
          <a:ln w="76200">
            <a:solidFill>
              <a:srgbClr val="279D9A"/>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ea typeface="Calibri"/>
                <a:cs typeface="Calibri"/>
              </a:rPr>
              <a:t>Community/Public engagement meeting #1 –September 29, 2026</a:t>
            </a:r>
          </a:p>
        </p:txBody>
      </p:sp>
      <p:sp>
        <p:nvSpPr>
          <p:cNvPr id="1137" name="TextBox 38">
            <a:extLst>
              <a:ext uri="{FF2B5EF4-FFF2-40B4-BE49-F238E27FC236}">
                <a16:creationId xmlns:a16="http://schemas.microsoft.com/office/drawing/2014/main" id="{F58F4C26-BF84-8930-6CF8-C415657CCD3D}"/>
              </a:ext>
            </a:extLst>
          </p:cNvPr>
          <p:cNvSpPr txBox="1"/>
          <p:nvPr/>
        </p:nvSpPr>
        <p:spPr>
          <a:xfrm>
            <a:off x="6631716" y="2035673"/>
            <a:ext cx="2502358"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Community/Public </a:t>
            </a:r>
          </a:p>
          <a:p>
            <a:r>
              <a:rPr lang="en-US"/>
              <a:t>engagement meeting #2 –</a:t>
            </a:r>
            <a:r>
              <a:rPr lang="en-US">
                <a:ea typeface="Calibri"/>
                <a:cs typeface="Calibri"/>
              </a:rPr>
              <a:t> October 27, 2026</a:t>
            </a:r>
            <a:endParaRPr lang="en-US"/>
          </a:p>
        </p:txBody>
      </p:sp>
      <p:sp>
        <p:nvSpPr>
          <p:cNvPr id="1139" name="TextBox 40">
            <a:extLst>
              <a:ext uri="{FF2B5EF4-FFF2-40B4-BE49-F238E27FC236}">
                <a16:creationId xmlns:a16="http://schemas.microsoft.com/office/drawing/2014/main" id="{DDDE86A2-EA9D-CB78-2FA4-516B48E35911}"/>
              </a:ext>
            </a:extLst>
          </p:cNvPr>
          <p:cNvSpPr txBox="1"/>
          <p:nvPr/>
        </p:nvSpPr>
        <p:spPr>
          <a:xfrm>
            <a:off x="8221235" y="3633272"/>
            <a:ext cx="3762460"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DPH develops written report on data, findings and recommendations from public meetings -</a:t>
            </a:r>
            <a:endParaRPr lang="en-US">
              <a:ea typeface="Calibri"/>
              <a:cs typeface="Calibri"/>
            </a:endParaRPr>
          </a:p>
          <a:p>
            <a:r>
              <a:rPr lang="en-US">
                <a:ea typeface="Calibri"/>
                <a:cs typeface="Calibri"/>
              </a:rPr>
              <a:t>fall 2026</a:t>
            </a:r>
          </a:p>
        </p:txBody>
      </p:sp>
      <p:sp>
        <p:nvSpPr>
          <p:cNvPr id="1141" name="TextBox 42">
            <a:extLst>
              <a:ext uri="{FF2B5EF4-FFF2-40B4-BE49-F238E27FC236}">
                <a16:creationId xmlns:a16="http://schemas.microsoft.com/office/drawing/2014/main" id="{CAB35D26-DD9C-7070-685F-19247D169BF2}"/>
              </a:ext>
            </a:extLst>
          </p:cNvPr>
          <p:cNvSpPr txBox="1"/>
          <p:nvPr/>
        </p:nvSpPr>
        <p:spPr>
          <a:xfrm>
            <a:off x="9855360" y="2022501"/>
            <a:ext cx="2144216"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Report is published late 2026/early 2027</a:t>
            </a:r>
            <a:endParaRPr lang="en-US">
              <a:ea typeface="Calibri"/>
              <a:cs typeface="Calibri"/>
            </a:endParaRPr>
          </a:p>
        </p:txBody>
      </p:sp>
    </p:spTree>
    <p:extLst>
      <p:ext uri="{BB962C8B-B14F-4D97-AF65-F5344CB8AC3E}">
        <p14:creationId xmlns:p14="http://schemas.microsoft.com/office/powerpoint/2010/main" val="1606661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F0CA7F6-C6A5-4B8D-AFCC-42F4A1E28EAF}" type="slidenum">
              <a:rPr lang="en-US" smtClean="0"/>
              <a:t>25</a:t>
            </a:fld>
            <a:endParaRPr lang="en-US"/>
          </a:p>
        </p:txBody>
      </p:sp>
      <p:sp>
        <p:nvSpPr>
          <p:cNvPr id="2" name="Title 1"/>
          <p:cNvSpPr>
            <a:spLocks noGrp="1"/>
          </p:cNvSpPr>
          <p:nvPr>
            <p:ph type="title"/>
          </p:nvPr>
        </p:nvSpPr>
        <p:spPr>
          <a:xfrm>
            <a:off x="838200" y="135481"/>
            <a:ext cx="10515600" cy="1325563"/>
          </a:xfrm>
        </p:spPr>
        <p:txBody>
          <a:bodyPr/>
          <a:lstStyle/>
          <a:p>
            <a:r>
              <a:rPr lang="en-US">
                <a:latin typeface="Gill Sans MT"/>
              </a:rPr>
              <a:t>Data From Reporting Departments/Agencies</a:t>
            </a:r>
            <a:endParaRPr lang="en-US"/>
          </a:p>
        </p:txBody>
      </p:sp>
      <p:sp>
        <p:nvSpPr>
          <p:cNvPr id="19" name="Rectangle 18">
            <a:extLst>
              <a:ext uri="{FF2B5EF4-FFF2-40B4-BE49-F238E27FC236}">
                <a16:creationId xmlns:a16="http://schemas.microsoft.com/office/drawing/2014/main" id="{9536F903-7AE3-A21C-C609-3F7535B0ECF0}"/>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EF56B012-C483-99EA-D8AC-6ABAF743ADE7}"/>
              </a:ext>
            </a:extLst>
          </p:cNvPr>
          <p:cNvGraphicFramePr>
            <a:graphicFrameLocks noGrp="1"/>
          </p:cNvGraphicFramePr>
          <p:nvPr>
            <p:extLst>
              <p:ext uri="{D42A27DB-BD31-4B8C-83A1-F6EECF244321}">
                <p14:modId xmlns:p14="http://schemas.microsoft.com/office/powerpoint/2010/main" val="1674791700"/>
              </p:ext>
            </p:extLst>
          </p:nvPr>
        </p:nvGraphicFramePr>
        <p:xfrm>
          <a:off x="1119187" y="1285874"/>
          <a:ext cx="4952524" cy="5286911"/>
        </p:xfrm>
        <a:graphic>
          <a:graphicData uri="http://schemas.openxmlformats.org/drawingml/2006/table">
            <a:tbl>
              <a:tblPr firstRow="1" bandRow="1">
                <a:tableStyleId>{5C22544A-7EE6-4342-B048-85BDC9FD1C3A}</a:tableStyleId>
              </a:tblPr>
              <a:tblGrid>
                <a:gridCol w="3905250">
                  <a:extLst>
                    <a:ext uri="{9D8B030D-6E8A-4147-A177-3AD203B41FA5}">
                      <a16:colId xmlns:a16="http://schemas.microsoft.com/office/drawing/2014/main" val="3220757417"/>
                    </a:ext>
                  </a:extLst>
                </a:gridCol>
                <a:gridCol w="1047274">
                  <a:extLst>
                    <a:ext uri="{9D8B030D-6E8A-4147-A177-3AD203B41FA5}">
                      <a16:colId xmlns:a16="http://schemas.microsoft.com/office/drawing/2014/main" val="1187214154"/>
                    </a:ext>
                  </a:extLst>
                </a:gridCol>
              </a:tblGrid>
              <a:tr h="609091">
                <a:tc>
                  <a:txBody>
                    <a:bodyPr/>
                    <a:lstStyle/>
                    <a:p>
                      <a:pPr marL="0" lvl="0" algn="ctr">
                        <a:buNone/>
                      </a:pPr>
                      <a:r>
                        <a:rPr lang="en-US" sz="1800" b="1">
                          <a:solidFill>
                            <a:srgbClr val="FFFFFF"/>
                          </a:solidFill>
                          <a:effectLst/>
                          <a:latin typeface="Tw Cen MT"/>
                        </a:rPr>
                        <a:t>CITY AGENCY</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0D1670"/>
                    </a:solidFill>
                  </a:tcPr>
                </a:tc>
                <a:tc>
                  <a:txBody>
                    <a:bodyPr/>
                    <a:lstStyle/>
                    <a:p>
                      <a:pPr marL="0" lvl="0" algn="ctr">
                        <a:buNone/>
                      </a:pPr>
                      <a:r>
                        <a:rPr lang="en-US" sz="1800" b="1">
                          <a:solidFill>
                            <a:srgbClr val="FFFFFF"/>
                          </a:solidFill>
                          <a:effectLst/>
                          <a:latin typeface="Tw Cen MT"/>
                        </a:rPr>
                        <a:t>Received</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0D1670"/>
                    </a:solidFill>
                  </a:tcPr>
                </a:tc>
                <a:extLst>
                  <a:ext uri="{0D108BD9-81ED-4DB2-BD59-A6C34878D82A}">
                    <a16:rowId xmlns:a16="http://schemas.microsoft.com/office/drawing/2014/main" val="768805322"/>
                  </a:ext>
                </a:extLst>
              </a:tr>
              <a:tr h="609091">
                <a:tc>
                  <a:txBody>
                    <a:bodyPr/>
                    <a:lstStyle/>
                    <a:p>
                      <a:pPr marL="0" algn="ctr" fontAlgn="base">
                        <a:buNone/>
                      </a:pPr>
                      <a:r>
                        <a:rPr lang="en-US" sz="1800">
                          <a:effectLst/>
                          <a:latin typeface="Myriad Pro"/>
                        </a:rPr>
                        <a:t>Office of Contract Administration</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algn="ctr" fontAlgn="base">
                        <a:buNone/>
                      </a:pPr>
                      <a:r>
                        <a:rPr lang="en-US" sz="1800">
                          <a:effectLst/>
                          <a:latin typeface="Myriad Pro"/>
                        </a:rPr>
                        <a:t>N/A</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4272570914"/>
                  </a:ext>
                </a:extLst>
              </a:tr>
              <a:tr h="377636">
                <a:tc>
                  <a:txBody>
                    <a:bodyPr/>
                    <a:lstStyle/>
                    <a:p>
                      <a:pPr marL="0" algn="ctr" fontAlgn="base">
                        <a:buNone/>
                      </a:pPr>
                      <a:r>
                        <a:rPr lang="en-US" sz="1800">
                          <a:effectLst/>
                          <a:latin typeface="Myriad Pro"/>
                        </a:rPr>
                        <a:t>Office of the Controller</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marL="0" algn="ctr" fontAlgn="auto">
                        <a:lnSpc>
                          <a:spcPct val="98214"/>
                        </a:lnSpc>
                        <a:buNone/>
                      </a:pPr>
                      <a:r>
                        <a:rPr lang="en-US" sz="1800">
                          <a:effectLst/>
                          <a:latin typeface="Myriad Pro"/>
                        </a:rPr>
                        <a:t>N/A</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1104880921"/>
                  </a:ext>
                </a:extLst>
              </a:tr>
              <a:tr h="377636">
                <a:tc>
                  <a:txBody>
                    <a:bodyPr/>
                    <a:lstStyle/>
                    <a:p>
                      <a:pPr marL="0" algn="ctr" fontAlgn="base">
                        <a:buNone/>
                      </a:pPr>
                      <a:r>
                        <a:rPr lang="en-US" sz="1800">
                          <a:effectLst/>
                          <a:latin typeface="Myriad Pro"/>
                        </a:rPr>
                        <a:t>Treasurer &amp; Tax Collector</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lvl="0" algn="ctr" defTabSz="914400" rtl="0" eaLnBrk="1" fontAlgn="auto" latinLnBrk="0" hangingPunct="1">
                        <a:lnSpc>
                          <a:spcPct val="98214"/>
                        </a:lnSpc>
                        <a:spcBef>
                          <a:spcPts val="0"/>
                        </a:spcBef>
                        <a:spcAft>
                          <a:spcPts val="0"/>
                        </a:spcAft>
                        <a:buNone/>
                      </a:pPr>
                      <a:r>
                        <a:rPr lang="en-US" sz="1800" kern="1200" noProof="0">
                          <a:solidFill>
                            <a:schemeClr val="dk1"/>
                          </a:solidFill>
                          <a:effectLst/>
                          <a:latin typeface="Myriad Pro"/>
                          <a:ea typeface="+mn-ea"/>
                          <a:cs typeface="+mn-cs"/>
                        </a:rPr>
                        <a:t>N/A</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1338390688"/>
                  </a:ext>
                </a:extLst>
              </a:tr>
              <a:tr h="402000">
                <a:tc>
                  <a:txBody>
                    <a:bodyPr/>
                    <a:lstStyle/>
                    <a:p>
                      <a:pPr marL="0" lvl="0" algn="ctr">
                        <a:buNone/>
                      </a:pPr>
                      <a:r>
                        <a:rPr lang="en-US" sz="1800">
                          <a:effectLst/>
                          <a:latin typeface="Myriad Pro"/>
                        </a:rPr>
                        <a:t>Planning Department</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marL="0" lvl="0" algn="ctr" defTabSz="914400" rtl="0" eaLnBrk="1" fontAlgn="auto" latinLnBrk="0" hangingPunct="1">
                        <a:lnSpc>
                          <a:spcPct val="98214"/>
                        </a:lnSpc>
                        <a:spcBef>
                          <a:spcPts val="0"/>
                        </a:spcBef>
                        <a:spcAft>
                          <a:spcPts val="0"/>
                        </a:spcAft>
                        <a:buNone/>
                      </a:pPr>
                      <a:r>
                        <a:rPr lang="en-US" sz="1800" kern="1200">
                          <a:solidFill>
                            <a:schemeClr val="dk1"/>
                          </a:solidFill>
                          <a:effectLst/>
                          <a:latin typeface="Myriad Pro"/>
                          <a:ea typeface="+mn-ea"/>
                          <a:cs typeface="+mn-cs"/>
                        </a:rPr>
                        <a:t>N/A</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1060998296"/>
                  </a:ext>
                </a:extLst>
              </a:tr>
              <a:tr h="536000">
                <a:tc>
                  <a:txBody>
                    <a:bodyPr/>
                    <a:lstStyle/>
                    <a:p>
                      <a:pPr marL="0" lvl="0" algn="ctr">
                        <a:buNone/>
                      </a:pPr>
                      <a:r>
                        <a:rPr lang="en-US" sz="1800">
                          <a:effectLst/>
                          <a:latin typeface="Myriad Pro"/>
                        </a:rPr>
                        <a:t>Office of Racial Equity</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lvl="0" algn="ctr" defTabSz="914400" rtl="0" eaLnBrk="1" fontAlgn="auto" latinLnBrk="0" hangingPunct="1">
                        <a:lnSpc>
                          <a:spcPct val="98214"/>
                        </a:lnSpc>
                        <a:spcBef>
                          <a:spcPts val="0"/>
                        </a:spcBef>
                        <a:spcAft>
                          <a:spcPts val="0"/>
                        </a:spcAft>
                        <a:buNone/>
                      </a:pPr>
                      <a:r>
                        <a:rPr lang="en-US" sz="1800" kern="1200">
                          <a:solidFill>
                            <a:schemeClr val="dk1"/>
                          </a:solidFill>
                          <a:effectLst/>
                          <a:latin typeface="Myriad Pro"/>
                          <a:ea typeface="+mn-ea"/>
                          <a:cs typeface="+mn-cs"/>
                        </a:rPr>
                        <a:t>N/A</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2865288771"/>
                  </a:ext>
                </a:extLst>
              </a:tr>
              <a:tr h="657819">
                <a:tc>
                  <a:txBody>
                    <a:bodyPr/>
                    <a:lstStyle/>
                    <a:p>
                      <a:pPr marL="0" lvl="0" algn="ctr">
                        <a:buNone/>
                      </a:pPr>
                      <a:r>
                        <a:rPr lang="en-US" sz="1800">
                          <a:effectLst/>
                          <a:latin typeface="Myriad Pro"/>
                        </a:rPr>
                        <a:t>Office of Economic Workforce &amp; Development</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lvl="0" algn="ctr">
                        <a:lnSpc>
                          <a:spcPct val="100000"/>
                        </a:lnSpc>
                        <a:spcBef>
                          <a:spcPts val="0"/>
                        </a:spcBef>
                        <a:spcAft>
                          <a:spcPts val="0"/>
                        </a:spcAft>
                        <a:buNone/>
                      </a:pPr>
                      <a:endParaRPr lang="en-US" sz="1400" b="0" i="0" u="none" strike="noStrike" noProof="0">
                        <a:solidFill>
                          <a:srgbClr val="000000"/>
                        </a:solidFill>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3243846736"/>
                  </a:ext>
                </a:extLst>
              </a:tr>
              <a:tr h="657819">
                <a:tc>
                  <a:txBody>
                    <a:bodyPr/>
                    <a:lstStyle/>
                    <a:p>
                      <a:pPr marL="0" lvl="0" algn="ctr">
                        <a:buNone/>
                      </a:pPr>
                      <a:r>
                        <a:rPr lang="en-US" sz="1800">
                          <a:effectLst/>
                          <a:latin typeface="Myriad Pro"/>
                        </a:rPr>
                        <a:t>San Francisco Municipal Transportation Agency</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lvl="0" algn="ctr" defTabSz="914400" rtl="0" eaLnBrk="1" latinLnBrk="0" hangingPunct="1">
                        <a:lnSpc>
                          <a:spcPct val="100000"/>
                        </a:lnSpc>
                        <a:spcBef>
                          <a:spcPts val="0"/>
                        </a:spcBef>
                        <a:spcAft>
                          <a:spcPts val="0"/>
                        </a:spcAft>
                        <a:buNone/>
                      </a:pPr>
                      <a:endParaRPr lang="en-US" sz="1400" b="0" i="0" u="none" strike="noStrike" kern="1200" noProof="0">
                        <a:solidFill>
                          <a:srgbClr val="000000"/>
                        </a:solidFill>
                        <a:effectLst/>
                        <a:latin typeface="Myriad Pro"/>
                        <a:ea typeface="+mn-ea"/>
                        <a:cs typeface="+mn-cs"/>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2290630482"/>
                  </a:ext>
                </a:extLst>
              </a:tr>
              <a:tr h="657819">
                <a:tc>
                  <a:txBody>
                    <a:bodyPr/>
                    <a:lstStyle/>
                    <a:p>
                      <a:pPr marL="0" lvl="0" algn="ctr">
                        <a:buNone/>
                      </a:pPr>
                      <a:r>
                        <a:rPr lang="en-US" sz="1800">
                          <a:effectLst/>
                          <a:latin typeface="Myriad Pro"/>
                        </a:rPr>
                        <a:t>Department of Children, Youth, and Their Families</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1481882190"/>
                  </a:ext>
                </a:extLst>
              </a:tr>
              <a:tr h="402000">
                <a:tc>
                  <a:txBody>
                    <a:bodyPr/>
                    <a:lstStyle/>
                    <a:p>
                      <a:pPr marL="0" lvl="0" algn="ctr">
                        <a:buNone/>
                      </a:pPr>
                      <a:r>
                        <a:rPr lang="en-US" sz="1800">
                          <a:effectLst/>
                          <a:latin typeface="Myriad Pro"/>
                        </a:rPr>
                        <a:t>Department of the Environment</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lvl="0" algn="ctr" defTabSz="914400" rtl="0" eaLnBrk="1" fontAlgn="ctr" latinLnBrk="0" hangingPunct="1">
                        <a:lnSpc>
                          <a:spcPct val="100000"/>
                        </a:lnSpc>
                        <a:spcBef>
                          <a:spcPts val="0"/>
                        </a:spcBef>
                        <a:spcAft>
                          <a:spcPts val="0"/>
                        </a:spcAft>
                        <a:buNone/>
                      </a:pPr>
                      <a:endParaRPr lang="en-US" sz="1400" b="0" i="0" u="none" strike="noStrike" kern="1200">
                        <a:solidFill>
                          <a:srgbClr val="000000"/>
                        </a:solidFill>
                        <a:effectLst/>
                        <a:latin typeface="Myriad Pro"/>
                        <a:ea typeface="+mn-ea"/>
                        <a:cs typeface="+mn-cs"/>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2419765055"/>
                  </a:ext>
                </a:extLst>
              </a:tr>
            </a:tbl>
          </a:graphicData>
        </a:graphic>
      </p:graphicFrame>
      <p:pic>
        <p:nvPicPr>
          <p:cNvPr id="23" name="Graphic 22" descr="Badge Cross with solid fill indicates agency didn't provide data">
            <a:extLst>
              <a:ext uri="{FF2B5EF4-FFF2-40B4-BE49-F238E27FC236}">
                <a16:creationId xmlns:a16="http://schemas.microsoft.com/office/drawing/2014/main" id="{B270BC4F-7911-25A7-B952-36E0117693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1859" y="4425581"/>
            <a:ext cx="372807" cy="383180"/>
          </a:xfrm>
          <a:prstGeom prst="rect">
            <a:avLst/>
          </a:prstGeom>
        </p:spPr>
      </p:pic>
      <p:pic>
        <p:nvPicPr>
          <p:cNvPr id="13" name="Graphic 1" descr="Badge Tick1 with solid fill. indicates agency did provide data">
            <a:extLst>
              <a:ext uri="{FF2B5EF4-FFF2-40B4-BE49-F238E27FC236}">
                <a16:creationId xmlns:a16="http://schemas.microsoft.com/office/drawing/2014/main" id="{21CAEDFE-CBB2-62C0-D05D-2A94FB06E48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2628" y="5023628"/>
            <a:ext cx="285751" cy="285751"/>
          </a:xfrm>
          <a:prstGeom prst="rect">
            <a:avLst/>
          </a:prstGeom>
        </p:spPr>
      </p:pic>
      <p:pic>
        <p:nvPicPr>
          <p:cNvPr id="12" name="Graphic 1" descr="Badge Tick1 with solid fill. indicates agency did provide data">
            <a:extLst>
              <a:ext uri="{FF2B5EF4-FFF2-40B4-BE49-F238E27FC236}">
                <a16:creationId xmlns:a16="http://schemas.microsoft.com/office/drawing/2014/main" id="{E6FC8959-EBDF-6CFE-D932-AE6FE33DF99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2628" y="5583911"/>
            <a:ext cx="285751" cy="285751"/>
          </a:xfrm>
          <a:prstGeom prst="rect">
            <a:avLst/>
          </a:prstGeom>
        </p:spPr>
      </p:pic>
      <p:pic>
        <p:nvPicPr>
          <p:cNvPr id="11" name="Graphic 1" descr="Badge Tick1 with solid fill. indicates agency did provide data">
            <a:extLst>
              <a:ext uri="{FF2B5EF4-FFF2-40B4-BE49-F238E27FC236}">
                <a16:creationId xmlns:a16="http://schemas.microsoft.com/office/drawing/2014/main" id="{DF21F2DA-18F6-557E-E07E-EE1580176C9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2086" y="6243109"/>
            <a:ext cx="285751" cy="285751"/>
          </a:xfrm>
          <a:prstGeom prst="rect">
            <a:avLst/>
          </a:prstGeom>
        </p:spPr>
      </p:pic>
      <p:graphicFrame>
        <p:nvGraphicFramePr>
          <p:cNvPr id="10" name="Table 9">
            <a:extLst>
              <a:ext uri="{FF2B5EF4-FFF2-40B4-BE49-F238E27FC236}">
                <a16:creationId xmlns:a16="http://schemas.microsoft.com/office/drawing/2014/main" id="{88C43833-B76F-D40A-92FC-D663D8958BF6}"/>
              </a:ext>
            </a:extLst>
          </p:cNvPr>
          <p:cNvGraphicFramePr>
            <a:graphicFrameLocks noGrp="1"/>
          </p:cNvGraphicFramePr>
          <p:nvPr>
            <p:extLst>
              <p:ext uri="{D42A27DB-BD31-4B8C-83A1-F6EECF244321}">
                <p14:modId xmlns:p14="http://schemas.microsoft.com/office/powerpoint/2010/main" val="3142575710"/>
              </p:ext>
            </p:extLst>
          </p:nvPr>
        </p:nvGraphicFramePr>
        <p:xfrm>
          <a:off x="6161240" y="1311761"/>
          <a:ext cx="4677293" cy="5257867"/>
        </p:xfrm>
        <a:graphic>
          <a:graphicData uri="http://schemas.openxmlformats.org/drawingml/2006/table">
            <a:tbl>
              <a:tblPr firstRow="1" bandRow="1">
                <a:tableStyleId>{5C22544A-7EE6-4342-B048-85BDC9FD1C3A}</a:tableStyleId>
              </a:tblPr>
              <a:tblGrid>
                <a:gridCol w="3603644">
                  <a:extLst>
                    <a:ext uri="{9D8B030D-6E8A-4147-A177-3AD203B41FA5}">
                      <a16:colId xmlns:a16="http://schemas.microsoft.com/office/drawing/2014/main" val="3502761079"/>
                    </a:ext>
                  </a:extLst>
                </a:gridCol>
                <a:gridCol w="1073649">
                  <a:extLst>
                    <a:ext uri="{9D8B030D-6E8A-4147-A177-3AD203B41FA5}">
                      <a16:colId xmlns:a16="http://schemas.microsoft.com/office/drawing/2014/main" val="2350207609"/>
                    </a:ext>
                  </a:extLst>
                </a:gridCol>
              </a:tblGrid>
              <a:tr h="587839">
                <a:tc>
                  <a:txBody>
                    <a:bodyPr/>
                    <a:lstStyle/>
                    <a:p>
                      <a:pPr marL="0" lvl="0" algn="ctr">
                        <a:buNone/>
                      </a:pPr>
                      <a:r>
                        <a:rPr lang="en-US" sz="1800" b="1">
                          <a:solidFill>
                            <a:srgbClr val="FFFFFF"/>
                          </a:solidFill>
                          <a:effectLst/>
                          <a:latin typeface="Tw Cen MT"/>
                        </a:rPr>
                        <a:t>CITY AGENCY</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0D1670"/>
                    </a:solidFill>
                  </a:tcPr>
                </a:tc>
                <a:tc>
                  <a:txBody>
                    <a:bodyPr/>
                    <a:lstStyle/>
                    <a:p>
                      <a:pPr marL="0" lvl="0" algn="ctr">
                        <a:buNone/>
                      </a:pPr>
                      <a:r>
                        <a:rPr lang="en-US" sz="1800" b="1">
                          <a:solidFill>
                            <a:srgbClr val="FFFFFF"/>
                          </a:solidFill>
                          <a:effectLst/>
                          <a:latin typeface="Tw Cen MT"/>
                        </a:rPr>
                        <a:t>Received</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0D1670"/>
                    </a:solidFill>
                  </a:tcPr>
                </a:tc>
                <a:extLst>
                  <a:ext uri="{0D108BD9-81ED-4DB2-BD59-A6C34878D82A}">
                    <a16:rowId xmlns:a16="http://schemas.microsoft.com/office/drawing/2014/main" val="535692511"/>
                  </a:ext>
                </a:extLst>
              </a:tr>
              <a:tr h="607433">
                <a:tc>
                  <a:txBody>
                    <a:bodyPr/>
                    <a:lstStyle/>
                    <a:p>
                      <a:pPr marL="0" lvl="0" algn="ctr">
                        <a:buNone/>
                      </a:pPr>
                      <a:r>
                        <a:rPr lang="en-US" sz="1800">
                          <a:effectLst/>
                          <a:latin typeface="Myriad Pro"/>
                        </a:rPr>
                        <a:t>Human Rights Commission</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marL="0" algn="ctr" fontAlgn="base">
                        <a:buNone/>
                      </a:pPr>
                      <a:endParaRPr lang="en-US" sz="1400">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637929034"/>
                  </a:ext>
                </a:extLst>
              </a:tr>
              <a:tr h="587839">
                <a:tc>
                  <a:txBody>
                    <a:bodyPr/>
                    <a:lstStyle/>
                    <a:p>
                      <a:pPr marL="0" lvl="0" algn="ctr">
                        <a:buNone/>
                      </a:pPr>
                      <a:r>
                        <a:rPr lang="en-US" sz="1800">
                          <a:effectLst/>
                          <a:latin typeface="Myriad Pro"/>
                        </a:rPr>
                        <a:t>Homelessness and Supportive Housing</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marL="0" algn="ctr" fontAlgn="auto">
                        <a:lnSpc>
                          <a:spcPct val="98214"/>
                        </a:lnSpc>
                        <a:buNone/>
                      </a:pPr>
                      <a:endParaRPr lang="en-US" sz="1400">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227572191"/>
                  </a:ext>
                </a:extLst>
              </a:tr>
              <a:tr h="372298">
                <a:tc>
                  <a:txBody>
                    <a:bodyPr/>
                    <a:lstStyle/>
                    <a:p>
                      <a:pPr marL="0" lvl="0" algn="ctr">
                        <a:buNone/>
                      </a:pPr>
                      <a:r>
                        <a:rPr lang="en-US" sz="1800">
                          <a:effectLst/>
                          <a:latin typeface="Myriad Pro"/>
                        </a:rPr>
                        <a:t>San Francisco Unified School District</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2202765085"/>
                  </a:ext>
                </a:extLst>
              </a:tr>
              <a:tr h="391892">
                <a:tc>
                  <a:txBody>
                    <a:bodyPr/>
                    <a:lstStyle/>
                    <a:p>
                      <a:pPr marL="0" lvl="0" algn="ctr">
                        <a:buNone/>
                      </a:pPr>
                      <a:r>
                        <a:rPr lang="en-US" sz="1800">
                          <a:effectLst/>
                          <a:latin typeface="Myriad Pro"/>
                        </a:rPr>
                        <a:t>Human Services Agency</a:t>
                      </a: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2118367633"/>
                  </a:ext>
                </a:extLst>
              </a:tr>
              <a:tr h="529055">
                <a:tc>
                  <a:txBody>
                    <a:bodyPr/>
                    <a:lstStyle/>
                    <a:p>
                      <a:pPr marL="0" lvl="0" algn="ctr">
                        <a:buNone/>
                      </a:pPr>
                      <a:r>
                        <a:rPr lang="en-US" sz="1800">
                          <a:effectLst/>
                          <a:latin typeface="Myriad Pro"/>
                        </a:rPr>
                        <a:t>Department of Early Childhood</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1801411422"/>
                  </a:ext>
                </a:extLst>
              </a:tr>
              <a:tr h="529055">
                <a:tc>
                  <a:txBody>
                    <a:bodyPr/>
                    <a:lstStyle/>
                    <a:p>
                      <a:pPr marL="0" lvl="0" algn="ctr">
                        <a:buNone/>
                      </a:pPr>
                      <a:r>
                        <a:rPr lang="en-US" sz="1800">
                          <a:effectLst/>
                          <a:latin typeface="Myriad Pro"/>
                        </a:rPr>
                        <a:t>Recreation &amp; Park</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marL="0" algn="ctr" fontAlgn="base">
                        <a:buNone/>
                      </a:pPr>
                      <a:endParaRPr lang="en-US" sz="1400">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3314749265"/>
                  </a:ext>
                </a:extLst>
              </a:tr>
              <a:tr h="548649">
                <a:tc>
                  <a:txBody>
                    <a:bodyPr/>
                    <a:lstStyle/>
                    <a:p>
                      <a:pPr marL="0" lvl="0" algn="ctr">
                        <a:buNone/>
                      </a:pPr>
                      <a:r>
                        <a:rPr lang="en-US" sz="1800">
                          <a:effectLst/>
                          <a:latin typeface="Myriad Pro"/>
                        </a:rPr>
                        <a:t>Real Estate Division</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4230247797"/>
                  </a:ext>
                </a:extLst>
              </a:tr>
              <a:tr h="391892">
                <a:tc>
                  <a:txBody>
                    <a:bodyPr/>
                    <a:lstStyle/>
                    <a:p>
                      <a:pPr marL="0" lvl="0" algn="ctr">
                        <a:buNone/>
                      </a:pPr>
                      <a:r>
                        <a:rPr lang="en-US" sz="1800">
                          <a:effectLst/>
                          <a:latin typeface="Myriad Pro"/>
                        </a:rPr>
                        <a:t>Department of Public Health</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8F7F6"/>
                    </a:solidFill>
                  </a:tcPr>
                </a:tc>
                <a:extLst>
                  <a:ext uri="{0D108BD9-81ED-4DB2-BD59-A6C34878D82A}">
                    <a16:rowId xmlns:a16="http://schemas.microsoft.com/office/drawing/2014/main" val="2346996912"/>
                  </a:ext>
                </a:extLst>
              </a:tr>
              <a:tr h="391892">
                <a:tc>
                  <a:txBody>
                    <a:bodyPr/>
                    <a:lstStyle/>
                    <a:p>
                      <a:pPr marL="0" lvl="0" algn="ctr">
                        <a:buNone/>
                      </a:pPr>
                      <a:r>
                        <a:rPr lang="en-US" sz="1800">
                          <a:effectLst/>
                          <a:latin typeface="Myriad Pro"/>
                        </a:rPr>
                        <a:t>San Francisco Housing Authority</a:t>
                      </a:r>
                      <a:endParaRPr lang="en-US" sz="1800"/>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tc>
                  <a:txBody>
                    <a:bodyPr/>
                    <a:lstStyle/>
                    <a:p>
                      <a:pPr fontAlgn="ctr">
                        <a:buNone/>
                      </a:pPr>
                      <a:endParaRPr lang="en-US">
                        <a:effectLst/>
                        <a:latin typeface="Myriad Pro"/>
                      </a:endParaRPr>
                    </a:p>
                  </a:txBody>
                  <a:tcPr anchor="ctr">
                    <a:lnL w="11868" cap="flat" cmpd="sng" algn="ctr">
                      <a:solidFill>
                        <a:srgbClr val="FFFFFF"/>
                      </a:solidFill>
                      <a:prstDash val="solid"/>
                      <a:round/>
                      <a:headEnd type="none" w="med" len="med"/>
                      <a:tailEnd type="none" w="med" len="med"/>
                    </a:lnL>
                    <a:lnR w="11868" cap="flat" cmpd="sng" algn="ctr">
                      <a:solidFill>
                        <a:srgbClr val="FFFFFF"/>
                      </a:solidFill>
                      <a:prstDash val="solid"/>
                      <a:round/>
                      <a:headEnd type="none" w="med" len="med"/>
                      <a:tailEnd type="none" w="med" len="med"/>
                    </a:lnR>
                    <a:lnT w="11868" cap="flat" cmpd="sng" algn="ctr">
                      <a:solidFill>
                        <a:srgbClr val="FFFFFF"/>
                      </a:solidFill>
                      <a:prstDash val="solid"/>
                      <a:round/>
                      <a:headEnd type="none" w="med" len="med"/>
                      <a:tailEnd type="none" w="med" len="med"/>
                    </a:lnT>
                    <a:lnB w="11868" cap="flat" cmpd="sng" algn="ctr">
                      <a:solidFill>
                        <a:srgbClr val="FFFFFF"/>
                      </a:solidFill>
                      <a:prstDash val="solid"/>
                      <a:round/>
                      <a:headEnd type="none" w="med" len="med"/>
                      <a:tailEnd type="none" w="med" len="med"/>
                    </a:lnB>
                    <a:solidFill>
                      <a:srgbClr val="F1EFED"/>
                    </a:solidFill>
                  </a:tcPr>
                </a:tc>
                <a:extLst>
                  <a:ext uri="{0D108BD9-81ED-4DB2-BD59-A6C34878D82A}">
                    <a16:rowId xmlns:a16="http://schemas.microsoft.com/office/drawing/2014/main" val="2013454762"/>
                  </a:ext>
                </a:extLst>
              </a:tr>
            </a:tbl>
          </a:graphicData>
        </a:graphic>
      </p:graphicFrame>
      <p:pic>
        <p:nvPicPr>
          <p:cNvPr id="3" name="Graphic 1" descr="Badge Tick1 with solid fill. indicates agency did provide data">
            <a:extLst>
              <a:ext uri="{FF2B5EF4-FFF2-40B4-BE49-F238E27FC236}">
                <a16:creationId xmlns:a16="http://schemas.microsoft.com/office/drawing/2014/main" id="{8B95B3B2-F058-7C19-B28A-C57115C876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2068094"/>
            <a:ext cx="285751" cy="285751"/>
          </a:xfrm>
          <a:prstGeom prst="rect">
            <a:avLst/>
          </a:prstGeom>
        </p:spPr>
      </p:pic>
      <p:pic>
        <p:nvPicPr>
          <p:cNvPr id="5" name="Graphic 1" descr="Badge Tick1 with solid fill. indicates agency did provide data">
            <a:extLst>
              <a:ext uri="{FF2B5EF4-FFF2-40B4-BE49-F238E27FC236}">
                <a16:creationId xmlns:a16="http://schemas.microsoft.com/office/drawing/2014/main" id="{47FA1B7E-7B22-2191-82F8-7A49A6F42FF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2661860"/>
            <a:ext cx="285751" cy="285751"/>
          </a:xfrm>
          <a:prstGeom prst="rect">
            <a:avLst/>
          </a:prstGeom>
        </p:spPr>
      </p:pic>
      <p:pic>
        <p:nvPicPr>
          <p:cNvPr id="6" name="Graphic 1" descr="Badge Tick1 with solid fill. indicates agency did provide data">
            <a:extLst>
              <a:ext uri="{FF2B5EF4-FFF2-40B4-BE49-F238E27FC236}">
                <a16:creationId xmlns:a16="http://schemas.microsoft.com/office/drawing/2014/main" id="{0620DBCC-3592-48E9-9138-19E013DECF7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3291653"/>
            <a:ext cx="285751" cy="285751"/>
          </a:xfrm>
          <a:prstGeom prst="rect">
            <a:avLst/>
          </a:prstGeom>
        </p:spPr>
      </p:pic>
      <p:pic>
        <p:nvPicPr>
          <p:cNvPr id="7" name="Graphic 1" descr="Badge Tick1 with solid fill. indicates agency did provide data">
            <a:extLst>
              <a:ext uri="{FF2B5EF4-FFF2-40B4-BE49-F238E27FC236}">
                <a16:creationId xmlns:a16="http://schemas.microsoft.com/office/drawing/2014/main" id="{4A85327E-199B-9A61-DCE8-C763C251510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3786768"/>
            <a:ext cx="285751" cy="285751"/>
          </a:xfrm>
          <a:prstGeom prst="rect">
            <a:avLst/>
          </a:prstGeom>
        </p:spPr>
      </p:pic>
      <p:pic>
        <p:nvPicPr>
          <p:cNvPr id="9" name="Graphic 1" descr="Badge Tick1 with solid fill. indicates agency did provide data">
            <a:extLst>
              <a:ext uri="{FF2B5EF4-FFF2-40B4-BE49-F238E27FC236}">
                <a16:creationId xmlns:a16="http://schemas.microsoft.com/office/drawing/2014/main" id="{6DE23FAC-F3D6-7218-DB82-10C78DCBBC8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4333218"/>
            <a:ext cx="285751" cy="285751"/>
          </a:xfrm>
          <a:prstGeom prst="rect">
            <a:avLst/>
          </a:prstGeom>
        </p:spPr>
      </p:pic>
      <p:pic>
        <p:nvPicPr>
          <p:cNvPr id="14" name="Graphic 1" descr="Badge Tick1 with solid fill. indicates agency did provide data">
            <a:extLst>
              <a:ext uri="{FF2B5EF4-FFF2-40B4-BE49-F238E27FC236}">
                <a16:creationId xmlns:a16="http://schemas.microsoft.com/office/drawing/2014/main" id="{8773E707-9228-207E-D70A-2CE55AD16A3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4810086"/>
            <a:ext cx="285751" cy="285751"/>
          </a:xfrm>
          <a:prstGeom prst="rect">
            <a:avLst/>
          </a:prstGeom>
        </p:spPr>
      </p:pic>
      <p:pic>
        <p:nvPicPr>
          <p:cNvPr id="16" name="Graphic 1" descr="Badge Tick1 with solid fill. indicates agency did provide data">
            <a:extLst>
              <a:ext uri="{FF2B5EF4-FFF2-40B4-BE49-F238E27FC236}">
                <a16:creationId xmlns:a16="http://schemas.microsoft.com/office/drawing/2014/main" id="{22EB657B-7010-5225-4D72-3A72E504A6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5358393"/>
            <a:ext cx="285751" cy="285751"/>
          </a:xfrm>
          <a:prstGeom prst="rect">
            <a:avLst/>
          </a:prstGeom>
        </p:spPr>
      </p:pic>
      <p:pic>
        <p:nvPicPr>
          <p:cNvPr id="17" name="Graphic 1" descr="Badge Tick1 with solid fill. indicates agency did provide data">
            <a:extLst>
              <a:ext uri="{FF2B5EF4-FFF2-40B4-BE49-F238E27FC236}">
                <a16:creationId xmlns:a16="http://schemas.microsoft.com/office/drawing/2014/main" id="{9009BB38-3C76-EBC9-F910-ABB4B7C1DED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0" y="5869124"/>
            <a:ext cx="285751" cy="285751"/>
          </a:xfrm>
          <a:prstGeom prst="rect">
            <a:avLst/>
          </a:prstGeom>
        </p:spPr>
      </p:pic>
      <p:pic>
        <p:nvPicPr>
          <p:cNvPr id="18" name="Graphic 1" descr="Badge Tick1 with solid fill. indicates agency did provide data">
            <a:extLst>
              <a:ext uri="{FF2B5EF4-FFF2-40B4-BE49-F238E27FC236}">
                <a16:creationId xmlns:a16="http://schemas.microsoft.com/office/drawing/2014/main" id="{E3CA77E7-B014-6C6C-8D92-062D1D13F7E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8581" y="6239145"/>
            <a:ext cx="285751" cy="285751"/>
          </a:xfrm>
          <a:prstGeom prst="rect">
            <a:avLst/>
          </a:prstGeom>
        </p:spPr>
      </p:pic>
    </p:spTree>
    <p:extLst>
      <p:ext uri="{BB962C8B-B14F-4D97-AF65-F5344CB8AC3E}">
        <p14:creationId xmlns:p14="http://schemas.microsoft.com/office/powerpoint/2010/main" val="1525781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B72F961-9E9B-461D-DD98-E9B0723042C2}"/>
              </a:ext>
            </a:extLst>
          </p:cNvPr>
          <p:cNvSpPr>
            <a:spLocks noGrp="1"/>
          </p:cNvSpPr>
          <p:nvPr>
            <p:ph type="sldNum" sz="quarter" idx="12"/>
          </p:nvPr>
        </p:nvSpPr>
        <p:spPr/>
        <p:txBody>
          <a:bodyPr/>
          <a:lstStyle/>
          <a:p>
            <a:r>
              <a:rPr lang="en-US"/>
              <a:t>Slide </a:t>
            </a:r>
            <a:fld id="{FF0CA7F6-C6A5-4B8D-AFCC-42F4A1E28EAF}" type="slidenum">
              <a:rPr lang="en-US" smtClean="0"/>
              <a:t>26</a:t>
            </a:fld>
            <a:endParaRPr lang="en-US"/>
          </a:p>
        </p:txBody>
      </p:sp>
      <p:sp>
        <p:nvSpPr>
          <p:cNvPr id="2" name="Title 1">
            <a:extLst>
              <a:ext uri="{FF2B5EF4-FFF2-40B4-BE49-F238E27FC236}">
                <a16:creationId xmlns:a16="http://schemas.microsoft.com/office/drawing/2014/main" id="{54E6B5A1-0F6A-414E-9BCB-6689625D75EF}"/>
              </a:ext>
            </a:extLst>
          </p:cNvPr>
          <p:cNvSpPr>
            <a:spLocks noGrp="1"/>
          </p:cNvSpPr>
          <p:nvPr>
            <p:ph type="title"/>
          </p:nvPr>
        </p:nvSpPr>
        <p:spPr/>
        <p:txBody>
          <a:bodyPr/>
          <a:lstStyle/>
          <a:p>
            <a:r>
              <a:rPr lang="en-US">
                <a:latin typeface="Gill Sans MT"/>
              </a:rPr>
              <a:t>Data Collected from Departments</a:t>
            </a:r>
          </a:p>
        </p:txBody>
      </p:sp>
      <p:sp>
        <p:nvSpPr>
          <p:cNvPr id="3" name="Content Placeholder 2">
            <a:extLst>
              <a:ext uri="{FF2B5EF4-FFF2-40B4-BE49-F238E27FC236}">
                <a16:creationId xmlns:a16="http://schemas.microsoft.com/office/drawing/2014/main" id="{B83BE31B-2E7D-F177-5858-30741C1C2C6D}"/>
              </a:ext>
            </a:extLst>
          </p:cNvPr>
          <p:cNvSpPr>
            <a:spLocks noGrp="1"/>
          </p:cNvSpPr>
          <p:nvPr>
            <p:ph idx="1"/>
          </p:nvPr>
        </p:nvSpPr>
        <p:spPr>
          <a:xfrm>
            <a:off x="838200" y="1690688"/>
            <a:ext cx="10515600" cy="3911013"/>
          </a:xfrm>
        </p:spPr>
        <p:txBody>
          <a:bodyPr vert="horz" lIns="91440" tIns="45720" rIns="91440" bIns="45720" rtlCol="0">
            <a:normAutofit/>
          </a:bodyPr>
          <a:lstStyle/>
          <a:p>
            <a:r>
              <a:rPr lang="en-US">
                <a:solidFill>
                  <a:schemeClr val="tx1"/>
                </a:solidFill>
                <a:latin typeface="Myriad Pro"/>
              </a:rPr>
              <a:t>Total number of direct food programs operated</a:t>
            </a:r>
          </a:p>
          <a:p>
            <a:r>
              <a:rPr lang="en-US">
                <a:solidFill>
                  <a:schemeClr val="tx1"/>
                </a:solidFill>
                <a:latin typeface="Myriad Pro"/>
              </a:rPr>
              <a:t>Types of infrastructure projects funded</a:t>
            </a:r>
          </a:p>
          <a:p>
            <a:r>
              <a:rPr lang="en-US">
                <a:solidFill>
                  <a:schemeClr val="tx1"/>
                </a:solidFill>
                <a:latin typeface="Myriad Pro"/>
              </a:rPr>
              <a:t>Total funding for infrastructure projects</a:t>
            </a:r>
          </a:p>
          <a:p>
            <a:r>
              <a:rPr lang="en-US">
                <a:solidFill>
                  <a:schemeClr val="tx1"/>
                </a:solidFill>
                <a:latin typeface="Myriad Pro"/>
              </a:rPr>
              <a:t>Results from evaluations conducted with SF residents experiencing food insecurity</a:t>
            </a:r>
          </a:p>
          <a:p>
            <a:r>
              <a:rPr lang="en-US">
                <a:solidFill>
                  <a:schemeClr val="tx1"/>
                </a:solidFill>
                <a:latin typeface="Myriad Pro"/>
              </a:rPr>
              <a:t>Recommendations for improving food insecu</a:t>
            </a:r>
            <a:r>
              <a:rPr lang="en-US">
                <a:latin typeface="Myriad Pro"/>
              </a:rPr>
              <a:t>rity</a:t>
            </a:r>
          </a:p>
          <a:p>
            <a:endParaRPr lang="en-US"/>
          </a:p>
        </p:txBody>
      </p:sp>
    </p:spTree>
    <p:extLst>
      <p:ext uri="{BB962C8B-B14F-4D97-AF65-F5344CB8AC3E}">
        <p14:creationId xmlns:p14="http://schemas.microsoft.com/office/powerpoint/2010/main" val="1539001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4A7081-5F71-B527-9AB0-15B194AD6E0B}"/>
              </a:ext>
            </a:extLst>
          </p:cNvPr>
          <p:cNvSpPr>
            <a:spLocks noGrp="1"/>
          </p:cNvSpPr>
          <p:nvPr>
            <p:ph type="sldNum" sz="quarter" idx="12"/>
          </p:nvPr>
        </p:nvSpPr>
        <p:spPr/>
        <p:txBody>
          <a:bodyPr/>
          <a:lstStyle/>
          <a:p>
            <a:r>
              <a:rPr lang="en-US"/>
              <a:t>Slide </a:t>
            </a:r>
            <a:fld id="{FF0CA7F6-C6A5-4B8D-AFCC-42F4A1E28EAF}" type="slidenum">
              <a:rPr lang="en-US" smtClean="0"/>
              <a:t>27</a:t>
            </a:fld>
            <a:endParaRPr lang="en-US"/>
          </a:p>
        </p:txBody>
      </p:sp>
      <p:sp>
        <p:nvSpPr>
          <p:cNvPr id="2" name="Title 1">
            <a:extLst>
              <a:ext uri="{FF2B5EF4-FFF2-40B4-BE49-F238E27FC236}">
                <a16:creationId xmlns:a16="http://schemas.microsoft.com/office/drawing/2014/main" id="{84FBDF24-04FC-D70A-B04D-F2CB80F187AE}"/>
              </a:ext>
            </a:extLst>
          </p:cNvPr>
          <p:cNvSpPr>
            <a:spLocks noGrp="1"/>
          </p:cNvSpPr>
          <p:nvPr>
            <p:ph type="title"/>
          </p:nvPr>
        </p:nvSpPr>
        <p:spPr>
          <a:xfrm>
            <a:off x="647231" y="374073"/>
            <a:ext cx="10515600" cy="1325563"/>
          </a:xfrm>
        </p:spPr>
        <p:txBody>
          <a:bodyPr/>
          <a:lstStyle/>
          <a:p>
            <a:r>
              <a:rPr lang="en-US">
                <a:latin typeface="Gill Sans MT"/>
              </a:rPr>
              <a:t>Data Collected from Direct Food Programs</a:t>
            </a:r>
          </a:p>
        </p:txBody>
      </p:sp>
      <p:sp>
        <p:nvSpPr>
          <p:cNvPr id="3" name="Content Placeholder 2">
            <a:extLst>
              <a:ext uri="{FF2B5EF4-FFF2-40B4-BE49-F238E27FC236}">
                <a16:creationId xmlns:a16="http://schemas.microsoft.com/office/drawing/2014/main" id="{13CBD432-1E47-616E-8619-4895CB1EFFB4}"/>
              </a:ext>
            </a:extLst>
          </p:cNvPr>
          <p:cNvSpPr>
            <a:spLocks noGrp="1"/>
          </p:cNvSpPr>
          <p:nvPr>
            <p:ph idx="1"/>
          </p:nvPr>
        </p:nvSpPr>
        <p:spPr>
          <a:xfrm>
            <a:off x="645694" y="1703225"/>
            <a:ext cx="11227650" cy="4831213"/>
          </a:xfrm>
          <a:solidFill>
            <a:schemeClr val="bg1"/>
          </a:solidFill>
        </p:spPr>
        <p:txBody>
          <a:bodyPr vert="horz" lIns="91440" tIns="45720" rIns="91440" bIns="45720" numCol="2" rtlCol="0" anchor="t">
            <a:normAutofit/>
          </a:bodyPr>
          <a:lstStyle/>
          <a:p>
            <a:r>
              <a:rPr lang="en-US">
                <a:solidFill>
                  <a:schemeClr val="tx1"/>
                </a:solidFill>
                <a:latin typeface="Myriad Pro"/>
              </a:rPr>
              <a:t>Population served by program</a:t>
            </a:r>
          </a:p>
          <a:p>
            <a:r>
              <a:rPr lang="en-US">
                <a:solidFill>
                  <a:schemeClr val="tx1"/>
                </a:solidFill>
                <a:latin typeface="Myriad Pro"/>
              </a:rPr>
              <a:t>Total number of individuals/households eligible and served </a:t>
            </a:r>
          </a:p>
          <a:p>
            <a:r>
              <a:rPr lang="en-US">
                <a:solidFill>
                  <a:schemeClr val="tx1"/>
                </a:solidFill>
                <a:latin typeface="Myriad Pro"/>
              </a:rPr>
              <a:t>Race/ethnicity of individuals served</a:t>
            </a:r>
          </a:p>
          <a:p>
            <a:r>
              <a:rPr lang="en-US">
                <a:solidFill>
                  <a:schemeClr val="tx1"/>
                </a:solidFill>
                <a:latin typeface="Myriad Pro"/>
              </a:rPr>
              <a:t>Frequency of program services</a:t>
            </a:r>
          </a:p>
          <a:p>
            <a:r>
              <a:rPr lang="en-US">
                <a:solidFill>
                  <a:schemeClr val="tx1"/>
                </a:solidFill>
                <a:latin typeface="Myriad Pro"/>
              </a:rPr>
              <a:t>Food insecurity screening data</a:t>
            </a:r>
          </a:p>
          <a:p>
            <a:pPr lvl="1"/>
            <a:r>
              <a:rPr lang="en-US">
                <a:solidFill>
                  <a:schemeClr val="tx1"/>
                </a:solidFill>
                <a:latin typeface="Myriad Pro"/>
              </a:rPr>
              <a:t> tool used to screen</a:t>
            </a:r>
          </a:p>
          <a:p>
            <a:pPr lvl="1"/>
            <a:r>
              <a:rPr lang="en-US">
                <a:solidFill>
                  <a:schemeClr val="tx1"/>
                </a:solidFill>
                <a:latin typeface="Myriad Pro"/>
              </a:rPr>
              <a:t>percent food insecure</a:t>
            </a:r>
          </a:p>
          <a:p>
            <a:r>
              <a:rPr lang="en-US">
                <a:solidFill>
                  <a:schemeClr val="tx1"/>
                </a:solidFill>
                <a:latin typeface="Myriad Pro"/>
              </a:rPr>
              <a:t>Funding breakdown (Federal, State, Local) </a:t>
            </a:r>
          </a:p>
          <a:p>
            <a:r>
              <a:rPr lang="en-US">
                <a:solidFill>
                  <a:schemeClr val="tx1"/>
                </a:solidFill>
                <a:latin typeface="Myriad Pro"/>
              </a:rPr>
              <a:t>Total units of service</a:t>
            </a:r>
          </a:p>
          <a:p>
            <a:r>
              <a:rPr lang="en-US">
                <a:solidFill>
                  <a:schemeClr val="tx1"/>
                </a:solidFill>
                <a:latin typeface="Myriad Pro"/>
              </a:rPr>
              <a:t>Total number of city-funded grantees/subcontractors</a:t>
            </a:r>
          </a:p>
          <a:p>
            <a:r>
              <a:rPr lang="en-US">
                <a:solidFill>
                  <a:schemeClr val="tx1"/>
                </a:solidFill>
                <a:latin typeface="Myriad Pro"/>
              </a:rPr>
              <a:t>Service deliver zip codes</a:t>
            </a:r>
            <a:endParaRPr lang="en-US">
              <a:solidFill>
                <a:schemeClr val="tx1"/>
              </a:solidFill>
            </a:endParaRPr>
          </a:p>
        </p:txBody>
      </p:sp>
    </p:spTree>
    <p:extLst>
      <p:ext uri="{BB962C8B-B14F-4D97-AF65-F5344CB8AC3E}">
        <p14:creationId xmlns:p14="http://schemas.microsoft.com/office/powerpoint/2010/main" val="1222722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E0F68F7-AB0F-A72D-1659-2329B02204AC}"/>
              </a:ext>
            </a:extLst>
          </p:cNvPr>
          <p:cNvSpPr>
            <a:spLocks noGrp="1"/>
          </p:cNvSpPr>
          <p:nvPr>
            <p:ph type="sldNum" sz="quarter" idx="12"/>
          </p:nvPr>
        </p:nvSpPr>
        <p:spPr/>
        <p:txBody>
          <a:bodyPr/>
          <a:lstStyle/>
          <a:p>
            <a:r>
              <a:rPr lang="en-US"/>
              <a:t>Slide </a:t>
            </a:r>
            <a:fld id="{FF0CA7F6-C6A5-4B8D-AFCC-42F4A1E28EAF}" type="slidenum">
              <a:rPr lang="en-US" smtClean="0"/>
              <a:t>28</a:t>
            </a:fld>
            <a:endParaRPr lang="en-US"/>
          </a:p>
        </p:txBody>
      </p:sp>
      <p:sp>
        <p:nvSpPr>
          <p:cNvPr id="2" name="Title 1">
            <a:extLst>
              <a:ext uri="{FF2B5EF4-FFF2-40B4-BE49-F238E27FC236}">
                <a16:creationId xmlns:a16="http://schemas.microsoft.com/office/drawing/2014/main" id="{48FA4F61-F628-EC1D-FEF4-EDE6B44059C5}"/>
              </a:ext>
            </a:extLst>
          </p:cNvPr>
          <p:cNvSpPr>
            <a:spLocks noGrp="1"/>
          </p:cNvSpPr>
          <p:nvPr>
            <p:ph type="title"/>
          </p:nvPr>
        </p:nvSpPr>
        <p:spPr/>
        <p:txBody>
          <a:bodyPr/>
          <a:lstStyle/>
          <a:p>
            <a:r>
              <a:rPr lang="en-US">
                <a:latin typeface="Gill Sans MT"/>
              </a:rPr>
              <a:t>City-funded Grantee Data Collection</a:t>
            </a:r>
            <a:endParaRPr lang="en-US"/>
          </a:p>
        </p:txBody>
      </p:sp>
      <p:sp>
        <p:nvSpPr>
          <p:cNvPr id="3" name="Content Placeholder 2">
            <a:extLst>
              <a:ext uri="{FF2B5EF4-FFF2-40B4-BE49-F238E27FC236}">
                <a16:creationId xmlns:a16="http://schemas.microsoft.com/office/drawing/2014/main" id="{14F9CE68-AEFA-CDC8-C035-95A08B30C582}"/>
              </a:ext>
            </a:extLst>
          </p:cNvPr>
          <p:cNvSpPr>
            <a:spLocks noGrp="1"/>
          </p:cNvSpPr>
          <p:nvPr>
            <p:ph idx="1"/>
          </p:nvPr>
        </p:nvSpPr>
        <p:spPr/>
        <p:txBody>
          <a:bodyPr vert="horz" lIns="91440" tIns="45720" rIns="91440" bIns="45720" rtlCol="0" anchor="t">
            <a:normAutofit/>
          </a:bodyPr>
          <a:lstStyle/>
          <a:p>
            <a:r>
              <a:rPr lang="en-US">
                <a:solidFill>
                  <a:srgbClr val="000000"/>
                </a:solidFill>
                <a:latin typeface="Myriad Pro"/>
              </a:rPr>
              <a:t>Total number served </a:t>
            </a:r>
          </a:p>
          <a:p>
            <a:r>
              <a:rPr lang="en-US">
                <a:solidFill>
                  <a:srgbClr val="000000"/>
                </a:solidFill>
                <a:latin typeface="Myriad Pro"/>
              </a:rPr>
              <a:t>Race/ethnicity of participants served </a:t>
            </a:r>
          </a:p>
          <a:p>
            <a:r>
              <a:rPr lang="en-US">
                <a:solidFill>
                  <a:srgbClr val="000000"/>
                </a:solidFill>
                <a:latin typeface="Myriad Pro"/>
              </a:rPr>
              <a:t>Total amount of city funds received </a:t>
            </a:r>
            <a:endParaRPr lang="en-US" sz="1500">
              <a:solidFill>
                <a:srgbClr val="000000"/>
              </a:solidFill>
              <a:latin typeface="Myriad Pro"/>
            </a:endParaRPr>
          </a:p>
          <a:p>
            <a:r>
              <a:rPr lang="en-US">
                <a:solidFill>
                  <a:srgbClr val="000000"/>
                </a:solidFill>
                <a:latin typeface="Myriad Pro"/>
              </a:rPr>
              <a:t>Zip codes where services were delivered </a:t>
            </a:r>
            <a:endParaRPr lang="en-US">
              <a:solidFill>
                <a:srgbClr val="000000"/>
              </a:solidFill>
            </a:endParaRPr>
          </a:p>
          <a:p>
            <a:endParaRPr lang="en-US">
              <a:solidFill>
                <a:srgbClr val="000000"/>
              </a:solidFill>
            </a:endParaRPr>
          </a:p>
        </p:txBody>
      </p:sp>
    </p:spTree>
    <p:extLst>
      <p:ext uri="{BB962C8B-B14F-4D97-AF65-F5344CB8AC3E}">
        <p14:creationId xmlns:p14="http://schemas.microsoft.com/office/powerpoint/2010/main" val="1946673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FBFBEA-4FD8-2779-F3A5-D8E180A2C6E6}"/>
              </a:ext>
            </a:extLst>
          </p:cNvPr>
          <p:cNvSpPr>
            <a:spLocks noGrp="1"/>
          </p:cNvSpPr>
          <p:nvPr>
            <p:ph type="sldNum" sz="quarter" idx="12"/>
          </p:nvPr>
        </p:nvSpPr>
        <p:spPr/>
        <p:txBody>
          <a:bodyPr/>
          <a:lstStyle/>
          <a:p>
            <a:r>
              <a:rPr lang="en-US"/>
              <a:t>Slide </a:t>
            </a:r>
            <a:fld id="{FF0CA7F6-C6A5-4B8D-AFCC-42F4A1E28EAF}" type="slidenum">
              <a:rPr lang="en-US" smtClean="0"/>
              <a:t>29</a:t>
            </a:fld>
            <a:endParaRPr lang="en-US"/>
          </a:p>
        </p:txBody>
      </p:sp>
      <p:sp>
        <p:nvSpPr>
          <p:cNvPr id="2" name="Title 1">
            <a:extLst>
              <a:ext uri="{FF2B5EF4-FFF2-40B4-BE49-F238E27FC236}">
                <a16:creationId xmlns:a16="http://schemas.microsoft.com/office/drawing/2014/main" id="{4ABBB949-1D50-6235-3E2B-E5942546B17B}"/>
              </a:ext>
            </a:extLst>
          </p:cNvPr>
          <p:cNvSpPr>
            <a:spLocks noGrp="1"/>
          </p:cNvSpPr>
          <p:nvPr>
            <p:ph type="title"/>
          </p:nvPr>
        </p:nvSpPr>
        <p:spPr>
          <a:xfrm>
            <a:off x="838200" y="2284236"/>
            <a:ext cx="10515600" cy="1325563"/>
          </a:xfrm>
        </p:spPr>
        <p:txBody>
          <a:bodyPr/>
          <a:lstStyle/>
          <a:p>
            <a:r>
              <a:rPr lang="en-US">
                <a:latin typeface="Gill Sans MT"/>
              </a:rPr>
              <a:t>Reporting Department Data</a:t>
            </a:r>
            <a:endParaRPr lang="en-US"/>
          </a:p>
        </p:txBody>
      </p:sp>
    </p:spTree>
    <p:extLst>
      <p:ext uri="{BB962C8B-B14F-4D97-AF65-F5344CB8AC3E}">
        <p14:creationId xmlns:p14="http://schemas.microsoft.com/office/powerpoint/2010/main" val="1389210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82EB83-6053-3742-9115-6FF766E88BAF}"/>
              </a:ext>
            </a:extLst>
          </p:cNvPr>
          <p:cNvSpPr>
            <a:spLocks noGrp="1"/>
          </p:cNvSpPr>
          <p:nvPr>
            <p:ph type="sldNum" sz="quarter" idx="12"/>
          </p:nvPr>
        </p:nvSpPr>
        <p:spPr/>
        <p:txBody>
          <a:bodyPr/>
          <a:lstStyle/>
          <a:p>
            <a:r>
              <a:rPr lang="en-US"/>
              <a:t>Slide </a:t>
            </a:r>
            <a:fld id="{FF0CA7F6-C6A5-4B8D-AFCC-42F4A1E28EAF}" type="slidenum">
              <a:rPr lang="en-US" smtClean="0"/>
              <a:t>30</a:t>
            </a:fld>
            <a:endParaRPr lang="en-US"/>
          </a:p>
        </p:txBody>
      </p:sp>
      <p:sp>
        <p:nvSpPr>
          <p:cNvPr id="2" name="Title 1">
            <a:extLst>
              <a:ext uri="{FF2B5EF4-FFF2-40B4-BE49-F238E27FC236}">
                <a16:creationId xmlns:a16="http://schemas.microsoft.com/office/drawing/2014/main" id="{3E8D4FA7-1AEB-614E-D60C-000933DAF76F}"/>
              </a:ext>
            </a:extLst>
          </p:cNvPr>
          <p:cNvSpPr>
            <a:spLocks noGrp="1"/>
          </p:cNvSpPr>
          <p:nvPr>
            <p:ph type="title"/>
          </p:nvPr>
        </p:nvSpPr>
        <p:spPr/>
        <p:txBody>
          <a:bodyPr/>
          <a:lstStyle/>
          <a:p>
            <a:r>
              <a:rPr lang="en-US">
                <a:latin typeface="Gill Sans MT"/>
              </a:rPr>
              <a:t>Response Type</a:t>
            </a:r>
            <a:endParaRPr lang="en-US"/>
          </a:p>
        </p:txBody>
      </p:sp>
      <p:graphicFrame>
        <p:nvGraphicFramePr>
          <p:cNvPr id="6" name="Table 5" descr="Table showing the total number of departments who reported data and the type of data they provided. ">
            <a:extLst>
              <a:ext uri="{FF2B5EF4-FFF2-40B4-BE49-F238E27FC236}">
                <a16:creationId xmlns:a16="http://schemas.microsoft.com/office/drawing/2014/main" id="{D2B4C18F-D6D3-5B3B-2906-3DB34BCDE423}"/>
              </a:ext>
            </a:extLst>
          </p:cNvPr>
          <p:cNvGraphicFramePr>
            <a:graphicFrameLocks noGrp="1"/>
          </p:cNvGraphicFramePr>
          <p:nvPr>
            <p:extLst>
              <p:ext uri="{D42A27DB-BD31-4B8C-83A1-F6EECF244321}">
                <p14:modId xmlns:p14="http://schemas.microsoft.com/office/powerpoint/2010/main" val="3917732824"/>
              </p:ext>
            </p:extLst>
          </p:nvPr>
        </p:nvGraphicFramePr>
        <p:xfrm>
          <a:off x="1223762" y="1540723"/>
          <a:ext cx="9174341" cy="3645105"/>
        </p:xfrm>
        <a:graphic>
          <a:graphicData uri="http://schemas.openxmlformats.org/drawingml/2006/table">
            <a:tbl>
              <a:tblPr firstRow="1" bandRow="1">
                <a:tableStyleId>{5C22544A-7EE6-4342-B048-85BDC9FD1C3A}</a:tableStyleId>
              </a:tblPr>
              <a:tblGrid>
                <a:gridCol w="5720686">
                  <a:extLst>
                    <a:ext uri="{9D8B030D-6E8A-4147-A177-3AD203B41FA5}">
                      <a16:colId xmlns:a16="http://schemas.microsoft.com/office/drawing/2014/main" val="3374533108"/>
                    </a:ext>
                  </a:extLst>
                </a:gridCol>
                <a:gridCol w="3453655">
                  <a:extLst>
                    <a:ext uri="{9D8B030D-6E8A-4147-A177-3AD203B41FA5}">
                      <a16:colId xmlns:a16="http://schemas.microsoft.com/office/drawing/2014/main" val="1921121222"/>
                    </a:ext>
                  </a:extLst>
                </a:gridCol>
              </a:tblGrid>
              <a:tr h="601005">
                <a:tc>
                  <a:txBody>
                    <a:bodyPr/>
                    <a:lstStyle/>
                    <a:p>
                      <a:pPr lvl="0" algn="l">
                        <a:buNone/>
                      </a:pPr>
                      <a:r>
                        <a:rPr lang="en-US"/>
                        <a:t>Data provided</a:t>
                      </a:r>
                    </a:p>
                  </a:txBody>
                  <a:tcPr anchor="ctr"/>
                </a:tc>
                <a:tc>
                  <a:txBody>
                    <a:bodyPr/>
                    <a:lstStyle/>
                    <a:p>
                      <a:pPr algn="l"/>
                      <a:r>
                        <a:rPr lang="en-US"/>
                        <a:t>Total number of departments</a:t>
                      </a:r>
                    </a:p>
                  </a:txBody>
                  <a:tcPr anchor="ctr"/>
                </a:tc>
                <a:extLst>
                  <a:ext uri="{0D108BD9-81ED-4DB2-BD59-A6C34878D82A}">
                    <a16:rowId xmlns:a16="http://schemas.microsoft.com/office/drawing/2014/main" val="432446615"/>
                  </a:ext>
                </a:extLst>
              </a:tr>
              <a:tr h="601005">
                <a:tc>
                  <a:txBody>
                    <a:bodyPr/>
                    <a:lstStyle/>
                    <a:p>
                      <a:pPr algn="l"/>
                      <a:r>
                        <a:rPr lang="en-US" sz="2400"/>
                        <a:t>Direct Food program only</a:t>
                      </a:r>
                    </a:p>
                  </a:txBody>
                  <a:tcPr anchor="ctr"/>
                </a:tc>
                <a:tc>
                  <a:txBody>
                    <a:bodyPr/>
                    <a:lstStyle/>
                    <a:p>
                      <a:pPr algn="l"/>
                      <a:r>
                        <a:rPr lang="en-US" sz="2400"/>
                        <a:t>5</a:t>
                      </a:r>
                    </a:p>
                  </a:txBody>
                  <a:tcPr anchor="ctr"/>
                </a:tc>
                <a:extLst>
                  <a:ext uri="{0D108BD9-81ED-4DB2-BD59-A6C34878D82A}">
                    <a16:rowId xmlns:a16="http://schemas.microsoft.com/office/drawing/2014/main" val="622808086"/>
                  </a:ext>
                </a:extLst>
              </a:tr>
              <a:tr h="601005">
                <a:tc>
                  <a:txBody>
                    <a:bodyPr/>
                    <a:lstStyle/>
                    <a:p>
                      <a:pPr algn="l"/>
                      <a:r>
                        <a:rPr lang="en-US" sz="2400"/>
                        <a:t>Infrastructure only</a:t>
                      </a:r>
                    </a:p>
                  </a:txBody>
                  <a:tcPr anchor="ctr"/>
                </a:tc>
                <a:tc>
                  <a:txBody>
                    <a:bodyPr/>
                    <a:lstStyle/>
                    <a:p>
                      <a:pPr algn="l"/>
                      <a:r>
                        <a:rPr lang="en-US" sz="2400"/>
                        <a:t>2</a:t>
                      </a:r>
                    </a:p>
                  </a:txBody>
                  <a:tcPr anchor="ctr"/>
                </a:tc>
                <a:extLst>
                  <a:ext uri="{0D108BD9-81ED-4DB2-BD59-A6C34878D82A}">
                    <a16:rowId xmlns:a16="http://schemas.microsoft.com/office/drawing/2014/main" val="1218932714"/>
                  </a:ext>
                </a:extLst>
              </a:tr>
              <a:tr h="601005">
                <a:tc>
                  <a:txBody>
                    <a:bodyPr/>
                    <a:lstStyle/>
                    <a:p>
                      <a:pPr algn="l"/>
                      <a:r>
                        <a:rPr lang="en-US" sz="2400"/>
                        <a:t>Direct food and Infrastructure</a:t>
                      </a:r>
                    </a:p>
                  </a:txBody>
                  <a:tcPr anchor="ctr"/>
                </a:tc>
                <a:tc>
                  <a:txBody>
                    <a:bodyPr/>
                    <a:lstStyle/>
                    <a:p>
                      <a:pPr algn="l"/>
                      <a:r>
                        <a:rPr lang="en-US" sz="2400"/>
                        <a:t>6</a:t>
                      </a:r>
                    </a:p>
                  </a:txBody>
                  <a:tcPr anchor="ctr"/>
                </a:tc>
                <a:extLst>
                  <a:ext uri="{0D108BD9-81ED-4DB2-BD59-A6C34878D82A}">
                    <a16:rowId xmlns:a16="http://schemas.microsoft.com/office/drawing/2014/main" val="3419405521"/>
                  </a:ext>
                </a:extLst>
              </a:tr>
              <a:tr h="601005">
                <a:tc>
                  <a:txBody>
                    <a:bodyPr/>
                    <a:lstStyle/>
                    <a:p>
                      <a:pPr algn="l"/>
                      <a:r>
                        <a:rPr lang="en-US" sz="2400"/>
                        <a:t>No food-related programming or funding</a:t>
                      </a:r>
                    </a:p>
                  </a:txBody>
                  <a:tcPr anchor="ctr"/>
                </a:tc>
                <a:tc>
                  <a:txBody>
                    <a:bodyPr/>
                    <a:lstStyle/>
                    <a:p>
                      <a:pPr algn="l"/>
                      <a:r>
                        <a:rPr lang="en-US" sz="2400"/>
                        <a:t>5</a:t>
                      </a:r>
                    </a:p>
                  </a:txBody>
                  <a:tcPr anchor="ctr"/>
                </a:tc>
                <a:extLst>
                  <a:ext uri="{0D108BD9-81ED-4DB2-BD59-A6C34878D82A}">
                    <a16:rowId xmlns:a16="http://schemas.microsoft.com/office/drawing/2014/main" val="3353024952"/>
                  </a:ext>
                </a:extLst>
              </a:tr>
              <a:tr h="601005">
                <a:tc>
                  <a:txBody>
                    <a:bodyPr/>
                    <a:lstStyle/>
                    <a:p>
                      <a:pPr lvl="0" algn="l">
                        <a:buNone/>
                      </a:pPr>
                      <a:r>
                        <a:rPr lang="en-US" sz="3600" b="1"/>
                        <a:t>Total </a:t>
                      </a:r>
                    </a:p>
                  </a:txBody>
                  <a:tcPr anchor="ctr"/>
                </a:tc>
                <a:tc>
                  <a:txBody>
                    <a:bodyPr/>
                    <a:lstStyle/>
                    <a:p>
                      <a:pPr lvl="0" algn="l">
                        <a:buNone/>
                      </a:pPr>
                      <a:r>
                        <a:rPr lang="en-US" sz="3600" b="1"/>
                        <a:t>18</a:t>
                      </a:r>
                    </a:p>
                  </a:txBody>
                  <a:tcPr anchor="ctr"/>
                </a:tc>
                <a:extLst>
                  <a:ext uri="{0D108BD9-81ED-4DB2-BD59-A6C34878D82A}">
                    <a16:rowId xmlns:a16="http://schemas.microsoft.com/office/drawing/2014/main" val="904400659"/>
                  </a:ext>
                </a:extLst>
              </a:tr>
            </a:tbl>
          </a:graphicData>
        </a:graphic>
      </p:graphicFrame>
    </p:spTree>
    <p:extLst>
      <p:ext uri="{BB962C8B-B14F-4D97-AF65-F5344CB8AC3E}">
        <p14:creationId xmlns:p14="http://schemas.microsoft.com/office/powerpoint/2010/main" val="4163764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E345DD-3AAB-04C8-F345-941DC4CC6E27}"/>
              </a:ext>
            </a:extLst>
          </p:cNvPr>
          <p:cNvSpPr>
            <a:spLocks noGrp="1"/>
          </p:cNvSpPr>
          <p:nvPr>
            <p:ph type="sldNum" sz="quarter" idx="12"/>
          </p:nvPr>
        </p:nvSpPr>
        <p:spPr/>
        <p:txBody>
          <a:bodyPr/>
          <a:lstStyle/>
          <a:p>
            <a:r>
              <a:rPr lang="en-US"/>
              <a:t>Slide </a:t>
            </a:r>
            <a:fld id="{FF0CA7F6-C6A5-4B8D-AFCC-42F4A1E28EAF}" type="slidenum">
              <a:rPr lang="en-US" smtClean="0"/>
              <a:t>31</a:t>
            </a:fld>
            <a:endParaRPr lang="en-US"/>
          </a:p>
        </p:txBody>
      </p:sp>
      <p:sp>
        <p:nvSpPr>
          <p:cNvPr id="2" name="Title 1">
            <a:extLst>
              <a:ext uri="{FF2B5EF4-FFF2-40B4-BE49-F238E27FC236}">
                <a16:creationId xmlns:a16="http://schemas.microsoft.com/office/drawing/2014/main" id="{58BFF371-CDFF-0353-3FA1-5710107224DC}"/>
              </a:ext>
            </a:extLst>
          </p:cNvPr>
          <p:cNvSpPr>
            <a:spLocks noGrp="1"/>
          </p:cNvSpPr>
          <p:nvPr>
            <p:ph type="title"/>
          </p:nvPr>
        </p:nvSpPr>
        <p:spPr>
          <a:xfrm>
            <a:off x="839295" y="337076"/>
            <a:ext cx="10515600" cy="1325563"/>
          </a:xfrm>
        </p:spPr>
        <p:txBody>
          <a:bodyPr/>
          <a:lstStyle/>
          <a:p>
            <a:r>
              <a:rPr lang="en-US">
                <a:latin typeface="Gill Sans MT"/>
              </a:rPr>
              <a:t>Top Infrastructure Projects Funded</a:t>
            </a:r>
            <a:endParaRPr lang="en-US"/>
          </a:p>
        </p:txBody>
      </p:sp>
      <p:graphicFrame>
        <p:nvGraphicFramePr>
          <p:cNvPr id="6" name="Content Placeholder 5" descr="table showing the types of infrastructure projects each department funded">
            <a:extLst>
              <a:ext uri="{FF2B5EF4-FFF2-40B4-BE49-F238E27FC236}">
                <a16:creationId xmlns:a16="http://schemas.microsoft.com/office/drawing/2014/main" id="{2BBB6B6F-F8C4-87D8-928A-4A2A87723B02}"/>
              </a:ext>
            </a:extLst>
          </p:cNvPr>
          <p:cNvGraphicFramePr>
            <a:graphicFrameLocks noGrp="1"/>
          </p:cNvGraphicFramePr>
          <p:nvPr>
            <p:ph idx="1"/>
            <p:extLst>
              <p:ext uri="{D42A27DB-BD31-4B8C-83A1-F6EECF244321}">
                <p14:modId xmlns:p14="http://schemas.microsoft.com/office/powerpoint/2010/main" val="270263889"/>
              </p:ext>
            </p:extLst>
          </p:nvPr>
        </p:nvGraphicFramePr>
        <p:xfrm>
          <a:off x="1428135" y="1523181"/>
          <a:ext cx="9323426" cy="3444240"/>
        </p:xfrm>
        <a:graphic>
          <a:graphicData uri="http://schemas.openxmlformats.org/drawingml/2006/table">
            <a:tbl>
              <a:tblPr firstRow="1" bandRow="1">
                <a:tableStyleId>{5C22544A-7EE6-4342-B048-85BDC9FD1C3A}</a:tableStyleId>
              </a:tblPr>
              <a:tblGrid>
                <a:gridCol w="5597894">
                  <a:extLst>
                    <a:ext uri="{9D8B030D-6E8A-4147-A177-3AD203B41FA5}">
                      <a16:colId xmlns:a16="http://schemas.microsoft.com/office/drawing/2014/main" val="2630683400"/>
                    </a:ext>
                  </a:extLst>
                </a:gridCol>
                <a:gridCol w="3725532">
                  <a:extLst>
                    <a:ext uri="{9D8B030D-6E8A-4147-A177-3AD203B41FA5}">
                      <a16:colId xmlns:a16="http://schemas.microsoft.com/office/drawing/2014/main" val="2610739382"/>
                    </a:ext>
                  </a:extLst>
                </a:gridCol>
              </a:tblGrid>
              <a:tr h="370840">
                <a:tc>
                  <a:txBody>
                    <a:bodyPr/>
                    <a:lstStyle/>
                    <a:p>
                      <a:r>
                        <a:rPr lang="en-US" sz="2800"/>
                        <a:t>Project Type</a:t>
                      </a:r>
                    </a:p>
                  </a:txBody>
                  <a:tcPr/>
                </a:tc>
                <a:tc>
                  <a:txBody>
                    <a:bodyPr/>
                    <a:lstStyle/>
                    <a:p>
                      <a:r>
                        <a:rPr lang="en-US" sz="2800"/>
                        <a:t>Number of Reporting </a:t>
                      </a:r>
                      <a:endParaRPr lang="en-US"/>
                    </a:p>
                    <a:p>
                      <a:pPr lvl="0">
                        <a:buNone/>
                      </a:pPr>
                      <a:r>
                        <a:rPr lang="en-US" sz="2800"/>
                        <a:t>Departments (%)</a:t>
                      </a:r>
                      <a:endParaRPr lang="en-US"/>
                    </a:p>
                  </a:txBody>
                  <a:tcPr/>
                </a:tc>
                <a:extLst>
                  <a:ext uri="{0D108BD9-81ED-4DB2-BD59-A6C34878D82A}">
                    <a16:rowId xmlns:a16="http://schemas.microsoft.com/office/drawing/2014/main" val="1443598423"/>
                  </a:ext>
                </a:extLst>
              </a:tr>
              <a:tr h="370840">
                <a:tc>
                  <a:txBody>
                    <a:bodyPr/>
                    <a:lstStyle/>
                    <a:p>
                      <a:r>
                        <a:rPr lang="en-US" sz="2800"/>
                        <a:t>Distribution infrastructure</a:t>
                      </a:r>
                    </a:p>
                  </a:txBody>
                  <a:tcPr/>
                </a:tc>
                <a:tc>
                  <a:txBody>
                    <a:bodyPr/>
                    <a:lstStyle/>
                    <a:p>
                      <a:r>
                        <a:rPr lang="en-US" sz="2800"/>
                        <a:t>4 (50%)</a:t>
                      </a:r>
                    </a:p>
                  </a:txBody>
                  <a:tcPr/>
                </a:tc>
                <a:extLst>
                  <a:ext uri="{0D108BD9-81ED-4DB2-BD59-A6C34878D82A}">
                    <a16:rowId xmlns:a16="http://schemas.microsoft.com/office/drawing/2014/main" val="99604320"/>
                  </a:ext>
                </a:extLst>
              </a:tr>
              <a:tr h="370840">
                <a:tc>
                  <a:txBody>
                    <a:bodyPr/>
                    <a:lstStyle/>
                    <a:p>
                      <a:r>
                        <a:rPr lang="en-US" sz="2800"/>
                        <a:t>Education, technical assistance, and workforce training</a:t>
                      </a:r>
                    </a:p>
                  </a:txBody>
                  <a:tcPr/>
                </a:tc>
                <a:tc>
                  <a:txBody>
                    <a:bodyPr/>
                    <a:lstStyle/>
                    <a:p>
                      <a:r>
                        <a:rPr lang="en-US" sz="2800"/>
                        <a:t>4 (50%)</a:t>
                      </a:r>
                    </a:p>
                  </a:txBody>
                  <a:tcPr/>
                </a:tc>
                <a:extLst>
                  <a:ext uri="{0D108BD9-81ED-4DB2-BD59-A6C34878D82A}">
                    <a16:rowId xmlns:a16="http://schemas.microsoft.com/office/drawing/2014/main" val="1473516601"/>
                  </a:ext>
                </a:extLst>
              </a:tr>
              <a:tr h="370840">
                <a:tc>
                  <a:txBody>
                    <a:bodyPr/>
                    <a:lstStyle/>
                    <a:p>
                      <a:r>
                        <a:rPr lang="en-US" sz="2800"/>
                        <a:t>Transportation infrastructure</a:t>
                      </a:r>
                    </a:p>
                  </a:txBody>
                  <a:tcPr/>
                </a:tc>
                <a:tc>
                  <a:txBody>
                    <a:bodyPr/>
                    <a:lstStyle/>
                    <a:p>
                      <a:pPr marL="0" lvl="0" algn="l" defTabSz="914400" rtl="0" eaLnBrk="1" latinLnBrk="0" hangingPunct="1">
                        <a:lnSpc>
                          <a:spcPct val="100000"/>
                        </a:lnSpc>
                        <a:spcBef>
                          <a:spcPts val="0"/>
                        </a:spcBef>
                        <a:spcAft>
                          <a:spcPts val="0"/>
                        </a:spcAft>
                        <a:buNone/>
                      </a:pPr>
                      <a:r>
                        <a:rPr lang="en-US" sz="2800" kern="1200" noProof="0">
                          <a:solidFill>
                            <a:schemeClr val="dk1"/>
                          </a:solidFill>
                          <a:latin typeface="+mn-lt"/>
                          <a:ea typeface="+mn-ea"/>
                          <a:cs typeface="+mn-cs"/>
                        </a:rPr>
                        <a:t>4 (50%)</a:t>
                      </a:r>
                    </a:p>
                  </a:txBody>
                  <a:tcPr/>
                </a:tc>
                <a:extLst>
                  <a:ext uri="{0D108BD9-81ED-4DB2-BD59-A6C34878D82A}">
                    <a16:rowId xmlns:a16="http://schemas.microsoft.com/office/drawing/2014/main" val="1525825041"/>
                  </a:ext>
                </a:extLst>
              </a:tr>
              <a:tr h="370839">
                <a:tc>
                  <a:txBody>
                    <a:bodyPr/>
                    <a:lstStyle/>
                    <a:p>
                      <a:pPr lvl="0">
                        <a:buNone/>
                      </a:pPr>
                      <a:r>
                        <a:rPr lang="en-US" sz="2800"/>
                        <a:t>Food production infrastructure</a:t>
                      </a:r>
                    </a:p>
                  </a:txBody>
                  <a:tcPr/>
                </a:tc>
                <a:tc>
                  <a:txBody>
                    <a:bodyPr/>
                    <a:lstStyle/>
                    <a:p>
                      <a:pPr lvl="0">
                        <a:buNone/>
                      </a:pPr>
                      <a:r>
                        <a:rPr lang="en-US" sz="2800"/>
                        <a:t>3 (38%)</a:t>
                      </a:r>
                    </a:p>
                  </a:txBody>
                  <a:tcPr/>
                </a:tc>
                <a:extLst>
                  <a:ext uri="{0D108BD9-81ED-4DB2-BD59-A6C34878D82A}">
                    <a16:rowId xmlns:a16="http://schemas.microsoft.com/office/drawing/2014/main" val="3197362969"/>
                  </a:ext>
                </a:extLst>
              </a:tr>
            </a:tbl>
          </a:graphicData>
        </a:graphic>
      </p:graphicFrame>
      <p:sp>
        <p:nvSpPr>
          <p:cNvPr id="3" name="TextBox 2">
            <a:extLst>
              <a:ext uri="{FF2B5EF4-FFF2-40B4-BE49-F238E27FC236}">
                <a16:creationId xmlns:a16="http://schemas.microsoft.com/office/drawing/2014/main" id="{E666E712-F4D8-627C-8E59-01772709964B}"/>
              </a:ext>
            </a:extLst>
          </p:cNvPr>
          <p:cNvSpPr txBox="1"/>
          <p:nvPr/>
        </p:nvSpPr>
        <p:spPr>
          <a:xfrm>
            <a:off x="1602441" y="5065058"/>
            <a:ext cx="93232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Note: Denominator includes only those departments that funded infrastructure (n=8)</a:t>
            </a:r>
            <a:endParaRPr lang="en-US"/>
          </a:p>
        </p:txBody>
      </p:sp>
    </p:spTree>
    <p:extLst>
      <p:ext uri="{BB962C8B-B14F-4D97-AF65-F5344CB8AC3E}">
        <p14:creationId xmlns:p14="http://schemas.microsoft.com/office/powerpoint/2010/main" val="3062930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BEFC23-C321-8175-CE66-3C18CC99EA86}"/>
              </a:ext>
            </a:extLst>
          </p:cNvPr>
          <p:cNvSpPr>
            <a:spLocks noGrp="1"/>
          </p:cNvSpPr>
          <p:nvPr>
            <p:ph type="sldNum" sz="quarter" idx="12"/>
          </p:nvPr>
        </p:nvSpPr>
        <p:spPr/>
        <p:txBody>
          <a:bodyPr/>
          <a:lstStyle/>
          <a:p>
            <a:r>
              <a:rPr lang="en-US"/>
              <a:t>Slide </a:t>
            </a:r>
            <a:fld id="{FF0CA7F6-C6A5-4B8D-AFCC-42F4A1E28EAF}" type="slidenum">
              <a:rPr lang="en-US" smtClean="0"/>
              <a:t>32</a:t>
            </a:fld>
            <a:endParaRPr lang="en-US"/>
          </a:p>
        </p:txBody>
      </p:sp>
      <p:sp>
        <p:nvSpPr>
          <p:cNvPr id="3" name="Title 2">
            <a:extLst>
              <a:ext uri="{FF2B5EF4-FFF2-40B4-BE49-F238E27FC236}">
                <a16:creationId xmlns:a16="http://schemas.microsoft.com/office/drawing/2014/main" id="{2910B02D-FC51-9154-BFA5-C74EBC4053FA}"/>
              </a:ext>
            </a:extLst>
          </p:cNvPr>
          <p:cNvSpPr txBox="1">
            <a:spLocks noGrp="1"/>
          </p:cNvSpPr>
          <p:nvPr>
            <p:ph type="title" idx="4294967295"/>
          </p:nvPr>
        </p:nvSpPr>
        <p:spPr>
          <a:xfrm>
            <a:off x="783771" y="7674429"/>
            <a:ext cx="739684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Infrastructure funding</a:t>
            </a:r>
          </a:p>
        </p:txBody>
      </p:sp>
      <p:sp>
        <p:nvSpPr>
          <p:cNvPr id="2" name="Title 1">
            <a:extLst>
              <a:ext uri="{FF2B5EF4-FFF2-40B4-BE49-F238E27FC236}">
                <a16:creationId xmlns:a16="http://schemas.microsoft.com/office/drawing/2014/main" id="{930ED938-0AFE-B2C7-06EB-89A59268A386}"/>
              </a:ext>
            </a:extLst>
          </p:cNvPr>
          <p:cNvSpPr>
            <a:spLocks/>
          </p:cNvSpPr>
          <p:nvPr/>
        </p:nvSpPr>
        <p:spPr>
          <a:xfrm>
            <a:off x="1624309" y="2247590"/>
            <a:ext cx="9039087" cy="21891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Bef>
                <a:spcPct val="0"/>
              </a:spcBef>
              <a:defRPr/>
            </a:pPr>
            <a:r>
              <a:rPr lang="en-US" sz="6000" b="1">
                <a:solidFill>
                  <a:srgbClr val="D5006D"/>
                </a:solidFill>
                <a:latin typeface="Gill Sans MT"/>
                <a:ea typeface="+mj-ea"/>
                <a:cs typeface="+mj-cs"/>
              </a:rPr>
              <a:t>~ </a:t>
            </a:r>
            <a:r>
              <a:rPr kumimoji="0" lang="en-US" sz="6000" b="1" i="0" u="none" strike="noStrike" kern="1200" cap="none" spc="0" normalizeH="0" baseline="0" noProof="0">
                <a:ln>
                  <a:noFill/>
                </a:ln>
                <a:solidFill>
                  <a:srgbClr val="D5006D"/>
                </a:solidFill>
                <a:effectLst/>
                <a:uLnTx/>
                <a:uFillTx/>
                <a:latin typeface="Gill Sans MT"/>
                <a:ea typeface="+mj-ea"/>
                <a:cs typeface="+mj-cs"/>
              </a:rPr>
              <a:t>$</a:t>
            </a:r>
            <a:r>
              <a:rPr lang="en-US" sz="6000" b="1">
                <a:solidFill>
                  <a:srgbClr val="D5006D"/>
                </a:solidFill>
                <a:latin typeface="Gill Sans MT"/>
                <a:ea typeface="+mj-ea"/>
                <a:cs typeface="+mj-cs"/>
              </a:rPr>
              <a:t>8 million</a:t>
            </a:r>
            <a:r>
              <a:rPr kumimoji="0" lang="en-US" sz="5400" b="0" i="0" u="none" strike="noStrike" kern="1200" cap="none" spc="0" normalizeH="0" baseline="0" noProof="0">
                <a:ln>
                  <a:noFill/>
                </a:ln>
                <a:solidFill>
                  <a:srgbClr val="7E5ACC"/>
                </a:solidFill>
                <a:effectLst/>
                <a:uLnTx/>
                <a:uFillTx/>
                <a:latin typeface="Gill Sans MT"/>
                <a:ea typeface="+mj-ea"/>
                <a:cs typeface="+mj-cs"/>
              </a:rPr>
              <a:t> </a:t>
            </a:r>
            <a:br>
              <a:rPr lang="en-US" sz="5400" b="0" i="0" u="none" strike="noStrike" kern="1200" cap="none" spc="0" normalizeH="0" baseline="0" noProof="0">
                <a:ln>
                  <a:noFill/>
                </a:ln>
                <a:effectLst/>
                <a:uLnTx/>
                <a:uFillTx/>
                <a:latin typeface="Gill Sans MT"/>
                <a:ea typeface="+mj-ea"/>
                <a:cs typeface="+mj-cs"/>
              </a:rPr>
            </a:br>
            <a:r>
              <a:rPr kumimoji="0" lang="en-US" sz="5400" b="0" i="0" u="none" strike="noStrike" kern="1200" cap="none" spc="0" normalizeH="0" baseline="0" noProof="0">
                <a:ln>
                  <a:noFill/>
                </a:ln>
                <a:solidFill>
                  <a:srgbClr val="0D1670"/>
                </a:solidFill>
                <a:effectLst/>
                <a:uLnTx/>
                <a:uFillTx/>
                <a:latin typeface="Gill Sans MT"/>
                <a:ea typeface="+mj-ea"/>
                <a:cs typeface="+mj-cs"/>
              </a:rPr>
              <a:t>invested in infrastructure projects across San Francisco</a:t>
            </a:r>
            <a:endParaRPr kumimoji="0" lang="en-US" sz="5400" b="0" i="0" u="none" strike="noStrike" kern="1200" cap="none" spc="0" normalizeH="0" baseline="0" noProof="0">
              <a:ln>
                <a:noFill/>
              </a:ln>
              <a:solidFill>
                <a:srgbClr val="0D1670"/>
              </a:solidFill>
              <a:effectLst/>
              <a:uLnTx/>
              <a:uFillTx/>
              <a:latin typeface="Gill Sans MT" panose="020B0502020104020203" pitchFamily="34" charset="0"/>
              <a:ea typeface="+mj-ea"/>
              <a:cs typeface="+mj-cs"/>
            </a:endParaRPr>
          </a:p>
        </p:txBody>
      </p:sp>
      <p:sp>
        <p:nvSpPr>
          <p:cNvPr id="5" name="TextBox 4">
            <a:extLst>
              <a:ext uri="{FF2B5EF4-FFF2-40B4-BE49-F238E27FC236}">
                <a16:creationId xmlns:a16="http://schemas.microsoft.com/office/drawing/2014/main" id="{240188AB-6769-C963-A64F-9D240E1E89B8}"/>
              </a:ext>
            </a:extLst>
          </p:cNvPr>
          <p:cNvSpPr txBox="1"/>
          <p:nvPr/>
        </p:nvSpPr>
        <p:spPr>
          <a:xfrm>
            <a:off x="284328" y="5885596"/>
            <a:ext cx="5811671"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Data Source: Department of Public Health. 2026 Biennial Food Security and Equity Report Food Program Framework</a:t>
            </a:r>
            <a:endParaRPr lang="en-US"/>
          </a:p>
        </p:txBody>
      </p:sp>
    </p:spTree>
    <p:extLst>
      <p:ext uri="{BB962C8B-B14F-4D97-AF65-F5344CB8AC3E}">
        <p14:creationId xmlns:p14="http://schemas.microsoft.com/office/powerpoint/2010/main" val="2836915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995BA0-41A5-B232-FEC5-AB04722A5EB4}"/>
              </a:ext>
            </a:extLst>
          </p:cNvPr>
          <p:cNvSpPr>
            <a:spLocks noGrp="1"/>
          </p:cNvSpPr>
          <p:nvPr>
            <p:ph type="sldNum" sz="quarter" idx="12"/>
          </p:nvPr>
        </p:nvSpPr>
        <p:spPr/>
        <p:txBody>
          <a:bodyPr/>
          <a:lstStyle/>
          <a:p>
            <a:r>
              <a:rPr lang="en-US"/>
              <a:t>Slide </a:t>
            </a:r>
            <a:fld id="{FF0CA7F6-C6A5-4B8D-AFCC-42F4A1E28EAF}" type="slidenum">
              <a:rPr lang="en-US" smtClean="0"/>
              <a:t>33</a:t>
            </a:fld>
            <a:endParaRPr lang="en-US"/>
          </a:p>
        </p:txBody>
      </p:sp>
      <p:sp>
        <p:nvSpPr>
          <p:cNvPr id="2" name="Title 1">
            <a:extLst>
              <a:ext uri="{FF2B5EF4-FFF2-40B4-BE49-F238E27FC236}">
                <a16:creationId xmlns:a16="http://schemas.microsoft.com/office/drawing/2014/main" id="{0470DBCC-D2BA-C73A-7094-9D7D0DD45FEB}"/>
              </a:ext>
            </a:extLst>
          </p:cNvPr>
          <p:cNvSpPr>
            <a:spLocks noGrp="1"/>
          </p:cNvSpPr>
          <p:nvPr>
            <p:ph type="title"/>
          </p:nvPr>
        </p:nvSpPr>
        <p:spPr/>
        <p:txBody>
          <a:bodyPr/>
          <a:lstStyle/>
          <a:p>
            <a:r>
              <a:rPr lang="en-US">
                <a:latin typeface="Gill Sans MT"/>
              </a:rPr>
              <a:t>Department Evaluations</a:t>
            </a:r>
            <a:endParaRPr lang="en-US"/>
          </a:p>
        </p:txBody>
      </p:sp>
      <p:sp>
        <p:nvSpPr>
          <p:cNvPr id="3" name="Content Placeholder 2">
            <a:extLst>
              <a:ext uri="{FF2B5EF4-FFF2-40B4-BE49-F238E27FC236}">
                <a16:creationId xmlns:a16="http://schemas.microsoft.com/office/drawing/2014/main" id="{0912E4EB-CAE0-DB47-03EF-DCE45D4D1D9C}"/>
              </a:ext>
            </a:extLst>
          </p:cNvPr>
          <p:cNvSpPr>
            <a:spLocks noGrp="1"/>
          </p:cNvSpPr>
          <p:nvPr>
            <p:ph idx="1"/>
          </p:nvPr>
        </p:nvSpPr>
        <p:spPr>
          <a:xfrm>
            <a:off x="838200" y="1928926"/>
            <a:ext cx="10515600" cy="2999112"/>
          </a:xfrm>
        </p:spPr>
        <p:txBody>
          <a:bodyPr vert="horz" lIns="91440" tIns="45720" rIns="91440" bIns="45720" rtlCol="0" anchor="t">
            <a:normAutofit/>
          </a:bodyPr>
          <a:lstStyle/>
          <a:p>
            <a:pPr marL="0" indent="0">
              <a:buNone/>
            </a:pPr>
            <a:r>
              <a:rPr lang="en-US" sz="4800" b="1">
                <a:solidFill>
                  <a:srgbClr val="D5006D"/>
                </a:solidFill>
                <a:latin typeface="Myriad Pro"/>
              </a:rPr>
              <a:t>2</a:t>
            </a:r>
            <a:r>
              <a:rPr lang="en-US">
                <a:solidFill>
                  <a:schemeClr val="tx1"/>
                </a:solidFill>
                <a:latin typeface="Myriad Pro"/>
              </a:rPr>
              <a:t> </a:t>
            </a:r>
            <a:r>
              <a:rPr lang="en-US" sz="3600">
                <a:solidFill>
                  <a:schemeClr val="tx1"/>
                </a:solidFill>
                <a:latin typeface="Myriad Pro"/>
              </a:rPr>
              <a:t>departments conducted evaluations with SF residents who have experienced food insecurity and/or participated in city-funded programs</a:t>
            </a:r>
            <a:endParaRPr lang="en-US">
              <a:solidFill>
                <a:schemeClr val="tx1"/>
              </a:solidFill>
            </a:endParaRPr>
          </a:p>
          <a:p>
            <a:pPr lvl="1"/>
            <a:r>
              <a:rPr lang="en-US" sz="2800">
                <a:solidFill>
                  <a:schemeClr val="tx1"/>
                </a:solidFill>
                <a:latin typeface="Myriad Pro"/>
                <a:cs typeface="Arial"/>
              </a:rPr>
              <a:t>Homelessness and Supportive Housing (HSH)</a:t>
            </a:r>
          </a:p>
          <a:p>
            <a:pPr lvl="1"/>
            <a:r>
              <a:rPr lang="en-US" sz="2800">
                <a:solidFill>
                  <a:schemeClr val="tx1"/>
                </a:solidFill>
                <a:latin typeface="Myriad Pro"/>
              </a:rPr>
              <a:t>Human Services Agency (HSA)</a:t>
            </a:r>
            <a:endParaRPr lang="en-US" sz="2800">
              <a:solidFill>
                <a:schemeClr val="tx1"/>
              </a:solidFill>
            </a:endParaRPr>
          </a:p>
        </p:txBody>
      </p:sp>
    </p:spTree>
    <p:extLst>
      <p:ext uri="{BB962C8B-B14F-4D97-AF65-F5344CB8AC3E}">
        <p14:creationId xmlns:p14="http://schemas.microsoft.com/office/powerpoint/2010/main" val="3647697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AD5E6-E1BB-B97A-3748-726DCBC44F7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6EACD5-5D56-53A8-C3F2-2A6AB7E234F7}"/>
              </a:ext>
            </a:extLst>
          </p:cNvPr>
          <p:cNvSpPr>
            <a:spLocks noGrp="1"/>
          </p:cNvSpPr>
          <p:nvPr>
            <p:ph type="sldNum" sz="quarter" idx="12"/>
          </p:nvPr>
        </p:nvSpPr>
        <p:spPr/>
        <p:txBody>
          <a:bodyPr/>
          <a:lstStyle/>
          <a:p>
            <a:r>
              <a:rPr lang="en-US"/>
              <a:t>Slide </a:t>
            </a:r>
            <a:fld id="{FF0CA7F6-C6A5-4B8D-AFCC-42F4A1E28EAF}" type="slidenum">
              <a:rPr lang="en-US" smtClean="0"/>
              <a:t>34</a:t>
            </a:fld>
            <a:endParaRPr lang="en-US"/>
          </a:p>
        </p:txBody>
      </p:sp>
      <p:sp>
        <p:nvSpPr>
          <p:cNvPr id="2" name="Title 1">
            <a:extLst>
              <a:ext uri="{FF2B5EF4-FFF2-40B4-BE49-F238E27FC236}">
                <a16:creationId xmlns:a16="http://schemas.microsoft.com/office/drawing/2014/main" id="{AFFE8477-9C98-6775-E5CE-DCBFB9B924F9}"/>
              </a:ext>
            </a:extLst>
          </p:cNvPr>
          <p:cNvSpPr>
            <a:spLocks noGrp="1"/>
          </p:cNvSpPr>
          <p:nvPr>
            <p:ph type="title"/>
          </p:nvPr>
        </p:nvSpPr>
        <p:spPr>
          <a:xfrm>
            <a:off x="990600" y="2640239"/>
            <a:ext cx="10515600" cy="1325563"/>
          </a:xfrm>
        </p:spPr>
        <p:txBody>
          <a:bodyPr/>
          <a:lstStyle/>
          <a:p>
            <a:r>
              <a:rPr lang="en-US">
                <a:latin typeface="Gill Sans MT"/>
              </a:rPr>
              <a:t>Grantee Data</a:t>
            </a:r>
            <a:endParaRPr lang="en-US"/>
          </a:p>
        </p:txBody>
      </p:sp>
    </p:spTree>
    <p:extLst>
      <p:ext uri="{BB962C8B-B14F-4D97-AF65-F5344CB8AC3E}">
        <p14:creationId xmlns:p14="http://schemas.microsoft.com/office/powerpoint/2010/main" val="341439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701204-8994-3E9A-7E72-275AEE84E306}"/>
              </a:ext>
            </a:extLst>
          </p:cNvPr>
          <p:cNvSpPr>
            <a:spLocks noGrp="1"/>
          </p:cNvSpPr>
          <p:nvPr>
            <p:ph type="sldNum" sz="quarter" idx="12"/>
          </p:nvPr>
        </p:nvSpPr>
        <p:spPr/>
        <p:txBody>
          <a:bodyPr/>
          <a:lstStyle/>
          <a:p>
            <a:r>
              <a:rPr lang="en-US"/>
              <a:t>Slide </a:t>
            </a:r>
            <a:fld id="{FF0CA7F6-C6A5-4B8D-AFCC-42F4A1E28EAF}" type="slidenum">
              <a:rPr lang="en-US" smtClean="0"/>
              <a:t>35</a:t>
            </a:fld>
            <a:endParaRPr lang="en-US"/>
          </a:p>
        </p:txBody>
      </p:sp>
      <p:sp>
        <p:nvSpPr>
          <p:cNvPr id="2" name="Title 1">
            <a:extLst>
              <a:ext uri="{FF2B5EF4-FFF2-40B4-BE49-F238E27FC236}">
                <a16:creationId xmlns:a16="http://schemas.microsoft.com/office/drawing/2014/main" id="{5ED4F2ED-9CD3-C6F0-F64B-72633A20FC37}"/>
              </a:ext>
            </a:extLst>
          </p:cNvPr>
          <p:cNvSpPr>
            <a:spLocks noGrp="1"/>
          </p:cNvSpPr>
          <p:nvPr>
            <p:ph type="title"/>
          </p:nvPr>
        </p:nvSpPr>
        <p:spPr/>
        <p:txBody>
          <a:bodyPr/>
          <a:lstStyle/>
          <a:p>
            <a:r>
              <a:rPr lang="en-US" sz="5400" b="1">
                <a:solidFill>
                  <a:srgbClr val="D5006D"/>
                </a:solidFill>
                <a:latin typeface="Gill Sans MT"/>
              </a:rPr>
              <a:t>16</a:t>
            </a:r>
            <a:r>
              <a:rPr lang="en-US" sz="5400">
                <a:latin typeface="Gill Sans MT"/>
              </a:rPr>
              <a:t> Programs provided Grantee Data</a:t>
            </a:r>
            <a:endParaRPr lang="en-US" sz="5400"/>
          </a:p>
        </p:txBody>
      </p:sp>
      <p:graphicFrame>
        <p:nvGraphicFramePr>
          <p:cNvPr id="5" name="Content Placeholder 4" descr="Table showing number of programs each department provided grantee data for and the total number of grantees each department funded with city-funds. ">
            <a:extLst>
              <a:ext uri="{FF2B5EF4-FFF2-40B4-BE49-F238E27FC236}">
                <a16:creationId xmlns:a16="http://schemas.microsoft.com/office/drawing/2014/main" id="{F4E6060B-B911-982E-5517-34E5BAE4E1F1}"/>
              </a:ext>
            </a:extLst>
          </p:cNvPr>
          <p:cNvGraphicFramePr>
            <a:graphicFrameLocks noGrp="1"/>
          </p:cNvGraphicFramePr>
          <p:nvPr>
            <p:ph idx="1"/>
            <p:extLst>
              <p:ext uri="{D42A27DB-BD31-4B8C-83A1-F6EECF244321}">
                <p14:modId xmlns:p14="http://schemas.microsoft.com/office/powerpoint/2010/main" val="1308374891"/>
              </p:ext>
            </p:extLst>
          </p:nvPr>
        </p:nvGraphicFramePr>
        <p:xfrm>
          <a:off x="838200" y="1879600"/>
          <a:ext cx="10515600" cy="338328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047564164"/>
                    </a:ext>
                  </a:extLst>
                </a:gridCol>
                <a:gridCol w="3505200">
                  <a:extLst>
                    <a:ext uri="{9D8B030D-6E8A-4147-A177-3AD203B41FA5}">
                      <a16:colId xmlns:a16="http://schemas.microsoft.com/office/drawing/2014/main" val="3078904522"/>
                    </a:ext>
                  </a:extLst>
                </a:gridCol>
                <a:gridCol w="3505200">
                  <a:extLst>
                    <a:ext uri="{9D8B030D-6E8A-4147-A177-3AD203B41FA5}">
                      <a16:colId xmlns:a16="http://schemas.microsoft.com/office/drawing/2014/main" val="3983410472"/>
                    </a:ext>
                  </a:extLst>
                </a:gridCol>
              </a:tblGrid>
              <a:tr h="370840">
                <a:tc>
                  <a:txBody>
                    <a:bodyPr/>
                    <a:lstStyle/>
                    <a:p>
                      <a:pPr algn="ctr"/>
                      <a:r>
                        <a:rPr lang="en-US" sz="2400"/>
                        <a:t>Department</a:t>
                      </a:r>
                    </a:p>
                  </a:txBody>
                  <a:tcPr anchor="ctr"/>
                </a:tc>
                <a:tc>
                  <a:txBody>
                    <a:bodyPr/>
                    <a:lstStyle/>
                    <a:p>
                      <a:pPr algn="ctr"/>
                      <a:r>
                        <a:rPr lang="en-US" sz="2400"/>
                        <a:t>Number of programs reporting grantee data</a:t>
                      </a:r>
                    </a:p>
                  </a:txBody>
                  <a:tcPr anchor="ctr"/>
                </a:tc>
                <a:tc>
                  <a:txBody>
                    <a:bodyPr/>
                    <a:lstStyle/>
                    <a:p>
                      <a:pPr algn="ctr"/>
                      <a:r>
                        <a:rPr lang="en-US" sz="2400"/>
                        <a:t>Number of grantees </a:t>
                      </a:r>
                    </a:p>
                  </a:txBody>
                  <a:tcPr anchor="ctr"/>
                </a:tc>
                <a:extLst>
                  <a:ext uri="{0D108BD9-81ED-4DB2-BD59-A6C34878D82A}">
                    <a16:rowId xmlns:a16="http://schemas.microsoft.com/office/drawing/2014/main" val="1612544529"/>
                  </a:ext>
                </a:extLst>
              </a:tr>
              <a:tr h="370840">
                <a:tc>
                  <a:txBody>
                    <a:bodyPr/>
                    <a:lstStyle/>
                    <a:p>
                      <a:r>
                        <a:rPr lang="en-US" sz="2400"/>
                        <a:t>Human Services Agency</a:t>
                      </a:r>
                    </a:p>
                  </a:txBody>
                  <a:tcPr/>
                </a:tc>
                <a:tc>
                  <a:txBody>
                    <a:bodyPr/>
                    <a:lstStyle/>
                    <a:p>
                      <a:pPr algn="ctr"/>
                      <a:r>
                        <a:rPr lang="en-US" sz="2400"/>
                        <a:t>12</a:t>
                      </a:r>
                    </a:p>
                  </a:txBody>
                  <a:tcPr/>
                </a:tc>
                <a:tc>
                  <a:txBody>
                    <a:bodyPr/>
                    <a:lstStyle/>
                    <a:p>
                      <a:pPr algn="ctr"/>
                      <a:r>
                        <a:rPr lang="en-US" sz="2400"/>
                        <a:t>38</a:t>
                      </a:r>
                    </a:p>
                  </a:txBody>
                  <a:tcPr/>
                </a:tc>
                <a:extLst>
                  <a:ext uri="{0D108BD9-81ED-4DB2-BD59-A6C34878D82A}">
                    <a16:rowId xmlns:a16="http://schemas.microsoft.com/office/drawing/2014/main" val="1965965857"/>
                  </a:ext>
                </a:extLst>
              </a:tr>
              <a:tr h="370840">
                <a:tc>
                  <a:txBody>
                    <a:bodyPr/>
                    <a:lstStyle/>
                    <a:p>
                      <a:r>
                        <a:rPr lang="en-US" sz="2400"/>
                        <a:t>Department of Public Health</a:t>
                      </a:r>
                    </a:p>
                  </a:txBody>
                  <a:tcPr/>
                </a:tc>
                <a:tc>
                  <a:txBody>
                    <a:bodyPr/>
                    <a:lstStyle/>
                    <a:p>
                      <a:pPr algn="ctr"/>
                      <a:r>
                        <a:rPr lang="en-US" sz="2400"/>
                        <a:t>2</a:t>
                      </a:r>
                    </a:p>
                  </a:txBody>
                  <a:tcPr/>
                </a:tc>
                <a:tc>
                  <a:txBody>
                    <a:bodyPr/>
                    <a:lstStyle/>
                    <a:p>
                      <a:pPr algn="ctr"/>
                      <a:r>
                        <a:rPr lang="en-US" sz="2400"/>
                        <a:t>9</a:t>
                      </a:r>
                    </a:p>
                  </a:txBody>
                  <a:tcPr/>
                </a:tc>
                <a:extLst>
                  <a:ext uri="{0D108BD9-81ED-4DB2-BD59-A6C34878D82A}">
                    <a16:rowId xmlns:a16="http://schemas.microsoft.com/office/drawing/2014/main" val="3545665447"/>
                  </a:ext>
                </a:extLst>
              </a:tr>
              <a:tr h="370840">
                <a:tc>
                  <a:txBody>
                    <a:bodyPr/>
                    <a:lstStyle/>
                    <a:p>
                      <a:r>
                        <a:rPr lang="en-US" sz="2400"/>
                        <a:t>Department of Early Childhood</a:t>
                      </a:r>
                    </a:p>
                  </a:txBody>
                  <a:tcPr/>
                </a:tc>
                <a:tc>
                  <a:txBody>
                    <a:bodyPr/>
                    <a:lstStyle/>
                    <a:p>
                      <a:pPr algn="ctr"/>
                      <a:r>
                        <a:rPr lang="en-US" sz="2400"/>
                        <a:t>1</a:t>
                      </a:r>
                    </a:p>
                  </a:txBody>
                  <a:tcPr/>
                </a:tc>
                <a:tc>
                  <a:txBody>
                    <a:bodyPr/>
                    <a:lstStyle/>
                    <a:p>
                      <a:pPr algn="ctr"/>
                      <a:r>
                        <a:rPr lang="en-US" sz="2400"/>
                        <a:t>9</a:t>
                      </a:r>
                    </a:p>
                  </a:txBody>
                  <a:tcPr/>
                </a:tc>
                <a:extLst>
                  <a:ext uri="{0D108BD9-81ED-4DB2-BD59-A6C34878D82A}">
                    <a16:rowId xmlns:a16="http://schemas.microsoft.com/office/drawing/2014/main" val="489656067"/>
                  </a:ext>
                </a:extLst>
              </a:tr>
              <a:tr h="370840">
                <a:tc>
                  <a:txBody>
                    <a:bodyPr/>
                    <a:lstStyle/>
                    <a:p>
                      <a:r>
                        <a:rPr lang="en-US" sz="2400"/>
                        <a:t>SF Housing Authority</a:t>
                      </a:r>
                    </a:p>
                  </a:txBody>
                  <a:tcPr/>
                </a:tc>
                <a:tc>
                  <a:txBody>
                    <a:bodyPr/>
                    <a:lstStyle/>
                    <a:p>
                      <a:pPr algn="ctr"/>
                      <a:r>
                        <a:rPr lang="en-US" sz="2400"/>
                        <a:t>1</a:t>
                      </a:r>
                    </a:p>
                  </a:txBody>
                  <a:tcPr/>
                </a:tc>
                <a:tc>
                  <a:txBody>
                    <a:bodyPr/>
                    <a:lstStyle/>
                    <a:p>
                      <a:pPr algn="ctr"/>
                      <a:r>
                        <a:rPr lang="en-US" sz="2400"/>
                        <a:t>1</a:t>
                      </a:r>
                    </a:p>
                  </a:txBody>
                  <a:tcPr/>
                </a:tc>
                <a:extLst>
                  <a:ext uri="{0D108BD9-81ED-4DB2-BD59-A6C34878D82A}">
                    <a16:rowId xmlns:a16="http://schemas.microsoft.com/office/drawing/2014/main" val="2333646920"/>
                  </a:ext>
                </a:extLst>
              </a:tr>
            </a:tbl>
          </a:graphicData>
        </a:graphic>
      </p:graphicFrame>
    </p:spTree>
    <p:extLst>
      <p:ext uri="{BB962C8B-B14F-4D97-AF65-F5344CB8AC3E}">
        <p14:creationId xmlns:p14="http://schemas.microsoft.com/office/powerpoint/2010/main" val="200137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C1AC5-5971-F412-A2A9-33F3EF61D11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6658E6-7BF4-E964-5267-D30314FDA2D5}"/>
              </a:ext>
            </a:extLst>
          </p:cNvPr>
          <p:cNvSpPr>
            <a:spLocks noGrp="1"/>
          </p:cNvSpPr>
          <p:nvPr>
            <p:ph type="sldNum" sz="quarter" idx="12"/>
          </p:nvPr>
        </p:nvSpPr>
        <p:spPr/>
        <p:txBody>
          <a:bodyPr/>
          <a:lstStyle/>
          <a:p>
            <a:r>
              <a:rPr lang="en-US"/>
              <a:t>Slide </a:t>
            </a:r>
            <a:fld id="{FF0CA7F6-C6A5-4B8D-AFCC-42F4A1E28EAF}" type="slidenum">
              <a:rPr lang="en-US" smtClean="0"/>
              <a:t>36</a:t>
            </a:fld>
            <a:endParaRPr lang="en-US"/>
          </a:p>
        </p:txBody>
      </p:sp>
      <p:sp>
        <p:nvSpPr>
          <p:cNvPr id="2" name="Title 1">
            <a:extLst>
              <a:ext uri="{FF2B5EF4-FFF2-40B4-BE49-F238E27FC236}">
                <a16:creationId xmlns:a16="http://schemas.microsoft.com/office/drawing/2014/main" id="{FBDB234C-5678-1CBF-599A-3E755A5298F8}"/>
              </a:ext>
            </a:extLst>
          </p:cNvPr>
          <p:cNvSpPr>
            <a:spLocks noGrp="1"/>
          </p:cNvSpPr>
          <p:nvPr>
            <p:ph type="title"/>
          </p:nvPr>
        </p:nvSpPr>
        <p:spPr>
          <a:xfrm>
            <a:off x="838200" y="1936750"/>
            <a:ext cx="10515600" cy="1325563"/>
          </a:xfrm>
        </p:spPr>
        <p:txBody>
          <a:bodyPr/>
          <a:lstStyle/>
          <a:p>
            <a:r>
              <a:rPr lang="en-US">
                <a:latin typeface="Gill Sans MT"/>
              </a:rPr>
              <a:t>Funding Data for Direct Food Programs</a:t>
            </a:r>
            <a:endParaRPr lang="en-US"/>
          </a:p>
        </p:txBody>
      </p:sp>
    </p:spTree>
    <p:extLst>
      <p:ext uri="{BB962C8B-B14F-4D97-AF65-F5344CB8AC3E}">
        <p14:creationId xmlns:p14="http://schemas.microsoft.com/office/powerpoint/2010/main" val="2627295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945E-68DB-B5FE-0C06-E84DF6E3F77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E64DE8-E258-1D87-9766-D2EB35976AB7}"/>
              </a:ext>
            </a:extLst>
          </p:cNvPr>
          <p:cNvSpPr>
            <a:spLocks noGrp="1"/>
          </p:cNvSpPr>
          <p:nvPr>
            <p:ph type="sldNum" sz="quarter" idx="12"/>
          </p:nvPr>
        </p:nvSpPr>
        <p:spPr/>
        <p:txBody>
          <a:bodyPr/>
          <a:lstStyle/>
          <a:p>
            <a:r>
              <a:rPr lang="en-US"/>
              <a:t>Slide </a:t>
            </a:r>
            <a:fld id="{FF0CA7F6-C6A5-4B8D-AFCC-42F4A1E28EAF}" type="slidenum">
              <a:rPr lang="en-US" smtClean="0"/>
              <a:t>37</a:t>
            </a:fld>
            <a:endParaRPr lang="en-US"/>
          </a:p>
        </p:txBody>
      </p:sp>
      <p:sp>
        <p:nvSpPr>
          <p:cNvPr id="3" name="Title 2">
            <a:extLst>
              <a:ext uri="{FF2B5EF4-FFF2-40B4-BE49-F238E27FC236}">
                <a16:creationId xmlns:a16="http://schemas.microsoft.com/office/drawing/2014/main" id="{0735AA17-9A2C-DC61-8CDE-1A72992ECA0E}"/>
              </a:ext>
            </a:extLst>
          </p:cNvPr>
          <p:cNvSpPr txBox="1">
            <a:spLocks noGrp="1"/>
          </p:cNvSpPr>
          <p:nvPr>
            <p:ph type="title" idx="4294967295"/>
          </p:nvPr>
        </p:nvSpPr>
        <p:spPr>
          <a:xfrm>
            <a:off x="630621" y="7583214"/>
            <a:ext cx="5265682"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Direct food program funding</a:t>
            </a:r>
          </a:p>
        </p:txBody>
      </p:sp>
      <p:sp>
        <p:nvSpPr>
          <p:cNvPr id="2" name="Title 1">
            <a:extLst>
              <a:ext uri="{FF2B5EF4-FFF2-40B4-BE49-F238E27FC236}">
                <a16:creationId xmlns:a16="http://schemas.microsoft.com/office/drawing/2014/main" id="{7AC6253E-5682-98C2-E269-5D91BCCF2923}"/>
              </a:ext>
            </a:extLst>
          </p:cNvPr>
          <p:cNvSpPr>
            <a:spLocks/>
          </p:cNvSpPr>
          <p:nvPr/>
        </p:nvSpPr>
        <p:spPr>
          <a:xfrm>
            <a:off x="459552" y="1275016"/>
            <a:ext cx="11275105" cy="37467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Bef>
                <a:spcPct val="0"/>
              </a:spcBef>
              <a:defRPr/>
            </a:pPr>
            <a:r>
              <a:rPr kumimoji="0" lang="en-US" sz="6000" b="1" i="0" u="none" strike="noStrike" kern="1200" cap="none" spc="0" normalizeH="0" baseline="0" noProof="0">
                <a:ln>
                  <a:noFill/>
                </a:ln>
                <a:solidFill>
                  <a:srgbClr val="D5006D"/>
                </a:solidFill>
                <a:effectLst/>
                <a:uLnTx/>
                <a:uFillTx/>
                <a:latin typeface="Gill Sans MT"/>
                <a:ea typeface="+mj-ea"/>
                <a:cs typeface="+mj-cs"/>
              </a:rPr>
              <a:t>$</a:t>
            </a:r>
            <a:r>
              <a:rPr lang="en-US" sz="6000" b="1">
                <a:solidFill>
                  <a:srgbClr val="D5006D"/>
                </a:solidFill>
                <a:latin typeface="Gill Sans MT"/>
                <a:ea typeface="+mj-ea"/>
                <a:cs typeface="+mj-cs"/>
              </a:rPr>
              <a:t>231</a:t>
            </a:r>
            <a:r>
              <a:rPr kumimoji="0" lang="en-US" sz="6000" b="1" i="0" u="none" strike="noStrike" kern="1200" cap="none" spc="0" normalizeH="0" baseline="0" noProof="0">
                <a:ln>
                  <a:noFill/>
                </a:ln>
                <a:solidFill>
                  <a:srgbClr val="D5006D"/>
                </a:solidFill>
                <a:effectLst/>
                <a:uLnTx/>
                <a:uFillTx/>
                <a:latin typeface="Gill Sans MT"/>
                <a:ea typeface="+mj-ea"/>
                <a:cs typeface="+mj-cs"/>
              </a:rPr>
              <a:t> </a:t>
            </a:r>
            <a:r>
              <a:rPr lang="en-US" sz="6000" b="1">
                <a:solidFill>
                  <a:srgbClr val="D5006D"/>
                </a:solidFill>
                <a:latin typeface="Gill Sans MT"/>
                <a:ea typeface="+mj-ea"/>
                <a:cs typeface="+mj-cs"/>
              </a:rPr>
              <a:t>million</a:t>
            </a:r>
            <a:r>
              <a:rPr lang="en-US" sz="5400">
                <a:solidFill>
                  <a:srgbClr val="7E5ACC"/>
                </a:solidFill>
                <a:latin typeface="Gill Sans MT"/>
                <a:ea typeface="+mj-ea"/>
                <a:cs typeface="+mj-cs"/>
              </a:rPr>
              <a:t> </a:t>
            </a:r>
            <a:br>
              <a:rPr lang="en-US" sz="5400" b="0" i="0" u="none" strike="noStrike" kern="1200" cap="none" spc="0" normalizeH="0" baseline="0" noProof="0">
                <a:ln>
                  <a:noFill/>
                </a:ln>
                <a:effectLst/>
                <a:uLnTx/>
                <a:uFillTx/>
                <a:latin typeface="Gill Sans MT"/>
                <a:ea typeface="+mj-ea"/>
                <a:cs typeface="+mj-cs"/>
              </a:rPr>
            </a:br>
            <a:r>
              <a:rPr kumimoji="0" lang="en-US" sz="5400" b="0" i="0" u="none" strike="noStrike" kern="1200" cap="none" spc="0" normalizeH="0" baseline="0" noProof="0">
                <a:ln>
                  <a:noFill/>
                </a:ln>
                <a:solidFill>
                  <a:srgbClr val="0D1670"/>
                </a:solidFill>
                <a:effectLst/>
                <a:uLnTx/>
                <a:uFillTx/>
                <a:latin typeface="Gill Sans MT"/>
                <a:ea typeface="+mj-ea"/>
                <a:cs typeface="+mj-cs"/>
              </a:rPr>
              <a:t>invested in </a:t>
            </a:r>
            <a:r>
              <a:rPr kumimoji="0" lang="en-US" sz="6000" b="1" i="0" u="none" strike="noStrike" kern="1200" cap="none" spc="0" normalizeH="0" baseline="0" noProof="0">
                <a:ln>
                  <a:noFill/>
                </a:ln>
                <a:solidFill>
                  <a:srgbClr val="D5006D"/>
                </a:solidFill>
                <a:effectLst/>
                <a:uLnTx/>
                <a:uFillTx/>
                <a:latin typeface="Gill Sans MT"/>
                <a:ea typeface="+mj-ea"/>
                <a:cs typeface="+mj-cs"/>
              </a:rPr>
              <a:t>35</a:t>
            </a:r>
            <a:r>
              <a:rPr kumimoji="0" lang="en-US" sz="5400" b="0" i="0" u="none" strike="noStrike" kern="1200" cap="none" spc="0" normalizeH="0" baseline="0" noProof="0">
                <a:ln>
                  <a:noFill/>
                </a:ln>
                <a:solidFill>
                  <a:srgbClr val="0D1670"/>
                </a:solidFill>
                <a:effectLst/>
                <a:uLnTx/>
                <a:uFillTx/>
                <a:latin typeface="Gill Sans MT"/>
                <a:ea typeface="+mj-ea"/>
                <a:cs typeface="+mj-cs"/>
              </a:rPr>
              <a:t> direct food service programs across San Francisco</a:t>
            </a:r>
            <a:endParaRPr kumimoji="0" lang="en-US" sz="5400" b="0" i="0" u="none" strike="noStrike" kern="1200" cap="none" spc="0" normalizeH="0" baseline="0" noProof="0">
              <a:ln>
                <a:noFill/>
              </a:ln>
              <a:solidFill>
                <a:srgbClr val="0D1670"/>
              </a:solidFill>
              <a:effectLst/>
              <a:uLnTx/>
              <a:uFillTx/>
              <a:latin typeface="Gill Sans MT" panose="020B0502020104020203" pitchFamily="34" charset="0"/>
              <a:ea typeface="+mj-ea"/>
              <a:cs typeface="+mj-cs"/>
            </a:endParaRPr>
          </a:p>
        </p:txBody>
      </p:sp>
    </p:spTree>
    <p:extLst>
      <p:ext uri="{BB962C8B-B14F-4D97-AF65-F5344CB8AC3E}">
        <p14:creationId xmlns:p14="http://schemas.microsoft.com/office/powerpoint/2010/main" val="2614272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808C07-072B-7923-EDC9-D3BD3A74D8B4}"/>
              </a:ext>
            </a:extLst>
          </p:cNvPr>
          <p:cNvSpPr>
            <a:spLocks noGrp="1"/>
          </p:cNvSpPr>
          <p:nvPr>
            <p:ph type="sldNum" sz="quarter" idx="12"/>
          </p:nvPr>
        </p:nvSpPr>
        <p:spPr/>
        <p:txBody>
          <a:bodyPr/>
          <a:lstStyle/>
          <a:p>
            <a:r>
              <a:rPr lang="en-US"/>
              <a:t>Slide </a:t>
            </a:r>
            <a:fld id="{FF0CA7F6-C6A5-4B8D-AFCC-42F4A1E28EAF}" type="slidenum">
              <a:rPr lang="en-US" smtClean="0"/>
              <a:t>38</a:t>
            </a:fld>
            <a:endParaRPr lang="en-US"/>
          </a:p>
        </p:txBody>
      </p:sp>
      <p:sp>
        <p:nvSpPr>
          <p:cNvPr id="3" name="Title 2">
            <a:extLst>
              <a:ext uri="{FF2B5EF4-FFF2-40B4-BE49-F238E27FC236}">
                <a16:creationId xmlns:a16="http://schemas.microsoft.com/office/drawing/2014/main" id="{6E986E97-716A-B736-D081-AA90B2E35E75}"/>
              </a:ext>
            </a:extLst>
          </p:cNvPr>
          <p:cNvSpPr txBox="1">
            <a:spLocks noGrp="1"/>
          </p:cNvSpPr>
          <p:nvPr>
            <p:ph type="title" idx="4294967295"/>
          </p:nvPr>
        </p:nvSpPr>
        <p:spPr>
          <a:xfrm>
            <a:off x="473529" y="7543800"/>
            <a:ext cx="449035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Funding by department</a:t>
            </a:r>
          </a:p>
        </p:txBody>
      </p:sp>
      <p:sp>
        <p:nvSpPr>
          <p:cNvPr id="2" name="Title 1">
            <a:extLst>
              <a:ext uri="{FF2B5EF4-FFF2-40B4-BE49-F238E27FC236}">
                <a16:creationId xmlns:a16="http://schemas.microsoft.com/office/drawing/2014/main" id="{D184B121-EBCF-223A-42FA-9F7372010F8C}"/>
              </a:ext>
            </a:extLst>
          </p:cNvPr>
          <p:cNvSpPr>
            <a:spLocks/>
          </p:cNvSpPr>
          <p:nvPr/>
        </p:nvSpPr>
        <p:spPr>
          <a:xfrm>
            <a:off x="651294" y="1932257"/>
            <a:ext cx="4482724" cy="1960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90000"/>
              </a:lnSpc>
              <a:spcBef>
                <a:spcPct val="0"/>
              </a:spcBef>
              <a:defRPr/>
            </a:pPr>
            <a:r>
              <a:rPr kumimoji="0" lang="en-US" sz="4700" b="0" i="0" u="none" strike="noStrike" kern="1200" cap="none" spc="0" normalizeH="0" baseline="0" noProof="0">
                <a:ln>
                  <a:noFill/>
                </a:ln>
                <a:solidFill>
                  <a:srgbClr val="D9591E"/>
                </a:solidFill>
                <a:effectLst/>
                <a:uLnTx/>
                <a:uFillTx/>
                <a:latin typeface="Gill Sans MT"/>
                <a:ea typeface="+mj-ea"/>
                <a:cs typeface="+mj-cs"/>
              </a:rPr>
              <a:t>Human Services Agency </a:t>
            </a:r>
            <a:r>
              <a:rPr lang="en-US" sz="4700">
                <a:solidFill>
                  <a:srgbClr val="D9591E"/>
                </a:solidFill>
                <a:latin typeface="Gill Sans MT"/>
                <a:ea typeface="+mj-ea"/>
                <a:cs typeface="+mj-cs"/>
              </a:rPr>
              <a:t>had the </a:t>
            </a:r>
            <a:r>
              <a:rPr kumimoji="0" lang="en-US" sz="4700" b="0" i="0" u="none" strike="noStrike" kern="1200" cap="none" spc="0" normalizeH="0" baseline="0" noProof="0">
                <a:ln>
                  <a:noFill/>
                </a:ln>
                <a:solidFill>
                  <a:srgbClr val="D9591E"/>
                </a:solidFill>
                <a:effectLst/>
                <a:uLnTx/>
                <a:uFillTx/>
                <a:latin typeface="Gill Sans MT"/>
                <a:ea typeface="+mj-ea"/>
                <a:cs typeface="+mj-cs"/>
              </a:rPr>
              <a:t>most funding </a:t>
            </a:r>
            <a:r>
              <a:rPr lang="en-US" sz="4700">
                <a:solidFill>
                  <a:srgbClr val="D9591E"/>
                </a:solidFill>
                <a:latin typeface="Gill Sans MT"/>
                <a:ea typeface="+mj-ea"/>
                <a:cs typeface="+mj-cs"/>
              </a:rPr>
              <a:t>and the largest number of </a:t>
            </a:r>
            <a:r>
              <a:rPr kumimoji="0" lang="en-US" sz="4700" b="0" i="0" u="none" strike="noStrike" kern="1200" cap="none" spc="0" normalizeH="0" baseline="0" noProof="0">
                <a:ln>
                  <a:noFill/>
                </a:ln>
                <a:solidFill>
                  <a:srgbClr val="D9591E"/>
                </a:solidFill>
                <a:effectLst/>
                <a:uLnTx/>
                <a:uFillTx/>
                <a:latin typeface="Gill Sans MT"/>
                <a:ea typeface="+mj-ea"/>
                <a:cs typeface="+mj-cs"/>
              </a:rPr>
              <a:t>direct food programs</a:t>
            </a:r>
            <a:r>
              <a:rPr lang="en-US" sz="4700">
                <a:solidFill>
                  <a:srgbClr val="D9591E"/>
                </a:solidFill>
                <a:latin typeface="Gill Sans MT"/>
                <a:ea typeface="+mj-ea"/>
                <a:cs typeface="+mj-cs"/>
              </a:rPr>
              <a:t> </a:t>
            </a:r>
            <a:endParaRPr lang="en-US" sz="4700">
              <a:solidFill>
                <a:srgbClr val="D9591E"/>
              </a:solidFill>
              <a:latin typeface="Gill Sans MT" panose="020B0502020104020203" pitchFamily="34" charset="0"/>
              <a:ea typeface="+mj-ea"/>
              <a:cs typeface="+mj-cs"/>
            </a:endParaRPr>
          </a:p>
          <a:p>
            <a:pPr>
              <a:lnSpc>
                <a:spcPct val="90000"/>
              </a:lnSpc>
              <a:spcBef>
                <a:spcPct val="0"/>
              </a:spcBef>
              <a:defRPr/>
            </a:pPr>
            <a:r>
              <a:rPr lang="en-US" sz="4700">
                <a:solidFill>
                  <a:srgbClr val="D9591E"/>
                </a:solidFill>
                <a:latin typeface="Gill Sans MT"/>
                <a:ea typeface="+mj-ea"/>
                <a:cs typeface="+mj-cs"/>
              </a:rPr>
              <a:t>(n = 13)</a:t>
            </a:r>
            <a:endParaRPr lang="en-US" sz="47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pic>
        <p:nvPicPr>
          <p:cNvPr id="5" name="Content Placeholder 4" descr="Bar chart showing total number of funding for direct food programs by department. Human Services Agency had the most funding for direct food programs of all San Francisco departments. ">
            <a:extLst>
              <a:ext uri="{FF2B5EF4-FFF2-40B4-BE49-F238E27FC236}">
                <a16:creationId xmlns:a16="http://schemas.microsoft.com/office/drawing/2014/main" id="{09F26A86-758F-2D9A-FD52-75DEB80EDE8F}"/>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5354191" y="853867"/>
            <a:ext cx="6644639" cy="5719761"/>
          </a:xfrm>
          <a:prstGeom prst="rect">
            <a:avLst/>
          </a:prstGeom>
        </p:spPr>
      </p:pic>
    </p:spTree>
    <p:extLst>
      <p:ext uri="{BB962C8B-B14F-4D97-AF65-F5344CB8AC3E}">
        <p14:creationId xmlns:p14="http://schemas.microsoft.com/office/powerpoint/2010/main" val="3040807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3B5204-4685-8B92-27A7-369A4526C55F}"/>
              </a:ext>
            </a:extLst>
          </p:cNvPr>
          <p:cNvSpPr>
            <a:spLocks noGrp="1"/>
          </p:cNvSpPr>
          <p:nvPr>
            <p:ph type="sldNum" sz="quarter" idx="12"/>
          </p:nvPr>
        </p:nvSpPr>
        <p:spPr/>
        <p:txBody>
          <a:bodyPr/>
          <a:lstStyle/>
          <a:p>
            <a:r>
              <a:rPr lang="en-US"/>
              <a:t>Slide </a:t>
            </a:r>
            <a:fld id="{FF0CA7F6-C6A5-4B8D-AFCC-42F4A1E28EAF}" type="slidenum">
              <a:rPr lang="en-US" smtClean="0"/>
              <a:t>39</a:t>
            </a:fld>
            <a:endParaRPr lang="en-US"/>
          </a:p>
        </p:txBody>
      </p:sp>
      <p:sp>
        <p:nvSpPr>
          <p:cNvPr id="2" name="Title 1">
            <a:extLst>
              <a:ext uri="{FF2B5EF4-FFF2-40B4-BE49-F238E27FC236}">
                <a16:creationId xmlns:a16="http://schemas.microsoft.com/office/drawing/2014/main" id="{25E08AE9-8717-8780-73E6-6EAC1A6B0BC9}"/>
              </a:ext>
            </a:extLst>
          </p:cNvPr>
          <p:cNvSpPr>
            <a:spLocks noGrp="1"/>
          </p:cNvSpPr>
          <p:nvPr>
            <p:ph type="title"/>
          </p:nvPr>
        </p:nvSpPr>
        <p:spPr/>
        <p:txBody>
          <a:bodyPr/>
          <a:lstStyle/>
          <a:p>
            <a:r>
              <a:rPr lang="en-US">
                <a:latin typeface="Gill Sans MT"/>
              </a:rPr>
              <a:t>Top 5 Programs by Funding Amount</a:t>
            </a:r>
            <a:endParaRPr lang="en-US"/>
          </a:p>
        </p:txBody>
      </p:sp>
      <p:graphicFrame>
        <p:nvGraphicFramePr>
          <p:cNvPr id="5" name="Content Placeholder 4" descr="table shows the breakdown of funding by program. CalFresh program had the most funding. ">
            <a:extLst>
              <a:ext uri="{FF2B5EF4-FFF2-40B4-BE49-F238E27FC236}">
                <a16:creationId xmlns:a16="http://schemas.microsoft.com/office/drawing/2014/main" id="{3EA75EA7-3314-0BF6-4EE5-87088EFB2A10}"/>
              </a:ext>
            </a:extLst>
          </p:cNvPr>
          <p:cNvGraphicFramePr>
            <a:graphicFrameLocks noGrp="1"/>
          </p:cNvGraphicFramePr>
          <p:nvPr>
            <p:ph idx="1"/>
            <p:extLst>
              <p:ext uri="{D42A27DB-BD31-4B8C-83A1-F6EECF244321}">
                <p14:modId xmlns:p14="http://schemas.microsoft.com/office/powerpoint/2010/main" val="3773892684"/>
              </p:ext>
            </p:extLst>
          </p:nvPr>
        </p:nvGraphicFramePr>
        <p:xfrm>
          <a:off x="838200" y="1691709"/>
          <a:ext cx="10348657" cy="3230880"/>
        </p:xfrm>
        <a:graphic>
          <a:graphicData uri="http://schemas.openxmlformats.org/drawingml/2006/table">
            <a:tbl>
              <a:tblPr firstRow="1" bandRow="1">
                <a:tableStyleId>{5C22544A-7EE6-4342-B048-85BDC9FD1C3A}</a:tableStyleId>
              </a:tblPr>
              <a:tblGrid>
                <a:gridCol w="3757903">
                  <a:extLst>
                    <a:ext uri="{9D8B030D-6E8A-4147-A177-3AD203B41FA5}">
                      <a16:colId xmlns:a16="http://schemas.microsoft.com/office/drawing/2014/main" val="2204799938"/>
                    </a:ext>
                  </a:extLst>
                </a:gridCol>
                <a:gridCol w="4446592">
                  <a:extLst>
                    <a:ext uri="{9D8B030D-6E8A-4147-A177-3AD203B41FA5}">
                      <a16:colId xmlns:a16="http://schemas.microsoft.com/office/drawing/2014/main" val="1611526620"/>
                    </a:ext>
                  </a:extLst>
                </a:gridCol>
                <a:gridCol w="2144162">
                  <a:extLst>
                    <a:ext uri="{9D8B030D-6E8A-4147-A177-3AD203B41FA5}">
                      <a16:colId xmlns:a16="http://schemas.microsoft.com/office/drawing/2014/main" val="3553980082"/>
                    </a:ext>
                  </a:extLst>
                </a:gridCol>
              </a:tblGrid>
              <a:tr h="370840">
                <a:tc>
                  <a:txBody>
                    <a:bodyPr/>
                    <a:lstStyle/>
                    <a:p>
                      <a:pPr lvl="0">
                        <a:buNone/>
                      </a:pPr>
                      <a:r>
                        <a:rPr lang="en-US" sz="2200"/>
                        <a:t>Department</a:t>
                      </a:r>
                    </a:p>
                  </a:txBody>
                  <a:tcPr/>
                </a:tc>
                <a:tc>
                  <a:txBody>
                    <a:bodyPr/>
                    <a:lstStyle/>
                    <a:p>
                      <a:r>
                        <a:rPr lang="en-US" sz="2200"/>
                        <a:t>Program</a:t>
                      </a:r>
                    </a:p>
                  </a:txBody>
                  <a:tcPr/>
                </a:tc>
                <a:tc>
                  <a:txBody>
                    <a:bodyPr/>
                    <a:lstStyle/>
                    <a:p>
                      <a:r>
                        <a:rPr lang="en-US" sz="2200"/>
                        <a:t>Funding</a:t>
                      </a:r>
                    </a:p>
                  </a:txBody>
                  <a:tcPr/>
                </a:tc>
                <a:extLst>
                  <a:ext uri="{0D108BD9-81ED-4DB2-BD59-A6C34878D82A}">
                    <a16:rowId xmlns:a16="http://schemas.microsoft.com/office/drawing/2014/main" val="2347426925"/>
                  </a:ext>
                </a:extLst>
              </a:tr>
              <a:tr h="370840">
                <a:tc>
                  <a:txBody>
                    <a:bodyPr/>
                    <a:lstStyle/>
                    <a:p>
                      <a:pPr marL="0" lvl="0" indent="0" algn="l">
                        <a:lnSpc>
                          <a:spcPct val="100000"/>
                        </a:lnSpc>
                        <a:buNone/>
                      </a:pPr>
                      <a:r>
                        <a:rPr lang="en-US" sz="2200" b="0" i="0" u="none" strike="noStrike" baseline="0" noProof="0">
                          <a:solidFill>
                            <a:srgbClr val="000000"/>
                          </a:solidFill>
                          <a:latin typeface="Calibri"/>
                          <a:ea typeface="Calibri"/>
                          <a:cs typeface="Calibri"/>
                        </a:rPr>
                        <a:t>Human Services Agency</a:t>
                      </a:r>
                    </a:p>
                  </a:txBody>
                  <a:tcPr/>
                </a:tc>
                <a:tc>
                  <a:txBody>
                    <a:bodyPr/>
                    <a:lstStyle/>
                    <a:p>
                      <a:r>
                        <a:rPr lang="en-US" sz="2200"/>
                        <a:t>CalFresh</a:t>
                      </a:r>
                    </a:p>
                  </a:txBody>
                  <a:tcPr/>
                </a:tc>
                <a:tc>
                  <a:txBody>
                    <a:bodyPr/>
                    <a:lstStyle/>
                    <a:p>
                      <a:r>
                        <a:rPr lang="en-US" sz="2200"/>
                        <a:t>$107,504,434</a:t>
                      </a:r>
                    </a:p>
                  </a:txBody>
                  <a:tcPr/>
                </a:tc>
                <a:extLst>
                  <a:ext uri="{0D108BD9-81ED-4DB2-BD59-A6C34878D82A}">
                    <a16:rowId xmlns:a16="http://schemas.microsoft.com/office/drawing/2014/main" val="1750573237"/>
                  </a:ext>
                </a:extLst>
              </a:tr>
              <a:tr h="370840">
                <a:tc>
                  <a:txBody>
                    <a:bodyPr/>
                    <a:lstStyle/>
                    <a:p>
                      <a:pPr lvl="0">
                        <a:buNone/>
                      </a:pPr>
                      <a:r>
                        <a:rPr lang="en-US" sz="2200" b="0" i="0" u="none" strike="noStrike" baseline="0" noProof="0">
                          <a:solidFill>
                            <a:srgbClr val="000000"/>
                          </a:solidFill>
                          <a:latin typeface="Calibri"/>
                          <a:ea typeface="Calibri"/>
                          <a:cs typeface="Calibri"/>
                        </a:rPr>
                        <a:t>San Francisco Unified School District, Student Nutrition Services</a:t>
                      </a:r>
                      <a:endParaRPr lang="en-US" sz="2200"/>
                    </a:p>
                  </a:txBody>
                  <a:tcPr/>
                </a:tc>
                <a:tc>
                  <a:txBody>
                    <a:bodyPr/>
                    <a:lstStyle/>
                    <a:p>
                      <a:r>
                        <a:rPr lang="en-US" sz="2200"/>
                        <a:t>National School Lunch Program</a:t>
                      </a:r>
                    </a:p>
                  </a:txBody>
                  <a:tcPr/>
                </a:tc>
                <a:tc>
                  <a:txBody>
                    <a:bodyPr/>
                    <a:lstStyle/>
                    <a:p>
                      <a:r>
                        <a:rPr lang="en-US" sz="2200"/>
                        <a:t>$33,197,782</a:t>
                      </a:r>
                    </a:p>
                  </a:txBody>
                  <a:tcPr/>
                </a:tc>
                <a:extLst>
                  <a:ext uri="{0D108BD9-81ED-4DB2-BD59-A6C34878D82A}">
                    <a16:rowId xmlns:a16="http://schemas.microsoft.com/office/drawing/2014/main" val="3712760830"/>
                  </a:ext>
                </a:extLst>
              </a:tr>
              <a:tr h="370840">
                <a:tc>
                  <a:txBody>
                    <a:bodyPr/>
                    <a:lstStyle/>
                    <a:p>
                      <a:r>
                        <a:rPr lang="en-US" sz="2200"/>
                        <a:t>Human Services Agency</a:t>
                      </a:r>
                    </a:p>
                  </a:txBody>
                  <a:tcPr/>
                </a:tc>
                <a:tc>
                  <a:txBody>
                    <a:bodyPr/>
                    <a:lstStyle/>
                    <a:p>
                      <a:r>
                        <a:rPr lang="en-US" sz="2200"/>
                        <a:t>Home Delivered Meals - DAS</a:t>
                      </a:r>
                    </a:p>
                  </a:txBody>
                  <a:tcPr/>
                </a:tc>
                <a:tc>
                  <a:txBody>
                    <a:bodyPr/>
                    <a:lstStyle/>
                    <a:p>
                      <a:r>
                        <a:rPr lang="en-US" sz="2200"/>
                        <a:t>$15,682,833</a:t>
                      </a:r>
                    </a:p>
                  </a:txBody>
                  <a:tcPr/>
                </a:tc>
                <a:extLst>
                  <a:ext uri="{0D108BD9-81ED-4DB2-BD59-A6C34878D82A}">
                    <a16:rowId xmlns:a16="http://schemas.microsoft.com/office/drawing/2014/main" val="1912969553"/>
                  </a:ext>
                </a:extLst>
              </a:tr>
              <a:tr h="370840">
                <a:tc>
                  <a:txBody>
                    <a:bodyPr/>
                    <a:lstStyle/>
                    <a:p>
                      <a:pPr marL="0" lvl="0" indent="0" algn="l">
                        <a:lnSpc>
                          <a:spcPct val="100000"/>
                        </a:lnSpc>
                        <a:buNone/>
                      </a:pPr>
                      <a:r>
                        <a:rPr lang="en-US" sz="2200" b="0" i="0" u="none" strike="noStrike" baseline="0" noProof="0">
                          <a:solidFill>
                            <a:srgbClr val="000000"/>
                          </a:solidFill>
                          <a:latin typeface="Calibri"/>
                          <a:ea typeface="Calibri"/>
                          <a:cs typeface="Calibri"/>
                        </a:rPr>
                        <a:t>Human Services Agency</a:t>
                      </a:r>
                    </a:p>
                  </a:txBody>
                  <a:tcPr/>
                </a:tc>
                <a:tc>
                  <a:txBody>
                    <a:bodyPr/>
                    <a:lstStyle/>
                    <a:p>
                      <a:r>
                        <a:rPr lang="en-US" sz="2200"/>
                        <a:t>Congregate Meals - DAS</a:t>
                      </a:r>
                    </a:p>
                  </a:txBody>
                  <a:tcPr/>
                </a:tc>
                <a:tc>
                  <a:txBody>
                    <a:bodyPr/>
                    <a:lstStyle/>
                    <a:p>
                      <a:r>
                        <a:rPr lang="en-US" sz="2200"/>
                        <a:t>$13,612,711</a:t>
                      </a:r>
                    </a:p>
                  </a:txBody>
                  <a:tcPr/>
                </a:tc>
                <a:extLst>
                  <a:ext uri="{0D108BD9-81ED-4DB2-BD59-A6C34878D82A}">
                    <a16:rowId xmlns:a16="http://schemas.microsoft.com/office/drawing/2014/main" val="84521809"/>
                  </a:ext>
                </a:extLst>
              </a:tr>
              <a:tr h="370839">
                <a:tc>
                  <a:txBody>
                    <a:bodyPr/>
                    <a:lstStyle/>
                    <a:p>
                      <a:pPr marL="0" lvl="0" indent="0" algn="l">
                        <a:lnSpc>
                          <a:spcPct val="100000"/>
                        </a:lnSpc>
                        <a:buNone/>
                      </a:pPr>
                      <a:r>
                        <a:rPr lang="en-US" sz="2200" b="0" i="0" u="none" strike="noStrike" baseline="0" noProof="0">
                          <a:solidFill>
                            <a:srgbClr val="000000"/>
                          </a:solidFill>
                          <a:latin typeface="Calibri"/>
                          <a:ea typeface="Calibri"/>
                          <a:cs typeface="Calibri"/>
                        </a:rPr>
                        <a:t>Human Services Agency</a:t>
                      </a:r>
                    </a:p>
                  </a:txBody>
                  <a:tcPr/>
                </a:tc>
                <a:tc>
                  <a:txBody>
                    <a:bodyPr/>
                    <a:lstStyle/>
                    <a:p>
                      <a:pPr lvl="0">
                        <a:buNone/>
                      </a:pPr>
                      <a:r>
                        <a:rPr lang="en-US" sz="2200" b="0" i="0" u="none" strike="noStrike" baseline="0" noProof="0">
                          <a:solidFill>
                            <a:srgbClr val="000000"/>
                          </a:solidFill>
                          <a:latin typeface="Calibri"/>
                          <a:ea typeface="Calibri"/>
                          <a:cs typeface="Calibri"/>
                        </a:rPr>
                        <a:t>Shelter and Navigation Center Meals</a:t>
                      </a:r>
                      <a:endParaRPr lang="en-US" sz="2200"/>
                    </a:p>
                  </a:txBody>
                  <a:tcPr/>
                </a:tc>
                <a:tc>
                  <a:txBody>
                    <a:bodyPr/>
                    <a:lstStyle/>
                    <a:p>
                      <a:pPr lvl="0">
                        <a:buNone/>
                      </a:pPr>
                      <a:r>
                        <a:rPr lang="en-US" sz="2200"/>
                        <a:t>$12,748,263</a:t>
                      </a:r>
                    </a:p>
                  </a:txBody>
                  <a:tcPr/>
                </a:tc>
                <a:extLst>
                  <a:ext uri="{0D108BD9-81ED-4DB2-BD59-A6C34878D82A}">
                    <a16:rowId xmlns:a16="http://schemas.microsoft.com/office/drawing/2014/main" val="1732029807"/>
                  </a:ext>
                </a:extLst>
              </a:tr>
            </a:tbl>
          </a:graphicData>
        </a:graphic>
      </p:graphicFrame>
    </p:spTree>
    <p:extLst>
      <p:ext uri="{BB962C8B-B14F-4D97-AF65-F5344CB8AC3E}">
        <p14:creationId xmlns:p14="http://schemas.microsoft.com/office/powerpoint/2010/main" val="4120299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AD71A-3663-CDB1-2C09-03F39B8CC1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5B876A-1E79-20EF-43E1-343D6855EE64}"/>
              </a:ext>
              <a:ext uri="{C183D7F6-B498-43B3-948B-1728B52AA6E4}">
                <adec:decorative xmlns:adec="http://schemas.microsoft.com/office/drawing/2017/decorative" val="1"/>
              </a:ext>
            </a:extLst>
          </p:cNvPr>
          <p:cNvSpPr>
            <a:spLocks noGrp="1"/>
          </p:cNvSpPr>
          <p:nvPr>
            <p:ph idx="1"/>
          </p:nvPr>
        </p:nvSpPr>
        <p:spPr>
          <a:xfrm>
            <a:off x="838200" y="1712783"/>
            <a:ext cx="10998200" cy="3911013"/>
          </a:xfrm>
        </p:spPr>
        <p:txBody>
          <a:bodyPr vert="horz" lIns="91440" tIns="45720" rIns="91440" bIns="45720" rtlCol="0" anchor="t">
            <a:normAutofit/>
          </a:bodyPr>
          <a:lstStyle/>
          <a:p>
            <a:endParaRPr lang="en-US" sz="3000">
              <a:solidFill>
                <a:schemeClr val="tx1"/>
              </a:solidFill>
              <a:latin typeface="Arial"/>
              <a:cs typeface="Arial"/>
            </a:endParaRPr>
          </a:p>
          <a:p>
            <a:pPr marL="228600" lvl="2">
              <a:spcBef>
                <a:spcPts val="1000"/>
              </a:spcBef>
            </a:pPr>
            <a:endParaRPr lang="en-US" sz="2800">
              <a:solidFill>
                <a:srgbClr val="000000"/>
              </a:solidFill>
              <a:highlight>
                <a:srgbClr val="FFFF00"/>
              </a:highlight>
            </a:endParaRPr>
          </a:p>
        </p:txBody>
      </p:sp>
      <p:sp>
        <p:nvSpPr>
          <p:cNvPr id="4" name="Slide Number Placeholder 3">
            <a:extLst>
              <a:ext uri="{FF2B5EF4-FFF2-40B4-BE49-F238E27FC236}">
                <a16:creationId xmlns:a16="http://schemas.microsoft.com/office/drawing/2014/main" id="{CF0FEDC6-AED3-21D3-1795-06FE389B74AD}"/>
              </a:ext>
            </a:extLst>
          </p:cNvPr>
          <p:cNvSpPr>
            <a:spLocks noGrp="1"/>
          </p:cNvSpPr>
          <p:nvPr>
            <p:ph type="sldNum" sz="quarter" idx="12"/>
          </p:nvPr>
        </p:nvSpPr>
        <p:spPr/>
        <p:txBody>
          <a:bodyPr/>
          <a:lstStyle/>
          <a:p>
            <a:r>
              <a:rPr lang="en-US"/>
              <a:t>Slide </a:t>
            </a:r>
            <a:fld id="{FF0CA7F6-C6A5-4B8D-AFCC-42F4A1E28EAF}" type="slidenum">
              <a:rPr lang="en-US" smtClean="0"/>
              <a:t>40</a:t>
            </a:fld>
            <a:endParaRPr lang="en-US"/>
          </a:p>
        </p:txBody>
      </p:sp>
      <p:sp>
        <p:nvSpPr>
          <p:cNvPr id="5" name="Title 4">
            <a:extLst>
              <a:ext uri="{FF2B5EF4-FFF2-40B4-BE49-F238E27FC236}">
                <a16:creationId xmlns:a16="http://schemas.microsoft.com/office/drawing/2014/main" id="{A21181AB-49F7-1185-D4EC-29DC742761B3}"/>
              </a:ext>
            </a:extLst>
          </p:cNvPr>
          <p:cNvSpPr txBox="1">
            <a:spLocks noGrp="1"/>
          </p:cNvSpPr>
          <p:nvPr>
            <p:ph type="title" idx="4294967295"/>
          </p:nvPr>
        </p:nvSpPr>
        <p:spPr>
          <a:xfrm>
            <a:off x="838200" y="7346731"/>
            <a:ext cx="488468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What story is this data telling us summary 2</a:t>
            </a:r>
          </a:p>
        </p:txBody>
      </p:sp>
      <p:sp>
        <p:nvSpPr>
          <p:cNvPr id="2" name="Title 1">
            <a:extLst>
              <a:ext uri="{FF2B5EF4-FFF2-40B4-BE49-F238E27FC236}">
                <a16:creationId xmlns:a16="http://schemas.microsoft.com/office/drawing/2014/main" id="{6128EB99-C03B-948D-2400-41B945CFF5BF}"/>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What Story is This Data Telling Us?</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sp>
        <p:nvSpPr>
          <p:cNvPr id="6" name="TextBox 5">
            <a:extLst>
              <a:ext uri="{FF2B5EF4-FFF2-40B4-BE49-F238E27FC236}">
                <a16:creationId xmlns:a16="http://schemas.microsoft.com/office/drawing/2014/main" id="{14C3F0C3-70B9-B107-FD6E-C5128C4494F4}"/>
              </a:ext>
            </a:extLst>
          </p:cNvPr>
          <p:cNvSpPr txBox="1"/>
          <p:nvPr/>
        </p:nvSpPr>
        <p:spPr>
          <a:xfrm>
            <a:off x="847543" y="1582622"/>
            <a:ext cx="10997337" cy="53594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00050" lvl="2" indent="-457200">
              <a:lnSpc>
                <a:spcPct val="90000"/>
              </a:lnSpc>
              <a:spcBef>
                <a:spcPts val="1000"/>
              </a:spcBef>
              <a:buAutoNum type="arabicPeriod"/>
            </a:pPr>
            <a:r>
              <a:rPr lang="en-US" sz="3000">
                <a:latin typeface="Arial"/>
                <a:ea typeface="Calibri"/>
                <a:cs typeface="Arial"/>
              </a:rPr>
              <a:t>There are many Departments/Agencies funding and implementing food programs.</a:t>
            </a:r>
          </a:p>
          <a:p>
            <a:pPr marL="400050" lvl="2" indent="-457200">
              <a:lnSpc>
                <a:spcPct val="90000"/>
              </a:lnSpc>
              <a:spcBef>
                <a:spcPts val="1000"/>
              </a:spcBef>
              <a:buAutoNum type="arabicPeriod"/>
            </a:pPr>
            <a:r>
              <a:rPr lang="en-US" sz="3000">
                <a:latin typeface="Arial"/>
                <a:ea typeface="Calibri"/>
                <a:cs typeface="Arial"/>
              </a:rPr>
              <a:t>The City funds and partners with many CBOs to implement food programming.</a:t>
            </a:r>
          </a:p>
          <a:p>
            <a:pPr marL="400050" lvl="2" indent="-457200">
              <a:lnSpc>
                <a:spcPct val="90000"/>
              </a:lnSpc>
              <a:spcBef>
                <a:spcPts val="1000"/>
              </a:spcBef>
              <a:buAutoNum type="arabicPeriod"/>
            </a:pPr>
            <a:r>
              <a:rPr lang="en-US" sz="3000">
                <a:solidFill>
                  <a:srgbClr val="000000"/>
                </a:solidFill>
                <a:latin typeface="Arial"/>
                <a:ea typeface="Calibri" panose="020F0502020204030204"/>
                <a:cs typeface="Arial"/>
              </a:rPr>
              <a:t>Though many Departments conduct evaluations, very few ask about participants' experiences with city-funded programs.</a:t>
            </a:r>
          </a:p>
          <a:p>
            <a:pPr marL="400050" lvl="2" indent="-457200">
              <a:lnSpc>
                <a:spcPct val="90000"/>
              </a:lnSpc>
              <a:spcBef>
                <a:spcPts val="1000"/>
              </a:spcBef>
              <a:buAutoNum type="arabicPeriod"/>
            </a:pPr>
            <a:r>
              <a:rPr lang="en-US" sz="3000">
                <a:solidFill>
                  <a:srgbClr val="000000"/>
                </a:solidFill>
                <a:latin typeface="Arial"/>
                <a:ea typeface="Calibri" panose="020F0502020204030204"/>
                <a:cs typeface="Arial"/>
              </a:rPr>
              <a:t>HSA has the largest budget dedicated to funding direct food programs. Rec &amp; Parks the largest for infrastructure.  </a:t>
            </a:r>
          </a:p>
          <a:p>
            <a:pPr marL="400050" lvl="2" indent="-457200">
              <a:lnSpc>
                <a:spcPct val="90000"/>
              </a:lnSpc>
              <a:spcBef>
                <a:spcPts val="1000"/>
              </a:spcBef>
              <a:buAutoNum type="arabicPeriod"/>
            </a:pPr>
            <a:endParaRPr lang="en-US" sz="3200">
              <a:solidFill>
                <a:srgbClr val="000000"/>
              </a:solidFill>
              <a:latin typeface="Arial"/>
              <a:ea typeface="Calibri" panose="020F0502020204030204"/>
              <a:cs typeface="Arial"/>
            </a:endParaRPr>
          </a:p>
          <a:p>
            <a:pPr marL="400050" lvl="2" indent="-457200">
              <a:lnSpc>
                <a:spcPct val="90000"/>
              </a:lnSpc>
              <a:spcBef>
                <a:spcPts val="1000"/>
              </a:spcBef>
              <a:buAutoNum type="arabicPeriod"/>
            </a:pPr>
            <a:endParaRPr lang="en-US" sz="3200">
              <a:solidFill>
                <a:srgbClr val="000000"/>
              </a:solidFill>
              <a:latin typeface="Arial"/>
              <a:ea typeface="Calibri" panose="020F0502020204030204"/>
              <a:cs typeface="Arial"/>
            </a:endParaRPr>
          </a:p>
        </p:txBody>
      </p:sp>
    </p:spTree>
    <p:extLst>
      <p:ext uri="{BB962C8B-B14F-4D97-AF65-F5344CB8AC3E}">
        <p14:creationId xmlns:p14="http://schemas.microsoft.com/office/powerpoint/2010/main" val="625186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2C303-7B6D-9D4B-3056-10905F85779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0CE49C-AB3E-67C6-CAF7-CF34DE4AC8F8}"/>
              </a:ext>
            </a:extLst>
          </p:cNvPr>
          <p:cNvSpPr>
            <a:spLocks noGrp="1"/>
          </p:cNvSpPr>
          <p:nvPr>
            <p:ph type="sldNum" sz="quarter" idx="12"/>
          </p:nvPr>
        </p:nvSpPr>
        <p:spPr/>
        <p:txBody>
          <a:bodyPr/>
          <a:lstStyle/>
          <a:p>
            <a:r>
              <a:rPr lang="en-US"/>
              <a:t>Slide </a:t>
            </a:r>
            <a:fld id="{FF0CA7F6-C6A5-4B8D-AFCC-42F4A1E28EAF}" type="slidenum">
              <a:rPr lang="en-US" smtClean="0"/>
              <a:t>41</a:t>
            </a:fld>
            <a:endParaRPr lang="en-US"/>
          </a:p>
        </p:txBody>
      </p:sp>
      <p:sp>
        <p:nvSpPr>
          <p:cNvPr id="2" name="Title 1">
            <a:extLst>
              <a:ext uri="{FF2B5EF4-FFF2-40B4-BE49-F238E27FC236}">
                <a16:creationId xmlns:a16="http://schemas.microsoft.com/office/drawing/2014/main" id="{DE979918-C5C3-5550-26A9-48517E65384F}"/>
              </a:ext>
            </a:extLst>
          </p:cNvPr>
          <p:cNvSpPr>
            <a:spLocks noGrp="1"/>
          </p:cNvSpPr>
          <p:nvPr>
            <p:ph type="title"/>
          </p:nvPr>
        </p:nvSpPr>
        <p:spPr>
          <a:xfrm>
            <a:off x="838200" y="549228"/>
            <a:ext cx="10515600" cy="990056"/>
          </a:xfrm>
        </p:spPr>
        <p:txBody>
          <a:bodyPr/>
          <a:lstStyle/>
          <a:p>
            <a:r>
              <a:rPr lang="en-US">
                <a:latin typeface="Gill Sans MT"/>
              </a:rPr>
              <a:t>Discussion – Breakout Groups</a:t>
            </a:r>
            <a:endParaRPr lang="en-US"/>
          </a:p>
        </p:txBody>
      </p:sp>
      <p:sp>
        <p:nvSpPr>
          <p:cNvPr id="5" name="Content Placeholder 2">
            <a:extLst>
              <a:ext uri="{FF2B5EF4-FFF2-40B4-BE49-F238E27FC236}">
                <a16:creationId xmlns:a16="http://schemas.microsoft.com/office/drawing/2014/main" id="{DC53E107-CF54-7BA6-9D88-1DF80A4EEA1B}"/>
              </a:ext>
            </a:extLst>
          </p:cNvPr>
          <p:cNvSpPr>
            <a:spLocks noGrp="1"/>
          </p:cNvSpPr>
          <p:nvPr>
            <p:ph idx="1"/>
          </p:nvPr>
        </p:nvSpPr>
        <p:spPr>
          <a:xfrm>
            <a:off x="838200" y="2253395"/>
            <a:ext cx="10515600" cy="1724660"/>
          </a:xfrm>
        </p:spPr>
        <p:txBody>
          <a:bodyPr vert="horz" lIns="91440" tIns="45720" rIns="91440" bIns="45720" rtlCol="0" anchor="t">
            <a:noAutofit/>
          </a:bodyPr>
          <a:lstStyle/>
          <a:p>
            <a:r>
              <a:rPr lang="en-US" sz="3600">
                <a:solidFill>
                  <a:schemeClr val="tx1"/>
                </a:solidFill>
                <a:latin typeface="Myriad Pro"/>
              </a:rPr>
              <a:t>What are your reactions and questions about the data presented?</a:t>
            </a:r>
          </a:p>
          <a:p>
            <a:r>
              <a:rPr lang="en-US" sz="3600">
                <a:solidFill>
                  <a:schemeClr val="tx1"/>
                </a:solidFill>
                <a:latin typeface="Myriad Pro"/>
              </a:rPr>
              <a:t>What do you think is missing from this data?</a:t>
            </a:r>
          </a:p>
          <a:p>
            <a:endParaRPr lang="en-US">
              <a:solidFill>
                <a:schemeClr val="tx1"/>
              </a:solidFill>
            </a:endParaRPr>
          </a:p>
          <a:p>
            <a:endParaRPr lang="en-US">
              <a:solidFill>
                <a:schemeClr val="tx1"/>
              </a:solidFill>
            </a:endParaRPr>
          </a:p>
          <a:p>
            <a:endParaRPr lang="en-US">
              <a:solidFill>
                <a:schemeClr val="tx1"/>
              </a:solidFill>
            </a:endParaRPr>
          </a:p>
        </p:txBody>
      </p:sp>
    </p:spTree>
    <p:extLst>
      <p:ext uri="{BB962C8B-B14F-4D97-AF65-F5344CB8AC3E}">
        <p14:creationId xmlns:p14="http://schemas.microsoft.com/office/powerpoint/2010/main" val="22013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41B5F-D191-10EB-A287-A9B40923564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0D7DC8-C0A6-8CDB-04D3-983A7F2CC704}"/>
              </a:ext>
            </a:extLst>
          </p:cNvPr>
          <p:cNvSpPr>
            <a:spLocks noGrp="1"/>
          </p:cNvSpPr>
          <p:nvPr>
            <p:ph type="sldNum" sz="quarter" idx="12"/>
          </p:nvPr>
        </p:nvSpPr>
        <p:spPr/>
        <p:txBody>
          <a:bodyPr/>
          <a:lstStyle/>
          <a:p>
            <a:r>
              <a:rPr lang="en-US"/>
              <a:t>Slide </a:t>
            </a:r>
            <a:fld id="{FF0CA7F6-C6A5-4B8D-AFCC-42F4A1E28EAF}" type="slidenum">
              <a:rPr lang="en-US" smtClean="0"/>
              <a:t>42</a:t>
            </a:fld>
            <a:endParaRPr lang="en-US"/>
          </a:p>
        </p:txBody>
      </p:sp>
      <p:sp>
        <p:nvSpPr>
          <p:cNvPr id="3" name="Title 2">
            <a:extLst>
              <a:ext uri="{FF2B5EF4-FFF2-40B4-BE49-F238E27FC236}">
                <a16:creationId xmlns:a16="http://schemas.microsoft.com/office/drawing/2014/main" id="{0EDB3B94-18C4-43F3-B9ED-815BDEB1EA61}"/>
              </a:ext>
            </a:extLst>
          </p:cNvPr>
          <p:cNvSpPr txBox="1">
            <a:spLocks noGrp="1"/>
          </p:cNvSpPr>
          <p:nvPr>
            <p:ph type="title" idx="4294967295"/>
          </p:nvPr>
        </p:nvSpPr>
        <p:spPr>
          <a:xfrm>
            <a:off x="838200" y="6951945"/>
            <a:ext cx="263151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Second break in presentation </a:t>
            </a:r>
          </a:p>
        </p:txBody>
      </p:sp>
      <p:sp>
        <p:nvSpPr>
          <p:cNvPr id="2" name="Title 1">
            <a:extLst>
              <a:ext uri="{FF2B5EF4-FFF2-40B4-BE49-F238E27FC236}">
                <a16:creationId xmlns:a16="http://schemas.microsoft.com/office/drawing/2014/main" id="{CD6D20DA-6C92-879E-EFE5-AD49AB557B9B}"/>
              </a:ext>
            </a:extLst>
          </p:cNvPr>
          <p:cNvSpPr>
            <a:spLocks/>
          </p:cNvSpPr>
          <p:nvPr/>
        </p:nvSpPr>
        <p:spPr>
          <a:xfrm>
            <a:off x="838200" y="1936750"/>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Break – 10 min. </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spTree>
    <p:extLst>
      <p:ext uri="{BB962C8B-B14F-4D97-AF65-F5344CB8AC3E}">
        <p14:creationId xmlns:p14="http://schemas.microsoft.com/office/powerpoint/2010/main" val="4201849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B83926-8E37-68C9-4588-502B8065091D}"/>
              </a:ext>
            </a:extLst>
          </p:cNvPr>
          <p:cNvSpPr>
            <a:spLocks noGrp="1"/>
          </p:cNvSpPr>
          <p:nvPr>
            <p:ph type="sldNum" sz="quarter" idx="12"/>
          </p:nvPr>
        </p:nvSpPr>
        <p:spPr/>
        <p:txBody>
          <a:bodyPr/>
          <a:lstStyle/>
          <a:p>
            <a:r>
              <a:rPr lang="en-US"/>
              <a:t>Slide </a:t>
            </a:r>
            <a:fld id="{FF0CA7F6-C6A5-4B8D-AFCC-42F4A1E28EAF}" type="slidenum">
              <a:rPr lang="en-US" smtClean="0"/>
              <a:t>43</a:t>
            </a:fld>
            <a:endParaRPr lang="en-US"/>
          </a:p>
        </p:txBody>
      </p:sp>
      <p:sp>
        <p:nvSpPr>
          <p:cNvPr id="2" name="Title 1">
            <a:extLst>
              <a:ext uri="{FF2B5EF4-FFF2-40B4-BE49-F238E27FC236}">
                <a16:creationId xmlns:a16="http://schemas.microsoft.com/office/drawing/2014/main" id="{E4F0AF28-77CE-25C7-8ACE-108F449916ED}"/>
              </a:ext>
            </a:extLst>
          </p:cNvPr>
          <p:cNvSpPr>
            <a:spLocks noGrp="1"/>
          </p:cNvSpPr>
          <p:nvPr>
            <p:ph type="title"/>
          </p:nvPr>
        </p:nvSpPr>
        <p:spPr>
          <a:xfrm>
            <a:off x="838200" y="1712442"/>
            <a:ext cx="10515600" cy="1325563"/>
          </a:xfrm>
        </p:spPr>
        <p:txBody>
          <a:bodyPr/>
          <a:lstStyle/>
          <a:p>
            <a:r>
              <a:rPr lang="en-US">
                <a:latin typeface="Gill Sans MT"/>
              </a:rPr>
              <a:t>Program Data</a:t>
            </a:r>
            <a:endParaRPr lang="en-US"/>
          </a:p>
        </p:txBody>
      </p:sp>
    </p:spTree>
    <p:extLst>
      <p:ext uri="{BB962C8B-B14F-4D97-AF65-F5344CB8AC3E}">
        <p14:creationId xmlns:p14="http://schemas.microsoft.com/office/powerpoint/2010/main" val="112059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E1A3D-CB0A-5CCE-2085-CA15325DCBB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310F2F-2199-ECE3-55C6-8E75DBAAB60B}"/>
              </a:ext>
            </a:extLst>
          </p:cNvPr>
          <p:cNvSpPr>
            <a:spLocks noGrp="1"/>
          </p:cNvSpPr>
          <p:nvPr>
            <p:ph type="sldNum" sz="quarter" idx="12"/>
          </p:nvPr>
        </p:nvSpPr>
        <p:spPr/>
        <p:txBody>
          <a:bodyPr/>
          <a:lstStyle/>
          <a:p>
            <a:r>
              <a:rPr lang="en-US"/>
              <a:t>Slide </a:t>
            </a:r>
            <a:fld id="{FF0CA7F6-C6A5-4B8D-AFCC-42F4A1E28EAF}" type="slidenum">
              <a:rPr lang="en-US" smtClean="0"/>
              <a:t>44</a:t>
            </a:fld>
            <a:endParaRPr lang="en-US"/>
          </a:p>
        </p:txBody>
      </p:sp>
      <p:sp>
        <p:nvSpPr>
          <p:cNvPr id="3" name="Title 2">
            <a:extLst>
              <a:ext uri="{FF2B5EF4-FFF2-40B4-BE49-F238E27FC236}">
                <a16:creationId xmlns:a16="http://schemas.microsoft.com/office/drawing/2014/main" id="{7E58EE1D-C995-8CB4-0C7E-901836225718}"/>
              </a:ext>
            </a:extLst>
          </p:cNvPr>
          <p:cNvSpPr txBox="1">
            <a:spLocks noGrp="1"/>
          </p:cNvSpPr>
          <p:nvPr>
            <p:ph type="title" idx="4294967295"/>
          </p:nvPr>
        </p:nvSpPr>
        <p:spPr>
          <a:xfrm>
            <a:off x="1502229" y="7658100"/>
            <a:ext cx="4898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Total number of individuals and households served</a:t>
            </a:r>
          </a:p>
        </p:txBody>
      </p:sp>
      <p:sp>
        <p:nvSpPr>
          <p:cNvPr id="2" name="Title 1">
            <a:extLst>
              <a:ext uri="{FF2B5EF4-FFF2-40B4-BE49-F238E27FC236}">
                <a16:creationId xmlns:a16="http://schemas.microsoft.com/office/drawing/2014/main" id="{267E6E5D-48E9-41C4-20B3-AA125AD0C04C}"/>
              </a:ext>
            </a:extLst>
          </p:cNvPr>
          <p:cNvSpPr>
            <a:spLocks/>
          </p:cNvSpPr>
          <p:nvPr/>
        </p:nvSpPr>
        <p:spPr>
          <a:xfrm>
            <a:off x="1060595" y="1299091"/>
            <a:ext cx="10099273" cy="36846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D1670"/>
                </a:solidFill>
                <a:effectLst/>
                <a:uLnTx/>
                <a:uFillTx/>
                <a:latin typeface="Gill Sans MT"/>
                <a:ea typeface="+mj-ea"/>
                <a:cs typeface="+mj-cs"/>
              </a:rPr>
              <a:t>Direct food service programs served </a:t>
            </a:r>
            <a:r>
              <a:rPr kumimoji="0" lang="en-US" sz="6000" b="1" i="0" u="none" strike="noStrike" kern="1200" cap="none" spc="0" normalizeH="0" baseline="0" noProof="0">
                <a:ln>
                  <a:noFill/>
                </a:ln>
                <a:solidFill>
                  <a:srgbClr val="D5006D"/>
                </a:solidFill>
                <a:effectLst/>
                <a:uLnTx/>
                <a:uFillTx/>
                <a:latin typeface="Gill Sans MT"/>
                <a:ea typeface="+mj-ea"/>
                <a:cs typeface="+mj-cs"/>
              </a:rPr>
              <a:t>428,036</a:t>
            </a:r>
            <a:r>
              <a:rPr kumimoji="0" lang="en-US" sz="6500" b="0" i="0" u="none" strike="noStrike" kern="1200" cap="none" spc="0" normalizeH="0" baseline="0" noProof="0">
                <a:ln>
                  <a:noFill/>
                </a:ln>
                <a:solidFill>
                  <a:srgbClr val="7E5ACC"/>
                </a:solidFill>
                <a:effectLst/>
                <a:uLnTx/>
                <a:uFillTx/>
                <a:latin typeface="Gill Sans MT"/>
                <a:ea typeface="+mj-ea"/>
                <a:cs typeface="+mj-cs"/>
              </a:rPr>
              <a:t> </a:t>
            </a:r>
            <a:r>
              <a:rPr kumimoji="0" lang="en-US" sz="5400" b="0" i="0" u="none" strike="noStrike" kern="1200" cap="none" spc="0" normalizeH="0" baseline="0" noProof="0">
                <a:ln>
                  <a:noFill/>
                </a:ln>
                <a:solidFill>
                  <a:srgbClr val="0D1670"/>
                </a:solidFill>
                <a:effectLst/>
                <a:uLnTx/>
                <a:uFillTx/>
                <a:latin typeface="Gill Sans MT"/>
                <a:ea typeface="+mj-ea"/>
                <a:cs typeface="+mj-cs"/>
              </a:rPr>
              <a:t>individuals and </a:t>
            </a:r>
            <a:r>
              <a:rPr kumimoji="0" lang="en-US" sz="6000" b="1" i="0" u="none" strike="noStrike" kern="1200" cap="none" spc="0" normalizeH="0" baseline="0" noProof="0">
                <a:ln>
                  <a:noFill/>
                </a:ln>
                <a:solidFill>
                  <a:srgbClr val="D5006D"/>
                </a:solidFill>
                <a:effectLst/>
                <a:uLnTx/>
                <a:uFillTx/>
                <a:latin typeface="Gill Sans MT"/>
                <a:ea typeface="+mj-ea"/>
                <a:cs typeface="+mj-cs"/>
              </a:rPr>
              <a:t>141,157</a:t>
            </a:r>
            <a:r>
              <a:rPr kumimoji="0" lang="en-US" sz="5400" b="0" i="0" u="none" strike="noStrike" kern="1200" cap="none" spc="0" normalizeH="0" baseline="0" noProof="0">
                <a:ln>
                  <a:noFill/>
                </a:ln>
                <a:solidFill>
                  <a:srgbClr val="0D1670"/>
                </a:solidFill>
                <a:effectLst/>
                <a:uLnTx/>
                <a:uFillTx/>
                <a:latin typeface="Gill Sans MT"/>
                <a:ea typeface="+mj-ea"/>
                <a:cs typeface="+mj-cs"/>
              </a:rPr>
              <a:t> households</a:t>
            </a:r>
            <a:endParaRPr kumimoji="0" lang="en-US" sz="5400" b="0" i="0" u="none" strike="noStrike" kern="1200" cap="none" spc="0" normalizeH="0" baseline="0" noProof="0">
              <a:ln>
                <a:noFill/>
              </a:ln>
              <a:solidFill>
                <a:srgbClr val="0D1670"/>
              </a:solidFill>
              <a:effectLst/>
              <a:uLnTx/>
              <a:uFillTx/>
              <a:latin typeface="Gill Sans MT" panose="020B0502020104020203" pitchFamily="34" charset="0"/>
              <a:ea typeface="+mj-ea"/>
              <a:cs typeface="+mj-cs"/>
            </a:endParaRPr>
          </a:p>
        </p:txBody>
      </p:sp>
    </p:spTree>
    <p:extLst>
      <p:ext uri="{BB962C8B-B14F-4D97-AF65-F5344CB8AC3E}">
        <p14:creationId xmlns:p14="http://schemas.microsoft.com/office/powerpoint/2010/main" val="3636017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32176-5875-A6E3-A92F-8C434A737F7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0FF4BF4-AC72-C05C-F71D-F0F0519A23E0}"/>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E4DFE9B-D452-D894-590B-E6764B5F3036}"/>
              </a:ext>
            </a:extLst>
          </p:cNvPr>
          <p:cNvSpPr>
            <a:spLocks noGrp="1"/>
          </p:cNvSpPr>
          <p:nvPr>
            <p:ph type="sldNum" sz="quarter" idx="12"/>
          </p:nvPr>
        </p:nvSpPr>
        <p:spPr/>
        <p:txBody>
          <a:bodyPr/>
          <a:lstStyle/>
          <a:p>
            <a:r>
              <a:rPr lang="en-US"/>
              <a:t>Slide </a:t>
            </a:r>
            <a:fld id="{FF0CA7F6-C6A5-4B8D-AFCC-42F4A1E28EAF}" type="slidenum">
              <a:rPr lang="en-US" smtClean="0"/>
              <a:t>45</a:t>
            </a:fld>
            <a:endParaRPr lang="en-US"/>
          </a:p>
        </p:txBody>
      </p:sp>
      <p:sp>
        <p:nvSpPr>
          <p:cNvPr id="6" name="Title 8">
            <a:extLst>
              <a:ext uri="{FF2B5EF4-FFF2-40B4-BE49-F238E27FC236}">
                <a16:creationId xmlns:a16="http://schemas.microsoft.com/office/drawing/2014/main" id="{6F7D1A65-0DD2-8B90-9DF1-589AD01BECD3}"/>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overview</a:t>
            </a:r>
          </a:p>
        </p:txBody>
      </p:sp>
      <p:sp>
        <p:nvSpPr>
          <p:cNvPr id="2" name="Title 1">
            <a:extLst>
              <a:ext uri="{FF2B5EF4-FFF2-40B4-BE49-F238E27FC236}">
                <a16:creationId xmlns:a16="http://schemas.microsoft.com/office/drawing/2014/main" id="{39B33B20-D170-4EED-B234-786F8651C30B}"/>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Table shows the different types of food assistance provided by programs. ">
            <a:extLst>
              <a:ext uri="{FF2B5EF4-FFF2-40B4-BE49-F238E27FC236}">
                <a16:creationId xmlns:a16="http://schemas.microsoft.com/office/drawing/2014/main" id="{81794E58-3430-3D10-4496-559F36A491E7}"/>
              </a:ext>
            </a:extLst>
          </p:cNvPr>
          <p:cNvGraphicFramePr>
            <a:graphicFrameLocks noGrp="1"/>
          </p:cNvGraphicFramePr>
          <p:nvPr>
            <p:extLst>
              <p:ext uri="{D42A27DB-BD31-4B8C-83A1-F6EECF244321}">
                <p14:modId xmlns:p14="http://schemas.microsoft.com/office/powerpoint/2010/main" val="1972754532"/>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Tree>
    <p:extLst>
      <p:ext uri="{BB962C8B-B14F-4D97-AF65-F5344CB8AC3E}">
        <p14:creationId xmlns:p14="http://schemas.microsoft.com/office/powerpoint/2010/main" val="29381786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88FD0-AE14-3E2D-083E-76F9A4A2C6F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733F42B-7E1B-7117-697C-60FB285C8850}"/>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EBD8A38-0BEB-EE6D-0457-E26040CEE42F}"/>
              </a:ext>
            </a:extLst>
          </p:cNvPr>
          <p:cNvSpPr>
            <a:spLocks noGrp="1"/>
          </p:cNvSpPr>
          <p:nvPr>
            <p:ph type="sldNum" sz="quarter" idx="12"/>
          </p:nvPr>
        </p:nvSpPr>
        <p:spPr/>
        <p:txBody>
          <a:bodyPr/>
          <a:lstStyle/>
          <a:p>
            <a:r>
              <a:rPr lang="en-US"/>
              <a:t>Slide </a:t>
            </a:r>
            <a:fld id="{FF0CA7F6-C6A5-4B8D-AFCC-42F4A1E28EAF}" type="slidenum">
              <a:rPr lang="en-US" smtClean="0"/>
              <a:t>46</a:t>
            </a:fld>
            <a:endParaRPr lang="en-US"/>
          </a:p>
        </p:txBody>
      </p:sp>
      <p:sp>
        <p:nvSpPr>
          <p:cNvPr id="6" name="Title 8">
            <a:extLst>
              <a:ext uri="{FF2B5EF4-FFF2-40B4-BE49-F238E27FC236}">
                <a16:creationId xmlns:a16="http://schemas.microsoft.com/office/drawing/2014/main" id="{BDCEF02F-E0BD-657B-087C-EC753AA62A5F}"/>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food delivery</a:t>
            </a:r>
          </a:p>
        </p:txBody>
      </p:sp>
      <p:sp>
        <p:nvSpPr>
          <p:cNvPr id="2" name="Title 1">
            <a:extLst>
              <a:ext uri="{FF2B5EF4-FFF2-40B4-BE49-F238E27FC236}">
                <a16:creationId xmlns:a16="http://schemas.microsoft.com/office/drawing/2014/main" id="{13AAD7B0-D580-D32F-5DDB-ED83E9F84457}"/>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most programs gave out grocery bags, meals and produce">
            <a:extLst>
              <a:ext uri="{FF2B5EF4-FFF2-40B4-BE49-F238E27FC236}">
                <a16:creationId xmlns:a16="http://schemas.microsoft.com/office/drawing/2014/main" id="{F6803EFC-C285-1F7C-EC40-90C1F7DD3C60}"/>
              </a:ext>
            </a:extLst>
          </p:cNvPr>
          <p:cNvGraphicFramePr>
            <a:graphicFrameLocks noGrp="1"/>
          </p:cNvGraphicFramePr>
          <p:nvPr>
            <p:extLst>
              <p:ext uri="{D42A27DB-BD31-4B8C-83A1-F6EECF244321}">
                <p14:modId xmlns:p14="http://schemas.microsoft.com/office/powerpoint/2010/main" val="2580682934"/>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
        <p:nvSpPr>
          <p:cNvPr id="7" name="Rectangle 6">
            <a:extLst>
              <a:ext uri="{FF2B5EF4-FFF2-40B4-BE49-F238E27FC236}">
                <a16:creationId xmlns:a16="http://schemas.microsoft.com/office/drawing/2014/main" id="{63DD9AE3-6FDF-48B2-D4F9-0413B5BCA333}"/>
              </a:ext>
              <a:ext uri="{C183D7F6-B498-43B3-948B-1728B52AA6E4}">
                <adec:decorative xmlns:adec="http://schemas.microsoft.com/office/drawing/2017/decorative" val="1"/>
              </a:ext>
            </a:extLst>
          </p:cNvPr>
          <p:cNvSpPr/>
          <p:nvPr/>
        </p:nvSpPr>
        <p:spPr>
          <a:xfrm>
            <a:off x="512412" y="2841678"/>
            <a:ext cx="1939547" cy="251072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825332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87B5E-07D1-549D-0830-5ECFA8F90C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054CD-F530-7CBB-4CF1-A1796EA7BCF3}"/>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0891776-6FB7-934C-02C8-83AEB279F0F1}"/>
              </a:ext>
            </a:extLst>
          </p:cNvPr>
          <p:cNvSpPr>
            <a:spLocks noGrp="1"/>
          </p:cNvSpPr>
          <p:nvPr>
            <p:ph type="sldNum" sz="quarter" idx="12"/>
          </p:nvPr>
        </p:nvSpPr>
        <p:spPr/>
        <p:txBody>
          <a:bodyPr/>
          <a:lstStyle/>
          <a:p>
            <a:r>
              <a:rPr lang="en-US"/>
              <a:t>Slide </a:t>
            </a:r>
            <a:fld id="{FF0CA7F6-C6A5-4B8D-AFCC-42F4A1E28EAF}" type="slidenum">
              <a:rPr lang="en-US" smtClean="0"/>
              <a:t>47</a:t>
            </a:fld>
            <a:endParaRPr lang="en-US"/>
          </a:p>
        </p:txBody>
      </p:sp>
      <p:sp>
        <p:nvSpPr>
          <p:cNvPr id="6" name="Title 8">
            <a:extLst>
              <a:ext uri="{FF2B5EF4-FFF2-40B4-BE49-F238E27FC236}">
                <a16:creationId xmlns:a16="http://schemas.microsoft.com/office/drawing/2014/main" id="{D53D732D-5CCD-E074-1096-87B983D594D2}"/>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financial resources</a:t>
            </a:r>
          </a:p>
        </p:txBody>
      </p:sp>
      <p:sp>
        <p:nvSpPr>
          <p:cNvPr id="2" name="Title 1">
            <a:extLst>
              <a:ext uri="{FF2B5EF4-FFF2-40B4-BE49-F238E27FC236}">
                <a16:creationId xmlns:a16="http://schemas.microsoft.com/office/drawing/2014/main" id="{063ED503-9E9D-EE0B-FAD2-CCA197E88913}"/>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8 programs gave out vouchers or EBT funds for purchasing food.">
            <a:extLst>
              <a:ext uri="{FF2B5EF4-FFF2-40B4-BE49-F238E27FC236}">
                <a16:creationId xmlns:a16="http://schemas.microsoft.com/office/drawing/2014/main" id="{984634E8-695C-55C3-F045-189045477960}"/>
              </a:ext>
            </a:extLst>
          </p:cNvPr>
          <p:cNvGraphicFramePr>
            <a:graphicFrameLocks noGrp="1"/>
          </p:cNvGraphicFramePr>
          <p:nvPr>
            <p:extLst>
              <p:ext uri="{D42A27DB-BD31-4B8C-83A1-F6EECF244321}">
                <p14:modId xmlns:p14="http://schemas.microsoft.com/office/powerpoint/2010/main" val="2927044633"/>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
        <p:nvSpPr>
          <p:cNvPr id="8" name="Rectangle 7">
            <a:extLst>
              <a:ext uri="{FF2B5EF4-FFF2-40B4-BE49-F238E27FC236}">
                <a16:creationId xmlns:a16="http://schemas.microsoft.com/office/drawing/2014/main" id="{D97C36A0-5DB4-95B5-BC18-5B0AAFBA0393}"/>
              </a:ext>
              <a:ext uri="{C183D7F6-B498-43B3-948B-1728B52AA6E4}">
                <adec:decorative xmlns:adec="http://schemas.microsoft.com/office/drawing/2017/decorative" val="1"/>
              </a:ext>
            </a:extLst>
          </p:cNvPr>
          <p:cNvSpPr/>
          <p:nvPr/>
        </p:nvSpPr>
        <p:spPr>
          <a:xfrm>
            <a:off x="511980" y="5353851"/>
            <a:ext cx="1939977" cy="87332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175188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DC6E-E831-D8C5-9375-F10942C779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7B8EE82-AB1E-D710-06FC-B1E1D7567DD5}"/>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6A52A49-1B91-31D8-C910-631B52C16284}"/>
              </a:ext>
            </a:extLst>
          </p:cNvPr>
          <p:cNvSpPr>
            <a:spLocks noGrp="1"/>
          </p:cNvSpPr>
          <p:nvPr>
            <p:ph type="sldNum" sz="quarter" idx="12"/>
          </p:nvPr>
        </p:nvSpPr>
        <p:spPr/>
        <p:txBody>
          <a:bodyPr/>
          <a:lstStyle/>
          <a:p>
            <a:r>
              <a:rPr lang="en-US"/>
              <a:t>Slide </a:t>
            </a:r>
            <a:fld id="{FF0CA7F6-C6A5-4B8D-AFCC-42F4A1E28EAF}" type="slidenum">
              <a:rPr lang="en-US" smtClean="0"/>
              <a:t>48</a:t>
            </a:fld>
            <a:endParaRPr lang="en-US"/>
          </a:p>
        </p:txBody>
      </p:sp>
      <p:sp>
        <p:nvSpPr>
          <p:cNvPr id="6" name="Title 8">
            <a:extLst>
              <a:ext uri="{FF2B5EF4-FFF2-40B4-BE49-F238E27FC236}">
                <a16:creationId xmlns:a16="http://schemas.microsoft.com/office/drawing/2014/main" id="{522B7892-8E93-5B4C-2439-B12A9C5D2E86}"/>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total units delivered</a:t>
            </a:r>
          </a:p>
        </p:txBody>
      </p:sp>
      <p:sp>
        <p:nvSpPr>
          <p:cNvPr id="2" name="Title 1">
            <a:extLst>
              <a:ext uri="{FF2B5EF4-FFF2-40B4-BE49-F238E27FC236}">
                <a16:creationId xmlns:a16="http://schemas.microsoft.com/office/drawing/2014/main" id="{6970CB98-619B-A399-DBDC-E63920A5EEF9}"/>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table shows total units delivered by unit type. ">
            <a:extLst>
              <a:ext uri="{FF2B5EF4-FFF2-40B4-BE49-F238E27FC236}">
                <a16:creationId xmlns:a16="http://schemas.microsoft.com/office/drawing/2014/main" id="{A7DB71D4-C779-D137-32AD-3FE4A5D4F87F}"/>
              </a:ext>
            </a:extLst>
          </p:cNvPr>
          <p:cNvGraphicFramePr>
            <a:graphicFrameLocks noGrp="1"/>
          </p:cNvGraphicFramePr>
          <p:nvPr>
            <p:extLst>
              <p:ext uri="{D42A27DB-BD31-4B8C-83A1-F6EECF244321}">
                <p14:modId xmlns:p14="http://schemas.microsoft.com/office/powerpoint/2010/main" val="651419965"/>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
        <p:nvSpPr>
          <p:cNvPr id="7" name="Rectangle 6">
            <a:extLst>
              <a:ext uri="{FF2B5EF4-FFF2-40B4-BE49-F238E27FC236}">
                <a16:creationId xmlns:a16="http://schemas.microsoft.com/office/drawing/2014/main" id="{1B014526-9EBB-07A7-3F8B-70724FB82159}"/>
              </a:ext>
              <a:ext uri="{C183D7F6-B498-43B3-948B-1728B52AA6E4}">
                <adec:decorative xmlns:adec="http://schemas.microsoft.com/office/drawing/2017/decorative" val="1"/>
              </a:ext>
            </a:extLst>
          </p:cNvPr>
          <p:cNvSpPr/>
          <p:nvPr/>
        </p:nvSpPr>
        <p:spPr>
          <a:xfrm>
            <a:off x="4603433" y="2847082"/>
            <a:ext cx="1490994" cy="338081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593924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602D4-3675-EF36-B218-4D936A29685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845D556-9F87-88A8-1522-80326D026DC3}"/>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57445C5-EC15-FFF5-65BD-72CDE8EA40A5}"/>
              </a:ext>
            </a:extLst>
          </p:cNvPr>
          <p:cNvSpPr>
            <a:spLocks noGrp="1"/>
          </p:cNvSpPr>
          <p:nvPr>
            <p:ph type="sldNum" sz="quarter" idx="12"/>
          </p:nvPr>
        </p:nvSpPr>
        <p:spPr/>
        <p:txBody>
          <a:bodyPr/>
          <a:lstStyle/>
          <a:p>
            <a:r>
              <a:rPr lang="en-US"/>
              <a:t>Slide </a:t>
            </a:r>
            <a:fld id="{FF0CA7F6-C6A5-4B8D-AFCC-42F4A1E28EAF}" type="slidenum">
              <a:rPr lang="en-US" smtClean="0"/>
              <a:t>49</a:t>
            </a:fld>
            <a:endParaRPr lang="en-US"/>
          </a:p>
        </p:txBody>
      </p:sp>
      <p:sp>
        <p:nvSpPr>
          <p:cNvPr id="6" name="Title 8">
            <a:extLst>
              <a:ext uri="{FF2B5EF4-FFF2-40B4-BE49-F238E27FC236}">
                <a16:creationId xmlns:a16="http://schemas.microsoft.com/office/drawing/2014/main" id="{CB7FA54A-1BAA-19F2-52D1-5D400209A321}"/>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budget</a:t>
            </a:r>
          </a:p>
        </p:txBody>
      </p:sp>
      <p:sp>
        <p:nvSpPr>
          <p:cNvPr id="2" name="Title 1">
            <a:extLst>
              <a:ext uri="{FF2B5EF4-FFF2-40B4-BE49-F238E27FC236}">
                <a16:creationId xmlns:a16="http://schemas.microsoft.com/office/drawing/2014/main" id="{1AF9C276-768F-5636-CA83-410E225897DC}"/>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table shows budget for each unity type. most funding was for vouchers and EBT">
            <a:extLst>
              <a:ext uri="{FF2B5EF4-FFF2-40B4-BE49-F238E27FC236}">
                <a16:creationId xmlns:a16="http://schemas.microsoft.com/office/drawing/2014/main" id="{26D136FB-3895-340B-8544-BBC8955D6030}"/>
              </a:ext>
            </a:extLst>
          </p:cNvPr>
          <p:cNvGraphicFramePr>
            <a:graphicFrameLocks noGrp="1"/>
          </p:cNvGraphicFramePr>
          <p:nvPr>
            <p:extLst>
              <p:ext uri="{D42A27DB-BD31-4B8C-83A1-F6EECF244321}">
                <p14:modId xmlns:p14="http://schemas.microsoft.com/office/powerpoint/2010/main" val="2071519159"/>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
        <p:nvSpPr>
          <p:cNvPr id="8" name="Rectangle 7">
            <a:extLst>
              <a:ext uri="{FF2B5EF4-FFF2-40B4-BE49-F238E27FC236}">
                <a16:creationId xmlns:a16="http://schemas.microsoft.com/office/drawing/2014/main" id="{5E58B9A6-B6E7-699B-B945-9DA20FEF013B}"/>
              </a:ext>
              <a:ext uri="{C183D7F6-B498-43B3-948B-1728B52AA6E4}">
                <adec:decorative xmlns:adec="http://schemas.microsoft.com/office/drawing/2017/decorative" val="1"/>
              </a:ext>
            </a:extLst>
          </p:cNvPr>
          <p:cNvSpPr/>
          <p:nvPr/>
        </p:nvSpPr>
        <p:spPr>
          <a:xfrm>
            <a:off x="8711747" y="2848163"/>
            <a:ext cx="1101889" cy="3375406"/>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747916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34C7E-90E1-9861-92D0-8E6827755B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C46C122-6A9D-774B-0127-76399B9B5C09}"/>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7F2B92CE-6FB0-4DB9-049D-40542DC08F4B}"/>
              </a:ext>
            </a:extLst>
          </p:cNvPr>
          <p:cNvSpPr>
            <a:spLocks noGrp="1"/>
          </p:cNvSpPr>
          <p:nvPr>
            <p:ph type="sldNum" sz="quarter" idx="12"/>
          </p:nvPr>
        </p:nvSpPr>
        <p:spPr/>
        <p:txBody>
          <a:bodyPr/>
          <a:lstStyle/>
          <a:p>
            <a:r>
              <a:rPr lang="en-US"/>
              <a:t>Slide </a:t>
            </a:r>
            <a:fld id="{FF0CA7F6-C6A5-4B8D-AFCC-42F4A1E28EAF}" type="slidenum">
              <a:rPr lang="en-US" smtClean="0"/>
              <a:t>50</a:t>
            </a:fld>
            <a:endParaRPr lang="en-US"/>
          </a:p>
        </p:txBody>
      </p:sp>
      <p:sp>
        <p:nvSpPr>
          <p:cNvPr id="6" name="Title 8">
            <a:extLst>
              <a:ext uri="{FF2B5EF4-FFF2-40B4-BE49-F238E27FC236}">
                <a16:creationId xmlns:a16="http://schemas.microsoft.com/office/drawing/2014/main" id="{D350EF9C-D9D5-F5B9-A5AD-60BE8E9B55E9}"/>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Types of food service programs delivery frequency</a:t>
            </a:r>
          </a:p>
        </p:txBody>
      </p:sp>
      <p:sp>
        <p:nvSpPr>
          <p:cNvPr id="2" name="Title 1">
            <a:extLst>
              <a:ext uri="{FF2B5EF4-FFF2-40B4-BE49-F238E27FC236}">
                <a16:creationId xmlns:a16="http://schemas.microsoft.com/office/drawing/2014/main" id="{86419596-44B2-3711-5DE8-E2C8BF841D4E}"/>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Types of Food Service Programs (</a:t>
            </a:r>
            <a:r>
              <a:rPr lang="en-US" sz="4400">
                <a:solidFill>
                  <a:srgbClr val="D9591E"/>
                </a:solidFill>
                <a:latin typeface="Gill Sans MT"/>
                <a:ea typeface="+mj-ea"/>
                <a:cs typeface="+mj-cs"/>
              </a:rPr>
              <a:t>n</a:t>
            </a:r>
            <a:r>
              <a:rPr kumimoji="0" lang="en-US" sz="4400" b="0" i="0" u="none" strike="noStrike" kern="1200" cap="none" spc="0" normalizeH="0" baseline="0" noProof="0">
                <a:ln>
                  <a:noFill/>
                </a:ln>
                <a:solidFill>
                  <a:srgbClr val="D9591E"/>
                </a:solidFill>
                <a:effectLst/>
                <a:uLnTx/>
                <a:uFillTx/>
                <a:latin typeface="Gill Sans MT"/>
                <a:ea typeface="+mj-ea"/>
                <a:cs typeface="+mj-cs"/>
              </a:rPr>
              <a:t> = 35)</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table shows delivery frequency for each unit. Meals were delivered the most frequently">
            <a:extLst>
              <a:ext uri="{FF2B5EF4-FFF2-40B4-BE49-F238E27FC236}">
                <a16:creationId xmlns:a16="http://schemas.microsoft.com/office/drawing/2014/main" id="{E9A4B7E3-6FFF-7434-39DE-4B3544F284C4}"/>
              </a:ext>
            </a:extLst>
          </p:cNvPr>
          <p:cNvGraphicFramePr>
            <a:graphicFrameLocks noGrp="1"/>
          </p:cNvGraphicFramePr>
          <p:nvPr>
            <p:extLst>
              <p:ext uri="{D42A27DB-BD31-4B8C-83A1-F6EECF244321}">
                <p14:modId xmlns:p14="http://schemas.microsoft.com/office/powerpoint/2010/main" val="4172903228"/>
              </p:ext>
            </p:extLst>
          </p:nvPr>
        </p:nvGraphicFramePr>
        <p:xfrm>
          <a:off x="528252" y="1888977"/>
          <a:ext cx="11140176" cy="4324661"/>
        </p:xfrm>
        <a:graphic>
          <a:graphicData uri="http://schemas.openxmlformats.org/drawingml/2006/table">
            <a:tbl>
              <a:tblPr firstRow="1" bandRow="1">
                <a:tableStyleId>{85BE263C-DBD7-4A20-BB59-AAB30ACAA65A}</a:tableStyleId>
              </a:tblPr>
              <a:tblGrid>
                <a:gridCol w="974360">
                  <a:extLst>
                    <a:ext uri="{9D8B030D-6E8A-4147-A177-3AD203B41FA5}">
                      <a16:colId xmlns:a16="http://schemas.microsoft.com/office/drawing/2014/main" val="3580219106"/>
                    </a:ext>
                  </a:extLst>
                </a:gridCol>
                <a:gridCol w="1105522">
                  <a:extLst>
                    <a:ext uri="{9D8B030D-6E8A-4147-A177-3AD203B41FA5}">
                      <a16:colId xmlns:a16="http://schemas.microsoft.com/office/drawing/2014/main" val="78315055"/>
                    </a:ext>
                  </a:extLst>
                </a:gridCol>
                <a:gridCol w="2004933">
                  <a:extLst>
                    <a:ext uri="{9D8B030D-6E8A-4147-A177-3AD203B41FA5}">
                      <a16:colId xmlns:a16="http://schemas.microsoft.com/office/drawing/2014/main" val="4190374103"/>
                    </a:ext>
                  </a:extLst>
                </a:gridCol>
                <a:gridCol w="1311637">
                  <a:extLst>
                    <a:ext uri="{9D8B030D-6E8A-4147-A177-3AD203B41FA5}">
                      <a16:colId xmlns:a16="http://schemas.microsoft.com/office/drawing/2014/main" val="910064691"/>
                    </a:ext>
                  </a:extLst>
                </a:gridCol>
                <a:gridCol w="1349114">
                  <a:extLst>
                    <a:ext uri="{9D8B030D-6E8A-4147-A177-3AD203B41FA5}">
                      <a16:colId xmlns:a16="http://schemas.microsoft.com/office/drawing/2014/main" val="3678278555"/>
                    </a:ext>
                  </a:extLst>
                </a:gridCol>
                <a:gridCol w="1311639">
                  <a:extLst>
                    <a:ext uri="{9D8B030D-6E8A-4147-A177-3AD203B41FA5}">
                      <a16:colId xmlns:a16="http://schemas.microsoft.com/office/drawing/2014/main" val="1900755169"/>
                    </a:ext>
                  </a:extLst>
                </a:gridCol>
                <a:gridCol w="1208610">
                  <a:extLst>
                    <a:ext uri="{9D8B030D-6E8A-4147-A177-3AD203B41FA5}">
                      <a16:colId xmlns:a16="http://schemas.microsoft.com/office/drawing/2014/main" val="2133508355"/>
                    </a:ext>
                  </a:extLst>
                </a:gridCol>
                <a:gridCol w="1874361">
                  <a:extLst>
                    <a:ext uri="{9D8B030D-6E8A-4147-A177-3AD203B41FA5}">
                      <a16:colId xmlns:a16="http://schemas.microsoft.com/office/drawing/2014/main" val="429311812"/>
                    </a:ext>
                  </a:extLst>
                </a:gridCol>
              </a:tblGrid>
              <a:tr h="955622">
                <a:tc>
                  <a:txBody>
                    <a:bodyPr/>
                    <a:lstStyle/>
                    <a:p>
                      <a:pPr algn="l"/>
                      <a:r>
                        <a:rPr lang="en-US"/>
                        <a:t>Primary unit of service</a:t>
                      </a:r>
                    </a:p>
                  </a:txBody>
                  <a:tcPr/>
                </a:tc>
                <a:tc>
                  <a:txBody>
                    <a:bodyPr/>
                    <a:lstStyle/>
                    <a:p>
                      <a:pPr lvl="0" algn="ctr">
                        <a:buNone/>
                      </a:pPr>
                      <a:r>
                        <a:rPr lang="en-US"/>
                        <a:t>No. </a:t>
                      </a:r>
                    </a:p>
                    <a:p>
                      <a:pPr lvl="0" algn="ctr">
                        <a:buNone/>
                      </a:pPr>
                      <a:r>
                        <a:rPr lang="en-US"/>
                        <a:t>programs</a:t>
                      </a:r>
                    </a:p>
                  </a:txBody>
                  <a:tcPr/>
                </a:tc>
                <a:tc>
                  <a:txBody>
                    <a:bodyPr/>
                    <a:lstStyle/>
                    <a:p>
                      <a:pPr lvl="0" algn="ctr">
                        <a:buNone/>
                      </a:pPr>
                      <a:r>
                        <a:rPr lang="en-US"/>
                        <a:t>Depts</a:t>
                      </a:r>
                    </a:p>
                  </a:txBody>
                  <a:tcPr/>
                </a:tc>
                <a:tc>
                  <a:txBody>
                    <a:bodyPr/>
                    <a:lstStyle/>
                    <a:p>
                      <a:pPr algn="r"/>
                      <a:r>
                        <a:rPr lang="en-US"/>
                        <a:t>Total units </a:t>
                      </a:r>
                    </a:p>
                    <a:p>
                      <a:pPr lvl="0" algn="r">
                        <a:buNone/>
                      </a:pPr>
                      <a:r>
                        <a:rPr lang="en-US"/>
                        <a:t>delivered</a:t>
                      </a:r>
                    </a:p>
                  </a:txBody>
                  <a:tcPr/>
                </a:tc>
                <a:tc>
                  <a:txBody>
                    <a:bodyPr/>
                    <a:lstStyle/>
                    <a:p>
                      <a:pPr algn="r"/>
                      <a:r>
                        <a:rPr lang="en-US"/>
                        <a:t>Total individuals served</a:t>
                      </a:r>
                    </a:p>
                  </a:txBody>
                  <a:tcPr/>
                </a:tc>
                <a:tc>
                  <a:txBody>
                    <a:bodyPr/>
                    <a:lstStyle/>
                    <a:p>
                      <a:pPr algn="r"/>
                      <a:r>
                        <a:rPr lang="en-US"/>
                        <a:t>Total households served</a:t>
                      </a:r>
                    </a:p>
                  </a:txBody>
                  <a:tcPr/>
                </a:tc>
                <a:tc>
                  <a:txBody>
                    <a:bodyPr/>
                    <a:lstStyle/>
                    <a:p>
                      <a:pPr algn="r"/>
                      <a:r>
                        <a:rPr lang="en-US"/>
                        <a:t>FY24-25 budget</a:t>
                      </a:r>
                    </a:p>
                  </a:txBody>
                  <a:tcPr/>
                </a:tc>
                <a:tc>
                  <a:txBody>
                    <a:bodyPr/>
                    <a:lstStyle/>
                    <a:p>
                      <a:pPr lvl="0" algn="ctr">
                        <a:buNone/>
                      </a:pPr>
                      <a:r>
                        <a:rPr lang="en-US"/>
                        <a:t>Delivery frequency </a:t>
                      </a:r>
                    </a:p>
                  </a:txBody>
                  <a:tcPr/>
                </a:tc>
                <a:extLst>
                  <a:ext uri="{0D108BD9-81ED-4DB2-BD59-A6C34878D82A}">
                    <a16:rowId xmlns:a16="http://schemas.microsoft.com/office/drawing/2014/main" val="1329152630"/>
                  </a:ext>
                </a:extLst>
              </a:tr>
              <a:tr h="805721">
                <a:tc>
                  <a:txBody>
                    <a:bodyPr/>
                    <a:lstStyle/>
                    <a:p>
                      <a:pPr lvl="0">
                        <a:buNone/>
                      </a:pPr>
                      <a:r>
                        <a:rPr lang="en-US" sz="1800" u="none" strike="noStrike" baseline="0" noProof="0">
                          <a:solidFill>
                            <a:srgbClr val="000000"/>
                          </a:solidFill>
                        </a:rPr>
                        <a:t>Grocery bags</a:t>
                      </a:r>
                      <a:endParaRPr lang="en-US"/>
                    </a:p>
                  </a:txBody>
                  <a:tcPr/>
                </a:tc>
                <a:tc>
                  <a:txBody>
                    <a:bodyPr/>
                    <a:lstStyle/>
                    <a:p>
                      <a:pPr lvl="0" algn="ctr">
                        <a:buNone/>
                      </a:pPr>
                      <a:r>
                        <a:rPr lang="en-US"/>
                        <a:t>14</a:t>
                      </a:r>
                    </a:p>
                  </a:txBody>
                  <a:tcPr/>
                </a:tc>
                <a:tc>
                  <a:txBody>
                    <a:bodyPr/>
                    <a:lstStyle/>
                    <a:p>
                      <a:pPr lvl="0" algn="l">
                        <a:buNone/>
                      </a:pPr>
                      <a:r>
                        <a:rPr lang="en-US"/>
                        <a:t>DEC, DPH, HSH, SFHA, OEWD, HSA</a:t>
                      </a:r>
                    </a:p>
                  </a:txBody>
                  <a:tcPr/>
                </a:tc>
                <a:tc>
                  <a:txBody>
                    <a:bodyPr/>
                    <a:lstStyle/>
                    <a:p>
                      <a:pPr lvl="0" algn="r">
                        <a:buNone/>
                      </a:pPr>
                      <a:r>
                        <a:rPr lang="en-US" sz="1800" u="none" strike="noStrike" noProof="0"/>
                        <a:t>1,961,424</a:t>
                      </a:r>
                      <a:endParaRPr lang="en-US"/>
                    </a:p>
                  </a:txBody>
                  <a:tcPr/>
                </a:tc>
                <a:tc>
                  <a:txBody>
                    <a:bodyPr/>
                    <a:lstStyle/>
                    <a:p>
                      <a:pPr lvl="0" algn="r">
                        <a:buNone/>
                      </a:pPr>
                      <a:r>
                        <a:rPr lang="en-US" sz="1800" u="none" strike="noStrike" noProof="0"/>
                        <a:t>135,219</a:t>
                      </a:r>
                      <a:endParaRPr lang="en-US"/>
                    </a:p>
                  </a:txBody>
                  <a:tcPr/>
                </a:tc>
                <a:tc>
                  <a:txBody>
                    <a:bodyPr/>
                    <a:lstStyle/>
                    <a:p>
                      <a:pPr lvl="0" algn="r">
                        <a:buNone/>
                      </a:pPr>
                      <a:r>
                        <a:rPr lang="en-US" sz="1800" u="none" strike="noStrike" noProof="0"/>
                        <a:t>24,343</a:t>
                      </a:r>
                      <a:endParaRPr lang="en-US"/>
                    </a:p>
                  </a:txBody>
                  <a:tcPr/>
                </a:tc>
                <a:tc>
                  <a:txBody>
                    <a:bodyPr/>
                    <a:lstStyle/>
                    <a:p>
                      <a:pPr lvl="0" algn="r">
                        <a:buNone/>
                      </a:pPr>
                      <a:r>
                        <a:rPr lang="en-US" sz="1800" u="none" strike="noStrike" noProof="0"/>
                        <a:t>$23.0 M</a:t>
                      </a:r>
                      <a:endParaRPr lang="en-US"/>
                    </a:p>
                  </a:txBody>
                  <a:tcPr/>
                </a:tc>
                <a:tc>
                  <a:txBody>
                    <a:bodyPr/>
                    <a:lstStyle/>
                    <a:p>
                      <a:pPr lvl="0" algn="ctr">
                        <a:buNone/>
                      </a:pPr>
                      <a:r>
                        <a:rPr lang="en-US" sz="1800" u="none" strike="noStrike" noProof="0"/>
                        <a:t>~ 1 time per week</a:t>
                      </a:r>
                    </a:p>
                  </a:txBody>
                  <a:tcPr/>
                </a:tc>
                <a:extLst>
                  <a:ext uri="{0D108BD9-81ED-4DB2-BD59-A6C34878D82A}">
                    <a16:rowId xmlns:a16="http://schemas.microsoft.com/office/drawing/2014/main" val="1751097783"/>
                  </a:ext>
                </a:extLst>
              </a:tr>
              <a:tr h="635253">
                <a:tc>
                  <a:txBody>
                    <a:bodyPr/>
                    <a:lstStyle/>
                    <a:p>
                      <a:r>
                        <a:rPr lang="en-US"/>
                        <a:t>Meals</a:t>
                      </a:r>
                    </a:p>
                  </a:txBody>
                  <a:tcPr/>
                </a:tc>
                <a:tc>
                  <a:txBody>
                    <a:bodyPr/>
                    <a:lstStyle/>
                    <a:p>
                      <a:pPr lvl="0" algn="ctr">
                        <a:buNone/>
                      </a:pPr>
                      <a:r>
                        <a:rPr lang="en-US"/>
                        <a:t>11</a:t>
                      </a:r>
                    </a:p>
                  </a:txBody>
                  <a:tcPr/>
                </a:tc>
                <a:tc>
                  <a:txBody>
                    <a:bodyPr/>
                    <a:lstStyle/>
                    <a:p>
                      <a:pPr lvl="0" algn="l">
                        <a:buNone/>
                      </a:pPr>
                      <a:r>
                        <a:rPr lang="en-US" sz="1800" b="0" i="0" u="none" strike="noStrike" baseline="0" noProof="0">
                          <a:solidFill>
                            <a:srgbClr val="000000"/>
                          </a:solidFill>
                          <a:latin typeface="Calibri"/>
                          <a:ea typeface="Calibri"/>
                          <a:cs typeface="Calibri"/>
                        </a:rPr>
                        <a:t>HSH, HRC, Rec &amp; Parks, DCYF, HSA, SFUSD</a:t>
                      </a:r>
                      <a:endParaRPr lang="en-US"/>
                    </a:p>
                  </a:txBody>
                  <a:tcPr/>
                </a:tc>
                <a:tc>
                  <a:txBody>
                    <a:bodyPr/>
                    <a:lstStyle/>
                    <a:p>
                      <a:pPr lvl="0" algn="r">
                        <a:buNone/>
                      </a:pPr>
                      <a:r>
                        <a:rPr lang="en-US" sz="1800" u="none" strike="noStrike" noProof="0"/>
                        <a:t>12,893,160</a:t>
                      </a:r>
                      <a:endParaRPr lang="en-US"/>
                    </a:p>
                  </a:txBody>
                  <a:tcPr/>
                </a:tc>
                <a:tc>
                  <a:txBody>
                    <a:bodyPr/>
                    <a:lstStyle/>
                    <a:p>
                      <a:pPr lvl="0" algn="r">
                        <a:buNone/>
                      </a:pPr>
                      <a:r>
                        <a:rPr lang="en-US" sz="1800" u="none" strike="noStrike" noProof="0"/>
                        <a:t>80,489</a:t>
                      </a:r>
                      <a:endParaRPr lang="en-US"/>
                    </a:p>
                  </a:txBody>
                  <a:tcPr/>
                </a:tc>
                <a:tc>
                  <a:txBody>
                    <a:bodyPr/>
                    <a:lstStyle/>
                    <a:p>
                      <a:pPr lvl="0" algn="r">
                        <a:buNone/>
                      </a:pPr>
                      <a:r>
                        <a:rPr lang="en-US" sz="1800" u="none" strike="noStrike" noProof="0"/>
                        <a:t>3,025</a:t>
                      </a:r>
                      <a:endParaRPr lang="en-US"/>
                    </a:p>
                  </a:txBody>
                  <a:tcPr/>
                </a:tc>
                <a:tc>
                  <a:txBody>
                    <a:bodyPr/>
                    <a:lstStyle/>
                    <a:p>
                      <a:pPr lvl="0" algn="r">
                        <a:buNone/>
                      </a:pPr>
                      <a:r>
                        <a:rPr lang="en-US" sz="1800" u="none" strike="noStrike" noProof="0"/>
                        <a:t>$85.0 M</a:t>
                      </a:r>
                      <a:endParaRPr lang="en-US"/>
                    </a:p>
                  </a:txBody>
                  <a:tcPr/>
                </a:tc>
                <a:tc>
                  <a:txBody>
                    <a:bodyPr/>
                    <a:lstStyle/>
                    <a:p>
                      <a:pPr lvl="0" algn="ctr">
                        <a:buNone/>
                      </a:pPr>
                      <a:r>
                        <a:rPr lang="en-US" sz="1800" u="none" strike="noStrike" noProof="0"/>
                        <a:t>~ daily</a:t>
                      </a:r>
                    </a:p>
                  </a:txBody>
                  <a:tcPr/>
                </a:tc>
                <a:extLst>
                  <a:ext uri="{0D108BD9-81ED-4DB2-BD59-A6C34878D82A}">
                    <a16:rowId xmlns:a16="http://schemas.microsoft.com/office/drawing/2014/main" val="655916910"/>
                  </a:ext>
                </a:extLst>
              </a:tr>
              <a:tr h="824459">
                <a:tc>
                  <a:txBody>
                    <a:bodyPr/>
                    <a:lstStyle/>
                    <a:p>
                      <a:pPr lvl="0">
                        <a:buNone/>
                      </a:pPr>
                      <a:r>
                        <a:rPr lang="en-US"/>
                        <a:t>Produce (lbs)</a:t>
                      </a:r>
                    </a:p>
                  </a:txBody>
                  <a:tcPr/>
                </a:tc>
                <a:tc>
                  <a:txBody>
                    <a:bodyPr/>
                    <a:lstStyle/>
                    <a:p>
                      <a:pPr lvl="0" algn="ctr">
                        <a:buNone/>
                      </a:pPr>
                      <a:r>
                        <a:rPr lang="en-US"/>
                        <a:t>2</a:t>
                      </a:r>
                    </a:p>
                  </a:txBody>
                  <a:tcPr/>
                </a:tc>
                <a:tc>
                  <a:txBody>
                    <a:bodyPr/>
                    <a:lstStyle/>
                    <a:p>
                      <a:pPr lvl="0" algn="l">
                        <a:buNone/>
                      </a:pPr>
                      <a:r>
                        <a:rPr lang="en-US" sz="1800" b="0" i="0" u="none" strike="noStrike" baseline="0" noProof="0">
                          <a:solidFill>
                            <a:srgbClr val="000000"/>
                          </a:solidFill>
                          <a:latin typeface="Calibri"/>
                          <a:ea typeface="Calibri"/>
                          <a:cs typeface="Calibri"/>
                        </a:rPr>
                        <a:t>Rec &amp; Parks, HSA</a:t>
                      </a:r>
                      <a:endParaRPr lang="en-US"/>
                    </a:p>
                  </a:txBody>
                  <a:tcPr/>
                </a:tc>
                <a:tc>
                  <a:txBody>
                    <a:bodyPr/>
                    <a:lstStyle/>
                    <a:p>
                      <a:pPr lvl="0" algn="r">
                        <a:buNone/>
                      </a:pPr>
                      <a:r>
                        <a:rPr lang="en-US" sz="1800" u="none" strike="noStrike" noProof="0"/>
                        <a:t>75,609</a:t>
                      </a:r>
                      <a:endParaRPr lang="en-US"/>
                    </a:p>
                  </a:txBody>
                  <a:tcPr/>
                </a:tc>
                <a:tc>
                  <a:txBody>
                    <a:bodyPr/>
                    <a:lstStyle/>
                    <a:p>
                      <a:pPr lvl="0" algn="r">
                        <a:buNone/>
                      </a:pPr>
                      <a:r>
                        <a:rPr lang="en-US" sz="1800" u="none" strike="noStrike" noProof="0"/>
                        <a:t>4,692</a:t>
                      </a:r>
                      <a:endParaRPr lang="en-US"/>
                    </a:p>
                  </a:txBody>
                  <a:tcPr/>
                </a:tc>
                <a:tc>
                  <a:txBody>
                    <a:bodyPr/>
                    <a:lstStyle/>
                    <a:p>
                      <a:pPr lvl="0" algn="r">
                        <a:buNone/>
                      </a:pPr>
                      <a:r>
                        <a:rPr lang="en-US" sz="1800" u="none" strike="noStrike" noProof="0"/>
                        <a:t>1,220</a:t>
                      </a:r>
                      <a:endParaRPr lang="en-US"/>
                    </a:p>
                  </a:txBody>
                  <a:tcPr/>
                </a:tc>
                <a:tc>
                  <a:txBody>
                    <a:bodyPr/>
                    <a:lstStyle/>
                    <a:p>
                      <a:pPr lvl="0" algn="r">
                        <a:buNone/>
                      </a:pPr>
                      <a:r>
                        <a:rPr lang="en-US" sz="1800" u="none" strike="noStrike" noProof="0"/>
                        <a:t>$0.5 M</a:t>
                      </a:r>
                      <a:endParaRPr lang="en-US"/>
                    </a:p>
                  </a:txBody>
                  <a:tcPr/>
                </a:tc>
                <a:tc>
                  <a:txBody>
                    <a:bodyPr/>
                    <a:lstStyle/>
                    <a:p>
                      <a:pPr lvl="0" algn="ctr">
                        <a:buNone/>
                      </a:pPr>
                      <a:r>
                        <a:rPr lang="en-US" sz="1800" u="none" strike="noStrike" noProof="0"/>
                        <a:t>varies</a:t>
                      </a:r>
                    </a:p>
                  </a:txBody>
                  <a:tcPr/>
                </a:tc>
                <a:extLst>
                  <a:ext uri="{0D108BD9-81ED-4DB2-BD59-A6C34878D82A}">
                    <a16:rowId xmlns:a16="http://schemas.microsoft.com/office/drawing/2014/main" val="4013477343"/>
                  </a:ext>
                </a:extLst>
              </a:tr>
              <a:tr h="824459">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Voucher or EBT</a:t>
                      </a:r>
                    </a:p>
                  </a:txBody>
                  <a:tcPr/>
                </a:tc>
                <a:tc>
                  <a:txBody>
                    <a:bodyPr/>
                    <a:lstStyle/>
                    <a:p>
                      <a:pPr lvl="0" algn="ctr">
                        <a:buNone/>
                      </a:pPr>
                      <a:r>
                        <a:rPr lang="en-US" sz="1800" b="0" i="0" u="none" strike="noStrike" baseline="0" noProof="0">
                          <a:solidFill>
                            <a:srgbClr val="000000"/>
                          </a:solidFill>
                          <a:latin typeface="Calibri"/>
                          <a:ea typeface="Calibri"/>
                          <a:cs typeface="Calibri"/>
                        </a:rPr>
                        <a:t>8</a:t>
                      </a:r>
                      <a:endParaRPr lang="en-US"/>
                    </a:p>
                  </a:txBody>
                  <a:tcPr/>
                </a:tc>
                <a:tc>
                  <a:txBody>
                    <a:bodyPr/>
                    <a:lstStyle/>
                    <a:p>
                      <a:pPr lvl="0" algn="l">
                        <a:buNone/>
                      </a:pPr>
                      <a:r>
                        <a:rPr lang="en-US"/>
                        <a:t>DPH, Real Estate, HSA</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695,285</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207,636</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112,569</a:t>
                      </a:r>
                      <a:endParaRPr lang="en-US"/>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$122.1 M</a:t>
                      </a:r>
                      <a:endParaRPr lang="en-US" b="0" i="0" baseline="0">
                        <a:solidFill>
                          <a:srgbClr val="000000"/>
                        </a:solidFill>
                        <a:latin typeface="Calibri"/>
                        <a:ea typeface="Calibri"/>
                        <a:cs typeface="Calibri"/>
                      </a:endParaRPr>
                    </a:p>
                  </a:txBody>
                  <a:tcPr/>
                </a:tc>
                <a:tc>
                  <a:txBody>
                    <a:bodyPr/>
                    <a:lstStyle/>
                    <a:p>
                      <a:pPr marL="0" lvl="0" indent="0" algn="ctr">
                        <a:lnSpc>
                          <a:spcPct val="100000"/>
                        </a:lnSpc>
                        <a:buNone/>
                      </a:pPr>
                      <a:r>
                        <a:rPr lang="en-US" sz="1800" b="0" i="0" u="none" strike="noStrike" baseline="0" noProof="0">
                          <a:solidFill>
                            <a:srgbClr val="000000"/>
                          </a:solidFill>
                          <a:latin typeface="Calibri"/>
                          <a:ea typeface="Calibri"/>
                          <a:cs typeface="Calibri"/>
                        </a:rPr>
                        <a:t>~ 1 time per month</a:t>
                      </a:r>
                      <a:endParaRPr lang="en-US" sz="1800" u="none" strike="noStrike" noProof="0"/>
                    </a:p>
                  </a:txBody>
                  <a:tcPr/>
                </a:tc>
                <a:extLst>
                  <a:ext uri="{0D108BD9-81ED-4DB2-BD59-A6C34878D82A}">
                    <a16:rowId xmlns:a16="http://schemas.microsoft.com/office/drawing/2014/main" val="1549843223"/>
                  </a:ext>
                </a:extLst>
              </a:tr>
            </a:tbl>
          </a:graphicData>
        </a:graphic>
      </p:graphicFrame>
      <p:sp>
        <p:nvSpPr>
          <p:cNvPr id="7" name="Rectangle 6">
            <a:extLst>
              <a:ext uri="{FF2B5EF4-FFF2-40B4-BE49-F238E27FC236}">
                <a16:creationId xmlns:a16="http://schemas.microsoft.com/office/drawing/2014/main" id="{3D2FAC06-10FB-EC84-D789-C0BB1AD6A225}"/>
              </a:ext>
              <a:ext uri="{C183D7F6-B498-43B3-948B-1728B52AA6E4}">
                <adec:decorative xmlns:adec="http://schemas.microsoft.com/office/drawing/2017/decorative" val="1"/>
              </a:ext>
            </a:extLst>
          </p:cNvPr>
          <p:cNvSpPr/>
          <p:nvPr/>
        </p:nvSpPr>
        <p:spPr>
          <a:xfrm>
            <a:off x="9823944" y="2847082"/>
            <a:ext cx="1842270" cy="338081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706020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334B8-FE50-8003-3FC9-F0523B53FA3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10A4EBA-564B-7781-EA66-E754DD5AC48C}"/>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12394C8-6A83-8487-A1F1-D97684C9AD4E}"/>
              </a:ext>
            </a:extLst>
          </p:cNvPr>
          <p:cNvSpPr>
            <a:spLocks noGrp="1"/>
          </p:cNvSpPr>
          <p:nvPr>
            <p:ph type="sldNum" sz="quarter" idx="12"/>
          </p:nvPr>
        </p:nvSpPr>
        <p:spPr/>
        <p:txBody>
          <a:bodyPr/>
          <a:lstStyle/>
          <a:p>
            <a:r>
              <a:rPr lang="en-US"/>
              <a:t>Slide </a:t>
            </a:r>
            <a:fld id="{FF0CA7F6-C6A5-4B8D-AFCC-42F4A1E28EAF}" type="slidenum">
              <a:rPr lang="en-US" smtClean="0"/>
              <a:t>51</a:t>
            </a:fld>
            <a:endParaRPr lang="en-US"/>
          </a:p>
        </p:txBody>
      </p:sp>
      <p:sp>
        <p:nvSpPr>
          <p:cNvPr id="2" name="Title 1">
            <a:extLst>
              <a:ext uri="{FF2B5EF4-FFF2-40B4-BE49-F238E27FC236}">
                <a16:creationId xmlns:a16="http://schemas.microsoft.com/office/drawing/2014/main" id="{4A670CD9-06DC-EA8B-4B51-AD311F26FB26}"/>
              </a:ext>
            </a:extLst>
          </p:cNvPr>
          <p:cNvSpPr>
            <a:spLocks noGrp="1"/>
          </p:cNvSpPr>
          <p:nvPr>
            <p:ph type="title"/>
          </p:nvPr>
        </p:nvSpPr>
        <p:spPr>
          <a:xfrm>
            <a:off x="838200" y="74284"/>
            <a:ext cx="10515600" cy="1325563"/>
          </a:xfrm>
        </p:spPr>
        <p:txBody>
          <a:bodyPr/>
          <a:lstStyle/>
          <a:p>
            <a:r>
              <a:rPr lang="en-US">
                <a:latin typeface="Gill Sans MT"/>
              </a:rPr>
              <a:t>Top 6 Populations Served by Food Programs</a:t>
            </a:r>
            <a:endParaRPr lang="en-US"/>
          </a:p>
        </p:txBody>
      </p:sp>
      <p:pic>
        <p:nvPicPr>
          <p:cNvPr id="5" name="Graphic 4" descr="bar chart showing the different populations programs reported serving. Most programs stated that they serve low-income populations">
            <a:extLst>
              <a:ext uri="{FF2B5EF4-FFF2-40B4-BE49-F238E27FC236}">
                <a16:creationId xmlns:a16="http://schemas.microsoft.com/office/drawing/2014/main" id="{09F7005F-19A7-09F8-6185-6D6E67C888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83434" y="1152584"/>
            <a:ext cx="8425132" cy="5631132"/>
          </a:xfrm>
          <a:prstGeom prst="rect">
            <a:avLst/>
          </a:prstGeom>
        </p:spPr>
      </p:pic>
    </p:spTree>
    <p:extLst>
      <p:ext uri="{BB962C8B-B14F-4D97-AF65-F5344CB8AC3E}">
        <p14:creationId xmlns:p14="http://schemas.microsoft.com/office/powerpoint/2010/main" val="2388790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8C7B92-5B48-5CBB-B959-83359F502630}"/>
              </a:ext>
            </a:extLst>
          </p:cNvPr>
          <p:cNvSpPr>
            <a:spLocks noGrp="1"/>
          </p:cNvSpPr>
          <p:nvPr>
            <p:ph type="sldNum" sz="quarter" idx="12"/>
          </p:nvPr>
        </p:nvSpPr>
        <p:spPr/>
        <p:txBody>
          <a:bodyPr/>
          <a:lstStyle/>
          <a:p>
            <a:r>
              <a:rPr lang="en-US"/>
              <a:t>Slide </a:t>
            </a:r>
            <a:fld id="{FF0CA7F6-C6A5-4B8D-AFCC-42F4A1E28EAF}" type="slidenum">
              <a:rPr lang="en-US" smtClean="0"/>
              <a:t>52</a:t>
            </a:fld>
            <a:endParaRPr lang="en-US"/>
          </a:p>
        </p:txBody>
      </p:sp>
      <p:sp>
        <p:nvSpPr>
          <p:cNvPr id="6" name="Title 1">
            <a:extLst>
              <a:ext uri="{FF2B5EF4-FFF2-40B4-BE49-F238E27FC236}">
                <a16:creationId xmlns:a16="http://schemas.microsoft.com/office/drawing/2014/main" id="{23222314-F819-89D7-E446-592AA4546E7B}"/>
              </a:ext>
            </a:extLst>
          </p:cNvPr>
          <p:cNvSpPr>
            <a:spLocks noGrp="1"/>
          </p:cNvSpPr>
          <p:nvPr>
            <p:ph type="title" idx="4294967295"/>
          </p:nvPr>
        </p:nvSpPr>
        <p:spPr>
          <a:xfrm>
            <a:off x="2141451" y="1180197"/>
            <a:ext cx="7905142" cy="36846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0D1670"/>
                </a:solidFill>
                <a:effectLst/>
                <a:uLnTx/>
                <a:uFillTx/>
                <a:latin typeface="Gill Sans MT"/>
                <a:ea typeface="+mj-ea"/>
                <a:cs typeface="+mj-cs"/>
              </a:rPr>
              <a:t>How well are direct food service programs serving </a:t>
            </a:r>
            <a:br>
              <a:rPr kumimoji="0" lang="en-US" sz="5400" b="0" i="0" u="none" strike="noStrike" kern="1200" cap="none" spc="0" normalizeH="0" baseline="0" noProof="0">
                <a:ln>
                  <a:noFill/>
                </a:ln>
                <a:solidFill>
                  <a:srgbClr val="0D1670"/>
                </a:solidFill>
                <a:effectLst/>
                <a:uLnTx/>
                <a:uFillTx/>
                <a:latin typeface="Gill Sans MT"/>
                <a:ea typeface="+mj-ea"/>
                <a:cs typeface="+mj-cs"/>
              </a:rPr>
            </a:br>
            <a:r>
              <a:rPr kumimoji="0" lang="en-US" sz="6000" b="1" i="0" u="none" strike="noStrike" kern="1200" cap="none" spc="0" normalizeH="0" baseline="0" noProof="0">
                <a:ln>
                  <a:noFill/>
                </a:ln>
                <a:solidFill>
                  <a:srgbClr val="D5006D"/>
                </a:solidFill>
                <a:effectLst/>
                <a:uLnTx/>
                <a:uFillTx/>
                <a:latin typeface="Gill Sans MT"/>
                <a:ea typeface="+mj-ea"/>
                <a:cs typeface="+mj-cs"/>
              </a:rPr>
              <a:t>those in need?</a:t>
            </a:r>
            <a:endParaRPr kumimoji="0" lang="en-US" sz="6500" b="0" i="0" u="none" strike="noStrike" kern="1200" cap="none" spc="0" normalizeH="0" baseline="0" noProof="0">
              <a:ln>
                <a:noFill/>
              </a:ln>
              <a:solidFill>
                <a:srgbClr val="7E5ACC"/>
              </a:solidFill>
              <a:effectLst/>
              <a:uLnTx/>
              <a:uFillTx/>
              <a:latin typeface="Gill Sans MT" panose="020B0502020104020203" pitchFamily="34" charset="0"/>
              <a:ea typeface="+mj-ea"/>
              <a:cs typeface="+mj-cs"/>
            </a:endParaRPr>
          </a:p>
        </p:txBody>
      </p:sp>
    </p:spTree>
    <p:extLst>
      <p:ext uri="{BB962C8B-B14F-4D97-AF65-F5344CB8AC3E}">
        <p14:creationId xmlns:p14="http://schemas.microsoft.com/office/powerpoint/2010/main" val="2819025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DCB5-D14A-B442-A30B-D6CDA2D2327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9D0CA1B-E462-23CF-8E87-07914C69F34A}"/>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BA77111-CF79-750C-BF20-8747C8FECF74}"/>
              </a:ext>
            </a:extLst>
          </p:cNvPr>
          <p:cNvSpPr>
            <a:spLocks noGrp="1"/>
          </p:cNvSpPr>
          <p:nvPr>
            <p:ph type="sldNum" sz="quarter" idx="12"/>
          </p:nvPr>
        </p:nvSpPr>
        <p:spPr/>
        <p:txBody>
          <a:bodyPr/>
          <a:lstStyle/>
          <a:p>
            <a:r>
              <a:rPr lang="en-US"/>
              <a:t>Slide </a:t>
            </a:r>
            <a:fld id="{FF0CA7F6-C6A5-4B8D-AFCC-42F4A1E28EAF}" type="slidenum">
              <a:rPr lang="en-US" smtClean="0"/>
              <a:t>53</a:t>
            </a:fld>
            <a:endParaRPr lang="en-US"/>
          </a:p>
        </p:txBody>
      </p:sp>
      <p:sp>
        <p:nvSpPr>
          <p:cNvPr id="2" name="Title 1">
            <a:extLst>
              <a:ext uri="{FF2B5EF4-FFF2-40B4-BE49-F238E27FC236}">
                <a16:creationId xmlns:a16="http://schemas.microsoft.com/office/drawing/2014/main" id="{E8B68973-186A-154F-47B4-80CFC95F502D}"/>
              </a:ext>
            </a:extLst>
          </p:cNvPr>
          <p:cNvSpPr>
            <a:spLocks noGrp="1"/>
          </p:cNvSpPr>
          <p:nvPr>
            <p:ph type="title"/>
          </p:nvPr>
        </p:nvSpPr>
        <p:spPr>
          <a:xfrm>
            <a:off x="123009" y="547687"/>
            <a:ext cx="3210670" cy="3563749"/>
          </a:xfrm>
        </p:spPr>
        <p:txBody>
          <a:bodyPr>
            <a:noAutofit/>
          </a:bodyPr>
          <a:lstStyle/>
          <a:p>
            <a:r>
              <a:rPr lang="en-US" sz="3200">
                <a:latin typeface="Gill Sans MT"/>
                <a:cs typeface="Segoe UI"/>
              </a:rPr>
              <a:t>Number of programs serving priority race/ethnicity groups (N = 35)</a:t>
            </a:r>
            <a:endParaRPr lang="en-US" sz="3200"/>
          </a:p>
        </p:txBody>
      </p:sp>
      <p:pic>
        <p:nvPicPr>
          <p:cNvPr id="3" name="Graphic 2" descr="bar chart looking at the total number of programs that reported serving priority race/ethnicity populations. Most programs (69%) reported serving Black or African American and Latino(a) populations. ">
            <a:extLst>
              <a:ext uri="{FF2B5EF4-FFF2-40B4-BE49-F238E27FC236}">
                <a16:creationId xmlns:a16="http://schemas.microsoft.com/office/drawing/2014/main" id="{A6528E8E-E087-AE72-0FA1-F1A47DA7E1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7873" y="547915"/>
            <a:ext cx="8961118" cy="6056084"/>
          </a:xfrm>
          <a:prstGeom prst="rect">
            <a:avLst/>
          </a:prstGeom>
        </p:spPr>
      </p:pic>
    </p:spTree>
    <p:extLst>
      <p:ext uri="{BB962C8B-B14F-4D97-AF65-F5344CB8AC3E}">
        <p14:creationId xmlns:p14="http://schemas.microsoft.com/office/powerpoint/2010/main" val="1933241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F188B-D7D2-FED9-24DD-49ECBDB2289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5CA8821-EB71-AF6F-9D81-0ADA5120B636}"/>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E35548F-6693-8013-44F3-D71CC08C4BDF}"/>
              </a:ext>
            </a:extLst>
          </p:cNvPr>
          <p:cNvSpPr>
            <a:spLocks noGrp="1"/>
          </p:cNvSpPr>
          <p:nvPr>
            <p:ph type="sldNum" sz="quarter" idx="12"/>
          </p:nvPr>
        </p:nvSpPr>
        <p:spPr/>
        <p:txBody>
          <a:bodyPr/>
          <a:lstStyle/>
          <a:p>
            <a:r>
              <a:rPr lang="en-US"/>
              <a:t>Slide </a:t>
            </a:r>
            <a:fld id="{FF0CA7F6-C6A5-4B8D-AFCC-42F4A1E28EAF}" type="slidenum">
              <a:rPr lang="en-US" smtClean="0"/>
              <a:t>54</a:t>
            </a:fld>
            <a:endParaRPr lang="en-US"/>
          </a:p>
        </p:txBody>
      </p:sp>
      <p:sp>
        <p:nvSpPr>
          <p:cNvPr id="2" name="Title 1">
            <a:extLst>
              <a:ext uri="{FF2B5EF4-FFF2-40B4-BE49-F238E27FC236}">
                <a16:creationId xmlns:a16="http://schemas.microsoft.com/office/drawing/2014/main" id="{2119626F-493E-41F1-1C1E-AEAC66677B10}"/>
              </a:ext>
            </a:extLst>
          </p:cNvPr>
          <p:cNvSpPr>
            <a:spLocks noGrp="1"/>
          </p:cNvSpPr>
          <p:nvPr>
            <p:ph type="title"/>
          </p:nvPr>
        </p:nvSpPr>
        <p:spPr>
          <a:xfrm>
            <a:off x="133896" y="605467"/>
            <a:ext cx="2939504" cy="2607722"/>
          </a:xfrm>
        </p:spPr>
        <p:txBody>
          <a:bodyPr>
            <a:noAutofit/>
          </a:bodyPr>
          <a:lstStyle/>
          <a:p>
            <a:r>
              <a:rPr lang="en-US" sz="3200">
                <a:latin typeface="Gill Sans MT"/>
                <a:cs typeface="Segoe UI"/>
              </a:rPr>
              <a:t>Number of programs serving priority age groups </a:t>
            </a:r>
            <a:br>
              <a:rPr lang="en-US" sz="3200">
                <a:latin typeface="Gill Sans MT"/>
                <a:cs typeface="Segoe UI"/>
              </a:rPr>
            </a:br>
            <a:r>
              <a:rPr lang="en-US" sz="3200">
                <a:latin typeface="Gill Sans MT"/>
                <a:cs typeface="Segoe UI"/>
              </a:rPr>
              <a:t>(N = 35) </a:t>
            </a:r>
            <a:endParaRPr lang="en-US" sz="3200"/>
          </a:p>
        </p:txBody>
      </p:sp>
      <p:pic>
        <p:nvPicPr>
          <p:cNvPr id="6" name="Graphic 5" descr="bar chart showing the total number of programs that served priority age groups. 26% of programs reported serving older adults (60+ years old)">
            <a:extLst>
              <a:ext uri="{FF2B5EF4-FFF2-40B4-BE49-F238E27FC236}">
                <a16:creationId xmlns:a16="http://schemas.microsoft.com/office/drawing/2014/main" id="{5D2F554D-20F4-3E73-F847-BA5B46C6AD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1043" y="736602"/>
            <a:ext cx="9157061" cy="5384798"/>
          </a:xfrm>
          <a:prstGeom prst="rect">
            <a:avLst/>
          </a:prstGeom>
        </p:spPr>
      </p:pic>
    </p:spTree>
    <p:extLst>
      <p:ext uri="{BB962C8B-B14F-4D97-AF65-F5344CB8AC3E}">
        <p14:creationId xmlns:p14="http://schemas.microsoft.com/office/powerpoint/2010/main" val="32177382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5ED2B-1A38-8ACB-6C88-40EB3B81FC9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92F06B-2478-4B74-0013-19FE72837230}"/>
              </a:ext>
            </a:extLst>
          </p:cNvPr>
          <p:cNvSpPr>
            <a:spLocks noGrp="1"/>
          </p:cNvSpPr>
          <p:nvPr>
            <p:ph type="sldNum" sz="quarter" idx="12"/>
          </p:nvPr>
        </p:nvSpPr>
        <p:spPr/>
        <p:txBody>
          <a:bodyPr/>
          <a:lstStyle/>
          <a:p>
            <a:r>
              <a:rPr lang="en-US"/>
              <a:t>Slide </a:t>
            </a:r>
            <a:fld id="{FF0CA7F6-C6A5-4B8D-AFCC-42F4A1E28EAF}" type="slidenum">
              <a:rPr lang="en-US" smtClean="0"/>
              <a:t>55</a:t>
            </a:fld>
            <a:endParaRPr lang="en-US"/>
          </a:p>
        </p:txBody>
      </p:sp>
      <p:sp>
        <p:nvSpPr>
          <p:cNvPr id="3" name="Title 2">
            <a:extLst>
              <a:ext uri="{FF2B5EF4-FFF2-40B4-BE49-F238E27FC236}">
                <a16:creationId xmlns:a16="http://schemas.microsoft.com/office/drawing/2014/main" id="{7548E2F6-B4D2-0878-5386-637FC38AAA63}"/>
              </a:ext>
            </a:extLst>
          </p:cNvPr>
          <p:cNvSpPr txBox="1">
            <a:spLocks noGrp="1"/>
          </p:cNvSpPr>
          <p:nvPr>
            <p:ph type="title" idx="4294967295"/>
          </p:nvPr>
        </p:nvSpPr>
        <p:spPr>
          <a:xfrm>
            <a:off x="930166" y="7457090"/>
            <a:ext cx="6132786"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Nutrition sensitive conditions</a:t>
            </a:r>
          </a:p>
        </p:txBody>
      </p:sp>
      <p:sp>
        <p:nvSpPr>
          <p:cNvPr id="2" name="Title 1">
            <a:extLst>
              <a:ext uri="{FF2B5EF4-FFF2-40B4-BE49-F238E27FC236}">
                <a16:creationId xmlns:a16="http://schemas.microsoft.com/office/drawing/2014/main" id="{73DD701F-A485-3CC3-DB95-20A42AFDA86A}"/>
              </a:ext>
            </a:extLst>
          </p:cNvPr>
          <p:cNvSpPr>
            <a:spLocks/>
          </p:cNvSpPr>
          <p:nvPr/>
        </p:nvSpPr>
        <p:spPr>
          <a:xfrm>
            <a:off x="1496126" y="959305"/>
            <a:ext cx="9197686" cy="4603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700" b="0" i="0" u="none" strike="noStrike" kern="1200" cap="none" spc="0" normalizeH="0" baseline="0" noProof="0">
                <a:ln>
                  <a:noFill/>
                </a:ln>
                <a:solidFill>
                  <a:srgbClr val="0D1670"/>
                </a:solidFill>
                <a:effectLst/>
                <a:uLnTx/>
                <a:uFillTx/>
                <a:latin typeface="Gill Sans MT"/>
                <a:ea typeface="+mj-ea"/>
                <a:cs typeface="+mj-cs"/>
              </a:rPr>
              <a:t>Nutrition-sensitive conditions:</a:t>
            </a:r>
            <a:br>
              <a:rPr kumimoji="0" lang="en-US" sz="5700" b="0" i="0" u="none" strike="noStrike" kern="1200" cap="none" spc="0" normalizeH="0" baseline="0" noProof="0">
                <a:ln>
                  <a:noFill/>
                </a:ln>
                <a:solidFill>
                  <a:srgbClr val="0D1670"/>
                </a:solidFill>
                <a:effectLst/>
                <a:uLnTx/>
                <a:uFillTx/>
                <a:latin typeface="Gill Sans MT"/>
                <a:ea typeface="+mj-ea"/>
                <a:cs typeface="+mj-cs"/>
              </a:rPr>
            </a:br>
            <a:r>
              <a:rPr kumimoji="0" lang="en-US" sz="6000" b="1" i="0" u="none" strike="noStrike" kern="1200" cap="none" spc="0" normalizeH="0" baseline="0" noProof="0">
                <a:ln>
                  <a:noFill/>
                </a:ln>
                <a:solidFill>
                  <a:srgbClr val="D5006D"/>
                </a:solidFill>
                <a:effectLst/>
                <a:uLnTx/>
                <a:uFillTx/>
                <a:latin typeface="Gill Sans MT"/>
                <a:ea typeface="+mj-ea"/>
                <a:cs typeface="+mj-cs"/>
              </a:rPr>
              <a:t>$28.3 million</a:t>
            </a:r>
            <a:r>
              <a:rPr kumimoji="0" lang="en-US" sz="6000" b="1" i="0" u="none" strike="noStrike" kern="1200" cap="none" spc="0" normalizeH="0" baseline="0" noProof="0">
                <a:ln>
                  <a:noFill/>
                </a:ln>
                <a:solidFill>
                  <a:srgbClr val="7E5ACC"/>
                </a:solidFill>
                <a:effectLst/>
                <a:uLnTx/>
                <a:uFillTx/>
                <a:latin typeface="Gill Sans MT"/>
                <a:ea typeface="+mj-ea"/>
                <a:cs typeface="+mj-cs"/>
              </a:rPr>
              <a:t> </a:t>
            </a:r>
            <a:br>
              <a:rPr kumimoji="0" lang="en-US" sz="6000" b="1" i="0" u="none" strike="noStrike" kern="1200" cap="none" spc="0" normalizeH="0" baseline="0" noProof="0">
                <a:ln>
                  <a:noFill/>
                </a:ln>
                <a:solidFill>
                  <a:schemeClr val="tx1"/>
                </a:solidFill>
                <a:effectLst/>
                <a:uLnTx/>
                <a:uFillTx/>
                <a:latin typeface="Gill Sans MT"/>
                <a:ea typeface="+mj-ea"/>
                <a:cs typeface="+mj-cs"/>
              </a:rPr>
            </a:br>
            <a:r>
              <a:rPr kumimoji="0" lang="en-US" sz="5400" b="0" i="0" u="none" strike="noStrike" kern="1200" cap="none" spc="0" normalizeH="0" baseline="0" noProof="0">
                <a:ln>
                  <a:noFill/>
                </a:ln>
                <a:solidFill>
                  <a:srgbClr val="0D1670"/>
                </a:solidFill>
                <a:effectLst/>
                <a:uLnTx/>
                <a:uFillTx/>
                <a:latin typeface="Gill Sans MT"/>
                <a:ea typeface="+mj-ea"/>
                <a:cs typeface="+mj-cs"/>
              </a:rPr>
              <a:t>invested in </a:t>
            </a:r>
            <a:r>
              <a:rPr kumimoji="0" lang="en-US" sz="6000" b="1" i="0" u="none" strike="noStrike" kern="1200" cap="none" spc="0" normalizeH="0" baseline="0" noProof="0">
                <a:ln>
                  <a:noFill/>
                </a:ln>
                <a:solidFill>
                  <a:srgbClr val="D5006D"/>
                </a:solidFill>
                <a:effectLst/>
                <a:uLnTx/>
                <a:uFillTx/>
                <a:latin typeface="Gill Sans MT"/>
                <a:ea typeface="+mj-ea"/>
                <a:cs typeface="+mj-cs"/>
              </a:rPr>
              <a:t>11</a:t>
            </a:r>
            <a:r>
              <a:rPr kumimoji="0" lang="en-US" sz="5400" b="0" i="0" u="none" strike="noStrike" kern="1200" cap="none" spc="0" normalizeH="0" baseline="0" noProof="0">
                <a:ln>
                  <a:noFill/>
                </a:ln>
                <a:solidFill>
                  <a:srgbClr val="0D1670"/>
                </a:solidFill>
                <a:effectLst/>
                <a:uLnTx/>
                <a:uFillTx/>
                <a:latin typeface="Gill Sans MT"/>
                <a:ea typeface="+mj-ea"/>
                <a:cs typeface="+mj-cs"/>
              </a:rPr>
              <a:t> programs </a:t>
            </a:r>
            <a:endParaRPr kumimoji="0" lang="en-US" sz="5400" b="0" i="0" u="none" strike="noStrike" kern="1200" cap="none" spc="0" normalizeH="0" baseline="0" noProof="0">
              <a:ln>
                <a:noFill/>
              </a:ln>
              <a:solidFill>
                <a:srgbClr val="0D1670"/>
              </a:solidFill>
              <a:effectLst/>
              <a:uLnTx/>
              <a:uFillTx/>
              <a:latin typeface="Gill Sans MT" panose="020B0502020104020203" pitchFamily="34" charset="0"/>
              <a:ea typeface="+mj-ea"/>
              <a:cs typeface="+mj-cs"/>
            </a:endParaRPr>
          </a:p>
        </p:txBody>
      </p:sp>
    </p:spTree>
    <p:extLst>
      <p:ext uri="{BB962C8B-B14F-4D97-AF65-F5344CB8AC3E}">
        <p14:creationId xmlns:p14="http://schemas.microsoft.com/office/powerpoint/2010/main" val="3369246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8867F-CD65-20A5-C3DB-20B3F44F32C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F8E5FC-BC39-88FB-95F0-C90A1935B172}"/>
              </a:ext>
            </a:extLst>
          </p:cNvPr>
          <p:cNvSpPr>
            <a:spLocks noGrp="1"/>
          </p:cNvSpPr>
          <p:nvPr>
            <p:ph type="sldNum" sz="quarter" idx="12"/>
          </p:nvPr>
        </p:nvSpPr>
        <p:spPr/>
        <p:txBody>
          <a:bodyPr/>
          <a:lstStyle/>
          <a:p>
            <a:r>
              <a:rPr lang="en-US"/>
              <a:t>Slide </a:t>
            </a:r>
            <a:fld id="{FF0CA7F6-C6A5-4B8D-AFCC-42F4A1E28EAF}" type="slidenum">
              <a:rPr lang="en-US" dirty="0" smtClean="0"/>
              <a:t>56</a:t>
            </a:fld>
            <a:endParaRPr lang="en-US"/>
          </a:p>
        </p:txBody>
      </p:sp>
      <p:sp>
        <p:nvSpPr>
          <p:cNvPr id="7" name="Title 1">
            <a:extLst>
              <a:ext uri="{FF2B5EF4-FFF2-40B4-BE49-F238E27FC236}">
                <a16:creationId xmlns:a16="http://schemas.microsoft.com/office/drawing/2014/main" id="{AA70D136-54C6-4DDC-A46E-DD3D1B1B3E39}"/>
              </a:ext>
            </a:extLst>
          </p:cNvPr>
          <p:cNvSpPr>
            <a:spLocks noGrp="1"/>
          </p:cNvSpPr>
          <p:nvPr>
            <p:ph type="title" idx="4294967295"/>
          </p:nvPr>
        </p:nvSpPr>
        <p:spPr>
          <a:xfrm>
            <a:off x="288936" y="1916"/>
            <a:ext cx="11617701" cy="13624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200" b="0" i="0" u="none" strike="noStrike" kern="1200" cap="none" spc="0" normalizeH="0" baseline="0" noProof="0">
                <a:ln>
                  <a:noFill/>
                </a:ln>
                <a:solidFill>
                  <a:srgbClr val="D9591E"/>
                </a:solidFill>
                <a:effectLst/>
                <a:uLnTx/>
                <a:uFillTx/>
                <a:latin typeface="Gill Sans MT"/>
                <a:ea typeface="+mj-ea"/>
                <a:cs typeface="+mj-cs"/>
              </a:rPr>
              <a:t>Programs Addressing Nutrition-Sensitive Conditions</a:t>
            </a:r>
            <a:endParaRPr kumimoji="0" lang="en-US" sz="42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graphicFrame>
        <p:nvGraphicFramePr>
          <p:cNvPr id="5" name="Table 4" descr="table showing a list of programs that address nutrition-sensitive conditions and what conditions those programs prioritize">
            <a:extLst>
              <a:ext uri="{FF2B5EF4-FFF2-40B4-BE49-F238E27FC236}">
                <a16:creationId xmlns:a16="http://schemas.microsoft.com/office/drawing/2014/main" id="{FDC823DE-67F1-FDB6-2B82-C7DCF2FAE2A2}"/>
              </a:ext>
            </a:extLst>
          </p:cNvPr>
          <p:cNvGraphicFramePr>
            <a:graphicFrameLocks noGrp="1"/>
          </p:cNvGraphicFramePr>
          <p:nvPr>
            <p:extLst>
              <p:ext uri="{D42A27DB-BD31-4B8C-83A1-F6EECF244321}">
                <p14:modId xmlns:p14="http://schemas.microsoft.com/office/powerpoint/2010/main" val="952794264"/>
              </p:ext>
            </p:extLst>
          </p:nvPr>
        </p:nvGraphicFramePr>
        <p:xfrm>
          <a:off x="288243" y="1238031"/>
          <a:ext cx="11618139" cy="5383808"/>
        </p:xfrm>
        <a:graphic>
          <a:graphicData uri="http://schemas.openxmlformats.org/drawingml/2006/table">
            <a:tbl>
              <a:tblPr firstRow="1" bandRow="1">
                <a:tableStyleId>{85BE263C-DBD7-4A20-BB59-AAB30ACAA65A}</a:tableStyleId>
              </a:tblPr>
              <a:tblGrid>
                <a:gridCol w="988997">
                  <a:extLst>
                    <a:ext uri="{9D8B030D-6E8A-4147-A177-3AD203B41FA5}">
                      <a16:colId xmlns:a16="http://schemas.microsoft.com/office/drawing/2014/main" val="2748742018"/>
                    </a:ext>
                  </a:extLst>
                </a:gridCol>
                <a:gridCol w="5715000">
                  <a:extLst>
                    <a:ext uri="{9D8B030D-6E8A-4147-A177-3AD203B41FA5}">
                      <a16:colId xmlns:a16="http://schemas.microsoft.com/office/drawing/2014/main" val="3580219106"/>
                    </a:ext>
                  </a:extLst>
                </a:gridCol>
                <a:gridCol w="1640758">
                  <a:extLst>
                    <a:ext uri="{9D8B030D-6E8A-4147-A177-3AD203B41FA5}">
                      <a16:colId xmlns:a16="http://schemas.microsoft.com/office/drawing/2014/main" val="910064691"/>
                    </a:ext>
                  </a:extLst>
                </a:gridCol>
                <a:gridCol w="3273384">
                  <a:extLst>
                    <a:ext uri="{9D8B030D-6E8A-4147-A177-3AD203B41FA5}">
                      <a16:colId xmlns:a16="http://schemas.microsoft.com/office/drawing/2014/main" val="3678278555"/>
                    </a:ext>
                  </a:extLst>
                </a:gridCol>
              </a:tblGrid>
              <a:tr h="446048">
                <a:tc>
                  <a:txBody>
                    <a:bodyPr/>
                    <a:lstStyle/>
                    <a:p>
                      <a:pPr lvl="0" algn="l">
                        <a:buNone/>
                      </a:pPr>
                      <a:r>
                        <a:rPr lang="en-US" sz="2000"/>
                        <a:t>Dept</a:t>
                      </a:r>
                    </a:p>
                  </a:txBody>
                  <a:tcPr/>
                </a:tc>
                <a:tc>
                  <a:txBody>
                    <a:bodyPr/>
                    <a:lstStyle/>
                    <a:p>
                      <a:pPr lvl="0" algn="l">
                        <a:buNone/>
                      </a:pPr>
                      <a:r>
                        <a:rPr lang="en-US" sz="2000"/>
                        <a:t>Program</a:t>
                      </a:r>
                    </a:p>
                  </a:txBody>
                  <a:tcPr/>
                </a:tc>
                <a:tc>
                  <a:txBody>
                    <a:bodyPr/>
                    <a:lstStyle/>
                    <a:p>
                      <a:pPr marL="0" lvl="0" indent="0" algn="r">
                        <a:lnSpc>
                          <a:spcPct val="100000"/>
                        </a:lnSpc>
                        <a:buNone/>
                      </a:pPr>
                      <a:r>
                        <a:rPr lang="en-US" sz="2000" b="1" i="0" u="none" strike="noStrike" baseline="0" noProof="0">
                          <a:solidFill>
                            <a:srgbClr val="FFFFFF"/>
                          </a:solidFill>
                          <a:latin typeface="Calibri"/>
                          <a:ea typeface="Calibri"/>
                          <a:cs typeface="Calibri"/>
                        </a:rPr>
                        <a:t>Total funding</a:t>
                      </a:r>
                    </a:p>
                  </a:txBody>
                  <a:tcPr/>
                </a:tc>
                <a:tc>
                  <a:txBody>
                    <a:bodyPr/>
                    <a:lstStyle/>
                    <a:p>
                      <a:pPr lvl="0" algn="l">
                        <a:buNone/>
                      </a:pPr>
                      <a:r>
                        <a:rPr lang="en-US" sz="2000"/>
                        <a:t>Condition(s)</a:t>
                      </a:r>
                    </a:p>
                  </a:txBody>
                  <a:tcPr/>
                </a:tc>
                <a:extLst>
                  <a:ext uri="{0D108BD9-81ED-4DB2-BD59-A6C34878D82A}">
                    <a16:rowId xmlns:a16="http://schemas.microsoft.com/office/drawing/2014/main" val="1329152630"/>
                  </a:ext>
                </a:extLst>
              </a:tr>
              <a:tr h="365760">
                <a:tc>
                  <a:txBody>
                    <a:bodyPr/>
                    <a:lstStyle/>
                    <a:p>
                      <a:pPr lvl="0" algn="l">
                        <a:buNone/>
                      </a:pPr>
                      <a:r>
                        <a:rPr lang="en-US"/>
                        <a:t>DPH</a:t>
                      </a:r>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Black Infant Health (BIH) Grocery vouchers</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$506,250</a:t>
                      </a:r>
                    </a:p>
                  </a:txBody>
                  <a:tcPr/>
                </a:tc>
                <a:tc>
                  <a:txBody>
                    <a:bodyPr/>
                    <a:lstStyle/>
                    <a:p>
                      <a:pPr lvl="0" algn="l">
                        <a:buNone/>
                      </a:pPr>
                      <a:r>
                        <a:rPr lang="en-US" sz="1800" u="none" strike="noStrike" noProof="0"/>
                        <a:t>At risk pre-term birth</a:t>
                      </a:r>
                    </a:p>
                  </a:txBody>
                  <a:tcPr/>
                </a:tc>
                <a:extLst>
                  <a:ext uri="{0D108BD9-81ED-4DB2-BD59-A6C34878D82A}">
                    <a16:rowId xmlns:a16="http://schemas.microsoft.com/office/drawing/2014/main" val="1751097783"/>
                  </a:ext>
                </a:extLst>
              </a:tr>
              <a:tr h="365760">
                <a:tc>
                  <a:txBody>
                    <a:bodyPr/>
                    <a:lstStyle/>
                    <a:p>
                      <a:pPr lvl="0" algn="l">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Bulk Food Distribution to Housing Sites for People with HIV</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$129,083</a:t>
                      </a:r>
                    </a:p>
                  </a:txBody>
                  <a:tcPr/>
                </a:tc>
                <a:tc>
                  <a:txBody>
                    <a:bodyPr/>
                    <a:lstStyle/>
                    <a:p>
                      <a:pPr lvl="0" algn="l">
                        <a:buNone/>
                      </a:pPr>
                      <a:r>
                        <a:rPr lang="en-US" sz="1800" u="none" strike="noStrike" noProof="0"/>
                        <a:t>HIV</a:t>
                      </a:r>
                    </a:p>
                  </a:txBody>
                  <a:tcPr/>
                </a:tc>
                <a:extLst>
                  <a:ext uri="{0D108BD9-81ED-4DB2-BD59-A6C34878D82A}">
                    <a16:rowId xmlns:a16="http://schemas.microsoft.com/office/drawing/2014/main" val="655916910"/>
                  </a:ext>
                </a:extLst>
              </a:tr>
              <a:tr h="365760">
                <a:tc>
                  <a:txBody>
                    <a:bodyPr/>
                    <a:lstStyle/>
                    <a:p>
                      <a:pPr lvl="0" algn="l">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EatSF/SFHC</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$411,840</a:t>
                      </a:r>
                    </a:p>
                  </a:txBody>
                  <a:tcPr/>
                </a:tc>
                <a:tc>
                  <a:txBody>
                    <a:bodyPr/>
                    <a:lstStyle/>
                    <a:p>
                      <a:pPr lvl="0" algn="l">
                        <a:buNone/>
                      </a:pPr>
                      <a:r>
                        <a:rPr lang="en-US" sz="1800" u="none" strike="noStrike" noProof="0"/>
                        <a:t>Diabetes</a:t>
                      </a:r>
                    </a:p>
                  </a:txBody>
                  <a:tcPr/>
                </a:tc>
                <a:extLst>
                  <a:ext uri="{0D108BD9-81ED-4DB2-BD59-A6C34878D82A}">
                    <a16:rowId xmlns:a16="http://schemas.microsoft.com/office/drawing/2014/main" val="4013477343"/>
                  </a:ext>
                </a:extLst>
              </a:tr>
              <a:tr h="365760">
                <a:tc>
                  <a:txBody>
                    <a:bodyPr/>
                    <a:lstStyle/>
                    <a:p>
                      <a:pPr lvl="0" algn="l">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Food Pharmacies</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$208,830</a:t>
                      </a:r>
                    </a:p>
                  </a:txBody>
                  <a:tcPr/>
                </a:tc>
                <a:tc>
                  <a:txBody>
                    <a:bodyPr/>
                    <a:lstStyle/>
                    <a:p>
                      <a:pPr lvl="0" algn="l">
                        <a:buNone/>
                      </a:pPr>
                      <a:r>
                        <a:rPr lang="en-US" sz="1800" u="none" strike="noStrike" noProof="0"/>
                        <a:t>Diabetes and hypertension</a:t>
                      </a:r>
                    </a:p>
                  </a:txBody>
                  <a:tcPr/>
                </a:tc>
                <a:extLst>
                  <a:ext uri="{0D108BD9-81ED-4DB2-BD59-A6C34878D82A}">
                    <a16:rowId xmlns:a16="http://schemas.microsoft.com/office/drawing/2014/main" val="488916124"/>
                  </a:ext>
                </a:extLst>
              </a:tr>
              <a:tr h="365760">
                <a:tc>
                  <a:txBody>
                    <a:bodyPr/>
                    <a:lstStyle/>
                    <a:p>
                      <a:pPr lvl="0" algn="l">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Groceries and Prepared meals for People Living with HIV</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$2,469,282</a:t>
                      </a:r>
                    </a:p>
                  </a:txBody>
                  <a:tcPr/>
                </a:tc>
                <a:tc>
                  <a:txBody>
                    <a:bodyPr/>
                    <a:lstStyle/>
                    <a:p>
                      <a:pPr lvl="0" algn="l">
                        <a:buNone/>
                      </a:pPr>
                      <a:r>
                        <a:rPr lang="en-US" sz="1800" b="0" i="0" u="none" strike="noStrike" baseline="0" noProof="0">
                          <a:solidFill>
                            <a:srgbClr val="000000"/>
                          </a:solidFill>
                          <a:latin typeface="Calibri"/>
                          <a:ea typeface="Calibri"/>
                          <a:cs typeface="Calibri"/>
                        </a:rPr>
                        <a:t>HIV</a:t>
                      </a:r>
                      <a:endParaRPr lang="en-US"/>
                    </a:p>
                  </a:txBody>
                  <a:tcPr/>
                </a:tc>
                <a:extLst>
                  <a:ext uri="{0D108BD9-81ED-4DB2-BD59-A6C34878D82A}">
                    <a16:rowId xmlns:a16="http://schemas.microsoft.com/office/drawing/2014/main" val="2052417562"/>
                  </a:ext>
                </a:extLst>
              </a:tr>
              <a:tr h="365760">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Healthy Food Purchasing Supplement</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$683,545</a:t>
                      </a:r>
                    </a:p>
                  </a:txBody>
                  <a:tcPr/>
                </a:tc>
                <a:tc>
                  <a:txBody>
                    <a:bodyPr/>
                    <a:lstStyle/>
                    <a:p>
                      <a:pPr lvl="0" algn="l">
                        <a:buNone/>
                      </a:pPr>
                      <a:r>
                        <a:rPr lang="en-US" sz="1800" u="none" strike="noStrike" noProof="0"/>
                        <a:t>Pregnancy/postpartum</a:t>
                      </a:r>
                    </a:p>
                  </a:txBody>
                  <a:tcPr/>
                </a:tc>
                <a:extLst>
                  <a:ext uri="{0D108BD9-81ED-4DB2-BD59-A6C34878D82A}">
                    <a16:rowId xmlns:a16="http://schemas.microsoft.com/office/drawing/2014/main" val="2819162838"/>
                  </a:ext>
                </a:extLst>
              </a:tr>
              <a:tr h="365760">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Sugary Drinks Distributor Tax Community Based Grants</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$633,700</a:t>
                      </a:r>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Pregnancy/postpartum</a:t>
                      </a:r>
                    </a:p>
                  </a:txBody>
                  <a:tcPr/>
                </a:tc>
                <a:extLst>
                  <a:ext uri="{0D108BD9-81ED-4DB2-BD59-A6C34878D82A}">
                    <a16:rowId xmlns:a16="http://schemas.microsoft.com/office/drawing/2014/main" val="2350918553"/>
                  </a:ext>
                </a:extLst>
              </a:tr>
              <a:tr h="365760">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DPH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WIC</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$9,725,397</a:t>
                      </a:r>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Pregnancy/postpartum</a:t>
                      </a:r>
                    </a:p>
                  </a:txBody>
                  <a:tcPr/>
                </a:tc>
                <a:extLst>
                  <a:ext uri="{0D108BD9-81ED-4DB2-BD59-A6C34878D82A}">
                    <a16:rowId xmlns:a16="http://schemas.microsoft.com/office/drawing/2014/main" val="2839368887"/>
                  </a:ext>
                </a:extLst>
              </a:tr>
              <a:tr h="365760">
                <a:tc>
                  <a:txBody>
                    <a:bodyPr/>
                    <a:lstStyle/>
                    <a:p>
                      <a:pPr lvl="0" algn="l">
                        <a:buNone/>
                      </a:pPr>
                      <a:r>
                        <a:rPr lang="en-US" sz="1800" b="0" i="0" u="none" strike="noStrike" baseline="0" noProof="0">
                          <a:solidFill>
                            <a:srgbClr val="000000"/>
                          </a:solidFill>
                          <a:latin typeface="Calibri"/>
                          <a:ea typeface="Calibri"/>
                          <a:cs typeface="Calibri"/>
                        </a:rPr>
                        <a:t>HSH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Food Pantry in Permanent Supportive Housing</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$263,699</a:t>
                      </a:r>
                    </a:p>
                  </a:txBody>
                  <a:tcPr/>
                </a:tc>
                <a:tc>
                  <a:txBody>
                    <a:bodyPr/>
                    <a:lstStyle/>
                    <a:p>
                      <a:pPr lvl="0" algn="l">
                        <a:buNone/>
                      </a:pPr>
                      <a:r>
                        <a:rPr lang="en-US" sz="1800" u="none" strike="noStrike" noProof="0"/>
                        <a:t>Diabetes and heart disease</a:t>
                      </a:r>
                    </a:p>
                  </a:txBody>
                  <a:tcPr/>
                </a:tc>
                <a:extLst>
                  <a:ext uri="{0D108BD9-81ED-4DB2-BD59-A6C34878D82A}">
                    <a16:rowId xmlns:a16="http://schemas.microsoft.com/office/drawing/2014/main" val="1867944324"/>
                  </a:ext>
                </a:extLst>
              </a:tr>
              <a:tr h="365760">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HSH</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Shelter and Navigation Center Meals</a:t>
                      </a:r>
                    </a:p>
                  </a:txBody>
                  <a:tcPr/>
                </a:tc>
                <a:tc>
                  <a:txBody>
                    <a:bodyPr/>
                    <a:lstStyle/>
                    <a:p>
                      <a:pPr marL="0" lvl="0" indent="0" algn="r">
                        <a:lnSpc>
                          <a:spcPct val="100000"/>
                        </a:lnSpc>
                        <a:buNone/>
                      </a:pPr>
                      <a:r>
                        <a:rPr lang="en-US" sz="1800" b="0" i="0" u="none" strike="noStrike" baseline="0" noProof="0">
                          <a:solidFill>
                            <a:srgbClr val="000000"/>
                          </a:solidFill>
                          <a:latin typeface="Calibri"/>
                          <a:ea typeface="Calibri"/>
                          <a:cs typeface="Calibri"/>
                        </a:rPr>
                        <a:t>$12,748,263</a:t>
                      </a:r>
                    </a:p>
                  </a:txBody>
                  <a:tcPr/>
                </a:tc>
                <a:tc>
                  <a:txBody>
                    <a:bodyPr/>
                    <a:lstStyle/>
                    <a:p>
                      <a:pPr lvl="0" algn="l">
                        <a:buNone/>
                      </a:pPr>
                      <a:r>
                        <a:rPr lang="en-US" sz="1800" u="none" strike="noStrike" noProof="0"/>
                        <a:t>Diabetes and heart disease</a:t>
                      </a:r>
                    </a:p>
                  </a:txBody>
                  <a:tcPr/>
                </a:tc>
                <a:extLst>
                  <a:ext uri="{0D108BD9-81ED-4DB2-BD59-A6C34878D82A}">
                    <a16:rowId xmlns:a16="http://schemas.microsoft.com/office/drawing/2014/main" val="3094616565"/>
                  </a:ext>
                </a:extLst>
              </a:tr>
              <a:tr h="365760">
                <a:tc>
                  <a:txBody>
                    <a:bodyPr/>
                    <a:lstStyle/>
                    <a:p>
                      <a:pPr lvl="0" algn="l">
                        <a:buNone/>
                      </a:pPr>
                      <a:r>
                        <a:rPr lang="en-US" sz="1800" b="0" i="0" u="none" strike="noStrike" baseline="0" noProof="0">
                          <a:solidFill>
                            <a:srgbClr val="000000"/>
                          </a:solidFill>
                          <a:latin typeface="Calibri"/>
                          <a:ea typeface="Calibri"/>
                          <a:cs typeface="Calibri"/>
                        </a:rPr>
                        <a:t>HSA</a:t>
                      </a:r>
                      <a:endParaRPr lang="en-US"/>
                    </a:p>
                  </a:txBody>
                  <a:tcPr/>
                </a:tc>
                <a:tc>
                  <a:txBody>
                    <a:bodyPr/>
                    <a:lstStyle/>
                    <a:p>
                      <a:pPr marL="0" lvl="0" indent="0" algn="l">
                        <a:lnSpc>
                          <a:spcPct val="100000"/>
                        </a:lnSpc>
                        <a:buNone/>
                      </a:pPr>
                      <a:r>
                        <a:rPr lang="en-US" sz="1800" b="0" i="0" u="none" strike="noStrike" baseline="0" noProof="0">
                          <a:solidFill>
                            <a:srgbClr val="000000"/>
                          </a:solidFill>
                          <a:latin typeface="Calibri"/>
                          <a:ea typeface="Calibri"/>
                          <a:cs typeface="Calibri"/>
                        </a:rPr>
                        <a:t>Nutrition as Health - DAS</a:t>
                      </a:r>
                    </a:p>
                  </a:txBody>
                  <a:tcPr/>
                </a:tc>
                <a:tc>
                  <a:txBody>
                    <a:bodyPr/>
                    <a:lstStyle/>
                    <a:p>
                      <a:pPr lvl="0" algn="r">
                        <a:buNone/>
                      </a:pPr>
                      <a:r>
                        <a:rPr lang="en-US" sz="1800" b="0" i="0" u="none" strike="noStrike" baseline="0" noProof="0">
                          <a:solidFill>
                            <a:srgbClr val="000000"/>
                          </a:solidFill>
                          <a:latin typeface="Calibri"/>
                          <a:ea typeface="Calibri"/>
                          <a:cs typeface="Calibri"/>
                        </a:rPr>
                        <a:t>$474,746</a:t>
                      </a:r>
                      <a:endParaRPr lang="en-US"/>
                    </a:p>
                  </a:txBody>
                  <a:tcPr/>
                </a:tc>
                <a:tc>
                  <a:txBody>
                    <a:bodyPr/>
                    <a:lstStyle/>
                    <a:p>
                      <a:pPr lvl="0" algn="l">
                        <a:buNone/>
                      </a:pPr>
                      <a:r>
                        <a:rPr lang="en-US" sz="1800" u="none" strike="noStrike" noProof="0"/>
                        <a:t>Heart disease, congestive heart failure, chronic obstructive pulmonary disease, diabetes</a:t>
                      </a:r>
                    </a:p>
                  </a:txBody>
                  <a:tcPr/>
                </a:tc>
                <a:extLst>
                  <a:ext uri="{0D108BD9-81ED-4DB2-BD59-A6C34878D82A}">
                    <a16:rowId xmlns:a16="http://schemas.microsoft.com/office/drawing/2014/main" val="232943420"/>
                  </a:ext>
                </a:extLst>
              </a:tr>
              <a:tr h="365760">
                <a:tc>
                  <a:txBody>
                    <a:bodyPr/>
                    <a:lstStyle/>
                    <a:p>
                      <a:pPr lvl="0" algn="l">
                        <a:buNone/>
                      </a:pPr>
                      <a:endParaRPr lang="en-US" sz="1800" b="0" i="0" u="none" strike="noStrike" baseline="0" noProof="0">
                        <a:solidFill>
                          <a:srgbClr val="000000"/>
                        </a:solidFill>
                        <a:latin typeface="Calibri"/>
                        <a:ea typeface="Calibri"/>
                        <a:cs typeface="Calibri"/>
                      </a:endParaRPr>
                    </a:p>
                  </a:txBody>
                  <a:tcPr/>
                </a:tc>
                <a:tc>
                  <a:txBody>
                    <a:bodyPr/>
                    <a:lstStyle/>
                    <a:p>
                      <a:pPr marL="0" lvl="0" indent="0" algn="l">
                        <a:lnSpc>
                          <a:spcPct val="100000"/>
                        </a:lnSpc>
                        <a:buNone/>
                      </a:pPr>
                      <a:r>
                        <a:rPr lang="en-US" sz="1800" b="1" i="0" u="none" strike="noStrike" baseline="0" noProof="0">
                          <a:solidFill>
                            <a:srgbClr val="000000"/>
                          </a:solidFill>
                          <a:latin typeface="Calibri"/>
                          <a:ea typeface="Calibri"/>
                          <a:cs typeface="Calibri"/>
                        </a:rPr>
                        <a:t>TOTAL</a:t>
                      </a:r>
                    </a:p>
                  </a:txBody>
                  <a:tcPr/>
                </a:tc>
                <a:tc>
                  <a:txBody>
                    <a:bodyPr/>
                    <a:lstStyle/>
                    <a:p>
                      <a:pPr lvl="0" algn="r">
                        <a:buNone/>
                      </a:pPr>
                      <a:r>
                        <a:rPr lang="en-US" sz="1800" b="1" i="0" u="none" strike="noStrike" baseline="0" noProof="0">
                          <a:solidFill>
                            <a:srgbClr val="000000"/>
                          </a:solidFill>
                        </a:rPr>
                        <a:t>$28,254,635</a:t>
                      </a:r>
                      <a:endParaRPr lang="en-US" b="1"/>
                    </a:p>
                  </a:txBody>
                  <a:tcPr/>
                </a:tc>
                <a:tc>
                  <a:txBody>
                    <a:bodyPr/>
                    <a:lstStyle/>
                    <a:p>
                      <a:pPr lvl="0" algn="l">
                        <a:buNone/>
                      </a:pPr>
                      <a:endParaRPr lang="en-US" sz="1800" b="1" u="none" strike="noStrike" noProof="0"/>
                    </a:p>
                  </a:txBody>
                  <a:tcPr/>
                </a:tc>
                <a:extLst>
                  <a:ext uri="{0D108BD9-81ED-4DB2-BD59-A6C34878D82A}">
                    <a16:rowId xmlns:a16="http://schemas.microsoft.com/office/drawing/2014/main" val="1626780963"/>
                  </a:ext>
                </a:extLst>
              </a:tr>
            </a:tbl>
          </a:graphicData>
        </a:graphic>
      </p:graphicFrame>
    </p:spTree>
    <p:extLst>
      <p:ext uri="{BB962C8B-B14F-4D97-AF65-F5344CB8AC3E}">
        <p14:creationId xmlns:p14="http://schemas.microsoft.com/office/powerpoint/2010/main" val="202494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CDF09-1CAD-9DA9-F459-EB0CDD8B54F3}"/>
              </a:ext>
            </a:extLst>
          </p:cNvPr>
          <p:cNvSpPr>
            <a:spLocks noGrp="1"/>
          </p:cNvSpPr>
          <p:nvPr>
            <p:ph type="sldNum" sz="quarter" idx="12"/>
          </p:nvPr>
        </p:nvSpPr>
        <p:spPr/>
        <p:txBody>
          <a:bodyPr/>
          <a:lstStyle/>
          <a:p>
            <a:r>
              <a:rPr lang="en-US"/>
              <a:t>Slide </a:t>
            </a:r>
            <a:fld id="{FF0CA7F6-C6A5-4B8D-AFCC-42F4A1E28EAF}" type="slidenum">
              <a:rPr lang="en-US" smtClean="0"/>
              <a:t>57</a:t>
            </a:fld>
            <a:endParaRPr lang="en-US"/>
          </a:p>
        </p:txBody>
      </p:sp>
      <p:sp>
        <p:nvSpPr>
          <p:cNvPr id="2" name="Title 1">
            <a:extLst>
              <a:ext uri="{FF2B5EF4-FFF2-40B4-BE49-F238E27FC236}">
                <a16:creationId xmlns:a16="http://schemas.microsoft.com/office/drawing/2014/main" id="{D2EAAC69-35EF-A9AF-4D69-F76D5FD7F38D}"/>
              </a:ext>
            </a:extLst>
          </p:cNvPr>
          <p:cNvSpPr>
            <a:spLocks noGrp="1"/>
          </p:cNvSpPr>
          <p:nvPr>
            <p:ph type="title"/>
          </p:nvPr>
        </p:nvSpPr>
        <p:spPr/>
        <p:txBody>
          <a:bodyPr/>
          <a:lstStyle/>
          <a:p>
            <a:r>
              <a:rPr lang="en-US">
                <a:latin typeface="Gill Sans MT"/>
              </a:rPr>
              <a:t>Discussion – Large Group</a:t>
            </a:r>
            <a:endParaRPr lang="en-US"/>
          </a:p>
        </p:txBody>
      </p:sp>
      <p:sp>
        <p:nvSpPr>
          <p:cNvPr id="3" name="Content Placeholder 2">
            <a:extLst>
              <a:ext uri="{FF2B5EF4-FFF2-40B4-BE49-F238E27FC236}">
                <a16:creationId xmlns:a16="http://schemas.microsoft.com/office/drawing/2014/main" id="{E1CB2B6E-E48A-DE4F-3DF7-F953CD2817A5}"/>
              </a:ext>
            </a:extLst>
          </p:cNvPr>
          <p:cNvSpPr>
            <a:spLocks noGrp="1"/>
          </p:cNvSpPr>
          <p:nvPr>
            <p:ph idx="1"/>
          </p:nvPr>
        </p:nvSpPr>
        <p:spPr>
          <a:xfrm>
            <a:off x="838200" y="1712783"/>
            <a:ext cx="10998200" cy="3911013"/>
          </a:xfrm>
        </p:spPr>
        <p:txBody>
          <a:bodyPr vert="horz" lIns="91440" tIns="45720" rIns="91440" bIns="45720" rtlCol="0" anchor="t">
            <a:normAutofit/>
          </a:bodyPr>
          <a:lstStyle/>
          <a:p>
            <a:r>
              <a:rPr lang="en-US" sz="3000">
                <a:solidFill>
                  <a:schemeClr val="tx1"/>
                </a:solidFill>
                <a:latin typeface="Arial"/>
                <a:cs typeface="Arial"/>
              </a:rPr>
              <a:t>What are your reactions and questions?</a:t>
            </a:r>
          </a:p>
          <a:p>
            <a:r>
              <a:rPr lang="en-US" sz="3000">
                <a:solidFill>
                  <a:schemeClr val="tx1"/>
                </a:solidFill>
                <a:latin typeface="Arial"/>
                <a:cs typeface="Arial"/>
              </a:rPr>
              <a:t>How well are these programs meeting your communities' needs?</a:t>
            </a:r>
          </a:p>
          <a:p>
            <a:pPr marL="0" indent="0">
              <a:buNone/>
            </a:pPr>
            <a:endParaRPr lang="en-US" sz="3500">
              <a:solidFill>
                <a:schemeClr val="tx1"/>
              </a:solidFill>
              <a:latin typeface="Arial"/>
              <a:cs typeface="Arial"/>
            </a:endParaRPr>
          </a:p>
          <a:p>
            <a:pPr marL="228600" lvl="2">
              <a:spcBef>
                <a:spcPts val="1000"/>
              </a:spcBef>
            </a:pPr>
            <a:endParaRPr lang="en-US" sz="2800">
              <a:solidFill>
                <a:srgbClr val="000000"/>
              </a:solidFill>
              <a:highlight>
                <a:srgbClr val="FFFF00"/>
              </a:highlight>
            </a:endParaRPr>
          </a:p>
        </p:txBody>
      </p:sp>
    </p:spTree>
    <p:extLst>
      <p:ext uri="{BB962C8B-B14F-4D97-AF65-F5344CB8AC3E}">
        <p14:creationId xmlns:p14="http://schemas.microsoft.com/office/powerpoint/2010/main" val="551376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955502-3AD7-D97B-3D72-686044ED86F0}"/>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4F483EA-185F-1EDA-C9AA-09E3B1B537E8}"/>
              </a:ext>
            </a:extLst>
          </p:cNvPr>
          <p:cNvSpPr>
            <a:spLocks noGrp="1"/>
          </p:cNvSpPr>
          <p:nvPr>
            <p:ph type="sldNum" sz="quarter" idx="12"/>
          </p:nvPr>
        </p:nvSpPr>
        <p:spPr/>
        <p:txBody>
          <a:bodyPr/>
          <a:lstStyle/>
          <a:p>
            <a:r>
              <a:rPr lang="en-US"/>
              <a:t>Slide </a:t>
            </a:r>
            <a:fld id="{FF0CA7F6-C6A5-4B8D-AFCC-42F4A1E28EAF}" type="slidenum">
              <a:rPr lang="en-US" smtClean="0"/>
              <a:t>58</a:t>
            </a:fld>
            <a:endParaRPr lang="en-US"/>
          </a:p>
        </p:txBody>
      </p:sp>
      <p:sp>
        <p:nvSpPr>
          <p:cNvPr id="2" name="Title 8">
            <a:extLst>
              <a:ext uri="{FF2B5EF4-FFF2-40B4-BE49-F238E27FC236}">
                <a16:creationId xmlns:a16="http://schemas.microsoft.com/office/drawing/2014/main" id="{94D0D9A4-47B8-0D4C-6641-A585EB1F9CC8}"/>
              </a:ext>
            </a:extLst>
          </p:cNvPr>
          <p:cNvSpPr txBox="1">
            <a:spLocks noGrp="1"/>
          </p:cNvSpPr>
          <p:nvPr>
            <p:ph type="title" idx="4294967295"/>
          </p:nvPr>
        </p:nvSpPr>
        <p:spPr>
          <a:xfrm>
            <a:off x="535607" y="7511143"/>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Food programs – zip codes served</a:t>
            </a:r>
          </a:p>
        </p:txBody>
      </p:sp>
      <p:sp>
        <p:nvSpPr>
          <p:cNvPr id="7" name="Title 1">
            <a:extLst>
              <a:ext uri="{FF2B5EF4-FFF2-40B4-BE49-F238E27FC236}">
                <a16:creationId xmlns:a16="http://schemas.microsoft.com/office/drawing/2014/main" id="{EB1EDD81-C9DB-CFE2-D025-555DCA7D49F0}"/>
              </a:ext>
            </a:extLst>
          </p:cNvPr>
          <p:cNvSpPr txBox="1">
            <a:spLocks/>
          </p:cNvSpPr>
          <p:nvPr/>
        </p:nvSpPr>
        <p:spPr>
          <a:xfrm>
            <a:off x="292350" y="369127"/>
            <a:ext cx="3117704" cy="272014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r>
              <a:rPr lang="en-US" sz="3600">
                <a:latin typeface="Gill Sans MT"/>
              </a:rPr>
              <a:t>Where direct food programs operated in </a:t>
            </a:r>
            <a:br>
              <a:rPr lang="en-US" sz="3600">
                <a:latin typeface="Gill Sans MT"/>
              </a:rPr>
            </a:br>
            <a:r>
              <a:rPr lang="en-US" sz="3600">
                <a:latin typeface="Gill Sans MT"/>
              </a:rPr>
              <a:t>FY 2024-2025</a:t>
            </a:r>
          </a:p>
        </p:txBody>
      </p:sp>
      <p:pic>
        <p:nvPicPr>
          <p:cNvPr id="3" name="Graphic 2" descr="A choropleth map showing the number of food programs that delivered services in each zip code. Darker colors indicate more programs had services in those zip codes. ">
            <a:extLst>
              <a:ext uri="{FF2B5EF4-FFF2-40B4-BE49-F238E27FC236}">
                <a16:creationId xmlns:a16="http://schemas.microsoft.com/office/drawing/2014/main" id="{F02D726C-1CB1-223C-FE2A-899AA5BF5E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0054" y="321326"/>
            <a:ext cx="7508924" cy="6223154"/>
          </a:xfrm>
          <a:prstGeom prst="rect">
            <a:avLst/>
          </a:prstGeom>
        </p:spPr>
      </p:pic>
    </p:spTree>
    <p:extLst>
      <p:ext uri="{BB962C8B-B14F-4D97-AF65-F5344CB8AC3E}">
        <p14:creationId xmlns:p14="http://schemas.microsoft.com/office/powerpoint/2010/main" val="13597499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2FD3B-447B-94D7-FA59-B1F5CD94409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750769F-B6B1-F713-027F-28A7D11A9599}"/>
              </a:ext>
              <a:ext uri="{C183D7F6-B498-43B3-948B-1728B52AA6E4}">
                <adec:decorative xmlns:adec="http://schemas.microsoft.com/office/drawing/2017/decorative" val="1"/>
              </a:ext>
            </a:extLst>
          </p:cNvPr>
          <p:cNvSpPr/>
          <p:nvPr/>
        </p:nvSpPr>
        <p:spPr>
          <a:xfrm>
            <a:off x="5821038" y="5307151"/>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F5EBEBC-2C66-1BE9-3AF4-DF9C58FD7A6D}"/>
              </a:ext>
            </a:extLst>
          </p:cNvPr>
          <p:cNvSpPr>
            <a:spLocks noGrp="1"/>
          </p:cNvSpPr>
          <p:nvPr>
            <p:ph type="sldNum" sz="quarter" idx="12"/>
          </p:nvPr>
        </p:nvSpPr>
        <p:spPr/>
        <p:txBody>
          <a:bodyPr/>
          <a:lstStyle/>
          <a:p>
            <a:r>
              <a:rPr lang="en-US"/>
              <a:t>Slide </a:t>
            </a:r>
            <a:fld id="{FF0CA7F6-C6A5-4B8D-AFCC-42F4A1E28EAF}" type="slidenum">
              <a:rPr lang="en-US" smtClean="0"/>
              <a:t>59</a:t>
            </a:fld>
            <a:endParaRPr lang="en-US"/>
          </a:p>
        </p:txBody>
      </p:sp>
      <p:sp>
        <p:nvSpPr>
          <p:cNvPr id="5" name="Title 8">
            <a:extLst>
              <a:ext uri="{FF2B5EF4-FFF2-40B4-BE49-F238E27FC236}">
                <a16:creationId xmlns:a16="http://schemas.microsoft.com/office/drawing/2014/main" id="{A55ED0DC-74BB-CB7E-2BF3-CEC33ED34C71}"/>
              </a:ext>
            </a:extLst>
          </p:cNvPr>
          <p:cNvSpPr txBox="1">
            <a:spLocks noGrp="1"/>
          </p:cNvSpPr>
          <p:nvPr>
            <p:ph type="title" idx="4294967295"/>
          </p:nvPr>
        </p:nvSpPr>
        <p:spPr>
          <a:xfrm>
            <a:off x="535607" y="7511143"/>
            <a:ext cx="506509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Food program locations and zip codes with highest rates of food insecurity</a:t>
            </a:r>
          </a:p>
        </p:txBody>
      </p:sp>
      <p:sp>
        <p:nvSpPr>
          <p:cNvPr id="10" name="Title 1">
            <a:extLst>
              <a:ext uri="{FF2B5EF4-FFF2-40B4-BE49-F238E27FC236}">
                <a16:creationId xmlns:a16="http://schemas.microsoft.com/office/drawing/2014/main" id="{2981CEAA-BC2E-4773-7EB4-BB2615339B6B}"/>
              </a:ext>
            </a:extLst>
          </p:cNvPr>
          <p:cNvSpPr txBox="1">
            <a:spLocks/>
          </p:cNvSpPr>
          <p:nvPr/>
        </p:nvSpPr>
        <p:spPr>
          <a:xfrm>
            <a:off x="7530957" y="369290"/>
            <a:ext cx="3478038" cy="277759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r>
              <a:rPr lang="en-US" sz="3600">
                <a:latin typeface="Gill Sans MT"/>
              </a:rPr>
              <a:t>Priority zip codes based on health and </a:t>
            </a:r>
            <a:br>
              <a:rPr lang="en-US" sz="3600">
                <a:latin typeface="Gill Sans MT"/>
              </a:rPr>
            </a:br>
            <a:r>
              <a:rPr lang="en-US" sz="3600">
                <a:latin typeface="Gill Sans MT"/>
              </a:rPr>
              <a:t>food insecurity</a:t>
            </a:r>
          </a:p>
        </p:txBody>
      </p:sp>
      <p:sp>
        <p:nvSpPr>
          <p:cNvPr id="19" name="Content Placeholder 8">
            <a:extLst>
              <a:ext uri="{FF2B5EF4-FFF2-40B4-BE49-F238E27FC236}">
                <a16:creationId xmlns:a16="http://schemas.microsoft.com/office/drawing/2014/main" id="{FE92C586-F85F-B16F-ACDD-A45D098EB20F}"/>
              </a:ext>
            </a:extLst>
          </p:cNvPr>
          <p:cNvSpPr txBox="1">
            <a:spLocks/>
          </p:cNvSpPr>
          <p:nvPr/>
        </p:nvSpPr>
        <p:spPr>
          <a:xfrm>
            <a:off x="7882248" y="2718029"/>
            <a:ext cx="3763870" cy="51558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lumMod val="65000"/>
                    <a:lumOff val="35000"/>
                  </a:schemeClr>
                </a:solidFill>
                <a:latin typeface="Myriad Pro" panose="020B0503030403020204" pitchFamily="34" charset="0"/>
                <a:ea typeface="+mn-ea"/>
                <a:cs typeface="+mn-cs"/>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lumMod val="65000"/>
                    <a:lumOff val="3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65000"/>
                    <a:lumOff val="3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a:solidFill>
                  <a:srgbClr val="000000"/>
                </a:solidFill>
                <a:latin typeface="Myriad Pro"/>
                <a:cs typeface="Segoe UI"/>
              </a:rPr>
              <a:t>Top 5 zip codes for</a:t>
            </a:r>
            <a:endParaRPr lang="en-US">
              <a:solidFill>
                <a:srgbClr val="000000"/>
              </a:solidFill>
              <a:cs typeface="Segoe UI"/>
            </a:endParaRPr>
          </a:p>
        </p:txBody>
      </p:sp>
      <p:grpSp>
        <p:nvGrpSpPr>
          <p:cNvPr id="6" name="Group 5">
            <a:extLst>
              <a:ext uri="{FF2B5EF4-FFF2-40B4-BE49-F238E27FC236}">
                <a16:creationId xmlns:a16="http://schemas.microsoft.com/office/drawing/2014/main" id="{06A52276-C77C-E659-3E23-6C1E3F441171}"/>
              </a:ext>
              <a:ext uri="{C183D7F6-B498-43B3-948B-1728B52AA6E4}">
                <adec:decorative xmlns:adec="http://schemas.microsoft.com/office/drawing/2017/decorative" val="0"/>
              </a:ext>
            </a:extLst>
          </p:cNvPr>
          <p:cNvGrpSpPr/>
          <p:nvPr/>
        </p:nvGrpSpPr>
        <p:grpSpPr>
          <a:xfrm>
            <a:off x="7620788" y="3351794"/>
            <a:ext cx="4278542" cy="775701"/>
            <a:chOff x="7620788" y="3351794"/>
            <a:chExt cx="4278542" cy="775701"/>
          </a:xfrm>
        </p:grpSpPr>
        <p:sp>
          <p:nvSpPr>
            <p:cNvPr id="17" name="Content Placeholder 8">
              <a:extLst>
                <a:ext uri="{FF2B5EF4-FFF2-40B4-BE49-F238E27FC236}">
                  <a16:creationId xmlns:a16="http://schemas.microsoft.com/office/drawing/2014/main" id="{34AEB9B8-8427-0E9F-2C2D-2F7D3E7BC7DF}"/>
                </a:ext>
              </a:extLst>
            </p:cNvPr>
            <p:cNvSpPr txBox="1">
              <a:spLocks/>
            </p:cNvSpPr>
            <p:nvPr/>
          </p:nvSpPr>
          <p:spPr>
            <a:xfrm>
              <a:off x="8143209" y="3351794"/>
              <a:ext cx="3756121" cy="77570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lumMod val="65000"/>
                      <a:lumOff val="35000"/>
                    </a:schemeClr>
                  </a:solidFill>
                  <a:latin typeface="Myriad Pro" panose="020B0503030403020204" pitchFamily="34" charset="0"/>
                  <a:ea typeface="+mn-ea"/>
                  <a:cs typeface="+mn-cs"/>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lumMod val="65000"/>
                      <a:lumOff val="35000"/>
                    </a:schemeClr>
                  </a:solidFill>
                  <a:latin typeface="Myriad Pro" panose="020B0503030403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65000"/>
                      <a:lumOff val="35000"/>
                    </a:schemeClr>
                  </a:solidFill>
                  <a:latin typeface="Myriad Pro" panose="020B05030304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65000"/>
                      <a:lumOff val="35000"/>
                    </a:schemeClr>
                  </a:solidFill>
                  <a:latin typeface="Myriad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rgbClr val="000000"/>
                  </a:solidFill>
                  <a:latin typeface="Myriad Pro"/>
                  <a:cs typeface="Segoe UI"/>
                </a:rPr>
                <a:t>Nutrition-sensitive conditions:</a:t>
              </a:r>
              <a:endParaRPr lang="en-US">
                <a:solidFill>
                  <a:srgbClr val="595959"/>
                </a:solidFill>
                <a:cs typeface="Segoe UI"/>
              </a:endParaRPr>
            </a:p>
            <a:p>
              <a:pPr marL="0" indent="0">
                <a:buNone/>
              </a:pPr>
              <a:r>
                <a:rPr lang="en-US" sz="1800">
                  <a:solidFill>
                    <a:srgbClr val="000000"/>
                  </a:solidFill>
                  <a:latin typeface="Myriad Pro"/>
                  <a:cs typeface="Segoe UI"/>
                </a:rPr>
                <a:t>94102, 94103, 94124, 94130, 94134</a:t>
              </a:r>
              <a:endParaRPr lang="en-US" sz="1800">
                <a:solidFill>
                  <a:srgbClr val="595959"/>
                </a:solidFill>
                <a:cs typeface="Segoe UI"/>
              </a:endParaRPr>
            </a:p>
          </p:txBody>
        </p:sp>
        <p:sp>
          <p:nvSpPr>
            <p:cNvPr id="14" name="Rectangle 13">
              <a:extLst>
                <a:ext uri="{FF2B5EF4-FFF2-40B4-BE49-F238E27FC236}">
                  <a16:creationId xmlns:a16="http://schemas.microsoft.com/office/drawing/2014/main" id="{F60BEF4F-2619-3ACF-7F34-743FE5772233}"/>
                </a:ext>
                <a:ext uri="{C183D7F6-B498-43B3-948B-1728B52AA6E4}">
                  <adec:decorative xmlns:adec="http://schemas.microsoft.com/office/drawing/2017/decorative" val="1"/>
                </a:ext>
              </a:extLst>
            </p:cNvPr>
            <p:cNvSpPr/>
            <p:nvPr/>
          </p:nvSpPr>
          <p:spPr>
            <a:xfrm>
              <a:off x="7620788" y="3418350"/>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a:extLst>
              <a:ext uri="{FF2B5EF4-FFF2-40B4-BE49-F238E27FC236}">
                <a16:creationId xmlns:a16="http://schemas.microsoft.com/office/drawing/2014/main" id="{AD597F35-493B-A4A5-D585-078A567C7BC6}"/>
              </a:ext>
              <a:ext uri="{C183D7F6-B498-43B3-948B-1728B52AA6E4}">
                <adec:decorative xmlns:adec="http://schemas.microsoft.com/office/drawing/2017/decorative" val="0"/>
              </a:ext>
            </a:extLst>
          </p:cNvPr>
          <p:cNvSpPr/>
          <p:nvPr/>
        </p:nvSpPr>
        <p:spPr>
          <a:xfrm>
            <a:off x="7618918" y="4342549"/>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8">
            <a:extLst>
              <a:ext uri="{FF2B5EF4-FFF2-40B4-BE49-F238E27FC236}">
                <a16:creationId xmlns:a16="http://schemas.microsoft.com/office/drawing/2014/main" id="{B471426D-6CAF-A4CD-4588-082FB6B277DF}"/>
              </a:ext>
            </a:extLst>
          </p:cNvPr>
          <p:cNvSpPr>
            <a:spLocks noGrp="1"/>
          </p:cNvSpPr>
          <p:nvPr>
            <p:ph idx="1"/>
          </p:nvPr>
        </p:nvSpPr>
        <p:spPr>
          <a:xfrm>
            <a:off x="8157780" y="4325235"/>
            <a:ext cx="3748566" cy="762381"/>
          </a:xfrm>
        </p:spPr>
        <p:txBody>
          <a:bodyPr vert="horz" lIns="91440" tIns="45720" rIns="91440" bIns="45720" rtlCol="0" anchor="t">
            <a:noAutofit/>
          </a:bodyPr>
          <a:lstStyle/>
          <a:p>
            <a:pPr marL="0" indent="0">
              <a:buNone/>
            </a:pPr>
            <a:r>
              <a:rPr lang="en-US" sz="2000">
                <a:solidFill>
                  <a:srgbClr val="000000"/>
                </a:solidFill>
                <a:latin typeface="Myriad Pro"/>
                <a:cs typeface="Segoe UI"/>
              </a:rPr>
              <a:t>Food insecurity:</a:t>
            </a:r>
            <a:endParaRPr lang="en-US">
              <a:solidFill>
                <a:srgbClr val="000000"/>
              </a:solidFill>
            </a:endParaRPr>
          </a:p>
          <a:p>
            <a:pPr marL="0" indent="0">
              <a:buNone/>
            </a:pPr>
            <a:r>
              <a:rPr lang="en-US" sz="1800">
                <a:solidFill>
                  <a:srgbClr val="000000"/>
                </a:solidFill>
                <a:latin typeface="Myriad Pro"/>
                <a:cs typeface="Segoe UI"/>
              </a:rPr>
              <a:t>94102, 94108, 94124, 94130, 94134</a:t>
            </a:r>
            <a:endParaRPr lang="en-US" sz="1800">
              <a:solidFill>
                <a:srgbClr val="000000"/>
              </a:solidFill>
              <a:cs typeface="Segoe UI"/>
            </a:endParaRPr>
          </a:p>
        </p:txBody>
      </p:sp>
      <p:grpSp>
        <p:nvGrpSpPr>
          <p:cNvPr id="2" name="Group 1" descr="A choropleth map showing the number of food programs that delivered services in each zip code. Darker colors indicate more programs had services in those zip codes. Rectangle symbols indicate zip codes where rates of nutrition-sensitive conditions are highest in the city. Ovals indicate zip codes where food insecurity is highest in the city. Some zip codes with both an oval and a rectangle symbol have less food programs operating there. For example: 94130, 94134 and 94108.">
            <a:extLst>
              <a:ext uri="{FF2B5EF4-FFF2-40B4-BE49-F238E27FC236}">
                <a16:creationId xmlns:a16="http://schemas.microsoft.com/office/drawing/2014/main" id="{B9A54CF1-87A7-0C2F-4AF1-BA1C9C24514C}"/>
              </a:ext>
            </a:extLst>
          </p:cNvPr>
          <p:cNvGrpSpPr/>
          <p:nvPr/>
        </p:nvGrpSpPr>
        <p:grpSpPr>
          <a:xfrm>
            <a:off x="486897" y="1184059"/>
            <a:ext cx="6663807" cy="5352615"/>
            <a:chOff x="1635635" y="548827"/>
            <a:chExt cx="7508924" cy="6223154"/>
          </a:xfrm>
        </p:grpSpPr>
        <p:pic>
          <p:nvPicPr>
            <p:cNvPr id="3" name="Graphic 2">
              <a:extLst>
                <a:ext uri="{FF2B5EF4-FFF2-40B4-BE49-F238E27FC236}">
                  <a16:creationId xmlns:a16="http://schemas.microsoft.com/office/drawing/2014/main" id="{F00AA12B-0D83-C361-D7F1-A7ECC21CB6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35635" y="548827"/>
              <a:ext cx="7508924" cy="6223154"/>
            </a:xfrm>
            <a:prstGeom prst="rect">
              <a:avLst/>
            </a:prstGeom>
          </p:spPr>
        </p:pic>
        <p:grpSp>
          <p:nvGrpSpPr>
            <p:cNvPr id="36" name="Group 35">
              <a:extLst>
                <a:ext uri="{FF2B5EF4-FFF2-40B4-BE49-F238E27FC236}">
                  <a16:creationId xmlns:a16="http://schemas.microsoft.com/office/drawing/2014/main" id="{59A1BF60-F457-2699-5BCF-9C5476577664}"/>
                </a:ext>
              </a:extLst>
            </p:cNvPr>
            <p:cNvGrpSpPr/>
            <p:nvPr/>
          </p:nvGrpSpPr>
          <p:grpSpPr>
            <a:xfrm>
              <a:off x="5666145" y="1490573"/>
              <a:ext cx="2297688" cy="4669704"/>
              <a:chOff x="5666145" y="1490573"/>
              <a:chExt cx="2297688" cy="4669704"/>
            </a:xfrm>
          </p:grpSpPr>
          <p:sp>
            <p:nvSpPr>
              <p:cNvPr id="20" name="Oval 19">
                <a:extLst>
                  <a:ext uri="{FF2B5EF4-FFF2-40B4-BE49-F238E27FC236}">
                    <a16:creationId xmlns:a16="http://schemas.microsoft.com/office/drawing/2014/main" id="{D87AFA1C-6787-E03C-A2E4-0F6B87977C06}"/>
                  </a:ext>
                </a:extLst>
              </p:cNvPr>
              <p:cNvSpPr/>
              <p:nvPr/>
            </p:nvSpPr>
            <p:spPr>
              <a:xfrm>
                <a:off x="7437913" y="1490573"/>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F560B43-B2F0-371D-72A8-D68BE164F7F5}"/>
                  </a:ext>
                </a:extLst>
              </p:cNvPr>
              <p:cNvSpPr/>
              <p:nvPr/>
            </p:nvSpPr>
            <p:spPr>
              <a:xfrm>
                <a:off x="5960661" y="2757456"/>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3C00414-3270-D566-F957-5E69824C12D1}"/>
                  </a:ext>
                </a:extLst>
              </p:cNvPr>
              <p:cNvSpPr/>
              <p:nvPr/>
            </p:nvSpPr>
            <p:spPr>
              <a:xfrm>
                <a:off x="6802133" y="5403419"/>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D1768F4-D970-FF8C-00E5-5311AD78A6DE}"/>
                  </a:ext>
                </a:extLst>
              </p:cNvPr>
              <p:cNvSpPr/>
              <p:nvPr/>
            </p:nvSpPr>
            <p:spPr>
              <a:xfrm>
                <a:off x="5927937" y="5884928"/>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45B9456-C413-9E4A-A22F-676FA389431A}"/>
                  </a:ext>
                </a:extLst>
              </p:cNvPr>
              <p:cNvSpPr/>
              <p:nvPr/>
            </p:nvSpPr>
            <p:spPr>
              <a:xfrm>
                <a:off x="5666145" y="3397910"/>
                <a:ext cx="525920" cy="2753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CA9BDBEA-38E7-3A57-EB56-F5F56C79CBB4}"/>
                </a:ext>
              </a:extLst>
            </p:cNvPr>
            <p:cNvSpPr/>
            <p:nvPr/>
          </p:nvSpPr>
          <p:spPr>
            <a:xfrm>
              <a:off x="7440149" y="1498528"/>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411143-2554-7611-2802-AA5EF9FB35BF}"/>
                </a:ext>
              </a:extLst>
            </p:cNvPr>
            <p:cNvSpPr/>
            <p:nvPr/>
          </p:nvSpPr>
          <p:spPr>
            <a:xfrm>
              <a:off x="6805936" y="5402626"/>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7B39E46-AB23-A719-7379-ED008B211A29}"/>
                </a:ext>
              </a:extLst>
            </p:cNvPr>
            <p:cNvSpPr/>
            <p:nvPr/>
          </p:nvSpPr>
          <p:spPr>
            <a:xfrm>
              <a:off x="5935078" y="5885383"/>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8A2AD4C-E591-D594-43CC-F771E59BBB85}"/>
                </a:ext>
              </a:extLst>
            </p:cNvPr>
            <p:cNvSpPr/>
            <p:nvPr/>
          </p:nvSpPr>
          <p:spPr>
            <a:xfrm>
              <a:off x="5939810" y="3675109"/>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447B33D-C363-5C62-1661-92819D77B9F5}"/>
                </a:ext>
              </a:extLst>
            </p:cNvPr>
            <p:cNvSpPr/>
            <p:nvPr/>
          </p:nvSpPr>
          <p:spPr>
            <a:xfrm>
              <a:off x="5670034" y="3400600"/>
              <a:ext cx="537186" cy="27214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17403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BA986-77CE-C6B4-C531-127B43D820A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8DDA5C-773F-6726-F528-BF613BE1F6D5}"/>
              </a:ext>
            </a:extLst>
          </p:cNvPr>
          <p:cNvSpPr>
            <a:spLocks noGrp="1"/>
          </p:cNvSpPr>
          <p:nvPr>
            <p:ph type="sldNum" sz="quarter" idx="12"/>
          </p:nvPr>
        </p:nvSpPr>
        <p:spPr/>
        <p:txBody>
          <a:bodyPr/>
          <a:lstStyle/>
          <a:p>
            <a:r>
              <a:rPr lang="en-US"/>
              <a:t>Slide </a:t>
            </a:r>
            <a:fld id="{FF0CA7F6-C6A5-4B8D-AFCC-42F4A1E28EAF}" type="slidenum">
              <a:rPr lang="en-US" smtClean="0"/>
              <a:t>60</a:t>
            </a:fld>
            <a:endParaRPr lang="en-US"/>
          </a:p>
        </p:txBody>
      </p:sp>
      <p:sp>
        <p:nvSpPr>
          <p:cNvPr id="2" name="Title 1">
            <a:extLst>
              <a:ext uri="{FF2B5EF4-FFF2-40B4-BE49-F238E27FC236}">
                <a16:creationId xmlns:a16="http://schemas.microsoft.com/office/drawing/2014/main" id="{3C52CDFE-CD73-8ECE-913E-309515519E74}"/>
              </a:ext>
            </a:extLst>
          </p:cNvPr>
          <p:cNvSpPr>
            <a:spLocks noGrp="1"/>
          </p:cNvSpPr>
          <p:nvPr>
            <p:ph type="title"/>
          </p:nvPr>
        </p:nvSpPr>
        <p:spPr/>
        <p:txBody>
          <a:bodyPr/>
          <a:lstStyle/>
          <a:p>
            <a:r>
              <a:rPr lang="en-US">
                <a:latin typeface="Gill Sans MT"/>
              </a:rPr>
              <a:t>Food Insecurity Among Program Participants</a:t>
            </a:r>
            <a:endParaRPr lang="en-US"/>
          </a:p>
        </p:txBody>
      </p:sp>
      <p:sp>
        <p:nvSpPr>
          <p:cNvPr id="6" name="Content Placeholder 5">
            <a:extLst>
              <a:ext uri="{FF2B5EF4-FFF2-40B4-BE49-F238E27FC236}">
                <a16:creationId xmlns:a16="http://schemas.microsoft.com/office/drawing/2014/main" id="{0907E438-7325-0697-DABE-8302B959FD65}"/>
              </a:ext>
            </a:extLst>
          </p:cNvPr>
          <p:cNvSpPr>
            <a:spLocks noGrp="1"/>
          </p:cNvSpPr>
          <p:nvPr>
            <p:ph idx="1"/>
          </p:nvPr>
        </p:nvSpPr>
        <p:spPr>
          <a:xfrm>
            <a:off x="838199" y="1878961"/>
            <a:ext cx="10515601" cy="3911013"/>
          </a:xfrm>
        </p:spPr>
        <p:txBody>
          <a:bodyPr vert="horz" lIns="91440" tIns="45720" rIns="91440" bIns="45720" rtlCol="0" anchor="t">
            <a:normAutofit/>
          </a:bodyPr>
          <a:lstStyle/>
          <a:p>
            <a:pPr marL="0" indent="0">
              <a:buNone/>
            </a:pPr>
            <a:r>
              <a:rPr lang="en-US" sz="4000" b="1">
                <a:solidFill>
                  <a:srgbClr val="D5006D"/>
                </a:solidFill>
                <a:latin typeface="Myriad Pro"/>
              </a:rPr>
              <a:t>14</a:t>
            </a:r>
            <a:r>
              <a:rPr lang="en-US">
                <a:solidFill>
                  <a:srgbClr val="000000"/>
                </a:solidFill>
                <a:latin typeface="Myriad Pro"/>
              </a:rPr>
              <a:t> </a:t>
            </a:r>
            <a:r>
              <a:rPr lang="en-US">
                <a:solidFill>
                  <a:srgbClr val="000000"/>
                </a:solidFill>
                <a:latin typeface="Arial"/>
                <a:cs typeface="Arial"/>
              </a:rPr>
              <a:t>programs (40%) screened for food insecurity</a:t>
            </a:r>
          </a:p>
          <a:p>
            <a:pPr lvl="1"/>
            <a:r>
              <a:rPr lang="en-US" sz="2800">
                <a:solidFill>
                  <a:srgbClr val="000000"/>
                </a:solidFill>
                <a:latin typeface="Arial"/>
                <a:cs typeface="Arial"/>
              </a:rPr>
              <a:t>All funded by DPH or HSA</a:t>
            </a:r>
          </a:p>
          <a:p>
            <a:pPr lvl="1"/>
            <a:r>
              <a:rPr lang="en-US" sz="2800">
                <a:solidFill>
                  <a:srgbClr val="000000"/>
                </a:solidFill>
                <a:latin typeface="Arial"/>
                <a:cs typeface="Arial"/>
              </a:rPr>
              <a:t>Used validated screening tools based on self-report</a:t>
            </a:r>
          </a:p>
        </p:txBody>
      </p:sp>
    </p:spTree>
    <p:extLst>
      <p:ext uri="{BB962C8B-B14F-4D97-AF65-F5344CB8AC3E}">
        <p14:creationId xmlns:p14="http://schemas.microsoft.com/office/powerpoint/2010/main" val="3335557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2D0F8-602D-BC26-582C-52746A70074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CBB25D9-BBE5-FF64-3A01-D39F1A3F94B2}"/>
              </a:ext>
              <a:ext uri="{C183D7F6-B498-43B3-948B-1728B52AA6E4}">
                <adec:decorative xmlns:adec="http://schemas.microsoft.com/office/drawing/2017/decorative" val="1"/>
              </a:ext>
            </a:extLst>
          </p:cNvPr>
          <p:cNvSpPr/>
          <p:nvPr/>
        </p:nvSpPr>
        <p:spPr>
          <a:xfrm>
            <a:off x="5816906" y="5355115"/>
            <a:ext cx="6180462" cy="1181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AE3F8E5-4C65-4002-6F8E-E777309DC237}"/>
              </a:ext>
            </a:extLst>
          </p:cNvPr>
          <p:cNvSpPr>
            <a:spLocks noGrp="1"/>
          </p:cNvSpPr>
          <p:nvPr>
            <p:ph type="sldNum" sz="quarter" idx="12"/>
          </p:nvPr>
        </p:nvSpPr>
        <p:spPr/>
        <p:txBody>
          <a:bodyPr/>
          <a:lstStyle/>
          <a:p>
            <a:r>
              <a:rPr lang="en-US"/>
              <a:t>Slide </a:t>
            </a:r>
            <a:fld id="{FF0CA7F6-C6A5-4B8D-AFCC-42F4A1E28EAF}" type="slidenum">
              <a:rPr lang="en-US" smtClean="0"/>
              <a:t>61</a:t>
            </a:fld>
            <a:endParaRPr lang="en-US"/>
          </a:p>
        </p:txBody>
      </p:sp>
      <p:sp>
        <p:nvSpPr>
          <p:cNvPr id="5" name="Title 8">
            <a:extLst>
              <a:ext uri="{FF2B5EF4-FFF2-40B4-BE49-F238E27FC236}">
                <a16:creationId xmlns:a16="http://schemas.microsoft.com/office/drawing/2014/main" id="{B57A9145-597B-D9DE-85AF-FC56399B54F8}"/>
              </a:ext>
            </a:extLst>
          </p:cNvPr>
          <p:cNvSpPr txBox="1">
            <a:spLocks noGrp="1"/>
          </p:cNvSpPr>
          <p:nvPr>
            <p:ph type="title" idx="4294967295"/>
          </p:nvPr>
        </p:nvSpPr>
        <p:spPr>
          <a:xfrm>
            <a:off x="1498992" y="7478486"/>
            <a:ext cx="5065093" cy="3755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D9591E"/>
                </a:solidFill>
                <a:latin typeface="Gill Sans MT" panose="020B0502020104020203" pitchFamily="34" charset="0"/>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Percent food insecure by program</a:t>
            </a:r>
          </a:p>
        </p:txBody>
      </p:sp>
      <p:sp>
        <p:nvSpPr>
          <p:cNvPr id="2" name="Title 1">
            <a:extLst>
              <a:ext uri="{FF2B5EF4-FFF2-40B4-BE49-F238E27FC236}">
                <a16:creationId xmlns:a16="http://schemas.microsoft.com/office/drawing/2014/main" id="{FA060371-4950-5632-1FAC-1DE28192336C}"/>
              </a:ext>
            </a:extLst>
          </p:cNvPr>
          <p:cNvSpPr>
            <a:spLocks/>
          </p:cNvSpPr>
          <p:nvPr/>
        </p:nvSpPr>
        <p:spPr>
          <a:xfrm>
            <a:off x="8441841" y="2368432"/>
            <a:ext cx="3670952" cy="31001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D9591E"/>
                </a:solidFill>
                <a:effectLst/>
                <a:uLnTx/>
                <a:uFillTx/>
                <a:latin typeface="Gill Sans MT"/>
                <a:ea typeface="+mj-ea"/>
                <a:cs typeface="Arial"/>
              </a:rPr>
              <a:t>Among 7 programs reporting results, participant food insecurity ranged from 48-100%</a:t>
            </a:r>
          </a:p>
        </p:txBody>
      </p:sp>
      <p:pic>
        <p:nvPicPr>
          <p:cNvPr id="11" name="Graphic 10" descr="A bar chart showing the percentage of program participants that reported experiencing food insecurity. The percent ranges from 1005 to 48%. The Citywide estimate for food insecurity among adults is 12%. ">
            <a:extLst>
              <a:ext uri="{FF2B5EF4-FFF2-40B4-BE49-F238E27FC236}">
                <a16:creationId xmlns:a16="http://schemas.microsoft.com/office/drawing/2014/main" id="{E6A94215-A029-7186-4A06-7B253F341A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176312"/>
            <a:ext cx="8326416" cy="5528414"/>
          </a:xfrm>
          <a:prstGeom prst="rect">
            <a:avLst/>
          </a:prstGeom>
        </p:spPr>
      </p:pic>
    </p:spTree>
    <p:extLst>
      <p:ext uri="{BB962C8B-B14F-4D97-AF65-F5344CB8AC3E}">
        <p14:creationId xmlns:p14="http://schemas.microsoft.com/office/powerpoint/2010/main" val="7803210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D4693-C300-6D37-3095-3FDFD19BB70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FB304D-09FC-ACF6-A165-9E66E3A1665D}"/>
              </a:ext>
            </a:extLst>
          </p:cNvPr>
          <p:cNvSpPr>
            <a:spLocks noGrp="1"/>
          </p:cNvSpPr>
          <p:nvPr>
            <p:ph type="sldNum" sz="quarter" idx="12"/>
          </p:nvPr>
        </p:nvSpPr>
        <p:spPr/>
        <p:txBody>
          <a:bodyPr/>
          <a:lstStyle/>
          <a:p>
            <a:r>
              <a:rPr lang="en-US"/>
              <a:t>Slide </a:t>
            </a:r>
            <a:fld id="{FF0CA7F6-C6A5-4B8D-AFCC-42F4A1E28EAF}" type="slidenum">
              <a:rPr lang="en-US" smtClean="0"/>
              <a:t>62</a:t>
            </a:fld>
            <a:endParaRPr lang="en-US"/>
          </a:p>
        </p:txBody>
      </p:sp>
      <p:sp>
        <p:nvSpPr>
          <p:cNvPr id="5" name="Title 4">
            <a:extLst>
              <a:ext uri="{FF2B5EF4-FFF2-40B4-BE49-F238E27FC236}">
                <a16:creationId xmlns:a16="http://schemas.microsoft.com/office/drawing/2014/main" id="{0CAA8F33-186E-7B1F-FB61-88CCAC16C8B1}"/>
              </a:ext>
            </a:extLst>
          </p:cNvPr>
          <p:cNvSpPr txBox="1">
            <a:spLocks noGrp="1"/>
          </p:cNvSpPr>
          <p:nvPr>
            <p:ph type="title" idx="4294967295"/>
          </p:nvPr>
        </p:nvSpPr>
        <p:spPr>
          <a:xfrm>
            <a:off x="504497" y="7598979"/>
            <a:ext cx="479271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What story is this data telling us summary 3</a:t>
            </a:r>
          </a:p>
        </p:txBody>
      </p:sp>
      <p:sp>
        <p:nvSpPr>
          <p:cNvPr id="2" name="Title 1">
            <a:extLst>
              <a:ext uri="{FF2B5EF4-FFF2-40B4-BE49-F238E27FC236}">
                <a16:creationId xmlns:a16="http://schemas.microsoft.com/office/drawing/2014/main" id="{D7D4A74F-EF92-616A-172B-56BB0ACF7F03}"/>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What Story is This Data Telling?</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sp>
        <p:nvSpPr>
          <p:cNvPr id="6" name="TextBox 5">
            <a:extLst>
              <a:ext uri="{FF2B5EF4-FFF2-40B4-BE49-F238E27FC236}">
                <a16:creationId xmlns:a16="http://schemas.microsoft.com/office/drawing/2014/main" id="{153609BF-F2EA-4CB4-2730-6818720EFBA0}"/>
              </a:ext>
            </a:extLst>
          </p:cNvPr>
          <p:cNvSpPr txBox="1"/>
          <p:nvPr/>
        </p:nvSpPr>
        <p:spPr>
          <a:xfrm>
            <a:off x="893036" y="1593995"/>
            <a:ext cx="10405933" cy="47602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00050" lvl="2" indent="-457200">
              <a:lnSpc>
                <a:spcPct val="90000"/>
              </a:lnSpc>
              <a:spcBef>
                <a:spcPts val="1000"/>
              </a:spcBef>
              <a:buAutoNum type="arabicPeriod"/>
            </a:pPr>
            <a:r>
              <a:rPr lang="en-US" sz="3200">
                <a:solidFill>
                  <a:srgbClr val="000000"/>
                </a:solidFill>
                <a:latin typeface="Arial"/>
                <a:ea typeface="Calibri" panose="020F0502020204030204"/>
                <a:cs typeface="Arial"/>
              </a:rPr>
              <a:t>Most programs focus on providing direct food access (grocery bags and meals).</a:t>
            </a:r>
          </a:p>
          <a:p>
            <a:pPr marL="400050" lvl="2" indent="-457200">
              <a:lnSpc>
                <a:spcPct val="90000"/>
              </a:lnSpc>
              <a:spcBef>
                <a:spcPts val="1000"/>
              </a:spcBef>
              <a:buAutoNum type="arabicPeriod"/>
            </a:pPr>
            <a:r>
              <a:rPr lang="en-US" sz="3200">
                <a:solidFill>
                  <a:srgbClr val="000000"/>
                </a:solidFill>
                <a:latin typeface="Arial"/>
                <a:ea typeface="Calibri" panose="020F0502020204030204"/>
                <a:cs typeface="Arial"/>
              </a:rPr>
              <a:t>Only </a:t>
            </a:r>
            <a:r>
              <a:rPr lang="en-US" sz="4400" b="1">
                <a:solidFill>
                  <a:srgbClr val="D5006D"/>
                </a:solidFill>
                <a:latin typeface="Myriad Pro"/>
                <a:ea typeface="Calibri" panose="020F0502020204030204"/>
                <a:cs typeface="Arial"/>
              </a:rPr>
              <a:t>12%</a:t>
            </a:r>
            <a:r>
              <a:rPr lang="en-US" sz="3200">
                <a:solidFill>
                  <a:srgbClr val="000000"/>
                </a:solidFill>
                <a:latin typeface="Arial"/>
                <a:ea typeface="Calibri" panose="020F0502020204030204"/>
                <a:cs typeface="Arial"/>
              </a:rPr>
              <a:t> of the city's food budget goes towards programs specifically addressing nutrition-sensitive conditions.</a:t>
            </a:r>
          </a:p>
          <a:p>
            <a:pPr marL="400050" lvl="2" indent="-457200">
              <a:lnSpc>
                <a:spcPct val="90000"/>
              </a:lnSpc>
              <a:spcBef>
                <a:spcPts val="1000"/>
              </a:spcBef>
              <a:buAutoNum type="arabicPeriod"/>
            </a:pPr>
            <a:r>
              <a:rPr lang="en-US" sz="3200">
                <a:solidFill>
                  <a:srgbClr val="000000"/>
                </a:solidFill>
                <a:latin typeface="Arial"/>
                <a:ea typeface="Calibri" panose="020F0502020204030204"/>
                <a:cs typeface="Arial"/>
              </a:rPr>
              <a:t>There are some priority zip codes that are not well served based on health and food insecurity data.</a:t>
            </a:r>
          </a:p>
          <a:p>
            <a:pPr marL="400050" lvl="2" indent="-457200">
              <a:lnSpc>
                <a:spcPct val="90000"/>
              </a:lnSpc>
              <a:spcBef>
                <a:spcPts val="1000"/>
              </a:spcBef>
              <a:buAutoNum type="arabicPeriod"/>
            </a:pPr>
            <a:endParaRPr lang="en-US" sz="3200">
              <a:solidFill>
                <a:srgbClr val="000000"/>
              </a:solidFill>
              <a:latin typeface="Arial"/>
              <a:ea typeface="Calibri" panose="020F0502020204030204"/>
              <a:cs typeface="Arial"/>
            </a:endParaRPr>
          </a:p>
          <a:p>
            <a:pPr marL="400050" lvl="2" indent="-457200">
              <a:lnSpc>
                <a:spcPct val="90000"/>
              </a:lnSpc>
              <a:spcBef>
                <a:spcPts val="1000"/>
              </a:spcBef>
              <a:buAutoNum type="arabicPeriod"/>
            </a:pPr>
            <a:endParaRPr lang="en-US" sz="3200">
              <a:solidFill>
                <a:srgbClr val="000000"/>
              </a:solidFill>
              <a:latin typeface="Arial"/>
              <a:ea typeface="Calibri" panose="020F0502020204030204"/>
              <a:cs typeface="Arial"/>
            </a:endParaRPr>
          </a:p>
        </p:txBody>
      </p:sp>
      <p:sp>
        <p:nvSpPr>
          <p:cNvPr id="3" name="Content Placeholder 2">
            <a:extLst>
              <a:ext uri="{FF2B5EF4-FFF2-40B4-BE49-F238E27FC236}">
                <a16:creationId xmlns:a16="http://schemas.microsoft.com/office/drawing/2014/main" id="{9CAE692E-12DE-79F9-00C8-BF48CEBF99F6}"/>
              </a:ext>
              <a:ext uri="{C183D7F6-B498-43B3-948B-1728B52AA6E4}">
                <adec:decorative xmlns:adec="http://schemas.microsoft.com/office/drawing/2017/decorative" val="1"/>
              </a:ext>
            </a:extLst>
          </p:cNvPr>
          <p:cNvSpPr>
            <a:spLocks noGrp="1"/>
          </p:cNvSpPr>
          <p:nvPr>
            <p:ph idx="1"/>
          </p:nvPr>
        </p:nvSpPr>
        <p:spPr>
          <a:xfrm>
            <a:off x="838200" y="1712783"/>
            <a:ext cx="10998200" cy="3911013"/>
          </a:xfrm>
        </p:spPr>
        <p:txBody>
          <a:bodyPr vert="horz" lIns="91440" tIns="45720" rIns="91440" bIns="45720" rtlCol="0" anchor="t">
            <a:normAutofit/>
          </a:bodyPr>
          <a:lstStyle/>
          <a:p>
            <a:endParaRPr lang="en-US" sz="3000">
              <a:solidFill>
                <a:schemeClr val="tx1"/>
              </a:solidFill>
              <a:latin typeface="Arial"/>
              <a:cs typeface="Arial"/>
            </a:endParaRPr>
          </a:p>
          <a:p>
            <a:pPr marL="228600" lvl="2">
              <a:spcBef>
                <a:spcPts val="1000"/>
              </a:spcBef>
            </a:pPr>
            <a:endParaRPr lang="en-US" sz="2800">
              <a:solidFill>
                <a:srgbClr val="000000"/>
              </a:solidFill>
              <a:highlight>
                <a:srgbClr val="FFFF00"/>
              </a:highlight>
            </a:endParaRPr>
          </a:p>
        </p:txBody>
      </p:sp>
    </p:spTree>
    <p:extLst>
      <p:ext uri="{BB962C8B-B14F-4D97-AF65-F5344CB8AC3E}">
        <p14:creationId xmlns:p14="http://schemas.microsoft.com/office/powerpoint/2010/main" val="15916842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B4EB8-E20C-71DD-F6AA-47E6625744C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C342C1-04DA-9D7E-FB6F-66607087CAB3}"/>
              </a:ext>
            </a:extLst>
          </p:cNvPr>
          <p:cNvSpPr>
            <a:spLocks noGrp="1"/>
          </p:cNvSpPr>
          <p:nvPr>
            <p:ph type="sldNum" sz="quarter" idx="12"/>
          </p:nvPr>
        </p:nvSpPr>
        <p:spPr/>
        <p:txBody>
          <a:bodyPr/>
          <a:lstStyle/>
          <a:p>
            <a:r>
              <a:rPr lang="en-US"/>
              <a:t>Slide </a:t>
            </a:r>
            <a:fld id="{FF0CA7F6-C6A5-4B8D-AFCC-42F4A1E28EAF}" type="slidenum">
              <a:rPr lang="en-US" smtClean="0"/>
              <a:t>63</a:t>
            </a:fld>
            <a:endParaRPr lang="en-US"/>
          </a:p>
        </p:txBody>
      </p:sp>
      <p:sp>
        <p:nvSpPr>
          <p:cNvPr id="5" name="Title 4">
            <a:extLst>
              <a:ext uri="{FF2B5EF4-FFF2-40B4-BE49-F238E27FC236}">
                <a16:creationId xmlns:a16="http://schemas.microsoft.com/office/drawing/2014/main" id="{111145D8-D2B4-6EDB-7000-10F7EF93228E}"/>
              </a:ext>
            </a:extLst>
          </p:cNvPr>
          <p:cNvSpPr txBox="1">
            <a:spLocks noGrp="1"/>
          </p:cNvSpPr>
          <p:nvPr>
            <p:ph type="title" idx="4294967295"/>
          </p:nvPr>
        </p:nvSpPr>
        <p:spPr>
          <a:xfrm>
            <a:off x="838200" y="7504386"/>
            <a:ext cx="4979276"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Discussion – breakout groups 2</a:t>
            </a:r>
          </a:p>
        </p:txBody>
      </p:sp>
      <p:sp>
        <p:nvSpPr>
          <p:cNvPr id="2" name="Title 1">
            <a:extLst>
              <a:ext uri="{FF2B5EF4-FFF2-40B4-BE49-F238E27FC236}">
                <a16:creationId xmlns:a16="http://schemas.microsoft.com/office/drawing/2014/main" id="{F27996E5-F2D5-26B1-A4D5-6BC77D8657EF}"/>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D9591E"/>
                </a:solidFill>
                <a:effectLst/>
                <a:uLnTx/>
                <a:uFillTx/>
                <a:latin typeface="Gill Sans MT"/>
                <a:ea typeface="+mj-ea"/>
                <a:cs typeface="+mj-cs"/>
              </a:rPr>
              <a:t>Discussion – Breakout Groups</a:t>
            </a:r>
            <a:endParaRPr kumimoji="0" lang="en-US" sz="4400" b="0" i="0" u="none" strike="noStrike" kern="1200" cap="none" spc="0" normalizeH="0" baseline="0" noProof="0">
              <a:ln>
                <a:noFill/>
              </a:ln>
              <a:solidFill>
                <a:srgbClr val="D9591E"/>
              </a:solidFill>
              <a:effectLst/>
              <a:uLnTx/>
              <a:uFillTx/>
              <a:latin typeface="Gill Sans MT" panose="020B0502020104020203" pitchFamily="34" charset="0"/>
              <a:ea typeface="+mj-ea"/>
              <a:cs typeface="+mj-cs"/>
            </a:endParaRPr>
          </a:p>
        </p:txBody>
      </p:sp>
      <p:sp>
        <p:nvSpPr>
          <p:cNvPr id="3" name="Content Placeholder 2">
            <a:extLst>
              <a:ext uri="{FF2B5EF4-FFF2-40B4-BE49-F238E27FC236}">
                <a16:creationId xmlns:a16="http://schemas.microsoft.com/office/drawing/2014/main" id="{4C97D058-037D-51A8-A839-DA99C3DC5257}"/>
              </a:ext>
            </a:extLst>
          </p:cNvPr>
          <p:cNvSpPr>
            <a:spLocks noGrp="1"/>
          </p:cNvSpPr>
          <p:nvPr>
            <p:ph idx="1"/>
          </p:nvPr>
        </p:nvSpPr>
        <p:spPr>
          <a:xfrm>
            <a:off x="838200" y="1686508"/>
            <a:ext cx="10512097" cy="3937288"/>
          </a:xfrm>
        </p:spPr>
        <p:txBody>
          <a:bodyPr vert="horz" lIns="91440" tIns="45720" rIns="91440" bIns="45720" rtlCol="0" anchor="t">
            <a:normAutofit/>
          </a:bodyPr>
          <a:lstStyle/>
          <a:p>
            <a:r>
              <a:rPr lang="en-US" sz="3800">
                <a:solidFill>
                  <a:schemeClr val="tx1"/>
                </a:solidFill>
                <a:latin typeface="Arial"/>
                <a:cs typeface="Arial"/>
              </a:rPr>
              <a:t>What are your reactions and questions?</a:t>
            </a:r>
          </a:p>
          <a:p>
            <a:r>
              <a:rPr lang="en-US" sz="3800">
                <a:solidFill>
                  <a:schemeClr val="tx1"/>
                </a:solidFill>
                <a:latin typeface="Arial"/>
                <a:cs typeface="Arial"/>
              </a:rPr>
              <a:t>How well are these programs meeting your communities' needs?</a:t>
            </a:r>
          </a:p>
          <a:p>
            <a:r>
              <a:rPr lang="en-US" sz="3800">
                <a:solidFill>
                  <a:schemeClr val="tx1"/>
                </a:solidFill>
                <a:latin typeface="Arial"/>
                <a:cs typeface="Arial"/>
              </a:rPr>
              <a:t>What is missing from this data and story?</a:t>
            </a:r>
          </a:p>
        </p:txBody>
      </p:sp>
    </p:spTree>
    <p:extLst>
      <p:ext uri="{BB962C8B-B14F-4D97-AF65-F5344CB8AC3E}">
        <p14:creationId xmlns:p14="http://schemas.microsoft.com/office/powerpoint/2010/main" val="21942494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0C40-0066-FD36-B595-DCB1E41822E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F7B5B3-641B-F77C-DBB0-6307B2EF236D}"/>
              </a:ext>
            </a:extLst>
          </p:cNvPr>
          <p:cNvSpPr>
            <a:spLocks noGrp="1"/>
          </p:cNvSpPr>
          <p:nvPr>
            <p:ph type="sldNum" sz="quarter" idx="12"/>
          </p:nvPr>
        </p:nvSpPr>
        <p:spPr/>
        <p:txBody>
          <a:bodyPr/>
          <a:lstStyle/>
          <a:p>
            <a:r>
              <a:rPr lang="en-US"/>
              <a:t>Slide </a:t>
            </a:r>
            <a:fld id="{FF0CA7F6-C6A5-4B8D-AFCC-42F4A1E28EAF}" type="slidenum">
              <a:rPr lang="en-US" smtClean="0"/>
              <a:t>64</a:t>
            </a:fld>
            <a:endParaRPr lang="en-US"/>
          </a:p>
        </p:txBody>
      </p:sp>
      <p:sp>
        <p:nvSpPr>
          <p:cNvPr id="2" name="Title 1">
            <a:extLst>
              <a:ext uri="{FF2B5EF4-FFF2-40B4-BE49-F238E27FC236}">
                <a16:creationId xmlns:a16="http://schemas.microsoft.com/office/drawing/2014/main" id="{44505EE1-28AA-9550-165A-EC5DC6EE6265}"/>
              </a:ext>
            </a:extLst>
          </p:cNvPr>
          <p:cNvSpPr>
            <a:spLocks noGrp="1"/>
          </p:cNvSpPr>
          <p:nvPr>
            <p:ph type="title"/>
          </p:nvPr>
        </p:nvSpPr>
        <p:spPr>
          <a:xfrm>
            <a:off x="846826" y="181711"/>
            <a:ext cx="10515600" cy="1325563"/>
          </a:xfrm>
        </p:spPr>
        <p:txBody>
          <a:bodyPr/>
          <a:lstStyle/>
          <a:p>
            <a:r>
              <a:rPr lang="en-US">
                <a:latin typeface="Gill Sans MT"/>
              </a:rPr>
              <a:t>Summary &amp; Next Steps</a:t>
            </a:r>
            <a:endParaRPr lang="en-US"/>
          </a:p>
        </p:txBody>
      </p:sp>
      <p:sp>
        <p:nvSpPr>
          <p:cNvPr id="5" name="Content Placeholder 2">
            <a:extLst>
              <a:ext uri="{FF2B5EF4-FFF2-40B4-BE49-F238E27FC236}">
                <a16:creationId xmlns:a16="http://schemas.microsoft.com/office/drawing/2014/main" id="{D8AAAD57-3B40-8BE1-6085-262036D4A9A0}"/>
              </a:ext>
            </a:extLst>
          </p:cNvPr>
          <p:cNvSpPr>
            <a:spLocks noGrp="1"/>
          </p:cNvSpPr>
          <p:nvPr>
            <p:ph idx="1"/>
          </p:nvPr>
        </p:nvSpPr>
        <p:spPr>
          <a:xfrm>
            <a:off x="838200" y="1712783"/>
            <a:ext cx="10998200" cy="3911013"/>
          </a:xfrm>
        </p:spPr>
        <p:txBody>
          <a:bodyPr vert="horz" lIns="91440" tIns="45720" rIns="91440" bIns="45720" rtlCol="0" anchor="t">
            <a:normAutofit fontScale="92500" lnSpcReduction="20000"/>
          </a:bodyPr>
          <a:lstStyle/>
          <a:p>
            <a:r>
              <a:rPr lang="en-US" sz="3000">
                <a:solidFill>
                  <a:schemeClr val="tx1"/>
                </a:solidFill>
                <a:latin typeface="Arial"/>
                <a:cs typeface="Arial"/>
              </a:rPr>
              <a:t>What were the major insights, feedback, and concerns from today?</a:t>
            </a:r>
          </a:p>
          <a:p>
            <a:r>
              <a:rPr lang="en-US" sz="3000">
                <a:solidFill>
                  <a:schemeClr val="tx1"/>
                </a:solidFill>
                <a:latin typeface="Arial"/>
                <a:cs typeface="Arial"/>
              </a:rPr>
              <a:t>Are you leaving today meeting the your goals that were discussed at the beginning of the meeting?</a:t>
            </a:r>
          </a:p>
          <a:p>
            <a:r>
              <a:rPr lang="en-US" sz="3000">
                <a:solidFill>
                  <a:schemeClr val="tx1"/>
                </a:solidFill>
                <a:latin typeface="Arial"/>
                <a:cs typeface="Arial"/>
              </a:rPr>
              <a:t>Your insight and feedback will be incorporated into the report via:</a:t>
            </a:r>
          </a:p>
          <a:p>
            <a:pPr marL="685800">
              <a:lnSpc>
                <a:spcPct val="100000"/>
              </a:lnSpc>
              <a:spcBef>
                <a:spcPts val="0"/>
              </a:spcBef>
            </a:pPr>
            <a:r>
              <a:rPr lang="en-US" sz="3000">
                <a:solidFill>
                  <a:schemeClr val="tx1"/>
                </a:solidFill>
                <a:latin typeface="Arial"/>
                <a:cs typeface="Arial"/>
              </a:rPr>
              <a:t>Direct quotes</a:t>
            </a:r>
          </a:p>
          <a:p>
            <a:pPr marL="685800">
              <a:lnSpc>
                <a:spcPct val="100000"/>
              </a:lnSpc>
              <a:spcBef>
                <a:spcPts val="0"/>
              </a:spcBef>
            </a:pPr>
            <a:r>
              <a:rPr lang="en-US" sz="3000">
                <a:solidFill>
                  <a:schemeClr val="tx1"/>
                </a:solidFill>
                <a:latin typeface="Arial"/>
                <a:cs typeface="Arial"/>
              </a:rPr>
              <a:t>Major themes and discussions to be highlighted in the community engagement section of the report</a:t>
            </a:r>
          </a:p>
          <a:p>
            <a:pPr marL="685800">
              <a:lnSpc>
                <a:spcPct val="100000"/>
              </a:lnSpc>
              <a:spcBef>
                <a:spcPts val="0"/>
              </a:spcBef>
            </a:pPr>
            <a:r>
              <a:rPr lang="en-US" sz="3000">
                <a:solidFill>
                  <a:schemeClr val="tx1"/>
                </a:solidFill>
                <a:latin typeface="Arial"/>
                <a:cs typeface="Arial"/>
              </a:rPr>
              <a:t>Meeting notes will be included in the appendices of the report</a:t>
            </a:r>
          </a:p>
          <a:p>
            <a:pPr marL="685800">
              <a:lnSpc>
                <a:spcPct val="100000"/>
              </a:lnSpc>
              <a:spcBef>
                <a:spcPts val="0"/>
              </a:spcBef>
            </a:pPr>
            <a:r>
              <a:rPr lang="en-US" sz="3000">
                <a:solidFill>
                  <a:schemeClr val="tx1"/>
                </a:solidFill>
                <a:latin typeface="Arial"/>
                <a:cs typeface="Arial"/>
              </a:rPr>
              <a:t>Other ways to look at the data; we as DPH will see if it's feasible to include additional analyses</a:t>
            </a:r>
          </a:p>
          <a:p>
            <a:pPr>
              <a:spcBef>
                <a:spcPts val="1000"/>
              </a:spcBef>
            </a:pPr>
            <a:endParaRPr lang="en-US" sz="3000">
              <a:solidFill>
                <a:schemeClr val="tx1"/>
              </a:solidFill>
              <a:latin typeface="Arial"/>
              <a:cs typeface="Arial"/>
            </a:endParaRPr>
          </a:p>
          <a:p>
            <a:pPr marL="228600">
              <a:spcBef>
                <a:spcPts val="1000"/>
              </a:spcBef>
            </a:pPr>
            <a:endParaRPr lang="en-US" sz="3000">
              <a:solidFill>
                <a:srgbClr val="000000"/>
              </a:solidFill>
              <a:latin typeface="Arial"/>
              <a:cs typeface="Arial"/>
            </a:endParaRPr>
          </a:p>
          <a:p>
            <a:pPr marL="228600" lvl="2">
              <a:spcBef>
                <a:spcPts val="1000"/>
              </a:spcBef>
            </a:pPr>
            <a:endParaRPr lang="en-US" sz="2800">
              <a:solidFill>
                <a:srgbClr val="000000"/>
              </a:solidFill>
              <a:highlight>
                <a:srgbClr val="FFFF00"/>
              </a:highlight>
              <a:cs typeface="Arial"/>
            </a:endParaRPr>
          </a:p>
        </p:txBody>
      </p:sp>
    </p:spTree>
    <p:extLst>
      <p:ext uri="{BB962C8B-B14F-4D97-AF65-F5344CB8AC3E}">
        <p14:creationId xmlns:p14="http://schemas.microsoft.com/office/powerpoint/2010/main" val="5421067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1EF5A-0F94-35E3-98C0-519DDB1104A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F5EABF-56D1-5B89-2246-91EC2BB4261E}"/>
              </a:ext>
            </a:extLst>
          </p:cNvPr>
          <p:cNvSpPr>
            <a:spLocks noGrp="1"/>
          </p:cNvSpPr>
          <p:nvPr>
            <p:ph type="sldNum" sz="quarter" idx="12"/>
          </p:nvPr>
        </p:nvSpPr>
        <p:spPr/>
        <p:txBody>
          <a:bodyPr/>
          <a:lstStyle/>
          <a:p>
            <a:r>
              <a:rPr lang="en-US"/>
              <a:t>Slide </a:t>
            </a:r>
            <a:fld id="{FF0CA7F6-C6A5-4B8D-AFCC-42F4A1E28EAF}" type="slidenum">
              <a:rPr lang="en-US" smtClean="0"/>
              <a:t>65</a:t>
            </a:fld>
            <a:endParaRPr lang="en-US"/>
          </a:p>
        </p:txBody>
      </p:sp>
      <p:sp>
        <p:nvSpPr>
          <p:cNvPr id="2" name="Title 1">
            <a:extLst>
              <a:ext uri="{FF2B5EF4-FFF2-40B4-BE49-F238E27FC236}">
                <a16:creationId xmlns:a16="http://schemas.microsoft.com/office/drawing/2014/main" id="{F22A69CA-6809-E48E-5513-F9CCD63D9A16}"/>
              </a:ext>
            </a:extLst>
          </p:cNvPr>
          <p:cNvSpPr>
            <a:spLocks noGrp="1"/>
          </p:cNvSpPr>
          <p:nvPr>
            <p:ph type="title"/>
          </p:nvPr>
        </p:nvSpPr>
        <p:spPr>
          <a:xfrm>
            <a:off x="1042261" y="366668"/>
            <a:ext cx="10515600" cy="5442360"/>
          </a:xfrm>
        </p:spPr>
        <p:txBody>
          <a:bodyPr>
            <a:normAutofit/>
          </a:bodyPr>
          <a:lstStyle/>
          <a:p>
            <a:r>
              <a:rPr lang="en-US" sz="3400">
                <a:latin typeface="Gill Sans MT"/>
              </a:rPr>
              <a:t>Next Meeting:</a:t>
            </a:r>
            <a:br>
              <a:rPr lang="en-US" sz="3400">
                <a:latin typeface="Gill Sans MT"/>
              </a:rPr>
            </a:br>
            <a:br>
              <a:rPr lang="en-US" sz="3400">
                <a:latin typeface="Gill Sans MT"/>
              </a:rPr>
            </a:br>
            <a:r>
              <a:rPr lang="en-US" sz="3400">
                <a:latin typeface="Gill Sans MT"/>
              </a:rPr>
              <a:t>Tuesday, October 27</a:t>
            </a:r>
            <a:br>
              <a:rPr lang="en-US" sz="3400">
                <a:latin typeface="Gill Sans MT"/>
              </a:rPr>
            </a:br>
            <a:r>
              <a:rPr lang="en-US" sz="3400">
                <a:latin typeface="Gill Sans MT"/>
              </a:rPr>
              <a:t>1pm – 4 pm</a:t>
            </a:r>
            <a:br>
              <a:rPr lang="en-US" sz="3400"/>
            </a:br>
            <a:r>
              <a:rPr lang="en-US" sz="3400">
                <a:latin typeface="Gill Sans MT"/>
              </a:rPr>
              <a:t>Main Library – Hispanic/Latino Meeting Room</a:t>
            </a:r>
            <a:br>
              <a:rPr lang="en-US" sz="3400"/>
            </a:br>
            <a:r>
              <a:rPr lang="en-US" sz="3400">
                <a:latin typeface="Gill Sans MT"/>
              </a:rPr>
              <a:t>Please RSVP via Eventbrite</a:t>
            </a:r>
            <a:br>
              <a:rPr lang="en-US" sz="3400"/>
            </a:br>
            <a:br>
              <a:rPr lang="en-US" sz="3400"/>
            </a:br>
            <a:r>
              <a:rPr lang="en-US" sz="3400">
                <a:latin typeface="Gill Sans MT"/>
              </a:rPr>
              <a:t>We will focus on hearing your recommendations on how to improve food security through programming, funding, and local policy.</a:t>
            </a:r>
            <a:br>
              <a:rPr lang="en-US" sz="3400"/>
            </a:br>
            <a:endParaRPr lang="en-US" sz="3400"/>
          </a:p>
        </p:txBody>
      </p:sp>
    </p:spTree>
    <p:extLst>
      <p:ext uri="{BB962C8B-B14F-4D97-AF65-F5344CB8AC3E}">
        <p14:creationId xmlns:p14="http://schemas.microsoft.com/office/powerpoint/2010/main" val="7621970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thank you!</a:t>
            </a:r>
          </a:p>
        </p:txBody>
      </p:sp>
      <p:sp>
        <p:nvSpPr>
          <p:cNvPr id="3" name="Subtitle 2"/>
          <p:cNvSpPr>
            <a:spLocks noGrp="1"/>
          </p:cNvSpPr>
          <p:nvPr>
            <p:ph type="subTitle" idx="1"/>
          </p:nvPr>
        </p:nvSpPr>
        <p:spPr/>
        <p:txBody>
          <a:bodyPr vert="horz" lIns="91440" tIns="45720" rIns="91440" bIns="45720" rtlCol="0" anchor="t">
            <a:normAutofit/>
          </a:bodyPr>
          <a:lstStyle/>
          <a:p>
            <a:r>
              <a:rPr lang="en-US">
                <a:latin typeface="Myriad Pro"/>
              </a:rPr>
              <a:t>Please contact </a:t>
            </a:r>
            <a:r>
              <a:rPr lang="en-US">
                <a:latin typeface="Myriad Pro"/>
                <a:hlinkClick r:id="rId3"/>
              </a:rPr>
              <a:t>eric.g.chan@sfdph.org</a:t>
            </a:r>
            <a:r>
              <a:rPr lang="en-US">
                <a:latin typeface="Myriad Pro"/>
              </a:rPr>
              <a:t> for any questions</a:t>
            </a:r>
            <a:endParaRPr lang="en-US"/>
          </a:p>
        </p:txBody>
      </p:sp>
    </p:spTree>
    <p:extLst>
      <p:ext uri="{BB962C8B-B14F-4D97-AF65-F5344CB8AC3E}">
        <p14:creationId xmlns:p14="http://schemas.microsoft.com/office/powerpoint/2010/main" val="1044273559"/>
      </p:ext>
    </p:extLst>
  </p:cSld>
  <p:clrMapOvr>
    <a:masterClrMapping/>
  </p:clrMapOvr>
</p:sld>
</file>

<file path=ppt/theme/theme1.xml><?xml version="1.0" encoding="utf-8"?>
<a:theme xmlns:a="http://schemas.openxmlformats.org/drawingml/2006/main" name="PHD PPT Template">
  <a:themeElements>
    <a:clrScheme name="PHD Colors Updated">
      <a:dk1>
        <a:sysClr val="windowText" lastClr="000000"/>
      </a:dk1>
      <a:lt1>
        <a:sysClr val="window" lastClr="FFFFFF"/>
      </a:lt1>
      <a:dk2>
        <a:srgbClr val="44546A"/>
      </a:dk2>
      <a:lt2>
        <a:srgbClr val="E7E6E6"/>
      </a:lt2>
      <a:accent1>
        <a:srgbClr val="D9591E"/>
      </a:accent1>
      <a:accent2>
        <a:srgbClr val="1F78E3"/>
      </a:accent2>
      <a:accent3>
        <a:srgbClr val="AEABAB"/>
      </a:accent3>
      <a:accent4>
        <a:srgbClr val="8CC63F"/>
      </a:accent4>
      <a:accent5>
        <a:srgbClr val="006738"/>
      </a:accent5>
      <a:accent6>
        <a:srgbClr val="F9ED3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ba13ff-75c6-486a-b86e-289306f2a803" xsi:nil="true"/>
    <lcf76f155ced4ddcb4097134ff3c332f xmlns="960ab6a0-e206-4149-9a33-65dc34ba8f0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65C18025E2AC46AE4A03A548389F3B" ma:contentTypeVersion="14" ma:contentTypeDescription="Create a new document." ma:contentTypeScope="" ma:versionID="2b8ec321f70a1d0d162e0d7cad488a70">
  <xsd:schema xmlns:xsd="http://www.w3.org/2001/XMLSchema" xmlns:xs="http://www.w3.org/2001/XMLSchema" xmlns:p="http://schemas.microsoft.com/office/2006/metadata/properties" xmlns:ns2="960ab6a0-e206-4149-9a33-65dc34ba8f03" xmlns:ns3="2cba13ff-75c6-486a-b86e-289306f2a803" targetNamespace="http://schemas.microsoft.com/office/2006/metadata/properties" ma:root="true" ma:fieldsID="40658fba5bb2f91864d2154effab3459" ns2:_="" ns3:_="">
    <xsd:import namespace="960ab6a0-e206-4149-9a33-65dc34ba8f03"/>
    <xsd:import namespace="2cba13ff-75c6-486a-b86e-289306f2a80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0ab6a0-e206-4149-9a33-65dc34ba8f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b278eec-cad9-4ec1-bf87-f68f02c44eb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ba13ff-75c6-486a-b86e-289306f2a8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5085f18-743f-4769-b73d-b616fbde1c24}" ma:internalName="TaxCatchAll" ma:showField="CatchAllData" ma:web="2cba13ff-75c6-486a-b86e-289306f2a8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3F2194-E15B-43ED-9A61-9841ECB57772}">
  <ds:schemaRefs>
    <ds:schemaRef ds:uri="960ab6a0-e206-4149-9a33-65dc34ba8f03"/>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2cba13ff-75c6-486a-b86e-289306f2a803"/>
    <ds:schemaRef ds:uri="http://www.w3.org/XML/1998/namespace"/>
    <ds:schemaRef ds:uri="http://purl.org/dc/dcmitype/"/>
  </ds:schemaRefs>
</ds:datastoreItem>
</file>

<file path=customXml/itemProps2.xml><?xml version="1.0" encoding="utf-8"?>
<ds:datastoreItem xmlns:ds="http://schemas.openxmlformats.org/officeDocument/2006/customXml" ds:itemID="{FB8F452B-E45E-43B3-92A9-EB2908C6B04D}">
  <ds:schemaRefs>
    <ds:schemaRef ds:uri="2cba13ff-75c6-486a-b86e-289306f2a803"/>
    <ds:schemaRef ds:uri="960ab6a0-e206-4149-9a33-65dc34ba8f0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DCDB235-BED9-4F44-A014-7709C117A4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TotalTime>
  <Words>3409</Words>
  <Application>Microsoft Office PowerPoint</Application>
  <PresentationFormat>Widescreen</PresentationFormat>
  <Paragraphs>781</Paragraphs>
  <Slides>66</Slides>
  <Notes>66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Calibri</vt:lpstr>
      <vt:lpstr>Gill Sans MT</vt:lpstr>
      <vt:lpstr>Myriad Pro</vt:lpstr>
      <vt:lpstr>Segoe UI</vt:lpstr>
      <vt:lpstr>Tw Cen MT</vt:lpstr>
      <vt:lpstr>Wingdings</vt:lpstr>
      <vt:lpstr>PHD PPT Template</vt:lpstr>
      <vt:lpstr>Biennial Food Security and Equity Report 2026 Community Meeting #1</vt:lpstr>
      <vt:lpstr>Land Acknowledgment</vt:lpstr>
      <vt:lpstr>Community Agreements</vt:lpstr>
      <vt:lpstr>Biennial Food Security &amp; Equity Report Project Team</vt:lpstr>
      <vt:lpstr>Why Are We Here Today</vt:lpstr>
      <vt:lpstr>Community Goals – Pair Share</vt:lpstr>
      <vt:lpstr>Discussion Questions</vt:lpstr>
      <vt:lpstr>Health Equity &amp; Food Insecurity</vt:lpstr>
      <vt:lpstr>Health Equity Diagram</vt:lpstr>
      <vt:lpstr>Overview and Updates</vt:lpstr>
      <vt:lpstr>Purpose of the BFSER</vt:lpstr>
      <vt:lpstr>The Future of the BFSER</vt:lpstr>
      <vt:lpstr>Food Insecurity &amp;  Nutrition-Sensitive Conditions </vt:lpstr>
      <vt:lpstr>Priorities Based on the Preliminary Dataset</vt:lpstr>
      <vt:lpstr>Food insecurity rates by zip code</vt:lpstr>
      <vt:lpstr>Mortality due to top six nutrition sensitive conditions (Ischemic heart disease, cerebrovascular disease, hypertensive disease,  Alzheimer’s disease, diabetes mellitus, colon/rectum cancer) by race/ethnicity, San Francisco, 2020-2024 </vt:lpstr>
      <vt:lpstr>Household Income, Poverty, and Self-sufficiency Data</vt:lpstr>
      <vt:lpstr>Zip Codes With Lowest Annual Median Income in San Francisco </vt:lpstr>
      <vt:lpstr>Annual Median Income &amp; The Self-Sufficiency Standard in San Francisco</vt:lpstr>
      <vt:lpstr>What Story is This Data Telling?</vt:lpstr>
      <vt:lpstr>Discussion – Break Out Groups</vt:lpstr>
      <vt:lpstr>Break – 10 min.</vt:lpstr>
      <vt:lpstr>Data Collection Process and Timeline</vt:lpstr>
      <vt:lpstr>Report Process &amp; Timeline</vt:lpstr>
      <vt:lpstr>Data From Reporting Departments/Agencies</vt:lpstr>
      <vt:lpstr>Data Collected from Departments</vt:lpstr>
      <vt:lpstr>Data Collected from Direct Food Programs</vt:lpstr>
      <vt:lpstr>City-funded Grantee Data Collection</vt:lpstr>
      <vt:lpstr>Reporting Department Data</vt:lpstr>
      <vt:lpstr>Response Type</vt:lpstr>
      <vt:lpstr>Top Infrastructure Projects Funded</vt:lpstr>
      <vt:lpstr>Infrastructure funding</vt:lpstr>
      <vt:lpstr>Department Evaluations</vt:lpstr>
      <vt:lpstr>Grantee Data</vt:lpstr>
      <vt:lpstr>16 Programs provided Grantee Data</vt:lpstr>
      <vt:lpstr>Funding Data for Direct Food Programs</vt:lpstr>
      <vt:lpstr>Direct food program funding</vt:lpstr>
      <vt:lpstr>Funding by department</vt:lpstr>
      <vt:lpstr>Top 5 Programs by Funding Amount</vt:lpstr>
      <vt:lpstr>What story is this data telling us summary 2</vt:lpstr>
      <vt:lpstr>Discussion – Breakout Groups</vt:lpstr>
      <vt:lpstr>Second break in presentation </vt:lpstr>
      <vt:lpstr>Program Data</vt:lpstr>
      <vt:lpstr>Total number of individuals and households served</vt:lpstr>
      <vt:lpstr>Types of food service programs overview</vt:lpstr>
      <vt:lpstr>Types of food service programs food delivery</vt:lpstr>
      <vt:lpstr>Types of food service programs financial resources</vt:lpstr>
      <vt:lpstr>Types of food service programs total units delivered</vt:lpstr>
      <vt:lpstr>Types of food service programs budget</vt:lpstr>
      <vt:lpstr>Types of food service programs delivery frequency</vt:lpstr>
      <vt:lpstr>Top 6 Populations Served by Food Programs</vt:lpstr>
      <vt:lpstr>How well are direct food service programs serving  those in need?</vt:lpstr>
      <vt:lpstr>Number of programs serving priority race/ethnicity groups (N = 35)</vt:lpstr>
      <vt:lpstr>Number of programs serving priority age groups  (N = 35) </vt:lpstr>
      <vt:lpstr>Nutrition sensitive conditions</vt:lpstr>
      <vt:lpstr>Programs Addressing Nutrition-Sensitive Conditions</vt:lpstr>
      <vt:lpstr>Discussion – Large Group</vt:lpstr>
      <vt:lpstr>Food programs – zip codes served</vt:lpstr>
      <vt:lpstr>Food program locations and zip codes with highest rates of food insecurity</vt:lpstr>
      <vt:lpstr>Food Insecurity Among Program Participants</vt:lpstr>
      <vt:lpstr>Percent food insecure by program</vt:lpstr>
      <vt:lpstr>What story is this data telling us summary 3</vt:lpstr>
      <vt:lpstr>Discussion – breakout groups 2</vt:lpstr>
      <vt:lpstr>Summary &amp; Next Steps</vt:lpstr>
      <vt:lpstr>Next Meeting:  Tuesday, October 27 1pm – 4 pm Main Library – Hispanic/Latino Meeting Room Please RSVP via Eventbrite  We will focus on hearing your recommendations on how to improve food security through programming, funding, and local policy.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MEHROZ BAIG</dc:creator>
  <cp:lastModifiedBy>Plank, Kaela (DPH)</cp:lastModifiedBy>
  <cp:revision>3</cp:revision>
  <dcterms:created xsi:type="dcterms:W3CDTF">2017-04-14T17:59:22Z</dcterms:created>
  <dcterms:modified xsi:type="dcterms:W3CDTF">2026-10-01T17:08:52Z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0x0101002D65C18025E2AC46AE4A03A548389F3B</vt:lpwstr>
  </property>
  <property fmtid="{D5CDD505-2E9C-101B-9397-08002B2CF9AE}" pid="3" name="MediaServiceImageTags">
    <vt:lpwstr/>
  </property>
</Properties>
</file>