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notesMasterIdLst>
    <p:notesMasterId r:id="rId15"/>
  </p:notesMasterIdLst>
  <p:handoutMasterIdLst>
    <p:handoutMasterId r:id="rId16"/>
  </p:handoutMasterIdLst>
  <p:sldIdLst>
    <p:sldId id="256" r:id="rId5"/>
    <p:sldId id="676" r:id="rId6"/>
    <p:sldId id="674" r:id="rId7"/>
    <p:sldId id="479" r:id="rId8"/>
    <p:sldId id="471" r:id="rId9"/>
    <p:sldId id="473" r:id="rId10"/>
    <p:sldId id="673" r:id="rId11"/>
    <p:sldId id="472" r:id="rId12"/>
    <p:sldId id="675" r:id="rId13"/>
    <p:sldId id="410" r:id="rId14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pos="5568" userDrawn="1">
          <p15:clr>
            <a:srgbClr val="A4A3A4"/>
          </p15:clr>
        </p15:guide>
        <p15:guide id="4" pos="2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29B5365-1BED-911D-BF58-7D521DA2333F}" name="Alberto, Dianne (ADM)" initials="DA" userId="S::dianne.alberto@sfgov.org::0b3edfd5-e285-4875-a07e-2debcd5b2a13" providerId="AD"/>
  <p188:author id="{805CC97F-00C8-D744-6170-D6447007D331}" name="Beck, Bob (ADM)" initials="BB" userId="S::bob.beck@sfgov.org::0275cbdd-41bf-4056-b2b2-addf791ea29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sa Lamb" initials="EL" lastIdx="1" clrIdx="0">
    <p:extLst>
      <p:ext uri="{19B8F6BF-5375-455C-9EA6-DF929625EA0E}">
        <p15:presenceInfo xmlns:p15="http://schemas.microsoft.com/office/powerpoint/2012/main" userId="S-1-5-21-3182784821-3064704489-3179880800-10438" providerId="AD"/>
      </p:ext>
    </p:extLst>
  </p:cmAuthor>
  <p:cmAuthor id="2" name="John Gavin" initials="JG" lastIdx="1" clrIdx="1">
    <p:extLst>
      <p:ext uri="{19B8F6BF-5375-455C-9EA6-DF929625EA0E}">
        <p15:presenceInfo xmlns:p15="http://schemas.microsoft.com/office/powerpoint/2012/main" userId="S-1-5-21-3182784821-3064704489-3179880800-9186" providerId="AD"/>
      </p:ext>
    </p:extLst>
  </p:cmAuthor>
  <p:cmAuthor id="3" name="Jamie Querubin" initials="JQ" lastIdx="5" clrIdx="2">
    <p:extLst>
      <p:ext uri="{19B8F6BF-5375-455C-9EA6-DF929625EA0E}">
        <p15:presenceInfo xmlns:p15="http://schemas.microsoft.com/office/powerpoint/2012/main" userId="Jamie Querub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AF7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258311-844D-EAD9-7E38-125C3C5FB5B9}" v="150" dt="2025-12-10T00:58:05.724"/>
    <p1510:client id="{EA4B8F70-CDC0-4505-A762-D4919ED13F6D}" v="23" dt="2025-12-09T00:24:59.957"/>
    <p1510:client id="{EFA54942-2BEB-B9C8-A1C6-AECE44435C31}" v="193" dt="2025-12-10T00:48:56.29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187" autoAdjust="0"/>
  </p:normalViewPr>
  <p:slideViewPr>
    <p:cSldViewPr snapToGrid="0">
      <p:cViewPr varScale="1">
        <p:scale>
          <a:sx n="125" d="100"/>
          <a:sy n="125" d="100"/>
        </p:scale>
        <p:origin x="1194" y="-522"/>
      </p:cViewPr>
      <p:guideLst>
        <p:guide orient="horz" pos="2880"/>
        <p:guide pos="2160"/>
        <p:guide pos="5568"/>
        <p:guide pos="28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Querubin, Jamie (ADM)" userId="S::jamie.querubin@sfgov.org::16004b58-2b2b-4689-a0f1-18ad36aecffc" providerId="AD" clId="Web-{EFA54942-2BEB-B9C8-A1C6-AECE44435C31}"/>
    <pc:docChg chg="modSld">
      <pc:chgData name="Querubin, Jamie (ADM)" userId="S::jamie.querubin@sfgov.org::16004b58-2b2b-4689-a0f1-18ad36aecffc" providerId="AD" clId="Web-{EFA54942-2BEB-B9C8-A1C6-AECE44435C31}" dt="2025-12-10T00:48:56.299" v="190" actId="20577"/>
      <pc:docMkLst>
        <pc:docMk/>
      </pc:docMkLst>
      <pc:sldChg chg="modSp">
        <pc:chgData name="Querubin, Jamie (ADM)" userId="S::jamie.querubin@sfgov.org::16004b58-2b2b-4689-a0f1-18ad36aecffc" providerId="AD" clId="Web-{EFA54942-2BEB-B9C8-A1C6-AECE44435C31}" dt="2025-12-10T00:48:56.299" v="190" actId="20577"/>
        <pc:sldMkLst>
          <pc:docMk/>
          <pc:sldMk cId="1474444431" sldId="471"/>
        </pc:sldMkLst>
        <pc:spChg chg="mod">
          <ac:chgData name="Querubin, Jamie (ADM)" userId="S::jamie.querubin@sfgov.org::16004b58-2b2b-4689-a0f1-18ad36aecffc" providerId="AD" clId="Web-{EFA54942-2BEB-B9C8-A1C6-AECE44435C31}" dt="2025-12-10T00:48:56.299" v="190" actId="20577"/>
          <ac:spMkLst>
            <pc:docMk/>
            <pc:sldMk cId="1474444431" sldId="471"/>
            <ac:spMk id="23556" creationId="{00000000-0000-0000-0000-000000000000}"/>
          </ac:spMkLst>
        </pc:spChg>
      </pc:sldChg>
      <pc:sldChg chg="modSp">
        <pc:chgData name="Querubin, Jamie (ADM)" userId="S::jamie.querubin@sfgov.org::16004b58-2b2b-4689-a0f1-18ad36aecffc" providerId="AD" clId="Web-{EFA54942-2BEB-B9C8-A1C6-AECE44435C31}" dt="2025-12-10T00:31:01.078" v="83" actId="20577"/>
        <pc:sldMkLst>
          <pc:docMk/>
          <pc:sldMk cId="2804074778" sldId="674"/>
        </pc:sldMkLst>
        <pc:spChg chg="mod">
          <ac:chgData name="Querubin, Jamie (ADM)" userId="S::jamie.querubin@sfgov.org::16004b58-2b2b-4689-a0f1-18ad36aecffc" providerId="AD" clId="Web-{EFA54942-2BEB-B9C8-A1C6-AECE44435C31}" dt="2025-12-10T00:31:01.078" v="83" actId="20577"/>
          <ac:spMkLst>
            <pc:docMk/>
            <pc:sldMk cId="2804074778" sldId="674"/>
            <ac:spMk id="23556" creationId="{C2881C02-B36D-BA18-9B4E-F8CA81AF1342}"/>
          </ac:spMkLst>
        </pc:spChg>
      </pc:sldChg>
      <pc:sldChg chg="modSp">
        <pc:chgData name="Querubin, Jamie (ADM)" userId="S::jamie.querubin@sfgov.org::16004b58-2b2b-4689-a0f1-18ad36aecffc" providerId="AD" clId="Web-{EFA54942-2BEB-B9C8-A1C6-AECE44435C31}" dt="2025-12-10T00:28:40.624" v="2" actId="20577"/>
        <pc:sldMkLst>
          <pc:docMk/>
          <pc:sldMk cId="1110050424" sldId="675"/>
        </pc:sldMkLst>
        <pc:spChg chg="mod">
          <ac:chgData name="Querubin, Jamie (ADM)" userId="S::jamie.querubin@sfgov.org::16004b58-2b2b-4689-a0f1-18ad36aecffc" providerId="AD" clId="Web-{EFA54942-2BEB-B9C8-A1C6-AECE44435C31}" dt="2025-12-10T00:28:40.624" v="2" actId="20577"/>
          <ac:spMkLst>
            <pc:docMk/>
            <pc:sldMk cId="1110050424" sldId="675"/>
            <ac:spMk id="23556" creationId="{9BB0DE02-3AB0-DC83-AF61-C16877F3A542}"/>
          </ac:spMkLst>
        </pc:spChg>
      </pc:sldChg>
      <pc:sldChg chg="modSp">
        <pc:chgData name="Querubin, Jamie (ADM)" userId="S::jamie.querubin@sfgov.org::16004b58-2b2b-4689-a0f1-18ad36aecffc" providerId="AD" clId="Web-{EFA54942-2BEB-B9C8-A1C6-AECE44435C31}" dt="2025-12-10T00:28:31.655" v="0" actId="20577"/>
        <pc:sldMkLst>
          <pc:docMk/>
          <pc:sldMk cId="180916662" sldId="676"/>
        </pc:sldMkLst>
        <pc:spChg chg="mod">
          <ac:chgData name="Querubin, Jamie (ADM)" userId="S::jamie.querubin@sfgov.org::16004b58-2b2b-4689-a0f1-18ad36aecffc" providerId="AD" clId="Web-{EFA54942-2BEB-B9C8-A1C6-AECE44435C31}" dt="2025-12-10T00:28:31.655" v="0" actId="20577"/>
          <ac:spMkLst>
            <pc:docMk/>
            <pc:sldMk cId="180916662" sldId="676"/>
            <ac:spMk id="23556" creationId="{BF7FCA7D-AEE4-35C7-4FF3-E22F79C51ED1}"/>
          </ac:spMkLst>
        </pc:spChg>
      </pc:sldChg>
    </pc:docChg>
  </pc:docChgLst>
  <pc:docChgLst>
    <pc:chgData name="Querubin, Jamie (ADM)" userId="S::jamie.querubin@sfgov.org::16004b58-2b2b-4689-a0f1-18ad36aecffc" providerId="AD" clId="Web-{94258311-844D-EAD9-7E38-125C3C5FB5B9}"/>
    <pc:docChg chg="delSld modSld">
      <pc:chgData name="Querubin, Jamie (ADM)" userId="S::jamie.querubin@sfgov.org::16004b58-2b2b-4689-a0f1-18ad36aecffc" providerId="AD" clId="Web-{94258311-844D-EAD9-7E38-125C3C5FB5B9}" dt="2025-12-10T00:58:05.724" v="147"/>
      <pc:docMkLst>
        <pc:docMk/>
      </pc:docMkLst>
      <pc:sldChg chg="modSp">
        <pc:chgData name="Querubin, Jamie (ADM)" userId="S::jamie.querubin@sfgov.org::16004b58-2b2b-4689-a0f1-18ad36aecffc" providerId="AD" clId="Web-{94258311-844D-EAD9-7E38-125C3C5FB5B9}" dt="2025-12-10T00:57:17.302" v="143" actId="20577"/>
        <pc:sldMkLst>
          <pc:docMk/>
          <pc:sldMk cId="4145251247" sldId="472"/>
        </pc:sldMkLst>
        <pc:spChg chg="mod">
          <ac:chgData name="Querubin, Jamie (ADM)" userId="S::jamie.querubin@sfgov.org::16004b58-2b2b-4689-a0f1-18ad36aecffc" providerId="AD" clId="Web-{94258311-844D-EAD9-7E38-125C3C5FB5B9}" dt="2025-12-10T00:57:17.302" v="143" actId="20577"/>
          <ac:spMkLst>
            <pc:docMk/>
            <pc:sldMk cId="4145251247" sldId="472"/>
            <ac:spMk id="23556" creationId="{00000000-0000-0000-0000-000000000000}"/>
          </ac:spMkLst>
        </pc:spChg>
      </pc:sldChg>
      <pc:sldChg chg="del">
        <pc:chgData name="Querubin, Jamie (ADM)" userId="S::jamie.querubin@sfgov.org::16004b58-2b2b-4689-a0f1-18ad36aecffc" providerId="AD" clId="Web-{94258311-844D-EAD9-7E38-125C3C5FB5B9}" dt="2025-12-10T00:58:04.661" v="146"/>
        <pc:sldMkLst>
          <pc:docMk/>
          <pc:sldMk cId="2290795406" sldId="669"/>
        </pc:sldMkLst>
      </pc:sldChg>
      <pc:sldChg chg="del">
        <pc:chgData name="Querubin, Jamie (ADM)" userId="S::jamie.querubin@sfgov.org::16004b58-2b2b-4689-a0f1-18ad36aecffc" providerId="AD" clId="Web-{94258311-844D-EAD9-7E38-125C3C5FB5B9}" dt="2025-12-10T00:58:04.005" v="145"/>
        <pc:sldMkLst>
          <pc:docMk/>
          <pc:sldMk cId="1352764699" sldId="670"/>
        </pc:sldMkLst>
      </pc:sldChg>
      <pc:sldChg chg="del">
        <pc:chgData name="Querubin, Jamie (ADM)" userId="S::jamie.querubin@sfgov.org::16004b58-2b2b-4689-a0f1-18ad36aecffc" providerId="AD" clId="Web-{94258311-844D-EAD9-7E38-125C3C5FB5B9}" dt="2025-12-10T00:58:03.177" v="144"/>
        <pc:sldMkLst>
          <pc:docMk/>
          <pc:sldMk cId="951019724" sldId="671"/>
        </pc:sldMkLst>
      </pc:sldChg>
      <pc:sldChg chg="del">
        <pc:chgData name="Querubin, Jamie (ADM)" userId="S::jamie.querubin@sfgov.org::16004b58-2b2b-4689-a0f1-18ad36aecffc" providerId="AD" clId="Web-{94258311-844D-EAD9-7E38-125C3C5FB5B9}" dt="2025-12-10T00:58:05.724" v="147"/>
        <pc:sldMkLst>
          <pc:docMk/>
          <pc:sldMk cId="2726150717" sldId="672"/>
        </pc:sldMkLst>
      </pc:sldChg>
      <pc:sldChg chg="modSp">
        <pc:chgData name="Querubin, Jamie (ADM)" userId="S::jamie.querubin@sfgov.org::16004b58-2b2b-4689-a0f1-18ad36aecffc" providerId="AD" clId="Web-{94258311-844D-EAD9-7E38-125C3C5FB5B9}" dt="2025-12-10T00:52:38.612" v="20" actId="20577"/>
        <pc:sldMkLst>
          <pc:docMk/>
          <pc:sldMk cId="518512522" sldId="673"/>
        </pc:sldMkLst>
        <pc:spChg chg="mod">
          <ac:chgData name="Querubin, Jamie (ADM)" userId="S::jamie.querubin@sfgov.org::16004b58-2b2b-4689-a0f1-18ad36aecffc" providerId="AD" clId="Web-{94258311-844D-EAD9-7E38-125C3C5FB5B9}" dt="2025-12-10T00:52:38.612" v="20" actId="20577"/>
          <ac:spMkLst>
            <pc:docMk/>
            <pc:sldMk cId="518512522" sldId="673"/>
            <ac:spMk id="23556" creationId="{6BB4A8F5-6CC9-A758-022F-7975CB9B78D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EF6B70-B4B0-43BB-B49E-54B8A654AA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4" y="0"/>
            <a:ext cx="3038319" cy="46222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0DB6E1-DE18-4B9A-ADAA-09F3DEF191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889" y="0"/>
            <a:ext cx="3038319" cy="46222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75393-3114-4EBD-A58C-2E75BE05BDC5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2CBC7F-A36A-4077-B8AB-FBD989DB59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4" y="8773859"/>
            <a:ext cx="3038319" cy="4622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1D2271-6B69-4FD0-8E4B-28F6C8100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889" y="8773859"/>
            <a:ext cx="3038319" cy="4622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0B2CD-7E0B-437A-91E3-1326BD6B7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847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2918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93177" tIns="46589" rIns="93177" bIns="46589">
            <a:normAutofit fontScale="25000" lnSpcReduction="20000"/>
          </a:bodyPr>
          <a:lstStyle/>
          <a:p>
            <a:pPr lvl="0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A18AB-451F-47FC-9497-B23B42E6693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238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6A3B8-C0B8-8606-AC78-CECB1908E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A4C27B-8AE9-280C-688C-4261490408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92FA78-5CAE-61D4-D9EB-3F4828CDBD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9441B0-4A33-E724-554D-E01C564FE1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A18AB-451F-47FC-9497-B23B42E6693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808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25EBF-696A-7A59-9E74-3F84142AB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280FAA-7FA9-1A1C-0A84-A1A95735B0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E8F02DD-693F-F10A-B00A-3C89C4FF18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C24A2F-CD42-DBAD-19A4-8771F90810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A18AB-451F-47FC-9497-B23B42E669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16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A18AB-451F-47FC-9497-B23B42E669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85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73100" lvl="2" indent="-342900">
              <a:lnSpc>
                <a:spcPct val="110000"/>
              </a:lnSpc>
              <a:spcBef>
                <a:spcPts val="900"/>
              </a:spcBef>
            </a:pPr>
            <a:r>
              <a:rPr lang="en-US" sz="1600" dirty="0">
                <a:latin typeface="Segoe UI"/>
                <a:cs typeface="Segoe UI"/>
              </a:rPr>
              <a:t>Monitor current leases and overall market strength </a:t>
            </a:r>
          </a:p>
          <a:p>
            <a:pPr marL="673100" lvl="2" indent="-342900">
              <a:lnSpc>
                <a:spcPct val="110000"/>
              </a:lnSpc>
              <a:spcBef>
                <a:spcPts val="900"/>
              </a:spcBef>
            </a:pPr>
            <a:r>
              <a:rPr lang="en-US" sz="1600" dirty="0">
                <a:latin typeface="Segoe UI"/>
                <a:cs typeface="Segoe UI"/>
              </a:rPr>
              <a:t>Assess potential impacts of Stage II construction on leasing activities and revenues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A18AB-451F-47FC-9497-B23B42E6693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8502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Discretionary projects – YMCA rehab; building demolitions; power grid improvements;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A18AB-451F-47FC-9497-B23B42E6693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1572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35599B-2D9E-5554-EF13-15507A57F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AFD59A-442E-CAAE-419E-4EB56E6202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B1ACE44-8759-BFB1-9C07-53107D47BF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/>
            <a:r>
              <a:rPr lang="en-US" sz="1800" b="1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Annual Change in Total Costs</a:t>
            </a:r>
            <a:endParaRPr lang="en-US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/>
            <a:r>
              <a:rPr lang="en-US" sz="180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FY25</a:t>
            </a:r>
            <a:endParaRPr lang="en-US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/>
            <a:r>
              <a:rPr lang="en-US" sz="180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2.2%</a:t>
            </a:r>
            <a:endParaRPr lang="en-US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/>
            <a:r>
              <a:rPr lang="en-US" sz="180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FY26</a:t>
            </a:r>
            <a:endParaRPr lang="en-US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/>
            <a:r>
              <a:rPr lang="en-US" sz="180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3.5%</a:t>
            </a:r>
            <a:endParaRPr lang="en-US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/>
            <a:r>
              <a:rPr lang="en-US" sz="180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FY27</a:t>
            </a:r>
            <a:endParaRPr lang="en-US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/>
            <a:r>
              <a:rPr lang="en-US" sz="180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3.8%</a:t>
            </a:r>
            <a:endParaRPr lang="en-US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F5D22C-BFF2-8796-17FC-1610EA663D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A18AB-451F-47FC-9497-B23B42E6693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9839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/>
            <a:r>
              <a:rPr lang="en-US" sz="1800" b="1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Annual Change in Total Costs</a:t>
            </a:r>
            <a:endParaRPr lang="en-US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/>
            <a:r>
              <a:rPr lang="en-US" sz="180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FY25</a:t>
            </a:r>
            <a:endParaRPr lang="en-US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/>
            <a:r>
              <a:rPr lang="en-US" sz="180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2.2%</a:t>
            </a:r>
            <a:endParaRPr lang="en-US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/>
            <a:r>
              <a:rPr lang="en-US" sz="180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FY26</a:t>
            </a:r>
            <a:endParaRPr lang="en-US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/>
            <a:r>
              <a:rPr lang="en-US" sz="180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3.5%</a:t>
            </a:r>
            <a:endParaRPr lang="en-US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/>
            <a:r>
              <a:rPr lang="en-US" sz="180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FY27</a:t>
            </a:r>
            <a:endParaRPr lang="en-US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marR="0"/>
            <a:r>
              <a:rPr lang="en-US" sz="180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3.8%</a:t>
            </a:r>
            <a:endParaRPr lang="en-US" sz="180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A18AB-451F-47FC-9497-B23B42E6693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910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1E823-63A9-3D7D-3770-CD424C9DE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B02F88-C1CE-AD70-52D9-F2238321E3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627BD1-7ABC-B600-EA0B-0C4BD80B59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436F06-8012-C22C-E6DA-D7BC50026C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A18AB-451F-47FC-9497-B23B42E6693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966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517C7-48CC-445D-A8EB-0A30B09E4B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9546" y="586410"/>
            <a:ext cx="5812358" cy="900237"/>
          </a:xfrm>
        </p:spPr>
        <p:txBody>
          <a:bodyPr lIns="0" tIns="0" rIns="0" bIns="0" anchor="t">
            <a:normAutofit/>
          </a:bodyPr>
          <a:lstStyle>
            <a:lvl1pPr algn="l">
              <a:defRPr sz="3177" b="1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81100B-20D4-47D0-978B-BA0B7E475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8260" y="5683879"/>
            <a:ext cx="3484271" cy="782653"/>
          </a:xfrm>
        </p:spPr>
        <p:txBody>
          <a:bodyPr vert="horz" wrap="none" lIns="0" tIns="0" rIns="0" bIns="0" rtlCol="0">
            <a:noAutofit/>
          </a:bodyPr>
          <a:lstStyle>
            <a:lvl1pPr marL="0" indent="0">
              <a:buNone/>
              <a:defRPr lang="en-US" sz="1588" cap="none" baseline="0" dirty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166416" lvl="0" indent="-166416" algn="r"/>
            <a:endParaRPr lang="en-US"/>
          </a:p>
          <a:p>
            <a:pPr marL="166416" lvl="0" indent="-166416" algn="r"/>
            <a:r>
              <a:rPr lang="en-US"/>
              <a:t>City &amp; County Of San Francisco</a:t>
            </a:r>
          </a:p>
          <a:p>
            <a:pPr marL="166416" lvl="0" indent="-166416" algn="r"/>
            <a:r>
              <a:rPr lang="en-US"/>
              <a:t>Treasure Island Development Authority</a:t>
            </a:r>
          </a:p>
        </p:txBody>
      </p:sp>
      <p:pic>
        <p:nvPicPr>
          <p:cNvPr id="9" name="Picture 2" descr="Image result for city and county of san francisco controller's office logo">
            <a:extLst>
              <a:ext uri="{FF2B5EF4-FFF2-40B4-BE49-F238E27FC236}">
                <a16:creationId xmlns:a16="http://schemas.microsoft.com/office/drawing/2014/main" id="{6D6ECAD0-E893-48E9-8C91-F5620E8868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631488"/>
            <a:ext cx="1802169" cy="175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A62C4D3-DDCA-4291-8F0F-1DD85E1A43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18690" y="5292552"/>
            <a:ext cx="3483841" cy="782653"/>
          </a:xfrm>
        </p:spPr>
        <p:txBody>
          <a:bodyPr vert="horz" wrap="none" lIns="0" tIns="0" rIns="0" bIns="0" rtlCol="0" anchor="ctr">
            <a:normAutofit/>
          </a:bodyPr>
          <a:lstStyle>
            <a:lvl1pPr marL="0" indent="0">
              <a:buNone/>
              <a:defRPr lang="en-US" sz="1588" cap="none" baseline="0" dirty="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 marL="166416" lvl="0" indent="-166416" algn="r"/>
            <a:r>
              <a:rPr lang="en-US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E85C4A3-FE98-4F4F-8C0C-705C1ED00B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9545" y="1824112"/>
            <a:ext cx="5812359" cy="652279"/>
          </a:xfrm>
        </p:spPr>
        <p:txBody>
          <a:bodyPr vert="horz" wrap="none" lIns="0" tIns="0" rIns="0" bIns="0" rtlCol="0">
            <a:normAutofit/>
          </a:bodyPr>
          <a:lstStyle>
            <a:lvl1pPr marL="0" indent="0">
              <a:buNone/>
              <a:defRPr lang="en-US" sz="1412" cap="none" baseline="0" dirty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marL="166416" lvl="0" indent="-166416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2461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04" userDrawn="1">
          <p15:clr>
            <a:srgbClr val="FBAE40"/>
          </p15:clr>
        </p15:guide>
        <p15:guide id="2" pos="360">
          <p15:clr>
            <a:srgbClr val="FBAE40"/>
          </p15:clr>
        </p15:guide>
        <p15:guide id="3" orient="horz" pos="4584">
          <p15:clr>
            <a:srgbClr val="FBAE40"/>
          </p15:clr>
        </p15:guide>
        <p15:guide id="4" pos="59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544E0-C05F-445E-BDDE-F275CC1B9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72C0B5-676E-4D9F-93FB-1767591B6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E71A2A-8867-4A9D-A21F-5FC1D1E06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D12850-43F6-4A7C-899B-4D5BC8981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486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85CD85-5364-4B0F-AF78-E8E0CC893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08B964-6A19-4553-8E89-9DCE195D3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B35542-FC59-468F-AE36-0E85D1793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52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C3194-5102-43A0-91E0-3145A6C3C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33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15EED-3DE0-4401-A80D-29FF14071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330"/>
            </a:lvl1pPr>
            <a:lvl2pPr>
              <a:defRPr sz="2038"/>
            </a:lvl2pPr>
            <a:lvl3pPr>
              <a:defRPr sz="1747"/>
            </a:lvl3pPr>
            <a:lvl4pPr>
              <a:defRPr sz="1456"/>
            </a:lvl4pPr>
            <a:lvl5pPr>
              <a:defRPr sz="1456"/>
            </a:lvl5pPr>
            <a:lvl6pPr>
              <a:defRPr sz="1456"/>
            </a:lvl6pPr>
            <a:lvl7pPr>
              <a:defRPr sz="1456"/>
            </a:lvl7pPr>
            <a:lvl8pPr>
              <a:defRPr sz="1456"/>
            </a:lvl8pPr>
            <a:lvl9pPr>
              <a:defRPr sz="14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D9AD7D-95CF-4C9A-8B5A-8A218613AF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165"/>
            </a:lvl1pPr>
            <a:lvl2pPr marL="332832" indent="0">
              <a:buNone/>
              <a:defRPr sz="1019"/>
            </a:lvl2pPr>
            <a:lvl3pPr marL="665665" indent="0">
              <a:buNone/>
              <a:defRPr sz="874"/>
            </a:lvl3pPr>
            <a:lvl4pPr marL="998497" indent="0">
              <a:buNone/>
              <a:defRPr sz="728"/>
            </a:lvl4pPr>
            <a:lvl5pPr marL="1331330" indent="0">
              <a:buNone/>
              <a:defRPr sz="728"/>
            </a:lvl5pPr>
            <a:lvl6pPr marL="1664162" indent="0">
              <a:buNone/>
              <a:defRPr sz="728"/>
            </a:lvl6pPr>
            <a:lvl7pPr marL="1996995" indent="0">
              <a:buNone/>
              <a:defRPr sz="728"/>
            </a:lvl7pPr>
            <a:lvl8pPr marL="2329827" indent="0">
              <a:buNone/>
              <a:defRPr sz="728"/>
            </a:lvl8pPr>
            <a:lvl9pPr marL="2662660" indent="0">
              <a:buNone/>
              <a:defRPr sz="7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D7CBE0-2338-4E6A-9EC0-12987F1F9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70B681-253A-49DE-8B69-6DB844B14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2296AE-E4A6-433C-BDBC-31384DA1A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020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D3E3B-EDBE-4E12-BD1B-6ED9215F6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33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419C01-5129-43F8-8B62-45747FAFC4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330"/>
            </a:lvl1pPr>
            <a:lvl2pPr marL="332832" indent="0">
              <a:buNone/>
              <a:defRPr sz="2038"/>
            </a:lvl2pPr>
            <a:lvl3pPr marL="665665" indent="0">
              <a:buNone/>
              <a:defRPr sz="1747"/>
            </a:lvl3pPr>
            <a:lvl4pPr marL="998497" indent="0">
              <a:buNone/>
              <a:defRPr sz="1456"/>
            </a:lvl4pPr>
            <a:lvl5pPr marL="1331330" indent="0">
              <a:buNone/>
              <a:defRPr sz="1456"/>
            </a:lvl5pPr>
            <a:lvl6pPr marL="1664162" indent="0">
              <a:buNone/>
              <a:defRPr sz="1456"/>
            </a:lvl6pPr>
            <a:lvl7pPr marL="1996995" indent="0">
              <a:buNone/>
              <a:defRPr sz="1456"/>
            </a:lvl7pPr>
            <a:lvl8pPr marL="2329827" indent="0">
              <a:buNone/>
              <a:defRPr sz="1456"/>
            </a:lvl8pPr>
            <a:lvl9pPr marL="2662660" indent="0">
              <a:buNone/>
              <a:defRPr sz="1456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44ED16-986D-4949-A914-B0EEA3797D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165"/>
            </a:lvl1pPr>
            <a:lvl2pPr marL="332832" indent="0">
              <a:buNone/>
              <a:defRPr sz="1019"/>
            </a:lvl2pPr>
            <a:lvl3pPr marL="665665" indent="0">
              <a:buNone/>
              <a:defRPr sz="874"/>
            </a:lvl3pPr>
            <a:lvl4pPr marL="998497" indent="0">
              <a:buNone/>
              <a:defRPr sz="728"/>
            </a:lvl4pPr>
            <a:lvl5pPr marL="1331330" indent="0">
              <a:buNone/>
              <a:defRPr sz="728"/>
            </a:lvl5pPr>
            <a:lvl6pPr marL="1664162" indent="0">
              <a:buNone/>
              <a:defRPr sz="728"/>
            </a:lvl6pPr>
            <a:lvl7pPr marL="1996995" indent="0">
              <a:buNone/>
              <a:defRPr sz="728"/>
            </a:lvl7pPr>
            <a:lvl8pPr marL="2329827" indent="0">
              <a:buNone/>
              <a:defRPr sz="728"/>
            </a:lvl8pPr>
            <a:lvl9pPr marL="2662660" indent="0">
              <a:buNone/>
              <a:defRPr sz="7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AE254-D51A-4715-A7B9-9C3E0E8FC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4D976D-CDFE-436C-95BF-8EE5571C9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8DB7C-0BA3-46F3-89CD-723F96B07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14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0828A-5B6F-43A7-B518-116DC3DB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2937A2-AF83-4D69-B593-49127C9985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FFE53-4842-43EE-98E7-B1116E686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FE1FE-C3D1-4A3E-A24B-50066C4EC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59815-5F3A-4F46-8C9F-967AD19E5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17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B93C71-2B31-4E6B-95BC-9A40700777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4E0C63-D413-4E45-AEF6-2B61E0892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A83EC-5FCC-4CFD-BA9F-F81C21DF5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41265-202C-433C-97C0-25865AFCD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C2C4D-2330-46E0-AFE9-20716017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110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CD316-469B-4EF5-850D-82D40A3F2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477" y="560395"/>
            <a:ext cx="8121636" cy="373371"/>
          </a:xfrm>
        </p:spPr>
        <p:txBody>
          <a:bodyPr wrap="none" lIns="0" tIns="0" rIns="0" bIns="0" anchor="t" anchorCtr="0">
            <a:normAutofit/>
          </a:bodyPr>
          <a:lstStyle>
            <a:lvl1pPr>
              <a:defRPr sz="247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BC605-258D-4C71-899D-2576EE087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25171"/>
            <a:ext cx="7886700" cy="4966728"/>
          </a:xfrm>
        </p:spPr>
        <p:txBody>
          <a:bodyPr/>
          <a:lstStyle>
            <a:lvl1pPr marL="0" indent="0">
              <a:spcAft>
                <a:spcPts val="684"/>
              </a:spcAft>
              <a:buClr>
                <a:schemeClr val="accent2"/>
              </a:buClr>
              <a:buFontTx/>
              <a:buNone/>
              <a:defRPr sz="1588" cap="all" baseline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169442">
              <a:buClr>
                <a:schemeClr val="accent2"/>
              </a:buClr>
              <a:defRPr sz="1235"/>
            </a:lvl2pPr>
            <a:lvl3pPr marL="500257" indent="-166416">
              <a:buClr>
                <a:schemeClr val="accent2"/>
              </a:buClr>
              <a:buFont typeface="Segoe UI Semilight" panose="020B0402040204020203" pitchFamily="34" charset="0"/>
              <a:buChar char="‐"/>
              <a:defRPr sz="1059"/>
            </a:lvl3pPr>
            <a:lvl4pPr marL="831073" indent="-166416">
              <a:buClr>
                <a:schemeClr val="accent2"/>
              </a:buClr>
              <a:buFont typeface="Segoe UI Semilight" panose="020B0402040204020203" pitchFamily="34" charset="0"/>
              <a:buChar char="‐"/>
              <a:defRPr sz="971"/>
            </a:lvl4pPr>
            <a:lvl5pPr marL="1161888" indent="-166416">
              <a:buClr>
                <a:schemeClr val="accent2"/>
              </a:buClr>
              <a:buFont typeface="Segoe UI Semilight" panose="020B0402040204020203" pitchFamily="34" charset="0"/>
              <a:buChar char="‐"/>
              <a:defRPr sz="92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6BED41-7A48-4A22-BED0-E61DB1FDA2B8}"/>
              </a:ext>
            </a:extLst>
          </p:cNvPr>
          <p:cNvCxnSpPr>
            <a:cxnSpLocks/>
          </p:cNvCxnSpPr>
          <p:nvPr/>
        </p:nvCxnSpPr>
        <p:spPr>
          <a:xfrm>
            <a:off x="433545" y="451729"/>
            <a:ext cx="0" cy="453400"/>
          </a:xfrm>
          <a:prstGeom prst="line">
            <a:avLst/>
          </a:prstGeom>
          <a:ln w="38100" cap="sq">
            <a:solidFill>
              <a:schemeClr val="accent1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7D0C91C-97B6-4E18-805F-1D2E4208B8DC}"/>
              </a:ext>
            </a:extLst>
          </p:cNvPr>
          <p:cNvCxnSpPr>
            <a:cxnSpLocks/>
          </p:cNvCxnSpPr>
          <p:nvPr/>
        </p:nvCxnSpPr>
        <p:spPr>
          <a:xfrm flipH="1">
            <a:off x="441033" y="451729"/>
            <a:ext cx="8312727" cy="0"/>
          </a:xfrm>
          <a:prstGeom prst="line">
            <a:avLst/>
          </a:prstGeom>
          <a:ln w="38100" cap="sq">
            <a:solidFill>
              <a:schemeClr val="accent1"/>
            </a:solidFill>
            <a:bevel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52AA-2A7F-4AC5-AE10-DCABF416760E}"/>
              </a:ext>
            </a:extLst>
          </p:cNvPr>
          <p:cNvSpPr/>
          <p:nvPr/>
        </p:nvSpPr>
        <p:spPr>
          <a:xfrm>
            <a:off x="237457" y="6483996"/>
            <a:ext cx="8321040" cy="238780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7063" indent="0" algn="l"/>
            <a:r>
              <a:rPr lang="en-US" sz="1100" cap="all" baseline="0">
                <a:solidFill>
                  <a:schemeClr val="bg1"/>
                </a:solidFill>
                <a:latin typeface="+mj-lt"/>
              </a:rPr>
              <a:t>Treasure Island Development Authority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AFA8B2F-13EC-4FF6-9DE9-CB4C5FBC165A}"/>
              </a:ext>
            </a:extLst>
          </p:cNvPr>
          <p:cNvSpPr txBox="1"/>
          <p:nvPr/>
        </p:nvSpPr>
        <p:spPr>
          <a:xfrm>
            <a:off x="8623029" y="6449497"/>
            <a:ext cx="525172" cy="30777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fld id="{ADD15582-5031-4164-91C0-295EE315BCAB}" type="slidenum">
              <a:rPr lang="en-US" sz="1400" b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‹#›</a:t>
            </a:fld>
            <a:endParaRPr lang="en-US" sz="1400" b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9B2352B-7400-4C3C-89F0-B4834E07BD65}"/>
              </a:ext>
            </a:extLst>
          </p:cNvPr>
          <p:cNvSpPr txBox="1"/>
          <p:nvPr/>
        </p:nvSpPr>
        <p:spPr>
          <a:xfrm>
            <a:off x="883561" y="6276945"/>
            <a:ext cx="7549468" cy="1763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sz="1050" b="1" dirty="0">
                <a:solidFill>
                  <a:srgbClr val="545560"/>
                </a:solidFill>
                <a:latin typeface="+mn-lt"/>
                <a:cs typeface="Segoe UI" panose="020B0502040204020203" pitchFamily="34" charset="0"/>
              </a:rPr>
              <a:t>Fiscal Year 2026-2027 Budget Introduction</a:t>
            </a:r>
            <a:endParaRPr lang="en-US" sz="1050" b="1" dirty="0">
              <a:solidFill>
                <a:srgbClr val="545560"/>
              </a:solidFill>
              <a:latin typeface="+mn-lt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F497D0A-BAD6-4678-89ED-BC75DC4D0A68}"/>
              </a:ext>
            </a:extLst>
          </p:cNvPr>
          <p:cNvSpPr/>
          <p:nvPr/>
        </p:nvSpPr>
        <p:spPr>
          <a:xfrm>
            <a:off x="15558" y="6036488"/>
            <a:ext cx="832104" cy="822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2" descr="Image result for city and county of san francisco controller's office logo">
            <a:extLst>
              <a:ext uri="{FF2B5EF4-FFF2-40B4-BE49-F238E27FC236}">
                <a16:creationId xmlns:a16="http://schemas.microsoft.com/office/drawing/2014/main" id="{D96AD1A9-9FEA-42AE-BE9A-395576D817F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2" t="1367" r="-537" b="2846"/>
          <a:stretch/>
        </p:blipFill>
        <p:spPr bwMode="auto">
          <a:xfrm>
            <a:off x="47930" y="6079246"/>
            <a:ext cx="783607" cy="7620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7035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CD316-469B-4EF5-850D-82D40A3F2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477" y="560395"/>
            <a:ext cx="8121636" cy="373371"/>
          </a:xfrm>
        </p:spPr>
        <p:txBody>
          <a:bodyPr wrap="none" lIns="0" tIns="0" rIns="0" bIns="0" anchor="t" anchorCtr="0">
            <a:normAutofit/>
          </a:bodyPr>
          <a:lstStyle>
            <a:lvl1pPr>
              <a:defRPr sz="247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BC605-258D-4C71-899D-2576EE087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25171"/>
            <a:ext cx="7886700" cy="4966728"/>
          </a:xfrm>
        </p:spPr>
        <p:txBody>
          <a:bodyPr/>
          <a:lstStyle>
            <a:lvl1pPr marL="0" indent="0">
              <a:spcAft>
                <a:spcPts val="684"/>
              </a:spcAft>
              <a:buClr>
                <a:schemeClr val="accent2"/>
              </a:buClr>
              <a:buFontTx/>
              <a:buNone/>
              <a:defRPr sz="1588" cap="all" baseline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169442">
              <a:buClr>
                <a:schemeClr val="accent2"/>
              </a:buClr>
              <a:defRPr sz="1235"/>
            </a:lvl2pPr>
            <a:lvl3pPr marL="500257" indent="-166416">
              <a:buClr>
                <a:schemeClr val="accent2"/>
              </a:buClr>
              <a:buFont typeface="Segoe UI Semilight" panose="020B0402040204020203" pitchFamily="34" charset="0"/>
              <a:buChar char="‐"/>
              <a:defRPr sz="1059"/>
            </a:lvl3pPr>
            <a:lvl4pPr marL="831073" indent="-166416">
              <a:buClr>
                <a:schemeClr val="accent2"/>
              </a:buClr>
              <a:buFont typeface="Segoe UI Semilight" panose="020B0402040204020203" pitchFamily="34" charset="0"/>
              <a:buChar char="‐"/>
              <a:defRPr sz="971"/>
            </a:lvl4pPr>
            <a:lvl5pPr marL="1161888" indent="-166416">
              <a:buClr>
                <a:schemeClr val="accent2"/>
              </a:buClr>
              <a:buFont typeface="Segoe UI Semilight" panose="020B0402040204020203" pitchFamily="34" charset="0"/>
              <a:buChar char="‐"/>
              <a:defRPr sz="92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6BED41-7A48-4A22-BED0-E61DB1FDA2B8}"/>
              </a:ext>
            </a:extLst>
          </p:cNvPr>
          <p:cNvCxnSpPr>
            <a:cxnSpLocks/>
          </p:cNvCxnSpPr>
          <p:nvPr/>
        </p:nvCxnSpPr>
        <p:spPr>
          <a:xfrm>
            <a:off x="433545" y="451729"/>
            <a:ext cx="0" cy="453400"/>
          </a:xfrm>
          <a:prstGeom prst="line">
            <a:avLst/>
          </a:prstGeom>
          <a:ln w="38100" cap="sq">
            <a:solidFill>
              <a:schemeClr val="accent1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7D0C91C-97B6-4E18-805F-1D2E4208B8DC}"/>
              </a:ext>
            </a:extLst>
          </p:cNvPr>
          <p:cNvCxnSpPr>
            <a:cxnSpLocks/>
          </p:cNvCxnSpPr>
          <p:nvPr/>
        </p:nvCxnSpPr>
        <p:spPr>
          <a:xfrm flipH="1">
            <a:off x="441033" y="451729"/>
            <a:ext cx="5029200" cy="0"/>
          </a:xfrm>
          <a:prstGeom prst="line">
            <a:avLst/>
          </a:prstGeom>
          <a:ln w="38100" cap="sq">
            <a:solidFill>
              <a:schemeClr val="accent1"/>
            </a:solidFill>
            <a:bevel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1EFC2BC-A292-4064-BCC5-875AA73A33DF}"/>
              </a:ext>
            </a:extLst>
          </p:cNvPr>
          <p:cNvSpPr txBox="1"/>
          <p:nvPr/>
        </p:nvSpPr>
        <p:spPr>
          <a:xfrm>
            <a:off x="8623029" y="6449497"/>
            <a:ext cx="525172" cy="30777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fld id="{ADD15582-5031-4164-91C0-295EE315BCAB}" type="slidenum">
              <a:rPr lang="en-US" sz="1400" b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‹#›</a:t>
            </a:fld>
            <a:endParaRPr lang="en-US" sz="1400" b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EBA0E1A-FE32-400A-8CA0-D5D2B1B888BA}"/>
              </a:ext>
            </a:extLst>
          </p:cNvPr>
          <p:cNvSpPr/>
          <p:nvPr userDrawn="1"/>
        </p:nvSpPr>
        <p:spPr>
          <a:xfrm>
            <a:off x="237457" y="6483996"/>
            <a:ext cx="8321040" cy="238780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7063" indent="0" algn="l"/>
            <a:r>
              <a:rPr lang="en-US" sz="1100" cap="all" baseline="0">
                <a:solidFill>
                  <a:schemeClr val="bg1"/>
                </a:solidFill>
                <a:latin typeface="+mj-lt"/>
              </a:rPr>
              <a:t>Treasure Island Development Authority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331F94D-D8D8-4925-A9ED-8F89D637ECAA}"/>
              </a:ext>
            </a:extLst>
          </p:cNvPr>
          <p:cNvSpPr txBox="1"/>
          <p:nvPr userDrawn="1"/>
        </p:nvSpPr>
        <p:spPr>
          <a:xfrm>
            <a:off x="883561" y="6276945"/>
            <a:ext cx="7549468" cy="1763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sz="1050" b="1" kern="1200" dirty="0">
                <a:solidFill>
                  <a:srgbClr val="545560"/>
                </a:solidFill>
                <a:latin typeface="+mj-lt"/>
                <a:ea typeface="+mn-ea"/>
                <a:cs typeface="Segoe UI" panose="020B0502040204020203" pitchFamily="34" charset="0"/>
              </a:rPr>
              <a:t>Fiscal Year 2026-2027 Budget Introduction</a:t>
            </a:r>
            <a:endParaRPr lang="en-US" sz="1050" b="1" kern="1200" dirty="0">
              <a:solidFill>
                <a:srgbClr val="54556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BDAD0A1-CC47-4756-95C2-A6592ADA1CEE}"/>
              </a:ext>
            </a:extLst>
          </p:cNvPr>
          <p:cNvSpPr/>
          <p:nvPr userDrawn="1"/>
        </p:nvSpPr>
        <p:spPr>
          <a:xfrm>
            <a:off x="15558" y="6036488"/>
            <a:ext cx="832104" cy="822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2" descr="Image result for city and county of san francisco controller's office logo">
            <a:extLst>
              <a:ext uri="{FF2B5EF4-FFF2-40B4-BE49-F238E27FC236}">
                <a16:creationId xmlns:a16="http://schemas.microsoft.com/office/drawing/2014/main" id="{FF22A2B6-F85B-4835-807F-F10CFD6571B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2" t="1367" r="-537" b="2846"/>
          <a:stretch/>
        </p:blipFill>
        <p:spPr bwMode="auto">
          <a:xfrm>
            <a:off x="47930" y="6079246"/>
            <a:ext cx="783607" cy="7620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32279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Executive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CD316-469B-4EF5-850D-82D40A3F2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55" y="560395"/>
            <a:ext cx="8055828" cy="761555"/>
          </a:xfrm>
        </p:spPr>
        <p:txBody>
          <a:bodyPr wrap="square" lIns="0" tIns="0" rIns="0" bIns="0" anchor="t" anchorCtr="0">
            <a:normAutofit/>
          </a:bodyPr>
          <a:lstStyle>
            <a:lvl1pPr>
              <a:defRPr sz="247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BC605-258D-4C71-899D-2576EE087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8500"/>
            <a:ext cx="7886700" cy="4623399"/>
          </a:xfrm>
        </p:spPr>
        <p:txBody>
          <a:bodyPr/>
          <a:lstStyle>
            <a:lvl1pPr marL="0" indent="0">
              <a:spcAft>
                <a:spcPts val="684"/>
              </a:spcAft>
              <a:buClr>
                <a:schemeClr val="accent2"/>
              </a:buClr>
              <a:buFontTx/>
              <a:buNone/>
              <a:defRPr sz="1588" cap="all" baseline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169442">
              <a:buClr>
                <a:schemeClr val="accent2"/>
              </a:buClr>
              <a:defRPr sz="1235"/>
            </a:lvl2pPr>
            <a:lvl3pPr marL="500257" indent="-166416">
              <a:buClr>
                <a:schemeClr val="accent2"/>
              </a:buClr>
              <a:buFont typeface="Segoe UI Semilight" panose="020B0402040204020203" pitchFamily="34" charset="0"/>
              <a:buChar char="‐"/>
              <a:defRPr sz="1059"/>
            </a:lvl3pPr>
            <a:lvl4pPr marL="831073" indent="-166416">
              <a:buClr>
                <a:schemeClr val="accent2"/>
              </a:buClr>
              <a:buFont typeface="Segoe UI Semilight" panose="020B0402040204020203" pitchFamily="34" charset="0"/>
              <a:buChar char="‐"/>
              <a:defRPr sz="971"/>
            </a:lvl4pPr>
            <a:lvl5pPr marL="1161888" indent="-166416">
              <a:buClr>
                <a:schemeClr val="accent2"/>
              </a:buClr>
              <a:buFont typeface="Segoe UI Semilight" panose="020B0402040204020203" pitchFamily="34" charset="0"/>
              <a:buChar char="‐"/>
              <a:defRPr sz="92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6BED41-7A48-4A22-BED0-E61DB1FDA2B8}"/>
              </a:ext>
            </a:extLst>
          </p:cNvPr>
          <p:cNvCxnSpPr>
            <a:cxnSpLocks/>
          </p:cNvCxnSpPr>
          <p:nvPr/>
        </p:nvCxnSpPr>
        <p:spPr>
          <a:xfrm>
            <a:off x="444282" y="451728"/>
            <a:ext cx="0" cy="806824"/>
          </a:xfrm>
          <a:prstGeom prst="line">
            <a:avLst/>
          </a:prstGeom>
          <a:ln w="38100" cap="sq">
            <a:solidFill>
              <a:schemeClr val="accent1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7D0C91C-97B6-4E18-805F-1D2E4208B8DC}"/>
              </a:ext>
            </a:extLst>
          </p:cNvPr>
          <p:cNvCxnSpPr>
            <a:cxnSpLocks/>
          </p:cNvCxnSpPr>
          <p:nvPr/>
        </p:nvCxnSpPr>
        <p:spPr>
          <a:xfrm flipH="1">
            <a:off x="451771" y="451729"/>
            <a:ext cx="8330184" cy="0"/>
          </a:xfrm>
          <a:prstGeom prst="line">
            <a:avLst/>
          </a:prstGeom>
          <a:ln w="38100" cap="sq">
            <a:solidFill>
              <a:schemeClr val="accent1"/>
            </a:solidFill>
            <a:bevel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5A0D78A2-7880-4465-822F-D3ABC6EDB309}"/>
              </a:ext>
            </a:extLst>
          </p:cNvPr>
          <p:cNvSpPr txBox="1"/>
          <p:nvPr/>
        </p:nvSpPr>
        <p:spPr>
          <a:xfrm>
            <a:off x="8623029" y="6449497"/>
            <a:ext cx="525172" cy="30777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fld id="{ADD15582-5031-4164-91C0-295EE315BCAB}" type="slidenum">
              <a:rPr lang="en-US" sz="1400" b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‹#›</a:t>
            </a:fld>
            <a:endParaRPr lang="en-US" sz="1400" b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F87897-88C0-4D24-9A75-1773872934B7}"/>
              </a:ext>
            </a:extLst>
          </p:cNvPr>
          <p:cNvSpPr/>
          <p:nvPr userDrawn="1"/>
        </p:nvSpPr>
        <p:spPr>
          <a:xfrm>
            <a:off x="237457" y="6483996"/>
            <a:ext cx="8321040" cy="238780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7063" indent="0" algn="l"/>
            <a:r>
              <a:rPr lang="en-US" sz="1100" cap="all" baseline="0">
                <a:solidFill>
                  <a:schemeClr val="bg1"/>
                </a:solidFill>
                <a:latin typeface="+mj-lt"/>
              </a:rPr>
              <a:t>Treasure Island Development Authority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A2E31D-B2B2-493F-932B-DD53F9247FE7}"/>
              </a:ext>
            </a:extLst>
          </p:cNvPr>
          <p:cNvSpPr txBox="1"/>
          <p:nvPr userDrawn="1"/>
        </p:nvSpPr>
        <p:spPr>
          <a:xfrm>
            <a:off x="883561" y="6276945"/>
            <a:ext cx="7549468" cy="1763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sz="1050" b="1" kern="1200" dirty="0">
                <a:solidFill>
                  <a:srgbClr val="545560"/>
                </a:solidFill>
                <a:latin typeface="+mj-lt"/>
                <a:ea typeface="+mn-ea"/>
                <a:cs typeface="Segoe UI" panose="020B0502040204020203" pitchFamily="34" charset="0"/>
              </a:rPr>
              <a:t>Fiscal Year 2026-2027 Budget Introduction</a:t>
            </a:r>
            <a:endParaRPr lang="en-US" sz="1050" b="1" kern="1200" dirty="0">
              <a:solidFill>
                <a:srgbClr val="54556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D2C846B-0D41-47B3-BE55-9B921C8A0CB8}"/>
              </a:ext>
            </a:extLst>
          </p:cNvPr>
          <p:cNvSpPr/>
          <p:nvPr userDrawn="1"/>
        </p:nvSpPr>
        <p:spPr>
          <a:xfrm>
            <a:off x="15558" y="6036488"/>
            <a:ext cx="832104" cy="822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2" descr="Image result for city and county of san francisco controller's office logo">
            <a:extLst>
              <a:ext uri="{FF2B5EF4-FFF2-40B4-BE49-F238E27FC236}">
                <a16:creationId xmlns:a16="http://schemas.microsoft.com/office/drawing/2014/main" id="{CEBC4B84-7898-4DEF-BE11-687515DBB1A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2" t="1367" r="-537" b="2846"/>
          <a:stretch/>
        </p:blipFill>
        <p:spPr bwMode="auto">
          <a:xfrm>
            <a:off x="47930" y="6079246"/>
            <a:ext cx="783607" cy="7620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77758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6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Executive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CD316-469B-4EF5-850D-82D40A3F2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55" y="560395"/>
            <a:ext cx="8055828" cy="761555"/>
          </a:xfrm>
        </p:spPr>
        <p:txBody>
          <a:bodyPr wrap="square" lIns="0" tIns="0" rIns="0" bIns="0" anchor="t" anchorCtr="0">
            <a:normAutofit/>
          </a:bodyPr>
          <a:lstStyle>
            <a:lvl1pPr>
              <a:defRPr sz="247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BC605-258D-4C71-899D-2576EE087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8500"/>
            <a:ext cx="7886700" cy="4623399"/>
          </a:xfrm>
        </p:spPr>
        <p:txBody>
          <a:bodyPr/>
          <a:lstStyle>
            <a:lvl1pPr marL="0" indent="0">
              <a:spcAft>
                <a:spcPts val="684"/>
              </a:spcAft>
              <a:buClr>
                <a:schemeClr val="accent2"/>
              </a:buClr>
              <a:buFontTx/>
              <a:buNone/>
              <a:defRPr sz="1588" cap="all" baseline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169442">
              <a:buClr>
                <a:schemeClr val="accent2"/>
              </a:buClr>
              <a:defRPr sz="1235"/>
            </a:lvl2pPr>
            <a:lvl3pPr marL="500257" indent="-166416">
              <a:buClr>
                <a:schemeClr val="accent2"/>
              </a:buClr>
              <a:buFont typeface="Segoe UI Semilight" panose="020B0402040204020203" pitchFamily="34" charset="0"/>
              <a:buChar char="‐"/>
              <a:defRPr sz="1059"/>
            </a:lvl3pPr>
            <a:lvl4pPr marL="831073" indent="-166416">
              <a:buClr>
                <a:schemeClr val="accent2"/>
              </a:buClr>
              <a:buFont typeface="Segoe UI Semilight" panose="020B0402040204020203" pitchFamily="34" charset="0"/>
              <a:buChar char="‐"/>
              <a:defRPr sz="971"/>
            </a:lvl4pPr>
            <a:lvl5pPr marL="1161888" indent="-166416">
              <a:buClr>
                <a:schemeClr val="accent2"/>
              </a:buClr>
              <a:buFont typeface="Segoe UI Semilight" panose="020B0402040204020203" pitchFamily="34" charset="0"/>
              <a:buChar char="‐"/>
              <a:defRPr sz="92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6BED41-7A48-4A22-BED0-E61DB1FDA2B8}"/>
              </a:ext>
            </a:extLst>
          </p:cNvPr>
          <p:cNvCxnSpPr>
            <a:cxnSpLocks/>
          </p:cNvCxnSpPr>
          <p:nvPr/>
        </p:nvCxnSpPr>
        <p:spPr>
          <a:xfrm>
            <a:off x="459522" y="451728"/>
            <a:ext cx="0" cy="806824"/>
          </a:xfrm>
          <a:prstGeom prst="line">
            <a:avLst/>
          </a:prstGeom>
          <a:ln w="38100" cap="sq">
            <a:solidFill>
              <a:schemeClr val="accent1"/>
            </a:solidFill>
            <a:miter lim="800000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7D0C91C-97B6-4E18-805F-1D2E4208B8DC}"/>
              </a:ext>
            </a:extLst>
          </p:cNvPr>
          <p:cNvCxnSpPr>
            <a:cxnSpLocks/>
          </p:cNvCxnSpPr>
          <p:nvPr/>
        </p:nvCxnSpPr>
        <p:spPr>
          <a:xfrm flipH="1">
            <a:off x="467012" y="451729"/>
            <a:ext cx="5029200" cy="0"/>
          </a:xfrm>
          <a:prstGeom prst="line">
            <a:avLst/>
          </a:prstGeom>
          <a:ln w="38100" cap="sq">
            <a:solidFill>
              <a:schemeClr val="accent1"/>
            </a:solidFill>
            <a:bevel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B9BD1839-4085-4505-8632-CF89F86A4915}"/>
              </a:ext>
            </a:extLst>
          </p:cNvPr>
          <p:cNvSpPr txBox="1"/>
          <p:nvPr/>
        </p:nvSpPr>
        <p:spPr>
          <a:xfrm>
            <a:off x="8623029" y="6449497"/>
            <a:ext cx="525172" cy="30777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fld id="{ADD15582-5031-4164-91C0-295EE315BCAB}" type="slidenum">
              <a:rPr lang="en-US" sz="1400" b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‹#›</a:t>
            </a:fld>
            <a:endParaRPr lang="en-US" sz="1400" b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B66664-60D8-47E6-AB8E-0AB0152B2AC8}"/>
              </a:ext>
            </a:extLst>
          </p:cNvPr>
          <p:cNvSpPr/>
          <p:nvPr userDrawn="1"/>
        </p:nvSpPr>
        <p:spPr>
          <a:xfrm>
            <a:off x="237457" y="6483996"/>
            <a:ext cx="8321040" cy="238780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7063" indent="0" algn="l"/>
            <a:r>
              <a:rPr lang="en-US" sz="1100" cap="all" baseline="0">
                <a:solidFill>
                  <a:schemeClr val="bg1"/>
                </a:solidFill>
                <a:latin typeface="+mj-lt"/>
              </a:rPr>
              <a:t>Treasure Island Development Authority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E9BBBB-E0FD-47B0-B012-1ED412A0F342}"/>
              </a:ext>
            </a:extLst>
          </p:cNvPr>
          <p:cNvSpPr txBox="1"/>
          <p:nvPr userDrawn="1"/>
        </p:nvSpPr>
        <p:spPr>
          <a:xfrm>
            <a:off x="883561" y="6276945"/>
            <a:ext cx="7549468" cy="1763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sz="1050" b="1" kern="1200" dirty="0">
                <a:solidFill>
                  <a:srgbClr val="545560"/>
                </a:solidFill>
                <a:latin typeface="+mj-lt"/>
                <a:ea typeface="+mn-ea"/>
                <a:cs typeface="Segoe UI" panose="020B0502040204020203" pitchFamily="34" charset="0"/>
              </a:rPr>
              <a:t>Fiscal Year 2026-2027 Budget Introduction</a:t>
            </a:r>
            <a:endParaRPr lang="en-US" sz="1050" b="1" kern="1200" dirty="0">
              <a:solidFill>
                <a:srgbClr val="54556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B4B4571-2E0F-4675-A855-C9AB7670A77F}"/>
              </a:ext>
            </a:extLst>
          </p:cNvPr>
          <p:cNvSpPr/>
          <p:nvPr userDrawn="1"/>
        </p:nvSpPr>
        <p:spPr>
          <a:xfrm>
            <a:off x="15558" y="6036488"/>
            <a:ext cx="832104" cy="822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Image result for city and county of san francisco controller's office logo">
            <a:extLst>
              <a:ext uri="{FF2B5EF4-FFF2-40B4-BE49-F238E27FC236}">
                <a16:creationId xmlns:a16="http://schemas.microsoft.com/office/drawing/2014/main" id="{B39B1275-2A89-4C45-B519-D280044B9D7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2" t="1367" r="-537" b="2846"/>
          <a:stretch/>
        </p:blipFill>
        <p:spPr bwMode="auto">
          <a:xfrm>
            <a:off x="47930" y="6079246"/>
            <a:ext cx="783607" cy="7620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94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CD316-469B-4EF5-850D-82D40A3F2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702" y="567715"/>
            <a:ext cx="8055828" cy="761555"/>
          </a:xfrm>
        </p:spPr>
        <p:txBody>
          <a:bodyPr wrap="square" lIns="0" tIns="0" rIns="0" bIns="0" anchor="t" anchorCtr="0">
            <a:normAutofit/>
          </a:bodyPr>
          <a:lstStyle>
            <a:lvl1pPr>
              <a:defRPr sz="2824" b="1" cap="all" baseline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BC605-258D-4C71-899D-2576EE087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53564"/>
            <a:ext cx="7886700" cy="4623399"/>
          </a:xfrm>
        </p:spPr>
        <p:txBody>
          <a:bodyPr/>
          <a:lstStyle>
            <a:lvl1pPr marL="0" indent="0">
              <a:spcAft>
                <a:spcPts val="684"/>
              </a:spcAft>
              <a:buClr>
                <a:schemeClr val="accent2"/>
              </a:buClr>
              <a:buFontTx/>
              <a:buNone/>
              <a:defRPr sz="1588" cap="all" baseline="0">
                <a:solidFill>
                  <a:schemeClr val="accent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169442">
              <a:buClr>
                <a:schemeClr val="accent2"/>
              </a:buClr>
              <a:defRPr sz="1235"/>
            </a:lvl2pPr>
            <a:lvl3pPr marL="500257" indent="-166416">
              <a:buClr>
                <a:schemeClr val="accent2"/>
              </a:buClr>
              <a:buFont typeface="Segoe UI Semilight" panose="020B0402040204020203" pitchFamily="34" charset="0"/>
              <a:buChar char="‐"/>
              <a:defRPr sz="1059"/>
            </a:lvl3pPr>
            <a:lvl4pPr marL="831073" indent="-166416">
              <a:buClr>
                <a:schemeClr val="accent2"/>
              </a:buClr>
              <a:buFont typeface="Segoe UI Semilight" panose="020B0402040204020203" pitchFamily="34" charset="0"/>
              <a:buChar char="‐"/>
              <a:defRPr sz="971"/>
            </a:lvl4pPr>
            <a:lvl5pPr marL="1161888" indent="-166416">
              <a:buClr>
                <a:schemeClr val="accent2"/>
              </a:buClr>
              <a:buFont typeface="Segoe UI Semilight" panose="020B0402040204020203" pitchFamily="34" charset="0"/>
              <a:buChar char="‐"/>
              <a:defRPr sz="927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7D0C91C-97B6-4E18-805F-1D2E4208B8DC}"/>
              </a:ext>
            </a:extLst>
          </p:cNvPr>
          <p:cNvCxnSpPr>
            <a:cxnSpLocks/>
          </p:cNvCxnSpPr>
          <p:nvPr/>
        </p:nvCxnSpPr>
        <p:spPr>
          <a:xfrm flipH="1">
            <a:off x="467012" y="979725"/>
            <a:ext cx="8199777" cy="0"/>
          </a:xfrm>
          <a:prstGeom prst="line">
            <a:avLst/>
          </a:prstGeom>
          <a:ln w="38100" cap="sq">
            <a:solidFill>
              <a:schemeClr val="accent1"/>
            </a:solidFill>
            <a:bevel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999923E-A8D0-44C8-9BDD-E3D2732C3A92}"/>
              </a:ext>
            </a:extLst>
          </p:cNvPr>
          <p:cNvSpPr txBox="1"/>
          <p:nvPr/>
        </p:nvSpPr>
        <p:spPr>
          <a:xfrm>
            <a:off x="8623029" y="6449497"/>
            <a:ext cx="525172" cy="30777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fld id="{ADD15582-5031-4164-91C0-295EE315BCAB}" type="slidenum">
              <a:rPr lang="en-US" sz="1400" b="0" smtClean="0">
                <a:solidFill>
                  <a:schemeClr val="bg1"/>
                </a:solidFill>
                <a:latin typeface="Segoe UI Semibold" panose="020B0702040204020203" pitchFamily="34" charset="0"/>
              </a:rPr>
              <a:t>‹#›</a:t>
            </a:fld>
            <a:endParaRPr lang="en-US" sz="1400" b="0">
              <a:solidFill>
                <a:schemeClr val="bg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BED938D-2A80-4A5B-B25C-2DA54C95747A}"/>
              </a:ext>
            </a:extLst>
          </p:cNvPr>
          <p:cNvSpPr/>
          <p:nvPr userDrawn="1"/>
        </p:nvSpPr>
        <p:spPr>
          <a:xfrm>
            <a:off x="237457" y="6483996"/>
            <a:ext cx="8321040" cy="238780"/>
          </a:xfrm>
          <a:prstGeom prst="rect">
            <a:avLst/>
          </a:prstGeom>
          <a:solidFill>
            <a:srgbClr val="00206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7063" indent="0" algn="l"/>
            <a:r>
              <a:rPr lang="en-US" sz="1100" cap="all" baseline="0">
                <a:solidFill>
                  <a:schemeClr val="bg1"/>
                </a:solidFill>
                <a:latin typeface="+mj-lt"/>
              </a:rPr>
              <a:t>Treasure Island Development Authority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233D9F-0660-4AF8-9FAC-AFD2EB5E1A9C}"/>
              </a:ext>
            </a:extLst>
          </p:cNvPr>
          <p:cNvSpPr txBox="1"/>
          <p:nvPr userDrawn="1"/>
        </p:nvSpPr>
        <p:spPr>
          <a:xfrm>
            <a:off x="883561" y="6276945"/>
            <a:ext cx="7549468" cy="1763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110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sz="1050" b="1" kern="1200" dirty="0">
                <a:solidFill>
                  <a:srgbClr val="545560"/>
                </a:solidFill>
                <a:latin typeface="+mj-lt"/>
                <a:ea typeface="+mn-ea"/>
                <a:cs typeface="Segoe UI" panose="020B0502040204020203" pitchFamily="34" charset="0"/>
              </a:rPr>
              <a:t>Fiscal Year 2026-2027 Budget Introduction</a:t>
            </a:r>
            <a:endParaRPr lang="en-US" sz="1050" b="1" kern="1200" dirty="0">
              <a:solidFill>
                <a:srgbClr val="54556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987AA97-24FB-4537-B922-D48DFB7A0055}"/>
              </a:ext>
            </a:extLst>
          </p:cNvPr>
          <p:cNvSpPr/>
          <p:nvPr userDrawn="1"/>
        </p:nvSpPr>
        <p:spPr>
          <a:xfrm>
            <a:off x="15558" y="6036488"/>
            <a:ext cx="832104" cy="822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2" descr="Image result for city and county of san francisco controller's office logo">
            <a:extLst>
              <a:ext uri="{FF2B5EF4-FFF2-40B4-BE49-F238E27FC236}">
                <a16:creationId xmlns:a16="http://schemas.microsoft.com/office/drawing/2014/main" id="{454F8B21-4D78-4C57-A54F-D111D9FDEE0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2" t="1367" r="-537" b="2846"/>
          <a:stretch/>
        </p:blipFill>
        <p:spPr bwMode="auto">
          <a:xfrm>
            <a:off x="47930" y="6079246"/>
            <a:ext cx="783607" cy="76200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830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67763-E6A1-464B-95F7-2D89C016A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436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7319B4-898A-46FD-8B0B-EDF272CF9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747">
                <a:solidFill>
                  <a:schemeClr val="tx1">
                    <a:tint val="75000"/>
                  </a:schemeClr>
                </a:solidFill>
              </a:defRPr>
            </a:lvl1pPr>
            <a:lvl2pPr marL="332832" indent="0">
              <a:buNone/>
              <a:defRPr sz="1456">
                <a:solidFill>
                  <a:schemeClr val="tx1">
                    <a:tint val="75000"/>
                  </a:schemeClr>
                </a:solidFill>
              </a:defRPr>
            </a:lvl2pPr>
            <a:lvl3pPr marL="665665" indent="0">
              <a:buNone/>
              <a:defRPr sz="1310">
                <a:solidFill>
                  <a:schemeClr val="tx1">
                    <a:tint val="75000"/>
                  </a:schemeClr>
                </a:solidFill>
              </a:defRPr>
            </a:lvl3pPr>
            <a:lvl4pPr marL="998497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4pPr>
            <a:lvl5pPr marL="1331330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5pPr>
            <a:lvl6pPr marL="1664162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6pPr>
            <a:lvl7pPr marL="1996995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7pPr>
            <a:lvl8pPr marL="2329827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8pPr>
            <a:lvl9pPr marL="2662660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6ADB6-54F9-44DE-BFCB-D4074252B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F64B3-B2B7-4966-9205-5FC6D8992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916AF-BF0A-43B4-B4E1-CFD089C2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83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5F3EE-C6F1-4270-BC16-46D8A67C0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FDF06-27E4-49B5-B20A-A85652B09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935CFD-3179-45B4-8D25-7313D0EAE2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AA147C-A633-4CA4-A929-AC6B03379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CB8578-14F6-449F-BB8D-59CB568C5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A4A4E6-BE92-40F7-A73D-68DFE7E58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522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50E9C-D035-4040-B13E-065F1CA0A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CA392B-E437-41CC-AE7C-B889E47C8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747" b="1"/>
            </a:lvl1pPr>
            <a:lvl2pPr marL="332832" indent="0">
              <a:buNone/>
              <a:defRPr sz="1456" b="1"/>
            </a:lvl2pPr>
            <a:lvl3pPr marL="665665" indent="0">
              <a:buNone/>
              <a:defRPr sz="1310" b="1"/>
            </a:lvl3pPr>
            <a:lvl4pPr marL="998497" indent="0">
              <a:buNone/>
              <a:defRPr sz="1165" b="1"/>
            </a:lvl4pPr>
            <a:lvl5pPr marL="1331330" indent="0">
              <a:buNone/>
              <a:defRPr sz="1165" b="1"/>
            </a:lvl5pPr>
            <a:lvl6pPr marL="1664162" indent="0">
              <a:buNone/>
              <a:defRPr sz="1165" b="1"/>
            </a:lvl6pPr>
            <a:lvl7pPr marL="1996995" indent="0">
              <a:buNone/>
              <a:defRPr sz="1165" b="1"/>
            </a:lvl7pPr>
            <a:lvl8pPr marL="2329827" indent="0">
              <a:buNone/>
              <a:defRPr sz="1165" b="1"/>
            </a:lvl8pPr>
            <a:lvl9pPr marL="2662660" indent="0">
              <a:buNone/>
              <a:defRPr sz="116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7044AD-D49B-415F-9A48-D6F9EF468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315E8D-5987-4310-96CC-73C8D3EC40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747" b="1"/>
            </a:lvl1pPr>
            <a:lvl2pPr marL="332832" indent="0">
              <a:buNone/>
              <a:defRPr sz="1456" b="1"/>
            </a:lvl2pPr>
            <a:lvl3pPr marL="665665" indent="0">
              <a:buNone/>
              <a:defRPr sz="1310" b="1"/>
            </a:lvl3pPr>
            <a:lvl4pPr marL="998497" indent="0">
              <a:buNone/>
              <a:defRPr sz="1165" b="1"/>
            </a:lvl4pPr>
            <a:lvl5pPr marL="1331330" indent="0">
              <a:buNone/>
              <a:defRPr sz="1165" b="1"/>
            </a:lvl5pPr>
            <a:lvl6pPr marL="1664162" indent="0">
              <a:buNone/>
              <a:defRPr sz="1165" b="1"/>
            </a:lvl6pPr>
            <a:lvl7pPr marL="1996995" indent="0">
              <a:buNone/>
              <a:defRPr sz="1165" b="1"/>
            </a:lvl7pPr>
            <a:lvl8pPr marL="2329827" indent="0">
              <a:buNone/>
              <a:defRPr sz="1165" b="1"/>
            </a:lvl8pPr>
            <a:lvl9pPr marL="2662660" indent="0">
              <a:buNone/>
              <a:defRPr sz="116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8FD00B-4D0C-4859-BD5D-0185990867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C53166-921C-4BA7-9E73-55A3158FB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314EF2-DCAF-47DF-A1CB-AF5D1A5F0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214AB9-4E0B-4893-A8FE-ADCC91A84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68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5687CC-16C6-4CDC-AA22-09C214D4D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55" y="645459"/>
            <a:ext cx="7886700" cy="365125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91DD4-44F4-4DD3-AEAF-3910A3FD6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15233"/>
            <a:ext cx="7886700" cy="48617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665665" rtl="0" eaLnBrk="1" latinLnBrk="0" hangingPunct="1">
              <a:lnSpc>
                <a:spcPct val="90000"/>
              </a:lnSpc>
              <a:spcBef>
                <a:spcPts val="728"/>
              </a:spcBef>
              <a:spcAft>
                <a:spcPts val="684"/>
              </a:spcAft>
              <a:buClr>
                <a:schemeClr val="accent2"/>
              </a:buClr>
              <a:buFontTx/>
              <a:buNone/>
            </a:pPr>
            <a:r>
              <a:rPr lang="en-US"/>
              <a:t>Click to edit Master text styles</a:t>
            </a:r>
          </a:p>
          <a:p>
            <a:pPr marL="0" lvl="1" indent="0" algn="l" defTabSz="665665" rtl="0" eaLnBrk="1" latinLnBrk="0" hangingPunct="1">
              <a:lnSpc>
                <a:spcPct val="90000"/>
              </a:lnSpc>
              <a:spcBef>
                <a:spcPts val="728"/>
              </a:spcBef>
              <a:spcAft>
                <a:spcPts val="684"/>
              </a:spcAft>
              <a:buClr>
                <a:schemeClr val="accent2"/>
              </a:buClr>
              <a:buFontTx/>
              <a:buNone/>
            </a:pPr>
            <a:r>
              <a:rPr lang="en-US"/>
              <a:t>Second level</a:t>
            </a:r>
          </a:p>
          <a:p>
            <a:pPr marL="0" lvl="2" indent="0" algn="l" defTabSz="665665" rtl="0" eaLnBrk="1" latinLnBrk="0" hangingPunct="1">
              <a:lnSpc>
                <a:spcPct val="90000"/>
              </a:lnSpc>
              <a:spcBef>
                <a:spcPts val="728"/>
              </a:spcBef>
              <a:spcAft>
                <a:spcPts val="684"/>
              </a:spcAft>
              <a:buClr>
                <a:schemeClr val="accent2"/>
              </a:buClr>
              <a:buFontTx/>
              <a:buNone/>
            </a:pPr>
            <a:r>
              <a:rPr lang="en-US"/>
              <a:t>Third level</a:t>
            </a:r>
          </a:p>
          <a:p>
            <a:pPr marL="0" lvl="3" indent="0" algn="l" defTabSz="665665" rtl="0" eaLnBrk="1" latinLnBrk="0" hangingPunct="1">
              <a:lnSpc>
                <a:spcPct val="90000"/>
              </a:lnSpc>
              <a:spcBef>
                <a:spcPts val="728"/>
              </a:spcBef>
              <a:spcAft>
                <a:spcPts val="684"/>
              </a:spcAft>
              <a:buClr>
                <a:schemeClr val="accent2"/>
              </a:buClr>
              <a:buFontTx/>
              <a:buNone/>
            </a:pPr>
            <a:r>
              <a:rPr lang="en-US"/>
              <a:t>Fourth level</a:t>
            </a:r>
          </a:p>
          <a:p>
            <a:pPr marL="0" lvl="4" indent="0" algn="l" defTabSz="665665" rtl="0" eaLnBrk="1" latinLnBrk="0" hangingPunct="1">
              <a:lnSpc>
                <a:spcPct val="90000"/>
              </a:lnSpc>
              <a:spcBef>
                <a:spcPts val="728"/>
              </a:spcBef>
              <a:spcAft>
                <a:spcPts val="684"/>
              </a:spcAft>
              <a:buClr>
                <a:schemeClr val="accent2"/>
              </a:buClr>
              <a:buFontTx/>
              <a:buNone/>
            </a:pPr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AE5E3-55E8-4895-B3F9-4FAAE9A69F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F6794-206C-410E-98C0-847D2512FB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06C61-0925-4608-846F-844ABAC9BA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337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</p:sldLayoutIdLst>
  <p:txStyles>
    <p:titleStyle>
      <a:lvl1pPr algn="l" defTabSz="665665" rtl="0" eaLnBrk="1" latinLnBrk="0" hangingPunct="1">
        <a:lnSpc>
          <a:spcPct val="90000"/>
        </a:lnSpc>
        <a:spcBef>
          <a:spcPct val="0"/>
        </a:spcBef>
        <a:buNone/>
        <a:defRPr lang="en-US" sz="2471" kern="120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66416" indent="-166416" algn="l" defTabSz="665665" rtl="0" eaLnBrk="1" latinLnBrk="0" hangingPunct="1">
        <a:lnSpc>
          <a:spcPct val="90000"/>
        </a:lnSpc>
        <a:spcBef>
          <a:spcPts val="728"/>
        </a:spcBef>
        <a:buFont typeface="Arial" panose="020B0604020202020204" pitchFamily="34" charset="0"/>
        <a:buChar char="•"/>
        <a:defRPr lang="en-US" sz="1588" kern="1200" cap="all" baseline="0" dirty="0">
          <a:solidFill>
            <a:schemeClr val="accent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305601" indent="-302575" algn="l" defTabSz="665665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lang="en-US" sz="1235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585987" indent="-252146" algn="l" defTabSz="665665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lang="en-US" sz="1059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916802" indent="-252146" algn="l" defTabSz="665665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lang="en-US" sz="971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247617" indent="-252146" algn="l" defTabSz="665665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lang="en-US" sz="927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830579" indent="-166416" algn="l" defTabSz="665665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0" kern="1200">
          <a:solidFill>
            <a:schemeClr val="tx1"/>
          </a:solidFill>
          <a:latin typeface="+mn-lt"/>
          <a:ea typeface="+mn-ea"/>
          <a:cs typeface="+mn-cs"/>
        </a:defRPr>
      </a:lvl6pPr>
      <a:lvl7pPr marL="2163411" indent="-166416" algn="l" defTabSz="665665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0" kern="1200">
          <a:solidFill>
            <a:schemeClr val="tx1"/>
          </a:solidFill>
          <a:latin typeface="+mn-lt"/>
          <a:ea typeface="+mn-ea"/>
          <a:cs typeface="+mn-cs"/>
        </a:defRPr>
      </a:lvl7pPr>
      <a:lvl8pPr marL="2496243" indent="-166416" algn="l" defTabSz="665665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0" kern="1200">
          <a:solidFill>
            <a:schemeClr val="tx1"/>
          </a:solidFill>
          <a:latin typeface="+mn-lt"/>
          <a:ea typeface="+mn-ea"/>
          <a:cs typeface="+mn-cs"/>
        </a:defRPr>
      </a:lvl8pPr>
      <a:lvl9pPr marL="2829076" indent="-166416" algn="l" defTabSz="665665" rtl="0" eaLnBrk="1" latinLnBrk="0" hangingPunct="1">
        <a:lnSpc>
          <a:spcPct val="90000"/>
        </a:lnSpc>
        <a:spcBef>
          <a:spcPts val="364"/>
        </a:spcBef>
        <a:buFont typeface="Arial" panose="020B0604020202020204" pitchFamily="34" charset="0"/>
        <a:buChar char="•"/>
        <a:defRPr sz="13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65665" rtl="0" eaLnBrk="1" latinLnBrk="0" hangingPunct="1">
        <a:defRPr sz="1310" kern="1200">
          <a:solidFill>
            <a:schemeClr val="tx1"/>
          </a:solidFill>
          <a:latin typeface="+mn-lt"/>
          <a:ea typeface="+mn-ea"/>
          <a:cs typeface="+mn-cs"/>
        </a:defRPr>
      </a:lvl1pPr>
      <a:lvl2pPr marL="332832" algn="l" defTabSz="665665" rtl="0" eaLnBrk="1" latinLnBrk="0" hangingPunct="1">
        <a:defRPr sz="1310" kern="1200">
          <a:solidFill>
            <a:schemeClr val="tx1"/>
          </a:solidFill>
          <a:latin typeface="+mn-lt"/>
          <a:ea typeface="+mn-ea"/>
          <a:cs typeface="+mn-cs"/>
        </a:defRPr>
      </a:lvl2pPr>
      <a:lvl3pPr marL="665665" algn="l" defTabSz="665665" rtl="0" eaLnBrk="1" latinLnBrk="0" hangingPunct="1">
        <a:defRPr sz="1310" kern="1200">
          <a:solidFill>
            <a:schemeClr val="tx1"/>
          </a:solidFill>
          <a:latin typeface="+mn-lt"/>
          <a:ea typeface="+mn-ea"/>
          <a:cs typeface="+mn-cs"/>
        </a:defRPr>
      </a:lvl3pPr>
      <a:lvl4pPr marL="998497" algn="l" defTabSz="665665" rtl="0" eaLnBrk="1" latinLnBrk="0" hangingPunct="1">
        <a:defRPr sz="1310" kern="1200">
          <a:solidFill>
            <a:schemeClr val="tx1"/>
          </a:solidFill>
          <a:latin typeface="+mn-lt"/>
          <a:ea typeface="+mn-ea"/>
          <a:cs typeface="+mn-cs"/>
        </a:defRPr>
      </a:lvl4pPr>
      <a:lvl5pPr marL="1331330" algn="l" defTabSz="665665" rtl="0" eaLnBrk="1" latinLnBrk="0" hangingPunct="1">
        <a:defRPr sz="1310" kern="1200">
          <a:solidFill>
            <a:schemeClr val="tx1"/>
          </a:solidFill>
          <a:latin typeface="+mn-lt"/>
          <a:ea typeface="+mn-ea"/>
          <a:cs typeface="+mn-cs"/>
        </a:defRPr>
      </a:lvl5pPr>
      <a:lvl6pPr marL="1664162" algn="l" defTabSz="665665" rtl="0" eaLnBrk="1" latinLnBrk="0" hangingPunct="1">
        <a:defRPr sz="1310" kern="1200">
          <a:solidFill>
            <a:schemeClr val="tx1"/>
          </a:solidFill>
          <a:latin typeface="+mn-lt"/>
          <a:ea typeface="+mn-ea"/>
          <a:cs typeface="+mn-cs"/>
        </a:defRPr>
      </a:lvl6pPr>
      <a:lvl7pPr marL="1996995" algn="l" defTabSz="665665" rtl="0" eaLnBrk="1" latinLnBrk="0" hangingPunct="1">
        <a:defRPr sz="1310" kern="1200">
          <a:solidFill>
            <a:schemeClr val="tx1"/>
          </a:solidFill>
          <a:latin typeface="+mn-lt"/>
          <a:ea typeface="+mn-ea"/>
          <a:cs typeface="+mn-cs"/>
        </a:defRPr>
      </a:lvl7pPr>
      <a:lvl8pPr marL="2329827" algn="l" defTabSz="665665" rtl="0" eaLnBrk="1" latinLnBrk="0" hangingPunct="1">
        <a:defRPr sz="1310" kern="1200">
          <a:solidFill>
            <a:schemeClr val="tx1"/>
          </a:solidFill>
          <a:latin typeface="+mn-lt"/>
          <a:ea typeface="+mn-ea"/>
          <a:cs typeface="+mn-cs"/>
        </a:defRPr>
      </a:lvl8pPr>
      <a:lvl9pPr marL="2662660" algn="l" defTabSz="665665" rtl="0" eaLnBrk="1" latinLnBrk="0" hangingPunct="1">
        <a:defRPr sz="13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A28A92-CDB1-4042-80B2-25FA3F5480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515" y="1077966"/>
            <a:ext cx="8070969" cy="1169198"/>
          </a:xfrm>
        </p:spPr>
        <p:txBody>
          <a:bodyPr>
            <a:normAutofit/>
          </a:bodyPr>
          <a:lstStyle/>
          <a:p>
            <a:r>
              <a:rPr lang="en-US" sz="3600"/>
              <a:t>Treasure Island Board of Directors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861CCD4-E0FB-4326-AFB7-E8AE10FC0D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8476" y="5805234"/>
            <a:ext cx="3484271" cy="835669"/>
          </a:xfrm>
        </p:spPr>
        <p:txBody>
          <a:bodyPr/>
          <a:lstStyle/>
          <a:p>
            <a:pPr algn="r"/>
            <a:r>
              <a:rPr lang="en-US"/>
              <a:t>City &amp; County of San Francisco</a:t>
            </a:r>
          </a:p>
          <a:p>
            <a:pPr algn="r"/>
            <a:r>
              <a:rPr lang="en-US"/>
              <a:t>Treasure Island Development Authority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E09DDDF-3DD6-47C1-B53A-7A9522BC96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18906" y="5160949"/>
            <a:ext cx="3483841" cy="782653"/>
          </a:xfrm>
        </p:spPr>
        <p:txBody>
          <a:bodyPr/>
          <a:lstStyle/>
          <a:p>
            <a:pPr algn="r"/>
            <a:r>
              <a:rPr lang="en-US" dirty="0"/>
              <a:t>December 10, 2025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7986B07-362C-4B02-9095-63107C3BAE4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6515" y="1662565"/>
            <a:ext cx="8455085" cy="1650146"/>
          </a:xfrm>
        </p:spPr>
        <p:txBody>
          <a:bodyPr wrap="square">
            <a:normAutofit/>
          </a:bodyPr>
          <a:lstStyle/>
          <a:p>
            <a:pPr lvl="0" defTabSz="1018824">
              <a:lnSpc>
                <a:spcPct val="100000"/>
              </a:lnSpc>
              <a:spcBef>
                <a:spcPts val="0"/>
              </a:spcBef>
              <a:spcAft>
                <a:spcPts val="700"/>
              </a:spcAft>
              <a:buClr>
                <a:srgbClr val="F0AA0C"/>
              </a:buClr>
            </a:pPr>
            <a:r>
              <a:rPr lang="en-US" sz="2400" b="1" u="sng" dirty="0">
                <a:solidFill>
                  <a:prstClr val="black"/>
                </a:solidFill>
                <a:latin typeface="Segoe UI Semilight" panose="020B0402040204020203" pitchFamily="34" charset="0"/>
                <a:ea typeface="Segoe UI Semilight" panose="020B0402040204020203" pitchFamily="34" charset="0"/>
              </a:rPr>
              <a:t>Informational Item </a:t>
            </a:r>
            <a:r>
              <a:rPr lang="en-US" sz="2400" b="1" u="sng" dirty="0">
                <a:solidFill>
                  <a:prstClr val="black"/>
                </a:solidFill>
                <a:latin typeface="Segoe UI Semilight" panose="020B0402040204020203" pitchFamily="34" charset="0"/>
              </a:rPr>
              <a:t>No. 10</a:t>
            </a:r>
            <a:r>
              <a:rPr lang="en-US" sz="2400" dirty="0">
                <a:solidFill>
                  <a:prstClr val="black"/>
                </a:solidFill>
                <a:latin typeface="Segoe UI Semilight" panose="020B0402040204020203" pitchFamily="34" charset="0"/>
              </a:rPr>
              <a:t>:  FY 2026-27 Budget Update</a:t>
            </a:r>
            <a:endParaRPr lang="en-US" sz="2400" dirty="0">
              <a:solidFill>
                <a:prstClr val="black"/>
              </a:solidFill>
              <a:latin typeface="Segoe UI Semilight" panose="020B0402040204020203" pitchFamily="34" charset="0"/>
              <a:ea typeface="Segoe UI Semilight" panose="020B0402040204020203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325" y="1381125"/>
            <a:ext cx="7899400" cy="4352925"/>
          </a:xfrm>
          <a:noFill/>
        </p:spPr>
        <p:txBody>
          <a:bodyPr anchor="ctr"/>
          <a:lstStyle/>
          <a:p>
            <a:pPr marL="0" indent="0" algn="ctr">
              <a:buNone/>
            </a:pPr>
            <a:r>
              <a:rPr lang="en-US" sz="4800" i="1" cap="none">
                <a:solidFill>
                  <a:schemeClr val="tx1"/>
                </a:solidFill>
                <a:ea typeface="Geneva"/>
                <a:cs typeface="Geneva"/>
              </a:rPr>
              <a:t>Discussion</a:t>
            </a:r>
          </a:p>
          <a:p>
            <a:pPr>
              <a:spcAft>
                <a:spcPts val="1200"/>
              </a:spcAft>
              <a:buClr>
                <a:srgbClr val="6C0000"/>
              </a:buClr>
              <a:buFont typeface="Webdings" pitchFamily="18" charset="2"/>
              <a:buChar char="4"/>
            </a:pPr>
            <a:endParaRPr lang="en-US" cap="none">
              <a:ea typeface="Geneva"/>
              <a:cs typeface="Geneva"/>
            </a:endParaRPr>
          </a:p>
          <a:p>
            <a:pPr>
              <a:buClr>
                <a:srgbClr val="6C0000"/>
              </a:buClr>
              <a:buFont typeface="Webdings" pitchFamily="18" charset="2"/>
              <a:buNone/>
            </a:pPr>
            <a:endParaRPr lang="en-US" cap="none">
              <a:ea typeface="Geneva"/>
              <a:cs typeface="Geneva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8B47D9A-79A9-49F0-B90C-E3769C9F5D5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76564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AAD6E-63BC-7EF4-ED7E-942773B3B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>
            <a:extLst>
              <a:ext uri="{FF2B5EF4-FFF2-40B4-BE49-F238E27FC236}">
                <a16:creationId xmlns:a16="http://schemas.microsoft.com/office/drawing/2014/main" id="{2FCAE655-0903-4BAD-AF89-78B9005D25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>
                <a:latin typeface="Segoe UI Semibold" panose="020B0702040204020203" pitchFamily="34" charset="0"/>
                <a:ea typeface="Geneva"/>
                <a:cs typeface="Segoe UI Semibold" panose="020B0702040204020203" pitchFamily="34" charset="0"/>
              </a:rPr>
              <a:t>FY2026-27 Budget Timeline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BF7FCA7D-AEE4-35C7-4FF3-E22F79C51E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4953000"/>
          </a:xfrm>
          <a:noFill/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u="sng" cap="none" dirty="0">
                <a:solidFill>
                  <a:schemeClr val="tx1"/>
                </a:solidFill>
                <a:ea typeface="Geneva"/>
              </a:rPr>
              <a:t>December 10</a:t>
            </a:r>
            <a:r>
              <a:rPr lang="en-US" sz="1300" b="1" u="sng" cap="none" baseline="30000" dirty="0">
                <a:solidFill>
                  <a:schemeClr val="tx1"/>
                </a:solidFill>
                <a:ea typeface="Geneva"/>
              </a:rPr>
              <a:t>th</a:t>
            </a:r>
            <a:r>
              <a:rPr lang="en-US" sz="1300" b="1" u="sng" cap="none" dirty="0">
                <a:solidFill>
                  <a:schemeClr val="tx1"/>
                </a:solidFill>
                <a:ea typeface="Geneva"/>
              </a:rPr>
              <a:t> </a:t>
            </a:r>
            <a:r>
              <a:rPr lang="en-US" sz="1300" cap="none" dirty="0">
                <a:solidFill>
                  <a:schemeClr val="tx1"/>
                </a:solidFill>
                <a:ea typeface="Geneva"/>
              </a:rPr>
              <a:t>– FY 2026-27 Budget Introduction to TIDA Board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  <a:latin typeface="Segoe UI"/>
                <a:cs typeface="Segoe UI"/>
              </a:rPr>
              <a:t>December 12th </a:t>
            </a:r>
            <a:r>
              <a:rPr lang="en-US" sz="1300" cap="none" dirty="0">
                <a:solidFill>
                  <a:schemeClr val="tx1"/>
                </a:solidFill>
                <a:latin typeface="Segoe UI"/>
                <a:ea typeface="Geneva"/>
                <a:cs typeface="Segoe UI"/>
              </a:rPr>
              <a:t>– Mayor releases FY27 &amp; FY28 Budget Instructions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</a:rPr>
              <a:t>January 14th </a:t>
            </a:r>
            <a:r>
              <a:rPr lang="en-US" sz="1300" cap="none" dirty="0">
                <a:solidFill>
                  <a:schemeClr val="tx1"/>
                </a:solidFill>
                <a:ea typeface="Geneva"/>
              </a:rPr>
              <a:t>– Bring draft budget to the TIDA Board for review/comment; new Mayor assumes office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</a:rPr>
              <a:t>February 11th </a:t>
            </a:r>
            <a:r>
              <a:rPr lang="en-US" sz="1300" cap="none" dirty="0">
                <a:solidFill>
                  <a:schemeClr val="tx1"/>
                </a:solidFill>
                <a:ea typeface="Geneva"/>
              </a:rPr>
              <a:t>– Bring proposed budget to the TIDA Board for approval to submit to Mayor’s Budget Office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</a:rPr>
              <a:t>Early February </a:t>
            </a:r>
            <a:r>
              <a:rPr lang="en-US" sz="1300" cap="none" dirty="0">
                <a:solidFill>
                  <a:schemeClr val="tx1"/>
                </a:solidFill>
                <a:ea typeface="Geneva"/>
              </a:rPr>
              <a:t>– TIDA proposed budget submission to City Administrator’s Central Budget &amp; Planning Office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</a:rPr>
              <a:t>Mid/late-February</a:t>
            </a:r>
            <a:r>
              <a:rPr lang="en-US" sz="1300" b="1" cap="none" dirty="0">
                <a:solidFill>
                  <a:schemeClr val="tx1"/>
                </a:solidFill>
                <a:ea typeface="Geneva"/>
              </a:rPr>
              <a:t> </a:t>
            </a:r>
            <a:r>
              <a:rPr lang="en-US" sz="1300" cap="none" dirty="0">
                <a:solidFill>
                  <a:schemeClr val="tx1"/>
                </a:solidFill>
                <a:ea typeface="Geneva"/>
              </a:rPr>
              <a:t>– City Administrator submits budget to Mayor’s Budget Office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</a:rPr>
              <a:t>March – </a:t>
            </a:r>
            <a:r>
              <a:rPr lang="en-US" sz="1300" cap="none" dirty="0">
                <a:solidFill>
                  <a:schemeClr val="tx1"/>
                </a:solidFill>
              </a:rPr>
              <a:t>Proposed department budgets are published on the Controller’s Office website. 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</a:rPr>
              <a:t>June 1st </a:t>
            </a:r>
            <a:r>
              <a:rPr lang="en-US" sz="1300" cap="none" dirty="0">
                <a:solidFill>
                  <a:schemeClr val="tx1"/>
                </a:solidFill>
                <a:ea typeface="Geneva"/>
              </a:rPr>
              <a:t>– Mayor’s Budget Office publishes two-year budget </a:t>
            </a:r>
            <a:endParaRPr lang="en-US" sz="1300" cap="none" dirty="0">
              <a:solidFill>
                <a:schemeClr val="tx1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</a:rPr>
              <a:t>June </a:t>
            </a:r>
            <a:r>
              <a:rPr lang="en-US" sz="1300" cap="none" dirty="0">
                <a:solidFill>
                  <a:schemeClr val="tx1"/>
                </a:solidFill>
                <a:ea typeface="Geneva"/>
              </a:rPr>
              <a:t>– Budget and Finance Committee hearings 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</a:rPr>
              <a:t>July 1st </a:t>
            </a:r>
            <a:r>
              <a:rPr lang="en-US" sz="1300" cap="none" dirty="0">
                <a:solidFill>
                  <a:schemeClr val="tx1"/>
                </a:solidFill>
                <a:ea typeface="Geneva"/>
              </a:rPr>
              <a:t>– Mayor’s Proposed Budget is loaded into financial system by Controller’s Office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</a:rPr>
              <a:t>July</a:t>
            </a:r>
            <a:r>
              <a:rPr lang="en-US" sz="1300" cap="none" dirty="0">
                <a:solidFill>
                  <a:schemeClr val="tx1"/>
                </a:solidFill>
                <a:ea typeface="Geneva"/>
              </a:rPr>
              <a:t> – Board of Supervisors adopts FY2026-27 &amp; FY2027-28 Budget </a:t>
            </a:r>
          </a:p>
          <a:p>
            <a:pPr marL="628650" lvl="1" indent="0">
              <a:spcBef>
                <a:spcPts val="900"/>
              </a:spcBef>
              <a:buNone/>
            </a:pPr>
            <a:endParaRPr lang="en-US" dirty="0">
              <a:latin typeface="Segoe UI" panose="020B0502040204020203" pitchFamily="34" charset="0"/>
              <a:ea typeface="Geneva"/>
              <a:cs typeface="Segoe UI" panose="020B0502040204020203" pitchFamily="34" charset="0"/>
            </a:endParaRPr>
          </a:p>
          <a:p>
            <a:pPr marL="0" indent="0">
              <a:spcBef>
                <a:spcPts val="900"/>
              </a:spcBef>
              <a:spcAft>
                <a:spcPct val="0"/>
              </a:spcAft>
              <a:buNone/>
            </a:pPr>
            <a:endParaRPr lang="en-US" dirty="0">
              <a:ea typeface="Geneva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3744E8-86B1-7AD2-3B8D-5DC91B8214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1666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24180-59C3-321F-CC06-71B61BF92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>
            <a:extLst>
              <a:ext uri="{FF2B5EF4-FFF2-40B4-BE49-F238E27FC236}">
                <a16:creationId xmlns:a16="http://schemas.microsoft.com/office/drawing/2014/main" id="{516261FF-C942-9348-670F-C8E9EBB9AD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>
                <a:latin typeface="Segoe UI Semibold" panose="020B0702040204020203" pitchFamily="34" charset="0"/>
                <a:ea typeface="Geneva"/>
                <a:cs typeface="Segoe UI Semibold" panose="020B0702040204020203" pitchFamily="34" charset="0"/>
              </a:rPr>
              <a:t>FY2026-27 Budget Planning Highlights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C2881C02-B36D-BA18-9B4E-F8CA81AF13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9195" y="1455420"/>
            <a:ext cx="8458200" cy="4953000"/>
          </a:xfrm>
          <a:noFill/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  <a:ea typeface="Geneva"/>
                <a:cs typeface="Geneva"/>
              </a:rPr>
              <a:t>2-year budget planning (FY 2026-27 &amp; FY 2027-28)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  <a:ea typeface="Geneva"/>
                <a:cs typeface="Geneva"/>
              </a:rPr>
              <a:t>TIDA’s budget is divided in 3 categories:</a:t>
            </a:r>
          </a:p>
          <a:p>
            <a:pPr marL="842645" lvl="2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arenBoth"/>
            </a:pPr>
            <a:r>
              <a:rPr lang="en-US" sz="1600" cap="none" dirty="0">
                <a:latin typeface="Segoe UI"/>
                <a:ea typeface="Geneva"/>
                <a:cs typeface="Segoe UI"/>
              </a:rPr>
              <a:t>Authority Costs (i.e. TIDA’s operating budget)</a:t>
            </a:r>
          </a:p>
          <a:p>
            <a:pPr marL="842645" lvl="2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arenBoth"/>
            </a:pPr>
            <a:r>
              <a:rPr lang="en-US" sz="1600" dirty="0">
                <a:latin typeface="Segoe UI"/>
                <a:ea typeface="Geneva"/>
                <a:cs typeface="Segoe UI"/>
              </a:rPr>
              <a:t>City Costs (i.e. development costs reimbursed by TICD)</a:t>
            </a:r>
          </a:p>
          <a:p>
            <a:pPr marL="842645" lvl="2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arenBoth"/>
            </a:pPr>
            <a:r>
              <a:rPr lang="en-US" sz="1600" cap="none" dirty="0">
                <a:latin typeface="Segoe UI"/>
                <a:ea typeface="Geneva"/>
                <a:cs typeface="Segoe UI"/>
              </a:rPr>
              <a:t>Subsidy Costs (i.e. eligible costs reimbursed by DDA subsidy)</a:t>
            </a:r>
            <a:endParaRPr lang="en-US" sz="800" cap="none" dirty="0">
              <a:latin typeface="Segoe UI"/>
              <a:ea typeface="Geneva"/>
              <a:cs typeface="Segoe UI"/>
            </a:endParaRP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  <a:ea typeface="Geneva"/>
                <a:cs typeface="Geneva"/>
              </a:rPr>
              <a:t>TIDA Authority Cost budget experienced a deficit in FY 2025 year-end, requiring the need for structural budget changes and new reserve policies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  <a:latin typeface="Segoe UI"/>
                <a:ea typeface="Geneva"/>
                <a:cs typeface="Geneva"/>
              </a:rPr>
              <a:t>Budget objectives will focus on near </a:t>
            </a:r>
            <a:r>
              <a:rPr lang="en-US" sz="1600" b="1" i="1" cap="none" dirty="0">
                <a:solidFill>
                  <a:schemeClr val="tx1"/>
                </a:solidFill>
                <a:latin typeface="Segoe UI"/>
                <a:ea typeface="Geneva"/>
                <a:cs typeface="Geneva"/>
              </a:rPr>
              <a:t>and long-term</a:t>
            </a:r>
            <a:r>
              <a:rPr lang="en-US" sz="1600" cap="none" dirty="0">
                <a:solidFill>
                  <a:schemeClr val="tx1"/>
                </a:solidFill>
                <a:latin typeface="Segoe UI"/>
                <a:ea typeface="Geneva"/>
                <a:cs typeface="Geneva"/>
              </a:rPr>
              <a:t> investments, making necessary structural changes to the TIDA Authority Cost budget, while preserving existing operations and services where possible</a:t>
            </a:r>
            <a:endParaRPr lang="en-US" sz="1600" b="1" i="1" cap="none" dirty="0">
              <a:solidFill>
                <a:schemeClr val="tx1"/>
              </a:solidFill>
              <a:latin typeface="Segoe UI"/>
              <a:ea typeface="Geneva"/>
              <a:cs typeface="Geneva"/>
            </a:endParaRPr>
          </a:p>
          <a:p>
            <a:pPr marL="342900" indent="-3429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cap="none" dirty="0">
              <a:solidFill>
                <a:schemeClr val="tx1"/>
              </a:solidFill>
              <a:ea typeface="Geneva"/>
              <a:cs typeface="Geneva"/>
            </a:endParaRP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ea typeface="Geneva"/>
              <a:cs typeface="Geneva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8BD1864-39BF-A3FF-C1FB-9C7DD2BB76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07477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Fiscal Year 2024-2025 Year-End Close </a:t>
            </a:r>
            <a:r>
              <a:rPr lang="en-US" sz="3200" dirty="0">
                <a:latin typeface="Franklin Gothic Demi"/>
                <a:ea typeface="Geneva"/>
                <a:cs typeface="Geneva"/>
              </a:rPr>
              <a:t> </a:t>
            </a:r>
            <a:endParaRPr lang="en-US" sz="3200" dirty="0">
              <a:latin typeface="Franklin Gothic Demi" pitchFamily="34" charset="0"/>
              <a:ea typeface="Geneva"/>
              <a:cs typeface="Geneva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8257" y="1160621"/>
            <a:ext cx="8220075" cy="5029200"/>
          </a:xfrm>
          <a:noFill/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</a:pPr>
            <a:r>
              <a:rPr lang="en-US" sz="1600" cap="none" dirty="0">
                <a:solidFill>
                  <a:schemeClr val="tx1"/>
                </a:solidFill>
                <a:latin typeface="+mj-lt"/>
              </a:rPr>
              <a:t>Revenues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</a:rPr>
              <a:t>Commercial leasing revenues were $30K* </a:t>
            </a:r>
            <a:r>
              <a:rPr lang="en-US" sz="1600" i="1" u="sng" cap="none" dirty="0">
                <a:solidFill>
                  <a:schemeClr val="tx1"/>
                </a:solidFill>
              </a:rPr>
              <a:t>above</a:t>
            </a:r>
            <a:r>
              <a:rPr lang="en-US" sz="1600" cap="none" dirty="0">
                <a:solidFill>
                  <a:schemeClr val="tx1"/>
                </a:solidFill>
              </a:rPr>
              <a:t> adopted budget 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</a:rPr>
              <a:t>Residential leasing revenues were $851K* </a:t>
            </a:r>
            <a:r>
              <a:rPr lang="en-US" sz="1600" i="1" u="sng" cap="none" dirty="0">
                <a:solidFill>
                  <a:schemeClr val="tx1"/>
                </a:solidFill>
              </a:rPr>
              <a:t>under</a:t>
            </a:r>
            <a:r>
              <a:rPr lang="en-US" sz="1600" cap="none" dirty="0">
                <a:solidFill>
                  <a:schemeClr val="tx1"/>
                </a:solidFill>
              </a:rPr>
              <a:t> adopted budget 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</a:rPr>
              <a:t>Common Area Maintenance (CAM) revenues were $315K* </a:t>
            </a:r>
            <a:r>
              <a:rPr lang="en-US" sz="1600" i="1" u="sng" cap="none" dirty="0">
                <a:solidFill>
                  <a:schemeClr val="tx1"/>
                </a:solidFill>
              </a:rPr>
              <a:t>under</a:t>
            </a:r>
            <a:r>
              <a:rPr lang="en-US" sz="1600" cap="none" dirty="0">
                <a:solidFill>
                  <a:schemeClr val="tx1"/>
                </a:solidFill>
              </a:rPr>
              <a:t> adopted budget </a:t>
            </a:r>
            <a:endParaRPr lang="en-US" sz="1600" cap="none" dirty="0">
              <a:solidFill>
                <a:schemeClr val="tx1"/>
              </a:solidFill>
              <a:latin typeface="+mj-lt"/>
            </a:endParaRPr>
          </a:p>
          <a:p>
            <a:pPr>
              <a:lnSpc>
                <a:spcPct val="110000"/>
              </a:lnSpc>
              <a:spcBef>
                <a:spcPts val="2400"/>
              </a:spcBef>
              <a:spcAft>
                <a:spcPts val="0"/>
              </a:spcAft>
            </a:pPr>
            <a:r>
              <a:rPr lang="en-US" sz="1600" cap="none" dirty="0">
                <a:solidFill>
                  <a:schemeClr val="tx1"/>
                </a:solidFill>
                <a:latin typeface="+mj-lt"/>
              </a:rPr>
              <a:t>Expenses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</a:rPr>
              <a:t>TIDA operating expenditures (“Authority Costs”) were $408K* </a:t>
            </a:r>
            <a:r>
              <a:rPr lang="en-US" sz="1600" i="1" u="sng" cap="none" dirty="0">
                <a:solidFill>
                  <a:schemeClr val="tx1"/>
                </a:solidFill>
              </a:rPr>
              <a:t>under</a:t>
            </a:r>
            <a:r>
              <a:rPr lang="en-US" sz="1600" cap="none" dirty="0">
                <a:solidFill>
                  <a:schemeClr val="tx1"/>
                </a:solidFill>
              </a:rPr>
              <a:t> adopted budget 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</a:rPr>
              <a:t>Savings largely due to unfilled TIDA staffing positions</a:t>
            </a:r>
            <a:endParaRPr lang="en-US" sz="1600" cap="none" dirty="0">
              <a:solidFill>
                <a:schemeClr val="tx1"/>
              </a:solidFill>
              <a:latin typeface="+mj-lt"/>
            </a:endParaRPr>
          </a:p>
          <a:p>
            <a:pPr>
              <a:lnSpc>
                <a:spcPct val="110000"/>
              </a:lnSpc>
              <a:spcBef>
                <a:spcPts val="2400"/>
              </a:spcBef>
              <a:spcAft>
                <a:spcPts val="0"/>
              </a:spcAft>
            </a:pPr>
            <a:r>
              <a:rPr lang="en-US" sz="1600" cap="none" dirty="0">
                <a:solidFill>
                  <a:schemeClr val="tx1"/>
                </a:solidFill>
                <a:latin typeface="+mj-lt"/>
              </a:rPr>
              <a:t>TICD City Costs &amp; DDA Subsidy Costs</a:t>
            </a:r>
          </a:p>
          <a:p>
            <a:pPr marL="342900" indent="-342900">
              <a:lnSpc>
                <a:spcPct val="11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</a:rPr>
              <a:t>TICD was invoiced $3,660,932 for direct development costs (City Costs), $2.84M </a:t>
            </a:r>
            <a:r>
              <a:rPr lang="en-US" sz="1600" i="1" u="sng" cap="none" dirty="0">
                <a:solidFill>
                  <a:schemeClr val="tx1"/>
                </a:solidFill>
              </a:rPr>
              <a:t>under </a:t>
            </a:r>
            <a:r>
              <a:rPr lang="en-US" sz="1600" cap="none" dirty="0">
                <a:solidFill>
                  <a:schemeClr val="tx1"/>
                </a:solidFill>
              </a:rPr>
              <a:t>adopted budget due to conservative staffing projections and limited field work</a:t>
            </a:r>
          </a:p>
          <a:p>
            <a:pPr marL="342900" indent="-342900">
              <a:lnSpc>
                <a:spcPct val="11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  <a:ea typeface="Geneva"/>
                <a:cs typeface="Geneva"/>
              </a:rPr>
              <a:t>DDA Subsidies and eligible CFD taxes funded $</a:t>
            </a:r>
            <a:r>
              <a:rPr lang="en-US" sz="1600" cap="none" dirty="0">
                <a:solidFill>
                  <a:schemeClr val="tx1"/>
                </a:solidFill>
              </a:rPr>
              <a:t>3,319,787 for the Job Broker Program, transitional housing obligations, and parks and open space maintenance</a:t>
            </a:r>
          </a:p>
          <a:p>
            <a:pPr marL="344170" indent="-344170">
              <a:spcAft>
                <a:spcPct val="0"/>
              </a:spcAft>
              <a:buFont typeface="Arial"/>
              <a:buChar char="•"/>
            </a:pPr>
            <a:endParaRPr lang="en-US" sz="1000" dirty="0">
              <a:ea typeface="Geneva"/>
              <a:cs typeface="Geneva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C1ACCA6-C79E-41CF-9768-81D868560C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71B9DA-936D-4A8B-8230-B20A4D96B626}"/>
              </a:ext>
            </a:extLst>
          </p:cNvPr>
          <p:cNvSpPr txBox="1"/>
          <p:nvPr/>
        </p:nvSpPr>
        <p:spPr>
          <a:xfrm>
            <a:off x="838199" y="5943600"/>
            <a:ext cx="7349359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0" i="1" dirty="0"/>
              <a:t>*Amounts are unaudited and may not</a:t>
            </a:r>
            <a:r>
              <a:rPr lang="en-US" sz="1000" i="1" dirty="0"/>
              <a:t> be representative </a:t>
            </a:r>
            <a:r>
              <a:rPr lang="en-US" sz="1000" b="0" i="1" dirty="0"/>
              <a:t>of any revenues collected and expenditures incurred after year-end close.</a:t>
            </a:r>
            <a:r>
              <a:rPr lang="en-US" sz="1000" i="1" dirty="0"/>
              <a:t> </a:t>
            </a:r>
            <a:endParaRPr lang="en-US" sz="1000" b="0" i="1" dirty="0"/>
          </a:p>
        </p:txBody>
      </p:sp>
    </p:spTree>
    <p:extLst>
      <p:ext uri="{BB962C8B-B14F-4D97-AF65-F5344CB8AC3E}">
        <p14:creationId xmlns:p14="http://schemas.microsoft.com/office/powerpoint/2010/main" val="224712706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Fiscal Year 2025-26 First Quarter Performance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8160" y="1226820"/>
            <a:ext cx="8458200" cy="4962525"/>
          </a:xfrm>
          <a:noFill/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10000"/>
              </a:lnSpc>
              <a:spcBef>
                <a:spcPts val="90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</a:rPr>
              <a:t>Commercial leasing revenues are tracking </a:t>
            </a:r>
            <a:r>
              <a:rPr lang="en-US" sz="1600" b="1" i="1" cap="none" dirty="0">
                <a:solidFill>
                  <a:schemeClr val="tx1"/>
                </a:solidFill>
              </a:rPr>
              <a:t>at/near </a:t>
            </a:r>
            <a:r>
              <a:rPr lang="en-US" sz="1600" cap="none" dirty="0">
                <a:solidFill>
                  <a:schemeClr val="tx1"/>
                </a:solidFill>
              </a:rPr>
              <a:t>budget</a:t>
            </a:r>
            <a:endParaRPr lang="en-US" sz="16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10000"/>
              </a:lnSpc>
              <a:spcBef>
                <a:spcPts val="90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</a:rPr>
              <a:t>Residential leasing revenues are tracking </a:t>
            </a:r>
            <a:r>
              <a:rPr lang="en-US" sz="1600" b="1" i="1" cap="none" dirty="0">
                <a:solidFill>
                  <a:schemeClr val="tx1"/>
                </a:solidFill>
              </a:rPr>
              <a:t>under budget </a:t>
            </a:r>
            <a:r>
              <a:rPr lang="en-US" sz="1600" cap="none" dirty="0">
                <a:solidFill>
                  <a:schemeClr val="tx1"/>
                </a:solidFill>
              </a:rPr>
              <a:t>and are likely to remain below budget due to expenses to secure vacant units and implement limited interim moves </a:t>
            </a:r>
          </a:p>
          <a:p>
            <a:pPr marL="342900" indent="-342900">
              <a:lnSpc>
                <a:spcPct val="110000"/>
              </a:lnSpc>
              <a:spcBef>
                <a:spcPts val="90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</a:rPr>
              <a:t>Total expenditures are expected will be </a:t>
            </a:r>
            <a:r>
              <a:rPr lang="en-US" sz="1600" b="1" i="1" cap="none" dirty="0">
                <a:solidFill>
                  <a:schemeClr val="tx1"/>
                </a:solidFill>
              </a:rPr>
              <a:t>within</a:t>
            </a:r>
            <a:r>
              <a:rPr lang="en-US" sz="1600" cap="none" dirty="0">
                <a:solidFill>
                  <a:schemeClr val="tx1"/>
                </a:solidFill>
              </a:rPr>
              <a:t> budget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</a:rPr>
              <a:t>TICD City Costs are projected to be </a:t>
            </a:r>
            <a:r>
              <a:rPr lang="en-US" sz="1600" b="1" i="1" cap="none" dirty="0">
                <a:solidFill>
                  <a:schemeClr val="tx1"/>
                </a:solidFill>
              </a:rPr>
              <a:t>near or under </a:t>
            </a:r>
            <a:r>
              <a:rPr lang="en-US" sz="1600" cap="none" dirty="0">
                <a:solidFill>
                  <a:schemeClr val="tx1"/>
                </a:solidFill>
              </a:rPr>
              <a:t>budget</a:t>
            </a:r>
          </a:p>
          <a:p>
            <a:pPr marL="673100" lvl="2" indent="-342900">
              <a:lnSpc>
                <a:spcPct val="110000"/>
              </a:lnSpc>
              <a:spcBef>
                <a:spcPts val="900"/>
              </a:spcBef>
              <a:spcAft>
                <a:spcPts val="2400"/>
              </a:spcAft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City Costs from July 2025-October 2025 costs have been invoiced for approx. $105K</a:t>
            </a:r>
          </a:p>
          <a:p>
            <a:pPr marL="342900" lvl="2" indent="-342900">
              <a:lnSpc>
                <a:spcPct val="110000"/>
              </a:lnSpc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Segoe UI"/>
                <a:cs typeface="Segoe UI"/>
              </a:rPr>
              <a:t>DDA Subsidies and CFD taxes directly fund eligible costs for housing, transportation, and parks maintenance </a:t>
            </a:r>
          </a:p>
          <a:p>
            <a:pPr marL="673100" lvl="2" indent="-342900">
              <a:lnSpc>
                <a:spcPct val="110000"/>
              </a:lnSpc>
              <a:spcBef>
                <a:spcPts val="900"/>
              </a:spcBef>
              <a:spcAft>
                <a:spcPts val="2400"/>
              </a:spcAft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CFD/Subsidies from July 2025-October 2025 costs have been invoiced for approx. $430K</a:t>
            </a:r>
            <a:endParaRPr lang="en-US" sz="1600" dirty="0">
              <a:ea typeface="Geneva"/>
              <a:cs typeface="Geneva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3D8E65E-C446-460E-9931-52927C4F94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4443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>
                <a:latin typeface="Segoe UI Semibold"/>
                <a:cs typeface="Segoe UI Semibold"/>
              </a:rPr>
              <a:t>FY 2026-27 Budget Planning </a:t>
            </a:r>
            <a:endParaRPr lang="en-US" sz="2600" b="1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idx="1"/>
          </p:nvPr>
        </p:nvSpPr>
        <p:spPr>
          <a:xfrm>
            <a:off x="360953" y="1092358"/>
            <a:ext cx="8594684" cy="5105400"/>
          </a:xfrm>
          <a:noFill/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lvl="1" indent="0">
              <a:spcBef>
                <a:spcPts val="900"/>
              </a:spcBef>
              <a:spcAft>
                <a:spcPts val="600"/>
              </a:spcAft>
              <a:buNone/>
            </a:pPr>
            <a:r>
              <a:rPr lang="en-US" sz="1600" u="sng" cap="none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Department-phase of budget planning</a:t>
            </a:r>
            <a:r>
              <a:rPr lang="en-US" sz="1600" cap="none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	</a:t>
            </a:r>
          </a:p>
          <a:p>
            <a:pPr marL="842625" lvl="2" indent="-342900">
              <a:spcBef>
                <a:spcPts val="900"/>
              </a:spcBef>
              <a:spcAft>
                <a:spcPts val="600"/>
              </a:spcAft>
              <a:buAutoNum type="arabicPeriod"/>
            </a:pPr>
            <a:r>
              <a:rPr lang="en-US" sz="1600" cap="none" dirty="0">
                <a:latin typeface="Segoe UI" panose="020B0502040204020203" pitchFamily="34" charset="0"/>
                <a:cs typeface="Segoe UI" panose="020B0502040204020203" pitchFamily="34" charset="0"/>
              </a:rPr>
              <a:t>Start with the adopted FY 202</a:t>
            </a: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6-27</a:t>
            </a:r>
            <a:r>
              <a:rPr lang="en-US" sz="1600" cap="none" dirty="0">
                <a:latin typeface="Segoe UI" panose="020B0502040204020203" pitchFamily="34" charset="0"/>
                <a:cs typeface="Segoe UI" panose="020B0502040204020203" pitchFamily="34" charset="0"/>
              </a:rPr>
              <a:t> budget of $28.7M</a:t>
            </a:r>
          </a:p>
          <a:p>
            <a:pPr marL="842625" lvl="2" indent="-342900">
              <a:spcBef>
                <a:spcPts val="900"/>
              </a:spcBef>
              <a:spcAft>
                <a:spcPts val="600"/>
              </a:spcAft>
              <a:buAutoNum type="arabicPeriod"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Budget adjustments: </a:t>
            </a:r>
          </a:p>
          <a:p>
            <a:pPr marL="1173461" lvl="3" indent="-342900">
              <a:spcBef>
                <a:spcPts val="900"/>
              </a:spcBef>
              <a:spcAft>
                <a:spcPts val="600"/>
              </a:spcAft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What are the revenue projections for FY26-27? Is there revenue uncertainty?</a:t>
            </a:r>
          </a:p>
          <a:p>
            <a:pPr marL="1173461" lvl="3" indent="-342900">
              <a:spcBef>
                <a:spcPts val="900"/>
              </a:spcBef>
              <a:spcAft>
                <a:spcPts val="600"/>
              </a:spcAft>
            </a:pPr>
            <a:r>
              <a:rPr lang="en-US" sz="1600" cap="none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Where do we anticipate possible increases or new expenses? </a:t>
            </a:r>
          </a:p>
          <a:p>
            <a:pPr marL="1173461" lvl="3" indent="-342900">
              <a:spcBef>
                <a:spcPts val="900"/>
              </a:spcBef>
              <a:spcAft>
                <a:spcPts val="600"/>
              </a:spcAft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Are there areas where we can identify cost savings or contingent savings?</a:t>
            </a:r>
          </a:p>
          <a:p>
            <a:pPr marL="1173461" lvl="3" indent="-342900">
              <a:spcBef>
                <a:spcPts val="900"/>
              </a:spcBef>
              <a:spcAft>
                <a:spcPts val="600"/>
              </a:spcAft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Align Authority Cost Budget with projected leasing revenues </a:t>
            </a:r>
          </a:p>
          <a:p>
            <a:pPr marL="1173461" lvl="3" indent="-342900">
              <a:spcBef>
                <a:spcPts val="900"/>
              </a:spcBef>
              <a:spcAft>
                <a:spcPts val="600"/>
              </a:spcAft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Assess level of development activity and review staffing projections with City agencies</a:t>
            </a:r>
          </a:p>
          <a:p>
            <a:pPr marL="1173461" lvl="3" indent="-342900">
              <a:spcBef>
                <a:spcPts val="900"/>
              </a:spcBef>
              <a:spcAft>
                <a:spcPts val="600"/>
              </a:spcAft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Assess subsidized program areas for growth or other changes</a:t>
            </a:r>
          </a:p>
          <a:p>
            <a:pPr marL="842625" lvl="2" indent="-342900">
              <a:spcBef>
                <a:spcPts val="9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Review proposed budget with TICD (City Costs and Subsidies)</a:t>
            </a:r>
            <a:endParaRPr lang="en-US" sz="160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842625" lvl="2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Present proposed budget to TIDA Board for review and approval for submission to City Administrator’s Budget and Planning Office who will share with Mayor’s Budget Office</a:t>
            </a:r>
          </a:p>
          <a:p>
            <a:pPr marL="168910" lvl="1" indent="0">
              <a:lnSpc>
                <a:spcPct val="110000"/>
              </a:lnSpc>
              <a:spcBef>
                <a:spcPts val="900"/>
              </a:spcBef>
              <a:spcAft>
                <a:spcPts val="600"/>
              </a:spcAft>
              <a:buNone/>
            </a:pPr>
            <a:r>
              <a:rPr lang="en-US" sz="1600" u="sng" dirty="0">
                <a:latin typeface="Segoe UI" panose="020B0502040204020203" pitchFamily="34" charset="0"/>
                <a:cs typeface="Segoe UI" panose="020B0502040204020203" pitchFamily="34" charset="0"/>
              </a:rPr>
              <a:t>Mayor-phase of budget planning:</a:t>
            </a:r>
            <a:r>
              <a:rPr lang="en-US" sz="1600" dirty="0">
                <a:latin typeface="Segoe UI" panose="020B0502040204020203" pitchFamily="34" charset="0"/>
                <a:cs typeface="Segoe UI" panose="020B0502040204020203" pitchFamily="34" charset="0"/>
              </a:rPr>
              <a:t> typically minor changes made by Mayor’s Budget staff before presentation to the Board of Supervisors</a:t>
            </a:r>
          </a:p>
          <a:p>
            <a:pPr marL="342900" indent="-342900">
              <a:spcBef>
                <a:spcPts val="900"/>
              </a:spcBef>
              <a:spcAft>
                <a:spcPts val="600"/>
              </a:spcAft>
            </a:pPr>
            <a:endParaRPr lang="en-US" sz="1953" dirty="0"/>
          </a:p>
          <a:p>
            <a:pPr marL="511810" lvl="1" indent="-342900">
              <a:spcBef>
                <a:spcPts val="900"/>
              </a:spcBef>
              <a:spcAft>
                <a:spcPts val="600"/>
              </a:spcAft>
              <a:buFont typeface="+mj-lt"/>
              <a:buAutoNum type="arabicPeriod"/>
            </a:pPr>
            <a:endParaRPr lang="en-US" sz="1600" cap="none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spcBef>
                <a:spcPts val="300"/>
              </a:spcBef>
              <a:buFont typeface="Arial"/>
              <a:buChar char="•"/>
            </a:pPr>
            <a:endParaRPr lang="en-US" dirty="0">
              <a:ea typeface="Geneva"/>
            </a:endParaRPr>
          </a:p>
          <a:p>
            <a:pPr>
              <a:spcAft>
                <a:spcPct val="0"/>
              </a:spcAft>
              <a:buFont typeface="Arial"/>
              <a:buChar char="•"/>
            </a:pPr>
            <a:endParaRPr lang="en-US" dirty="0">
              <a:ea typeface="Geneva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4D44ACA-B87C-40E3-94E1-E2F305262E7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13BECFA2-E972-45C8-8D26-3F95009C24B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6956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C97CC-8A19-32E6-F787-0DECF64F5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>
            <a:extLst>
              <a:ext uri="{FF2B5EF4-FFF2-40B4-BE49-F238E27FC236}">
                <a16:creationId xmlns:a16="http://schemas.microsoft.com/office/drawing/2014/main" id="{6466D18C-9DC7-EEA2-25BF-6FD5F81384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FY 2026-27 Budget Planning 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6BB4A8F5-6CC9-A758-022F-7975CB9B78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382000" cy="5638800"/>
          </a:xfrm>
          <a:noFill/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00000"/>
              </a:lnSpc>
              <a:spcBef>
                <a:spcPts val="90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1800" cap="none" dirty="0">
                <a:solidFill>
                  <a:schemeClr val="tx1"/>
                </a:solidFill>
              </a:rPr>
              <a:t>In January budget proposal, TIDA staff intends to introduce a new Fund Balance Reserve Policy</a:t>
            </a:r>
          </a:p>
          <a:p>
            <a:pPr marL="342900" indent="-342900">
              <a:lnSpc>
                <a:spcPct val="100000"/>
              </a:lnSpc>
              <a:spcBef>
                <a:spcPts val="90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1800" cap="none" dirty="0">
                <a:solidFill>
                  <a:schemeClr val="tx1"/>
                </a:solidFill>
                <a:latin typeface="Segoe UI"/>
                <a:cs typeface="Segoe UI"/>
              </a:rPr>
              <a:t>New policy will guide TIDA’s current and future budget processes and align with budgeting practices of other non-General Funded departments</a:t>
            </a:r>
          </a:p>
          <a:p>
            <a:pPr marL="342900" indent="-34290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cap="none" dirty="0">
                <a:solidFill>
                  <a:schemeClr val="tx1"/>
                </a:solidFill>
              </a:rPr>
              <a:t>Build a funded reserve over time to:</a:t>
            </a:r>
          </a:p>
          <a:p>
            <a:pPr marL="511810" lvl="1" indent="-342900">
              <a:lnSpc>
                <a:spcPct val="100000"/>
              </a:lnSpc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Maintain TIDA’s cash on hand</a:t>
            </a:r>
          </a:p>
          <a:p>
            <a:pPr marL="511810" lvl="1" indent="-342900">
              <a:lnSpc>
                <a:spcPct val="100000"/>
              </a:lnSpc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Address volatility in TIDA’s expenditures driven by development activities</a:t>
            </a:r>
          </a:p>
          <a:p>
            <a:pPr marL="511810" lvl="1" indent="-342900">
              <a:lnSpc>
                <a:spcPct val="100000"/>
              </a:lnSpc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en-US" sz="1800" dirty="0">
                <a:latin typeface="Segoe UI" panose="020B0502040204020203" pitchFamily="34" charset="0"/>
                <a:cs typeface="Segoe UI" panose="020B0502040204020203" pitchFamily="34" charset="0"/>
              </a:rPr>
              <a:t>Build reserves in anticipation of possible reduced revenues</a:t>
            </a:r>
          </a:p>
          <a:p>
            <a:pPr marL="511810" lvl="1" indent="-342900">
              <a:lnSpc>
                <a:spcPct val="100000"/>
              </a:lnSpc>
              <a:spcBef>
                <a:spcPts val="900"/>
              </a:spcBef>
              <a:spcAft>
                <a:spcPts val="2400"/>
              </a:spcAft>
              <a:buFont typeface="Wingdings" panose="05000000000000000000" pitchFamily="2" charset="2"/>
              <a:buChar char="ü"/>
            </a:pPr>
            <a:r>
              <a:rPr lang="en-US" sz="1800" dirty="0">
                <a:latin typeface="Segoe UI"/>
                <a:cs typeface="Segoe UI"/>
              </a:rPr>
              <a:t>Use as a rainy day fund, if needed</a:t>
            </a:r>
            <a:endParaRPr lang="en-US" sz="1800" cap="none" dirty="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900"/>
              </a:spcBef>
              <a:spcAft>
                <a:spcPts val="2400"/>
              </a:spcAft>
            </a:pPr>
            <a:endParaRPr lang="en-US" sz="1800" cap="none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90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endParaRPr lang="en-US" sz="1600" cap="none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>
              <a:lnSpc>
                <a:spcPct val="100000"/>
              </a:lnSpc>
              <a:spcBef>
                <a:spcPts val="900"/>
              </a:spcBef>
              <a:spcAft>
                <a:spcPts val="2400"/>
              </a:spcAft>
            </a:pPr>
            <a:endParaRPr lang="en-US" sz="1600" cap="none" dirty="0">
              <a:solidFill>
                <a:schemeClr val="tx1"/>
              </a:solidFill>
              <a:ea typeface="Geneva"/>
            </a:endParaRPr>
          </a:p>
          <a:p>
            <a:pPr marL="628650" lvl="1" indent="0">
              <a:lnSpc>
                <a:spcPct val="100000"/>
              </a:lnSpc>
              <a:spcBef>
                <a:spcPts val="300"/>
              </a:spcBef>
              <a:spcAft>
                <a:spcPts val="2400"/>
              </a:spcAft>
              <a:buNone/>
            </a:pPr>
            <a:endParaRPr lang="en-US" sz="1600" dirty="0">
              <a:latin typeface="Segoe UI" panose="020B0502040204020203" pitchFamily="34" charset="0"/>
              <a:ea typeface="Geneva"/>
              <a:cs typeface="Segoe UI" panose="020B0502040204020203" pitchFamily="34" charset="0"/>
            </a:endParaRP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2400"/>
              </a:spcAft>
              <a:buFont typeface="Arial"/>
              <a:buChar char="•"/>
            </a:pPr>
            <a:endParaRPr lang="en-US" sz="1600" dirty="0">
              <a:solidFill>
                <a:schemeClr val="tx1"/>
              </a:solidFill>
              <a:ea typeface="Geneva"/>
            </a:endParaRPr>
          </a:p>
          <a:p>
            <a:pPr>
              <a:lnSpc>
                <a:spcPct val="100000"/>
              </a:lnSpc>
              <a:spcAft>
                <a:spcPts val="2400"/>
              </a:spcAft>
              <a:buFont typeface="Arial"/>
              <a:buChar char="•"/>
            </a:pPr>
            <a:endParaRPr lang="en-US" sz="1600" dirty="0">
              <a:solidFill>
                <a:schemeClr val="tx1"/>
              </a:solidFill>
              <a:ea typeface="Geneva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5DD95C7-4F8A-5548-A988-D07E9B6450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1252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b="1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FY 2026-27 Budget Planning 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382000" cy="5638800"/>
          </a:xfrm>
          <a:noFill/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900"/>
              </a:spcBef>
              <a:spcAft>
                <a:spcPts val="600"/>
              </a:spcAft>
            </a:pPr>
            <a:r>
              <a:rPr lang="en-US" sz="1600" b="1" cap="none" dirty="0">
                <a:solidFill>
                  <a:schemeClr val="tx1"/>
                </a:solidFill>
              </a:rPr>
              <a:t>Structural Changes:</a:t>
            </a:r>
          </a:p>
          <a:p>
            <a:pPr marL="342900" indent="-342900"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  <a:latin typeface="Segoe UI"/>
                <a:cs typeface="Segoe UI"/>
              </a:rPr>
              <a:t>Shift certain parks and open spaces related costs from TIDA Authority Cost budget to be funded by Community Facilities District (CFD)</a:t>
            </a:r>
          </a:p>
          <a:p>
            <a:pPr marL="342900" indent="-342900">
              <a:lnSpc>
                <a:spcPct val="100000"/>
              </a:lnSpc>
              <a:spcBef>
                <a:spcPts val="90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  <a:latin typeface="Segoe UI"/>
                <a:cs typeface="Segoe UI"/>
              </a:rPr>
              <a:t>Shift other costs </a:t>
            </a:r>
            <a:r>
              <a:rPr lang="en-US" sz="1700" cap="none" dirty="0">
                <a:solidFill>
                  <a:schemeClr val="tx1"/>
                </a:solidFill>
                <a:latin typeface="Segoe UI"/>
                <a:cs typeface="Segoe UI"/>
              </a:rPr>
              <a:t>that are DDA subsidy eligible (parks, housing, transportation) from </a:t>
            </a:r>
            <a:r>
              <a:rPr lang="en-US" sz="1600" cap="none" dirty="0">
                <a:solidFill>
                  <a:schemeClr val="tx1"/>
                </a:solidFill>
                <a:latin typeface="Segoe UI"/>
                <a:cs typeface="Segoe UI"/>
              </a:rPr>
              <a:t>TIDA Authority Costs budget to be funded by DDA Subsidies </a:t>
            </a:r>
            <a:endParaRPr lang="en-US" sz="1550" dirty="0">
              <a:solidFill>
                <a:schemeClr val="tx1"/>
              </a:solidFill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900"/>
              </a:spcBef>
              <a:spcAft>
                <a:spcPts val="600"/>
              </a:spcAft>
            </a:pPr>
            <a:r>
              <a:rPr lang="en-US" sz="1600" b="1" cap="none">
                <a:solidFill>
                  <a:schemeClr val="tx1"/>
                </a:solidFill>
                <a:latin typeface="Segoe UI"/>
                <a:cs typeface="Segoe UI"/>
              </a:rPr>
              <a:t>Anticipated Budget Growth:</a:t>
            </a:r>
            <a:endParaRPr lang="en-US" sz="1550">
              <a:solidFill>
                <a:schemeClr val="tx1"/>
              </a:solidFill>
            </a:endParaRPr>
          </a:p>
          <a:p>
            <a:pPr marL="342900" indent="-342900"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  <a:latin typeface="Segoe UI"/>
                <a:cs typeface="Segoe UI"/>
              </a:rPr>
              <a:t>Cost of Living Adjustments</a:t>
            </a:r>
          </a:p>
          <a:p>
            <a:pPr marL="342900" indent="-342900"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</a:rPr>
              <a:t>Additional TIDA Staff </a:t>
            </a:r>
          </a:p>
          <a:p>
            <a:pPr marL="342900" indent="-342900"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  <a:latin typeface="Segoe UI"/>
                <a:cs typeface="Segoe UI"/>
              </a:rPr>
              <a:t>Increased utility costs and opening of new TI Wastewater Treatment Plant</a:t>
            </a:r>
          </a:p>
          <a:p>
            <a:pPr marL="342900" indent="-342900"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  <a:latin typeface="Segoe UI"/>
                <a:cs typeface="Segoe UI"/>
              </a:rPr>
              <a:t>YBI Roadway Projects Local Match requirements</a:t>
            </a:r>
            <a:endParaRPr lang="en-US" sz="1600">
              <a:solidFill>
                <a:schemeClr val="tx1"/>
              </a:solidFill>
            </a:endParaRPr>
          </a:p>
          <a:p>
            <a:pPr marL="342900" indent="-342900"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</a:rPr>
              <a:t>Treasure Island Mobility Management Agency (TIMMA) costs</a:t>
            </a:r>
          </a:p>
          <a:p>
            <a:pPr marL="342900" indent="-342900"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cap="none" dirty="0">
                <a:solidFill>
                  <a:schemeClr val="tx1"/>
                </a:solidFill>
                <a:latin typeface="Segoe UI"/>
                <a:cs typeface="Segoe UI"/>
              </a:rPr>
              <a:t>Maintenance for newly completed parks (RPD MOU)</a:t>
            </a:r>
          </a:p>
          <a:p>
            <a:pPr marL="342900" indent="-342900"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cap="none" dirty="0">
              <a:solidFill>
                <a:schemeClr val="tx1"/>
              </a:solidFill>
            </a:endParaRPr>
          </a:p>
          <a:p>
            <a:pPr marL="342900" indent="-342900"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cap="none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>
              <a:spcBef>
                <a:spcPts val="900"/>
              </a:spcBef>
              <a:spcAft>
                <a:spcPts val="600"/>
              </a:spcAft>
            </a:pPr>
            <a:endParaRPr lang="en-US" sz="2000" cap="none" dirty="0">
              <a:solidFill>
                <a:schemeClr val="tx1"/>
              </a:solidFill>
              <a:ea typeface="Geneva"/>
            </a:endParaRPr>
          </a:p>
          <a:p>
            <a:pPr marL="628650" lvl="1" indent="0">
              <a:spcBef>
                <a:spcPts val="300"/>
              </a:spcBef>
              <a:buNone/>
            </a:pPr>
            <a:endParaRPr lang="en-US" sz="1800" dirty="0">
              <a:latin typeface="Segoe UI" panose="020B0502040204020203" pitchFamily="34" charset="0"/>
              <a:ea typeface="Geneva"/>
              <a:cs typeface="Segoe UI" panose="020B0502040204020203" pitchFamily="34" charset="0"/>
            </a:endParaRPr>
          </a:p>
          <a:p>
            <a:pPr>
              <a:spcBef>
                <a:spcPts val="300"/>
              </a:spcBef>
              <a:buFont typeface="Arial"/>
              <a:buChar char="•"/>
            </a:pPr>
            <a:endParaRPr lang="en-US" sz="2000" dirty="0">
              <a:ea typeface="Geneva"/>
            </a:endParaRPr>
          </a:p>
          <a:p>
            <a:pPr>
              <a:spcAft>
                <a:spcPct val="0"/>
              </a:spcAft>
              <a:buFont typeface="Arial"/>
              <a:buChar char="•"/>
            </a:pPr>
            <a:endParaRPr lang="en-US" dirty="0">
              <a:ea typeface="Geneva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C2FA328-3B5C-4B80-9F57-4021CBE0D4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5124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72A74-B27C-BD9C-6984-4AE0B96E03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>
            <a:extLst>
              <a:ext uri="{FF2B5EF4-FFF2-40B4-BE49-F238E27FC236}">
                <a16:creationId xmlns:a16="http://schemas.microsoft.com/office/drawing/2014/main" id="{63DF817F-1C85-8611-BFCB-5580EC010B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>
                <a:latin typeface="Segoe UI Semibold" panose="020B0702040204020203" pitchFamily="34" charset="0"/>
                <a:ea typeface="Geneva"/>
                <a:cs typeface="Segoe UI Semibold" panose="020B0702040204020203" pitchFamily="34" charset="0"/>
              </a:rPr>
              <a:t>FY2026-27 Budget Timeline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9BB0DE02-3AB0-DC83-AF61-C16877F3A5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4953000"/>
          </a:xfrm>
          <a:noFill/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u="sng" cap="none" dirty="0">
                <a:solidFill>
                  <a:schemeClr val="tx1"/>
                </a:solidFill>
                <a:latin typeface="Segoe UI"/>
                <a:ea typeface="Geneva"/>
                <a:cs typeface="Segoe UI"/>
              </a:rPr>
              <a:t>December 10</a:t>
            </a:r>
            <a:r>
              <a:rPr lang="en-US" sz="1300" b="1" u="sng" cap="none" baseline="30000" dirty="0">
                <a:solidFill>
                  <a:schemeClr val="tx1"/>
                </a:solidFill>
                <a:latin typeface="Segoe UI"/>
                <a:ea typeface="Geneva"/>
                <a:cs typeface="Segoe UI"/>
              </a:rPr>
              <a:t>th</a:t>
            </a:r>
            <a:r>
              <a:rPr lang="en-US" sz="1300" b="1" u="sng" cap="none" dirty="0">
                <a:solidFill>
                  <a:schemeClr val="tx1"/>
                </a:solidFill>
                <a:latin typeface="Segoe UI"/>
                <a:ea typeface="Geneva"/>
                <a:cs typeface="Segoe UI"/>
              </a:rPr>
              <a:t> </a:t>
            </a:r>
            <a:r>
              <a:rPr lang="en-US" sz="1300" cap="none" dirty="0">
                <a:solidFill>
                  <a:schemeClr val="tx1"/>
                </a:solidFill>
                <a:latin typeface="Segoe UI"/>
                <a:ea typeface="Geneva"/>
                <a:cs typeface="Segoe UI"/>
              </a:rPr>
              <a:t>– FY 2026-27 Budget Introduction to TIDA Board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  <a:latin typeface="Segoe UI"/>
                <a:cs typeface="Segoe UI"/>
              </a:rPr>
              <a:t>December 12th </a:t>
            </a:r>
            <a:r>
              <a:rPr lang="en-US" sz="1300" cap="none" dirty="0">
                <a:solidFill>
                  <a:schemeClr val="tx1"/>
                </a:solidFill>
                <a:latin typeface="Segoe UI"/>
                <a:ea typeface="Geneva"/>
                <a:cs typeface="Segoe UI"/>
              </a:rPr>
              <a:t>– Mayor releases FY27 &amp; FY28 Budget Instructions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  <a:latin typeface="Segoe UI"/>
                <a:cs typeface="Segoe UI"/>
              </a:rPr>
              <a:t>January 14th </a:t>
            </a:r>
            <a:r>
              <a:rPr lang="en-US" sz="1300" cap="none" dirty="0">
                <a:solidFill>
                  <a:schemeClr val="tx1"/>
                </a:solidFill>
                <a:latin typeface="Segoe UI"/>
                <a:ea typeface="Geneva"/>
                <a:cs typeface="Segoe UI"/>
              </a:rPr>
              <a:t>– Bring draft budget to the TIDA Board for review/comment; new Mayor assumes office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  <a:latin typeface="Segoe UI"/>
                <a:cs typeface="Segoe UI"/>
              </a:rPr>
              <a:t>February 11th </a:t>
            </a:r>
            <a:r>
              <a:rPr lang="en-US" sz="1300" cap="none" dirty="0">
                <a:solidFill>
                  <a:schemeClr val="tx1"/>
                </a:solidFill>
                <a:latin typeface="Segoe UI"/>
                <a:ea typeface="Geneva"/>
                <a:cs typeface="Segoe UI"/>
              </a:rPr>
              <a:t>– Bring proposed budget to the TIDA Board for approval to submit to Mayor’s Budget Office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  <a:latin typeface="Segoe UI"/>
                <a:cs typeface="Segoe UI"/>
              </a:rPr>
              <a:t>Early February </a:t>
            </a:r>
            <a:r>
              <a:rPr lang="en-US" sz="1300" cap="none" dirty="0">
                <a:solidFill>
                  <a:schemeClr val="tx1"/>
                </a:solidFill>
                <a:latin typeface="Segoe UI"/>
                <a:ea typeface="Geneva"/>
                <a:cs typeface="Segoe UI"/>
              </a:rPr>
              <a:t>– TIDA proposed budget submission to City Administrator’s Central Budget &amp; Planning Office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  <a:latin typeface="Segoe UI"/>
                <a:cs typeface="Segoe UI"/>
              </a:rPr>
              <a:t>Mid/late-February</a:t>
            </a:r>
            <a:r>
              <a:rPr lang="en-US" sz="1300" b="1" cap="none" dirty="0">
                <a:solidFill>
                  <a:schemeClr val="tx1"/>
                </a:solidFill>
                <a:latin typeface="Segoe UI"/>
                <a:ea typeface="Geneva"/>
                <a:cs typeface="Segoe UI"/>
              </a:rPr>
              <a:t> </a:t>
            </a:r>
            <a:r>
              <a:rPr lang="en-US" sz="1300" cap="none" dirty="0">
                <a:solidFill>
                  <a:schemeClr val="tx1"/>
                </a:solidFill>
                <a:latin typeface="Segoe UI"/>
                <a:ea typeface="Geneva"/>
                <a:cs typeface="Segoe UI"/>
              </a:rPr>
              <a:t>– City Administrator submits budget to Mayor’s Budget Office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  <a:latin typeface="Segoe UI"/>
                <a:cs typeface="Segoe UI"/>
              </a:rPr>
              <a:t>March – </a:t>
            </a:r>
            <a:r>
              <a:rPr lang="en-US" sz="1300" cap="none" dirty="0">
                <a:solidFill>
                  <a:schemeClr val="tx1"/>
                </a:solidFill>
                <a:latin typeface="Segoe UI"/>
                <a:cs typeface="Segoe UI"/>
              </a:rPr>
              <a:t>Proposed department budgets are published on the Controller’s Office website. 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  <a:latin typeface="Segoe UI"/>
                <a:cs typeface="Segoe UI"/>
              </a:rPr>
              <a:t>June 1st </a:t>
            </a:r>
            <a:r>
              <a:rPr lang="en-US" sz="1300" cap="none" dirty="0">
                <a:solidFill>
                  <a:schemeClr val="tx1"/>
                </a:solidFill>
                <a:latin typeface="Segoe UI"/>
                <a:ea typeface="Geneva"/>
                <a:cs typeface="Segoe UI"/>
              </a:rPr>
              <a:t>– Mayor’s Budget Office publishes two-year budget </a:t>
            </a:r>
            <a:endParaRPr lang="en-US" sz="1300" cap="none" dirty="0">
              <a:solidFill>
                <a:schemeClr val="tx1"/>
              </a:solidFill>
              <a:latin typeface="Segoe UI"/>
              <a:cs typeface="Segoe UI"/>
            </a:endParaRP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  <a:latin typeface="Segoe UI"/>
                <a:cs typeface="Segoe UI"/>
              </a:rPr>
              <a:t>June </a:t>
            </a:r>
            <a:r>
              <a:rPr lang="en-US" sz="1300" cap="none" dirty="0">
                <a:solidFill>
                  <a:schemeClr val="tx1"/>
                </a:solidFill>
                <a:latin typeface="Segoe UI"/>
                <a:ea typeface="Geneva"/>
                <a:cs typeface="Segoe UI"/>
              </a:rPr>
              <a:t>– Budget and Finance Committee hearings 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  <a:latin typeface="Segoe UI"/>
                <a:cs typeface="Segoe UI"/>
              </a:rPr>
              <a:t>July 1st </a:t>
            </a:r>
            <a:r>
              <a:rPr lang="en-US" sz="1300" cap="none" dirty="0">
                <a:solidFill>
                  <a:schemeClr val="tx1"/>
                </a:solidFill>
                <a:latin typeface="Segoe UI"/>
                <a:ea typeface="Geneva"/>
                <a:cs typeface="Segoe UI"/>
              </a:rPr>
              <a:t>– Mayor’s Proposed Budget is loaded into financial system by Controller’s Office</a:t>
            </a:r>
          </a:p>
          <a:p>
            <a:pPr marL="342900" indent="-342900">
              <a:lnSpc>
                <a:spcPct val="120000"/>
              </a:lnSpc>
              <a:spcBef>
                <a:spcPts val="9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b="1" cap="none" dirty="0">
                <a:solidFill>
                  <a:schemeClr val="tx1"/>
                </a:solidFill>
                <a:latin typeface="Segoe UI"/>
                <a:cs typeface="Segoe UI"/>
              </a:rPr>
              <a:t>July</a:t>
            </a:r>
            <a:r>
              <a:rPr lang="en-US" sz="1300" cap="none" dirty="0">
                <a:solidFill>
                  <a:schemeClr val="tx1"/>
                </a:solidFill>
                <a:latin typeface="Segoe UI"/>
                <a:ea typeface="Geneva"/>
                <a:cs typeface="Segoe UI"/>
              </a:rPr>
              <a:t> – Board of Supervisors adopts FY2026-27 &amp; FY2027-28 Budget </a:t>
            </a:r>
          </a:p>
          <a:p>
            <a:pPr marL="628650" lvl="1" indent="0">
              <a:spcBef>
                <a:spcPts val="900"/>
              </a:spcBef>
              <a:buNone/>
            </a:pPr>
            <a:endParaRPr lang="en-US" dirty="0">
              <a:latin typeface="Segoe UI" panose="020B0502040204020203" pitchFamily="34" charset="0"/>
              <a:ea typeface="Geneva"/>
              <a:cs typeface="Segoe UI" panose="020B0502040204020203" pitchFamily="34" charset="0"/>
            </a:endParaRPr>
          </a:p>
          <a:p>
            <a:pPr marL="0" indent="0">
              <a:spcBef>
                <a:spcPts val="900"/>
              </a:spcBef>
              <a:spcAft>
                <a:spcPct val="0"/>
              </a:spcAft>
              <a:buNone/>
            </a:pPr>
            <a:endParaRPr lang="en-US" dirty="0">
              <a:ea typeface="Geneva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87FA32-C9A0-BC88-E46C-283E56D1E5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05042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SF Performance_LB">
  <a:themeElements>
    <a:clrScheme name="SF Performance">
      <a:dk1>
        <a:sysClr val="windowText" lastClr="000000"/>
      </a:dk1>
      <a:lt1>
        <a:sysClr val="window" lastClr="FFFFFF"/>
      </a:lt1>
      <a:dk2>
        <a:srgbClr val="43444D"/>
      </a:dk2>
      <a:lt2>
        <a:srgbClr val="E7E5E6"/>
      </a:lt2>
      <a:accent1>
        <a:srgbClr val="4280FF"/>
      </a:accent1>
      <a:accent2>
        <a:srgbClr val="F0AA0C"/>
      </a:accent2>
      <a:accent3>
        <a:srgbClr val="8C16C8"/>
      </a:accent3>
      <a:accent4>
        <a:srgbClr val="F03A47"/>
      </a:accent4>
      <a:accent5>
        <a:srgbClr val="FF7E00"/>
      </a:accent5>
      <a:accent6>
        <a:srgbClr val="20C69E"/>
      </a:accent6>
      <a:hlink>
        <a:srgbClr val="4280FF"/>
      </a:hlink>
      <a:folHlink>
        <a:srgbClr val="8C16C8"/>
      </a:folHlink>
    </a:clrScheme>
    <a:fontScheme name="Custom 1">
      <a:majorFont>
        <a:latin typeface="Segoe UI Semibold"/>
        <a:ea typeface=""/>
        <a:cs typeface=""/>
      </a:majorFont>
      <a:minorFont>
        <a:latin typeface="Segoe UI Semi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F Performance_LB" id="{3F331B89-4E05-47E9-A803-B45E8C879CA9}" vid="{E897B0D0-91F3-451F-B45E-1A39214DC6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SF Performance">
    <a:dk1>
      <a:sysClr val="windowText" lastClr="000000"/>
    </a:dk1>
    <a:lt1>
      <a:sysClr val="window" lastClr="FFFFFF"/>
    </a:lt1>
    <a:dk2>
      <a:srgbClr val="43444D"/>
    </a:dk2>
    <a:lt2>
      <a:srgbClr val="E7E5E6"/>
    </a:lt2>
    <a:accent1>
      <a:srgbClr val="4280FF"/>
    </a:accent1>
    <a:accent2>
      <a:srgbClr val="F0AA0C"/>
    </a:accent2>
    <a:accent3>
      <a:srgbClr val="8C16C8"/>
    </a:accent3>
    <a:accent4>
      <a:srgbClr val="F03A47"/>
    </a:accent4>
    <a:accent5>
      <a:srgbClr val="FF7E00"/>
    </a:accent5>
    <a:accent6>
      <a:srgbClr val="20C69E"/>
    </a:accent6>
    <a:hlink>
      <a:srgbClr val="4280FF"/>
    </a:hlink>
    <a:folHlink>
      <a:srgbClr val="8C16C8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ee8b87a-a36f-4c82-bda6-c9b2d4d7958a">
      <UserInfo>
        <DisplayName>Querubin, Jamie (CON)</DisplayName>
        <AccountId>20</AccountId>
        <AccountType/>
      </UserInfo>
      <UserInfo>
        <DisplayName>Katz, Bridget (CON)</DisplayName>
        <AccountId>13</AccountId>
        <AccountType/>
      </UserInfo>
      <UserInfo>
        <DisplayName>Van Degna, Anna (CON)</DisplayName>
        <AccountId>19</AccountId>
        <AccountType/>
      </UserInfo>
      <UserInfo>
        <DisplayName>Beck, Bob (MYR)</DisplayName>
        <AccountId>34</AccountId>
        <AccountType/>
      </UserInfo>
      <UserInfo>
        <DisplayName>Hirschhorn, Liz (ADM)</DisplayName>
        <AccountId>35</AccountId>
        <AccountType/>
      </UserInfo>
    </SharedWithUsers>
    <Summary xmlns="d2a952d1-9523-4060-be56-2c659864b053" xsi:nil="true"/>
    <Dateofdoc_x002f_pres_x002e_ xmlns="d2a952d1-9523-4060-be56-2c659864b053" xsi:nil="true"/>
    <lcf76f155ced4ddcb4097134ff3c332f xmlns="d2a952d1-9523-4060-be56-2c659864b053">
      <Terms xmlns="http://schemas.microsoft.com/office/infopath/2007/PartnerControls"/>
    </lcf76f155ced4ddcb4097134ff3c332f>
    <TaxCatchAll xmlns="9ee8b87a-a36f-4c82-bda6-c9b2d4d7958a" xsi:nil="true"/>
    <Maps_x002d_Deeds xmlns="d2a952d1-9523-4060-be56-2c659864b05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41B20A6737BC448766D476FA8AFF09" ma:contentTypeVersion="19" ma:contentTypeDescription="Create a new document." ma:contentTypeScope="" ma:versionID="dfb2231801e216b146f03b088cf18e53">
  <xsd:schema xmlns:xsd="http://www.w3.org/2001/XMLSchema" xmlns:xs="http://www.w3.org/2001/XMLSchema" xmlns:p="http://schemas.microsoft.com/office/2006/metadata/properties" xmlns:ns2="9ee8b87a-a36f-4c82-bda6-c9b2d4d7958a" xmlns:ns3="d2a952d1-9523-4060-be56-2c659864b053" targetNamespace="http://schemas.microsoft.com/office/2006/metadata/properties" ma:root="true" ma:fieldsID="7f392309465db12836e92728bfeaa72a" ns2:_="" ns3:_="">
    <xsd:import namespace="9ee8b87a-a36f-4c82-bda6-c9b2d4d7958a"/>
    <xsd:import namespace="d2a952d1-9523-4060-be56-2c659864b05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aps_x002d_Deeds" minOccurs="0"/>
                <xsd:element ref="ns3:Summary" minOccurs="0"/>
                <xsd:element ref="ns3:Dateofdoc_x002f_pres_x002e_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e8b87a-a36f-4c82-bda6-c9b2d4d7958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9a0bb97e-e3fe-4a8a-89a5-6d5d58a481a0}" ma:internalName="TaxCatchAll" ma:showField="CatchAllData" ma:web="9ee8b87a-a36f-4c82-bda6-c9b2d4d795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a952d1-9523-4060-be56-2c659864b0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6b278eec-cad9-4ec1-bf87-f68f02c44e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aps_x002d_Deeds" ma:index="22" nillable="true" ma:displayName="Maps - Deeds" ma:format="Dropdown" ma:internalName="Maps_x002d_Deeds">
      <xsd:simpleType>
        <xsd:restriction base="dms:Text">
          <xsd:maxLength value="255"/>
        </xsd:restriction>
      </xsd:simpleType>
    </xsd:element>
    <xsd:element name="Summary" ma:index="23" nillable="true" ma:displayName="Summary " ma:description="Brief summary of document's content." ma:format="Dropdown" ma:internalName="Summary">
      <xsd:simpleType>
        <xsd:restriction base="dms:Note">
          <xsd:maxLength value="255"/>
        </xsd:restriction>
      </xsd:simpleType>
    </xsd:element>
    <xsd:element name="Dateofdoc_x002f_pres_x002e_" ma:index="24" nillable="true" ma:displayName="Date of doc/pres." ma:description="Date of presentation or document." ma:format="DateOnly" ma:internalName="Dateofdoc_x002f_pres_x002e_">
      <xsd:simpleType>
        <xsd:restriction base="dms:DateTim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9722AE-B65E-4859-9CCC-D91BD5B0A375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948a271-391d-4ee4-8788-618d6a42be01"/>
    <ds:schemaRef ds:uri="http://purl.org/dc/elements/1.1/"/>
    <ds:schemaRef ds:uri="http://schemas.microsoft.com/office/2006/metadata/properties"/>
    <ds:schemaRef ds:uri="c725ad34-9e60-44ba-87e3-043b10a9ded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0E783DA-5075-4C1C-B3E5-179EC999A1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B905C2-6528-404C-8C5C-7B4DD854975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6027</TotalTime>
  <Words>1547</Words>
  <Application>Microsoft Office PowerPoint</Application>
  <PresentationFormat>On-screen Show (4:3)</PresentationFormat>
  <Paragraphs>185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SF Performance_LB</vt:lpstr>
      <vt:lpstr>Treasure Island Board of Directors</vt:lpstr>
      <vt:lpstr>FY2026-27 Budget Timeline</vt:lpstr>
      <vt:lpstr>FY2026-27 Budget Planning Highlights</vt:lpstr>
      <vt:lpstr>Fiscal Year 2024-2025 Year-End Close  </vt:lpstr>
      <vt:lpstr>Fiscal Year 2025-26 First Quarter Performance</vt:lpstr>
      <vt:lpstr>FY 2026-27 Budget Planning </vt:lpstr>
      <vt:lpstr>FY 2026-27 Budget Planning </vt:lpstr>
      <vt:lpstr>FY 2026-27 Budget Planning </vt:lpstr>
      <vt:lpstr>FY2026-27 Budget Timeline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Treasure Island CFD Special Tax Bonds Approval 1.27.20</dc:title>
  <dc:creator>Legistar</dc:creator>
  <cp:lastModifiedBy>Jamie Querubin</cp:lastModifiedBy>
  <cp:revision>59</cp:revision>
  <cp:lastPrinted>2025-12-04T23:00:13Z</cp:lastPrinted>
  <dcterms:created xsi:type="dcterms:W3CDTF">2019-04-03T11:08:57Z</dcterms:created>
  <dcterms:modified xsi:type="dcterms:W3CDTF">2025-12-10T00:58:13Z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2019-03-18T00:00:00Z</vt:filetime>
  </property>
  <property fmtid="{D5CDD505-2E9C-101B-9397-08002B2CF9AE}" pid="3" name="LastSaved">
    <vt:filetime>2019-04-03T00:00:00Z</vt:filetime>
  </property>
  <property fmtid="{D5CDD505-2E9C-101B-9397-08002B2CF9AE}" pid="4" name="ContentTypeId">
    <vt:lpwstr>0x0101003541B20A6737BC448766D476FA8AFF09</vt:lpwstr>
  </property>
</Properties>
</file>