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49" r:id="rId2"/>
    <p:sldMasterId id="2147483808" r:id="rId3"/>
    <p:sldMasterId id="2147483831" r:id="rId4"/>
    <p:sldMasterId id="2147483812" r:id="rId5"/>
    <p:sldMasterId id="2147483814" r:id="rId6"/>
    <p:sldMasterId id="2147483816" r:id="rId7"/>
    <p:sldMasterId id="2147483818" r:id="rId8"/>
    <p:sldMasterId id="2147483822" r:id="rId9"/>
    <p:sldMasterId id="2147483848" r:id="rId10"/>
    <p:sldMasterId id="2147483849" r:id="rId11"/>
  </p:sldMasterIdLst>
  <p:notesMasterIdLst>
    <p:notesMasterId r:id="rId42"/>
  </p:notesMasterIdLst>
  <p:handoutMasterIdLst>
    <p:handoutMasterId r:id="rId43"/>
  </p:handoutMasterIdLst>
  <p:sldIdLst>
    <p:sldId id="317" r:id="rId12"/>
    <p:sldId id="318" r:id="rId13"/>
    <p:sldId id="319" r:id="rId14"/>
    <p:sldId id="320" r:id="rId15"/>
    <p:sldId id="321" r:id="rId16"/>
    <p:sldId id="322" r:id="rId17"/>
    <p:sldId id="323" r:id="rId18"/>
    <p:sldId id="324" r:id="rId19"/>
    <p:sldId id="339" r:id="rId20"/>
    <p:sldId id="355" r:id="rId21"/>
    <p:sldId id="359" r:id="rId22"/>
    <p:sldId id="356" r:id="rId23"/>
    <p:sldId id="352" r:id="rId24"/>
    <p:sldId id="360" r:id="rId25"/>
    <p:sldId id="353" r:id="rId26"/>
    <p:sldId id="354" r:id="rId27"/>
    <p:sldId id="340" r:id="rId28"/>
    <p:sldId id="349" r:id="rId29"/>
    <p:sldId id="330" r:id="rId30"/>
    <p:sldId id="331" r:id="rId31"/>
    <p:sldId id="343" r:id="rId32"/>
    <p:sldId id="346" r:id="rId33"/>
    <p:sldId id="350" r:id="rId34"/>
    <p:sldId id="347" r:id="rId35"/>
    <p:sldId id="358" r:id="rId36"/>
    <p:sldId id="334" r:id="rId37"/>
    <p:sldId id="335" r:id="rId38"/>
    <p:sldId id="351" r:id="rId39"/>
    <p:sldId id="348" r:id="rId40"/>
    <p:sldId id="342" r:id="rId4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9694"/>
    <a:srgbClr val="69BEAC"/>
    <a:srgbClr val="38858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43" autoAdjust="0"/>
    <p:restoredTop sz="87544" autoAdjust="0"/>
  </p:normalViewPr>
  <p:slideViewPr>
    <p:cSldViewPr snapToGrid="0" snapToObjects="1">
      <p:cViewPr varScale="1">
        <p:scale>
          <a:sx n="93" d="100"/>
          <a:sy n="93" d="100"/>
        </p:scale>
        <p:origin x="203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handoutMaster" Target="handoutMasters/handout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heme" Target="theme/theme1.xml"/><Relationship Id="rId20" Type="http://schemas.openxmlformats.org/officeDocument/2006/relationships/slide" Target="slides/slide9.xml"/><Relationship Id="rId41" Type="http://schemas.openxmlformats.org/officeDocument/2006/relationships/slide" Target="slides/slide3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sfgov1-my.sharepoint.com/personal/basil_price_sfdph_org/Documents/Documents/Q1-4%20ZSFG%20-%20EOC%20SECURITY%20REPORT%202024-2025.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sfgov1-my.sharepoint.com/personal/basil_price_sfdph_org/Documents/Documents/Q1-4%20ZSFG%20-%20EOC%20SECURITY%20REPORT%202024-2025.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sfgov1-my.sharepoint.com/personal/basil_price_sfdph_org/Documents/Documents/Q1-4%20ZSFG%20-%20EOC%20SECURITY%20REPORT%202024-2025.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sfgov1-my.sharepoint.com/personal/basil_price_sfdph_org/Documents/Documents/Q1-4%20ZSFG%20-%20EOC%20SECURITY%20REPORT%202024-202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sz="1100"/>
              <a:t>FY 24-2025, Threat Management and Workplace Violence Investigations by Year</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lineChart>
        <c:grouping val="standard"/>
        <c:varyColors val="0"/>
        <c:ser>
          <c:idx val="0"/>
          <c:order val="0"/>
          <c:tx>
            <c:strRef>
              <c:f>'23-24, 24-25'!$A$91</c:f>
              <c:strCache>
                <c:ptCount val="1"/>
                <c:pt idx="0">
                  <c:v>Baseline</c:v>
                </c:pt>
              </c:strCache>
            </c:strRef>
          </c:tx>
          <c:spPr>
            <a:ln w="22225" cap="rnd">
              <a:solidFill>
                <a:schemeClr val="accent1"/>
              </a:solidFill>
              <a:round/>
            </a:ln>
            <a:effectLst/>
          </c:spPr>
          <c:marker>
            <c:symbol val="none"/>
          </c:marker>
          <c:dLbls>
            <c:delete val="1"/>
          </c:dLbls>
          <c:cat>
            <c:strRef>
              <c:f>'23-24, 24-25'!$I$90:$L$90</c:f>
              <c:strCache>
                <c:ptCount val="4"/>
                <c:pt idx="0">
                  <c:v>2021-2022</c:v>
                </c:pt>
                <c:pt idx="1">
                  <c:v>2022-2023</c:v>
                </c:pt>
                <c:pt idx="2">
                  <c:v>2023-2024</c:v>
                </c:pt>
                <c:pt idx="3">
                  <c:v>2024-2025</c:v>
                </c:pt>
              </c:strCache>
            </c:strRef>
          </c:cat>
          <c:val>
            <c:numRef>
              <c:f>'23-24, 24-25'!$I$91:$L$91</c:f>
              <c:numCache>
                <c:formatCode>General</c:formatCode>
                <c:ptCount val="4"/>
                <c:pt idx="0">
                  <c:v>15</c:v>
                </c:pt>
                <c:pt idx="1">
                  <c:v>15</c:v>
                </c:pt>
                <c:pt idx="2">
                  <c:v>15</c:v>
                </c:pt>
                <c:pt idx="3">
                  <c:v>15</c:v>
                </c:pt>
              </c:numCache>
            </c:numRef>
          </c:val>
          <c:smooth val="0"/>
          <c:extLst>
            <c:ext xmlns:c16="http://schemas.microsoft.com/office/drawing/2014/chart" uri="{C3380CC4-5D6E-409C-BE32-E72D297353CC}">
              <c16:uniqueId val="{00000000-A53B-41D6-91BD-5E2C0B3E6885}"/>
            </c:ext>
          </c:extLst>
        </c:ser>
        <c:ser>
          <c:idx val="1"/>
          <c:order val="1"/>
          <c:tx>
            <c:strRef>
              <c:f>'23-24, 24-25'!$A$92</c:f>
              <c:strCache>
                <c:ptCount val="1"/>
                <c:pt idx="0">
                  <c:v>Reported Incidents</c:v>
                </c:pt>
              </c:strCache>
            </c:strRef>
          </c:tx>
          <c:spPr>
            <a:ln w="2222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'23-24, 24-25'!$I$90:$L$90</c:f>
              <c:strCache>
                <c:ptCount val="4"/>
                <c:pt idx="0">
                  <c:v>2021-2022</c:v>
                </c:pt>
                <c:pt idx="1">
                  <c:v>2022-2023</c:v>
                </c:pt>
                <c:pt idx="2">
                  <c:v>2023-2024</c:v>
                </c:pt>
                <c:pt idx="3">
                  <c:v>2024-2025</c:v>
                </c:pt>
              </c:strCache>
            </c:strRef>
          </c:cat>
          <c:val>
            <c:numRef>
              <c:f>'23-24, 24-25'!$I$92:$L$92</c:f>
              <c:numCache>
                <c:formatCode>General</c:formatCode>
                <c:ptCount val="4"/>
                <c:pt idx="0">
                  <c:v>26</c:v>
                </c:pt>
                <c:pt idx="1">
                  <c:v>23</c:v>
                </c:pt>
                <c:pt idx="2">
                  <c:v>19</c:v>
                </c:pt>
                <c:pt idx="3">
                  <c:v>27</c:v>
                </c:pt>
              </c:numCache>
            </c:numRef>
          </c:val>
          <c:smooth val="0"/>
          <c:extLst>
            <c:ext xmlns:c16="http://schemas.microsoft.com/office/drawing/2014/chart" uri="{C3380CC4-5D6E-409C-BE32-E72D297353CC}">
              <c16:uniqueId val="{00000001-A53B-41D6-91BD-5E2C0B3E6885}"/>
            </c:ext>
          </c:extLst>
        </c:ser>
        <c:dLbls>
          <c:dLblPos val="t"/>
          <c:showLegendKey val="0"/>
          <c:showVal val="1"/>
          <c:showCatName val="0"/>
          <c:showSerName val="0"/>
          <c:showPercent val="0"/>
          <c:showBubbleSize val="0"/>
        </c:dLbls>
        <c:smooth val="0"/>
        <c:axId val="663372623"/>
        <c:axId val="663393423"/>
      </c:lineChart>
      <c:catAx>
        <c:axId val="663372623"/>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663393423"/>
        <c:crosses val="autoZero"/>
        <c:auto val="1"/>
        <c:lblAlgn val="ctr"/>
        <c:lblOffset val="100"/>
        <c:noMultiLvlLbl val="0"/>
      </c:catAx>
      <c:valAx>
        <c:axId val="663393423"/>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663372623"/>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sz="1200"/>
              <a:t>FY 2024-25, Threat Management and Workplace Violence by Location</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bar"/>
        <c:grouping val="clustered"/>
        <c:varyColors val="0"/>
        <c:ser>
          <c:idx val="0"/>
          <c:order val="0"/>
          <c:tx>
            <c:strRef>
              <c:f>'23-24, 24-25'!$AE$97</c:f>
              <c:strCache>
                <c:ptCount val="1"/>
                <c:pt idx="0">
                  <c:v>Threats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'23-24, 24-25'!$AD$98:$AD$109</c:f>
              <c:strCache>
                <c:ptCount val="12"/>
                <c:pt idx="0">
                  <c:v>PES</c:v>
                </c:pt>
                <c:pt idx="1">
                  <c:v>ED</c:v>
                </c:pt>
                <c:pt idx="2">
                  <c:v>Hospital</c:v>
                </c:pt>
                <c:pt idx="3">
                  <c:v>Building 5</c:v>
                </c:pt>
                <c:pt idx="4">
                  <c:v>Building 80/90</c:v>
                </c:pt>
                <c:pt idx="5">
                  <c:v>Building 40</c:v>
                </c:pt>
                <c:pt idx="6">
                  <c:v>Building 10</c:v>
                </c:pt>
                <c:pt idx="7">
                  <c:v>Building 9</c:v>
                </c:pt>
                <c:pt idx="8">
                  <c:v>BHC</c:v>
                </c:pt>
                <c:pt idx="9">
                  <c:v>3M</c:v>
                </c:pt>
                <c:pt idx="10">
                  <c:v>OHS</c:v>
                </c:pt>
                <c:pt idx="11">
                  <c:v>Building 20</c:v>
                </c:pt>
              </c:strCache>
            </c:strRef>
          </c:cat>
          <c:val>
            <c:numRef>
              <c:f>'23-24, 24-25'!$AE$98:$AE$109</c:f>
              <c:numCache>
                <c:formatCode>General</c:formatCode>
                <c:ptCount val="12"/>
                <c:pt idx="0">
                  <c:v>1</c:v>
                </c:pt>
                <c:pt idx="1">
                  <c:v>2</c:v>
                </c:pt>
                <c:pt idx="2">
                  <c:v>2</c:v>
                </c:pt>
                <c:pt idx="3">
                  <c:v>7</c:v>
                </c:pt>
                <c:pt idx="4">
                  <c:v>2</c:v>
                </c:pt>
                <c:pt idx="5">
                  <c:v>1</c:v>
                </c:pt>
                <c:pt idx="6">
                  <c:v>2</c:v>
                </c:pt>
                <c:pt idx="7">
                  <c:v>2</c:v>
                </c:pt>
                <c:pt idx="8">
                  <c:v>1</c:v>
                </c:pt>
                <c:pt idx="9">
                  <c:v>1</c:v>
                </c:pt>
                <c:pt idx="10">
                  <c:v>1</c:v>
                </c:pt>
                <c:pt idx="11">
                  <c:v>1</c:v>
                </c:pt>
              </c:numCache>
            </c:numRef>
          </c:val>
          <c:extLst>
            <c:ext xmlns:c16="http://schemas.microsoft.com/office/drawing/2014/chart" uri="{C3380CC4-5D6E-409C-BE32-E72D297353CC}">
              <c16:uniqueId val="{00000000-E791-4156-8FFA-9FA27F072A3B}"/>
            </c:ext>
          </c:extLst>
        </c:ser>
        <c:ser>
          <c:idx val="1"/>
          <c:order val="1"/>
          <c:tx>
            <c:strRef>
              <c:f>'23-24, 24-25'!$AF$97</c:f>
              <c:strCache>
                <c:ptCount val="1"/>
                <c:pt idx="0">
                  <c:v>Battery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'23-24, 24-25'!$AD$98:$AD$109</c:f>
              <c:strCache>
                <c:ptCount val="12"/>
                <c:pt idx="0">
                  <c:v>PES</c:v>
                </c:pt>
                <c:pt idx="1">
                  <c:v>ED</c:v>
                </c:pt>
                <c:pt idx="2">
                  <c:v>Hospital</c:v>
                </c:pt>
                <c:pt idx="3">
                  <c:v>Building 5</c:v>
                </c:pt>
                <c:pt idx="4">
                  <c:v>Building 80/90</c:v>
                </c:pt>
                <c:pt idx="5">
                  <c:v>Building 40</c:v>
                </c:pt>
                <c:pt idx="6">
                  <c:v>Building 10</c:v>
                </c:pt>
                <c:pt idx="7">
                  <c:v>Building 9</c:v>
                </c:pt>
                <c:pt idx="8">
                  <c:v>BHC</c:v>
                </c:pt>
                <c:pt idx="9">
                  <c:v>3M</c:v>
                </c:pt>
                <c:pt idx="10">
                  <c:v>OHS</c:v>
                </c:pt>
                <c:pt idx="11">
                  <c:v>Building 20</c:v>
                </c:pt>
              </c:strCache>
            </c:strRef>
          </c:cat>
          <c:val>
            <c:numRef>
              <c:f>'23-24, 24-25'!$AF$98:$AF$109</c:f>
              <c:numCache>
                <c:formatCode>General</c:formatCode>
                <c:ptCount val="12"/>
                <c:pt idx="3">
                  <c:v>1</c:v>
                </c:pt>
                <c:pt idx="4">
                  <c:v>1</c:v>
                </c:pt>
              </c:numCache>
            </c:numRef>
          </c:val>
          <c:extLst>
            <c:ext xmlns:c16="http://schemas.microsoft.com/office/drawing/2014/chart" uri="{C3380CC4-5D6E-409C-BE32-E72D297353CC}">
              <c16:uniqueId val="{00000001-E791-4156-8FFA-9FA27F072A3B}"/>
            </c:ext>
          </c:extLst>
        </c:ser>
        <c:ser>
          <c:idx val="2"/>
          <c:order val="2"/>
          <c:tx>
            <c:strRef>
              <c:f>'23-24, 24-25'!$AG$97</c:f>
              <c:strCache>
                <c:ptCount val="1"/>
                <c:pt idx="0">
                  <c:v>Assault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'23-24, 24-25'!$AD$98:$AD$109</c:f>
              <c:strCache>
                <c:ptCount val="12"/>
                <c:pt idx="0">
                  <c:v>PES</c:v>
                </c:pt>
                <c:pt idx="1">
                  <c:v>ED</c:v>
                </c:pt>
                <c:pt idx="2">
                  <c:v>Hospital</c:v>
                </c:pt>
                <c:pt idx="3">
                  <c:v>Building 5</c:v>
                </c:pt>
                <c:pt idx="4">
                  <c:v>Building 80/90</c:v>
                </c:pt>
                <c:pt idx="5">
                  <c:v>Building 40</c:v>
                </c:pt>
                <c:pt idx="6">
                  <c:v>Building 10</c:v>
                </c:pt>
                <c:pt idx="7">
                  <c:v>Building 9</c:v>
                </c:pt>
                <c:pt idx="8">
                  <c:v>BHC</c:v>
                </c:pt>
                <c:pt idx="9">
                  <c:v>3M</c:v>
                </c:pt>
                <c:pt idx="10">
                  <c:v>OHS</c:v>
                </c:pt>
                <c:pt idx="11">
                  <c:v>Building 20</c:v>
                </c:pt>
              </c:strCache>
            </c:strRef>
          </c:cat>
          <c:val>
            <c:numRef>
              <c:f>'23-24, 24-25'!$AG$98:$AG$109</c:f>
              <c:numCache>
                <c:formatCode>General</c:formatCode>
                <c:ptCount val="12"/>
                <c:pt idx="3">
                  <c:v>1</c:v>
                </c:pt>
              </c:numCache>
            </c:numRef>
          </c:val>
          <c:extLst>
            <c:ext xmlns:c16="http://schemas.microsoft.com/office/drawing/2014/chart" uri="{C3380CC4-5D6E-409C-BE32-E72D297353CC}">
              <c16:uniqueId val="{00000002-E791-4156-8FFA-9FA27F072A3B}"/>
            </c:ext>
          </c:extLst>
        </c:ser>
        <c:ser>
          <c:idx val="3"/>
          <c:order val="3"/>
          <c:tx>
            <c:strRef>
              <c:f>'23-24, 24-25'!$AH$97</c:f>
              <c:strCache>
                <c:ptCount val="1"/>
                <c:pt idx="0">
                  <c:v>Sexual Offense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'23-24, 24-25'!$AD$98:$AD$109</c:f>
              <c:strCache>
                <c:ptCount val="12"/>
                <c:pt idx="0">
                  <c:v>PES</c:v>
                </c:pt>
                <c:pt idx="1">
                  <c:v>ED</c:v>
                </c:pt>
                <c:pt idx="2">
                  <c:v>Hospital</c:v>
                </c:pt>
                <c:pt idx="3">
                  <c:v>Building 5</c:v>
                </c:pt>
                <c:pt idx="4">
                  <c:v>Building 80/90</c:v>
                </c:pt>
                <c:pt idx="5">
                  <c:v>Building 40</c:v>
                </c:pt>
                <c:pt idx="6">
                  <c:v>Building 10</c:v>
                </c:pt>
                <c:pt idx="7">
                  <c:v>Building 9</c:v>
                </c:pt>
                <c:pt idx="8">
                  <c:v>BHC</c:v>
                </c:pt>
                <c:pt idx="9">
                  <c:v>3M</c:v>
                </c:pt>
                <c:pt idx="10">
                  <c:v>OHS</c:v>
                </c:pt>
                <c:pt idx="11">
                  <c:v>Building 20</c:v>
                </c:pt>
              </c:strCache>
            </c:strRef>
          </c:cat>
          <c:val>
            <c:numRef>
              <c:f>'23-24, 24-25'!$AH$98:$AH$109</c:f>
              <c:numCache>
                <c:formatCode>General</c:formatCode>
                <c:ptCount val="12"/>
              </c:numCache>
            </c:numRef>
          </c:val>
          <c:extLst>
            <c:ext xmlns:c16="http://schemas.microsoft.com/office/drawing/2014/chart" uri="{C3380CC4-5D6E-409C-BE32-E72D297353CC}">
              <c16:uniqueId val="{00000003-E791-4156-8FFA-9FA27F072A3B}"/>
            </c:ext>
          </c:extLst>
        </c:ser>
        <c:dLbls>
          <c:dLblPos val="outEnd"/>
          <c:showLegendKey val="0"/>
          <c:showVal val="1"/>
          <c:showCatName val="0"/>
          <c:showSerName val="0"/>
          <c:showPercent val="0"/>
          <c:showBubbleSize val="0"/>
        </c:dLbls>
        <c:gapWidth val="267"/>
        <c:axId val="473915952"/>
        <c:axId val="474358384"/>
      </c:barChart>
      <c:catAx>
        <c:axId val="47391595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474358384"/>
        <c:crosses val="autoZero"/>
        <c:auto val="1"/>
        <c:lblAlgn val="ctr"/>
        <c:lblOffset val="100"/>
        <c:noMultiLvlLbl val="0"/>
      </c:catAx>
      <c:valAx>
        <c:axId val="47435838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473915952"/>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sz="1200"/>
              <a:t>FY 2024-25, Threat Management and Workplace Violence by Type</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'23-24, 24-25'!$AJ$129</c:f>
              <c:strCache>
                <c:ptCount val="1"/>
                <c:pt idx="0">
                  <c:v>Threats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'23-24, 24-25'!$AI$130:$AI$132</c:f>
              <c:strCache>
                <c:ptCount val="3"/>
                <c:pt idx="0">
                  <c:v>Employee on Employee</c:v>
                </c:pt>
                <c:pt idx="1">
                  <c:v>Visitor on Employee</c:v>
                </c:pt>
                <c:pt idx="2">
                  <c:v>Patient on Employee </c:v>
                </c:pt>
              </c:strCache>
            </c:strRef>
          </c:cat>
          <c:val>
            <c:numRef>
              <c:f>'23-24, 24-25'!$AJ$130:$AJ$132</c:f>
              <c:numCache>
                <c:formatCode>General</c:formatCode>
                <c:ptCount val="3"/>
                <c:pt idx="0">
                  <c:v>10</c:v>
                </c:pt>
                <c:pt idx="1">
                  <c:v>1</c:v>
                </c:pt>
                <c:pt idx="2">
                  <c:v>13</c:v>
                </c:pt>
              </c:numCache>
            </c:numRef>
          </c:val>
          <c:extLst>
            <c:ext xmlns:c16="http://schemas.microsoft.com/office/drawing/2014/chart" uri="{C3380CC4-5D6E-409C-BE32-E72D297353CC}">
              <c16:uniqueId val="{00000000-53FB-415B-A7D5-986F761CB8AB}"/>
            </c:ext>
          </c:extLst>
        </c:ser>
        <c:ser>
          <c:idx val="1"/>
          <c:order val="1"/>
          <c:tx>
            <c:strRef>
              <c:f>'23-24, 24-25'!$AK$129</c:f>
              <c:strCache>
                <c:ptCount val="1"/>
                <c:pt idx="0">
                  <c:v>Battery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'23-24, 24-25'!$AI$130:$AI$132</c:f>
              <c:strCache>
                <c:ptCount val="3"/>
                <c:pt idx="0">
                  <c:v>Employee on Employee</c:v>
                </c:pt>
                <c:pt idx="1">
                  <c:v>Visitor on Employee</c:v>
                </c:pt>
                <c:pt idx="2">
                  <c:v>Patient on Employee </c:v>
                </c:pt>
              </c:strCache>
            </c:strRef>
          </c:cat>
          <c:val>
            <c:numRef>
              <c:f>'23-24, 24-25'!$AK$130:$AK$132</c:f>
              <c:numCache>
                <c:formatCode>General</c:formatCode>
                <c:ptCount val="3"/>
                <c:pt idx="0">
                  <c:v>2</c:v>
                </c:pt>
              </c:numCache>
            </c:numRef>
          </c:val>
          <c:extLst>
            <c:ext xmlns:c16="http://schemas.microsoft.com/office/drawing/2014/chart" uri="{C3380CC4-5D6E-409C-BE32-E72D297353CC}">
              <c16:uniqueId val="{00000001-53FB-415B-A7D5-986F761CB8AB}"/>
            </c:ext>
          </c:extLst>
        </c:ser>
        <c:ser>
          <c:idx val="2"/>
          <c:order val="2"/>
          <c:tx>
            <c:strRef>
              <c:f>'23-24, 24-25'!$AL$129</c:f>
              <c:strCache>
                <c:ptCount val="1"/>
                <c:pt idx="0">
                  <c:v>Assault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'23-24, 24-25'!$AI$130:$AI$132</c:f>
              <c:strCache>
                <c:ptCount val="3"/>
                <c:pt idx="0">
                  <c:v>Employee on Employee</c:v>
                </c:pt>
                <c:pt idx="1">
                  <c:v>Visitor on Employee</c:v>
                </c:pt>
                <c:pt idx="2">
                  <c:v>Patient on Employee </c:v>
                </c:pt>
              </c:strCache>
            </c:strRef>
          </c:cat>
          <c:val>
            <c:numRef>
              <c:f>'23-24, 24-25'!$AL$130:$AL$132</c:f>
              <c:numCache>
                <c:formatCode>General</c:formatCode>
                <c:ptCount val="3"/>
                <c:pt idx="0">
                  <c:v>1</c:v>
                </c:pt>
              </c:numCache>
            </c:numRef>
          </c:val>
          <c:extLst>
            <c:ext xmlns:c16="http://schemas.microsoft.com/office/drawing/2014/chart" uri="{C3380CC4-5D6E-409C-BE32-E72D297353CC}">
              <c16:uniqueId val="{00000002-53FB-415B-A7D5-986F761CB8AB}"/>
            </c:ext>
          </c:extLst>
        </c:ser>
        <c:ser>
          <c:idx val="3"/>
          <c:order val="3"/>
          <c:tx>
            <c:strRef>
              <c:f>'23-24, 24-25'!$AM$129</c:f>
              <c:strCache>
                <c:ptCount val="1"/>
                <c:pt idx="0">
                  <c:v>Sexual Offense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'23-24, 24-25'!$AI$130:$AI$132</c:f>
              <c:strCache>
                <c:ptCount val="3"/>
                <c:pt idx="0">
                  <c:v>Employee on Employee</c:v>
                </c:pt>
                <c:pt idx="1">
                  <c:v>Visitor on Employee</c:v>
                </c:pt>
                <c:pt idx="2">
                  <c:v>Patient on Employee </c:v>
                </c:pt>
              </c:strCache>
            </c:strRef>
          </c:cat>
          <c:val>
            <c:numRef>
              <c:f>'23-24, 24-25'!$AM$130:$AM$132</c:f>
              <c:numCache>
                <c:formatCode>General</c:formatCode>
                <c:ptCount val="3"/>
              </c:numCache>
            </c:numRef>
          </c:val>
          <c:extLst>
            <c:ext xmlns:c16="http://schemas.microsoft.com/office/drawing/2014/chart" uri="{C3380CC4-5D6E-409C-BE32-E72D297353CC}">
              <c16:uniqueId val="{00000003-53FB-415B-A7D5-986F761CB8AB}"/>
            </c:ext>
          </c:extLst>
        </c:ser>
        <c:dLbls>
          <c:dLblPos val="outEnd"/>
          <c:showLegendKey val="0"/>
          <c:showVal val="1"/>
          <c:showCatName val="0"/>
          <c:showSerName val="0"/>
          <c:showPercent val="0"/>
          <c:showBubbleSize val="0"/>
        </c:dLbls>
        <c:gapWidth val="267"/>
        <c:overlap val="-43"/>
        <c:axId val="474361912"/>
        <c:axId val="474361128"/>
      </c:barChart>
      <c:catAx>
        <c:axId val="47436191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474361128"/>
        <c:crosses val="autoZero"/>
        <c:auto val="1"/>
        <c:lblAlgn val="ctr"/>
        <c:lblOffset val="100"/>
        <c:noMultiLvlLbl val="0"/>
      </c:catAx>
      <c:valAx>
        <c:axId val="47436112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474361912"/>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cap="none" spc="0" normalizeH="0" baseline="0">
                <a:solidFill>
                  <a:sysClr val="windowText" lastClr="000000">
                    <a:lumMod val="50000"/>
                    <a:lumOff val="50000"/>
                  </a:sysClr>
                </a:solidFill>
                <a:latin typeface="+mj-lt"/>
                <a:ea typeface="+mj-ea"/>
                <a:cs typeface="+mj-cs"/>
              </a:defRPr>
            </a:pPr>
            <a:r>
              <a:rPr lang="en-US" sz="1200" b="1" i="0" u="none" strike="noStrike" kern="1200" cap="none" spc="0" normalizeH="0" baseline="0" dirty="0">
                <a:solidFill>
                  <a:sysClr val="windowText" lastClr="000000">
                    <a:lumMod val="50000"/>
                    <a:lumOff val="50000"/>
                  </a:sysClr>
                </a:solidFill>
              </a:rPr>
              <a:t>FY 21-2025, Reported Crimes Against Persons and Property y Year</a:t>
            </a:r>
          </a:p>
          <a:p>
            <a:pPr marL="0" marR="0" lvl="0" indent="0" algn="ctr" defTabSz="914400" rtl="0" eaLnBrk="1" fontAlgn="auto" latinLnBrk="0" hangingPunct="1">
              <a:lnSpc>
                <a:spcPct val="100000"/>
              </a:lnSpc>
              <a:spcBef>
                <a:spcPts val="0"/>
              </a:spcBef>
              <a:spcAft>
                <a:spcPts val="0"/>
              </a:spcAft>
              <a:buClrTx/>
              <a:buSzTx/>
              <a:buFontTx/>
              <a:buNone/>
              <a:tabLst/>
              <a:defRPr sz="1200">
                <a:solidFill>
                  <a:sysClr val="windowText" lastClr="000000">
                    <a:lumMod val="50000"/>
                    <a:lumOff val="50000"/>
                  </a:sysClr>
                </a:solidFill>
              </a:defRPr>
            </a:pPr>
            <a:endParaRPr lang="en-US" sz="1200"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cap="none" spc="0" normalizeH="0" baseline="0">
              <a:solidFill>
                <a:sysClr val="windowText" lastClr="000000">
                  <a:lumMod val="50000"/>
                  <a:lumOff val="50000"/>
                </a:sysClr>
              </a:solidFill>
              <a:latin typeface="+mj-lt"/>
              <a:ea typeface="+mj-ea"/>
              <a:cs typeface="+mj-cs"/>
            </a:defRPr>
          </a:pPr>
          <a:endParaRPr lang="en-US"/>
        </a:p>
      </c:txPr>
    </c:title>
    <c:autoTitleDeleted val="0"/>
    <c:plotArea>
      <c:layout/>
      <c:lineChart>
        <c:grouping val="standard"/>
        <c:varyColors val="0"/>
        <c:ser>
          <c:idx val="0"/>
          <c:order val="0"/>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'23-24, 24-25'!$I$204:$L$204</c:f>
              <c:strCache>
                <c:ptCount val="4"/>
                <c:pt idx="0">
                  <c:v>2021-2022</c:v>
                </c:pt>
                <c:pt idx="1">
                  <c:v>2022-2023</c:v>
                </c:pt>
                <c:pt idx="2">
                  <c:v>2023-2024</c:v>
                </c:pt>
                <c:pt idx="3">
                  <c:v>2024-2025</c:v>
                </c:pt>
              </c:strCache>
            </c:strRef>
          </c:cat>
          <c:val>
            <c:numRef>
              <c:f>'23-24, 24-25'!$I$205:$L$205</c:f>
              <c:numCache>
                <c:formatCode>General</c:formatCode>
                <c:ptCount val="4"/>
                <c:pt idx="0">
                  <c:v>56</c:v>
                </c:pt>
                <c:pt idx="1">
                  <c:v>53</c:v>
                </c:pt>
                <c:pt idx="2">
                  <c:v>91</c:v>
                </c:pt>
                <c:pt idx="3">
                  <c:v>76</c:v>
                </c:pt>
              </c:numCache>
            </c:numRef>
          </c:val>
          <c:smooth val="0"/>
          <c:extLst>
            <c:ext xmlns:c16="http://schemas.microsoft.com/office/drawing/2014/chart" uri="{C3380CC4-5D6E-409C-BE32-E72D297353CC}">
              <c16:uniqueId val="{00000000-5814-4E74-9091-61EA2BD9E2BE}"/>
            </c:ext>
          </c:extLst>
        </c:ser>
        <c:dLbls>
          <c:dLblPos val="t"/>
          <c:showLegendKey val="0"/>
          <c:showVal val="1"/>
          <c:showCatName val="0"/>
          <c:showSerName val="0"/>
          <c:showPercent val="0"/>
          <c:showBubbleSize val="0"/>
        </c:dLbls>
        <c:smooth val="0"/>
        <c:axId val="1594066959"/>
        <c:axId val="1594068399"/>
      </c:lineChart>
      <c:catAx>
        <c:axId val="1594066959"/>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1594068399"/>
        <c:crosses val="autoZero"/>
        <c:auto val="1"/>
        <c:lblAlgn val="ctr"/>
        <c:lblOffset val="100"/>
        <c:noMultiLvlLbl val="0"/>
      </c:catAx>
      <c:valAx>
        <c:axId val="1594068399"/>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594066959"/>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F75C92A-4CAE-1342-B8F8-A58E0FD99BC6}" type="datetimeFigureOut">
              <a:rPr lang="en-US" smtClean="0"/>
              <a:t>10/9/2025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1D26DED-65F6-614F-8702-5C1E2BDFBD1C}" type="slidenum">
              <a:rPr lang="en-US" smtClean="0"/>
              <a:t>‹#›</a:t>
            </a:fld>
            <a:endParaRPr lang="en-US"/>
          </a:p>
        </p:txBody>
      </p:sp>
    </p:spTree>
    <p:extLst>
      <p:ext uri="{BB962C8B-B14F-4D97-AF65-F5344CB8AC3E}">
        <p14:creationId xmlns:p14="http://schemas.microsoft.com/office/powerpoint/2010/main" val="19181995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CF4646E-8DC8-F14D-900E-D0BDDA5CF98B}" type="datetimeFigureOut">
              <a:rPr lang="en-US" smtClean="0"/>
              <a:t>10/9/2025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7F45CA-C2A8-1349-8F27-8C610F4C3868}" type="slidenum">
              <a:rPr lang="en-US" smtClean="0"/>
              <a:t>‹#›</a:t>
            </a:fld>
            <a:endParaRPr lang="en-US"/>
          </a:p>
        </p:txBody>
      </p:sp>
    </p:spTree>
    <p:extLst>
      <p:ext uri="{BB962C8B-B14F-4D97-AF65-F5344CB8AC3E}">
        <p14:creationId xmlns:p14="http://schemas.microsoft.com/office/powerpoint/2010/main" val="262199507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2130426"/>
            <a:ext cx="9144000" cy="4727574"/>
          </a:xfrm>
          <a:prstGeom prst="rect">
            <a:avLst/>
          </a:prstGeom>
          <a:solidFill>
            <a:srgbClr val="38858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391251"/>
            <a:ext cx="7772400" cy="1470025"/>
          </a:xfrm>
        </p:spPr>
        <p:txBody>
          <a:bodyPr/>
          <a:lstStyle>
            <a:lvl1pPr algn="ct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69120"/>
            <a:ext cx="6400800" cy="876694"/>
          </a:xfrm>
        </p:spPr>
        <p:txBody>
          <a:bodyPr/>
          <a:lstStyle>
            <a:lvl1pPr marL="0" indent="0" algn="ctr">
              <a:buNone/>
              <a:defRPr>
                <a:solidFill>
                  <a:srgbClr val="69BEA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descr="SF Health Network WT exp.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1802" y="5622192"/>
            <a:ext cx="1631958" cy="709790"/>
          </a:xfrm>
          <a:prstGeom prst="rect">
            <a:avLst/>
          </a:prstGeom>
        </p:spPr>
      </p:pic>
      <p:pic>
        <p:nvPicPr>
          <p:cNvPr id="11" name="Picture 10"/>
          <p:cNvPicPr>
            <a:picLocks noChangeAspect="1"/>
          </p:cNvPicPr>
          <p:nvPr userDrawn="1"/>
        </p:nvPicPr>
        <p:blipFill>
          <a:blip r:embed="rId3"/>
          <a:stretch>
            <a:fillRect/>
          </a:stretch>
        </p:blipFill>
        <p:spPr>
          <a:xfrm>
            <a:off x="5994400" y="5824231"/>
            <a:ext cx="1778000" cy="330200"/>
          </a:xfrm>
          <a:prstGeom prst="rect">
            <a:avLst/>
          </a:prstGeom>
        </p:spPr>
      </p:pic>
      <p:pic>
        <p:nvPicPr>
          <p:cNvPr id="12" name="Picture 11" descr="ZSFGH_LogoShort_4C.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58479" y="418557"/>
            <a:ext cx="5814342" cy="1404056"/>
          </a:xfrm>
          <a:prstGeom prst="rect">
            <a:avLst/>
          </a:prstGeom>
        </p:spPr>
      </p:pic>
      <p:pic>
        <p:nvPicPr>
          <p:cNvPr id="13" name="Picture 12" descr="SF_CitySeal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950446" y="5347656"/>
            <a:ext cx="1243108" cy="1243108"/>
          </a:xfrm>
          <a:prstGeom prst="rect">
            <a:avLst/>
          </a:prstGeom>
        </p:spPr>
      </p:pic>
    </p:spTree>
    <p:extLst>
      <p:ext uri="{BB962C8B-B14F-4D97-AF65-F5344CB8AC3E}">
        <p14:creationId xmlns:p14="http://schemas.microsoft.com/office/powerpoint/2010/main" val="2060875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094A3D-9C23-F24C-A74A-15485665E3CF}" type="datetime1">
              <a:rPr lang="en-US" smtClean="0"/>
              <a:t>10/9/2025</a:t>
            </a:fld>
            <a:endParaRPr lang="en-US"/>
          </a:p>
        </p:txBody>
      </p:sp>
      <p:sp>
        <p:nvSpPr>
          <p:cNvPr id="5" name="Footer Placeholder 4"/>
          <p:cNvSpPr>
            <a:spLocks noGrp="1"/>
          </p:cNvSpPr>
          <p:nvPr>
            <p:ph type="ftr" sz="quarter" idx="11"/>
          </p:nvPr>
        </p:nvSpPr>
        <p:spPr/>
        <p:txBody>
          <a:bodyPr/>
          <a:lstStyle/>
          <a:p>
            <a:r>
              <a:rPr lang="en-US"/>
              <a:t>Zuckerberg San Francisco General Hospital and Trauma Center</a:t>
            </a:r>
          </a:p>
        </p:txBody>
      </p:sp>
      <p:sp>
        <p:nvSpPr>
          <p:cNvPr id="6" name="Slide Number Placeholder 5"/>
          <p:cNvSpPr>
            <a:spLocks noGrp="1"/>
          </p:cNvSpPr>
          <p:nvPr>
            <p:ph type="sldNum" sz="quarter" idx="12"/>
          </p:nvPr>
        </p:nvSpPr>
        <p:spPr/>
        <p:txBody>
          <a:bodyPr/>
          <a:lstStyle/>
          <a:p>
            <a:fld id="{FD9CA4A1-50C9-DE4F-B1B3-CEB095D399B0}" type="slidenum">
              <a:rPr lang="en-US" smtClean="0"/>
              <a:t>‹#›</a:t>
            </a:fld>
            <a:endParaRPr lang="en-US"/>
          </a:p>
        </p:txBody>
      </p:sp>
    </p:spTree>
    <p:extLst>
      <p:ext uri="{BB962C8B-B14F-4D97-AF65-F5344CB8AC3E}">
        <p14:creationId xmlns:p14="http://schemas.microsoft.com/office/powerpoint/2010/main" val="2271823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B9EF36-6866-0946-B01F-D2F38E6D51BC}" type="datetime1">
              <a:rPr lang="en-US" smtClean="0"/>
              <a:t>10/9/2025</a:t>
            </a:fld>
            <a:endParaRPr lang="en-US"/>
          </a:p>
        </p:txBody>
      </p:sp>
      <p:sp>
        <p:nvSpPr>
          <p:cNvPr id="5" name="Footer Placeholder 4"/>
          <p:cNvSpPr>
            <a:spLocks noGrp="1"/>
          </p:cNvSpPr>
          <p:nvPr>
            <p:ph type="ftr" sz="quarter" idx="11"/>
          </p:nvPr>
        </p:nvSpPr>
        <p:spPr/>
        <p:txBody>
          <a:bodyPr/>
          <a:lstStyle/>
          <a:p>
            <a:r>
              <a:rPr lang="en-US"/>
              <a:t>Zuckerberg San Francisco General Hospital and Trauma Center</a:t>
            </a:r>
          </a:p>
        </p:txBody>
      </p:sp>
      <p:sp>
        <p:nvSpPr>
          <p:cNvPr id="6" name="Slide Number Placeholder 5"/>
          <p:cNvSpPr>
            <a:spLocks noGrp="1"/>
          </p:cNvSpPr>
          <p:nvPr>
            <p:ph type="sldNum" sz="quarter" idx="12"/>
          </p:nvPr>
        </p:nvSpPr>
        <p:spPr/>
        <p:txBody>
          <a:bodyPr/>
          <a:lstStyle/>
          <a:p>
            <a:fld id="{FD9CA4A1-50C9-DE4F-B1B3-CEB095D399B0}" type="slidenum">
              <a:rPr lang="en-US" smtClean="0"/>
              <a:t>‹#›</a:t>
            </a:fld>
            <a:endParaRPr lang="en-US"/>
          </a:p>
        </p:txBody>
      </p:sp>
    </p:spTree>
    <p:extLst>
      <p:ext uri="{BB962C8B-B14F-4D97-AF65-F5344CB8AC3E}">
        <p14:creationId xmlns:p14="http://schemas.microsoft.com/office/powerpoint/2010/main" val="3847134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1D718B47-5D36-4579-A54A-5C8782D6847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3CA72B34-A79B-4745-A9E5-49F92081C01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E00CE077-E735-498E-9EFF-02F522C4C97F}"/>
              </a:ext>
            </a:extLst>
          </p:cNvPr>
          <p:cNvSpPr>
            <a:spLocks noGrp="1" noChangeArrowheads="1"/>
          </p:cNvSpPr>
          <p:nvPr>
            <p:ph type="sldNum" sz="quarter" idx="12"/>
          </p:nvPr>
        </p:nvSpPr>
        <p:spPr>
          <a:ln/>
        </p:spPr>
        <p:txBody>
          <a:bodyPr/>
          <a:lstStyle>
            <a:lvl1pPr>
              <a:defRPr/>
            </a:lvl1pPr>
          </a:lstStyle>
          <a:p>
            <a:pPr>
              <a:defRPr/>
            </a:pPr>
            <a:fld id="{C72C250F-94C4-4CF7-ABBC-1D153C7453F3}" type="slidenum">
              <a:rPr lang="en-US" altLang="en-US"/>
              <a:pPr>
                <a:defRPr/>
              </a:pPr>
              <a:t>‹#›</a:t>
            </a:fld>
            <a:endParaRPr lang="en-US" altLang="en-US"/>
          </a:p>
        </p:txBody>
      </p:sp>
    </p:spTree>
    <p:extLst>
      <p:ext uri="{BB962C8B-B14F-4D97-AF65-F5344CB8AC3E}">
        <p14:creationId xmlns:p14="http://schemas.microsoft.com/office/powerpoint/2010/main" val="3330287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1D718B47-5D36-4579-A54A-5C8782D6847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3CA72B34-A79B-4745-A9E5-49F92081C01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E00CE077-E735-498E-9EFF-02F522C4C97F}"/>
              </a:ext>
            </a:extLst>
          </p:cNvPr>
          <p:cNvSpPr>
            <a:spLocks noGrp="1" noChangeArrowheads="1"/>
          </p:cNvSpPr>
          <p:nvPr>
            <p:ph type="sldNum" sz="quarter" idx="12"/>
          </p:nvPr>
        </p:nvSpPr>
        <p:spPr>
          <a:ln/>
        </p:spPr>
        <p:txBody>
          <a:bodyPr/>
          <a:lstStyle>
            <a:lvl1pPr>
              <a:defRPr/>
            </a:lvl1pPr>
          </a:lstStyle>
          <a:p>
            <a:pPr>
              <a:defRPr/>
            </a:pPr>
            <a:fld id="{C72C250F-94C4-4CF7-ABBC-1D153C7453F3}" type="slidenum">
              <a:rPr lang="en-US" altLang="en-US"/>
              <a:pPr>
                <a:defRPr/>
              </a:pPr>
              <a:t>‹#›</a:t>
            </a:fld>
            <a:endParaRPr lang="en-US" altLang="en-US"/>
          </a:p>
        </p:txBody>
      </p:sp>
    </p:spTree>
    <p:extLst>
      <p:ext uri="{BB962C8B-B14F-4D97-AF65-F5344CB8AC3E}">
        <p14:creationId xmlns:p14="http://schemas.microsoft.com/office/powerpoint/2010/main" val="3330287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1D718B47-5D36-4579-A54A-5C8782D6847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3CA72B34-A79B-4745-A9E5-49F92081C01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E00CE077-E735-498E-9EFF-02F522C4C97F}"/>
              </a:ext>
            </a:extLst>
          </p:cNvPr>
          <p:cNvSpPr>
            <a:spLocks noGrp="1" noChangeArrowheads="1"/>
          </p:cNvSpPr>
          <p:nvPr>
            <p:ph type="sldNum" sz="quarter" idx="12"/>
          </p:nvPr>
        </p:nvSpPr>
        <p:spPr>
          <a:ln/>
        </p:spPr>
        <p:txBody>
          <a:bodyPr/>
          <a:lstStyle>
            <a:lvl1pPr>
              <a:defRPr/>
            </a:lvl1pPr>
          </a:lstStyle>
          <a:p>
            <a:pPr>
              <a:defRPr/>
            </a:pPr>
            <a:fld id="{C72C250F-94C4-4CF7-ABBC-1D153C7453F3}" type="slidenum">
              <a:rPr lang="en-US" altLang="en-US"/>
              <a:pPr>
                <a:defRPr/>
              </a:pPr>
              <a:t>‹#›</a:t>
            </a:fld>
            <a:endParaRPr lang="en-US" altLang="en-US"/>
          </a:p>
        </p:txBody>
      </p:sp>
    </p:spTree>
    <p:extLst>
      <p:ext uri="{BB962C8B-B14F-4D97-AF65-F5344CB8AC3E}">
        <p14:creationId xmlns:p14="http://schemas.microsoft.com/office/powerpoint/2010/main" val="3330287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1D718B47-5D36-4579-A54A-5C8782D6847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3CA72B34-A79B-4745-A9E5-49F92081C01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E00CE077-E735-498E-9EFF-02F522C4C97F}"/>
              </a:ext>
            </a:extLst>
          </p:cNvPr>
          <p:cNvSpPr>
            <a:spLocks noGrp="1" noChangeArrowheads="1"/>
          </p:cNvSpPr>
          <p:nvPr>
            <p:ph type="sldNum" sz="quarter" idx="12"/>
          </p:nvPr>
        </p:nvSpPr>
        <p:spPr>
          <a:ln/>
        </p:spPr>
        <p:txBody>
          <a:bodyPr/>
          <a:lstStyle>
            <a:lvl1pPr>
              <a:defRPr/>
            </a:lvl1pPr>
          </a:lstStyle>
          <a:p>
            <a:pPr>
              <a:defRPr/>
            </a:pPr>
            <a:fld id="{C72C250F-94C4-4CF7-ABBC-1D153C7453F3}" type="slidenum">
              <a:rPr lang="en-US" altLang="en-US"/>
              <a:pPr>
                <a:defRPr/>
              </a:pPr>
              <a:t>‹#›</a:t>
            </a:fld>
            <a:endParaRPr lang="en-US" altLang="en-US"/>
          </a:p>
        </p:txBody>
      </p:sp>
    </p:spTree>
    <p:extLst>
      <p:ext uri="{BB962C8B-B14F-4D97-AF65-F5344CB8AC3E}">
        <p14:creationId xmlns:p14="http://schemas.microsoft.com/office/powerpoint/2010/main" val="3330287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1D718B47-5D36-4579-A54A-5C8782D6847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3CA72B34-A79B-4745-A9E5-49F92081C01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E00CE077-E735-498E-9EFF-02F522C4C97F}"/>
              </a:ext>
            </a:extLst>
          </p:cNvPr>
          <p:cNvSpPr>
            <a:spLocks noGrp="1" noChangeArrowheads="1"/>
          </p:cNvSpPr>
          <p:nvPr>
            <p:ph type="sldNum" sz="quarter" idx="12"/>
          </p:nvPr>
        </p:nvSpPr>
        <p:spPr>
          <a:ln/>
        </p:spPr>
        <p:txBody>
          <a:bodyPr/>
          <a:lstStyle>
            <a:lvl1pPr>
              <a:defRPr/>
            </a:lvl1pPr>
          </a:lstStyle>
          <a:p>
            <a:pPr>
              <a:defRPr/>
            </a:pPr>
            <a:fld id="{C72C250F-94C4-4CF7-ABBC-1D153C7453F3}" type="slidenum">
              <a:rPr lang="en-US" altLang="en-US"/>
              <a:pPr>
                <a:defRPr/>
              </a:pPr>
              <a:t>‹#›</a:t>
            </a:fld>
            <a:endParaRPr lang="en-US" altLang="en-US"/>
          </a:p>
        </p:txBody>
      </p:sp>
    </p:spTree>
    <p:extLst>
      <p:ext uri="{BB962C8B-B14F-4D97-AF65-F5344CB8AC3E}">
        <p14:creationId xmlns:p14="http://schemas.microsoft.com/office/powerpoint/2010/main" val="3330287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1D718B47-5D36-4579-A54A-5C8782D6847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3CA72B34-A79B-4745-A9E5-49F92081C01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E00CE077-E735-498E-9EFF-02F522C4C97F}"/>
              </a:ext>
            </a:extLst>
          </p:cNvPr>
          <p:cNvSpPr>
            <a:spLocks noGrp="1" noChangeArrowheads="1"/>
          </p:cNvSpPr>
          <p:nvPr>
            <p:ph type="sldNum" sz="quarter" idx="12"/>
          </p:nvPr>
        </p:nvSpPr>
        <p:spPr>
          <a:ln/>
        </p:spPr>
        <p:txBody>
          <a:bodyPr/>
          <a:lstStyle>
            <a:lvl1pPr>
              <a:defRPr/>
            </a:lvl1pPr>
          </a:lstStyle>
          <a:p>
            <a:pPr>
              <a:defRPr/>
            </a:pPr>
            <a:fld id="{C72C250F-94C4-4CF7-ABBC-1D153C7453F3}" type="slidenum">
              <a:rPr lang="en-US" altLang="en-US"/>
              <a:pPr>
                <a:defRPr/>
              </a:pPr>
              <a:t>‹#›</a:t>
            </a:fld>
            <a:endParaRPr lang="en-US" altLang="en-US"/>
          </a:p>
        </p:txBody>
      </p:sp>
    </p:spTree>
    <p:extLst>
      <p:ext uri="{BB962C8B-B14F-4D97-AF65-F5344CB8AC3E}">
        <p14:creationId xmlns:p14="http://schemas.microsoft.com/office/powerpoint/2010/main" val="3330287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1D718B47-5D36-4579-A54A-5C8782D6847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3CA72B34-A79B-4745-A9E5-49F92081C01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E00CE077-E735-498E-9EFF-02F522C4C97F}"/>
              </a:ext>
            </a:extLst>
          </p:cNvPr>
          <p:cNvSpPr>
            <a:spLocks noGrp="1" noChangeArrowheads="1"/>
          </p:cNvSpPr>
          <p:nvPr>
            <p:ph type="sldNum" sz="quarter" idx="12"/>
          </p:nvPr>
        </p:nvSpPr>
        <p:spPr>
          <a:ln/>
        </p:spPr>
        <p:txBody>
          <a:bodyPr/>
          <a:lstStyle>
            <a:lvl1pPr>
              <a:defRPr/>
            </a:lvl1pPr>
          </a:lstStyle>
          <a:p>
            <a:pPr>
              <a:defRPr/>
            </a:pPr>
            <a:fld id="{C72C250F-94C4-4CF7-ABBC-1D153C7453F3}" type="slidenum">
              <a:rPr lang="en-US" altLang="en-US"/>
              <a:pPr>
                <a:defRPr/>
              </a:pPr>
              <a:t>‹#›</a:t>
            </a:fld>
            <a:endParaRPr lang="en-US" altLang="en-US"/>
          </a:p>
        </p:txBody>
      </p:sp>
    </p:spTree>
    <p:extLst>
      <p:ext uri="{BB962C8B-B14F-4D97-AF65-F5344CB8AC3E}">
        <p14:creationId xmlns:p14="http://schemas.microsoft.com/office/powerpoint/2010/main" val="3330287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1D718B47-5D36-4579-A54A-5C8782D6847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3CA72B34-A79B-4745-A9E5-49F92081C01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E00CE077-E735-498E-9EFF-02F522C4C97F}"/>
              </a:ext>
            </a:extLst>
          </p:cNvPr>
          <p:cNvSpPr>
            <a:spLocks noGrp="1" noChangeArrowheads="1"/>
          </p:cNvSpPr>
          <p:nvPr>
            <p:ph type="sldNum" sz="quarter" idx="12"/>
          </p:nvPr>
        </p:nvSpPr>
        <p:spPr>
          <a:ln/>
        </p:spPr>
        <p:txBody>
          <a:bodyPr/>
          <a:lstStyle>
            <a:lvl1pPr>
              <a:defRPr/>
            </a:lvl1pPr>
          </a:lstStyle>
          <a:p>
            <a:pPr>
              <a:defRPr/>
            </a:pPr>
            <a:fld id="{C72C250F-94C4-4CF7-ABBC-1D153C7453F3}" type="slidenum">
              <a:rPr lang="en-US" altLang="en-US"/>
              <a:pPr>
                <a:defRPr/>
              </a:pPr>
              <a:t>‹#›</a:t>
            </a:fld>
            <a:endParaRPr lang="en-US" altLang="en-US"/>
          </a:p>
        </p:txBody>
      </p:sp>
    </p:spTree>
    <p:extLst>
      <p:ext uri="{BB962C8B-B14F-4D97-AF65-F5344CB8AC3E}">
        <p14:creationId xmlns:p14="http://schemas.microsoft.com/office/powerpoint/2010/main" val="3330287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9D9D3C-A735-C648-8B86-127BE350C3A4}" type="datetime1">
              <a:rPr lang="en-US" smtClean="0"/>
              <a:t>10/9/2025</a:t>
            </a:fld>
            <a:endParaRPr lang="en-US"/>
          </a:p>
        </p:txBody>
      </p:sp>
      <p:sp>
        <p:nvSpPr>
          <p:cNvPr id="5" name="Footer Placeholder 4"/>
          <p:cNvSpPr>
            <a:spLocks noGrp="1"/>
          </p:cNvSpPr>
          <p:nvPr>
            <p:ph type="ftr" sz="quarter" idx="11"/>
          </p:nvPr>
        </p:nvSpPr>
        <p:spPr/>
        <p:txBody>
          <a:bodyPr/>
          <a:lstStyle/>
          <a:p>
            <a:r>
              <a:rPr lang="en-US" dirty="0" err="1"/>
              <a:t>Zuckerberg</a:t>
            </a:r>
            <a:r>
              <a:rPr lang="en-US" dirty="0"/>
              <a:t> San Francisco General</a:t>
            </a:r>
          </a:p>
          <a:p>
            <a:r>
              <a:rPr lang="en-US" dirty="0"/>
              <a:t>Hospital and Trauma Center</a:t>
            </a:r>
          </a:p>
        </p:txBody>
      </p:sp>
      <p:sp>
        <p:nvSpPr>
          <p:cNvPr id="6" name="Slide Number Placeholder 5"/>
          <p:cNvSpPr>
            <a:spLocks noGrp="1"/>
          </p:cNvSpPr>
          <p:nvPr>
            <p:ph type="sldNum" sz="quarter" idx="12"/>
          </p:nvPr>
        </p:nvSpPr>
        <p:spPr/>
        <p:txBody>
          <a:bodyPr/>
          <a:lstStyle/>
          <a:p>
            <a:fld id="{FD9CA4A1-50C9-DE4F-B1B3-CEB095D399B0}" type="slidenum">
              <a:rPr lang="en-US" smtClean="0"/>
              <a:t>‹#›</a:t>
            </a:fld>
            <a:endParaRPr lang="en-US"/>
          </a:p>
        </p:txBody>
      </p:sp>
    </p:spTree>
    <p:extLst>
      <p:ext uri="{BB962C8B-B14F-4D97-AF65-F5344CB8AC3E}">
        <p14:creationId xmlns:p14="http://schemas.microsoft.com/office/powerpoint/2010/main" val="1786039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3481B1E6-47AA-4D3D-8AA1-6BD2F9B4B01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5D597F85-E3C5-4E54-85F6-0B063800490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51433750-76D6-43B2-AD3B-990D57545A2D}"/>
              </a:ext>
            </a:extLst>
          </p:cNvPr>
          <p:cNvSpPr>
            <a:spLocks noGrp="1" noChangeArrowheads="1"/>
          </p:cNvSpPr>
          <p:nvPr>
            <p:ph type="sldNum" sz="quarter" idx="12"/>
          </p:nvPr>
        </p:nvSpPr>
        <p:spPr>
          <a:ln/>
        </p:spPr>
        <p:txBody>
          <a:bodyPr/>
          <a:lstStyle>
            <a:lvl1pPr>
              <a:defRPr/>
            </a:lvl1pPr>
          </a:lstStyle>
          <a:p>
            <a:pPr>
              <a:defRPr/>
            </a:pPr>
            <a:fld id="{80C05DD1-F953-45B0-B6D9-AB72BB9BD017}" type="slidenum">
              <a:rPr lang="en-US" altLang="en-US"/>
              <a:pPr>
                <a:defRPr/>
              </a:pPr>
              <a:t>‹#›</a:t>
            </a:fld>
            <a:endParaRPr lang="en-US" altLang="en-US"/>
          </a:p>
        </p:txBody>
      </p:sp>
    </p:spTree>
    <p:extLst>
      <p:ext uri="{BB962C8B-B14F-4D97-AF65-F5344CB8AC3E}">
        <p14:creationId xmlns:p14="http://schemas.microsoft.com/office/powerpoint/2010/main" val="579815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3481B1E6-47AA-4D3D-8AA1-6BD2F9B4B01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5D597F85-E3C5-4E54-85F6-0B063800490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51433750-76D6-43B2-AD3B-990D57545A2D}"/>
              </a:ext>
            </a:extLst>
          </p:cNvPr>
          <p:cNvSpPr>
            <a:spLocks noGrp="1" noChangeArrowheads="1"/>
          </p:cNvSpPr>
          <p:nvPr>
            <p:ph type="sldNum" sz="quarter" idx="12"/>
          </p:nvPr>
        </p:nvSpPr>
        <p:spPr>
          <a:ln/>
        </p:spPr>
        <p:txBody>
          <a:bodyPr/>
          <a:lstStyle>
            <a:lvl1pPr>
              <a:defRPr/>
            </a:lvl1pPr>
          </a:lstStyle>
          <a:p>
            <a:pPr>
              <a:defRPr/>
            </a:pPr>
            <a:fld id="{80C05DD1-F953-45B0-B6D9-AB72BB9BD017}" type="slidenum">
              <a:rPr lang="en-US" altLang="en-US"/>
              <a:pPr>
                <a:defRPr/>
              </a:pPr>
              <a:t>‹#›</a:t>
            </a:fld>
            <a:endParaRPr lang="en-US" altLang="en-US"/>
          </a:p>
        </p:txBody>
      </p:sp>
    </p:spTree>
    <p:extLst>
      <p:ext uri="{BB962C8B-B14F-4D97-AF65-F5344CB8AC3E}">
        <p14:creationId xmlns:p14="http://schemas.microsoft.com/office/powerpoint/2010/main" val="579815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6DC6D6-F3F1-2A48-9A7A-DE0B73B526B0}" type="datetime1">
              <a:rPr lang="en-US" smtClean="0"/>
              <a:t>10/9/2025</a:t>
            </a:fld>
            <a:endParaRPr lang="en-US"/>
          </a:p>
        </p:txBody>
      </p:sp>
      <p:sp>
        <p:nvSpPr>
          <p:cNvPr id="8" name="Footer Placeholder 7"/>
          <p:cNvSpPr>
            <a:spLocks noGrp="1"/>
          </p:cNvSpPr>
          <p:nvPr>
            <p:ph type="ftr" sz="quarter" idx="11"/>
          </p:nvPr>
        </p:nvSpPr>
        <p:spPr/>
        <p:txBody>
          <a:bodyPr/>
          <a:lstStyle/>
          <a:p>
            <a:r>
              <a:rPr lang="en-US"/>
              <a:t>Zuckerberg San Francisco General Hospital and Trauma Center</a:t>
            </a:r>
          </a:p>
        </p:txBody>
      </p:sp>
      <p:sp>
        <p:nvSpPr>
          <p:cNvPr id="9" name="Slide Number Placeholder 8"/>
          <p:cNvSpPr>
            <a:spLocks noGrp="1"/>
          </p:cNvSpPr>
          <p:nvPr>
            <p:ph type="sldNum" sz="quarter" idx="12"/>
          </p:nvPr>
        </p:nvSpPr>
        <p:spPr/>
        <p:txBody>
          <a:bodyPr/>
          <a:lstStyle/>
          <a:p>
            <a:fld id="{FD9CA4A1-50C9-DE4F-B1B3-CEB095D399B0}" type="slidenum">
              <a:rPr lang="en-US" smtClean="0"/>
              <a:t>‹#›</a:t>
            </a:fld>
            <a:endParaRPr lang="en-US"/>
          </a:p>
        </p:txBody>
      </p:sp>
    </p:spTree>
    <p:extLst>
      <p:ext uri="{BB962C8B-B14F-4D97-AF65-F5344CB8AC3E}">
        <p14:creationId xmlns:p14="http://schemas.microsoft.com/office/powerpoint/2010/main" val="3035986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B6AE5B-914F-1B43-84E4-6655EBC04C9E}" type="datetime1">
              <a:rPr lang="en-US" smtClean="0"/>
              <a:t>10/9/2025</a:t>
            </a:fld>
            <a:endParaRPr lang="en-US"/>
          </a:p>
        </p:txBody>
      </p:sp>
      <p:sp>
        <p:nvSpPr>
          <p:cNvPr id="6" name="Footer Placeholder 5"/>
          <p:cNvSpPr>
            <a:spLocks noGrp="1"/>
          </p:cNvSpPr>
          <p:nvPr>
            <p:ph type="ftr" sz="quarter" idx="11"/>
          </p:nvPr>
        </p:nvSpPr>
        <p:spPr/>
        <p:txBody>
          <a:bodyPr/>
          <a:lstStyle/>
          <a:p>
            <a:r>
              <a:rPr lang="en-US" dirty="0" err="1"/>
              <a:t>Zuckerberg</a:t>
            </a:r>
            <a:r>
              <a:rPr lang="en-US" dirty="0"/>
              <a:t> San Francisco General</a:t>
            </a:r>
          </a:p>
          <a:p>
            <a:r>
              <a:rPr lang="en-US" dirty="0"/>
              <a:t>Hospital and Trauma Center</a:t>
            </a:r>
          </a:p>
        </p:txBody>
      </p:sp>
      <p:sp>
        <p:nvSpPr>
          <p:cNvPr id="7" name="Slide Number Placeholder 6"/>
          <p:cNvSpPr>
            <a:spLocks noGrp="1"/>
          </p:cNvSpPr>
          <p:nvPr>
            <p:ph type="sldNum" sz="quarter" idx="12"/>
          </p:nvPr>
        </p:nvSpPr>
        <p:spPr/>
        <p:txBody>
          <a:bodyPr/>
          <a:lstStyle/>
          <a:p>
            <a:fld id="{FD9CA4A1-50C9-DE4F-B1B3-CEB095D399B0}" type="slidenum">
              <a:rPr lang="en-US" smtClean="0"/>
              <a:t>‹#›</a:t>
            </a:fld>
            <a:endParaRPr lang="en-US"/>
          </a:p>
        </p:txBody>
      </p:sp>
    </p:spTree>
    <p:extLst>
      <p:ext uri="{BB962C8B-B14F-4D97-AF65-F5344CB8AC3E}">
        <p14:creationId xmlns:p14="http://schemas.microsoft.com/office/powerpoint/2010/main" val="2379852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88FC4A-0EA5-EC4C-A576-45251ABB3B59}" type="datetime1">
              <a:rPr lang="en-US" smtClean="0"/>
              <a:t>10/9/2025</a:t>
            </a:fld>
            <a:endParaRPr lang="en-US"/>
          </a:p>
        </p:txBody>
      </p:sp>
      <p:sp>
        <p:nvSpPr>
          <p:cNvPr id="5" name="Footer Placeholder 4"/>
          <p:cNvSpPr>
            <a:spLocks noGrp="1"/>
          </p:cNvSpPr>
          <p:nvPr>
            <p:ph type="ftr" sz="quarter" idx="11"/>
          </p:nvPr>
        </p:nvSpPr>
        <p:spPr/>
        <p:txBody>
          <a:bodyPr/>
          <a:lstStyle/>
          <a:p>
            <a:r>
              <a:rPr lang="en-US" dirty="0" err="1"/>
              <a:t>Zuckerberg</a:t>
            </a:r>
            <a:r>
              <a:rPr lang="en-US" dirty="0"/>
              <a:t> San Francisco General</a:t>
            </a:r>
          </a:p>
          <a:p>
            <a:r>
              <a:rPr lang="en-US" dirty="0"/>
              <a:t>Hospital and Trauma Center</a:t>
            </a:r>
          </a:p>
        </p:txBody>
      </p:sp>
      <p:sp>
        <p:nvSpPr>
          <p:cNvPr id="6" name="Slide Number Placeholder 5"/>
          <p:cNvSpPr>
            <a:spLocks noGrp="1"/>
          </p:cNvSpPr>
          <p:nvPr>
            <p:ph type="sldNum" sz="quarter" idx="12"/>
          </p:nvPr>
        </p:nvSpPr>
        <p:spPr/>
        <p:txBody>
          <a:bodyPr/>
          <a:lstStyle/>
          <a:p>
            <a:fld id="{FD9CA4A1-50C9-DE4F-B1B3-CEB095D399B0}" type="slidenum">
              <a:rPr lang="en-US" smtClean="0"/>
              <a:t>‹#›</a:t>
            </a:fld>
            <a:endParaRPr lang="en-US"/>
          </a:p>
        </p:txBody>
      </p:sp>
    </p:spTree>
    <p:extLst>
      <p:ext uri="{BB962C8B-B14F-4D97-AF65-F5344CB8AC3E}">
        <p14:creationId xmlns:p14="http://schemas.microsoft.com/office/powerpoint/2010/main" val="2222663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B6AE5B-914F-1B43-84E4-6655EBC04C9E}" type="datetime1">
              <a:rPr lang="en-US" smtClean="0"/>
              <a:t>10/9/2025</a:t>
            </a:fld>
            <a:endParaRPr lang="en-US"/>
          </a:p>
        </p:txBody>
      </p:sp>
      <p:sp>
        <p:nvSpPr>
          <p:cNvPr id="6" name="Footer Placeholder 5"/>
          <p:cNvSpPr>
            <a:spLocks noGrp="1"/>
          </p:cNvSpPr>
          <p:nvPr>
            <p:ph type="ftr" sz="quarter" idx="11"/>
          </p:nvPr>
        </p:nvSpPr>
        <p:spPr/>
        <p:txBody>
          <a:bodyPr/>
          <a:lstStyle/>
          <a:p>
            <a:r>
              <a:rPr lang="en-US" dirty="0" err="1"/>
              <a:t>Zuckerberg</a:t>
            </a:r>
            <a:r>
              <a:rPr lang="en-US" dirty="0"/>
              <a:t> San Francisco General</a:t>
            </a:r>
          </a:p>
          <a:p>
            <a:r>
              <a:rPr lang="en-US" dirty="0"/>
              <a:t>Hospital and Trauma Center</a:t>
            </a:r>
          </a:p>
        </p:txBody>
      </p:sp>
      <p:sp>
        <p:nvSpPr>
          <p:cNvPr id="7" name="Slide Number Placeholder 6"/>
          <p:cNvSpPr>
            <a:spLocks noGrp="1"/>
          </p:cNvSpPr>
          <p:nvPr>
            <p:ph type="sldNum" sz="quarter" idx="12"/>
          </p:nvPr>
        </p:nvSpPr>
        <p:spPr/>
        <p:txBody>
          <a:bodyPr/>
          <a:lstStyle/>
          <a:p>
            <a:fld id="{FD9CA4A1-50C9-DE4F-B1B3-CEB095D399B0}" type="slidenum">
              <a:rPr lang="en-US" smtClean="0"/>
              <a:t>‹#›</a:t>
            </a:fld>
            <a:endParaRPr lang="en-US"/>
          </a:p>
        </p:txBody>
      </p:sp>
    </p:spTree>
    <p:extLst>
      <p:ext uri="{BB962C8B-B14F-4D97-AF65-F5344CB8AC3E}">
        <p14:creationId xmlns:p14="http://schemas.microsoft.com/office/powerpoint/2010/main" val="2100757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6DC6D6-F3F1-2A48-9A7A-DE0B73B526B0}" type="datetime1">
              <a:rPr lang="en-US" smtClean="0"/>
              <a:t>10/9/2025</a:t>
            </a:fld>
            <a:endParaRPr lang="en-US"/>
          </a:p>
        </p:txBody>
      </p:sp>
      <p:sp>
        <p:nvSpPr>
          <p:cNvPr id="8" name="Footer Placeholder 7"/>
          <p:cNvSpPr>
            <a:spLocks noGrp="1"/>
          </p:cNvSpPr>
          <p:nvPr>
            <p:ph type="ftr" sz="quarter" idx="11"/>
          </p:nvPr>
        </p:nvSpPr>
        <p:spPr/>
        <p:txBody>
          <a:bodyPr/>
          <a:lstStyle/>
          <a:p>
            <a:r>
              <a:rPr lang="en-US"/>
              <a:t>Zuckerberg San Francisco General Hospital and Trauma Center</a:t>
            </a:r>
          </a:p>
        </p:txBody>
      </p:sp>
      <p:sp>
        <p:nvSpPr>
          <p:cNvPr id="9" name="Slide Number Placeholder 8"/>
          <p:cNvSpPr>
            <a:spLocks noGrp="1"/>
          </p:cNvSpPr>
          <p:nvPr>
            <p:ph type="sldNum" sz="quarter" idx="12"/>
          </p:nvPr>
        </p:nvSpPr>
        <p:spPr/>
        <p:txBody>
          <a:bodyPr/>
          <a:lstStyle/>
          <a:p>
            <a:fld id="{FD9CA4A1-50C9-DE4F-B1B3-CEB095D399B0}" type="slidenum">
              <a:rPr lang="en-US" smtClean="0"/>
              <a:t>‹#›</a:t>
            </a:fld>
            <a:endParaRPr lang="en-US"/>
          </a:p>
        </p:txBody>
      </p:sp>
    </p:spTree>
    <p:extLst>
      <p:ext uri="{BB962C8B-B14F-4D97-AF65-F5344CB8AC3E}">
        <p14:creationId xmlns:p14="http://schemas.microsoft.com/office/powerpoint/2010/main" val="294182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772FFE-C06B-6C48-B275-7653745CBA75}" type="datetime1">
              <a:rPr lang="en-US" smtClean="0"/>
              <a:t>10/9/2025</a:t>
            </a:fld>
            <a:endParaRPr lang="en-US"/>
          </a:p>
        </p:txBody>
      </p:sp>
      <p:sp>
        <p:nvSpPr>
          <p:cNvPr id="4" name="Footer Placeholder 3"/>
          <p:cNvSpPr>
            <a:spLocks noGrp="1"/>
          </p:cNvSpPr>
          <p:nvPr>
            <p:ph type="ftr" sz="quarter" idx="11"/>
          </p:nvPr>
        </p:nvSpPr>
        <p:spPr/>
        <p:txBody>
          <a:bodyPr/>
          <a:lstStyle/>
          <a:p>
            <a:r>
              <a:rPr lang="en-US"/>
              <a:t>Zuckerberg San Francisco General Hospital and Trauma Center</a:t>
            </a:r>
          </a:p>
        </p:txBody>
      </p:sp>
      <p:sp>
        <p:nvSpPr>
          <p:cNvPr id="5" name="Slide Number Placeholder 4"/>
          <p:cNvSpPr>
            <a:spLocks noGrp="1"/>
          </p:cNvSpPr>
          <p:nvPr>
            <p:ph type="sldNum" sz="quarter" idx="12"/>
          </p:nvPr>
        </p:nvSpPr>
        <p:spPr/>
        <p:txBody>
          <a:bodyPr/>
          <a:lstStyle/>
          <a:p>
            <a:fld id="{FD9CA4A1-50C9-DE4F-B1B3-CEB095D399B0}" type="slidenum">
              <a:rPr lang="en-US" smtClean="0"/>
              <a:t>‹#›</a:t>
            </a:fld>
            <a:endParaRPr lang="en-US"/>
          </a:p>
        </p:txBody>
      </p:sp>
    </p:spTree>
    <p:extLst>
      <p:ext uri="{BB962C8B-B14F-4D97-AF65-F5344CB8AC3E}">
        <p14:creationId xmlns:p14="http://schemas.microsoft.com/office/powerpoint/2010/main" val="2418419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7DB94-CE59-7E46-950C-6C02B8E8A976}" type="datetime1">
              <a:rPr lang="en-US" smtClean="0"/>
              <a:t>10/9/2025</a:t>
            </a:fld>
            <a:endParaRPr lang="en-US"/>
          </a:p>
        </p:txBody>
      </p:sp>
      <p:sp>
        <p:nvSpPr>
          <p:cNvPr id="3" name="Footer Placeholder 2"/>
          <p:cNvSpPr>
            <a:spLocks noGrp="1"/>
          </p:cNvSpPr>
          <p:nvPr>
            <p:ph type="ftr" sz="quarter" idx="11"/>
          </p:nvPr>
        </p:nvSpPr>
        <p:spPr/>
        <p:txBody>
          <a:bodyPr/>
          <a:lstStyle/>
          <a:p>
            <a:r>
              <a:rPr lang="en-US"/>
              <a:t>Zuckerberg San Francisco General Hospital and Trauma Center</a:t>
            </a:r>
          </a:p>
        </p:txBody>
      </p:sp>
      <p:sp>
        <p:nvSpPr>
          <p:cNvPr id="4" name="Slide Number Placeholder 3"/>
          <p:cNvSpPr>
            <a:spLocks noGrp="1"/>
          </p:cNvSpPr>
          <p:nvPr>
            <p:ph type="sldNum" sz="quarter" idx="12"/>
          </p:nvPr>
        </p:nvSpPr>
        <p:spPr/>
        <p:txBody>
          <a:bodyPr/>
          <a:lstStyle/>
          <a:p>
            <a:fld id="{FD9CA4A1-50C9-DE4F-B1B3-CEB095D399B0}" type="slidenum">
              <a:rPr lang="en-US" smtClean="0"/>
              <a:t>‹#›</a:t>
            </a:fld>
            <a:endParaRPr lang="en-US"/>
          </a:p>
        </p:txBody>
      </p:sp>
    </p:spTree>
    <p:extLst>
      <p:ext uri="{BB962C8B-B14F-4D97-AF65-F5344CB8AC3E}">
        <p14:creationId xmlns:p14="http://schemas.microsoft.com/office/powerpoint/2010/main" val="3582672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654C54-F8A7-AF42-A293-D772E2AEEC23}" type="datetime1">
              <a:rPr lang="en-US" smtClean="0"/>
              <a:t>10/9/2025</a:t>
            </a:fld>
            <a:endParaRPr lang="en-US"/>
          </a:p>
        </p:txBody>
      </p:sp>
      <p:sp>
        <p:nvSpPr>
          <p:cNvPr id="6" name="Footer Placeholder 5"/>
          <p:cNvSpPr>
            <a:spLocks noGrp="1"/>
          </p:cNvSpPr>
          <p:nvPr>
            <p:ph type="ftr" sz="quarter" idx="11"/>
          </p:nvPr>
        </p:nvSpPr>
        <p:spPr/>
        <p:txBody>
          <a:bodyPr/>
          <a:lstStyle/>
          <a:p>
            <a:r>
              <a:rPr lang="en-US"/>
              <a:t>Zuckerberg San Francisco General Hospital and Trauma Center</a:t>
            </a:r>
          </a:p>
        </p:txBody>
      </p:sp>
      <p:sp>
        <p:nvSpPr>
          <p:cNvPr id="7" name="Slide Number Placeholder 6"/>
          <p:cNvSpPr>
            <a:spLocks noGrp="1"/>
          </p:cNvSpPr>
          <p:nvPr>
            <p:ph type="sldNum" sz="quarter" idx="12"/>
          </p:nvPr>
        </p:nvSpPr>
        <p:spPr/>
        <p:txBody>
          <a:bodyPr/>
          <a:lstStyle/>
          <a:p>
            <a:fld id="{FD9CA4A1-50C9-DE4F-B1B3-CEB095D399B0}" type="slidenum">
              <a:rPr lang="en-US" smtClean="0"/>
              <a:t>‹#›</a:t>
            </a:fld>
            <a:endParaRPr lang="en-US"/>
          </a:p>
        </p:txBody>
      </p:sp>
    </p:spTree>
    <p:extLst>
      <p:ext uri="{BB962C8B-B14F-4D97-AF65-F5344CB8AC3E}">
        <p14:creationId xmlns:p14="http://schemas.microsoft.com/office/powerpoint/2010/main" val="1081009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CC4B48-2149-054F-BC91-227991035CFC}" type="datetime1">
              <a:rPr lang="en-US" smtClean="0"/>
              <a:t>10/9/2025</a:t>
            </a:fld>
            <a:endParaRPr lang="en-US"/>
          </a:p>
        </p:txBody>
      </p:sp>
      <p:sp>
        <p:nvSpPr>
          <p:cNvPr id="6" name="Footer Placeholder 5"/>
          <p:cNvSpPr>
            <a:spLocks noGrp="1"/>
          </p:cNvSpPr>
          <p:nvPr>
            <p:ph type="ftr" sz="quarter" idx="11"/>
          </p:nvPr>
        </p:nvSpPr>
        <p:spPr/>
        <p:txBody>
          <a:bodyPr/>
          <a:lstStyle/>
          <a:p>
            <a:r>
              <a:rPr lang="en-US"/>
              <a:t>Zuckerberg San Francisco General Hospital and Trauma Center</a:t>
            </a:r>
          </a:p>
        </p:txBody>
      </p:sp>
      <p:sp>
        <p:nvSpPr>
          <p:cNvPr id="7" name="Slide Number Placeholder 6"/>
          <p:cNvSpPr>
            <a:spLocks noGrp="1"/>
          </p:cNvSpPr>
          <p:nvPr>
            <p:ph type="sldNum" sz="quarter" idx="12"/>
          </p:nvPr>
        </p:nvSpPr>
        <p:spPr/>
        <p:txBody>
          <a:bodyPr/>
          <a:lstStyle/>
          <a:p>
            <a:fld id="{FD9CA4A1-50C9-DE4F-B1B3-CEB095D399B0}" type="slidenum">
              <a:rPr lang="en-US" smtClean="0"/>
              <a:t>‹#›</a:t>
            </a:fld>
            <a:endParaRPr lang="en-US"/>
          </a:p>
        </p:txBody>
      </p:sp>
    </p:spTree>
    <p:extLst>
      <p:ext uri="{BB962C8B-B14F-4D97-AF65-F5344CB8AC3E}">
        <p14:creationId xmlns:p14="http://schemas.microsoft.com/office/powerpoint/2010/main" val="814046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rgbClr val="38858C"/>
                </a:solidFill>
              </a:defRPr>
            </a:lvl1pPr>
          </a:lstStyle>
          <a:p>
            <a:fld id="{C825EEAA-E338-2D45-89C3-E9141D753199}" type="datetime1">
              <a:rPr lang="en-US" smtClean="0"/>
              <a:t>10/9/2025</a:t>
            </a:fld>
            <a:endParaRPr lang="en-US"/>
          </a:p>
        </p:txBody>
      </p:sp>
      <p:sp>
        <p:nvSpPr>
          <p:cNvPr id="5" name="Footer Placeholder 4"/>
          <p:cNvSpPr>
            <a:spLocks noGrp="1"/>
          </p:cNvSpPr>
          <p:nvPr>
            <p:ph type="ftr" sz="quarter" idx="3"/>
          </p:nvPr>
        </p:nvSpPr>
        <p:spPr>
          <a:xfrm>
            <a:off x="3236049" y="6356351"/>
            <a:ext cx="2671902" cy="365125"/>
          </a:xfrm>
          <a:prstGeom prst="rect">
            <a:avLst/>
          </a:prstGeom>
        </p:spPr>
        <p:txBody>
          <a:bodyPr vert="horz" lIns="91440" tIns="45720" rIns="91440" bIns="45720" rtlCol="0" anchor="ctr"/>
          <a:lstStyle>
            <a:lvl1pPr algn="ctr">
              <a:defRPr sz="1200">
                <a:solidFill>
                  <a:srgbClr val="38858C"/>
                </a:solidFill>
              </a:defRPr>
            </a:lvl1pPr>
          </a:lstStyle>
          <a:p>
            <a:r>
              <a:rPr lang="en-US" dirty="0" err="1"/>
              <a:t>Zuckerberg</a:t>
            </a:r>
            <a:r>
              <a:rPr lang="en-US" dirty="0"/>
              <a:t> San Francisco General</a:t>
            </a:r>
          </a:p>
          <a:p>
            <a:r>
              <a:rPr lang="en-US" dirty="0"/>
              <a:t>Hospital and Trauma Center</a:t>
            </a: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rgbClr val="38858C"/>
                </a:solidFill>
              </a:defRPr>
            </a:lvl1pPr>
          </a:lstStyle>
          <a:p>
            <a:fld id="{FD9CA4A1-50C9-DE4F-B1B3-CEB095D399B0}" type="slidenum">
              <a:rPr lang="en-US" smtClean="0"/>
              <a:pPr/>
              <a:t>‹#›</a:t>
            </a:fld>
            <a:endParaRPr lang="en-US"/>
          </a:p>
        </p:txBody>
      </p:sp>
      <p:pic>
        <p:nvPicPr>
          <p:cNvPr id="7" name="Picture 6"/>
          <p:cNvPicPr>
            <a:picLocks noChangeAspect="1"/>
          </p:cNvPicPr>
          <p:nvPr userDrawn="1"/>
        </p:nvPicPr>
        <p:blipFill>
          <a:blip r:embed="rId13"/>
          <a:stretch>
            <a:fillRect/>
          </a:stretch>
        </p:blipFill>
        <p:spPr>
          <a:xfrm>
            <a:off x="0" y="0"/>
            <a:ext cx="9144000" cy="116167"/>
          </a:xfrm>
          <a:prstGeom prst="rect">
            <a:avLst/>
          </a:prstGeom>
        </p:spPr>
      </p:pic>
    </p:spTree>
    <p:extLst>
      <p:ext uri="{BB962C8B-B14F-4D97-AF65-F5344CB8AC3E}">
        <p14:creationId xmlns:p14="http://schemas.microsoft.com/office/powerpoint/2010/main" val="2330918316"/>
      </p:ext>
    </p:extLst>
  </p:cSld>
  <p:clrMap bg1="lt1" tx1="dk1" bg2="lt2" tx2="dk2" accent1="accent1" accent2="accent2" accent3="accent3" accent4="accent4" accent5="accent5" accent6="accent6" hlink="hlink" folHlink="folHlink"/>
  <p:sldLayoutIdLst>
    <p:sldLayoutId id="2147483807"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457200" rtl="0" eaLnBrk="1" latinLnBrk="0" hangingPunct="1">
        <a:spcBef>
          <a:spcPct val="0"/>
        </a:spcBef>
        <a:buNone/>
        <a:defRPr sz="4400" b="1" i="0" kern="1200" spc="140">
          <a:solidFill>
            <a:srgbClr val="38858C"/>
          </a:solidFill>
          <a:latin typeface="Arial Narrow"/>
          <a:ea typeface="+mj-ea"/>
          <a:cs typeface="Arial Narrow"/>
        </a:defRPr>
      </a:lvl1pPr>
    </p:titleStyle>
    <p:bodyStyle>
      <a:lvl1pPr marL="342900" indent="-342900" algn="l" defTabSz="457200" rtl="0" eaLnBrk="1" latinLnBrk="0" hangingPunct="1">
        <a:spcBef>
          <a:spcPct val="20000"/>
        </a:spcBef>
        <a:buClr>
          <a:srgbClr val="38858C"/>
        </a:buClr>
        <a:buFont typeface="Arial"/>
        <a:buChar char="•"/>
        <a:defRPr sz="3200" kern="1200" spc="140">
          <a:solidFill>
            <a:schemeClr val="tx1">
              <a:lumMod val="65000"/>
              <a:lumOff val="35000"/>
            </a:schemeClr>
          </a:solidFill>
          <a:latin typeface="Arial Narrow"/>
          <a:ea typeface="+mn-ea"/>
          <a:cs typeface="Arial Narrow"/>
        </a:defRPr>
      </a:lvl1pPr>
      <a:lvl2pPr marL="742950" indent="-285750" algn="l" defTabSz="457200" rtl="0" eaLnBrk="1" latinLnBrk="0" hangingPunct="1">
        <a:spcBef>
          <a:spcPct val="20000"/>
        </a:spcBef>
        <a:buClr>
          <a:srgbClr val="38858C"/>
        </a:buClr>
        <a:buFont typeface="Arial"/>
        <a:buChar char="•"/>
        <a:defRPr sz="2800" kern="1200" spc="140">
          <a:solidFill>
            <a:schemeClr val="tx1">
              <a:lumMod val="65000"/>
              <a:lumOff val="35000"/>
            </a:schemeClr>
          </a:solidFill>
          <a:latin typeface="Arial Narrow"/>
          <a:ea typeface="+mn-ea"/>
          <a:cs typeface="Arial Narrow"/>
        </a:defRPr>
      </a:lvl2pPr>
      <a:lvl3pPr marL="1143000" indent="-228600" algn="l" defTabSz="457200" rtl="0" eaLnBrk="1" latinLnBrk="0" hangingPunct="1">
        <a:spcBef>
          <a:spcPct val="20000"/>
        </a:spcBef>
        <a:buClr>
          <a:srgbClr val="38858C"/>
        </a:buClr>
        <a:buFont typeface="Arial"/>
        <a:buChar char="•"/>
        <a:defRPr sz="2400" kern="1200" spc="140">
          <a:solidFill>
            <a:schemeClr val="tx1">
              <a:lumMod val="65000"/>
              <a:lumOff val="35000"/>
            </a:schemeClr>
          </a:solidFill>
          <a:latin typeface="Arial Narrow"/>
          <a:ea typeface="+mn-ea"/>
          <a:cs typeface="Arial Narrow"/>
        </a:defRPr>
      </a:lvl3pPr>
      <a:lvl4pPr marL="1600200" indent="-228600" algn="l" defTabSz="457200" rtl="0" eaLnBrk="1" latinLnBrk="0" hangingPunct="1">
        <a:spcBef>
          <a:spcPct val="20000"/>
        </a:spcBef>
        <a:buClr>
          <a:srgbClr val="38858C"/>
        </a:buClr>
        <a:buFont typeface="Arial"/>
        <a:buChar char="•"/>
        <a:defRPr sz="2000" kern="1200" spc="140">
          <a:solidFill>
            <a:schemeClr val="tx1">
              <a:lumMod val="65000"/>
              <a:lumOff val="35000"/>
            </a:schemeClr>
          </a:solidFill>
          <a:latin typeface="Arial Narrow"/>
          <a:ea typeface="+mn-ea"/>
          <a:cs typeface="Arial Narrow"/>
        </a:defRPr>
      </a:lvl4pPr>
      <a:lvl5pPr marL="2057400" indent="-228600" algn="l" defTabSz="457200" rtl="0" eaLnBrk="1" latinLnBrk="0" hangingPunct="1">
        <a:spcBef>
          <a:spcPct val="20000"/>
        </a:spcBef>
        <a:buClr>
          <a:srgbClr val="38858C"/>
        </a:buClr>
        <a:buFont typeface="Arial"/>
        <a:buChar char="•"/>
        <a:defRPr sz="2000" kern="1200" spc="140">
          <a:solidFill>
            <a:schemeClr val="tx1">
              <a:lumMod val="65000"/>
              <a:lumOff val="35000"/>
            </a:schemeClr>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9B9791F9-72E1-45F5-BCFA-711C77D54234}"/>
              </a:ext>
            </a:extLst>
          </p:cNvPr>
          <p:cNvGrpSpPr>
            <a:grpSpLocks/>
          </p:cNvGrpSpPr>
          <p:nvPr/>
        </p:nvGrpSpPr>
        <p:grpSpPr bwMode="auto">
          <a:xfrm>
            <a:off x="-3238500" y="0"/>
            <a:ext cx="11925300" cy="3810000"/>
            <a:chOff x="-2040" y="0"/>
            <a:chExt cx="7512" cy="2400"/>
          </a:xfrm>
        </p:grpSpPr>
        <p:sp>
          <p:nvSpPr>
            <p:cNvPr id="1032" name="AutoShape 3">
              <a:extLst>
                <a:ext uri="{FF2B5EF4-FFF2-40B4-BE49-F238E27FC236}">
                  <a16:creationId xmlns:a16="http://schemas.microsoft.com/office/drawing/2014/main" id="{778B089B-0F18-416F-956C-E4A40DB88303}"/>
                </a:ext>
              </a:extLst>
            </p:cNvPr>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3" name="AutoShape 4">
              <a:extLst>
                <a:ext uri="{FF2B5EF4-FFF2-40B4-BE49-F238E27FC236}">
                  <a16:creationId xmlns:a16="http://schemas.microsoft.com/office/drawing/2014/main" id="{20AD879B-015A-49A5-AFFB-B0615A94EFDE}"/>
                </a:ext>
              </a:extLst>
            </p:cNvPr>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 name="Line 5">
              <a:extLst>
                <a:ext uri="{FF2B5EF4-FFF2-40B4-BE49-F238E27FC236}">
                  <a16:creationId xmlns:a16="http://schemas.microsoft.com/office/drawing/2014/main" id="{C7FB53F6-A19E-49F2-9BBF-5254BCCD71F4}"/>
                </a:ext>
              </a:extLst>
            </p:cNvPr>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7" name="Rectangle 6">
            <a:extLst>
              <a:ext uri="{FF2B5EF4-FFF2-40B4-BE49-F238E27FC236}">
                <a16:creationId xmlns:a16="http://schemas.microsoft.com/office/drawing/2014/main" id="{DA35CCAC-B158-4DFD-BB0D-03963D09A414}"/>
              </a:ext>
            </a:extLst>
          </p:cNvPr>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7">
            <a:extLst>
              <a:ext uri="{FF2B5EF4-FFF2-40B4-BE49-F238E27FC236}">
                <a16:creationId xmlns:a16="http://schemas.microsoft.com/office/drawing/2014/main" id="{951B1369-E3E9-4F64-A9FF-810EA590292F}"/>
              </a:ext>
            </a:extLst>
          </p:cNvPr>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4" name="Rectangle 8">
            <a:extLst>
              <a:ext uri="{FF2B5EF4-FFF2-40B4-BE49-F238E27FC236}">
                <a16:creationId xmlns:a16="http://schemas.microsoft.com/office/drawing/2014/main" id="{ABB55561-6EB3-4F12-9B73-AC1BF1702738}"/>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4105" name="Rectangle 9">
            <a:extLst>
              <a:ext uri="{FF2B5EF4-FFF2-40B4-BE49-F238E27FC236}">
                <a16:creationId xmlns:a16="http://schemas.microsoft.com/office/drawing/2014/main" id="{DFBA4D81-D6E7-4B30-A0C4-170404212DD1}"/>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ltLang="en-US"/>
          </a:p>
        </p:txBody>
      </p:sp>
      <p:sp>
        <p:nvSpPr>
          <p:cNvPr id="4106" name="Rectangle 10">
            <a:extLst>
              <a:ext uri="{FF2B5EF4-FFF2-40B4-BE49-F238E27FC236}">
                <a16:creationId xmlns:a16="http://schemas.microsoft.com/office/drawing/2014/main" id="{60C35EE6-52EA-4F50-86A2-93616FA9A501}"/>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F4A36A7-9998-4E8E-A059-F1F6F7634BB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94" r:id="rId1"/>
  </p:sldLayoutIdLst>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9B9791F9-72E1-45F5-BCFA-711C77D54234}"/>
              </a:ext>
            </a:extLst>
          </p:cNvPr>
          <p:cNvGrpSpPr>
            <a:grpSpLocks/>
          </p:cNvGrpSpPr>
          <p:nvPr/>
        </p:nvGrpSpPr>
        <p:grpSpPr bwMode="auto">
          <a:xfrm>
            <a:off x="-3238500" y="0"/>
            <a:ext cx="11925300" cy="3810000"/>
            <a:chOff x="-2040" y="0"/>
            <a:chExt cx="7512" cy="2400"/>
          </a:xfrm>
        </p:grpSpPr>
        <p:sp>
          <p:nvSpPr>
            <p:cNvPr id="1032" name="AutoShape 3">
              <a:extLst>
                <a:ext uri="{FF2B5EF4-FFF2-40B4-BE49-F238E27FC236}">
                  <a16:creationId xmlns:a16="http://schemas.microsoft.com/office/drawing/2014/main" id="{778B089B-0F18-416F-956C-E4A40DB88303}"/>
                </a:ext>
              </a:extLst>
            </p:cNvPr>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3" name="AutoShape 4">
              <a:extLst>
                <a:ext uri="{FF2B5EF4-FFF2-40B4-BE49-F238E27FC236}">
                  <a16:creationId xmlns:a16="http://schemas.microsoft.com/office/drawing/2014/main" id="{20AD879B-015A-49A5-AFFB-B0615A94EFDE}"/>
                </a:ext>
              </a:extLst>
            </p:cNvPr>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 name="Line 5">
              <a:extLst>
                <a:ext uri="{FF2B5EF4-FFF2-40B4-BE49-F238E27FC236}">
                  <a16:creationId xmlns:a16="http://schemas.microsoft.com/office/drawing/2014/main" id="{C7FB53F6-A19E-49F2-9BBF-5254BCCD71F4}"/>
                </a:ext>
              </a:extLst>
            </p:cNvPr>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7" name="Rectangle 6">
            <a:extLst>
              <a:ext uri="{FF2B5EF4-FFF2-40B4-BE49-F238E27FC236}">
                <a16:creationId xmlns:a16="http://schemas.microsoft.com/office/drawing/2014/main" id="{DA35CCAC-B158-4DFD-BB0D-03963D09A414}"/>
              </a:ext>
            </a:extLst>
          </p:cNvPr>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7">
            <a:extLst>
              <a:ext uri="{FF2B5EF4-FFF2-40B4-BE49-F238E27FC236}">
                <a16:creationId xmlns:a16="http://schemas.microsoft.com/office/drawing/2014/main" id="{951B1369-E3E9-4F64-A9FF-810EA590292F}"/>
              </a:ext>
            </a:extLst>
          </p:cNvPr>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4" name="Rectangle 8">
            <a:extLst>
              <a:ext uri="{FF2B5EF4-FFF2-40B4-BE49-F238E27FC236}">
                <a16:creationId xmlns:a16="http://schemas.microsoft.com/office/drawing/2014/main" id="{ABB55561-6EB3-4F12-9B73-AC1BF1702738}"/>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4105" name="Rectangle 9">
            <a:extLst>
              <a:ext uri="{FF2B5EF4-FFF2-40B4-BE49-F238E27FC236}">
                <a16:creationId xmlns:a16="http://schemas.microsoft.com/office/drawing/2014/main" id="{DFBA4D81-D6E7-4B30-A0C4-170404212DD1}"/>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ltLang="en-US"/>
          </a:p>
        </p:txBody>
      </p:sp>
      <p:sp>
        <p:nvSpPr>
          <p:cNvPr id="4106" name="Rectangle 10">
            <a:extLst>
              <a:ext uri="{FF2B5EF4-FFF2-40B4-BE49-F238E27FC236}">
                <a16:creationId xmlns:a16="http://schemas.microsoft.com/office/drawing/2014/main" id="{60C35EE6-52EA-4F50-86A2-93616FA9A501}"/>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F4A36A7-9998-4E8E-A059-F1F6F7634BB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Lst>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A26904C-CA6A-4D47-A027-27F7BF761FB0}"/>
              </a:ext>
            </a:extLst>
          </p:cNvPr>
          <p:cNvGrpSpPr>
            <a:grpSpLocks/>
          </p:cNvGrpSpPr>
          <p:nvPr/>
        </p:nvGrpSpPr>
        <p:grpSpPr bwMode="auto">
          <a:xfrm>
            <a:off x="-3238500" y="0"/>
            <a:ext cx="11925300" cy="3810000"/>
            <a:chOff x="-2040" y="0"/>
            <a:chExt cx="7512" cy="2400"/>
          </a:xfrm>
        </p:grpSpPr>
        <p:sp>
          <p:nvSpPr>
            <p:cNvPr id="1032" name="AutoShape 3">
              <a:extLst>
                <a:ext uri="{FF2B5EF4-FFF2-40B4-BE49-F238E27FC236}">
                  <a16:creationId xmlns:a16="http://schemas.microsoft.com/office/drawing/2014/main" id="{BBD96CFB-E9D9-447F-85DF-84B9D35FBC9D}"/>
                </a:ext>
              </a:extLst>
            </p:cNvPr>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3" name="AutoShape 4">
              <a:extLst>
                <a:ext uri="{FF2B5EF4-FFF2-40B4-BE49-F238E27FC236}">
                  <a16:creationId xmlns:a16="http://schemas.microsoft.com/office/drawing/2014/main" id="{6B5E09C0-ABFF-4950-A3F1-A199C94AD8A1}"/>
                </a:ext>
              </a:extLst>
            </p:cNvPr>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 name="Line 5">
              <a:extLst>
                <a:ext uri="{FF2B5EF4-FFF2-40B4-BE49-F238E27FC236}">
                  <a16:creationId xmlns:a16="http://schemas.microsoft.com/office/drawing/2014/main" id="{25039AFA-5B7A-498F-9B89-042FB8BAC733}"/>
                </a:ext>
              </a:extLst>
            </p:cNvPr>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7" name="Rectangle 6">
            <a:extLst>
              <a:ext uri="{FF2B5EF4-FFF2-40B4-BE49-F238E27FC236}">
                <a16:creationId xmlns:a16="http://schemas.microsoft.com/office/drawing/2014/main" id="{21254AD0-A9E0-4504-BD60-6BBDB18E30DE}"/>
              </a:ext>
            </a:extLst>
          </p:cNvPr>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7">
            <a:extLst>
              <a:ext uri="{FF2B5EF4-FFF2-40B4-BE49-F238E27FC236}">
                <a16:creationId xmlns:a16="http://schemas.microsoft.com/office/drawing/2014/main" id="{3AA5D246-DFF9-42B1-B148-C4D55056468B}"/>
              </a:ext>
            </a:extLst>
          </p:cNvPr>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4" name="Rectangle 8">
            <a:extLst>
              <a:ext uri="{FF2B5EF4-FFF2-40B4-BE49-F238E27FC236}">
                <a16:creationId xmlns:a16="http://schemas.microsoft.com/office/drawing/2014/main" id="{C17021B1-0ED5-4356-8748-DC5D5D921530}"/>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4105" name="Rectangle 9">
            <a:extLst>
              <a:ext uri="{FF2B5EF4-FFF2-40B4-BE49-F238E27FC236}">
                <a16:creationId xmlns:a16="http://schemas.microsoft.com/office/drawing/2014/main" id="{F17E1EBE-F775-4AD2-A647-F42FC87DA9D1}"/>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ltLang="en-US"/>
          </a:p>
        </p:txBody>
      </p:sp>
      <p:sp>
        <p:nvSpPr>
          <p:cNvPr id="4106" name="Rectangle 10">
            <a:extLst>
              <a:ext uri="{FF2B5EF4-FFF2-40B4-BE49-F238E27FC236}">
                <a16:creationId xmlns:a16="http://schemas.microsoft.com/office/drawing/2014/main" id="{F36F2FEF-3919-4FBB-942B-E0A89F2FEEA1}"/>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7A1F5DF-3173-4FAF-98A5-CFDCDB339ED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6" r:id="rId1"/>
  </p:sldLayoutIdLst>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A26904C-CA6A-4D47-A027-27F7BF761FB0}"/>
              </a:ext>
            </a:extLst>
          </p:cNvPr>
          <p:cNvGrpSpPr>
            <a:grpSpLocks/>
          </p:cNvGrpSpPr>
          <p:nvPr/>
        </p:nvGrpSpPr>
        <p:grpSpPr bwMode="auto">
          <a:xfrm>
            <a:off x="-3238500" y="0"/>
            <a:ext cx="11925300" cy="3810000"/>
            <a:chOff x="-2040" y="0"/>
            <a:chExt cx="7512" cy="2400"/>
          </a:xfrm>
        </p:grpSpPr>
        <p:sp>
          <p:nvSpPr>
            <p:cNvPr id="1032" name="AutoShape 3">
              <a:extLst>
                <a:ext uri="{FF2B5EF4-FFF2-40B4-BE49-F238E27FC236}">
                  <a16:creationId xmlns:a16="http://schemas.microsoft.com/office/drawing/2014/main" id="{BBD96CFB-E9D9-447F-85DF-84B9D35FBC9D}"/>
                </a:ext>
              </a:extLst>
            </p:cNvPr>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3" name="AutoShape 4">
              <a:extLst>
                <a:ext uri="{FF2B5EF4-FFF2-40B4-BE49-F238E27FC236}">
                  <a16:creationId xmlns:a16="http://schemas.microsoft.com/office/drawing/2014/main" id="{6B5E09C0-ABFF-4950-A3F1-A199C94AD8A1}"/>
                </a:ext>
              </a:extLst>
            </p:cNvPr>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 name="Line 5">
              <a:extLst>
                <a:ext uri="{FF2B5EF4-FFF2-40B4-BE49-F238E27FC236}">
                  <a16:creationId xmlns:a16="http://schemas.microsoft.com/office/drawing/2014/main" id="{25039AFA-5B7A-498F-9B89-042FB8BAC733}"/>
                </a:ext>
              </a:extLst>
            </p:cNvPr>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7" name="Rectangle 6">
            <a:extLst>
              <a:ext uri="{FF2B5EF4-FFF2-40B4-BE49-F238E27FC236}">
                <a16:creationId xmlns:a16="http://schemas.microsoft.com/office/drawing/2014/main" id="{21254AD0-A9E0-4504-BD60-6BBDB18E30DE}"/>
              </a:ext>
            </a:extLst>
          </p:cNvPr>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7">
            <a:extLst>
              <a:ext uri="{FF2B5EF4-FFF2-40B4-BE49-F238E27FC236}">
                <a16:creationId xmlns:a16="http://schemas.microsoft.com/office/drawing/2014/main" id="{3AA5D246-DFF9-42B1-B148-C4D55056468B}"/>
              </a:ext>
            </a:extLst>
          </p:cNvPr>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4" name="Rectangle 8">
            <a:extLst>
              <a:ext uri="{FF2B5EF4-FFF2-40B4-BE49-F238E27FC236}">
                <a16:creationId xmlns:a16="http://schemas.microsoft.com/office/drawing/2014/main" id="{C17021B1-0ED5-4356-8748-DC5D5D921530}"/>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4105" name="Rectangle 9">
            <a:extLst>
              <a:ext uri="{FF2B5EF4-FFF2-40B4-BE49-F238E27FC236}">
                <a16:creationId xmlns:a16="http://schemas.microsoft.com/office/drawing/2014/main" id="{F17E1EBE-F775-4AD2-A647-F42FC87DA9D1}"/>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ltLang="en-US"/>
          </a:p>
        </p:txBody>
      </p:sp>
      <p:sp>
        <p:nvSpPr>
          <p:cNvPr id="4106" name="Rectangle 10">
            <a:extLst>
              <a:ext uri="{FF2B5EF4-FFF2-40B4-BE49-F238E27FC236}">
                <a16:creationId xmlns:a16="http://schemas.microsoft.com/office/drawing/2014/main" id="{F36F2FEF-3919-4FBB-942B-E0A89F2FEEA1}"/>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7A1F5DF-3173-4FAF-98A5-CFDCDB339ED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29" r:id="rId1"/>
  </p:sldLayoutIdLst>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A26904C-CA6A-4D47-A027-27F7BF761FB0}"/>
              </a:ext>
            </a:extLst>
          </p:cNvPr>
          <p:cNvGrpSpPr>
            <a:grpSpLocks/>
          </p:cNvGrpSpPr>
          <p:nvPr/>
        </p:nvGrpSpPr>
        <p:grpSpPr bwMode="auto">
          <a:xfrm>
            <a:off x="-3238500" y="0"/>
            <a:ext cx="11925300" cy="3810000"/>
            <a:chOff x="-2040" y="0"/>
            <a:chExt cx="7512" cy="2400"/>
          </a:xfrm>
        </p:grpSpPr>
        <p:sp>
          <p:nvSpPr>
            <p:cNvPr id="1032" name="AutoShape 3">
              <a:extLst>
                <a:ext uri="{FF2B5EF4-FFF2-40B4-BE49-F238E27FC236}">
                  <a16:creationId xmlns:a16="http://schemas.microsoft.com/office/drawing/2014/main" id="{BBD96CFB-E9D9-447F-85DF-84B9D35FBC9D}"/>
                </a:ext>
              </a:extLst>
            </p:cNvPr>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3" name="AutoShape 4">
              <a:extLst>
                <a:ext uri="{FF2B5EF4-FFF2-40B4-BE49-F238E27FC236}">
                  <a16:creationId xmlns:a16="http://schemas.microsoft.com/office/drawing/2014/main" id="{6B5E09C0-ABFF-4950-A3F1-A199C94AD8A1}"/>
                </a:ext>
              </a:extLst>
            </p:cNvPr>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 name="Line 5">
              <a:extLst>
                <a:ext uri="{FF2B5EF4-FFF2-40B4-BE49-F238E27FC236}">
                  <a16:creationId xmlns:a16="http://schemas.microsoft.com/office/drawing/2014/main" id="{25039AFA-5B7A-498F-9B89-042FB8BAC733}"/>
                </a:ext>
              </a:extLst>
            </p:cNvPr>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7" name="Rectangle 6">
            <a:extLst>
              <a:ext uri="{FF2B5EF4-FFF2-40B4-BE49-F238E27FC236}">
                <a16:creationId xmlns:a16="http://schemas.microsoft.com/office/drawing/2014/main" id="{21254AD0-A9E0-4504-BD60-6BBDB18E30DE}"/>
              </a:ext>
            </a:extLst>
          </p:cNvPr>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7">
            <a:extLst>
              <a:ext uri="{FF2B5EF4-FFF2-40B4-BE49-F238E27FC236}">
                <a16:creationId xmlns:a16="http://schemas.microsoft.com/office/drawing/2014/main" id="{3AA5D246-DFF9-42B1-B148-C4D55056468B}"/>
              </a:ext>
            </a:extLst>
          </p:cNvPr>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4" name="Rectangle 8">
            <a:extLst>
              <a:ext uri="{FF2B5EF4-FFF2-40B4-BE49-F238E27FC236}">
                <a16:creationId xmlns:a16="http://schemas.microsoft.com/office/drawing/2014/main" id="{C17021B1-0ED5-4356-8748-DC5D5D921530}"/>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4105" name="Rectangle 9">
            <a:extLst>
              <a:ext uri="{FF2B5EF4-FFF2-40B4-BE49-F238E27FC236}">
                <a16:creationId xmlns:a16="http://schemas.microsoft.com/office/drawing/2014/main" id="{F17E1EBE-F775-4AD2-A647-F42FC87DA9D1}"/>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ltLang="en-US"/>
          </a:p>
        </p:txBody>
      </p:sp>
      <p:sp>
        <p:nvSpPr>
          <p:cNvPr id="4106" name="Rectangle 10">
            <a:extLst>
              <a:ext uri="{FF2B5EF4-FFF2-40B4-BE49-F238E27FC236}">
                <a16:creationId xmlns:a16="http://schemas.microsoft.com/office/drawing/2014/main" id="{F36F2FEF-3919-4FBB-942B-E0A89F2FEEA1}"/>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7A1F5DF-3173-4FAF-98A5-CFDCDB339ED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1" r:id="rId1"/>
  </p:sldLayoutIdLst>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A26904C-CA6A-4D47-A027-27F7BF761FB0}"/>
              </a:ext>
            </a:extLst>
          </p:cNvPr>
          <p:cNvGrpSpPr>
            <a:grpSpLocks/>
          </p:cNvGrpSpPr>
          <p:nvPr/>
        </p:nvGrpSpPr>
        <p:grpSpPr bwMode="auto">
          <a:xfrm>
            <a:off x="-3238500" y="0"/>
            <a:ext cx="11925300" cy="3810000"/>
            <a:chOff x="-2040" y="0"/>
            <a:chExt cx="7512" cy="2400"/>
          </a:xfrm>
        </p:grpSpPr>
        <p:sp>
          <p:nvSpPr>
            <p:cNvPr id="1032" name="AutoShape 3">
              <a:extLst>
                <a:ext uri="{FF2B5EF4-FFF2-40B4-BE49-F238E27FC236}">
                  <a16:creationId xmlns:a16="http://schemas.microsoft.com/office/drawing/2014/main" id="{BBD96CFB-E9D9-447F-85DF-84B9D35FBC9D}"/>
                </a:ext>
              </a:extLst>
            </p:cNvPr>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3" name="AutoShape 4">
              <a:extLst>
                <a:ext uri="{FF2B5EF4-FFF2-40B4-BE49-F238E27FC236}">
                  <a16:creationId xmlns:a16="http://schemas.microsoft.com/office/drawing/2014/main" id="{6B5E09C0-ABFF-4950-A3F1-A199C94AD8A1}"/>
                </a:ext>
              </a:extLst>
            </p:cNvPr>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 name="Line 5">
              <a:extLst>
                <a:ext uri="{FF2B5EF4-FFF2-40B4-BE49-F238E27FC236}">
                  <a16:creationId xmlns:a16="http://schemas.microsoft.com/office/drawing/2014/main" id="{25039AFA-5B7A-498F-9B89-042FB8BAC733}"/>
                </a:ext>
              </a:extLst>
            </p:cNvPr>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7" name="Rectangle 6">
            <a:extLst>
              <a:ext uri="{FF2B5EF4-FFF2-40B4-BE49-F238E27FC236}">
                <a16:creationId xmlns:a16="http://schemas.microsoft.com/office/drawing/2014/main" id="{21254AD0-A9E0-4504-BD60-6BBDB18E30DE}"/>
              </a:ext>
            </a:extLst>
          </p:cNvPr>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7">
            <a:extLst>
              <a:ext uri="{FF2B5EF4-FFF2-40B4-BE49-F238E27FC236}">
                <a16:creationId xmlns:a16="http://schemas.microsoft.com/office/drawing/2014/main" id="{3AA5D246-DFF9-42B1-B148-C4D55056468B}"/>
              </a:ext>
            </a:extLst>
          </p:cNvPr>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4" name="Rectangle 8">
            <a:extLst>
              <a:ext uri="{FF2B5EF4-FFF2-40B4-BE49-F238E27FC236}">
                <a16:creationId xmlns:a16="http://schemas.microsoft.com/office/drawing/2014/main" id="{C17021B1-0ED5-4356-8748-DC5D5D921530}"/>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4105" name="Rectangle 9">
            <a:extLst>
              <a:ext uri="{FF2B5EF4-FFF2-40B4-BE49-F238E27FC236}">
                <a16:creationId xmlns:a16="http://schemas.microsoft.com/office/drawing/2014/main" id="{F17E1EBE-F775-4AD2-A647-F42FC87DA9D1}"/>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ltLang="en-US"/>
          </a:p>
        </p:txBody>
      </p:sp>
      <p:sp>
        <p:nvSpPr>
          <p:cNvPr id="4106" name="Rectangle 10">
            <a:extLst>
              <a:ext uri="{FF2B5EF4-FFF2-40B4-BE49-F238E27FC236}">
                <a16:creationId xmlns:a16="http://schemas.microsoft.com/office/drawing/2014/main" id="{F36F2FEF-3919-4FBB-942B-E0A89F2FEEA1}"/>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7A1F5DF-3173-4FAF-98A5-CFDCDB339ED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3" r:id="rId1"/>
  </p:sldLayoutIdLst>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A26904C-CA6A-4D47-A027-27F7BF761FB0}"/>
              </a:ext>
            </a:extLst>
          </p:cNvPr>
          <p:cNvGrpSpPr>
            <a:grpSpLocks/>
          </p:cNvGrpSpPr>
          <p:nvPr/>
        </p:nvGrpSpPr>
        <p:grpSpPr bwMode="auto">
          <a:xfrm>
            <a:off x="-3238500" y="0"/>
            <a:ext cx="11925300" cy="3810000"/>
            <a:chOff x="-2040" y="0"/>
            <a:chExt cx="7512" cy="2400"/>
          </a:xfrm>
        </p:grpSpPr>
        <p:sp>
          <p:nvSpPr>
            <p:cNvPr id="1032" name="AutoShape 3">
              <a:extLst>
                <a:ext uri="{FF2B5EF4-FFF2-40B4-BE49-F238E27FC236}">
                  <a16:creationId xmlns:a16="http://schemas.microsoft.com/office/drawing/2014/main" id="{BBD96CFB-E9D9-447F-85DF-84B9D35FBC9D}"/>
                </a:ext>
              </a:extLst>
            </p:cNvPr>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3" name="AutoShape 4">
              <a:extLst>
                <a:ext uri="{FF2B5EF4-FFF2-40B4-BE49-F238E27FC236}">
                  <a16:creationId xmlns:a16="http://schemas.microsoft.com/office/drawing/2014/main" id="{6B5E09C0-ABFF-4950-A3F1-A199C94AD8A1}"/>
                </a:ext>
              </a:extLst>
            </p:cNvPr>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 name="Line 5">
              <a:extLst>
                <a:ext uri="{FF2B5EF4-FFF2-40B4-BE49-F238E27FC236}">
                  <a16:creationId xmlns:a16="http://schemas.microsoft.com/office/drawing/2014/main" id="{25039AFA-5B7A-498F-9B89-042FB8BAC733}"/>
                </a:ext>
              </a:extLst>
            </p:cNvPr>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7" name="Rectangle 6">
            <a:extLst>
              <a:ext uri="{FF2B5EF4-FFF2-40B4-BE49-F238E27FC236}">
                <a16:creationId xmlns:a16="http://schemas.microsoft.com/office/drawing/2014/main" id="{21254AD0-A9E0-4504-BD60-6BBDB18E30DE}"/>
              </a:ext>
            </a:extLst>
          </p:cNvPr>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7">
            <a:extLst>
              <a:ext uri="{FF2B5EF4-FFF2-40B4-BE49-F238E27FC236}">
                <a16:creationId xmlns:a16="http://schemas.microsoft.com/office/drawing/2014/main" id="{3AA5D246-DFF9-42B1-B148-C4D55056468B}"/>
              </a:ext>
            </a:extLst>
          </p:cNvPr>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4" name="Rectangle 8">
            <a:extLst>
              <a:ext uri="{FF2B5EF4-FFF2-40B4-BE49-F238E27FC236}">
                <a16:creationId xmlns:a16="http://schemas.microsoft.com/office/drawing/2014/main" id="{C17021B1-0ED5-4356-8748-DC5D5D921530}"/>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4105" name="Rectangle 9">
            <a:extLst>
              <a:ext uri="{FF2B5EF4-FFF2-40B4-BE49-F238E27FC236}">
                <a16:creationId xmlns:a16="http://schemas.microsoft.com/office/drawing/2014/main" id="{F17E1EBE-F775-4AD2-A647-F42FC87DA9D1}"/>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ltLang="en-US"/>
          </a:p>
        </p:txBody>
      </p:sp>
      <p:sp>
        <p:nvSpPr>
          <p:cNvPr id="4106" name="Rectangle 10">
            <a:extLst>
              <a:ext uri="{FF2B5EF4-FFF2-40B4-BE49-F238E27FC236}">
                <a16:creationId xmlns:a16="http://schemas.microsoft.com/office/drawing/2014/main" id="{F36F2FEF-3919-4FBB-942B-E0A89F2FEEA1}"/>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7A1F5DF-3173-4FAF-98A5-CFDCDB339ED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5" r:id="rId1"/>
  </p:sldLayoutIdLst>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A26904C-CA6A-4D47-A027-27F7BF761FB0}"/>
              </a:ext>
            </a:extLst>
          </p:cNvPr>
          <p:cNvGrpSpPr>
            <a:grpSpLocks/>
          </p:cNvGrpSpPr>
          <p:nvPr/>
        </p:nvGrpSpPr>
        <p:grpSpPr bwMode="auto">
          <a:xfrm>
            <a:off x="-3238500" y="0"/>
            <a:ext cx="11925300" cy="3810000"/>
            <a:chOff x="-2040" y="0"/>
            <a:chExt cx="7512" cy="2400"/>
          </a:xfrm>
        </p:grpSpPr>
        <p:sp>
          <p:nvSpPr>
            <p:cNvPr id="1032" name="AutoShape 3">
              <a:extLst>
                <a:ext uri="{FF2B5EF4-FFF2-40B4-BE49-F238E27FC236}">
                  <a16:creationId xmlns:a16="http://schemas.microsoft.com/office/drawing/2014/main" id="{BBD96CFB-E9D9-447F-85DF-84B9D35FBC9D}"/>
                </a:ext>
              </a:extLst>
            </p:cNvPr>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3" name="AutoShape 4">
              <a:extLst>
                <a:ext uri="{FF2B5EF4-FFF2-40B4-BE49-F238E27FC236}">
                  <a16:creationId xmlns:a16="http://schemas.microsoft.com/office/drawing/2014/main" id="{6B5E09C0-ABFF-4950-A3F1-A199C94AD8A1}"/>
                </a:ext>
              </a:extLst>
            </p:cNvPr>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 name="Line 5">
              <a:extLst>
                <a:ext uri="{FF2B5EF4-FFF2-40B4-BE49-F238E27FC236}">
                  <a16:creationId xmlns:a16="http://schemas.microsoft.com/office/drawing/2014/main" id="{25039AFA-5B7A-498F-9B89-042FB8BAC733}"/>
                </a:ext>
              </a:extLst>
            </p:cNvPr>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7" name="Rectangle 6">
            <a:extLst>
              <a:ext uri="{FF2B5EF4-FFF2-40B4-BE49-F238E27FC236}">
                <a16:creationId xmlns:a16="http://schemas.microsoft.com/office/drawing/2014/main" id="{21254AD0-A9E0-4504-BD60-6BBDB18E30DE}"/>
              </a:ext>
            </a:extLst>
          </p:cNvPr>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7">
            <a:extLst>
              <a:ext uri="{FF2B5EF4-FFF2-40B4-BE49-F238E27FC236}">
                <a16:creationId xmlns:a16="http://schemas.microsoft.com/office/drawing/2014/main" id="{3AA5D246-DFF9-42B1-B148-C4D55056468B}"/>
              </a:ext>
            </a:extLst>
          </p:cNvPr>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4" name="Rectangle 8">
            <a:extLst>
              <a:ext uri="{FF2B5EF4-FFF2-40B4-BE49-F238E27FC236}">
                <a16:creationId xmlns:a16="http://schemas.microsoft.com/office/drawing/2014/main" id="{C17021B1-0ED5-4356-8748-DC5D5D921530}"/>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4105" name="Rectangle 9">
            <a:extLst>
              <a:ext uri="{FF2B5EF4-FFF2-40B4-BE49-F238E27FC236}">
                <a16:creationId xmlns:a16="http://schemas.microsoft.com/office/drawing/2014/main" id="{F17E1EBE-F775-4AD2-A647-F42FC87DA9D1}"/>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ltLang="en-US"/>
          </a:p>
        </p:txBody>
      </p:sp>
      <p:sp>
        <p:nvSpPr>
          <p:cNvPr id="4106" name="Rectangle 10">
            <a:extLst>
              <a:ext uri="{FF2B5EF4-FFF2-40B4-BE49-F238E27FC236}">
                <a16:creationId xmlns:a16="http://schemas.microsoft.com/office/drawing/2014/main" id="{F36F2FEF-3919-4FBB-942B-E0A89F2FEEA1}"/>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7A1F5DF-3173-4FAF-98A5-CFDCDB339ED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Lst>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A26904C-CA6A-4D47-A027-27F7BF761FB0}"/>
              </a:ext>
            </a:extLst>
          </p:cNvPr>
          <p:cNvGrpSpPr>
            <a:grpSpLocks/>
          </p:cNvGrpSpPr>
          <p:nvPr/>
        </p:nvGrpSpPr>
        <p:grpSpPr bwMode="auto">
          <a:xfrm>
            <a:off x="-3238500" y="0"/>
            <a:ext cx="11925300" cy="3810000"/>
            <a:chOff x="-2040" y="0"/>
            <a:chExt cx="7512" cy="2400"/>
          </a:xfrm>
        </p:grpSpPr>
        <p:sp>
          <p:nvSpPr>
            <p:cNvPr id="1032" name="AutoShape 3">
              <a:extLst>
                <a:ext uri="{FF2B5EF4-FFF2-40B4-BE49-F238E27FC236}">
                  <a16:creationId xmlns:a16="http://schemas.microsoft.com/office/drawing/2014/main" id="{BBD96CFB-E9D9-447F-85DF-84B9D35FBC9D}"/>
                </a:ext>
              </a:extLst>
            </p:cNvPr>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3" name="AutoShape 4">
              <a:extLst>
                <a:ext uri="{FF2B5EF4-FFF2-40B4-BE49-F238E27FC236}">
                  <a16:creationId xmlns:a16="http://schemas.microsoft.com/office/drawing/2014/main" id="{6B5E09C0-ABFF-4950-A3F1-A199C94AD8A1}"/>
                </a:ext>
              </a:extLst>
            </p:cNvPr>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 name="Line 5">
              <a:extLst>
                <a:ext uri="{FF2B5EF4-FFF2-40B4-BE49-F238E27FC236}">
                  <a16:creationId xmlns:a16="http://schemas.microsoft.com/office/drawing/2014/main" id="{25039AFA-5B7A-498F-9B89-042FB8BAC733}"/>
                </a:ext>
              </a:extLst>
            </p:cNvPr>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7" name="Rectangle 6">
            <a:extLst>
              <a:ext uri="{FF2B5EF4-FFF2-40B4-BE49-F238E27FC236}">
                <a16:creationId xmlns:a16="http://schemas.microsoft.com/office/drawing/2014/main" id="{21254AD0-A9E0-4504-BD60-6BBDB18E30DE}"/>
              </a:ext>
            </a:extLst>
          </p:cNvPr>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7">
            <a:extLst>
              <a:ext uri="{FF2B5EF4-FFF2-40B4-BE49-F238E27FC236}">
                <a16:creationId xmlns:a16="http://schemas.microsoft.com/office/drawing/2014/main" id="{3AA5D246-DFF9-42B1-B148-C4D55056468B}"/>
              </a:ext>
            </a:extLst>
          </p:cNvPr>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4" name="Rectangle 8">
            <a:extLst>
              <a:ext uri="{FF2B5EF4-FFF2-40B4-BE49-F238E27FC236}">
                <a16:creationId xmlns:a16="http://schemas.microsoft.com/office/drawing/2014/main" id="{C17021B1-0ED5-4356-8748-DC5D5D921530}"/>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4105" name="Rectangle 9">
            <a:extLst>
              <a:ext uri="{FF2B5EF4-FFF2-40B4-BE49-F238E27FC236}">
                <a16:creationId xmlns:a16="http://schemas.microsoft.com/office/drawing/2014/main" id="{F17E1EBE-F775-4AD2-A647-F42FC87DA9D1}"/>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ltLang="en-US"/>
          </a:p>
        </p:txBody>
      </p:sp>
      <p:sp>
        <p:nvSpPr>
          <p:cNvPr id="4106" name="Rectangle 10">
            <a:extLst>
              <a:ext uri="{FF2B5EF4-FFF2-40B4-BE49-F238E27FC236}">
                <a16:creationId xmlns:a16="http://schemas.microsoft.com/office/drawing/2014/main" id="{F36F2FEF-3919-4FBB-942B-E0A89F2FEEA1}"/>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7A1F5DF-3173-4FAF-98A5-CFDCDB339ED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9" r:id="rId1"/>
  </p:sldLayoutIdLst>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A26904C-CA6A-4D47-A027-27F7BF761FB0}"/>
              </a:ext>
            </a:extLst>
          </p:cNvPr>
          <p:cNvGrpSpPr>
            <a:grpSpLocks/>
          </p:cNvGrpSpPr>
          <p:nvPr/>
        </p:nvGrpSpPr>
        <p:grpSpPr bwMode="auto">
          <a:xfrm>
            <a:off x="-3238500" y="0"/>
            <a:ext cx="11925300" cy="3810000"/>
            <a:chOff x="-2040" y="0"/>
            <a:chExt cx="7512" cy="2400"/>
          </a:xfrm>
        </p:grpSpPr>
        <p:sp>
          <p:nvSpPr>
            <p:cNvPr id="1032" name="AutoShape 3">
              <a:extLst>
                <a:ext uri="{FF2B5EF4-FFF2-40B4-BE49-F238E27FC236}">
                  <a16:creationId xmlns:a16="http://schemas.microsoft.com/office/drawing/2014/main" id="{BBD96CFB-E9D9-447F-85DF-84B9D35FBC9D}"/>
                </a:ext>
              </a:extLst>
            </p:cNvPr>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3" name="AutoShape 4">
              <a:extLst>
                <a:ext uri="{FF2B5EF4-FFF2-40B4-BE49-F238E27FC236}">
                  <a16:creationId xmlns:a16="http://schemas.microsoft.com/office/drawing/2014/main" id="{6B5E09C0-ABFF-4950-A3F1-A199C94AD8A1}"/>
                </a:ext>
              </a:extLst>
            </p:cNvPr>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 name="Line 5">
              <a:extLst>
                <a:ext uri="{FF2B5EF4-FFF2-40B4-BE49-F238E27FC236}">
                  <a16:creationId xmlns:a16="http://schemas.microsoft.com/office/drawing/2014/main" id="{25039AFA-5B7A-498F-9B89-042FB8BAC733}"/>
                </a:ext>
              </a:extLst>
            </p:cNvPr>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7" name="Rectangle 6">
            <a:extLst>
              <a:ext uri="{FF2B5EF4-FFF2-40B4-BE49-F238E27FC236}">
                <a16:creationId xmlns:a16="http://schemas.microsoft.com/office/drawing/2014/main" id="{21254AD0-A9E0-4504-BD60-6BBDB18E30DE}"/>
              </a:ext>
            </a:extLst>
          </p:cNvPr>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7">
            <a:extLst>
              <a:ext uri="{FF2B5EF4-FFF2-40B4-BE49-F238E27FC236}">
                <a16:creationId xmlns:a16="http://schemas.microsoft.com/office/drawing/2014/main" id="{3AA5D246-DFF9-42B1-B148-C4D55056468B}"/>
              </a:ext>
            </a:extLst>
          </p:cNvPr>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4" name="Rectangle 8">
            <a:extLst>
              <a:ext uri="{FF2B5EF4-FFF2-40B4-BE49-F238E27FC236}">
                <a16:creationId xmlns:a16="http://schemas.microsoft.com/office/drawing/2014/main" id="{C17021B1-0ED5-4356-8748-DC5D5D921530}"/>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4105" name="Rectangle 9">
            <a:extLst>
              <a:ext uri="{FF2B5EF4-FFF2-40B4-BE49-F238E27FC236}">
                <a16:creationId xmlns:a16="http://schemas.microsoft.com/office/drawing/2014/main" id="{F17E1EBE-F775-4AD2-A647-F42FC87DA9D1}"/>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ltLang="en-US"/>
          </a:p>
        </p:txBody>
      </p:sp>
      <p:sp>
        <p:nvSpPr>
          <p:cNvPr id="4106" name="Rectangle 10">
            <a:extLst>
              <a:ext uri="{FF2B5EF4-FFF2-40B4-BE49-F238E27FC236}">
                <a16:creationId xmlns:a16="http://schemas.microsoft.com/office/drawing/2014/main" id="{F36F2FEF-3919-4FBB-942B-E0A89F2FEEA1}"/>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7A1F5DF-3173-4FAF-98A5-CFDCDB339ED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23" r:id="rId1"/>
  </p:sldLayoutIdLst>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91251"/>
            <a:ext cx="7772400" cy="2647474"/>
          </a:xfrm>
        </p:spPr>
        <p:txBody>
          <a:bodyPr>
            <a:normAutofit/>
          </a:bodyPr>
          <a:lstStyle/>
          <a:p>
            <a:r>
              <a:rPr lang="en-US" dirty="0"/>
              <a:t>EOC Annual Report</a:t>
            </a:r>
            <a:br>
              <a:rPr lang="en-US" dirty="0"/>
            </a:br>
            <a:r>
              <a:rPr lang="en-US" dirty="0"/>
              <a:t>Fiscal Year </a:t>
            </a:r>
            <a:br>
              <a:rPr lang="en-US" dirty="0"/>
            </a:br>
            <a:r>
              <a:rPr lang="en-US" sz="4000" dirty="0"/>
              <a:t>2024 - 2025</a:t>
            </a:r>
          </a:p>
        </p:txBody>
      </p:sp>
    </p:spTree>
    <p:extLst>
      <p:ext uri="{BB962C8B-B14F-4D97-AF65-F5344CB8AC3E}">
        <p14:creationId xmlns:p14="http://schemas.microsoft.com/office/powerpoint/2010/main" val="2360385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FCD65-FB96-0929-58E9-8FDA0DED9E0D}"/>
              </a:ext>
            </a:extLst>
          </p:cNvPr>
          <p:cNvSpPr>
            <a:spLocks noGrp="1"/>
          </p:cNvSpPr>
          <p:nvPr>
            <p:ph type="title"/>
          </p:nvPr>
        </p:nvSpPr>
        <p:spPr/>
        <p:txBody>
          <a:bodyPr/>
          <a:lstStyle/>
          <a:p>
            <a:r>
              <a:rPr lang="en-US" dirty="0"/>
              <a:t>Highlights and Findings by Chapter</a:t>
            </a:r>
          </a:p>
        </p:txBody>
      </p:sp>
      <p:sp>
        <p:nvSpPr>
          <p:cNvPr id="3" name="Content Placeholder 2">
            <a:extLst>
              <a:ext uri="{FF2B5EF4-FFF2-40B4-BE49-F238E27FC236}">
                <a16:creationId xmlns:a16="http://schemas.microsoft.com/office/drawing/2014/main" id="{B93015CE-4599-DE0B-5BE4-1E9AB7D5998E}"/>
              </a:ext>
            </a:extLst>
          </p:cNvPr>
          <p:cNvSpPr>
            <a:spLocks noGrp="1"/>
          </p:cNvSpPr>
          <p:nvPr>
            <p:ph idx="1"/>
          </p:nvPr>
        </p:nvSpPr>
        <p:spPr>
          <a:xfrm>
            <a:off x="1370013" y="1712913"/>
            <a:ext cx="7313612" cy="4266647"/>
          </a:xfrm>
        </p:spPr>
        <p:txBody>
          <a:bodyPr/>
          <a:lstStyle/>
          <a:p>
            <a:pPr marL="0" indent="0" eaLnBrk="1" hangingPunct="1">
              <a:lnSpc>
                <a:spcPct val="80000"/>
              </a:lnSpc>
              <a:buNone/>
              <a:defRPr/>
            </a:pPr>
            <a:r>
              <a:rPr lang="en-US" altLang="en-US" sz="1400" b="1" dirty="0">
                <a:latin typeface="+mj-lt"/>
                <a:cs typeface="Times New Roman" panose="02020603050405020304" pitchFamily="18" charset="0"/>
              </a:rPr>
              <a:t>Continued for Environmental Health and Safety…………….</a:t>
            </a:r>
          </a:p>
          <a:p>
            <a:pPr marL="0" indent="0" eaLnBrk="1" hangingPunct="1">
              <a:lnSpc>
                <a:spcPct val="80000"/>
              </a:lnSpc>
              <a:buNone/>
              <a:defRPr/>
            </a:pPr>
            <a:endParaRPr lang="en-US" altLang="en-US" sz="1400" b="1" dirty="0">
              <a:latin typeface="+mj-lt"/>
              <a:cs typeface="Times New Roman" panose="02020603050405020304" pitchFamily="18" charset="0"/>
            </a:endParaRPr>
          </a:p>
          <a:p>
            <a:pPr>
              <a:buFont typeface="Wingdings" panose="05000000000000000000" pitchFamily="2" charset="2"/>
              <a:buChar char="v"/>
            </a:pPr>
            <a:r>
              <a:rPr lang="en-US" sz="1200" dirty="0"/>
              <a:t>Achieved zero late payment penalties and zero violations related to hazardous materials storage and disposal.</a:t>
            </a:r>
          </a:p>
          <a:p>
            <a:pPr>
              <a:buFont typeface="Wingdings" panose="05000000000000000000" pitchFamily="2" charset="2"/>
              <a:buChar char="v"/>
            </a:pPr>
            <a:r>
              <a:rPr lang="en-US" sz="1200" dirty="0"/>
              <a:t>Decommissioned the former hazardous waste holding area and transitioned operations to Building 1, in full compliance with the California Health and Safety Code (HSC) and Title 22 of the California Code of Regulations (22 CCR).</a:t>
            </a:r>
          </a:p>
          <a:p>
            <a:pPr>
              <a:buFont typeface="Wingdings" panose="05000000000000000000" pitchFamily="2" charset="2"/>
              <a:buChar char="v"/>
            </a:pPr>
            <a:r>
              <a:rPr lang="en-US" sz="1200" dirty="0"/>
              <a:t>Delivered the 2025 Chemo Spill Management presentation at the Oncology Department update conference.</a:t>
            </a:r>
          </a:p>
          <a:p>
            <a:pPr>
              <a:buFont typeface="Wingdings" panose="05000000000000000000" pitchFamily="2" charset="2"/>
              <a:buChar char="v"/>
            </a:pPr>
            <a:r>
              <a:rPr lang="en-US" sz="1200" dirty="0"/>
              <a:t>Completed the annual required training for the Hazardous Materials and Emergency Response and Contingency Plan in collaboration with the Facilities Department.</a:t>
            </a:r>
          </a:p>
          <a:p>
            <a:pPr>
              <a:buFont typeface="Wingdings" panose="05000000000000000000" pitchFamily="2" charset="2"/>
              <a:buChar char="v"/>
            </a:pPr>
            <a:r>
              <a:rPr lang="en-US" sz="1200" dirty="0"/>
              <a:t>Completed the annual Safety Data Sheet (</a:t>
            </a:r>
            <a:r>
              <a:rPr lang="en-US" sz="1200" dirty="0" err="1"/>
              <a:t>SDS</a:t>
            </a:r>
            <a:r>
              <a:rPr lang="en-US" sz="1200" dirty="0"/>
              <a:t>) update in all units in compliance with Occupational Safety and Health Administration (OSHA) requirements.</a:t>
            </a:r>
          </a:p>
          <a:p>
            <a:pPr>
              <a:buFont typeface="Wingdings" panose="05000000000000000000" pitchFamily="2" charset="2"/>
              <a:buChar char="v"/>
            </a:pPr>
            <a:r>
              <a:rPr lang="en-US" sz="1200" dirty="0"/>
              <a:t>Updated the chemical inventory in the California Environmental Reporting System (CERS) to maintain compliance with state reporting requirements..</a:t>
            </a:r>
          </a:p>
          <a:p>
            <a:pPr>
              <a:buFont typeface="Wingdings" panose="05000000000000000000" pitchFamily="2" charset="2"/>
              <a:buChar char="v"/>
            </a:pPr>
            <a:r>
              <a:rPr lang="en-US" sz="1200" dirty="0"/>
              <a:t>Partnered with Stericycle and the </a:t>
            </a:r>
            <a:r>
              <a:rPr lang="en-US" sz="1200" dirty="0" err="1"/>
              <a:t>ZSFG</a:t>
            </a:r>
            <a:r>
              <a:rPr lang="en-US" sz="1200" dirty="0"/>
              <a:t> Department of Pathology to coordinate the safe disposal of approximately 8,400 pounds of </a:t>
            </a:r>
            <a:r>
              <a:rPr lang="en-US" sz="1200" dirty="0" err="1"/>
              <a:t>B5</a:t>
            </a:r>
            <a:r>
              <a:rPr lang="en-US" sz="1200" dirty="0"/>
              <a:t> fixed paraffin blocks and slides dating from 1960–1985.</a:t>
            </a:r>
          </a:p>
          <a:p>
            <a:pPr marL="0" indent="0" eaLnBrk="1" hangingPunct="1">
              <a:buNone/>
              <a:defRPr/>
            </a:pPr>
            <a:endParaRPr lang="en-US" dirty="0"/>
          </a:p>
        </p:txBody>
      </p:sp>
    </p:spTree>
    <p:extLst>
      <p:ext uri="{BB962C8B-B14F-4D97-AF65-F5344CB8AC3E}">
        <p14:creationId xmlns:p14="http://schemas.microsoft.com/office/powerpoint/2010/main" val="602082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FC4E7-34F4-6812-DE57-A049BA7B8933}"/>
              </a:ext>
            </a:extLst>
          </p:cNvPr>
          <p:cNvSpPr>
            <a:spLocks noGrp="1"/>
          </p:cNvSpPr>
          <p:nvPr>
            <p:ph type="title"/>
          </p:nvPr>
        </p:nvSpPr>
        <p:spPr/>
        <p:txBody>
          <a:bodyPr/>
          <a:lstStyle/>
          <a:p>
            <a:r>
              <a:rPr lang="en-US" dirty="0"/>
              <a:t>Highlights and Findings by Chapter</a:t>
            </a:r>
          </a:p>
        </p:txBody>
      </p:sp>
      <p:sp>
        <p:nvSpPr>
          <p:cNvPr id="3" name="Content Placeholder 2">
            <a:extLst>
              <a:ext uri="{FF2B5EF4-FFF2-40B4-BE49-F238E27FC236}">
                <a16:creationId xmlns:a16="http://schemas.microsoft.com/office/drawing/2014/main" id="{ACB0283C-1397-E2EB-D038-94E6B972E0E8}"/>
              </a:ext>
            </a:extLst>
          </p:cNvPr>
          <p:cNvSpPr>
            <a:spLocks noGrp="1"/>
          </p:cNvSpPr>
          <p:nvPr>
            <p:ph idx="1"/>
          </p:nvPr>
        </p:nvSpPr>
        <p:spPr/>
        <p:txBody>
          <a:bodyPr/>
          <a:lstStyle/>
          <a:p>
            <a:pPr marL="0" indent="0">
              <a:buNone/>
            </a:pPr>
            <a:r>
              <a:rPr lang="en-US" altLang="en-US" sz="1400" b="1" dirty="0">
                <a:latin typeface="+mj-lt"/>
                <a:cs typeface="Times New Roman" panose="02020603050405020304" pitchFamily="18" charset="0"/>
              </a:rPr>
              <a:t>Continued for Environmental Health and Safety…………….</a:t>
            </a:r>
          </a:p>
          <a:p>
            <a:pPr marL="0" indent="0">
              <a:buNone/>
            </a:pPr>
            <a:endParaRPr lang="en-US" altLang="en-US" sz="1400" b="1" dirty="0">
              <a:latin typeface="+mj-lt"/>
              <a:cs typeface="Times New Roman" panose="02020603050405020304" pitchFamily="18" charset="0"/>
            </a:endParaRPr>
          </a:p>
          <a:p>
            <a:pPr marL="0" indent="0">
              <a:buNone/>
            </a:pPr>
            <a:endParaRPr lang="en-US" altLang="en-US" sz="1400" b="1" dirty="0">
              <a:latin typeface="+mj-lt"/>
              <a:cs typeface="Times New Roman" panose="02020603050405020304" pitchFamily="18" charset="0"/>
            </a:endParaRPr>
          </a:p>
          <a:p>
            <a:pPr marL="0" indent="0">
              <a:buNone/>
            </a:pPr>
            <a:r>
              <a:rPr lang="en-US" altLang="en-US" sz="1400" b="1" dirty="0">
                <a:latin typeface="+mj-lt"/>
                <a:cs typeface="Times New Roman" panose="02020603050405020304" pitchFamily="18" charset="0"/>
              </a:rPr>
              <a:t>Goals and Opportunities for Improvement in FY 2025-26 include</a:t>
            </a:r>
          </a:p>
          <a:p>
            <a:pPr lvl="0">
              <a:buFont typeface="Wingdings" panose="05000000000000000000" pitchFamily="2" charset="2"/>
              <a:buChar char="v"/>
            </a:pPr>
            <a:r>
              <a:rPr lang="en-US" sz="1200" dirty="0"/>
              <a:t>Continue to work with </a:t>
            </a:r>
            <a:r>
              <a:rPr lang="en-US" sz="1200" dirty="0" err="1"/>
              <a:t>PHL</a:t>
            </a:r>
            <a:r>
              <a:rPr lang="en-US" sz="1200" dirty="0"/>
              <a:t> for their move to the </a:t>
            </a:r>
            <a:r>
              <a:rPr lang="en-US" sz="1200" dirty="0" err="1"/>
              <a:t>ZSFG</a:t>
            </a:r>
            <a:r>
              <a:rPr lang="en-US" sz="1200" dirty="0"/>
              <a:t> campus.</a:t>
            </a:r>
          </a:p>
          <a:p>
            <a:pPr lvl="0">
              <a:buFont typeface="Wingdings" panose="05000000000000000000" pitchFamily="2" charset="2"/>
              <a:buChar char="v"/>
            </a:pPr>
            <a:r>
              <a:rPr lang="en-US" sz="1200" dirty="0"/>
              <a:t>Work with the facility to finalize the move of the hazardous waste storage for </a:t>
            </a:r>
            <a:r>
              <a:rPr lang="en-US" sz="1200" dirty="0" err="1"/>
              <a:t>PHL</a:t>
            </a:r>
            <a:r>
              <a:rPr lang="en-US" sz="1200" dirty="0"/>
              <a:t> and Pathology Department.</a:t>
            </a:r>
          </a:p>
          <a:p>
            <a:pPr lvl="0">
              <a:buFont typeface="Wingdings" panose="05000000000000000000" pitchFamily="2" charset="2"/>
              <a:buChar char="v"/>
            </a:pPr>
            <a:r>
              <a:rPr lang="en-US" sz="1200" dirty="0"/>
              <a:t>Work with departmental managers for the annual chemical inventory update and </a:t>
            </a:r>
            <a:r>
              <a:rPr lang="en-US" sz="1200" dirty="0" err="1"/>
              <a:t>SDS</a:t>
            </a:r>
            <a:r>
              <a:rPr lang="en-US" sz="1200" dirty="0"/>
              <a:t> updates. </a:t>
            </a:r>
          </a:p>
          <a:p>
            <a:pPr lvl="0">
              <a:buFont typeface="Wingdings" panose="05000000000000000000" pitchFamily="2" charset="2"/>
              <a:buChar char="v"/>
            </a:pPr>
            <a:r>
              <a:rPr lang="en-US" sz="1200" dirty="0"/>
              <a:t>Work with facility for the annual Hazardous Materials and Waste training requirement.</a:t>
            </a:r>
          </a:p>
          <a:p>
            <a:pPr lvl="0">
              <a:buFont typeface="Wingdings" panose="05000000000000000000" pitchFamily="2" charset="2"/>
              <a:buChar char="v"/>
            </a:pPr>
            <a:r>
              <a:rPr lang="en-US" sz="1200" dirty="0"/>
              <a:t>Strive to maintain our record of zero hazardous materials related worker injuries, zero late penalties for disposal payments, zero overage charges, and zero regulatory violations.</a:t>
            </a:r>
          </a:p>
          <a:p>
            <a:pPr marL="0" indent="0">
              <a:buNone/>
            </a:pPr>
            <a:endParaRPr lang="en-US" dirty="0"/>
          </a:p>
        </p:txBody>
      </p:sp>
    </p:spTree>
    <p:extLst>
      <p:ext uri="{BB962C8B-B14F-4D97-AF65-F5344CB8AC3E}">
        <p14:creationId xmlns:p14="http://schemas.microsoft.com/office/powerpoint/2010/main" val="1593632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5B94A-1D28-51FE-A84D-9F25558EE4CE}"/>
              </a:ext>
            </a:extLst>
          </p:cNvPr>
          <p:cNvSpPr>
            <a:spLocks noGrp="1"/>
          </p:cNvSpPr>
          <p:nvPr>
            <p:ph type="title"/>
          </p:nvPr>
        </p:nvSpPr>
        <p:spPr/>
        <p:txBody>
          <a:bodyPr/>
          <a:lstStyle/>
          <a:p>
            <a:r>
              <a:rPr lang="en-US" dirty="0"/>
              <a:t>Highlights and Findings by Chapter</a:t>
            </a:r>
          </a:p>
        </p:txBody>
      </p:sp>
      <p:sp>
        <p:nvSpPr>
          <p:cNvPr id="3" name="Content Placeholder 2">
            <a:extLst>
              <a:ext uri="{FF2B5EF4-FFF2-40B4-BE49-F238E27FC236}">
                <a16:creationId xmlns:a16="http://schemas.microsoft.com/office/drawing/2014/main" id="{F3E935FD-1A0C-11CC-2BEF-5888940BEC2F}"/>
              </a:ext>
            </a:extLst>
          </p:cNvPr>
          <p:cNvSpPr>
            <a:spLocks noGrp="1"/>
          </p:cNvSpPr>
          <p:nvPr>
            <p:ph idx="1"/>
          </p:nvPr>
        </p:nvSpPr>
        <p:spPr>
          <a:xfrm>
            <a:off x="1370013" y="1716088"/>
            <a:ext cx="7313612" cy="4840287"/>
          </a:xfrm>
        </p:spPr>
        <p:txBody>
          <a:bodyPr/>
          <a:lstStyle/>
          <a:p>
            <a:pPr marL="0" indent="0">
              <a:buNone/>
            </a:pPr>
            <a:r>
              <a:rPr lang="en-US" altLang="en-US" sz="1600" b="1" dirty="0">
                <a:cs typeface="Times New Roman" panose="02020603050405020304" pitchFamily="18" charset="0"/>
              </a:rPr>
              <a:t>Medical Equipment Management</a:t>
            </a:r>
          </a:p>
          <a:p>
            <a:pPr marL="0" indent="0">
              <a:buNone/>
            </a:pPr>
            <a:endParaRPr lang="en-US" altLang="en-US" sz="1600" b="1" dirty="0">
              <a:cs typeface="Times New Roman" panose="02020603050405020304" pitchFamily="18" charset="0"/>
            </a:endParaRPr>
          </a:p>
          <a:p>
            <a:r>
              <a:rPr lang="en-US" altLang="en-US" sz="1200" b="1" dirty="0">
                <a:cs typeface="Times New Roman" panose="02020603050405020304" pitchFamily="18" charset="0"/>
              </a:rPr>
              <a:t>Program Objectives: Met</a:t>
            </a:r>
          </a:p>
          <a:p>
            <a:endParaRPr lang="en-US" altLang="en-US" sz="1200" b="1" dirty="0">
              <a:cs typeface="Times New Roman" panose="02020603050405020304" pitchFamily="18" charset="0"/>
            </a:endParaRPr>
          </a:p>
          <a:p>
            <a:r>
              <a:rPr lang="en-US" altLang="en-US" sz="1200" b="1" dirty="0">
                <a:cs typeface="Times New Roman" panose="02020603050405020304" pitchFamily="18" charset="0"/>
              </a:rPr>
              <a:t>Effectiveness: Program found to be effective.</a:t>
            </a:r>
          </a:p>
          <a:p>
            <a:endParaRPr lang="en-US" altLang="en-US" sz="1200" b="1" dirty="0">
              <a:cs typeface="Times New Roman" panose="02020603050405020304" pitchFamily="18" charset="0"/>
            </a:endParaRPr>
          </a:p>
          <a:p>
            <a:pPr marL="0" indent="0" eaLnBrk="1" hangingPunct="1">
              <a:lnSpc>
                <a:spcPct val="80000"/>
              </a:lnSpc>
              <a:buNone/>
              <a:defRPr/>
            </a:pPr>
            <a:r>
              <a:rPr lang="en-US" altLang="en-US" sz="1400" b="1" dirty="0">
                <a:latin typeface="+mj-lt"/>
                <a:cs typeface="Times New Roman" panose="02020603050405020304" pitchFamily="18" charset="0"/>
              </a:rPr>
              <a:t>Accomplishments: </a:t>
            </a:r>
          </a:p>
          <a:p>
            <a:pPr>
              <a:lnSpc>
                <a:spcPct val="115000"/>
              </a:lnSpc>
              <a:spcBef>
                <a:spcPts val="0"/>
              </a:spcBef>
              <a:spcAft>
                <a:spcPts val="0"/>
              </a:spcAft>
              <a:buFont typeface="Wingdings" panose="05000000000000000000" pitchFamily="2" charset="2"/>
              <a:buChar char="v"/>
            </a:pPr>
            <a:r>
              <a:rPr lang="en-US" sz="1050" dirty="0"/>
              <a:t>Philips Healthcare telemetry system upgraded to revision 4 located in building 25 (main hospital)</a:t>
            </a:r>
          </a:p>
          <a:p>
            <a:pPr>
              <a:lnSpc>
                <a:spcPct val="115000"/>
              </a:lnSpc>
              <a:spcBef>
                <a:spcPts val="0"/>
              </a:spcBef>
              <a:spcAft>
                <a:spcPts val="0"/>
              </a:spcAft>
              <a:buFont typeface="Wingdings" panose="05000000000000000000" pitchFamily="2" charset="2"/>
              <a:buChar char="v"/>
            </a:pPr>
            <a:r>
              <a:rPr lang="en-US" sz="1050" dirty="0"/>
              <a:t>Vital sign monitors and ophthalmoscope/otoscopes replaced throughout various clinics</a:t>
            </a:r>
            <a:endParaRPr lang="es-CO" sz="1050" dirty="0"/>
          </a:p>
          <a:p>
            <a:pPr>
              <a:lnSpc>
                <a:spcPct val="115000"/>
              </a:lnSpc>
              <a:spcBef>
                <a:spcPts val="0"/>
              </a:spcBef>
              <a:spcAft>
                <a:spcPts val="0"/>
              </a:spcAft>
              <a:buFont typeface="Wingdings" panose="05000000000000000000" pitchFamily="2" charset="2"/>
              <a:buChar char="v"/>
            </a:pPr>
            <a:r>
              <a:rPr lang="en-US" sz="1050" dirty="0"/>
              <a:t>Provide input to DPH on selecting a new CMMS database to manage all the medical equipment inventory and associated service reports</a:t>
            </a:r>
            <a:endParaRPr lang="es-CO" sz="1050" dirty="0"/>
          </a:p>
          <a:p>
            <a:pPr marL="0" indent="0">
              <a:buNone/>
              <a:defRPr/>
            </a:pPr>
            <a:r>
              <a:rPr lang="en-US" altLang="en-US" sz="1200" b="1" dirty="0">
                <a:latin typeface="+mj-lt"/>
                <a:cs typeface="Times New Roman" panose="02020603050405020304" pitchFamily="18" charset="0"/>
              </a:rPr>
              <a:t>Goals and Opportunities for Improvement in FY 2025-26 include:</a:t>
            </a:r>
          </a:p>
          <a:p>
            <a:pPr>
              <a:lnSpc>
                <a:spcPct val="115000"/>
              </a:lnSpc>
              <a:spcBef>
                <a:spcPts val="600"/>
              </a:spcBef>
              <a:spcAft>
                <a:spcPts val="600"/>
              </a:spcAft>
              <a:buSzPts val="1200"/>
              <a:buFont typeface="Wingdings" panose="05000000000000000000" pitchFamily="2" charset="2"/>
              <a:buChar char="v"/>
            </a:pPr>
            <a:r>
              <a:rPr lang="en-US" sz="1050" dirty="0"/>
              <a:t>Continue working with clinical department leaders to plan the replacement of their medical devices that are considered by the manufacturer End of Life (EOL) and/or End of Support (EOS).</a:t>
            </a:r>
          </a:p>
          <a:p>
            <a:pPr lvl="1"/>
            <a:r>
              <a:rPr lang="en-US" sz="900" dirty="0"/>
              <a:t>One-on-one meetings with heads of clinical departments to discuss medical equipment capital submissions.</a:t>
            </a:r>
            <a:endParaRPr lang="es-CO" sz="900" dirty="0"/>
          </a:p>
          <a:p>
            <a:pPr lvl="1"/>
            <a:r>
              <a:rPr lang="en-US" sz="900" dirty="0"/>
              <a:t>Assist clinical department heads on obtaining price quotes from vendors.</a:t>
            </a:r>
            <a:endParaRPr lang="en-US" sz="1050" dirty="0">
              <a:effectLst/>
              <a:latin typeface="+mj-lt"/>
              <a:ea typeface="Aptos" panose="020B0004020202020204" pitchFamily="34" charset="0"/>
              <a:cs typeface="Arial" panose="020B0604020202020204" pitchFamily="34" charset="0"/>
            </a:endParaRPr>
          </a:p>
          <a:p>
            <a:pPr>
              <a:lnSpc>
                <a:spcPct val="115000"/>
              </a:lnSpc>
              <a:spcBef>
                <a:spcPts val="600"/>
              </a:spcBef>
              <a:spcAft>
                <a:spcPts val="600"/>
              </a:spcAft>
              <a:buSzPts val="1200"/>
              <a:buFont typeface="Wingdings" panose="05000000000000000000" pitchFamily="2" charset="2"/>
              <a:buChar char="v"/>
            </a:pPr>
            <a:r>
              <a:rPr lang="en-US" sz="1050" dirty="0"/>
              <a:t>Continue training Biomedical Technicians to increase the number of services (PMs and repairs) in-house.</a:t>
            </a:r>
          </a:p>
          <a:p>
            <a:pPr lvl="1"/>
            <a:r>
              <a:rPr lang="en-US" sz="900" dirty="0"/>
              <a:t>Reduce the total cost of ownership</a:t>
            </a:r>
            <a:endParaRPr lang="es-CO" sz="900" dirty="0"/>
          </a:p>
          <a:p>
            <a:pPr lvl="1"/>
            <a:r>
              <a:rPr lang="en-US" sz="900" dirty="0"/>
              <a:t>Reduce the service turnaround time </a:t>
            </a:r>
            <a:endParaRPr lang="en-US" sz="900" dirty="0">
              <a:ea typeface="Aptos" panose="020B0004020202020204" pitchFamily="34" charset="0"/>
              <a:cs typeface="Arial" panose="020B0604020202020204" pitchFamily="34" charset="0"/>
            </a:endParaRPr>
          </a:p>
          <a:p>
            <a:pPr marL="0" marR="0" lvl="0" indent="0" fontAlgn="base" hangingPunct="0">
              <a:lnSpc>
                <a:spcPct val="115000"/>
              </a:lnSpc>
              <a:spcBef>
                <a:spcPts val="0"/>
              </a:spcBef>
              <a:spcAft>
                <a:spcPts val="0"/>
              </a:spcAft>
              <a:buSzPts val="1200"/>
              <a:buNone/>
            </a:pPr>
            <a:endParaRPr lang="en-US" sz="1050" dirty="0">
              <a:ea typeface="Aptos" panose="020B0004020202020204" pitchFamily="34" charset="0"/>
              <a:cs typeface="Arial" panose="020B0604020202020204" pitchFamily="34" charset="0"/>
            </a:endParaRPr>
          </a:p>
          <a:p>
            <a:pPr marL="0" indent="0">
              <a:buNone/>
            </a:pPr>
            <a:endParaRPr lang="en-US" sz="1200" dirty="0"/>
          </a:p>
        </p:txBody>
      </p:sp>
    </p:spTree>
    <p:extLst>
      <p:ext uri="{BB962C8B-B14F-4D97-AF65-F5344CB8AC3E}">
        <p14:creationId xmlns:p14="http://schemas.microsoft.com/office/powerpoint/2010/main" val="3205613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F21E3-F4D9-4A77-B517-86636A056F9A}"/>
              </a:ext>
            </a:extLst>
          </p:cNvPr>
          <p:cNvSpPr>
            <a:spLocks noGrp="1"/>
          </p:cNvSpPr>
          <p:nvPr>
            <p:ph type="title"/>
          </p:nvPr>
        </p:nvSpPr>
        <p:spPr/>
        <p:txBody>
          <a:bodyPr/>
          <a:lstStyle/>
          <a:p>
            <a:r>
              <a:rPr lang="en-US" altLang="en-US" dirty="0">
                <a:cs typeface="Times New Roman" panose="02020603050405020304" pitchFamily="18" charset="0"/>
              </a:rPr>
              <a:t>Highlights and Findings by Chapter</a:t>
            </a:r>
            <a:endParaRPr lang="en-US" dirty="0"/>
          </a:p>
        </p:txBody>
      </p:sp>
      <p:sp>
        <p:nvSpPr>
          <p:cNvPr id="3" name="Content Placeholder 2">
            <a:extLst>
              <a:ext uri="{FF2B5EF4-FFF2-40B4-BE49-F238E27FC236}">
                <a16:creationId xmlns:a16="http://schemas.microsoft.com/office/drawing/2014/main" id="{3A828ECD-9430-401B-8310-FAF352D1FC39}"/>
              </a:ext>
            </a:extLst>
          </p:cNvPr>
          <p:cNvSpPr>
            <a:spLocks noGrp="1"/>
          </p:cNvSpPr>
          <p:nvPr>
            <p:ph idx="1"/>
          </p:nvPr>
        </p:nvSpPr>
        <p:spPr>
          <a:xfrm>
            <a:off x="1370013" y="1723477"/>
            <a:ext cx="7313612" cy="4718420"/>
          </a:xfrm>
        </p:spPr>
        <p:txBody>
          <a:bodyPr/>
          <a:lstStyle/>
          <a:p>
            <a:pPr marL="342900" marR="0" lvl="0" indent="-342900" algn="l" defTabSz="914400" rtl="0" eaLnBrk="1" fontAlgn="base" latinLnBrk="0" hangingPunct="1">
              <a:lnSpc>
                <a:spcPct val="80000"/>
              </a:lnSpc>
              <a:spcBef>
                <a:spcPct val="20000"/>
              </a:spcBef>
              <a:spcAft>
                <a:spcPct val="0"/>
              </a:spcAft>
              <a:buClr>
                <a:srgbClr val="006666"/>
              </a:buClr>
              <a:buSzPct val="70000"/>
              <a:buFont typeface="Wingdings" panose="05000000000000000000" pitchFamily="2" charset="2"/>
              <a:buNone/>
              <a:tabLst/>
              <a:defRPr/>
            </a:pPr>
            <a:r>
              <a:rPr kumimoji="0" lang="en-US" altLang="en-US" sz="16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Environmental Health and Safety</a:t>
            </a:r>
          </a:p>
          <a:p>
            <a:pPr marL="342900" marR="0" lvl="0" indent="-342900" algn="l" defTabSz="914400" rtl="0" eaLnBrk="1" fontAlgn="base" latinLnBrk="0" hangingPunct="1">
              <a:lnSpc>
                <a:spcPct val="80000"/>
              </a:lnSpc>
              <a:spcBef>
                <a:spcPct val="20000"/>
              </a:spcBef>
              <a:spcAft>
                <a:spcPct val="0"/>
              </a:spcAft>
              <a:buClr>
                <a:srgbClr val="006666"/>
              </a:buClr>
              <a:buSzPct val="70000"/>
              <a:buFont typeface="Wingdings" panose="05000000000000000000" pitchFamily="2" charset="2"/>
              <a:buNone/>
              <a:tabLst/>
              <a:defRPr/>
            </a:pPr>
            <a:endParaRPr kumimoji="0" lang="en-US" altLang="en-US" sz="1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a:p>
            <a:pPr marR="0" lvl="0" algn="l" defTabSz="914400" rtl="0" eaLnBrk="0" fontAlgn="base" latinLnBrk="0" hangingPunct="0">
              <a:lnSpc>
                <a:spcPct val="80000"/>
              </a:lnSpc>
              <a:spcBef>
                <a:spcPct val="20000"/>
              </a:spcBef>
              <a:spcAft>
                <a:spcPct val="0"/>
              </a:spcAft>
              <a:buClr>
                <a:srgbClr val="006666"/>
              </a:buClr>
              <a:buSzPct val="70000"/>
              <a:buFont typeface="Courier New" panose="02070309020205020404" pitchFamily="49" charset="0"/>
              <a:buChar char="o"/>
              <a:tabLst/>
              <a:defRPr/>
            </a:pPr>
            <a:r>
              <a:rPr kumimoji="0" lang="en-US" altLang="en-US" sz="1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Program Objectives: Met.</a:t>
            </a:r>
          </a:p>
          <a:p>
            <a:pPr marR="0" lvl="0" algn="l" defTabSz="914400" rtl="0" eaLnBrk="0" fontAlgn="base" latinLnBrk="0" hangingPunct="0">
              <a:lnSpc>
                <a:spcPct val="80000"/>
              </a:lnSpc>
              <a:spcBef>
                <a:spcPct val="20000"/>
              </a:spcBef>
              <a:spcAft>
                <a:spcPct val="0"/>
              </a:spcAft>
              <a:buClr>
                <a:srgbClr val="006666"/>
              </a:buClr>
              <a:buSzPct val="70000"/>
              <a:buFont typeface="Courier New" panose="02070309020205020404" pitchFamily="49" charset="0"/>
              <a:buChar char="o"/>
              <a:tabLst/>
              <a:defRPr/>
            </a:pPr>
            <a:endParaRPr kumimoji="0" lang="en-US" altLang="en-US" sz="1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a:p>
            <a:pPr marR="0" lvl="0" algn="l" defTabSz="914400" rtl="0" eaLnBrk="0" fontAlgn="base" latinLnBrk="0" hangingPunct="0">
              <a:lnSpc>
                <a:spcPct val="80000"/>
              </a:lnSpc>
              <a:spcBef>
                <a:spcPct val="20000"/>
              </a:spcBef>
              <a:spcAft>
                <a:spcPct val="0"/>
              </a:spcAft>
              <a:buClr>
                <a:srgbClr val="006666"/>
              </a:buClr>
              <a:buSzPct val="70000"/>
              <a:buFont typeface="Courier New" panose="02070309020205020404" pitchFamily="49" charset="0"/>
              <a:buChar char="o"/>
              <a:tabLst/>
              <a:defRPr/>
            </a:pPr>
            <a:r>
              <a:rPr kumimoji="0" lang="en-US" altLang="en-US" sz="14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Effectiveness:  Program found to be effective</a:t>
            </a:r>
          </a:p>
          <a:p>
            <a:pPr marR="0" lvl="0" algn="l" defTabSz="914400" rtl="0" eaLnBrk="0" fontAlgn="base" latinLnBrk="0" hangingPunct="0">
              <a:lnSpc>
                <a:spcPct val="80000"/>
              </a:lnSpc>
              <a:spcBef>
                <a:spcPct val="20000"/>
              </a:spcBef>
              <a:spcAft>
                <a:spcPct val="0"/>
              </a:spcAft>
              <a:buClr>
                <a:srgbClr val="006666"/>
              </a:buClr>
              <a:buSzPct val="70000"/>
              <a:buFont typeface="Courier New" panose="02070309020205020404" pitchFamily="49" charset="0"/>
              <a:buChar char="o"/>
              <a:tabLst/>
              <a:defRPr/>
            </a:pPr>
            <a:endParaRPr kumimoji="0" lang="en-US" altLang="en-US" sz="14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endParaRPr>
          </a:p>
          <a:p>
            <a:pPr marL="0" indent="0" eaLnBrk="1" hangingPunct="1">
              <a:buNone/>
              <a:defRPr/>
            </a:pPr>
            <a:r>
              <a:rPr lang="en-US" sz="1600" b="1" dirty="0">
                <a:latin typeface="+mj-lt"/>
                <a:cs typeface="Times New Roman" panose="02020603050405020304" pitchFamily="18" charset="0"/>
              </a:rPr>
              <a:t>Safety</a:t>
            </a:r>
          </a:p>
          <a:p>
            <a:pPr marL="0" indent="0">
              <a:buNone/>
            </a:pPr>
            <a:r>
              <a:rPr lang="en-US" sz="1400" b="1" dirty="0">
                <a:latin typeface="+mj-lt"/>
                <a:cs typeface="Times New Roman" panose="02020603050405020304" pitchFamily="18" charset="0"/>
              </a:rPr>
              <a:t>Accomplishments:</a:t>
            </a:r>
          </a:p>
          <a:p>
            <a:pPr>
              <a:buFont typeface="Wingdings" panose="05000000000000000000" pitchFamily="2" charset="2"/>
              <a:buChar char="v"/>
            </a:pPr>
            <a:r>
              <a:rPr lang="en-US" sz="1100" dirty="0"/>
              <a:t>Safety Management is designed to identify and address potential safety risks in the </a:t>
            </a:r>
            <a:r>
              <a:rPr lang="en-US" sz="1100" dirty="0" err="1"/>
              <a:t>ZSFG</a:t>
            </a:r>
            <a:r>
              <a:rPr lang="en-US" sz="1100" dirty="0"/>
              <a:t> environment. At </a:t>
            </a:r>
            <a:r>
              <a:rPr lang="en-US" sz="1100" dirty="0" err="1"/>
              <a:t>ZSFG</a:t>
            </a:r>
            <a:r>
              <a:rPr lang="en-US" sz="1100" dirty="0"/>
              <a:t>, Safety Management is shared by two complementary programs, Patient Safety and Environmental Health and Safety:</a:t>
            </a:r>
          </a:p>
          <a:p>
            <a:pPr lvl="0">
              <a:buFont typeface="Wingdings" panose="05000000000000000000" pitchFamily="2" charset="2"/>
              <a:buChar char="v"/>
            </a:pPr>
            <a:r>
              <a:rPr lang="en-US" sz="1100" dirty="0"/>
              <a:t>Patient Safety is a function of Quality Management and oversees the organization’s patient safety plan and national patient safety goals. Patient Safety reports via Process Improvement and Patient Safety Committee (PIPS). </a:t>
            </a:r>
          </a:p>
          <a:p>
            <a:pPr lvl="0">
              <a:buFont typeface="Wingdings" panose="05000000000000000000" pitchFamily="2" charset="2"/>
              <a:buChar char="v"/>
            </a:pPr>
            <a:r>
              <a:rPr lang="en-US" sz="1100" dirty="0"/>
              <a:t>Environmental Health &amp; Safety (</a:t>
            </a:r>
            <a:r>
              <a:rPr lang="en-US" sz="1100" dirty="0" err="1"/>
              <a:t>EH&amp;S</a:t>
            </a:r>
            <a:r>
              <a:rPr lang="en-US" sz="1100" dirty="0"/>
              <a:t>) focuses on staff health, safety, and well-being. The Environmental Health and Safety Department provides consultation, resources and training to create, maintain and improve the hospital’s working environment. The goals of </a:t>
            </a:r>
            <a:r>
              <a:rPr lang="en-US" sz="1100" dirty="0" err="1"/>
              <a:t>EH&amp;S</a:t>
            </a:r>
            <a:r>
              <a:rPr lang="en-US" sz="1100" dirty="0"/>
              <a:t> are to reduce or eliminate staff injuries and illnesses and create a safe environment for all persons including staff, patients, clients, and visitors at the </a:t>
            </a:r>
            <a:r>
              <a:rPr lang="en-US" sz="1100" dirty="0" err="1"/>
              <a:t>ZSFG</a:t>
            </a:r>
            <a:r>
              <a:rPr lang="en-US" sz="1100" dirty="0"/>
              <a:t> site. </a:t>
            </a:r>
            <a:r>
              <a:rPr lang="en-US" sz="1100" dirty="0" err="1"/>
              <a:t>EH&amp;S</a:t>
            </a:r>
            <a:r>
              <a:rPr lang="en-US" sz="1100" dirty="0"/>
              <a:t> reports their activities through the Environment of Care Committee in both this chapter and the Hazardous Materials and Hazardous Waste Chapter.</a:t>
            </a:r>
          </a:p>
          <a:p>
            <a:pPr>
              <a:buFont typeface="Wingdings" panose="05000000000000000000" pitchFamily="2" charset="2"/>
              <a:buChar char="v"/>
            </a:pPr>
            <a:r>
              <a:rPr lang="en-US" sz="1100" dirty="0"/>
              <a:t>The Safety Management Program’s scope encompasses all departments and areas of the </a:t>
            </a:r>
            <a:r>
              <a:rPr lang="en-US" sz="1100" dirty="0" err="1"/>
              <a:t>ZSFG</a:t>
            </a:r>
            <a:r>
              <a:rPr lang="en-US" sz="1100" dirty="0"/>
              <a:t> campus, except for UCSF research activities, which fall under UCSF management</a:t>
            </a:r>
          </a:p>
          <a:p>
            <a:pPr marL="0" indent="0">
              <a:buNone/>
            </a:pPr>
            <a:endParaRPr lang="en-US" sz="1400" b="1" dirty="0"/>
          </a:p>
        </p:txBody>
      </p:sp>
    </p:spTree>
    <p:extLst>
      <p:ext uri="{BB962C8B-B14F-4D97-AF65-F5344CB8AC3E}">
        <p14:creationId xmlns:p14="http://schemas.microsoft.com/office/powerpoint/2010/main" val="4012364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51499-11E1-C36C-8961-2631801025B6}"/>
              </a:ext>
            </a:extLst>
          </p:cNvPr>
          <p:cNvSpPr>
            <a:spLocks noGrp="1"/>
          </p:cNvSpPr>
          <p:nvPr>
            <p:ph type="title"/>
          </p:nvPr>
        </p:nvSpPr>
        <p:spPr/>
        <p:txBody>
          <a:bodyPr/>
          <a:lstStyle/>
          <a:p>
            <a:r>
              <a:rPr lang="en-US" altLang="en-US" dirty="0">
                <a:cs typeface="Times New Roman" panose="02020603050405020304" pitchFamily="18" charset="0"/>
              </a:rPr>
              <a:t>Highlights and Findings by Chapter</a:t>
            </a:r>
            <a:endParaRPr lang="en-US" dirty="0"/>
          </a:p>
        </p:txBody>
      </p:sp>
      <p:sp>
        <p:nvSpPr>
          <p:cNvPr id="3" name="Content Placeholder 2">
            <a:extLst>
              <a:ext uri="{FF2B5EF4-FFF2-40B4-BE49-F238E27FC236}">
                <a16:creationId xmlns:a16="http://schemas.microsoft.com/office/drawing/2014/main" id="{2690CE69-57D3-4A9C-4088-0158B142203B}"/>
              </a:ext>
            </a:extLst>
          </p:cNvPr>
          <p:cNvSpPr>
            <a:spLocks noGrp="1"/>
          </p:cNvSpPr>
          <p:nvPr>
            <p:ph idx="1"/>
          </p:nvPr>
        </p:nvSpPr>
        <p:spPr/>
        <p:txBody>
          <a:bodyPr/>
          <a:lstStyle/>
          <a:p>
            <a:pPr marL="0" indent="0">
              <a:buNone/>
            </a:pPr>
            <a:r>
              <a:rPr lang="en-US" sz="1200" dirty="0"/>
              <a:t>Environmental Health and Safety continued……</a:t>
            </a:r>
          </a:p>
          <a:p>
            <a:pPr marL="0" indent="0">
              <a:buNone/>
            </a:pPr>
            <a:endParaRPr lang="en-US" sz="1200" dirty="0"/>
          </a:p>
          <a:p>
            <a:pPr marL="0" indent="0">
              <a:buNone/>
            </a:pPr>
            <a:endParaRPr lang="en-US" sz="1200" dirty="0"/>
          </a:p>
          <a:p>
            <a:pPr marL="0" indent="0">
              <a:buNone/>
              <a:defRPr/>
            </a:pPr>
            <a:r>
              <a:rPr lang="en-US" altLang="en-US" sz="1600" b="1" dirty="0">
                <a:cs typeface="Times New Roman" panose="02020603050405020304" pitchFamily="18" charset="0"/>
              </a:rPr>
              <a:t>Goals and Opportunities for Improvement in FY 2025-26 include:</a:t>
            </a:r>
          </a:p>
          <a:p>
            <a:pPr lvl="0">
              <a:buFont typeface="Wingdings" panose="05000000000000000000" pitchFamily="2" charset="2"/>
              <a:buChar char="v"/>
            </a:pPr>
            <a:r>
              <a:rPr lang="en-US" sz="1200" dirty="0"/>
              <a:t>Continue to assist new and existing staff with ergonomic needs.</a:t>
            </a:r>
          </a:p>
          <a:p>
            <a:pPr lvl="0">
              <a:buFont typeface="Wingdings" panose="05000000000000000000" pitchFamily="2" charset="2"/>
              <a:buChar char="v"/>
            </a:pPr>
            <a:r>
              <a:rPr lang="en-US" sz="1200" dirty="0"/>
              <a:t>Continue to work with Capital Projects for construction noise surveys/monitoring.</a:t>
            </a:r>
          </a:p>
          <a:p>
            <a:pPr lvl="0">
              <a:buFont typeface="Wingdings" panose="05000000000000000000" pitchFamily="2" charset="2"/>
              <a:buChar char="v"/>
            </a:pPr>
            <a:r>
              <a:rPr lang="en-US" sz="1200" dirty="0"/>
              <a:t>Body mechanics injuries (BMI) have been trending upward over the last five years and increased in fiscal year 2024-2025. There are a total of 75 reported BMI incidents for 2024-2025, an increase of 10 from the previous fiscal year. Work with the safety Committee to reduce BMI to our revised goal of 65 or fewer incidents per year.</a:t>
            </a:r>
          </a:p>
          <a:p>
            <a:pPr lvl="0">
              <a:buFont typeface="Wingdings" panose="05000000000000000000" pitchFamily="2" charset="2"/>
              <a:buChar char="v"/>
            </a:pPr>
            <a:r>
              <a:rPr lang="en-US" sz="1200" dirty="0"/>
              <a:t>Blood &amp; body fluid exposures (</a:t>
            </a:r>
            <a:r>
              <a:rPr lang="en-US" sz="1200" dirty="0" err="1"/>
              <a:t>BBFE</a:t>
            </a:r>
            <a:r>
              <a:rPr lang="en-US" sz="1200" dirty="0"/>
              <a:t>) are highly variable but trending upward over the last five years, and increased in fiscal year 2024-2025. There are a total of 109 reported </a:t>
            </a:r>
            <a:r>
              <a:rPr lang="en-US" sz="1200" dirty="0" err="1"/>
              <a:t>BBFE</a:t>
            </a:r>
            <a:r>
              <a:rPr lang="en-US" sz="1200" dirty="0"/>
              <a:t> for 2024-2025 an increase of 14 from the previous year. Work with the Safety Committee to reduce </a:t>
            </a:r>
            <a:r>
              <a:rPr lang="en-US" sz="1200" dirty="0" err="1"/>
              <a:t>BBFE</a:t>
            </a:r>
            <a:r>
              <a:rPr lang="en-US" sz="1200" dirty="0"/>
              <a:t> to our revised goal of 95 or fewer incidents per year.</a:t>
            </a:r>
          </a:p>
          <a:p>
            <a:pPr marL="0" indent="0">
              <a:buNone/>
            </a:pPr>
            <a:endParaRPr lang="en-US" sz="1200" dirty="0"/>
          </a:p>
        </p:txBody>
      </p:sp>
    </p:spTree>
    <p:extLst>
      <p:ext uri="{BB962C8B-B14F-4D97-AF65-F5344CB8AC3E}">
        <p14:creationId xmlns:p14="http://schemas.microsoft.com/office/powerpoint/2010/main" val="208753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3070B-C7D4-4785-955D-79FE2D8B3640}"/>
              </a:ext>
            </a:extLst>
          </p:cNvPr>
          <p:cNvSpPr>
            <a:spLocks noGrp="1"/>
          </p:cNvSpPr>
          <p:nvPr>
            <p:ph type="title"/>
          </p:nvPr>
        </p:nvSpPr>
        <p:spPr>
          <a:xfrm>
            <a:off x="1290338" y="895350"/>
            <a:ext cx="7313612" cy="1143000"/>
          </a:xfrm>
        </p:spPr>
        <p:txBody>
          <a:bodyPr/>
          <a:lstStyle/>
          <a:p>
            <a:pPr algn="ct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OSHA Recordable Injuries Fiscal Year 2024 – June 2025</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7" name="Content Placeholder 6" descr="Chart, bar chart&#10;&#10;AI-generated content may be incorrect.">
            <a:extLst>
              <a:ext uri="{FF2B5EF4-FFF2-40B4-BE49-F238E27FC236}">
                <a16:creationId xmlns:a16="http://schemas.microsoft.com/office/drawing/2014/main" id="{4189A8D7-E78E-0017-9054-4CFEE842016A}"/>
              </a:ext>
            </a:extLst>
          </p:cNvPr>
          <p:cNvPicPr>
            <a:picLocks noGrp="1" noChangeAspect="1"/>
          </p:cNvPicPr>
          <p:nvPr>
            <p:ph idx="1"/>
          </p:nvPr>
        </p:nvPicPr>
        <p:blipFill>
          <a:blip r:embed="rId2"/>
          <a:stretch>
            <a:fillRect/>
          </a:stretch>
        </p:blipFill>
        <p:spPr>
          <a:xfrm>
            <a:off x="1873604" y="1668688"/>
            <a:ext cx="6306430" cy="3520624"/>
          </a:xfrm>
        </p:spPr>
      </p:pic>
      <p:sp>
        <p:nvSpPr>
          <p:cNvPr id="8" name="TextBox 7">
            <a:extLst>
              <a:ext uri="{FF2B5EF4-FFF2-40B4-BE49-F238E27FC236}">
                <a16:creationId xmlns:a16="http://schemas.microsoft.com/office/drawing/2014/main" id="{823354FE-0572-DA54-64B9-47E3D6B1DD74}"/>
              </a:ext>
            </a:extLst>
          </p:cNvPr>
          <p:cNvSpPr txBox="1"/>
          <p:nvPr/>
        </p:nvSpPr>
        <p:spPr>
          <a:xfrm>
            <a:off x="2638077" y="5240683"/>
            <a:ext cx="4777483" cy="1723549"/>
          </a:xfrm>
          <a:prstGeom prst="rect">
            <a:avLst/>
          </a:prstGeom>
          <a:noFill/>
        </p:spPr>
        <p:txBody>
          <a:bodyPr wrap="square" rtlCol="0">
            <a:spAutoFit/>
          </a:bodyPr>
          <a:lstStyle/>
          <a:p>
            <a:r>
              <a:rPr lang="en-US" sz="1100" dirty="0" err="1"/>
              <a:t>Figure1</a:t>
            </a:r>
            <a:r>
              <a:rPr lang="en-US" sz="1100" dirty="0"/>
              <a:t>. Body mechanics injuries (BMI) and lost days of production from associated injuries for </a:t>
            </a:r>
            <a:r>
              <a:rPr lang="en-US" sz="1100" dirty="0" err="1"/>
              <a:t>ZSFG</a:t>
            </a:r>
            <a:r>
              <a:rPr lang="en-US" sz="1100" dirty="0"/>
              <a:t> Nursing and Nursing Allied staff from 2020 to 2024. Results for Nursing and Nursing Allied staff are variable but with an upward trend, similar to results for all </a:t>
            </a:r>
            <a:r>
              <a:rPr lang="en-US" sz="1100" dirty="0" err="1"/>
              <a:t>ZSFG</a:t>
            </a:r>
            <a:r>
              <a:rPr lang="en-US" sz="1100" dirty="0"/>
              <a:t> staff, with the greatest peak in 2024 (44). The greatest peak for BMI for all </a:t>
            </a:r>
            <a:r>
              <a:rPr lang="en-US" sz="1100" dirty="0" err="1"/>
              <a:t>ZSFG</a:t>
            </a:r>
            <a:r>
              <a:rPr lang="en-US" sz="1100" dirty="0"/>
              <a:t> staff was also in 2024 (75). 2025 data is omitted due to lack of compiled information at this time.</a:t>
            </a:r>
          </a:p>
          <a:p>
            <a:endParaRPr lang="en-US" dirty="0"/>
          </a:p>
        </p:txBody>
      </p:sp>
    </p:spTree>
    <p:extLst>
      <p:ext uri="{BB962C8B-B14F-4D97-AF65-F5344CB8AC3E}">
        <p14:creationId xmlns:p14="http://schemas.microsoft.com/office/powerpoint/2010/main" val="3676462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6E116-B40F-455E-91C1-6751AA0EF3AC}"/>
              </a:ext>
            </a:extLst>
          </p:cNvPr>
          <p:cNvSpPr>
            <a:spLocks noGrp="1"/>
          </p:cNvSpPr>
          <p:nvPr>
            <p:ph type="title"/>
          </p:nvPr>
        </p:nvSpPr>
        <p:spPr/>
        <p:txBody>
          <a:bodyPr/>
          <a:lstStyle/>
          <a:p>
            <a:pPr algn="ctr"/>
            <a:r>
              <a:rPr kumimoji="0" lang="en-US" sz="2400" b="0" i="0" u="none" strike="noStrike" kern="1200" cap="none" spc="0" normalizeH="0" baseline="0" noProof="0" dirty="0">
                <a:ln>
                  <a:noFill/>
                </a:ln>
                <a:solidFill>
                  <a:srgbClr val="006666"/>
                </a:solidFill>
                <a:effectLst/>
                <a:uLnTx/>
                <a:uFillTx/>
                <a:latin typeface="Calibri" panose="020F0502020204030204" pitchFamily="34" charset="0"/>
                <a:ea typeface="Calibri" panose="020F0502020204030204" pitchFamily="34" charset="0"/>
                <a:cs typeface="Times New Roman" panose="02020603050405020304" pitchFamily="18" charset="0"/>
              </a:rPr>
              <a:t>OSHA Recordable </a:t>
            </a:r>
            <a:r>
              <a:rPr lang="en-US" sz="2400" dirty="0">
                <a:solidFill>
                  <a:srgbClr val="006666"/>
                </a:solidFill>
                <a:latin typeface="Calibri" panose="020F0502020204030204" pitchFamily="34" charset="0"/>
                <a:ea typeface="Calibri" panose="020F0502020204030204" pitchFamily="34" charset="0"/>
                <a:cs typeface="Times New Roman" panose="02020603050405020304" pitchFamily="18" charset="0"/>
              </a:rPr>
              <a:t>Exposures</a:t>
            </a:r>
            <a:r>
              <a:rPr kumimoji="0" lang="en-US" sz="2400" b="0" i="0" u="none" strike="noStrike" kern="1200" cap="none" spc="0" normalizeH="0" baseline="0" noProof="0" dirty="0">
                <a:ln>
                  <a:noFill/>
                </a:ln>
                <a:solidFill>
                  <a:srgbClr val="006666"/>
                </a:solidFill>
                <a:effectLst/>
                <a:uLnTx/>
                <a:uFillTx/>
                <a:latin typeface="Calibri" panose="020F0502020204030204" pitchFamily="34" charset="0"/>
                <a:ea typeface="Calibri" panose="020F0502020204030204" pitchFamily="34" charset="0"/>
                <a:cs typeface="Times New Roman" panose="02020603050405020304" pitchFamily="18" charset="0"/>
              </a:rPr>
              <a:t>  Fiscal Year 2024 –  2025</a:t>
            </a:r>
            <a:endParaRPr lang="en-US" dirty="0"/>
          </a:p>
        </p:txBody>
      </p:sp>
      <p:pic>
        <p:nvPicPr>
          <p:cNvPr id="6" name="Content Placeholder 5" descr="Chart, bar chart&#10;&#10;AI-generated content may be incorrect.">
            <a:extLst>
              <a:ext uri="{FF2B5EF4-FFF2-40B4-BE49-F238E27FC236}">
                <a16:creationId xmlns:a16="http://schemas.microsoft.com/office/drawing/2014/main" id="{CA231692-92BC-9FC3-FD93-8B004C11C812}"/>
              </a:ext>
            </a:extLst>
          </p:cNvPr>
          <p:cNvPicPr>
            <a:picLocks noGrp="1" noChangeAspect="1"/>
          </p:cNvPicPr>
          <p:nvPr>
            <p:ph idx="1"/>
          </p:nvPr>
        </p:nvPicPr>
        <p:blipFill>
          <a:blip r:embed="rId2"/>
          <a:stretch>
            <a:fillRect/>
          </a:stretch>
        </p:blipFill>
        <p:spPr>
          <a:xfrm>
            <a:off x="2249894" y="1682501"/>
            <a:ext cx="5553850" cy="3315163"/>
          </a:xfrm>
        </p:spPr>
      </p:pic>
      <p:sp>
        <p:nvSpPr>
          <p:cNvPr id="7" name="TextBox 6">
            <a:extLst>
              <a:ext uri="{FF2B5EF4-FFF2-40B4-BE49-F238E27FC236}">
                <a16:creationId xmlns:a16="http://schemas.microsoft.com/office/drawing/2014/main" id="{EF3E9AC2-D583-98DC-480D-4994DFE75318}"/>
              </a:ext>
            </a:extLst>
          </p:cNvPr>
          <p:cNvSpPr txBox="1"/>
          <p:nvPr/>
        </p:nvSpPr>
        <p:spPr>
          <a:xfrm>
            <a:off x="2907587" y="5235540"/>
            <a:ext cx="4428161" cy="1384995"/>
          </a:xfrm>
          <a:prstGeom prst="rect">
            <a:avLst/>
          </a:prstGeom>
          <a:noFill/>
        </p:spPr>
        <p:txBody>
          <a:bodyPr wrap="square" rtlCol="0">
            <a:spAutoFit/>
          </a:bodyPr>
          <a:lstStyle/>
          <a:p>
            <a:r>
              <a:rPr lang="en-US" sz="1100" dirty="0"/>
              <a:t>Figure 2. Blood and body fluid exposures (</a:t>
            </a:r>
            <a:r>
              <a:rPr lang="en-US" sz="1100" dirty="0" err="1"/>
              <a:t>BBFE</a:t>
            </a:r>
            <a:r>
              <a:rPr lang="en-US" sz="1100" dirty="0"/>
              <a:t>) for </a:t>
            </a:r>
            <a:r>
              <a:rPr lang="en-US" sz="1100" dirty="0" err="1"/>
              <a:t>ZSFG</a:t>
            </a:r>
            <a:r>
              <a:rPr lang="en-US" sz="1100" dirty="0"/>
              <a:t> staff for 2020-2024, for each year and various types of staff. Results are variable each year over this period, with the greatest peak in 2022 (114), a dip in 2023 (95), and then an increase in 2024 (109). 2025 data omitted due to lack of complete information at this time.</a:t>
            </a:r>
          </a:p>
          <a:p>
            <a:endParaRPr lang="en-US" dirty="0"/>
          </a:p>
        </p:txBody>
      </p:sp>
    </p:spTree>
    <p:extLst>
      <p:ext uri="{BB962C8B-B14F-4D97-AF65-F5344CB8AC3E}">
        <p14:creationId xmlns:p14="http://schemas.microsoft.com/office/powerpoint/2010/main" val="4029689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278A6B8-995B-40AB-9CAF-308539C38EA4}"/>
              </a:ext>
            </a:extLst>
          </p:cNvPr>
          <p:cNvSpPr>
            <a:spLocks noGrp="1" noChangeArrowheads="1"/>
          </p:cNvSpPr>
          <p:nvPr>
            <p:ph type="title"/>
          </p:nvPr>
        </p:nvSpPr>
        <p:spPr/>
        <p:txBody>
          <a:bodyPr/>
          <a:lstStyle/>
          <a:p>
            <a:pPr eaLnBrk="1" hangingPunct="1"/>
            <a:r>
              <a:rPr lang="en-US" altLang="en-US" dirty="0">
                <a:cs typeface="Times New Roman" panose="02020603050405020304" pitchFamily="18" charset="0"/>
              </a:rPr>
              <a:t>Highlights and Findings by Chapter</a:t>
            </a:r>
          </a:p>
        </p:txBody>
      </p:sp>
      <p:sp>
        <p:nvSpPr>
          <p:cNvPr id="8195" name="Rectangle 3">
            <a:extLst>
              <a:ext uri="{FF2B5EF4-FFF2-40B4-BE49-F238E27FC236}">
                <a16:creationId xmlns:a16="http://schemas.microsoft.com/office/drawing/2014/main" id="{11B97DA8-B226-450E-A52C-7E8D32A435D3}"/>
              </a:ext>
            </a:extLst>
          </p:cNvPr>
          <p:cNvSpPr>
            <a:spLocks noGrp="1" noChangeArrowheads="1"/>
          </p:cNvSpPr>
          <p:nvPr>
            <p:ph type="body" idx="1"/>
          </p:nvPr>
        </p:nvSpPr>
        <p:spPr>
          <a:xfrm>
            <a:off x="1014153" y="1600200"/>
            <a:ext cx="7674235" cy="4750724"/>
          </a:xfrm>
        </p:spPr>
        <p:txBody>
          <a:bodyPr/>
          <a:lstStyle/>
          <a:p>
            <a:pPr eaLnBrk="1" hangingPunct="1">
              <a:lnSpc>
                <a:spcPct val="80000"/>
              </a:lnSpc>
              <a:buFont typeface="Wingdings" panose="05000000000000000000" pitchFamily="2" charset="2"/>
              <a:buNone/>
              <a:defRPr/>
            </a:pPr>
            <a:r>
              <a:rPr lang="en-US" altLang="en-US" sz="2000" b="1" dirty="0">
                <a:latin typeface="+mj-lt"/>
                <a:cs typeface="Times New Roman" panose="02020603050405020304" pitchFamily="18" charset="0"/>
              </a:rPr>
              <a:t>Security Management</a:t>
            </a:r>
          </a:p>
          <a:p>
            <a:pPr eaLnBrk="1" hangingPunct="1">
              <a:lnSpc>
                <a:spcPct val="80000"/>
              </a:lnSpc>
              <a:defRPr/>
            </a:pPr>
            <a:r>
              <a:rPr lang="en-US" altLang="en-US" sz="1600" b="1" dirty="0">
                <a:latin typeface="+mj-lt"/>
              </a:rPr>
              <a:t>Program Objectives:  All program objectives were met. </a:t>
            </a:r>
          </a:p>
          <a:p>
            <a:pPr marL="0" indent="0" eaLnBrk="1" hangingPunct="1">
              <a:lnSpc>
                <a:spcPct val="80000"/>
              </a:lnSpc>
              <a:buNone/>
              <a:defRPr/>
            </a:pPr>
            <a:endParaRPr lang="en-US" altLang="en-US" sz="1600" b="1" dirty="0">
              <a:latin typeface="+mj-lt"/>
            </a:endParaRPr>
          </a:p>
          <a:p>
            <a:pPr eaLnBrk="1" hangingPunct="1">
              <a:lnSpc>
                <a:spcPct val="80000"/>
              </a:lnSpc>
              <a:defRPr/>
            </a:pPr>
            <a:r>
              <a:rPr lang="en-US" altLang="en-US" sz="1600" b="1" dirty="0">
                <a:latin typeface="+mj-lt"/>
              </a:rPr>
              <a:t>Effectiveness: </a:t>
            </a:r>
            <a:r>
              <a:rPr lang="en-US" altLang="en-US" sz="1600" b="1" dirty="0">
                <a:latin typeface="+mj-lt"/>
                <a:cs typeface="Times New Roman" panose="02020603050405020304" pitchFamily="18" charset="0"/>
              </a:rPr>
              <a:t>Program was found to be effective.</a:t>
            </a:r>
            <a:endParaRPr lang="en-US" altLang="en-US" sz="1600" b="1" dirty="0">
              <a:latin typeface="+mj-lt"/>
            </a:endParaRPr>
          </a:p>
          <a:p>
            <a:pPr marL="0" indent="0">
              <a:lnSpc>
                <a:spcPct val="80000"/>
              </a:lnSpc>
              <a:buNone/>
              <a:defRPr/>
            </a:pPr>
            <a:endParaRPr lang="en-US" altLang="en-US" sz="1600" b="1" dirty="0">
              <a:latin typeface="+mj-lt"/>
              <a:cs typeface="Times New Roman" panose="02020603050405020304" pitchFamily="18" charset="0"/>
            </a:endParaRPr>
          </a:p>
          <a:p>
            <a:pPr marL="0" indent="0">
              <a:lnSpc>
                <a:spcPct val="80000"/>
              </a:lnSpc>
              <a:buNone/>
              <a:defRPr/>
            </a:pPr>
            <a:r>
              <a:rPr lang="en-US" altLang="en-US" sz="1600" b="1" dirty="0">
                <a:latin typeface="+mj-lt"/>
              </a:rPr>
              <a:t>Accomplishments:</a:t>
            </a:r>
          </a:p>
          <a:p>
            <a:pPr>
              <a:lnSpc>
                <a:spcPct val="80000"/>
              </a:lnSpc>
              <a:buFont typeface="Wingdings" panose="05000000000000000000" pitchFamily="2" charset="2"/>
              <a:buChar char="v"/>
              <a:defRPr/>
            </a:pPr>
            <a:r>
              <a:rPr lang="en-US" altLang="en-US" sz="1400" b="1" dirty="0">
                <a:latin typeface="+mj-lt"/>
              </a:rPr>
              <a:t>The 2024-2025 Security Program was successful in assuring the provision of a safe, accessible, and secure environment for staff, patients, and visitors, which included the following: </a:t>
            </a:r>
          </a:p>
          <a:p>
            <a:pPr marL="631825" marR="0" lvl="0" indent="-171450" algn="just">
              <a:spcAft>
                <a:spcPts val="600"/>
              </a:spcAft>
              <a:buFont typeface="Wingdings" panose="05000000000000000000" pitchFamily="2" charset="2"/>
              <a:buChar char="v"/>
            </a:pPr>
            <a:r>
              <a:rPr lang="en-US" sz="1400" dirty="0">
                <a:effectLst/>
                <a:latin typeface="Arial" panose="020B0604020202020204" pitchFamily="34" charset="0"/>
                <a:ea typeface="Times New Roman" panose="02020603050405020304" pitchFamily="18" charset="0"/>
                <a:cs typeface="Arial" panose="020B0604020202020204" pitchFamily="34" charset="0"/>
              </a:rPr>
              <a:t>Use-of-force decreased 28% (39 to 28 incidents) from the previous fiscal year.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631825" marR="0" lvl="0" indent="-171450" algn="just">
              <a:spcAft>
                <a:spcPts val="600"/>
              </a:spcAft>
              <a:buFont typeface="Wingdings" panose="05000000000000000000" pitchFamily="2" charset="2"/>
              <a:buChar char="v"/>
            </a:pPr>
            <a:r>
              <a:rPr lang="en-US" sz="1400" dirty="0">
                <a:effectLst/>
                <a:latin typeface="Arial" panose="020B0604020202020204" pitchFamily="34" charset="0"/>
                <a:ea typeface="Times New Roman" panose="02020603050405020304" pitchFamily="18" charset="0"/>
                <a:cs typeface="Arial" panose="020B0604020202020204" pitchFamily="34" charset="0"/>
              </a:rPr>
              <a:t>Reduction in use-of-force ratios per 1K Sheriff’s Office calls-for-service (9,000) and PES intakes by 60%.</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631825" marR="0" lvl="0" indent="-171450" algn="just">
              <a:spcAft>
                <a:spcPts val="600"/>
              </a:spcAft>
              <a:buFont typeface="Wingdings" panose="05000000000000000000" pitchFamily="2" charset="2"/>
              <a:buChar char="v"/>
            </a:pPr>
            <a:r>
              <a:rPr lang="en-US" sz="1400" dirty="0">
                <a:effectLst/>
                <a:latin typeface="Arial" panose="020B0604020202020204" pitchFamily="34" charset="0"/>
                <a:ea typeface="Times New Roman" panose="02020603050405020304" pitchFamily="18" charset="0"/>
                <a:cs typeface="Arial" panose="020B0604020202020204" pitchFamily="34" charset="0"/>
              </a:rPr>
              <a:t>Confiscated nearly 10,500 weapons and contraband through the Emergency Department Security Weapons Screening.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631825" marR="0" lvl="0" indent="-171450" algn="just">
              <a:spcAft>
                <a:spcPts val="600"/>
              </a:spcAft>
              <a:buFont typeface="Wingdings" panose="05000000000000000000" pitchFamily="2" charset="2"/>
              <a:buChar char="v"/>
            </a:pPr>
            <a:r>
              <a:rPr lang="en-US" sz="1400" dirty="0">
                <a:effectLst/>
                <a:latin typeface="Arial" panose="020B0604020202020204" pitchFamily="34" charset="0"/>
                <a:ea typeface="Times New Roman" panose="02020603050405020304" pitchFamily="18" charset="0"/>
                <a:cs typeface="Arial" panose="020B0604020202020204" pitchFamily="34" charset="0"/>
              </a:rPr>
              <a:t>Investigated 27-moderate/high risk workplace violence threat incidents (forty-two percent increase from the previous year by eight incidents) and developed security plans to address the threat and protect the individuals involved.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631825" marR="0" lvl="0" indent="-171450">
              <a:spcAft>
                <a:spcPts val="1000"/>
              </a:spcAft>
              <a:buFont typeface="Wingdings" panose="05000000000000000000" pitchFamily="2" charset="2"/>
              <a:buChar char="v"/>
              <a:tabLst>
                <a:tab pos="114300" algn="l"/>
              </a:tabLst>
            </a:pPr>
            <a:r>
              <a:rPr lang="en-US" sz="1400" dirty="0">
                <a:effectLst/>
                <a:latin typeface="Arial" panose="020B0604020202020204" pitchFamily="34" charset="0"/>
                <a:ea typeface="Calibri" panose="020F0502020204030204" pitchFamily="34" charset="0"/>
                <a:cs typeface="Times New Roman" panose="02020603050405020304" pitchFamily="18" charset="0"/>
              </a:rPr>
              <a:t>Increased security technology through state-of-the-art network video recorders, video management software, and security safeguards to support campus buildings.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L="457200" lvl="1" indent="0">
              <a:lnSpc>
                <a:spcPct val="80000"/>
              </a:lnSpc>
              <a:buNone/>
              <a:defRPr/>
            </a:pPr>
            <a:endParaRPr lang="en-US" sz="1400" dirty="0">
              <a:latin typeface="+mj-lt"/>
            </a:endParaRPr>
          </a:p>
          <a:p>
            <a:pPr marL="0" indent="0">
              <a:lnSpc>
                <a:spcPct val="80000"/>
              </a:lnSpc>
              <a:buFont typeface="Wingdings" panose="05000000000000000000" pitchFamily="2" charset="2"/>
              <a:buNone/>
              <a:defRPr/>
            </a:pPr>
            <a:endParaRPr lang="en-US" altLang="en-US" sz="1400" dirty="0">
              <a:latin typeface="+mj-lt"/>
            </a:endParaRPr>
          </a:p>
          <a:p>
            <a:pPr marL="914400" lvl="2" indent="0" eaLnBrk="1" hangingPunct="1">
              <a:lnSpc>
                <a:spcPct val="80000"/>
              </a:lnSpc>
              <a:buNone/>
              <a:defRPr/>
            </a:pPr>
            <a:endParaRPr lang="en-US" altLang="en-US" sz="1400" dirty="0">
              <a:latin typeface="+mj-lt"/>
            </a:endParaRPr>
          </a:p>
          <a:p>
            <a:pPr lvl="1" eaLnBrk="1" hangingPunct="1">
              <a:lnSpc>
                <a:spcPct val="80000"/>
              </a:lnSpc>
              <a:defRPr/>
            </a:pPr>
            <a:endParaRPr lang="en-US" altLang="en-US" sz="1400" dirty="0">
              <a:latin typeface="Calibri" panose="020F0502020204030204" pitchFamily="34" charset="0"/>
            </a:endParaRPr>
          </a:p>
          <a:p>
            <a:pPr lvl="2" eaLnBrk="1" hangingPunct="1">
              <a:lnSpc>
                <a:spcPct val="80000"/>
              </a:lnSpc>
              <a:defRPr/>
            </a:pPr>
            <a:endParaRPr lang="en-US" altLang="en-US" sz="1400" dirty="0">
              <a:latin typeface="Calibri" panose="020F0502020204030204" pitchFamily="34" charset="0"/>
            </a:endParaRPr>
          </a:p>
          <a:p>
            <a:pPr lvl="1" eaLnBrk="1" hangingPunct="1">
              <a:lnSpc>
                <a:spcPct val="80000"/>
              </a:lnSpc>
              <a:defRPr/>
            </a:pPr>
            <a:endParaRPr lang="en-US" altLang="en-US" sz="1400" dirty="0">
              <a:latin typeface="Calibri" panose="020F0502020204030204" pitchFamily="34" charset="0"/>
            </a:endParaRPr>
          </a:p>
          <a:p>
            <a:pPr eaLnBrk="1" hangingPunct="1">
              <a:lnSpc>
                <a:spcPct val="80000"/>
              </a:lnSpc>
              <a:buFont typeface="Wingdings" panose="05000000000000000000" pitchFamily="2" charset="2"/>
              <a:buNone/>
              <a:defRPr/>
            </a:pPr>
            <a:endParaRPr lang="en-US" altLang="en-US" sz="1400" dirty="0"/>
          </a:p>
          <a:p>
            <a:pPr eaLnBrk="1" hangingPunct="1">
              <a:lnSpc>
                <a:spcPct val="80000"/>
              </a:lnSpc>
              <a:buFont typeface="Wingdings" panose="05000000000000000000" pitchFamily="2" charset="2"/>
              <a:buNone/>
              <a:defRPr/>
            </a:pPr>
            <a:endParaRPr lang="en-US" altLang="en-US" sz="1400" dirty="0">
              <a:latin typeface="+mj-lt"/>
            </a:endParaRPr>
          </a:p>
          <a:p>
            <a:pPr lvl="1" eaLnBrk="1" hangingPunct="1">
              <a:lnSpc>
                <a:spcPct val="80000"/>
              </a:lnSpc>
              <a:defRPr/>
            </a:pPr>
            <a:endParaRPr lang="en-US" altLang="en-US" sz="900" dirty="0">
              <a:latin typeface="Calibri" panose="020F0502020204030204" pitchFamily="34" charset="0"/>
            </a:endParaRPr>
          </a:p>
        </p:txBody>
      </p:sp>
    </p:spTree>
    <p:extLst>
      <p:ext uri="{BB962C8B-B14F-4D97-AF65-F5344CB8AC3E}">
        <p14:creationId xmlns:p14="http://schemas.microsoft.com/office/powerpoint/2010/main" val="4060573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A8B67-C9B4-4629-9289-9DBDB9FAF782}"/>
              </a:ext>
            </a:extLst>
          </p:cNvPr>
          <p:cNvSpPr>
            <a:spLocks noGrp="1"/>
          </p:cNvSpPr>
          <p:nvPr>
            <p:ph type="title"/>
          </p:nvPr>
        </p:nvSpPr>
        <p:spPr/>
        <p:txBody>
          <a:bodyPr/>
          <a:lstStyle/>
          <a:p>
            <a:r>
              <a:rPr lang="en-US" sz="3600" kern="1200" dirty="0">
                <a:solidFill>
                  <a:srgbClr val="38858C"/>
                </a:solidFill>
                <a:latin typeface="+mj-lt"/>
                <a:ea typeface="+mj-ea"/>
                <a:cs typeface="+mj-cs"/>
              </a:rPr>
              <a:t>Performance Metrics </a:t>
            </a:r>
            <a:endParaRPr lang="en-US" dirty="0"/>
          </a:p>
        </p:txBody>
      </p:sp>
      <p:graphicFrame>
        <p:nvGraphicFramePr>
          <p:cNvPr id="4" name="Table 4">
            <a:extLst>
              <a:ext uri="{FF2B5EF4-FFF2-40B4-BE49-F238E27FC236}">
                <a16:creationId xmlns:a16="http://schemas.microsoft.com/office/drawing/2014/main" id="{55B16F81-910A-6E82-604B-65FA5161DE81}"/>
              </a:ext>
            </a:extLst>
          </p:cNvPr>
          <p:cNvGraphicFramePr>
            <a:graphicFrameLocks noGrp="1"/>
          </p:cNvGraphicFramePr>
          <p:nvPr>
            <p:ph idx="1"/>
            <p:extLst>
              <p:ext uri="{D42A27DB-BD31-4B8C-83A1-F6EECF244321}">
                <p14:modId xmlns:p14="http://schemas.microsoft.com/office/powerpoint/2010/main" val="3998299912"/>
              </p:ext>
            </p:extLst>
          </p:nvPr>
        </p:nvGraphicFramePr>
        <p:xfrm>
          <a:off x="1370013" y="1827213"/>
          <a:ext cx="7313610" cy="2858264"/>
        </p:xfrm>
        <a:graphic>
          <a:graphicData uri="http://schemas.openxmlformats.org/drawingml/2006/table">
            <a:tbl>
              <a:tblPr firstRow="1" bandRow="1">
                <a:tableStyleId>{5C22544A-7EE6-4342-B048-85BDC9FD1C3A}</a:tableStyleId>
              </a:tblPr>
              <a:tblGrid>
                <a:gridCol w="2437870">
                  <a:extLst>
                    <a:ext uri="{9D8B030D-6E8A-4147-A177-3AD203B41FA5}">
                      <a16:colId xmlns:a16="http://schemas.microsoft.com/office/drawing/2014/main" val="578881526"/>
                    </a:ext>
                  </a:extLst>
                </a:gridCol>
                <a:gridCol w="2437870">
                  <a:extLst>
                    <a:ext uri="{9D8B030D-6E8A-4147-A177-3AD203B41FA5}">
                      <a16:colId xmlns:a16="http://schemas.microsoft.com/office/drawing/2014/main" val="3042434119"/>
                    </a:ext>
                  </a:extLst>
                </a:gridCol>
                <a:gridCol w="2437870">
                  <a:extLst>
                    <a:ext uri="{9D8B030D-6E8A-4147-A177-3AD203B41FA5}">
                      <a16:colId xmlns:a16="http://schemas.microsoft.com/office/drawing/2014/main" val="641192067"/>
                    </a:ext>
                  </a:extLst>
                </a:gridCol>
              </a:tblGrid>
              <a:tr h="370840">
                <a:tc gridSpan="3">
                  <a:txBody>
                    <a:bodyPr/>
                    <a:lstStyle/>
                    <a:p>
                      <a:pPr algn="ctr"/>
                      <a:r>
                        <a:rPr lang="en-US" sz="1400" b="0" kern="1200" dirty="0">
                          <a:solidFill>
                            <a:schemeClr val="tx1"/>
                          </a:solidFill>
                          <a:effectLst/>
                          <a:latin typeface="+mn-lt"/>
                          <a:ea typeface="+mn-ea"/>
                          <a:cs typeface="+mn-cs"/>
                        </a:rPr>
                        <a:t>FY 2024-2025, Annual Performance Metrics</a:t>
                      </a:r>
                      <a:endParaRPr lang="en-US" sz="1400" b="0" dirty="0">
                        <a:solidFill>
                          <a:schemeClr val="tx1"/>
                        </a:solidFill>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726026055"/>
                  </a:ext>
                </a:extLst>
              </a:tr>
              <a:tr h="370840">
                <a:tc gridSpan="2">
                  <a:txBody>
                    <a:bodyPr/>
                    <a:lstStyle/>
                    <a:p>
                      <a:pPr algn="l"/>
                      <a:r>
                        <a:rPr lang="en-US" sz="1400" b="1" kern="1200" dirty="0">
                          <a:solidFill>
                            <a:schemeClr val="dk1"/>
                          </a:solidFill>
                          <a:effectLst/>
                          <a:latin typeface="+mn-lt"/>
                          <a:ea typeface="+mn-ea"/>
                          <a:cs typeface="+mn-cs"/>
                        </a:rPr>
                        <a:t>                                                    Target</a:t>
                      </a:r>
                      <a:endParaRPr lang="en-US" sz="1400" dirty="0"/>
                    </a:p>
                  </a:txBody>
                  <a:tcPr/>
                </a:tc>
                <a:tc hMerge="1">
                  <a:txBody>
                    <a:bodyPr/>
                    <a:lstStyle/>
                    <a:p>
                      <a:r>
                        <a:rPr lang="en-US" sz="1800" b="1" kern="1200" dirty="0">
                          <a:solidFill>
                            <a:schemeClr val="dk1"/>
                          </a:solidFill>
                          <a:effectLst/>
                          <a:latin typeface="+mn-lt"/>
                          <a:ea typeface="+mn-ea"/>
                          <a:cs typeface="+mn-cs"/>
                        </a:rPr>
                        <a:t>Target</a:t>
                      </a:r>
                      <a:endParaRPr lang="en-US" dirty="0"/>
                    </a:p>
                  </a:txBody>
                  <a:tcPr/>
                </a:tc>
                <a:tc>
                  <a:txBody>
                    <a:bodyPr/>
                    <a:lstStyle/>
                    <a:p>
                      <a:r>
                        <a:rPr lang="en-US" sz="1400" b="1" kern="1200" dirty="0">
                          <a:solidFill>
                            <a:schemeClr val="dk1"/>
                          </a:solidFill>
                          <a:effectLst/>
                          <a:latin typeface="+mn-lt"/>
                          <a:ea typeface="+mn-ea"/>
                          <a:cs typeface="+mn-cs"/>
                        </a:rPr>
                        <a:t>Overall Performance</a:t>
                      </a:r>
                      <a:endParaRPr lang="en-US" sz="1400" dirty="0"/>
                    </a:p>
                  </a:txBody>
                  <a:tcPr/>
                </a:tc>
                <a:extLst>
                  <a:ext uri="{0D108BD9-81ED-4DB2-BD59-A6C34878D82A}">
                    <a16:rowId xmlns:a16="http://schemas.microsoft.com/office/drawing/2014/main" val="1531262124"/>
                  </a:ext>
                </a:extLst>
              </a:tr>
              <a:tr h="370840">
                <a:tc>
                  <a:txBody>
                    <a:bodyPr/>
                    <a:lstStyle/>
                    <a:p>
                      <a:pPr marL="0" marR="0">
                        <a:lnSpc>
                          <a:spcPct val="107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Code Green Response (Patient Elopement)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90%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Aft>
                          <a:spcPts val="600"/>
                        </a:spcAft>
                        <a:buNone/>
                      </a:pPr>
                      <a:r>
                        <a:rPr lang="en-US" sz="1400" b="0" kern="12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100%</a:t>
                      </a:r>
                      <a:endParaRPr lang="en-US" sz="14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407986"/>
                  </a:ext>
                </a:extLst>
              </a:tr>
              <a:tr h="370840">
                <a:tc>
                  <a:txBody>
                    <a:bodyPr/>
                    <a:lstStyle/>
                    <a:p>
                      <a:pPr marL="0" marR="0">
                        <a:lnSpc>
                          <a:spcPct val="107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Customer Satisfaction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90%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Aft>
                          <a:spcPts val="600"/>
                        </a:spcAft>
                        <a:buNone/>
                      </a:pPr>
                      <a:r>
                        <a:rPr lang="en-US" sz="1400" b="0" kern="12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92%</a:t>
                      </a:r>
                      <a:endParaRPr lang="en-US" sz="14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3864340"/>
                  </a:ext>
                </a:extLst>
              </a:tr>
              <a:tr h="370840">
                <a:tc>
                  <a:txBody>
                    <a:bodyPr/>
                    <a:lstStyle/>
                    <a:p>
                      <a:pPr marL="0" marR="0">
                        <a:lnSpc>
                          <a:spcPct val="107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Electronic Security Systems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98%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Aft>
                          <a:spcPts val="600"/>
                        </a:spcAft>
                        <a:buNone/>
                      </a:pPr>
                      <a:r>
                        <a:rPr lang="en-US" sz="1400" b="0" kern="12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96%</a:t>
                      </a:r>
                      <a:endParaRPr lang="en-US" sz="14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1288553"/>
                  </a:ext>
                </a:extLst>
              </a:tr>
              <a:tr h="370840">
                <a:tc>
                  <a:txBody>
                    <a:bodyPr/>
                    <a:lstStyle/>
                    <a:p>
                      <a:pPr marL="0" marR="0">
                        <a:lnSpc>
                          <a:spcPct val="107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San Francisco Sheriff Office MOU Compliance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3.5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Aft>
                          <a:spcPts val="600"/>
                        </a:spcAft>
                        <a:buNone/>
                      </a:pPr>
                      <a:r>
                        <a:rPr lang="en-US" sz="1400" b="0" kern="12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3.6</a:t>
                      </a:r>
                      <a:endParaRPr lang="en-US" sz="14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8011629"/>
                  </a:ext>
                </a:extLst>
              </a:tr>
              <a:tr h="370840">
                <a:tc>
                  <a:txBody>
                    <a:bodyPr/>
                    <a:lstStyle/>
                    <a:p>
                      <a:pPr marL="0" marR="0">
                        <a:lnSpc>
                          <a:spcPct val="107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Employee Security Awareness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90%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Aft>
                          <a:spcPts val="600"/>
                        </a:spcAft>
                        <a:buNone/>
                      </a:pPr>
                      <a:r>
                        <a:rPr lang="en-US" sz="1400" b="0" kern="12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100%</a:t>
                      </a:r>
                      <a:endParaRPr lang="en-US" sz="14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2665771"/>
                  </a:ext>
                </a:extLst>
              </a:tr>
            </a:tbl>
          </a:graphicData>
        </a:graphic>
      </p:graphicFrame>
    </p:spTree>
    <p:extLst>
      <p:ext uri="{BB962C8B-B14F-4D97-AF65-F5344CB8AC3E}">
        <p14:creationId xmlns:p14="http://schemas.microsoft.com/office/powerpoint/2010/main" val="514093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A3C2-EBDB-4402-A8FB-E28D27D058B7}"/>
              </a:ext>
            </a:extLst>
          </p:cNvPr>
          <p:cNvSpPr>
            <a:spLocks noGrp="1"/>
          </p:cNvSpPr>
          <p:nvPr>
            <p:ph type="title"/>
          </p:nvPr>
        </p:nvSpPr>
        <p:spPr/>
        <p:txBody>
          <a:bodyPr>
            <a:noAutofit/>
          </a:bodyPr>
          <a:lstStyle/>
          <a:p>
            <a:pPr>
              <a:defRPr/>
            </a:pPr>
            <a:r>
              <a:rPr lang="en-US" sz="2800" b="0" dirty="0">
                <a:latin typeface="Arial" panose="020B0604020202020204" pitchFamily="34" charset="0"/>
                <a:cs typeface="Arial" panose="020B0604020202020204" pitchFamily="34" charset="0"/>
              </a:rPr>
              <a:t>  Threat and Workplace Violence Investigations</a:t>
            </a:r>
          </a:p>
        </p:txBody>
      </p:sp>
      <p:sp>
        <p:nvSpPr>
          <p:cNvPr id="16390" name="Rectangle 1">
            <a:extLst>
              <a:ext uri="{FF2B5EF4-FFF2-40B4-BE49-F238E27FC236}">
                <a16:creationId xmlns:a16="http://schemas.microsoft.com/office/drawing/2014/main" id="{3B2CC447-430A-45D3-BFF2-6A9FF9C33EE4}"/>
              </a:ext>
            </a:extLst>
          </p:cNvPr>
          <p:cNvSpPr>
            <a:spLocks noChangeArrowheads="1"/>
          </p:cNvSpPr>
          <p:nvPr/>
        </p:nvSpPr>
        <p:spPr bwMode="auto">
          <a:xfrm>
            <a:off x="501650" y="2995613"/>
            <a:ext cx="11283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15" name="TextBox 14">
            <a:extLst>
              <a:ext uri="{FF2B5EF4-FFF2-40B4-BE49-F238E27FC236}">
                <a16:creationId xmlns:a16="http://schemas.microsoft.com/office/drawing/2014/main" id="{F0B17A68-A36E-4DB1-A515-DC7CC4D033C2}"/>
              </a:ext>
            </a:extLst>
          </p:cNvPr>
          <p:cNvSpPr txBox="1"/>
          <p:nvPr/>
        </p:nvSpPr>
        <p:spPr>
          <a:xfrm>
            <a:off x="4918867" y="2616806"/>
            <a:ext cx="4041775" cy="2878224"/>
          </a:xfrm>
          <a:prstGeom prst="rect">
            <a:avLst/>
          </a:prstGeom>
          <a:noFill/>
        </p:spPr>
        <p:txBody>
          <a:bodyPr wrap="square">
            <a:spAutoFit/>
          </a:bodyPr>
          <a:lstStyle/>
          <a:p>
            <a:pPr marL="342900" marR="0" lvl="0" indent="-342900">
              <a:lnSpc>
                <a:spcPct val="115000"/>
              </a:lnSpc>
              <a:spcAft>
                <a:spcPts val="1000"/>
              </a:spcAft>
              <a:buFont typeface="Arial" panose="020B0604020202020204" pitchFamily="34" charset="0"/>
              <a:buChar char="-"/>
              <a:tabLst>
                <a:tab pos="514350" algn="l"/>
              </a:tabLst>
            </a:pPr>
            <a:r>
              <a:rPr lang="en-US" sz="1300" dirty="0">
                <a:effectLst/>
                <a:latin typeface="+mj-lt"/>
                <a:ea typeface="Calibri" panose="020F0502020204030204" pitchFamily="34" charset="0"/>
                <a:cs typeface="Times New Roman" panose="02020603050405020304" pitchFamily="18" charset="0"/>
              </a:rPr>
              <a:t>Over a 4-year period, moderate and high-risk investigations increased 13%. </a:t>
            </a:r>
          </a:p>
          <a:p>
            <a:pPr marL="342900" marR="0" lvl="0" indent="-342900">
              <a:lnSpc>
                <a:spcPct val="115000"/>
              </a:lnSpc>
              <a:spcAft>
                <a:spcPts val="1000"/>
              </a:spcAft>
              <a:buFont typeface="Arial" panose="020B0604020202020204" pitchFamily="34" charset="0"/>
              <a:buChar char="-"/>
              <a:tabLst>
                <a:tab pos="514350" algn="l"/>
              </a:tabLst>
            </a:pPr>
            <a:r>
              <a:rPr lang="en-US" sz="1300" dirty="0">
                <a:effectLst/>
                <a:latin typeface="+mj-lt"/>
                <a:ea typeface="Calibri" panose="020F0502020204030204" pitchFamily="34" charset="0"/>
                <a:cs typeface="Times New Roman" panose="02020603050405020304" pitchFamily="18" charset="0"/>
              </a:rPr>
              <a:t>Threat management investigations increased 42% (8 reports) from the previous year.</a:t>
            </a:r>
          </a:p>
          <a:p>
            <a:pPr marL="339725" marR="0" indent="-339725">
              <a:lnSpc>
                <a:spcPct val="115000"/>
              </a:lnSpc>
              <a:spcAft>
                <a:spcPts val="1000"/>
              </a:spcAft>
              <a:buNone/>
              <a:tabLst>
                <a:tab pos="514350" algn="l"/>
              </a:tabLst>
            </a:pPr>
            <a:r>
              <a:rPr lang="en-US" sz="1300" dirty="0">
                <a:effectLst/>
                <a:latin typeface="+mj-lt"/>
                <a:ea typeface="Calibri" panose="020F0502020204030204" pitchFamily="34" charset="0"/>
                <a:cs typeface="Times New Roman" panose="02020603050405020304" pitchFamily="18" charset="0"/>
              </a:rPr>
              <a:t> -     Building 5 lobby accounted for 33% of investigations and 89% (24 of 27) involving reports of threats.  </a:t>
            </a:r>
          </a:p>
          <a:p>
            <a:pPr marL="339725" marR="0" indent="-339725">
              <a:lnSpc>
                <a:spcPct val="115000"/>
              </a:lnSpc>
              <a:spcAft>
                <a:spcPts val="1000"/>
              </a:spcAft>
              <a:buNone/>
              <a:tabLst>
                <a:tab pos="514350" algn="l"/>
              </a:tabLst>
            </a:pPr>
            <a:r>
              <a:rPr lang="en-US" sz="1300" dirty="0">
                <a:effectLst/>
                <a:latin typeface="+mj-lt"/>
                <a:ea typeface="Calibri" panose="020F0502020204030204" pitchFamily="34" charset="0"/>
                <a:cs typeface="Times New Roman" panose="02020603050405020304" pitchFamily="18" charset="0"/>
              </a:rPr>
              <a:t> </a:t>
            </a:r>
            <a:endParaRPr lang="en-US" sz="1300" dirty="0">
              <a:effectLst/>
              <a:latin typeface="+mj-lt"/>
              <a:ea typeface="Times New Roman" panose="02020603050405020304" pitchFamily="18" charset="0"/>
              <a:cs typeface="Times New Roman" panose="02020603050405020304" pitchFamily="18" charset="0"/>
            </a:endParaRPr>
          </a:p>
          <a:p>
            <a:pPr marR="0" lvl="0">
              <a:lnSpc>
                <a:spcPct val="115000"/>
              </a:lnSpc>
              <a:spcBef>
                <a:spcPts val="0"/>
              </a:spcBef>
              <a:spcAft>
                <a:spcPts val="0"/>
              </a:spcAft>
            </a:pPr>
            <a:endParaRPr lang="en-US" sz="1400" dirty="0">
              <a:effectLst/>
              <a:latin typeface="Arial" panose="020B0604020202020204" pitchFamily="34" charset="0"/>
              <a:ea typeface="Times New Roman" panose="02020603050405020304" pitchFamily="18" charset="0"/>
            </a:endParaRPr>
          </a:p>
          <a:p>
            <a:pPr marR="0" lvl="0">
              <a:spcBef>
                <a:spcPts val="0"/>
              </a:spcBef>
              <a:spcAft>
                <a:spcPts val="0"/>
              </a:spcAft>
            </a:pPr>
            <a:endParaRPr lang="en-US" sz="1200" dirty="0">
              <a:effectLst/>
              <a:latin typeface="Arial" panose="020B0604020202020204" pitchFamily="34" charset="0"/>
              <a:ea typeface="Times New Roman" panose="02020603050405020304" pitchFamily="18" charset="0"/>
            </a:endParaRPr>
          </a:p>
        </p:txBody>
      </p:sp>
      <p:graphicFrame>
        <p:nvGraphicFramePr>
          <p:cNvPr id="5" name="Chart 4">
            <a:extLst>
              <a:ext uri="{FF2B5EF4-FFF2-40B4-BE49-F238E27FC236}">
                <a16:creationId xmlns:a16="http://schemas.microsoft.com/office/drawing/2014/main" id="{4E21C240-CBED-4A4D-14BA-E20BD1A46F07}"/>
              </a:ext>
            </a:extLst>
          </p:cNvPr>
          <p:cNvGraphicFramePr>
            <a:graphicFrameLocks/>
          </p:cNvGraphicFramePr>
          <p:nvPr>
            <p:extLst>
              <p:ext uri="{D42A27DB-BD31-4B8C-83A1-F6EECF244321}">
                <p14:modId xmlns:p14="http://schemas.microsoft.com/office/powerpoint/2010/main" val="446949648"/>
              </p:ext>
            </p:extLst>
          </p:nvPr>
        </p:nvGraphicFramePr>
        <p:xfrm>
          <a:off x="877093" y="1605675"/>
          <a:ext cx="4041774" cy="21854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00000000-0008-0000-0000-000027000000}"/>
              </a:ext>
            </a:extLst>
          </p:cNvPr>
          <p:cNvGraphicFramePr>
            <a:graphicFrameLocks/>
          </p:cNvGraphicFramePr>
          <p:nvPr>
            <p:extLst>
              <p:ext uri="{D42A27DB-BD31-4B8C-83A1-F6EECF244321}">
                <p14:modId xmlns:p14="http://schemas.microsoft.com/office/powerpoint/2010/main" val="91563311"/>
              </p:ext>
            </p:extLst>
          </p:nvPr>
        </p:nvGraphicFramePr>
        <p:xfrm>
          <a:off x="877093" y="3979201"/>
          <a:ext cx="4041774" cy="22031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5260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DE53183-0890-4619-A1F6-F63E264EBE32}"/>
              </a:ext>
            </a:extLst>
          </p:cNvPr>
          <p:cNvSpPr>
            <a:spLocks noGrp="1" noChangeArrowheads="1"/>
          </p:cNvSpPr>
          <p:nvPr>
            <p:ph type="title"/>
          </p:nvPr>
        </p:nvSpPr>
        <p:spPr>
          <a:xfrm>
            <a:off x="1295400" y="228600"/>
            <a:ext cx="7313613" cy="1143000"/>
          </a:xfrm>
        </p:spPr>
        <p:txBody>
          <a:bodyPr/>
          <a:lstStyle/>
          <a:p>
            <a:pPr eaLnBrk="1" hangingPunct="1"/>
            <a:r>
              <a:rPr lang="en-US" altLang="en-US">
                <a:cs typeface="Times New Roman" panose="02020603050405020304" pitchFamily="18" charset="0"/>
              </a:rPr>
              <a:t>Overview</a:t>
            </a:r>
          </a:p>
        </p:txBody>
      </p:sp>
      <p:sp>
        <p:nvSpPr>
          <p:cNvPr id="4099" name="Rectangle 3">
            <a:extLst>
              <a:ext uri="{FF2B5EF4-FFF2-40B4-BE49-F238E27FC236}">
                <a16:creationId xmlns:a16="http://schemas.microsoft.com/office/drawing/2014/main" id="{E0D307AA-9861-49A2-9349-31805FA73E7A}"/>
              </a:ext>
            </a:extLst>
          </p:cNvPr>
          <p:cNvSpPr>
            <a:spLocks noGrp="1" noChangeArrowheads="1"/>
          </p:cNvSpPr>
          <p:nvPr>
            <p:ph type="body" idx="1"/>
          </p:nvPr>
        </p:nvSpPr>
        <p:spPr>
          <a:xfrm>
            <a:off x="1295400" y="1600200"/>
            <a:ext cx="7313613" cy="4114800"/>
          </a:xfrm>
        </p:spPr>
        <p:txBody>
          <a:bodyPr/>
          <a:lstStyle/>
          <a:p>
            <a:pPr eaLnBrk="1" hangingPunct="1">
              <a:lnSpc>
                <a:spcPct val="90000"/>
              </a:lnSpc>
              <a:defRPr/>
            </a:pPr>
            <a:r>
              <a:rPr lang="en-US" altLang="en-US" sz="1800" dirty="0">
                <a:latin typeface="+mj-lt"/>
                <a:cs typeface="Times New Roman" panose="02020603050405020304" pitchFamily="18" charset="0"/>
              </a:rPr>
              <a:t>Scope of Report</a:t>
            </a:r>
          </a:p>
          <a:p>
            <a:pPr lvl="1" eaLnBrk="1" hangingPunct="1">
              <a:lnSpc>
                <a:spcPct val="90000"/>
              </a:lnSpc>
              <a:defRPr/>
            </a:pPr>
            <a:r>
              <a:rPr lang="en-US" altLang="en-US" sz="1800" b="1" dirty="0">
                <a:latin typeface="+mj-lt"/>
                <a:cs typeface="Times New Roman" panose="02020603050405020304" pitchFamily="18" charset="0"/>
              </a:rPr>
              <a:t>Seven Joint Commission EOC Chapters</a:t>
            </a:r>
          </a:p>
          <a:p>
            <a:pPr lvl="2" eaLnBrk="1" hangingPunct="1">
              <a:lnSpc>
                <a:spcPct val="90000"/>
              </a:lnSpc>
              <a:defRPr/>
            </a:pPr>
            <a:r>
              <a:rPr lang="en-US" altLang="en-US" sz="1800" dirty="0">
                <a:latin typeface="+mj-lt"/>
                <a:cs typeface="Times New Roman" panose="02020603050405020304" pitchFamily="18" charset="0"/>
              </a:rPr>
              <a:t>Emergency Management</a:t>
            </a:r>
          </a:p>
          <a:p>
            <a:pPr lvl="2" eaLnBrk="1" hangingPunct="1">
              <a:lnSpc>
                <a:spcPct val="90000"/>
              </a:lnSpc>
              <a:defRPr/>
            </a:pPr>
            <a:r>
              <a:rPr lang="en-US" altLang="en-US" sz="1800" dirty="0">
                <a:latin typeface="+mj-lt"/>
                <a:cs typeface="Times New Roman" panose="02020603050405020304" pitchFamily="18" charset="0"/>
              </a:rPr>
              <a:t>Fire Life Safety</a:t>
            </a:r>
          </a:p>
          <a:p>
            <a:pPr lvl="2" eaLnBrk="1" hangingPunct="1">
              <a:lnSpc>
                <a:spcPct val="90000"/>
              </a:lnSpc>
              <a:defRPr/>
            </a:pPr>
            <a:r>
              <a:rPr lang="en-US" altLang="en-US" sz="1800" dirty="0">
                <a:latin typeface="+mj-lt"/>
                <a:cs typeface="Times New Roman" panose="02020603050405020304" pitchFamily="18" charset="0"/>
              </a:rPr>
              <a:t>Hazardous Materials and Waste</a:t>
            </a:r>
          </a:p>
          <a:p>
            <a:pPr lvl="2" eaLnBrk="1" hangingPunct="1">
              <a:lnSpc>
                <a:spcPct val="90000"/>
              </a:lnSpc>
              <a:defRPr/>
            </a:pPr>
            <a:r>
              <a:rPr lang="en-US" altLang="en-US" sz="1800" dirty="0">
                <a:latin typeface="+mj-lt"/>
                <a:cs typeface="Times New Roman" panose="02020603050405020304" pitchFamily="18" charset="0"/>
              </a:rPr>
              <a:t>Medical Equipment</a:t>
            </a:r>
          </a:p>
          <a:p>
            <a:pPr lvl="2" eaLnBrk="1" hangingPunct="1">
              <a:lnSpc>
                <a:spcPct val="90000"/>
              </a:lnSpc>
              <a:defRPr/>
            </a:pPr>
            <a:r>
              <a:rPr lang="en-US" altLang="en-US" sz="1800" dirty="0">
                <a:latin typeface="+mj-lt"/>
                <a:cs typeface="Times New Roman" panose="02020603050405020304" pitchFamily="18" charset="0"/>
              </a:rPr>
              <a:t>Safety Management</a:t>
            </a:r>
          </a:p>
          <a:p>
            <a:pPr lvl="2" eaLnBrk="1" hangingPunct="1">
              <a:lnSpc>
                <a:spcPct val="90000"/>
              </a:lnSpc>
              <a:defRPr/>
            </a:pPr>
            <a:r>
              <a:rPr lang="en-US" altLang="en-US" sz="1800" dirty="0">
                <a:latin typeface="+mj-lt"/>
                <a:cs typeface="Times New Roman" panose="02020603050405020304" pitchFamily="18" charset="0"/>
              </a:rPr>
              <a:t>Security Management</a:t>
            </a:r>
          </a:p>
          <a:p>
            <a:pPr lvl="2" eaLnBrk="1" hangingPunct="1">
              <a:lnSpc>
                <a:spcPct val="90000"/>
              </a:lnSpc>
              <a:defRPr/>
            </a:pPr>
            <a:r>
              <a:rPr lang="en-US" altLang="en-US" sz="1800" dirty="0">
                <a:latin typeface="+mj-lt"/>
                <a:cs typeface="Times New Roman" panose="02020603050405020304" pitchFamily="18" charset="0"/>
              </a:rPr>
              <a:t>Utilities Management </a:t>
            </a:r>
          </a:p>
          <a:p>
            <a:pPr marL="914400" lvl="2" indent="0" eaLnBrk="1" hangingPunct="1">
              <a:lnSpc>
                <a:spcPct val="90000"/>
              </a:lnSpc>
              <a:buNone/>
              <a:defRPr/>
            </a:pPr>
            <a:endParaRPr lang="en-US" altLang="en-US" sz="1800" dirty="0">
              <a:latin typeface="+mj-lt"/>
              <a:cs typeface="Times New Roman" panose="02020603050405020304" pitchFamily="18" charset="0"/>
            </a:endParaRPr>
          </a:p>
          <a:p>
            <a:pPr eaLnBrk="1" hangingPunct="1">
              <a:lnSpc>
                <a:spcPct val="90000"/>
              </a:lnSpc>
              <a:defRPr/>
            </a:pPr>
            <a:r>
              <a:rPr lang="en-US" altLang="en-US" sz="1800" dirty="0">
                <a:latin typeface="+mj-lt"/>
                <a:cs typeface="Times New Roman" panose="02020603050405020304" pitchFamily="18" charset="0"/>
              </a:rPr>
              <a:t>Annual Review by Environment of Care Committee. </a:t>
            </a:r>
            <a:r>
              <a:rPr lang="en-US" altLang="en-US" sz="1800" u="sng" dirty="0">
                <a:latin typeface="+mj-lt"/>
                <a:cs typeface="Times New Roman" panose="02020603050405020304" pitchFamily="18" charset="0"/>
              </a:rPr>
              <a:t>The overall program was deemed effective. </a:t>
            </a:r>
          </a:p>
          <a:p>
            <a:pPr eaLnBrk="1" hangingPunct="1">
              <a:lnSpc>
                <a:spcPct val="90000"/>
              </a:lnSpc>
              <a:defRPr/>
            </a:pPr>
            <a:endParaRPr lang="en-US" altLang="en-US" sz="1800" dirty="0">
              <a:latin typeface="Calibri" panose="020F0502020204030204" pitchFamily="34" charset="0"/>
            </a:endParaRPr>
          </a:p>
          <a:p>
            <a:pPr lvl="1" eaLnBrk="1" hangingPunct="1">
              <a:lnSpc>
                <a:spcPct val="90000"/>
              </a:lnSpc>
              <a:buFont typeface="Wingdings" panose="05000000000000000000" pitchFamily="2" charset="2"/>
              <a:buNone/>
              <a:defRPr/>
            </a:pPr>
            <a:endParaRPr lang="en-US" altLang="en-US" sz="1800" dirty="0"/>
          </a:p>
          <a:p>
            <a:pPr eaLnBrk="1" hangingPunct="1">
              <a:lnSpc>
                <a:spcPct val="90000"/>
              </a:lnSpc>
              <a:defRPr/>
            </a:pPr>
            <a:endParaRPr lang="en-US" altLang="en-US" sz="2000" dirty="0"/>
          </a:p>
          <a:p>
            <a:pPr eaLnBrk="1" hangingPunct="1">
              <a:lnSpc>
                <a:spcPct val="90000"/>
              </a:lnSpc>
              <a:defRPr/>
            </a:pPr>
            <a:endParaRPr lang="en-US" altLang="en-US" sz="2000" dirty="0"/>
          </a:p>
          <a:p>
            <a:pPr eaLnBrk="1" hangingPunct="1">
              <a:lnSpc>
                <a:spcPct val="90000"/>
              </a:lnSpc>
              <a:buFont typeface="Wingdings" panose="05000000000000000000" pitchFamily="2" charset="2"/>
              <a:buNone/>
              <a:defRPr/>
            </a:pPr>
            <a:endParaRPr lang="en-US" altLang="en-US" sz="2000" dirty="0"/>
          </a:p>
        </p:txBody>
      </p:sp>
    </p:spTree>
    <p:extLst>
      <p:ext uri="{BB962C8B-B14F-4D97-AF65-F5344CB8AC3E}">
        <p14:creationId xmlns:p14="http://schemas.microsoft.com/office/powerpoint/2010/main" val="3182590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3D1FE-B6E1-4DBE-B591-F2BD965312CC}"/>
              </a:ext>
            </a:extLst>
          </p:cNvPr>
          <p:cNvSpPr>
            <a:spLocks noGrp="1"/>
          </p:cNvSpPr>
          <p:nvPr>
            <p:ph type="title"/>
          </p:nvPr>
        </p:nvSpPr>
        <p:spPr/>
        <p:txBody>
          <a:bodyPr>
            <a:normAutofit/>
          </a:bodyPr>
          <a:lstStyle/>
          <a:p>
            <a:pPr algn="ctr">
              <a:defRPr/>
            </a:pPr>
            <a:r>
              <a:rPr lang="en-US" sz="2800" b="0" dirty="0">
                <a:latin typeface="Arial" panose="020B0604020202020204" pitchFamily="34" charset="0"/>
                <a:ea typeface="Arial Unicode MS" panose="020B0604020202020204" pitchFamily="34" charset="-128"/>
                <a:cs typeface="Arial" panose="020B0604020202020204" pitchFamily="34" charset="0"/>
              </a:rPr>
              <a:t>Threat and Workplace</a:t>
            </a:r>
            <a:r>
              <a:rPr lang="en-US" sz="2800" b="0" dirty="0">
                <a:latin typeface="Arial" panose="020B0604020202020204" pitchFamily="34" charset="0"/>
                <a:cs typeface="Arial" panose="020B0604020202020204" pitchFamily="34" charset="0"/>
              </a:rPr>
              <a:t> Violence Investigations</a:t>
            </a:r>
          </a:p>
        </p:txBody>
      </p:sp>
      <p:sp>
        <p:nvSpPr>
          <p:cNvPr id="17414" name="Rectangle 2">
            <a:extLst>
              <a:ext uri="{FF2B5EF4-FFF2-40B4-BE49-F238E27FC236}">
                <a16:creationId xmlns:a16="http://schemas.microsoft.com/office/drawing/2014/main" id="{0FAA781D-FB77-4D32-9BAB-29110AD6DD0F}"/>
              </a:ext>
            </a:extLst>
          </p:cNvPr>
          <p:cNvSpPr>
            <a:spLocks noChangeArrowheads="1"/>
          </p:cNvSpPr>
          <p:nvPr/>
        </p:nvSpPr>
        <p:spPr bwMode="auto">
          <a:xfrm>
            <a:off x="0" y="1320800"/>
            <a:ext cx="122348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7" name="TextBox 6"/>
          <p:cNvSpPr txBox="1"/>
          <p:nvPr/>
        </p:nvSpPr>
        <p:spPr>
          <a:xfrm>
            <a:off x="965771" y="4548982"/>
            <a:ext cx="4555072" cy="1129476"/>
          </a:xfrm>
          <a:prstGeom prst="rect">
            <a:avLst/>
          </a:prstGeom>
          <a:noFill/>
        </p:spPr>
        <p:txBody>
          <a:bodyPr wrap="square" rtlCol="0">
            <a:spAutoFit/>
          </a:bodyPr>
          <a:lstStyle/>
          <a:p>
            <a:pPr marL="61913" indent="-61913">
              <a:lnSpc>
                <a:spcPct val="115000"/>
              </a:lnSpc>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a:effectLst/>
                <a:latin typeface="Arial" panose="020B0604020202020204" pitchFamily="34" charset="0"/>
                <a:ea typeface="Calibri" panose="020F0502020204030204" pitchFamily="34" charset="0"/>
                <a:cs typeface="Times New Roman" panose="02020603050405020304" pitchFamily="18" charset="0"/>
              </a:rPr>
              <a:t>Patient-on-Employee and Employee-on-Employee   equally accounted for ninety-percent of reported workplace violence investigations.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endParaRPr lang="en-US" sz="1400" i="1" dirty="0">
              <a:cs typeface="Arial" panose="020B0604020202020204" pitchFamily="34" charset="0"/>
            </a:endParaRPr>
          </a:p>
        </p:txBody>
      </p:sp>
      <p:graphicFrame>
        <p:nvGraphicFramePr>
          <p:cNvPr id="4" name="Chart 3">
            <a:extLst>
              <a:ext uri="{FF2B5EF4-FFF2-40B4-BE49-F238E27FC236}">
                <a16:creationId xmlns:a16="http://schemas.microsoft.com/office/drawing/2014/main" id="{00000000-0008-0000-0000-000028000000}"/>
              </a:ext>
            </a:extLst>
          </p:cNvPr>
          <p:cNvGraphicFramePr>
            <a:graphicFrameLocks/>
          </p:cNvGraphicFramePr>
          <p:nvPr>
            <p:extLst>
              <p:ext uri="{D42A27DB-BD31-4B8C-83A1-F6EECF244321}">
                <p14:modId xmlns:p14="http://schemas.microsoft.com/office/powerpoint/2010/main" val="1776573448"/>
              </p:ext>
            </p:extLst>
          </p:nvPr>
        </p:nvGraphicFramePr>
        <p:xfrm>
          <a:off x="965772" y="1641079"/>
          <a:ext cx="4294598" cy="27114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Table 17">
            <a:extLst>
              <a:ext uri="{FF2B5EF4-FFF2-40B4-BE49-F238E27FC236}">
                <a16:creationId xmlns:a16="http://schemas.microsoft.com/office/drawing/2014/main" id="{0DD02961-9835-8DDF-7C25-C916B0B907B9}"/>
              </a:ext>
            </a:extLst>
          </p:cNvPr>
          <p:cNvGraphicFramePr>
            <a:graphicFrameLocks noGrp="1"/>
          </p:cNvGraphicFramePr>
          <p:nvPr>
            <p:extLst>
              <p:ext uri="{D42A27DB-BD31-4B8C-83A1-F6EECF244321}">
                <p14:modId xmlns:p14="http://schemas.microsoft.com/office/powerpoint/2010/main" val="3880113529"/>
              </p:ext>
            </p:extLst>
          </p:nvPr>
        </p:nvGraphicFramePr>
        <p:xfrm>
          <a:off x="5356260" y="2260560"/>
          <a:ext cx="3561710" cy="2116874"/>
        </p:xfrm>
        <a:graphic>
          <a:graphicData uri="http://schemas.openxmlformats.org/drawingml/2006/table">
            <a:tbl>
              <a:tblPr firstRow="1" bandRow="1">
                <a:tableStyleId>{5C22544A-7EE6-4342-B048-85BDC9FD1C3A}</a:tableStyleId>
              </a:tblPr>
              <a:tblGrid>
                <a:gridCol w="2524019">
                  <a:extLst>
                    <a:ext uri="{9D8B030D-6E8A-4147-A177-3AD203B41FA5}">
                      <a16:colId xmlns:a16="http://schemas.microsoft.com/office/drawing/2014/main" val="3164365241"/>
                    </a:ext>
                  </a:extLst>
                </a:gridCol>
                <a:gridCol w="1037691">
                  <a:extLst>
                    <a:ext uri="{9D8B030D-6E8A-4147-A177-3AD203B41FA5}">
                      <a16:colId xmlns:a16="http://schemas.microsoft.com/office/drawing/2014/main" val="3487055385"/>
                    </a:ext>
                  </a:extLst>
                </a:gridCol>
              </a:tblGrid>
              <a:tr h="291970">
                <a:tc gridSpan="2">
                  <a:txBody>
                    <a:bodyPr/>
                    <a:lstStyle/>
                    <a:p>
                      <a:pPr algn="ctr"/>
                      <a:r>
                        <a:rPr lang="en-US" sz="1400" b="1" kern="1200" dirty="0">
                          <a:solidFill>
                            <a:schemeClr val="lt1"/>
                          </a:solidFill>
                          <a:effectLst/>
                          <a:latin typeface="+mn-lt"/>
                          <a:ea typeface="+mn-ea"/>
                          <a:cs typeface="+mn-cs"/>
                        </a:rPr>
                        <a:t>Remedial Action Taken</a:t>
                      </a:r>
                      <a:endParaRPr lang="en-US" sz="1400" dirty="0"/>
                    </a:p>
                  </a:txBody>
                  <a:tcPr/>
                </a:tc>
                <a:tc hMerge="1">
                  <a:txBody>
                    <a:bodyPr/>
                    <a:lstStyle/>
                    <a:p>
                      <a:endParaRPr lang="en-US" dirty="0"/>
                    </a:p>
                  </a:txBody>
                  <a:tcPr/>
                </a:tc>
                <a:extLst>
                  <a:ext uri="{0D108BD9-81ED-4DB2-BD59-A6C34878D82A}">
                    <a16:rowId xmlns:a16="http://schemas.microsoft.com/office/drawing/2014/main" val="744998956"/>
                  </a:ext>
                </a:extLst>
              </a:tr>
              <a:tr h="240942">
                <a:tc>
                  <a:txBody>
                    <a:bodyPr/>
                    <a:lstStyle/>
                    <a:p>
                      <a:pPr marL="0" marR="0">
                        <a:buNone/>
                      </a:pPr>
                      <a:r>
                        <a:rPr lang="en-US" sz="1400" kern="1200" dirty="0">
                          <a:solidFill>
                            <a:schemeClr val="tx1"/>
                          </a:solidFill>
                          <a:effectLst/>
                          <a:latin typeface="+mn-lt"/>
                          <a:ea typeface="Calibri" panose="020F0502020204030204" pitchFamily="34" charset="0"/>
                          <a:cs typeface="Times New Roman" panose="02020603050405020304" pitchFamily="18" charset="0"/>
                        </a:rPr>
                        <a:t>Behavioral Plan</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pPr>
                      <a:r>
                        <a:rPr lang="en-US" sz="1400" b="0">
                          <a:solidFill>
                            <a:schemeClr val="tx1"/>
                          </a:solidFill>
                          <a:effectLst/>
                          <a:latin typeface="+mn-lt"/>
                          <a:ea typeface="Calibri" panose="020F0502020204030204" pitchFamily="34" charset="0"/>
                          <a:cs typeface="Times New Roman" panose="02020603050405020304" pitchFamily="18" charset="0"/>
                        </a:rPr>
                        <a:t>6</a:t>
                      </a:r>
                    </a:p>
                  </a:txBody>
                  <a:tcPr marL="68580" marR="68580" marT="0" marB="0"/>
                </a:tc>
                <a:extLst>
                  <a:ext uri="{0D108BD9-81ED-4DB2-BD59-A6C34878D82A}">
                    <a16:rowId xmlns:a16="http://schemas.microsoft.com/office/drawing/2014/main" val="223065659"/>
                  </a:ext>
                </a:extLst>
              </a:tr>
              <a:tr h="240942">
                <a:tc>
                  <a:txBody>
                    <a:bodyPr/>
                    <a:lstStyle/>
                    <a:p>
                      <a:pPr marL="0" marR="0">
                        <a:buNone/>
                      </a:pPr>
                      <a:r>
                        <a:rPr lang="en-US" sz="1400" kern="1200" dirty="0">
                          <a:solidFill>
                            <a:schemeClr val="tx1"/>
                          </a:solidFill>
                          <a:effectLst/>
                          <a:latin typeface="+mn-lt"/>
                          <a:ea typeface="Calibri" panose="020F0502020204030204" pitchFamily="34" charset="0"/>
                          <a:cs typeface="Times New Roman" panose="02020603050405020304" pitchFamily="18" charset="0"/>
                        </a:rPr>
                        <a:t>HR Investigation</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pPr>
                      <a:r>
                        <a:rPr lang="en-US" sz="1400" b="0" dirty="0">
                          <a:solidFill>
                            <a:schemeClr val="tx1"/>
                          </a:solidFill>
                          <a:effectLst/>
                          <a:latin typeface="+mn-lt"/>
                          <a:ea typeface="Calibri" panose="020F0502020204030204" pitchFamily="34" charset="0"/>
                          <a:cs typeface="Times New Roman" panose="02020603050405020304" pitchFamily="18" charset="0"/>
                        </a:rPr>
                        <a:t>11</a:t>
                      </a:r>
                    </a:p>
                  </a:txBody>
                  <a:tcPr marL="68580" marR="68580" marT="0" marB="0"/>
                </a:tc>
                <a:extLst>
                  <a:ext uri="{0D108BD9-81ED-4DB2-BD59-A6C34878D82A}">
                    <a16:rowId xmlns:a16="http://schemas.microsoft.com/office/drawing/2014/main" val="3841308115"/>
                  </a:ext>
                </a:extLst>
              </a:tr>
              <a:tr h="421046">
                <a:tc>
                  <a:txBody>
                    <a:bodyPr/>
                    <a:lstStyle/>
                    <a:p>
                      <a:pPr marL="0" marR="0">
                        <a:lnSpc>
                          <a:spcPct val="106000"/>
                        </a:lnSpc>
                        <a:buNone/>
                      </a:pPr>
                      <a:r>
                        <a:rPr lang="en-US" sz="1400" kern="1200" dirty="0">
                          <a:solidFill>
                            <a:schemeClr val="tx1"/>
                          </a:solidFill>
                          <a:effectLst/>
                          <a:latin typeface="+mn-lt"/>
                          <a:ea typeface="Calibri" panose="020F0502020204030204" pitchFamily="34" charset="0"/>
                          <a:cs typeface="Times New Roman" panose="02020603050405020304" pitchFamily="18" charset="0"/>
                        </a:rPr>
                        <a:t>Employee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p>
                      <a:pPr marL="0" marR="0">
                        <a:buNone/>
                      </a:pPr>
                      <a:r>
                        <a:rPr lang="en-US" sz="1400" kern="1200" dirty="0">
                          <a:solidFill>
                            <a:schemeClr val="tx1"/>
                          </a:solidFill>
                          <a:effectLst/>
                          <a:latin typeface="+mn-lt"/>
                          <a:ea typeface="Calibri" panose="020F0502020204030204" pitchFamily="34" charset="0"/>
                          <a:cs typeface="Times New Roman" panose="02020603050405020304" pitchFamily="18" charset="0"/>
                        </a:rPr>
                        <a:t>Disciplinary Action</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pPr>
                      <a:r>
                        <a:rPr lang="en-US" sz="1400" b="0" dirty="0">
                          <a:solidFill>
                            <a:schemeClr val="tx1"/>
                          </a:solidFill>
                          <a:effectLst/>
                          <a:latin typeface="+mn-lt"/>
                          <a:ea typeface="Calibri" panose="020F0502020204030204" pitchFamily="34" charset="0"/>
                          <a:cs typeface="Times New Roman" panose="02020603050405020304" pitchFamily="18" charset="0"/>
                        </a:rPr>
                        <a:t>2</a:t>
                      </a:r>
                    </a:p>
                  </a:txBody>
                  <a:tcPr marL="68580" marR="68580" marT="0" marB="0"/>
                </a:tc>
                <a:extLst>
                  <a:ext uri="{0D108BD9-81ED-4DB2-BD59-A6C34878D82A}">
                    <a16:rowId xmlns:a16="http://schemas.microsoft.com/office/drawing/2014/main" val="1079688462"/>
                  </a:ext>
                </a:extLst>
              </a:tr>
              <a:tr h="408759">
                <a:tc>
                  <a:txBody>
                    <a:bodyPr/>
                    <a:lstStyle/>
                    <a:p>
                      <a:pPr marL="0" marR="0">
                        <a:buNone/>
                      </a:pPr>
                      <a:r>
                        <a:rPr lang="en-US" sz="1400" kern="1200" dirty="0">
                          <a:solidFill>
                            <a:schemeClr val="tx1"/>
                          </a:solidFill>
                          <a:effectLst/>
                          <a:latin typeface="+mn-lt"/>
                          <a:ea typeface="Calibri" panose="020F0502020204030204" pitchFamily="34" charset="0"/>
                          <a:cs typeface="Times New Roman" panose="02020603050405020304" pitchFamily="18" charset="0"/>
                        </a:rPr>
                        <a:t>SFSO Admonishment </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pPr>
                      <a:r>
                        <a:rPr lang="en-US" sz="1400" b="0" kern="1200" dirty="0">
                          <a:solidFill>
                            <a:schemeClr val="tx1"/>
                          </a:solidFill>
                          <a:effectLst/>
                          <a:latin typeface="+mn-lt"/>
                          <a:ea typeface="Calibri" panose="020F0502020204030204" pitchFamily="34" charset="0"/>
                          <a:cs typeface="Times New Roman" panose="02020603050405020304" pitchFamily="18" charset="0"/>
                        </a:rPr>
                        <a:t>1</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6333073"/>
                  </a:ext>
                </a:extLst>
              </a:tr>
              <a:tr h="240942">
                <a:tc>
                  <a:txBody>
                    <a:bodyPr/>
                    <a:lstStyle/>
                    <a:p>
                      <a:pPr marL="0" marR="0">
                        <a:buNone/>
                      </a:pPr>
                      <a:r>
                        <a:rPr lang="en-US" sz="1400" kern="1200" dirty="0">
                          <a:solidFill>
                            <a:schemeClr val="tx1"/>
                          </a:solidFill>
                          <a:effectLst/>
                          <a:latin typeface="+mn-lt"/>
                          <a:ea typeface="Calibri" panose="020F0502020204030204" pitchFamily="34" charset="0"/>
                          <a:cs typeface="Times New Roman" panose="02020603050405020304" pitchFamily="18" charset="0"/>
                        </a:rPr>
                        <a:t>SFSO Detention </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pPr>
                      <a:r>
                        <a:rPr lang="en-US" sz="1400" b="0" kern="1200" dirty="0">
                          <a:solidFill>
                            <a:schemeClr val="tx1"/>
                          </a:solidFill>
                          <a:effectLst/>
                          <a:latin typeface="+mn-lt"/>
                          <a:ea typeface="Calibri" panose="020F0502020204030204" pitchFamily="34" charset="0"/>
                          <a:cs typeface="Times New Roman" panose="02020603050405020304" pitchFamily="18" charset="0"/>
                        </a:rPr>
                        <a:t>1</a:t>
                      </a:r>
                      <a:endParaRPr lang="en-US" sz="14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3589683"/>
                  </a:ext>
                </a:extLst>
              </a:tr>
              <a:tr h="240942">
                <a:tc>
                  <a:txBody>
                    <a:bodyPr/>
                    <a:lstStyle/>
                    <a:p>
                      <a:pPr marL="0" marR="0">
                        <a:buNone/>
                      </a:pPr>
                      <a:r>
                        <a:rPr lang="en-US" sz="1400" kern="1200" dirty="0">
                          <a:solidFill>
                            <a:schemeClr val="tx1"/>
                          </a:solidFill>
                          <a:effectLst/>
                          <a:latin typeface="+mn-lt"/>
                          <a:ea typeface="Calibri" panose="020F0502020204030204" pitchFamily="34" charset="0"/>
                          <a:cs typeface="Times New Roman" panose="02020603050405020304" pitchFamily="18" charset="0"/>
                        </a:rPr>
                        <a:t>UCSFPD Response</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pPr>
                      <a:r>
                        <a:rPr lang="en-US" sz="1400" b="0" dirty="0">
                          <a:solidFill>
                            <a:schemeClr val="tx1"/>
                          </a:solidFill>
                          <a:effectLst/>
                          <a:latin typeface="+mn-lt"/>
                          <a:ea typeface="Calibri" panose="020F0502020204030204" pitchFamily="34" charset="0"/>
                          <a:cs typeface="Times New Roman" panose="02020603050405020304" pitchFamily="18" charset="0"/>
                        </a:rPr>
                        <a:t>4</a:t>
                      </a:r>
                    </a:p>
                  </a:txBody>
                  <a:tcPr marL="68580" marR="68580" marT="0" marB="0"/>
                </a:tc>
                <a:extLst>
                  <a:ext uri="{0D108BD9-81ED-4DB2-BD59-A6C34878D82A}">
                    <a16:rowId xmlns:a16="http://schemas.microsoft.com/office/drawing/2014/main" val="1251192502"/>
                  </a:ext>
                </a:extLst>
              </a:tr>
            </a:tbl>
          </a:graphicData>
        </a:graphic>
      </p:graphicFrame>
      <p:sp>
        <p:nvSpPr>
          <p:cNvPr id="8" name="TextBox 7">
            <a:extLst>
              <a:ext uri="{FF2B5EF4-FFF2-40B4-BE49-F238E27FC236}">
                <a16:creationId xmlns:a16="http://schemas.microsoft.com/office/drawing/2014/main" id="{2B277DBE-17D9-A294-00E0-9E8D37076A52}"/>
              </a:ext>
            </a:extLst>
          </p:cNvPr>
          <p:cNvSpPr txBox="1"/>
          <p:nvPr/>
        </p:nvSpPr>
        <p:spPr>
          <a:xfrm>
            <a:off x="5520843" y="1634064"/>
            <a:ext cx="3397127" cy="523220"/>
          </a:xfrm>
          <a:prstGeom prst="rect">
            <a:avLst/>
          </a:prstGeom>
          <a:noFill/>
        </p:spPr>
        <p:txBody>
          <a:bodyPr wrap="square" rtlCol="0">
            <a:spAutoFit/>
          </a:bodyPr>
          <a:lstStyle/>
          <a:p>
            <a:r>
              <a:rPr lang="en-US" sz="1400" dirty="0">
                <a:effectLst/>
                <a:latin typeface="+mj-lt"/>
                <a:ea typeface="Times New Roman" panose="02020603050405020304" pitchFamily="18" charset="0"/>
                <a:cs typeface="Times New Roman" panose="02020603050405020304" pitchFamily="18" charset="0"/>
              </a:rPr>
              <a:t>Security-plans to address threats and acts of violence, included:</a:t>
            </a:r>
            <a:endParaRPr lang="en-US" sz="1400" dirty="0"/>
          </a:p>
        </p:txBody>
      </p:sp>
    </p:spTree>
    <p:extLst>
      <p:ext uri="{BB962C8B-B14F-4D97-AF65-F5344CB8AC3E}">
        <p14:creationId xmlns:p14="http://schemas.microsoft.com/office/powerpoint/2010/main" val="221629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0" dirty="0">
                <a:latin typeface="Arial" panose="020B0604020202020204" pitchFamily="34" charset="0"/>
                <a:cs typeface="Arial" panose="020B0604020202020204" pitchFamily="34" charset="0"/>
              </a:rPr>
              <a:t>Crimes Against Persons and Property</a:t>
            </a:r>
          </a:p>
        </p:txBody>
      </p:sp>
      <p:sp>
        <p:nvSpPr>
          <p:cNvPr id="9" name="TextBox 8"/>
          <p:cNvSpPr txBox="1"/>
          <p:nvPr/>
        </p:nvSpPr>
        <p:spPr>
          <a:xfrm>
            <a:off x="836567" y="4799352"/>
            <a:ext cx="7629525" cy="2031325"/>
          </a:xfrm>
          <a:prstGeom prst="rect">
            <a:avLst/>
          </a:prstGeom>
          <a:noFill/>
        </p:spPr>
        <p:txBody>
          <a:bodyPr wrap="square" rtlCol="0">
            <a:spAutoFit/>
          </a:bodyPr>
          <a:lstStyle/>
          <a:p>
            <a:pPr marL="342900" marR="0" lvl="0" indent="-342900">
              <a:lnSpc>
                <a:spcPct val="115000"/>
              </a:lnSpc>
              <a:spcAft>
                <a:spcPts val="300"/>
              </a:spcAft>
              <a:buFont typeface="Times New Roman" panose="02020603050405020304" pitchFamily="18" charset="0"/>
              <a:buChar char="-"/>
              <a:tabLst>
                <a:tab pos="514350" algn="l"/>
              </a:tabLst>
            </a:pPr>
            <a:r>
              <a:rPr lang="en-US" sz="1400" dirty="0">
                <a:effectLst/>
                <a:latin typeface="+mj-lt"/>
                <a:ea typeface="Calibri" panose="020F0502020204030204" pitchFamily="34" charset="0"/>
                <a:cs typeface="Times New Roman" panose="02020603050405020304" pitchFamily="18" charset="0"/>
              </a:rPr>
              <a:t>Reported crimes against persons and property decreased 16% (15 reports) from the previous year.  </a:t>
            </a:r>
          </a:p>
          <a:p>
            <a:pPr marL="342900" indent="-342900">
              <a:lnSpc>
                <a:spcPct val="115000"/>
              </a:lnSpc>
              <a:spcBef>
                <a:spcPts val="300"/>
              </a:spcBef>
              <a:spcAft>
                <a:spcPts val="300"/>
              </a:spcAft>
              <a:buFont typeface="Times New Roman" panose="02020603050405020304" pitchFamily="18" charset="0"/>
              <a:buChar char="-"/>
              <a:tabLst>
                <a:tab pos="514350" algn="l"/>
              </a:tabLst>
            </a:pPr>
            <a:r>
              <a:rPr lang="en-US" sz="1400" dirty="0">
                <a:effectLst/>
                <a:latin typeface="+mj-lt"/>
                <a:ea typeface="Calibri" panose="020F0502020204030204" pitchFamily="34" charset="0"/>
                <a:cs typeface="Times New Roman" panose="02020603050405020304" pitchFamily="18" charset="0"/>
              </a:rPr>
              <a:t>Reported crimes against person reports increased 16% (81 to 68) from FY 23-2024.</a:t>
            </a:r>
          </a:p>
          <a:p>
            <a:pPr marL="342900" indent="-342900">
              <a:lnSpc>
                <a:spcPct val="115000"/>
              </a:lnSpc>
              <a:spcBef>
                <a:spcPts val="300"/>
              </a:spcBef>
              <a:spcAft>
                <a:spcPts val="300"/>
              </a:spcAft>
              <a:buFont typeface="Times New Roman" panose="02020603050405020304" pitchFamily="18" charset="0"/>
              <a:buChar char="-"/>
              <a:tabLst>
                <a:tab pos="514350" algn="l"/>
              </a:tabLst>
            </a:pPr>
            <a:r>
              <a:rPr lang="en-US" sz="1400" dirty="0">
                <a:latin typeface="+mj-lt"/>
                <a:ea typeface="Calibri" panose="020F0502020204030204" pitchFamily="34" charset="0"/>
                <a:cs typeface="Times New Roman" panose="02020603050405020304" pitchFamily="18" charset="0"/>
              </a:rPr>
              <a:t>Since FY 21-22, there has been a 72% decrease in reported crimes. </a:t>
            </a:r>
            <a:endParaRPr lang="en-US" sz="1400" dirty="0">
              <a:effectLst/>
              <a:latin typeface="+mj-lt"/>
              <a:ea typeface="Calibri" panose="020F0502020204030204" pitchFamily="34" charset="0"/>
              <a:cs typeface="Times New Roman" panose="02020603050405020304" pitchFamily="18" charset="0"/>
            </a:endParaRPr>
          </a:p>
          <a:p>
            <a:pPr marR="0" lvl="0">
              <a:lnSpc>
                <a:spcPct val="115000"/>
              </a:lnSpc>
              <a:spcBef>
                <a:spcPts val="300"/>
              </a:spcBef>
              <a:spcAft>
                <a:spcPts val="300"/>
              </a:spcAft>
              <a:tabLst>
                <a:tab pos="514350" algn="l"/>
              </a:tabLst>
            </a:pPr>
            <a:r>
              <a:rPr lang="en-US" sz="1400" dirty="0">
                <a:effectLst/>
                <a:latin typeface="+mj-lt"/>
                <a:ea typeface="Calibri" panose="020F0502020204030204" pitchFamily="34" charset="0"/>
                <a:cs typeface="Times New Roman" panose="02020603050405020304" pitchFamily="18" charset="0"/>
              </a:rPr>
              <a:t> </a:t>
            </a:r>
          </a:p>
          <a:p>
            <a:pPr marR="0" lvl="0">
              <a:spcBef>
                <a:spcPts val="0"/>
              </a:spcBef>
              <a:spcAft>
                <a:spcPts val="0"/>
              </a:spcAft>
            </a:pPr>
            <a:endParaRPr lang="en-US" sz="1400" dirty="0">
              <a:effectLst/>
              <a:latin typeface="Arial" panose="020B0604020202020204" pitchFamily="34" charset="0"/>
              <a:ea typeface="Times New Roman" panose="02020603050405020304" pitchFamily="18" charset="0"/>
            </a:endParaRPr>
          </a:p>
          <a:p>
            <a:pPr marR="0" lvl="0">
              <a:spcBef>
                <a:spcPts val="0"/>
              </a:spcBef>
              <a:spcAft>
                <a:spcPts val="0"/>
              </a:spcAft>
            </a:pPr>
            <a:endParaRPr lang="en-US" sz="1400" dirty="0">
              <a:effectLst/>
              <a:latin typeface="Arial" panose="020B0604020202020204" pitchFamily="34" charset="0"/>
              <a:ea typeface="Times New Roman" panose="02020603050405020304" pitchFamily="18" charset="0"/>
            </a:endParaRPr>
          </a:p>
        </p:txBody>
      </p:sp>
      <p:graphicFrame>
        <p:nvGraphicFramePr>
          <p:cNvPr id="11" name="Table 11">
            <a:extLst>
              <a:ext uri="{FF2B5EF4-FFF2-40B4-BE49-F238E27FC236}">
                <a16:creationId xmlns:a16="http://schemas.microsoft.com/office/drawing/2014/main" id="{0C48FF57-0063-40EA-9F73-13980A1FECDC}"/>
              </a:ext>
            </a:extLst>
          </p:cNvPr>
          <p:cNvGraphicFramePr>
            <a:graphicFrameLocks noGrp="1"/>
          </p:cNvGraphicFramePr>
          <p:nvPr>
            <p:ph idx="1"/>
            <p:extLst>
              <p:ext uri="{D42A27DB-BD31-4B8C-83A1-F6EECF244321}">
                <p14:modId xmlns:p14="http://schemas.microsoft.com/office/powerpoint/2010/main" val="661558261"/>
              </p:ext>
            </p:extLst>
          </p:nvPr>
        </p:nvGraphicFramePr>
        <p:xfrm>
          <a:off x="972888" y="1590675"/>
          <a:ext cx="3393629" cy="3211872"/>
        </p:xfrm>
        <a:graphic>
          <a:graphicData uri="http://schemas.openxmlformats.org/drawingml/2006/table">
            <a:tbl>
              <a:tblPr firstRow="1" bandRow="1">
                <a:tableStyleId>{5C22544A-7EE6-4342-B048-85BDC9FD1C3A}</a:tableStyleId>
              </a:tblPr>
              <a:tblGrid>
                <a:gridCol w="2016892">
                  <a:extLst>
                    <a:ext uri="{9D8B030D-6E8A-4147-A177-3AD203B41FA5}">
                      <a16:colId xmlns:a16="http://schemas.microsoft.com/office/drawing/2014/main" val="4287974774"/>
                    </a:ext>
                  </a:extLst>
                </a:gridCol>
                <a:gridCol w="688368">
                  <a:extLst>
                    <a:ext uri="{9D8B030D-6E8A-4147-A177-3AD203B41FA5}">
                      <a16:colId xmlns:a16="http://schemas.microsoft.com/office/drawing/2014/main" val="3216493804"/>
                    </a:ext>
                  </a:extLst>
                </a:gridCol>
                <a:gridCol w="688369">
                  <a:extLst>
                    <a:ext uri="{9D8B030D-6E8A-4147-A177-3AD203B41FA5}">
                      <a16:colId xmlns:a16="http://schemas.microsoft.com/office/drawing/2014/main" val="2623232581"/>
                    </a:ext>
                  </a:extLst>
                </a:gridCol>
              </a:tblGrid>
              <a:tr h="286392">
                <a:tc>
                  <a:txBody>
                    <a:bodyPr/>
                    <a:lstStyle/>
                    <a:p>
                      <a:pPr marL="0" marR="0">
                        <a:spcBef>
                          <a:spcPts val="0"/>
                        </a:spcBef>
                        <a:spcAft>
                          <a:spcPts val="0"/>
                        </a:spcAft>
                      </a:pPr>
                      <a:r>
                        <a:rPr lang="en-US" sz="1400" b="1" dirty="0">
                          <a:effectLst/>
                          <a:latin typeface="Arial" panose="020B0604020202020204" pitchFamily="34" charset="0"/>
                          <a:ea typeface="Times New Roman" panose="02020603050405020304" pitchFamily="18" charset="0"/>
                        </a:rPr>
                        <a:t>Yearly Comparison</a:t>
                      </a:r>
                      <a:endParaRPr lang="en-US" sz="1400" dirty="0">
                        <a:effectLst/>
                        <a:latin typeface="Times New Roman" panose="02020603050405020304" pitchFamily="18" charset="0"/>
                        <a:ea typeface="Times New Roman" panose="02020603050405020304" pitchFamily="18" charset="0"/>
                      </a:endParaRPr>
                    </a:p>
                  </a:txBody>
                  <a:tcPr marL="68580" marR="68580" marT="0" marB="0">
                    <a:solidFill>
                      <a:srgbClr val="38858C"/>
                    </a:solidFill>
                  </a:tcPr>
                </a:tc>
                <a:tc>
                  <a:txBody>
                    <a:bodyPr/>
                    <a:lstStyle/>
                    <a:p>
                      <a:pPr marL="0" marR="0" algn="ctr">
                        <a:spcBef>
                          <a:spcPts val="0"/>
                        </a:spcBef>
                        <a:spcAft>
                          <a:spcPts val="0"/>
                        </a:spcAft>
                      </a:pPr>
                      <a:r>
                        <a:rPr lang="en-US" sz="1400" b="1" dirty="0">
                          <a:effectLst/>
                          <a:latin typeface="Arial" panose="020B0604020202020204" pitchFamily="34" charset="0"/>
                          <a:ea typeface="Times New Roman" panose="02020603050405020304" pitchFamily="18" charset="0"/>
                        </a:rPr>
                        <a:t>2023-2024</a:t>
                      </a:r>
                      <a:endParaRPr lang="en-US" sz="1400" dirty="0">
                        <a:effectLst/>
                        <a:latin typeface="Times New Roman" panose="02020603050405020304" pitchFamily="18" charset="0"/>
                        <a:ea typeface="Times New Roman" panose="02020603050405020304" pitchFamily="18" charset="0"/>
                      </a:endParaRPr>
                    </a:p>
                  </a:txBody>
                  <a:tcPr marL="68580" marR="68580" marT="0" marB="0">
                    <a:solidFill>
                      <a:srgbClr val="38858C"/>
                    </a:solidFill>
                  </a:tcPr>
                </a:tc>
                <a:tc>
                  <a:txBody>
                    <a:bodyPr/>
                    <a:lstStyle/>
                    <a:p>
                      <a:pPr marL="0" marR="0" algn="ctr">
                        <a:spcBef>
                          <a:spcPts val="0"/>
                        </a:spcBef>
                        <a:spcAft>
                          <a:spcPts val="0"/>
                        </a:spcAft>
                      </a:pPr>
                      <a:r>
                        <a:rPr lang="en-US" sz="1400" b="1" dirty="0">
                          <a:effectLst/>
                          <a:latin typeface="Arial" panose="020B0604020202020204" pitchFamily="34" charset="0"/>
                          <a:ea typeface="Times New Roman" panose="02020603050405020304" pitchFamily="18" charset="0"/>
                        </a:rPr>
                        <a:t>2024-2025</a:t>
                      </a:r>
                      <a:endParaRPr lang="en-US" sz="1400" dirty="0">
                        <a:effectLst/>
                        <a:latin typeface="Times New Roman" panose="02020603050405020304" pitchFamily="18" charset="0"/>
                        <a:ea typeface="Times New Roman" panose="02020603050405020304" pitchFamily="18" charset="0"/>
                      </a:endParaRPr>
                    </a:p>
                  </a:txBody>
                  <a:tcPr marL="68580" marR="68580" marT="0" marB="0">
                    <a:solidFill>
                      <a:srgbClr val="38858C"/>
                    </a:solidFill>
                  </a:tcPr>
                </a:tc>
                <a:extLst>
                  <a:ext uri="{0D108BD9-81ED-4DB2-BD59-A6C34878D82A}">
                    <a16:rowId xmlns:a16="http://schemas.microsoft.com/office/drawing/2014/main" val="3522105078"/>
                  </a:ext>
                </a:extLst>
              </a:tr>
              <a:tr h="343294">
                <a:tc>
                  <a:txBody>
                    <a:bodyPr/>
                    <a:lstStyle/>
                    <a:p>
                      <a:pPr marL="0" marR="0">
                        <a:spcBef>
                          <a:spcPts val="0"/>
                        </a:spcBef>
                        <a:spcAft>
                          <a:spcPts val="0"/>
                        </a:spcAft>
                      </a:pPr>
                      <a:r>
                        <a:rPr lang="en-US" sz="1400" dirty="0">
                          <a:effectLst/>
                          <a:latin typeface="+mn-lt"/>
                          <a:ea typeface="Times New Roman" panose="02020603050405020304" pitchFamily="18" charset="0"/>
                        </a:rPr>
                        <a:t>Facility Property Thefts Reports (&gt;$900)</a:t>
                      </a:r>
                    </a:p>
                  </a:txBody>
                  <a:tcPr marL="68580" marR="68580" marT="0" marB="0"/>
                </a:tc>
                <a:tc>
                  <a:txBody>
                    <a:bodyPr/>
                    <a:lstStyle/>
                    <a:p>
                      <a:pPr algn="ctr" fontAlgn="b"/>
                      <a:r>
                        <a:rPr lang="en-US" sz="1400" b="0" i="0" u="none" strike="noStrike" dirty="0">
                          <a:solidFill>
                            <a:srgbClr val="000000"/>
                          </a:solidFill>
                          <a:effectLst/>
                          <a:latin typeface="+mn-lt"/>
                          <a:cs typeface="Arial" panose="020B0604020202020204" pitchFamily="34" charset="0"/>
                        </a:rPr>
                        <a:t>4</a:t>
                      </a:r>
                    </a:p>
                  </a:txBody>
                  <a:tcPr marL="0" marR="0" marT="0" marB="0" anchor="b"/>
                </a:tc>
                <a:tc>
                  <a:txBody>
                    <a:bodyPr/>
                    <a:lstStyle/>
                    <a:p>
                      <a:pPr marL="0" marR="0" algn="ctr">
                        <a:lnSpc>
                          <a:spcPct val="107000"/>
                        </a:lnSpc>
                        <a:buNone/>
                      </a:pPr>
                      <a:r>
                        <a:rPr lang="en-US" sz="1400" dirty="0">
                          <a:solidFill>
                            <a:srgbClr val="000000"/>
                          </a:solidFill>
                          <a:effectLst/>
                          <a:latin typeface="+mn-lt"/>
                          <a:ea typeface="Calibri" panose="020F0502020204030204" pitchFamily="34" charset="0"/>
                          <a:cs typeface="Times New Roman" panose="02020603050405020304" pitchFamily="18" charset="0"/>
                        </a:rPr>
                        <a:t>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87389576"/>
                  </a:ext>
                </a:extLst>
              </a:tr>
              <a:tr h="286392">
                <a:tc>
                  <a:txBody>
                    <a:bodyPr/>
                    <a:lstStyle/>
                    <a:p>
                      <a:pPr marL="0" marR="0">
                        <a:spcBef>
                          <a:spcPts val="0"/>
                        </a:spcBef>
                        <a:spcAft>
                          <a:spcPts val="0"/>
                        </a:spcAft>
                      </a:pPr>
                      <a:r>
                        <a:rPr lang="en-US" sz="1400" dirty="0">
                          <a:effectLst/>
                          <a:latin typeface="+mn-lt"/>
                          <a:ea typeface="Times New Roman" panose="02020603050405020304" pitchFamily="18" charset="0"/>
                        </a:rPr>
                        <a:t>Burglary Reports</a:t>
                      </a:r>
                    </a:p>
                  </a:txBody>
                  <a:tcPr marL="68580" marR="68580" marT="0" marB="0"/>
                </a:tc>
                <a:tc>
                  <a:txBody>
                    <a:bodyPr/>
                    <a:lstStyle/>
                    <a:p>
                      <a:pPr algn="ctr" fontAlgn="b"/>
                      <a:r>
                        <a:rPr lang="en-US" sz="1400" b="0" i="0" u="none" strike="noStrike" dirty="0">
                          <a:solidFill>
                            <a:srgbClr val="000000"/>
                          </a:solidFill>
                          <a:effectLst/>
                          <a:latin typeface="+mn-lt"/>
                          <a:cs typeface="Arial" panose="020B0604020202020204" pitchFamily="34" charset="0"/>
                        </a:rPr>
                        <a:t>6</a:t>
                      </a:r>
                    </a:p>
                  </a:txBody>
                  <a:tcPr marL="0" marR="0" marT="0" marB="0" anchor="b"/>
                </a:tc>
                <a:tc>
                  <a:txBody>
                    <a:bodyPr/>
                    <a:lstStyle/>
                    <a:p>
                      <a:pPr marL="0" marR="0" algn="ctr">
                        <a:lnSpc>
                          <a:spcPct val="107000"/>
                        </a:lnSpc>
                        <a:buNone/>
                      </a:pPr>
                      <a:r>
                        <a:rPr lang="en-US" sz="1400" dirty="0">
                          <a:solidFill>
                            <a:srgbClr val="000000"/>
                          </a:solidFill>
                          <a:effectLst/>
                          <a:latin typeface="+mn-lt"/>
                          <a:ea typeface="Calibri" panose="020F0502020204030204" pitchFamily="34" charset="0"/>
                          <a:cs typeface="Times New Roman" panose="02020603050405020304" pitchFamily="18" charset="0"/>
                        </a:rPr>
                        <a:t>7</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56996867"/>
                  </a:ext>
                </a:extLst>
              </a:tr>
              <a:tr h="286392">
                <a:tc>
                  <a:txBody>
                    <a:bodyPr/>
                    <a:lstStyle/>
                    <a:p>
                      <a:pPr marL="0" marR="0">
                        <a:spcBef>
                          <a:spcPts val="0"/>
                        </a:spcBef>
                        <a:spcAft>
                          <a:spcPts val="0"/>
                        </a:spcAft>
                      </a:pPr>
                      <a:r>
                        <a:rPr lang="en-US" sz="1400" dirty="0">
                          <a:effectLst/>
                          <a:latin typeface="+mn-lt"/>
                          <a:ea typeface="Times New Roman" panose="02020603050405020304" pitchFamily="18" charset="0"/>
                        </a:rPr>
                        <a:t>Battery Reports</a:t>
                      </a:r>
                    </a:p>
                  </a:txBody>
                  <a:tcPr marL="68580" marR="68580" marT="0" marB="0"/>
                </a:tc>
                <a:tc>
                  <a:txBody>
                    <a:bodyPr/>
                    <a:lstStyle/>
                    <a:p>
                      <a:pPr algn="ctr" fontAlgn="b"/>
                      <a:r>
                        <a:rPr lang="en-US" sz="1400" b="0" i="0" u="none" strike="noStrike" dirty="0">
                          <a:solidFill>
                            <a:srgbClr val="000000"/>
                          </a:solidFill>
                          <a:effectLst/>
                          <a:latin typeface="+mn-lt"/>
                          <a:cs typeface="Arial" panose="020B0604020202020204" pitchFamily="34" charset="0"/>
                        </a:rPr>
                        <a:t>58</a:t>
                      </a:r>
                    </a:p>
                  </a:txBody>
                  <a:tcPr marL="0" marR="0" marT="0" marB="0" anchor="b"/>
                </a:tc>
                <a:tc>
                  <a:txBody>
                    <a:bodyPr/>
                    <a:lstStyle/>
                    <a:p>
                      <a:pPr marL="0" marR="0" algn="ctr">
                        <a:lnSpc>
                          <a:spcPct val="107000"/>
                        </a:lnSpc>
                        <a:buNone/>
                      </a:pPr>
                      <a:r>
                        <a:rPr lang="en-US" sz="1400" dirty="0">
                          <a:solidFill>
                            <a:srgbClr val="000000"/>
                          </a:solidFill>
                          <a:effectLst/>
                          <a:latin typeface="+mn-lt"/>
                          <a:ea typeface="Calibri" panose="020F0502020204030204" pitchFamily="34" charset="0"/>
                          <a:cs typeface="Times New Roman" panose="02020603050405020304" pitchFamily="18" charset="0"/>
                        </a:rPr>
                        <a:t>47</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82609491"/>
                  </a:ext>
                </a:extLst>
              </a:tr>
              <a:tr h="286392">
                <a:tc>
                  <a:txBody>
                    <a:bodyPr/>
                    <a:lstStyle/>
                    <a:p>
                      <a:pPr marL="0" marR="0">
                        <a:spcBef>
                          <a:spcPts val="0"/>
                        </a:spcBef>
                        <a:spcAft>
                          <a:spcPts val="0"/>
                        </a:spcAft>
                      </a:pPr>
                      <a:r>
                        <a:rPr lang="en-US" sz="1400" dirty="0">
                          <a:effectLst/>
                          <a:latin typeface="+mn-lt"/>
                          <a:ea typeface="Times New Roman" panose="02020603050405020304" pitchFamily="18" charset="0"/>
                        </a:rPr>
                        <a:t>Sexual Offense Reports</a:t>
                      </a:r>
                    </a:p>
                  </a:txBody>
                  <a:tcPr marL="68580" marR="68580" marT="0" marB="0"/>
                </a:tc>
                <a:tc>
                  <a:txBody>
                    <a:bodyPr/>
                    <a:lstStyle/>
                    <a:p>
                      <a:pPr algn="ctr" fontAlgn="b"/>
                      <a:r>
                        <a:rPr lang="en-US" sz="1400" b="0" i="0" u="none" strike="noStrike" dirty="0">
                          <a:solidFill>
                            <a:srgbClr val="000000"/>
                          </a:solidFill>
                          <a:effectLst/>
                          <a:latin typeface="+mn-lt"/>
                          <a:cs typeface="Arial" panose="020B0604020202020204" pitchFamily="34" charset="0"/>
                        </a:rPr>
                        <a:t>11</a:t>
                      </a:r>
                    </a:p>
                  </a:txBody>
                  <a:tcPr marL="0" marR="0" marT="0" marB="0" anchor="b"/>
                </a:tc>
                <a:tc>
                  <a:txBody>
                    <a:bodyPr/>
                    <a:lstStyle/>
                    <a:p>
                      <a:pPr marL="0" marR="0" algn="ctr">
                        <a:lnSpc>
                          <a:spcPct val="107000"/>
                        </a:lnSpc>
                        <a:buNone/>
                      </a:pPr>
                      <a:r>
                        <a:rPr lang="en-US" sz="1400" dirty="0">
                          <a:solidFill>
                            <a:srgbClr val="000000"/>
                          </a:solidFill>
                          <a:effectLst/>
                          <a:latin typeface="+mn-lt"/>
                          <a:ea typeface="Calibri" panose="020F0502020204030204" pitchFamily="34" charset="0"/>
                          <a:cs typeface="Times New Roman" panose="02020603050405020304" pitchFamily="18" charset="0"/>
                        </a:rPr>
                        <a:t>10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620699"/>
                  </a:ext>
                </a:extLst>
              </a:tr>
              <a:tr h="286392">
                <a:tc>
                  <a:txBody>
                    <a:bodyPr/>
                    <a:lstStyle/>
                    <a:p>
                      <a:pPr marL="0" marR="0">
                        <a:spcBef>
                          <a:spcPts val="0"/>
                        </a:spcBef>
                        <a:spcAft>
                          <a:spcPts val="0"/>
                        </a:spcAft>
                      </a:pPr>
                      <a:r>
                        <a:rPr lang="en-US" sz="1400" dirty="0">
                          <a:effectLst/>
                          <a:latin typeface="+mn-lt"/>
                          <a:ea typeface="Times New Roman" panose="02020603050405020304" pitchFamily="18" charset="0"/>
                        </a:rPr>
                        <a:t>Assault Reports</a:t>
                      </a:r>
                    </a:p>
                  </a:txBody>
                  <a:tcPr marL="68580" marR="68580" marT="0" marB="0"/>
                </a:tc>
                <a:tc>
                  <a:txBody>
                    <a:bodyPr/>
                    <a:lstStyle/>
                    <a:p>
                      <a:pPr algn="ctr" fontAlgn="b"/>
                      <a:r>
                        <a:rPr lang="en-US" sz="1400" b="0" i="0" u="none" strike="noStrike" dirty="0">
                          <a:solidFill>
                            <a:srgbClr val="000000"/>
                          </a:solidFill>
                          <a:effectLst/>
                          <a:latin typeface="+mn-lt"/>
                          <a:cs typeface="Arial" panose="020B0604020202020204" pitchFamily="34" charset="0"/>
                        </a:rPr>
                        <a:t>10</a:t>
                      </a:r>
                    </a:p>
                  </a:txBody>
                  <a:tcPr marL="0" marR="0" marT="0" marB="0" anchor="b"/>
                </a:tc>
                <a:tc>
                  <a:txBody>
                    <a:bodyPr/>
                    <a:lstStyle/>
                    <a:p>
                      <a:pPr marL="0" marR="0" algn="ctr">
                        <a:lnSpc>
                          <a:spcPct val="107000"/>
                        </a:lnSpc>
                        <a:buNone/>
                      </a:pPr>
                      <a:r>
                        <a:rPr lang="en-US" sz="1400" dirty="0">
                          <a:solidFill>
                            <a:srgbClr val="000000"/>
                          </a:solidFill>
                          <a:effectLst/>
                          <a:latin typeface="+mn-lt"/>
                          <a:ea typeface="Calibri" panose="020F0502020204030204" pitchFamily="34" charset="0"/>
                          <a:cs typeface="Times New Roman" panose="02020603050405020304" pitchFamily="18" charset="0"/>
                        </a:rPr>
                        <a:t>9</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17626615"/>
                  </a:ext>
                </a:extLst>
              </a:tr>
              <a:tr h="286392">
                <a:tc>
                  <a:txBody>
                    <a:bodyPr/>
                    <a:lstStyle/>
                    <a:p>
                      <a:pPr marL="0" marR="0">
                        <a:spcBef>
                          <a:spcPts val="0"/>
                        </a:spcBef>
                        <a:spcAft>
                          <a:spcPts val="0"/>
                        </a:spcAft>
                      </a:pPr>
                      <a:r>
                        <a:rPr lang="en-US" sz="1400" dirty="0">
                          <a:effectLst/>
                          <a:latin typeface="+mn-lt"/>
                          <a:ea typeface="Times New Roman" panose="02020603050405020304" pitchFamily="18" charset="0"/>
                        </a:rPr>
                        <a:t>Robbery Reports </a:t>
                      </a:r>
                    </a:p>
                  </a:txBody>
                  <a:tcPr marL="68580" marR="68580" marT="0" marB="0"/>
                </a:tc>
                <a:tc>
                  <a:txBody>
                    <a:bodyPr/>
                    <a:lstStyle/>
                    <a:p>
                      <a:pPr algn="ctr" fontAlgn="b"/>
                      <a:r>
                        <a:rPr lang="en-US" sz="1400" b="0" i="0" u="none" strike="noStrike" dirty="0">
                          <a:solidFill>
                            <a:srgbClr val="000000"/>
                          </a:solidFill>
                          <a:effectLst/>
                          <a:latin typeface="+mn-lt"/>
                          <a:cs typeface="Arial" panose="020B0604020202020204" pitchFamily="34" charset="0"/>
                        </a:rPr>
                        <a:t>2</a:t>
                      </a:r>
                    </a:p>
                  </a:txBody>
                  <a:tcPr marL="0" marR="0" marT="0" marB="0" anchor="b"/>
                </a:tc>
                <a:tc>
                  <a:txBody>
                    <a:bodyPr/>
                    <a:lstStyle/>
                    <a:p>
                      <a:pPr marL="0" marR="0" algn="ctr">
                        <a:lnSpc>
                          <a:spcPct val="107000"/>
                        </a:lnSpc>
                        <a:buNone/>
                      </a:pPr>
                      <a:r>
                        <a:rPr lang="en-US" sz="1400" dirty="0">
                          <a:solidFill>
                            <a:srgbClr val="000000"/>
                          </a:solidFill>
                          <a:effectLst/>
                          <a:latin typeface="+mn-lt"/>
                          <a:ea typeface="Calibri" panose="020F0502020204030204" pitchFamily="34" charset="0"/>
                          <a:cs typeface="Times New Roman" panose="02020603050405020304" pitchFamily="18" charset="0"/>
                        </a:rPr>
                        <a:t>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65798181"/>
                  </a:ext>
                </a:extLst>
              </a:tr>
              <a:tr h="286392">
                <a:tc>
                  <a:txBody>
                    <a:bodyPr/>
                    <a:lstStyle/>
                    <a:p>
                      <a:pPr marL="0" marR="0">
                        <a:spcBef>
                          <a:spcPts val="0"/>
                        </a:spcBef>
                        <a:spcAft>
                          <a:spcPts val="0"/>
                        </a:spcAft>
                      </a:pPr>
                      <a:r>
                        <a:rPr lang="en-US" sz="1400" dirty="0">
                          <a:effectLst/>
                          <a:latin typeface="+mn-lt"/>
                          <a:ea typeface="Times New Roman" panose="02020603050405020304" pitchFamily="18" charset="0"/>
                        </a:rPr>
                        <a:t>Homicide Reports </a:t>
                      </a:r>
                    </a:p>
                  </a:txBody>
                  <a:tcPr marL="68580" marR="68580" marT="0" marB="0"/>
                </a:tc>
                <a:tc>
                  <a:txBody>
                    <a:bodyPr/>
                    <a:lstStyle/>
                    <a:p>
                      <a:pPr algn="ctr" fontAlgn="b"/>
                      <a:r>
                        <a:rPr lang="en-US" sz="1400" b="0" i="0" u="none" strike="noStrike" dirty="0">
                          <a:solidFill>
                            <a:srgbClr val="000000"/>
                          </a:solidFill>
                          <a:effectLst/>
                          <a:latin typeface="+mn-lt"/>
                          <a:cs typeface="Arial" panose="020B0604020202020204" pitchFamily="34" charset="0"/>
                        </a:rPr>
                        <a:t>0</a:t>
                      </a:r>
                    </a:p>
                  </a:txBody>
                  <a:tcPr marL="0" marR="0" marT="0" marB="0" anchor="b"/>
                </a:tc>
                <a:tc>
                  <a:txBody>
                    <a:bodyPr/>
                    <a:lstStyle/>
                    <a:p>
                      <a:pPr marL="0" marR="0" algn="ctr">
                        <a:lnSpc>
                          <a:spcPct val="107000"/>
                        </a:lnSpc>
                        <a:buNone/>
                      </a:pPr>
                      <a:r>
                        <a:rPr lang="en-US" sz="1400" dirty="0">
                          <a:solidFill>
                            <a:srgbClr val="000000"/>
                          </a:solidFill>
                          <a:effectLst/>
                          <a:latin typeface="+mn-lt"/>
                          <a:ea typeface="Calibri" panose="020F0502020204030204" pitchFamily="34" charset="0"/>
                          <a:cs typeface="Times New Roman" panose="02020603050405020304" pitchFamily="18" charset="0"/>
                        </a:rPr>
                        <a:t>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45519402"/>
                  </a:ext>
                </a:extLst>
              </a:tr>
              <a:tr h="286392">
                <a:tc>
                  <a:txBody>
                    <a:bodyPr/>
                    <a:lstStyle/>
                    <a:p>
                      <a:pPr marL="0" marR="0">
                        <a:spcBef>
                          <a:spcPts val="0"/>
                        </a:spcBef>
                        <a:spcAft>
                          <a:spcPts val="0"/>
                        </a:spcAft>
                      </a:pPr>
                      <a:r>
                        <a:rPr lang="en-US" sz="1400" b="1" dirty="0">
                          <a:effectLst/>
                          <a:latin typeface="+mn-lt"/>
                          <a:ea typeface="Times New Roman" panose="02020603050405020304" pitchFamily="18" charset="0"/>
                        </a:rPr>
                        <a:t>Total</a:t>
                      </a:r>
                      <a:endParaRPr lang="en-US" sz="1400" dirty="0">
                        <a:effectLst/>
                        <a:latin typeface="+mn-lt"/>
                        <a:ea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latin typeface="+mn-lt"/>
                          <a:ea typeface="Calibri" panose="020F0502020204030204" pitchFamily="34" charset="0"/>
                          <a:cs typeface="Arial" panose="020B0604020202020204" pitchFamily="34" charset="0"/>
                        </a:rPr>
                        <a:t>91</a:t>
                      </a:r>
                    </a:p>
                  </a:txBody>
                  <a:tcPr marL="68580" marR="68580" marT="0" marB="0" anchor="b"/>
                </a:tc>
                <a:tc>
                  <a:txBody>
                    <a:bodyPr/>
                    <a:lstStyle/>
                    <a:p>
                      <a:pPr marL="0" marR="0" algn="ctr">
                        <a:lnSpc>
                          <a:spcPct val="107000"/>
                        </a:lnSpc>
                        <a:buNone/>
                      </a:pPr>
                      <a:r>
                        <a:rPr lang="en-US" sz="1400" b="1" dirty="0">
                          <a:solidFill>
                            <a:srgbClr val="000000"/>
                          </a:solidFill>
                          <a:effectLst/>
                          <a:latin typeface="+mn-lt"/>
                          <a:ea typeface="Calibri" panose="020F0502020204030204" pitchFamily="34" charset="0"/>
                          <a:cs typeface="Times New Roman" panose="02020603050405020304" pitchFamily="18" charset="0"/>
                        </a:rPr>
                        <a:t>76</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52069248"/>
                  </a:ext>
                </a:extLst>
              </a:tr>
            </a:tbl>
          </a:graphicData>
        </a:graphic>
      </p:graphicFrame>
      <p:graphicFrame>
        <p:nvGraphicFramePr>
          <p:cNvPr id="5" name="Chart 4">
            <a:extLst>
              <a:ext uri="{FF2B5EF4-FFF2-40B4-BE49-F238E27FC236}">
                <a16:creationId xmlns:a16="http://schemas.microsoft.com/office/drawing/2014/main" id="{3F900D2B-7635-88CC-7F9B-1D7EC4254F83}"/>
              </a:ext>
            </a:extLst>
          </p:cNvPr>
          <p:cNvGraphicFramePr>
            <a:graphicFrameLocks/>
          </p:cNvGraphicFramePr>
          <p:nvPr>
            <p:extLst>
              <p:ext uri="{D42A27DB-BD31-4B8C-83A1-F6EECF244321}">
                <p14:modId xmlns:p14="http://schemas.microsoft.com/office/powerpoint/2010/main" val="2855186845"/>
              </p:ext>
            </p:extLst>
          </p:nvPr>
        </p:nvGraphicFramePr>
        <p:xfrm>
          <a:off x="4466396" y="1590676"/>
          <a:ext cx="4369379" cy="285818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27C3E805-73BC-E4BD-FE36-8A8288DC3F4D}"/>
              </a:ext>
            </a:extLst>
          </p:cNvPr>
          <p:cNvSpPr txBox="1"/>
          <p:nvPr/>
        </p:nvSpPr>
        <p:spPr>
          <a:xfrm>
            <a:off x="836567" y="6310154"/>
            <a:ext cx="3493509" cy="246221"/>
          </a:xfrm>
          <a:prstGeom prst="rect">
            <a:avLst/>
          </a:prstGeom>
          <a:noFill/>
        </p:spPr>
        <p:txBody>
          <a:bodyPr wrap="square" rtlCol="0">
            <a:spAutoFit/>
          </a:bodyPr>
          <a:lstStyle/>
          <a:p>
            <a:r>
              <a:rPr lang="en-US" sz="1000" dirty="0"/>
              <a:t>* </a:t>
            </a:r>
            <a:r>
              <a:rPr lang="en-US" sz="1000" i="1" dirty="0">
                <a:effectLst/>
                <a:latin typeface="Arial Narrow" panose="020B0606020202030204" pitchFamily="34" charset="0"/>
                <a:ea typeface="Calibri" panose="020F0502020204030204" pitchFamily="34" charset="0"/>
                <a:cs typeface="Times New Roman" panose="02020603050405020304" pitchFamily="18" charset="0"/>
              </a:rPr>
              <a:t>Numbers are based on supporting documentation provided by SFSO. </a:t>
            </a:r>
            <a:endParaRPr lang="en-US" sz="1000" dirty="0"/>
          </a:p>
        </p:txBody>
      </p:sp>
    </p:spTree>
    <p:extLst>
      <p:ext uri="{BB962C8B-B14F-4D97-AF65-F5344CB8AC3E}">
        <p14:creationId xmlns:p14="http://schemas.microsoft.com/office/powerpoint/2010/main" val="3841317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0" dirty="0">
                <a:latin typeface="Arial" panose="020B0604020202020204" pitchFamily="34" charset="0"/>
                <a:cs typeface="Arial" panose="020B0604020202020204" pitchFamily="34" charset="0"/>
              </a:rPr>
              <a:t>Crimes Against Persons and Property</a:t>
            </a:r>
            <a:endParaRPr lang="en-US" sz="3400" dirty="0"/>
          </a:p>
        </p:txBody>
      </p:sp>
      <p:sp>
        <p:nvSpPr>
          <p:cNvPr id="11" name="TextBox 10"/>
          <p:cNvSpPr txBox="1"/>
          <p:nvPr/>
        </p:nvSpPr>
        <p:spPr>
          <a:xfrm>
            <a:off x="4615134" y="1634636"/>
            <a:ext cx="4384692" cy="1310039"/>
          </a:xfrm>
          <a:prstGeom prst="rect">
            <a:avLst/>
          </a:prstGeom>
          <a:noFill/>
        </p:spPr>
        <p:txBody>
          <a:bodyPr wrap="square" rtlCol="0">
            <a:spAutoFit/>
          </a:bodyPr>
          <a:lstStyle/>
          <a:p>
            <a:pPr marL="342900" marR="0" lvl="0" indent="-342900">
              <a:lnSpc>
                <a:spcPct val="115000"/>
              </a:lnSpc>
              <a:spcBef>
                <a:spcPts val="0"/>
              </a:spcBef>
              <a:spcAft>
                <a:spcPts val="0"/>
              </a:spcAft>
              <a:buFont typeface="Times New Roman" panose="02020603050405020304" pitchFamily="18" charset="0"/>
              <a:buChar char="-"/>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Patient-on-Employee reports accounted for 44% of crimes against person incidents (30 of 68 reports).</a:t>
            </a:r>
          </a:p>
          <a:p>
            <a:pPr marL="342900" indent="-342900">
              <a:lnSpc>
                <a:spcPct val="115000"/>
              </a:lnSpc>
              <a:buFont typeface="Times New Roman" panose="02020603050405020304" pitchFamily="18" charset="0"/>
              <a:buChar char="-"/>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Reports from the ED accounted for 35% of person-crimes (35 of 81 reports).</a:t>
            </a:r>
          </a:p>
        </p:txBody>
      </p:sp>
      <p:sp>
        <p:nvSpPr>
          <p:cNvPr id="12" name="TextBox 11"/>
          <p:cNvSpPr txBox="1"/>
          <p:nvPr/>
        </p:nvSpPr>
        <p:spPr>
          <a:xfrm>
            <a:off x="4610100" y="5326981"/>
            <a:ext cx="4389726" cy="1112612"/>
          </a:xfrm>
          <a:prstGeom prst="rect">
            <a:avLst/>
          </a:prstGeom>
          <a:noFill/>
        </p:spPr>
        <p:txBody>
          <a:bodyPr wrap="square" rtlCol="0">
            <a:spAutoFit/>
          </a:bodyPr>
          <a:lstStyle/>
          <a:p>
            <a:pPr marL="342900" marR="0" lvl="0" indent="-342900">
              <a:lnSpc>
                <a:spcPct val="115000"/>
              </a:lnSpc>
              <a:spcBef>
                <a:spcPts val="0"/>
              </a:spcBef>
              <a:spcAft>
                <a:spcPts val="0"/>
              </a:spcAft>
              <a:buFont typeface="Times New Roman" panose="02020603050405020304" pitchFamily="18" charset="0"/>
              <a:buChar char="-"/>
            </a:pPr>
            <a:r>
              <a:rPr lang="en-US" sz="1400" dirty="0">
                <a:latin typeface="Arial" panose="020B0604020202020204" pitchFamily="34" charset="0"/>
                <a:cs typeface="Times New Roman" panose="02020603050405020304" pitchFamily="18" charset="0"/>
              </a:rPr>
              <a:t>Forty-one percent of victims of physical attack, pressed charges against their assailant (28 of 68.)</a:t>
            </a:r>
          </a:p>
          <a:p>
            <a:endParaRPr lang="en-US" dirty="0"/>
          </a:p>
        </p:txBody>
      </p:sp>
      <p:graphicFrame>
        <p:nvGraphicFramePr>
          <p:cNvPr id="7" name="Table 6">
            <a:extLst>
              <a:ext uri="{FF2B5EF4-FFF2-40B4-BE49-F238E27FC236}">
                <a16:creationId xmlns:a16="http://schemas.microsoft.com/office/drawing/2014/main" id="{7C0406A1-125C-5FDC-9324-64567B67F3CB}"/>
              </a:ext>
            </a:extLst>
          </p:cNvPr>
          <p:cNvGraphicFramePr>
            <a:graphicFrameLocks noGrp="1"/>
          </p:cNvGraphicFramePr>
          <p:nvPr>
            <p:extLst>
              <p:ext uri="{D42A27DB-BD31-4B8C-83A1-F6EECF244321}">
                <p14:modId xmlns:p14="http://schemas.microsoft.com/office/powerpoint/2010/main" val="115333136"/>
              </p:ext>
            </p:extLst>
          </p:nvPr>
        </p:nvGraphicFramePr>
        <p:xfrm>
          <a:off x="4810125" y="3038474"/>
          <a:ext cx="3873500" cy="2659978"/>
        </p:xfrm>
        <a:graphic>
          <a:graphicData uri="http://schemas.openxmlformats.org/drawingml/2006/table">
            <a:tbl>
              <a:tblPr firstRow="1" bandRow="1">
                <a:tableStyleId>{5C22544A-7EE6-4342-B048-85BDC9FD1C3A}</a:tableStyleId>
              </a:tblPr>
              <a:tblGrid>
                <a:gridCol w="2384780">
                  <a:extLst>
                    <a:ext uri="{9D8B030D-6E8A-4147-A177-3AD203B41FA5}">
                      <a16:colId xmlns:a16="http://schemas.microsoft.com/office/drawing/2014/main" val="4142435534"/>
                    </a:ext>
                  </a:extLst>
                </a:gridCol>
                <a:gridCol w="1488720">
                  <a:extLst>
                    <a:ext uri="{9D8B030D-6E8A-4147-A177-3AD203B41FA5}">
                      <a16:colId xmlns:a16="http://schemas.microsoft.com/office/drawing/2014/main" val="3010565114"/>
                    </a:ext>
                  </a:extLst>
                </a:gridCol>
              </a:tblGrid>
              <a:tr h="622831">
                <a:tc gridSpan="2">
                  <a:txBody>
                    <a:bodyPr/>
                    <a:lstStyle/>
                    <a:p>
                      <a:pPr algn="ctr"/>
                      <a:r>
                        <a:rPr lang="en-US" sz="1400" dirty="0"/>
                        <a:t>Crimes Against Persons Action Taken</a:t>
                      </a:r>
                    </a:p>
                  </a:txBody>
                  <a:tcPr/>
                </a:tc>
                <a:tc hMerge="1">
                  <a:txBody>
                    <a:bodyPr/>
                    <a:lstStyle/>
                    <a:p>
                      <a:endParaRPr lang="en-US" dirty="0"/>
                    </a:p>
                  </a:txBody>
                  <a:tcPr/>
                </a:tc>
                <a:extLst>
                  <a:ext uri="{0D108BD9-81ED-4DB2-BD59-A6C34878D82A}">
                    <a16:rowId xmlns:a16="http://schemas.microsoft.com/office/drawing/2014/main" val="80663493"/>
                  </a:ext>
                </a:extLst>
              </a:tr>
              <a:tr h="197340">
                <a:tc>
                  <a:txBody>
                    <a:bodyPr/>
                    <a:lstStyle/>
                    <a:p>
                      <a:pPr marL="0" marR="0">
                        <a:lnSpc>
                          <a:spcPct val="115000"/>
                        </a:lnSpc>
                        <a:spcAft>
                          <a:spcPts val="1000"/>
                        </a:spcAft>
                        <a:buNone/>
                      </a:pPr>
                      <a:r>
                        <a:rPr lang="en-US" sz="1400" dirty="0">
                          <a:solidFill>
                            <a:schemeClr val="tx1"/>
                          </a:solidFill>
                          <a:effectLst/>
                          <a:latin typeface="+mn-lt"/>
                          <a:ea typeface="Calibri" panose="020F0502020204030204" pitchFamily="34" charset="0"/>
                          <a:cs typeface="Times New Roman" panose="02020603050405020304" pitchFamily="18" charset="0"/>
                        </a:rPr>
                        <a:t>Deputy Arrest</a:t>
                      </a:r>
                    </a:p>
                  </a:txBody>
                  <a:tcPr marL="68580" marR="68580" marT="0" marB="0"/>
                </a:tc>
                <a:tc>
                  <a:txBody>
                    <a:bodyPr/>
                    <a:lstStyle/>
                    <a:p>
                      <a:pPr marL="0" marR="0" algn="ctr">
                        <a:lnSpc>
                          <a:spcPct val="115000"/>
                        </a:lnSpc>
                        <a:spcAft>
                          <a:spcPts val="1000"/>
                        </a:spcAft>
                        <a:buNone/>
                      </a:pPr>
                      <a:r>
                        <a:rPr lang="en-US" sz="1400" b="0">
                          <a:solidFill>
                            <a:srgbClr val="000000"/>
                          </a:solidFill>
                          <a:effectLst/>
                          <a:latin typeface="+mn-lt"/>
                          <a:ea typeface="Calibri" panose="020F0502020204030204" pitchFamily="34" charset="0"/>
                          <a:cs typeface="Times New Roman" panose="02020603050405020304" pitchFamily="18" charset="0"/>
                        </a:rPr>
                        <a:t>17</a:t>
                      </a:r>
                      <a:endParaRPr lang="en-US" sz="1400" b="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70753130"/>
                  </a:ext>
                </a:extLst>
              </a:tr>
              <a:tr h="197340">
                <a:tc>
                  <a:txBody>
                    <a:bodyPr/>
                    <a:lstStyle/>
                    <a:p>
                      <a:pPr marL="0" marR="0">
                        <a:lnSpc>
                          <a:spcPct val="115000"/>
                        </a:lnSpc>
                        <a:spcAft>
                          <a:spcPts val="1000"/>
                        </a:spcAft>
                        <a:buNone/>
                      </a:pPr>
                      <a:r>
                        <a:rPr lang="en-US" sz="1400" dirty="0">
                          <a:solidFill>
                            <a:schemeClr val="tx1"/>
                          </a:solidFill>
                          <a:effectLst/>
                          <a:latin typeface="+mn-lt"/>
                          <a:ea typeface="Calibri" panose="020F0502020204030204" pitchFamily="34" charset="0"/>
                          <a:cs typeface="Times New Roman" panose="02020603050405020304" pitchFamily="18" charset="0"/>
                        </a:rPr>
                        <a:t>Private Person Arrest</a:t>
                      </a:r>
                    </a:p>
                  </a:txBody>
                  <a:tcPr marL="68580" marR="68580" marT="0" marB="0"/>
                </a:tc>
                <a:tc>
                  <a:txBody>
                    <a:bodyPr/>
                    <a:lstStyle/>
                    <a:p>
                      <a:pPr marL="0" marR="0" algn="ctr">
                        <a:lnSpc>
                          <a:spcPct val="115000"/>
                        </a:lnSpc>
                        <a:spcAft>
                          <a:spcPts val="1000"/>
                        </a:spcAft>
                        <a:buNone/>
                      </a:pPr>
                      <a:r>
                        <a:rPr lang="en-US" sz="1400" b="0">
                          <a:solidFill>
                            <a:srgbClr val="000000"/>
                          </a:solidFill>
                          <a:effectLst/>
                          <a:latin typeface="+mn-lt"/>
                          <a:ea typeface="Calibri" panose="020F0502020204030204" pitchFamily="34" charset="0"/>
                          <a:cs typeface="Times New Roman" panose="02020603050405020304" pitchFamily="18" charset="0"/>
                        </a:rPr>
                        <a:t>28</a:t>
                      </a:r>
                      <a:endParaRPr lang="en-US" sz="1400" b="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86498860"/>
                  </a:ext>
                </a:extLst>
              </a:tr>
              <a:tr h="197340">
                <a:tc>
                  <a:txBody>
                    <a:bodyPr/>
                    <a:lstStyle/>
                    <a:p>
                      <a:pPr marL="0" marR="0">
                        <a:lnSpc>
                          <a:spcPct val="115000"/>
                        </a:lnSpc>
                        <a:spcAft>
                          <a:spcPts val="1000"/>
                        </a:spcAft>
                        <a:buNone/>
                      </a:pPr>
                      <a:r>
                        <a:rPr lang="en-US" sz="1400" dirty="0">
                          <a:solidFill>
                            <a:schemeClr val="tx1"/>
                          </a:solidFill>
                          <a:effectLst/>
                          <a:latin typeface="+mn-lt"/>
                          <a:ea typeface="Calibri" panose="020F0502020204030204" pitchFamily="34" charset="0"/>
                          <a:cs typeface="Times New Roman" panose="02020603050405020304" pitchFamily="18" charset="0"/>
                        </a:rPr>
                        <a:t>Citation Issued</a:t>
                      </a:r>
                    </a:p>
                  </a:txBody>
                  <a:tcPr marL="68580" marR="68580" marT="0" marB="0"/>
                </a:tc>
                <a:tc>
                  <a:txBody>
                    <a:bodyPr/>
                    <a:lstStyle/>
                    <a:p>
                      <a:pPr marL="0" marR="0" algn="ctr">
                        <a:lnSpc>
                          <a:spcPct val="115000"/>
                        </a:lnSpc>
                        <a:spcAft>
                          <a:spcPts val="1000"/>
                        </a:spcAft>
                        <a:buNone/>
                      </a:pPr>
                      <a:r>
                        <a:rPr lang="en-US" sz="1400" b="0">
                          <a:solidFill>
                            <a:srgbClr val="000000"/>
                          </a:solidFill>
                          <a:effectLst/>
                          <a:latin typeface="+mn-lt"/>
                          <a:ea typeface="Calibri" panose="020F0502020204030204" pitchFamily="34" charset="0"/>
                          <a:cs typeface="Times New Roman" panose="02020603050405020304" pitchFamily="18" charset="0"/>
                        </a:rPr>
                        <a:t>12</a:t>
                      </a:r>
                      <a:endParaRPr lang="en-US" sz="1400" b="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30647822"/>
                  </a:ext>
                </a:extLst>
              </a:tr>
              <a:tr h="197340">
                <a:tc>
                  <a:txBody>
                    <a:bodyPr/>
                    <a:lstStyle/>
                    <a:p>
                      <a:pPr marL="0" marR="0">
                        <a:lnSpc>
                          <a:spcPct val="115000"/>
                        </a:lnSpc>
                        <a:spcAft>
                          <a:spcPts val="1000"/>
                        </a:spcAft>
                        <a:buNone/>
                      </a:pPr>
                      <a:r>
                        <a:rPr lang="en-US" sz="1400" dirty="0">
                          <a:solidFill>
                            <a:schemeClr val="tx1"/>
                          </a:solidFill>
                          <a:effectLst/>
                          <a:latin typeface="+mn-lt"/>
                          <a:ea typeface="Calibri" panose="020F0502020204030204" pitchFamily="34" charset="0"/>
                          <a:cs typeface="Times New Roman" panose="02020603050405020304" pitchFamily="18" charset="0"/>
                        </a:rPr>
                        <a:t>Psych Evaluation</a:t>
                      </a:r>
                    </a:p>
                  </a:txBody>
                  <a:tcPr marL="68580" marR="68580" marT="0" marB="0"/>
                </a:tc>
                <a:tc>
                  <a:txBody>
                    <a:bodyPr/>
                    <a:lstStyle/>
                    <a:p>
                      <a:pPr marL="0" marR="0" algn="ctr">
                        <a:lnSpc>
                          <a:spcPct val="115000"/>
                        </a:lnSpc>
                        <a:spcAft>
                          <a:spcPts val="1000"/>
                        </a:spcAft>
                        <a:buNone/>
                      </a:pPr>
                      <a:r>
                        <a:rPr lang="en-US" sz="1400" b="0">
                          <a:solidFill>
                            <a:srgbClr val="000000"/>
                          </a:solidFill>
                          <a:effectLst/>
                          <a:latin typeface="+mn-lt"/>
                          <a:ea typeface="Calibri" panose="020F0502020204030204" pitchFamily="34" charset="0"/>
                          <a:cs typeface="Times New Roman" panose="02020603050405020304" pitchFamily="18" charset="0"/>
                        </a:rPr>
                        <a:t>2</a:t>
                      </a:r>
                      <a:endParaRPr lang="en-US" sz="1400" b="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04568310"/>
                  </a:ext>
                </a:extLst>
              </a:tr>
              <a:tr h="299965">
                <a:tc>
                  <a:txBody>
                    <a:bodyPr/>
                    <a:lstStyle/>
                    <a:p>
                      <a:pPr marL="0" marR="0">
                        <a:lnSpc>
                          <a:spcPct val="115000"/>
                        </a:lnSpc>
                        <a:spcAft>
                          <a:spcPts val="1000"/>
                        </a:spcAft>
                        <a:buNone/>
                      </a:pPr>
                      <a:r>
                        <a:rPr lang="en-US" sz="1400" dirty="0">
                          <a:solidFill>
                            <a:schemeClr val="tx1"/>
                          </a:solidFill>
                          <a:effectLst/>
                          <a:latin typeface="+mn-lt"/>
                          <a:ea typeface="Calibri" panose="020F0502020204030204" pitchFamily="34" charset="0"/>
                          <a:cs typeface="Times New Roman" panose="02020603050405020304" pitchFamily="18" charset="0"/>
                        </a:rPr>
                        <a:t>Criminal Investigation Unit</a:t>
                      </a:r>
                    </a:p>
                  </a:txBody>
                  <a:tcPr marL="68580" marR="68580" marT="0" marB="0"/>
                </a:tc>
                <a:tc>
                  <a:txBody>
                    <a:bodyPr/>
                    <a:lstStyle/>
                    <a:p>
                      <a:pPr marL="0" marR="0" algn="ctr">
                        <a:lnSpc>
                          <a:spcPct val="115000"/>
                        </a:lnSpc>
                        <a:spcAft>
                          <a:spcPts val="1000"/>
                        </a:spcAft>
                        <a:buNone/>
                      </a:pPr>
                      <a:r>
                        <a:rPr lang="en-US" sz="1400" b="0" dirty="0">
                          <a:solidFill>
                            <a:srgbClr val="000000"/>
                          </a:solidFill>
                          <a:effectLst/>
                          <a:latin typeface="+mn-lt"/>
                          <a:ea typeface="Calibri" panose="020F0502020204030204" pitchFamily="34" charset="0"/>
                          <a:cs typeface="Times New Roman" panose="02020603050405020304" pitchFamily="18" charset="0"/>
                        </a:rPr>
                        <a:t>5</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82733257"/>
                  </a:ext>
                </a:extLst>
              </a:tr>
              <a:tr h="299965">
                <a:tc>
                  <a:txBody>
                    <a:bodyPr/>
                    <a:lstStyle/>
                    <a:p>
                      <a:pPr marL="0" marR="0">
                        <a:lnSpc>
                          <a:spcPct val="115000"/>
                        </a:lnSpc>
                        <a:spcAft>
                          <a:spcPts val="1000"/>
                        </a:spcAft>
                        <a:buNone/>
                      </a:pPr>
                      <a:r>
                        <a:rPr lang="en-US" sz="1400" dirty="0">
                          <a:solidFill>
                            <a:schemeClr val="tx1"/>
                          </a:solidFill>
                          <a:effectLst/>
                          <a:latin typeface="+mn-lt"/>
                          <a:ea typeface="Calibri" panose="020F0502020204030204" pitchFamily="34" charset="0"/>
                          <a:cs typeface="Times New Roman" panose="02020603050405020304" pitchFamily="18" charset="0"/>
                        </a:rPr>
                        <a:t>Emergency Protective Order</a:t>
                      </a:r>
                    </a:p>
                  </a:txBody>
                  <a:tcPr marL="68580" marR="68580" marT="0" marB="0"/>
                </a:tc>
                <a:tc>
                  <a:txBody>
                    <a:bodyPr/>
                    <a:lstStyle/>
                    <a:p>
                      <a:pPr marL="0" marR="0" algn="ctr">
                        <a:lnSpc>
                          <a:spcPct val="115000"/>
                        </a:lnSpc>
                        <a:spcAft>
                          <a:spcPts val="1000"/>
                        </a:spcAft>
                        <a:buNone/>
                      </a:pPr>
                      <a:r>
                        <a:rPr lang="en-US" sz="1400" b="0" dirty="0">
                          <a:solidFill>
                            <a:srgbClr val="000000"/>
                          </a:solidFill>
                          <a:effectLst/>
                          <a:latin typeface="+mn-lt"/>
                          <a:ea typeface="Calibri" panose="020F0502020204030204" pitchFamily="34" charset="0"/>
                          <a:cs typeface="Times New Roman" panose="02020603050405020304" pitchFamily="18" charset="0"/>
                        </a:rPr>
                        <a:t>1</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0910516"/>
                  </a:ext>
                </a:extLst>
              </a:tr>
              <a:tr h="197340">
                <a:tc>
                  <a:txBody>
                    <a:bodyPr/>
                    <a:lstStyle/>
                    <a:p>
                      <a:pPr marL="0" marR="0">
                        <a:lnSpc>
                          <a:spcPct val="115000"/>
                        </a:lnSpc>
                        <a:spcAft>
                          <a:spcPts val="1000"/>
                        </a:spcAft>
                        <a:buNone/>
                      </a:pPr>
                      <a:r>
                        <a:rPr lang="en-US" sz="1400" dirty="0">
                          <a:solidFill>
                            <a:schemeClr val="tx1"/>
                          </a:solidFill>
                          <a:effectLst/>
                          <a:latin typeface="+mn-lt"/>
                          <a:ea typeface="Calibri" panose="020F0502020204030204" pitchFamily="34" charset="0"/>
                          <a:cs typeface="Times New Roman" panose="02020603050405020304" pitchFamily="18" charset="0"/>
                        </a:rPr>
                        <a:t>Deputy Detention</a:t>
                      </a:r>
                    </a:p>
                  </a:txBody>
                  <a:tcPr marL="68580" marR="68580" marT="0" marB="0"/>
                </a:tc>
                <a:tc>
                  <a:txBody>
                    <a:bodyPr/>
                    <a:lstStyle/>
                    <a:p>
                      <a:pPr marL="0" marR="0" algn="ctr">
                        <a:lnSpc>
                          <a:spcPct val="115000"/>
                        </a:lnSpc>
                        <a:spcAft>
                          <a:spcPts val="1000"/>
                        </a:spcAft>
                        <a:buNone/>
                      </a:pPr>
                      <a:r>
                        <a:rPr lang="en-US" sz="1400" b="0" dirty="0">
                          <a:solidFill>
                            <a:srgbClr val="000000"/>
                          </a:solidFill>
                          <a:effectLst/>
                          <a:latin typeface="+mn-lt"/>
                          <a:ea typeface="Calibri" panose="020F0502020204030204" pitchFamily="34" charset="0"/>
                          <a:cs typeface="Times New Roman" panose="02020603050405020304" pitchFamily="18" charset="0"/>
                        </a:rPr>
                        <a:t>3</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33755015"/>
                  </a:ext>
                </a:extLst>
              </a:tr>
            </a:tbl>
          </a:graphicData>
        </a:graphic>
      </p:graphicFrame>
      <p:pic>
        <p:nvPicPr>
          <p:cNvPr id="9" name="Picture 8">
            <a:extLst>
              <a:ext uri="{FF2B5EF4-FFF2-40B4-BE49-F238E27FC236}">
                <a16:creationId xmlns:a16="http://schemas.microsoft.com/office/drawing/2014/main" id="{AC683567-8D6A-1F93-BF91-65B243013186}"/>
              </a:ext>
            </a:extLst>
          </p:cNvPr>
          <p:cNvPicPr>
            <a:picLocks noChangeAspect="1"/>
          </p:cNvPicPr>
          <p:nvPr/>
        </p:nvPicPr>
        <p:blipFill>
          <a:blip r:embed="rId2"/>
          <a:stretch>
            <a:fillRect/>
          </a:stretch>
        </p:blipFill>
        <p:spPr>
          <a:xfrm>
            <a:off x="948909" y="1644520"/>
            <a:ext cx="3625247" cy="1869242"/>
          </a:xfrm>
          <a:prstGeom prst="rect">
            <a:avLst/>
          </a:prstGeom>
        </p:spPr>
      </p:pic>
      <p:pic>
        <p:nvPicPr>
          <p:cNvPr id="13" name="Picture 12">
            <a:extLst>
              <a:ext uri="{FF2B5EF4-FFF2-40B4-BE49-F238E27FC236}">
                <a16:creationId xmlns:a16="http://schemas.microsoft.com/office/drawing/2014/main" id="{394509DF-D080-218D-B5F8-C62C9087DC6B}"/>
              </a:ext>
            </a:extLst>
          </p:cNvPr>
          <p:cNvPicPr>
            <a:picLocks noChangeAspect="1"/>
          </p:cNvPicPr>
          <p:nvPr/>
        </p:nvPicPr>
        <p:blipFill>
          <a:blip r:embed="rId3"/>
          <a:stretch>
            <a:fillRect/>
          </a:stretch>
        </p:blipFill>
        <p:spPr>
          <a:xfrm>
            <a:off x="922546" y="3632987"/>
            <a:ext cx="3651610" cy="1869242"/>
          </a:xfrm>
          <a:prstGeom prst="rect">
            <a:avLst/>
          </a:prstGeom>
        </p:spPr>
      </p:pic>
    </p:spTree>
    <p:extLst>
      <p:ext uri="{BB962C8B-B14F-4D97-AF65-F5344CB8AC3E}">
        <p14:creationId xmlns:p14="http://schemas.microsoft.com/office/powerpoint/2010/main" val="2525683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1136-4D7E-9F0C-7F8A-781C7C695BD0}"/>
              </a:ext>
            </a:extLst>
          </p:cNvPr>
          <p:cNvSpPr>
            <a:spLocks noGrp="1"/>
          </p:cNvSpPr>
          <p:nvPr>
            <p:ph type="title"/>
          </p:nvPr>
        </p:nvSpPr>
        <p:spPr/>
        <p:txBody>
          <a:bodyPr>
            <a:normAutofit/>
          </a:bodyPr>
          <a:lstStyle/>
          <a:p>
            <a:r>
              <a:rPr lang="en-US" sz="4400" b="0" dirty="0">
                <a:latin typeface="Arial" panose="020B0604020202020204" pitchFamily="34" charset="0"/>
                <a:cs typeface="Arial" panose="020B0604020202020204" pitchFamily="34" charset="0"/>
              </a:rPr>
              <a:t>Crimes Against Property</a:t>
            </a:r>
            <a:endParaRPr lang="en-US" dirty="0"/>
          </a:p>
        </p:txBody>
      </p:sp>
      <p:graphicFrame>
        <p:nvGraphicFramePr>
          <p:cNvPr id="8" name="Table 8">
            <a:extLst>
              <a:ext uri="{FF2B5EF4-FFF2-40B4-BE49-F238E27FC236}">
                <a16:creationId xmlns:a16="http://schemas.microsoft.com/office/drawing/2014/main" id="{F566CB6B-DF2B-D00A-5B21-208FD6EFA00C}"/>
              </a:ext>
            </a:extLst>
          </p:cNvPr>
          <p:cNvGraphicFramePr>
            <a:graphicFrameLocks noGrp="1"/>
          </p:cNvGraphicFramePr>
          <p:nvPr>
            <p:ph sz="half" idx="1"/>
            <p:extLst>
              <p:ext uri="{D42A27DB-BD31-4B8C-83A1-F6EECF244321}">
                <p14:modId xmlns:p14="http://schemas.microsoft.com/office/powerpoint/2010/main" val="1258123900"/>
              </p:ext>
            </p:extLst>
          </p:nvPr>
        </p:nvGraphicFramePr>
        <p:xfrm>
          <a:off x="1155961" y="1629746"/>
          <a:ext cx="7741716" cy="2595880"/>
        </p:xfrm>
        <a:graphic>
          <a:graphicData uri="http://schemas.openxmlformats.org/drawingml/2006/table">
            <a:tbl>
              <a:tblPr firstRow="1" bandRow="1">
                <a:tableStyleId>{5C22544A-7EE6-4342-B048-85BDC9FD1C3A}</a:tableStyleId>
              </a:tblPr>
              <a:tblGrid>
                <a:gridCol w="2580572">
                  <a:extLst>
                    <a:ext uri="{9D8B030D-6E8A-4147-A177-3AD203B41FA5}">
                      <a16:colId xmlns:a16="http://schemas.microsoft.com/office/drawing/2014/main" val="1617163500"/>
                    </a:ext>
                  </a:extLst>
                </a:gridCol>
                <a:gridCol w="2580572">
                  <a:extLst>
                    <a:ext uri="{9D8B030D-6E8A-4147-A177-3AD203B41FA5}">
                      <a16:colId xmlns:a16="http://schemas.microsoft.com/office/drawing/2014/main" val="3163795794"/>
                    </a:ext>
                  </a:extLst>
                </a:gridCol>
                <a:gridCol w="2580572">
                  <a:extLst>
                    <a:ext uri="{9D8B030D-6E8A-4147-A177-3AD203B41FA5}">
                      <a16:colId xmlns:a16="http://schemas.microsoft.com/office/drawing/2014/main" val="3781347815"/>
                    </a:ext>
                  </a:extLst>
                </a:gridCol>
              </a:tblGrid>
              <a:tr h="370840">
                <a:tc gridSpan="3">
                  <a:txBody>
                    <a:bodyPr/>
                    <a:lstStyle/>
                    <a:p>
                      <a:pPr algn="ctr"/>
                      <a:r>
                        <a:rPr lang="en-US" sz="1800" b="1" kern="1200" dirty="0">
                          <a:solidFill>
                            <a:schemeClr val="lt1"/>
                          </a:solidFill>
                          <a:effectLst/>
                          <a:latin typeface="+mn-lt"/>
                          <a:ea typeface="+mn-ea"/>
                          <a:cs typeface="+mn-cs"/>
                        </a:rPr>
                        <a:t>2024-2025 Crimes Against Property by Location</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343599214"/>
                  </a:ext>
                </a:extLst>
              </a:tr>
              <a:tr h="370840">
                <a:tc gridSpan="2">
                  <a:txBody>
                    <a:bodyPr/>
                    <a:lstStyle/>
                    <a:p>
                      <a:pPr algn="ctr"/>
                      <a:r>
                        <a:rPr lang="en-US" sz="1800" b="1" kern="1200" dirty="0">
                          <a:solidFill>
                            <a:schemeClr val="dk1"/>
                          </a:solidFill>
                          <a:effectLst/>
                          <a:latin typeface="+mn-lt"/>
                          <a:ea typeface="+mn-ea"/>
                          <a:cs typeface="+mn-cs"/>
                        </a:rPr>
                        <a:t>Theft</a:t>
                      </a:r>
                      <a:endParaRPr lang="en-US" dirty="0"/>
                    </a:p>
                  </a:txBody>
                  <a:tcPr/>
                </a:tc>
                <a:tc hMerge="1">
                  <a:txBody>
                    <a:bodyPr/>
                    <a:lstStyle/>
                    <a:p>
                      <a:endParaRPr lang="en-US" dirty="0"/>
                    </a:p>
                  </a:txBody>
                  <a:tcPr/>
                </a:tc>
                <a:tc>
                  <a:txBody>
                    <a:bodyPr/>
                    <a:lstStyle/>
                    <a:p>
                      <a:pPr algn="ctr"/>
                      <a:r>
                        <a:rPr lang="en-US" sz="1800" b="1" kern="1200" dirty="0">
                          <a:solidFill>
                            <a:schemeClr val="dk1"/>
                          </a:solidFill>
                          <a:effectLst/>
                          <a:latin typeface="+mn-lt"/>
                          <a:ea typeface="+mn-ea"/>
                          <a:cs typeface="+mn-cs"/>
                        </a:rPr>
                        <a:t>Burglary</a:t>
                      </a:r>
                      <a:endParaRPr lang="en-US" dirty="0"/>
                    </a:p>
                  </a:txBody>
                  <a:tcPr/>
                </a:tc>
                <a:extLst>
                  <a:ext uri="{0D108BD9-81ED-4DB2-BD59-A6C34878D82A}">
                    <a16:rowId xmlns:a16="http://schemas.microsoft.com/office/drawing/2014/main" val="3144345287"/>
                  </a:ext>
                </a:extLst>
              </a:tr>
              <a:tr h="370840">
                <a:tc>
                  <a:txBody>
                    <a:bodyPr/>
                    <a:lstStyle/>
                    <a:p>
                      <a:pPr marL="0" marR="0">
                        <a:buNone/>
                      </a:pPr>
                      <a:r>
                        <a:rPr lang="en-US" sz="1400" kern="1200" dirty="0">
                          <a:solidFill>
                            <a:srgbClr val="000000"/>
                          </a:solidFill>
                          <a:effectLst/>
                          <a:latin typeface="+mn-lt"/>
                          <a:ea typeface="Calibri" panose="020F0502020204030204" pitchFamily="34" charset="0"/>
                          <a:cs typeface="Times New Roman" panose="02020603050405020304" pitchFamily="18" charset="0"/>
                        </a:rPr>
                        <a:t>Building 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pPr>
                      <a:r>
                        <a:rPr lang="en-US" sz="1400" b="1"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pPr>
                      <a:r>
                        <a:rPr lang="en-US" sz="1400" b="0" dirty="0">
                          <a:solidFill>
                            <a:srgbClr val="000000"/>
                          </a:solidFill>
                          <a:effectLst/>
                          <a:latin typeface="+mn-lt"/>
                          <a:ea typeface="Calibri" panose="020F0502020204030204" pitchFamily="34" charset="0"/>
                          <a:cs typeface="Times New Roman" panose="02020603050405020304" pitchFamily="18" charset="0"/>
                        </a:rPr>
                        <a:t>3</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6647785"/>
                  </a:ext>
                </a:extLst>
              </a:tr>
              <a:tr h="370840">
                <a:tc>
                  <a:txBody>
                    <a:bodyPr/>
                    <a:lstStyle/>
                    <a:p>
                      <a:pPr marL="0" marR="0">
                        <a:buNone/>
                      </a:pPr>
                      <a:r>
                        <a:rPr lang="en-US" sz="1400" kern="1200" dirty="0">
                          <a:solidFill>
                            <a:srgbClr val="000000"/>
                          </a:solidFill>
                          <a:effectLst/>
                          <a:latin typeface="+mn-lt"/>
                          <a:ea typeface="Calibri" panose="020F0502020204030204" pitchFamily="34" charset="0"/>
                          <a:cs typeface="Times New Roman" panose="02020603050405020304" pitchFamily="18" charset="0"/>
                        </a:rPr>
                        <a:t>Hospital Building 25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pPr>
                      <a:r>
                        <a:rPr lang="en-US" sz="1400">
                          <a:solidFill>
                            <a:srgbClr val="000000"/>
                          </a:solidFill>
                          <a:effectLst/>
                          <a:latin typeface="+mn-lt"/>
                          <a:ea typeface="Calibri" panose="020F0502020204030204" pitchFamily="34" charset="0"/>
                          <a:cs typeface="Times New Roman" panose="02020603050405020304" pitchFamily="18" charset="0"/>
                        </a:rPr>
                        <a:t>1</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pPr>
                      <a:r>
                        <a:rPr lang="en-US" sz="1400" b="0" dirty="0">
                          <a:solidFill>
                            <a:srgbClr val="000000"/>
                          </a:solidFill>
                          <a:effectLst/>
                          <a:latin typeface="+mn-lt"/>
                          <a:ea typeface="Calibri" panose="020F0502020204030204" pitchFamily="34" charset="0"/>
                          <a:cs typeface="Times New Roman" panose="02020603050405020304" pitchFamily="18" charset="0"/>
                        </a:rPr>
                        <a:t>4</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4812043"/>
                  </a:ext>
                </a:extLst>
              </a:tr>
              <a:tr h="370840">
                <a:tc>
                  <a:txBody>
                    <a:bodyPr/>
                    <a:lstStyle/>
                    <a:p>
                      <a:pPr marL="0" marR="0">
                        <a:buNone/>
                      </a:pPr>
                      <a:r>
                        <a:rPr lang="en-US" sz="1400" kern="1200" dirty="0">
                          <a:solidFill>
                            <a:srgbClr val="000000"/>
                          </a:solidFill>
                          <a:effectLst/>
                          <a:latin typeface="+mn-lt"/>
                          <a:ea typeface="Calibri" panose="020F0502020204030204" pitchFamily="34" charset="0"/>
                          <a:cs typeface="Times New Roman" panose="02020603050405020304" pitchFamily="18" charset="0"/>
                        </a:rPr>
                        <a:t>Building 90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pPr>
                      <a:r>
                        <a:rPr lang="en-US" sz="1400">
                          <a:solidFill>
                            <a:srgbClr val="000000"/>
                          </a:solidFill>
                          <a:effectLst/>
                          <a:latin typeface="+mn-lt"/>
                          <a:ea typeface="Calibri" panose="020F050202020403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pPr>
                      <a:r>
                        <a:rPr lang="en-US" sz="1400" b="0" dirty="0">
                          <a:solidFill>
                            <a:srgbClr val="000000"/>
                          </a:solidFill>
                          <a:effectLst/>
                          <a:latin typeface="+mn-lt"/>
                          <a:ea typeface="Calibri" panose="020F0502020204030204" pitchFamily="34" charset="0"/>
                          <a:cs typeface="Times New Roman" panose="02020603050405020304" pitchFamily="18" charset="0"/>
                        </a:rPr>
                        <a:t>1</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6051245"/>
                  </a:ext>
                </a:extLst>
              </a:tr>
              <a:tr h="370840">
                <a:tc>
                  <a:txBody>
                    <a:bodyPr/>
                    <a:lstStyle/>
                    <a:p>
                      <a:pPr marL="0" marR="0">
                        <a:buNone/>
                      </a:pPr>
                      <a:r>
                        <a:rPr lang="en-US" sz="1400" kern="1200" dirty="0">
                          <a:solidFill>
                            <a:srgbClr val="000000"/>
                          </a:solidFill>
                          <a:effectLst/>
                          <a:latin typeface="+mn-lt"/>
                          <a:ea typeface="Calibri" panose="020F0502020204030204" pitchFamily="34" charset="0"/>
                          <a:cs typeface="Times New Roman" panose="02020603050405020304" pitchFamily="18" charset="0"/>
                        </a:rPr>
                        <a:t>Building 100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pPr>
                      <a:r>
                        <a:rPr lang="en-US" sz="1400"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pPr>
                      <a:r>
                        <a:rPr lang="en-US" sz="1400" b="0" dirty="0">
                          <a:solidFill>
                            <a:srgbClr val="000000"/>
                          </a:solidFill>
                          <a:effectLst/>
                          <a:latin typeface="+mn-lt"/>
                          <a:ea typeface="Calibri" panose="020F0502020204030204" pitchFamily="34" charset="0"/>
                          <a:cs typeface="Times New Roman" panose="02020603050405020304" pitchFamily="18" charset="0"/>
                        </a:rPr>
                        <a:t>1</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5343066"/>
                  </a:ext>
                </a:extLst>
              </a:tr>
              <a:tr h="370840">
                <a:tc>
                  <a:txBody>
                    <a:bodyPr/>
                    <a:lstStyle/>
                    <a:p>
                      <a:pPr marL="0" marR="0">
                        <a:buNone/>
                      </a:pPr>
                      <a:r>
                        <a:rPr lang="en-US" sz="1400" kern="1200" dirty="0">
                          <a:solidFill>
                            <a:srgbClr val="000000"/>
                          </a:solidFill>
                          <a:effectLst/>
                          <a:latin typeface="+mn-lt"/>
                          <a:ea typeface="Calibri" panose="020F0502020204030204" pitchFamily="34" charset="0"/>
                          <a:cs typeface="Times New Roman" panose="02020603050405020304" pitchFamily="18" charset="0"/>
                        </a:rPr>
                        <a:t>Building 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pPr>
                      <a:r>
                        <a:rPr lang="en-US" sz="1400" b="1" dirty="0">
                          <a:solidFill>
                            <a:srgbClr val="000000"/>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pPr>
                      <a:r>
                        <a:rPr lang="en-US" sz="1400" b="0" dirty="0">
                          <a:solidFill>
                            <a:srgbClr val="000000"/>
                          </a:solidFill>
                          <a:effectLst/>
                          <a:latin typeface="+mn-lt"/>
                          <a:ea typeface="Calibri" panose="020F0502020204030204" pitchFamily="34" charset="0"/>
                          <a:cs typeface="Times New Roman" panose="02020603050405020304" pitchFamily="18" charset="0"/>
                        </a:rPr>
                        <a:t>3</a:t>
                      </a:r>
                      <a:endParaRPr lang="en-US" sz="1400" b="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4278556"/>
                  </a:ext>
                </a:extLst>
              </a:tr>
            </a:tbl>
          </a:graphicData>
        </a:graphic>
      </p:graphicFrame>
      <p:sp>
        <p:nvSpPr>
          <p:cNvPr id="5" name="Date Placeholder 4">
            <a:extLst>
              <a:ext uri="{FF2B5EF4-FFF2-40B4-BE49-F238E27FC236}">
                <a16:creationId xmlns:a16="http://schemas.microsoft.com/office/drawing/2014/main" id="{9ADCA50F-809E-CF31-0561-473C0E7892D4}"/>
              </a:ext>
            </a:extLst>
          </p:cNvPr>
          <p:cNvSpPr>
            <a:spLocks noGrp="1"/>
          </p:cNvSpPr>
          <p:nvPr>
            <p:ph type="dt" sz="half" idx="10"/>
          </p:nvPr>
        </p:nvSpPr>
        <p:spPr/>
        <p:txBody>
          <a:bodyPr/>
          <a:lstStyle/>
          <a:p>
            <a:fld id="{DDB6AE5B-914F-1B43-84E4-6655EBC04C9E}" type="datetime1">
              <a:rPr lang="en-US" smtClean="0"/>
              <a:t>10/9/2025</a:t>
            </a:fld>
            <a:endParaRPr lang="en-US"/>
          </a:p>
        </p:txBody>
      </p:sp>
      <p:sp>
        <p:nvSpPr>
          <p:cNvPr id="6" name="Footer Placeholder 5">
            <a:extLst>
              <a:ext uri="{FF2B5EF4-FFF2-40B4-BE49-F238E27FC236}">
                <a16:creationId xmlns:a16="http://schemas.microsoft.com/office/drawing/2014/main" id="{1963A95E-D314-1628-D25C-763B30C3E1A2}"/>
              </a:ext>
            </a:extLst>
          </p:cNvPr>
          <p:cNvSpPr>
            <a:spLocks noGrp="1"/>
          </p:cNvSpPr>
          <p:nvPr>
            <p:ph type="ftr" sz="quarter" idx="11"/>
          </p:nvPr>
        </p:nvSpPr>
        <p:spPr/>
        <p:txBody>
          <a:bodyPr/>
          <a:lstStyle/>
          <a:p>
            <a:r>
              <a:rPr lang="en-US"/>
              <a:t>Zuckerberg San Francisco General</a:t>
            </a:r>
          </a:p>
          <a:p>
            <a:r>
              <a:rPr lang="en-US"/>
              <a:t>Hospital and Trauma Center</a:t>
            </a:r>
            <a:endParaRPr lang="en-US" dirty="0"/>
          </a:p>
        </p:txBody>
      </p:sp>
      <p:sp>
        <p:nvSpPr>
          <p:cNvPr id="7" name="Slide Number Placeholder 6">
            <a:extLst>
              <a:ext uri="{FF2B5EF4-FFF2-40B4-BE49-F238E27FC236}">
                <a16:creationId xmlns:a16="http://schemas.microsoft.com/office/drawing/2014/main" id="{BF218376-5F87-02D1-30DA-0139C28E6D8E}"/>
              </a:ext>
            </a:extLst>
          </p:cNvPr>
          <p:cNvSpPr>
            <a:spLocks noGrp="1"/>
          </p:cNvSpPr>
          <p:nvPr>
            <p:ph type="sldNum" sz="quarter" idx="12"/>
          </p:nvPr>
        </p:nvSpPr>
        <p:spPr/>
        <p:txBody>
          <a:bodyPr/>
          <a:lstStyle/>
          <a:p>
            <a:fld id="{FD9CA4A1-50C9-DE4F-B1B3-CEB095D399B0}" type="slidenum">
              <a:rPr lang="en-US" smtClean="0"/>
              <a:t>23</a:t>
            </a:fld>
            <a:endParaRPr lang="en-US"/>
          </a:p>
        </p:txBody>
      </p:sp>
    </p:spTree>
    <p:extLst>
      <p:ext uri="{BB962C8B-B14F-4D97-AF65-F5344CB8AC3E}">
        <p14:creationId xmlns:p14="http://schemas.microsoft.com/office/powerpoint/2010/main" val="3666518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62E3B8E-0F46-4524-8087-07B450057CE1}"/>
              </a:ext>
            </a:extLst>
          </p:cNvPr>
          <p:cNvSpPr>
            <a:spLocks noGrp="1"/>
          </p:cNvSpPr>
          <p:nvPr>
            <p:ph type="title"/>
          </p:nvPr>
        </p:nvSpPr>
        <p:spPr/>
        <p:txBody>
          <a:bodyPr/>
          <a:lstStyle/>
          <a:p>
            <a:r>
              <a:rPr lang="en-US" b="0" dirty="0">
                <a:latin typeface="+mn-lt"/>
              </a:rPr>
              <a:t>Use of Force by Year</a:t>
            </a:r>
            <a:endParaRPr lang="en-US" b="0" dirty="0"/>
          </a:p>
        </p:txBody>
      </p:sp>
      <p:sp>
        <p:nvSpPr>
          <p:cNvPr id="9" name="Content Placeholder 8">
            <a:extLst>
              <a:ext uri="{FF2B5EF4-FFF2-40B4-BE49-F238E27FC236}">
                <a16:creationId xmlns:a16="http://schemas.microsoft.com/office/drawing/2014/main" id="{AC846D65-AFFE-46C4-BE50-A33A29434331}"/>
              </a:ext>
            </a:extLst>
          </p:cNvPr>
          <p:cNvSpPr>
            <a:spLocks noGrp="1"/>
          </p:cNvSpPr>
          <p:nvPr>
            <p:ph sz="half" idx="1"/>
          </p:nvPr>
        </p:nvSpPr>
        <p:spPr>
          <a:xfrm>
            <a:off x="457199" y="1200151"/>
            <a:ext cx="8183573" cy="3394075"/>
          </a:xfrm>
        </p:spPr>
        <p:txBody>
          <a:bodyPr/>
          <a:lstStyle/>
          <a:p>
            <a:pPr>
              <a:buFont typeface="Courier New" panose="02070309020205020404" pitchFamily="49" charset="0"/>
              <a:buChar char="o"/>
            </a:pP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p>
            <a:pPr>
              <a:buFont typeface="Courier New" panose="02070309020205020404" pitchFamily="49" charset="0"/>
              <a:buChar char="o"/>
            </a:pP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p>
            <a:pPr>
              <a:buFont typeface="Courier New" panose="02070309020205020404" pitchFamily="49" charset="0"/>
              <a:buChar char="o"/>
            </a:pPr>
            <a:r>
              <a:rPr lang="en-US" sz="1400" dirty="0">
                <a:effectLst/>
                <a:latin typeface="Verdana" panose="020B0604030504040204" pitchFamily="34" charset="0"/>
                <a:ea typeface="Verdana" panose="020B0604030504040204" pitchFamily="34" charset="0"/>
                <a:cs typeface="Times New Roman" panose="02020603050405020304" pitchFamily="18" charset="0"/>
              </a:rPr>
              <a:t>Use-of-force data is tracked of all SFSO incidents occurring on ZSFG campus. In 2024-2025, there were 39 incidents of use-of-force. The data was stratified by the types of force, type of incidents, location, demographics, reported acts by demographics, and demographics by high-risk department.  </a:t>
            </a:r>
          </a:p>
          <a:p>
            <a:pPr marL="0" indent="0">
              <a:buNone/>
            </a:pPr>
            <a:endParaRPr lang="en-US" dirty="0"/>
          </a:p>
        </p:txBody>
      </p:sp>
      <p:sp>
        <p:nvSpPr>
          <p:cNvPr id="11" name="TextBox 10">
            <a:extLst>
              <a:ext uri="{FF2B5EF4-FFF2-40B4-BE49-F238E27FC236}">
                <a16:creationId xmlns:a16="http://schemas.microsoft.com/office/drawing/2014/main" id="{94CC33F4-69E4-40E4-AF32-A6A9C0912E1E}"/>
              </a:ext>
            </a:extLst>
          </p:cNvPr>
          <p:cNvSpPr txBox="1"/>
          <p:nvPr/>
        </p:nvSpPr>
        <p:spPr>
          <a:xfrm>
            <a:off x="547000" y="4369167"/>
            <a:ext cx="4167439" cy="1403526"/>
          </a:xfrm>
          <a:prstGeom prst="rect">
            <a:avLst/>
          </a:prstGeom>
          <a:noFill/>
        </p:spPr>
        <p:txBody>
          <a:bodyPr wrap="square" rtlCol="0">
            <a:spAutoFit/>
          </a:bodyPr>
          <a:lstStyle/>
          <a:p>
            <a:pPr algn="ctr">
              <a:spcBef>
                <a:spcPct val="0"/>
              </a:spcBef>
              <a:buClrTx/>
              <a:buSzTx/>
              <a:buNone/>
            </a:pP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p>
            <a:pPr algn="ctr">
              <a:spcBef>
                <a:spcPct val="0"/>
              </a:spcBef>
              <a:buClrTx/>
              <a:buSzTx/>
              <a:buNone/>
            </a:pPr>
            <a:endParaRPr lang="en-US" sz="1400" dirty="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rPr>
              <a:t>Since FY 21-22, law enforcement use-of-force has decreased 37%.</a:t>
            </a:r>
            <a:endParaRPr lang="en-US" sz="14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From FY 22-23, use-of-force decreased 28% (17-incidents.)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Table 12">
            <a:extLst>
              <a:ext uri="{FF2B5EF4-FFF2-40B4-BE49-F238E27FC236}">
                <a16:creationId xmlns:a16="http://schemas.microsoft.com/office/drawing/2014/main" id="{7DA01827-5DF9-605B-1299-FA327BE4623E}"/>
              </a:ext>
            </a:extLst>
          </p:cNvPr>
          <p:cNvGraphicFramePr>
            <a:graphicFrameLocks noGrp="1"/>
          </p:cNvGraphicFramePr>
          <p:nvPr>
            <p:extLst>
              <p:ext uri="{D42A27DB-BD31-4B8C-83A1-F6EECF244321}">
                <p14:modId xmlns:p14="http://schemas.microsoft.com/office/powerpoint/2010/main" val="446166213"/>
              </p:ext>
            </p:extLst>
          </p:nvPr>
        </p:nvGraphicFramePr>
        <p:xfrm>
          <a:off x="4714439" y="2621841"/>
          <a:ext cx="3735034" cy="2042711"/>
        </p:xfrm>
        <a:graphic>
          <a:graphicData uri="http://schemas.openxmlformats.org/drawingml/2006/table">
            <a:tbl>
              <a:tblPr firstRow="1" bandRow="1">
                <a:tableStyleId>{5C22544A-7EE6-4342-B048-85BDC9FD1C3A}</a:tableStyleId>
              </a:tblPr>
              <a:tblGrid>
                <a:gridCol w="3041390">
                  <a:extLst>
                    <a:ext uri="{9D8B030D-6E8A-4147-A177-3AD203B41FA5}">
                      <a16:colId xmlns:a16="http://schemas.microsoft.com/office/drawing/2014/main" val="3361756913"/>
                    </a:ext>
                  </a:extLst>
                </a:gridCol>
                <a:gridCol w="693644">
                  <a:extLst>
                    <a:ext uri="{9D8B030D-6E8A-4147-A177-3AD203B41FA5}">
                      <a16:colId xmlns:a16="http://schemas.microsoft.com/office/drawing/2014/main" val="811677607"/>
                    </a:ext>
                  </a:extLst>
                </a:gridCol>
              </a:tblGrid>
              <a:tr h="536763">
                <a:tc gridSpan="2">
                  <a:txBody>
                    <a:bodyPr/>
                    <a:lstStyle/>
                    <a:p>
                      <a:r>
                        <a:rPr lang="en-US" sz="1400" b="1" kern="1200" dirty="0">
                          <a:solidFill>
                            <a:schemeClr val="lt1"/>
                          </a:solidFill>
                          <a:effectLst/>
                          <a:latin typeface="+mn-lt"/>
                          <a:ea typeface="+mn-ea"/>
                          <a:cs typeface="+mn-cs"/>
                        </a:rPr>
                        <a:t>Use-of-Force by Patient Related Service calls and Clinical Data</a:t>
                      </a:r>
                      <a:endParaRPr lang="en-US" sz="1400" dirty="0"/>
                    </a:p>
                  </a:txBody>
                  <a:tcPr/>
                </a:tc>
                <a:tc hMerge="1">
                  <a:txBody>
                    <a:bodyPr/>
                    <a:lstStyle/>
                    <a:p>
                      <a:endParaRPr lang="en-US" dirty="0"/>
                    </a:p>
                  </a:txBody>
                  <a:tcPr/>
                </a:tc>
                <a:extLst>
                  <a:ext uri="{0D108BD9-81ED-4DB2-BD59-A6C34878D82A}">
                    <a16:rowId xmlns:a16="http://schemas.microsoft.com/office/drawing/2014/main" val="1392308960"/>
                  </a:ext>
                </a:extLst>
              </a:tr>
              <a:tr h="376487">
                <a:tc>
                  <a:txBody>
                    <a:bodyPr/>
                    <a:lstStyle/>
                    <a:p>
                      <a:pPr marL="0" marR="0">
                        <a:lnSpc>
                          <a:spcPct val="107000"/>
                        </a:lnSpc>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 1K Patient Related Service Calls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tc>
                <a:extLst>
                  <a:ext uri="{0D108BD9-81ED-4DB2-BD59-A6C34878D82A}">
                    <a16:rowId xmlns:a16="http://schemas.microsoft.com/office/drawing/2014/main" val="576645500"/>
                  </a:ext>
                </a:extLst>
              </a:tr>
              <a:tr h="376487">
                <a:tc>
                  <a:txBody>
                    <a:bodyPr/>
                    <a:lstStyle/>
                    <a:p>
                      <a:pPr marL="0" marR="0">
                        <a:lnSpc>
                          <a:spcPct val="107000"/>
                        </a:lnSpc>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 1K ED Registrations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3388080"/>
                  </a:ext>
                </a:extLst>
              </a:tr>
              <a:tr h="376487">
                <a:tc>
                  <a:txBody>
                    <a:bodyPr/>
                    <a:lstStyle/>
                    <a:p>
                      <a:pPr marL="0" marR="0">
                        <a:lnSpc>
                          <a:spcPct val="107000"/>
                        </a:lnSpc>
                        <a:spcBef>
                          <a:spcPts val="0"/>
                        </a:spcBef>
                        <a:spcAft>
                          <a:spcPts val="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 1K PES Intakes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tc>
                <a:extLst>
                  <a:ext uri="{0D108BD9-81ED-4DB2-BD59-A6C34878D82A}">
                    <a16:rowId xmlns:a16="http://schemas.microsoft.com/office/drawing/2014/main" val="753380704"/>
                  </a:ext>
                </a:extLst>
              </a:tr>
              <a:tr h="376487">
                <a:tc>
                  <a:txBody>
                    <a:bodyPr/>
                    <a:lstStyle/>
                    <a:p>
                      <a:pPr marL="0" marR="0">
                        <a:lnSpc>
                          <a:spcPct val="107000"/>
                        </a:lnSpc>
                        <a:spcBef>
                          <a:spcPts val="0"/>
                        </a:spcBef>
                        <a:spcAft>
                          <a:spcPts val="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 100 Psychiatry Admissions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tc>
                <a:extLst>
                  <a:ext uri="{0D108BD9-81ED-4DB2-BD59-A6C34878D82A}">
                    <a16:rowId xmlns:a16="http://schemas.microsoft.com/office/drawing/2014/main" val="1630424379"/>
                  </a:ext>
                </a:extLst>
              </a:tr>
            </a:tbl>
          </a:graphicData>
        </a:graphic>
      </p:graphicFrame>
      <p:sp>
        <p:nvSpPr>
          <p:cNvPr id="4" name="TextBox 3">
            <a:extLst>
              <a:ext uri="{FF2B5EF4-FFF2-40B4-BE49-F238E27FC236}">
                <a16:creationId xmlns:a16="http://schemas.microsoft.com/office/drawing/2014/main" id="{1D23ADC0-3D8D-BEC7-515D-C4D1E37B2180}"/>
              </a:ext>
            </a:extLst>
          </p:cNvPr>
          <p:cNvSpPr txBox="1"/>
          <p:nvPr/>
        </p:nvSpPr>
        <p:spPr>
          <a:xfrm>
            <a:off x="4636403" y="4695801"/>
            <a:ext cx="4004369" cy="253916"/>
          </a:xfrm>
          <a:prstGeom prst="rect">
            <a:avLst/>
          </a:prstGeom>
          <a:noFill/>
        </p:spPr>
        <p:txBody>
          <a:bodyPr wrap="square" rtlCol="0">
            <a:spAutoFit/>
          </a:bodyPr>
          <a:lstStyle/>
          <a:p>
            <a:r>
              <a:rPr lang="en-US" sz="1050" i="1" dirty="0"/>
              <a:t>* Less than 1%</a:t>
            </a:r>
          </a:p>
        </p:txBody>
      </p:sp>
      <p:pic>
        <p:nvPicPr>
          <p:cNvPr id="5" name="Picture 4">
            <a:extLst>
              <a:ext uri="{FF2B5EF4-FFF2-40B4-BE49-F238E27FC236}">
                <a16:creationId xmlns:a16="http://schemas.microsoft.com/office/drawing/2014/main" id="{712BBCCD-6727-67C7-D242-17BAC42D88BC}"/>
              </a:ext>
            </a:extLst>
          </p:cNvPr>
          <p:cNvPicPr>
            <a:picLocks noChangeAspect="1"/>
          </p:cNvPicPr>
          <p:nvPr/>
        </p:nvPicPr>
        <p:blipFill>
          <a:blip r:embed="rId2"/>
          <a:stretch>
            <a:fillRect/>
          </a:stretch>
        </p:blipFill>
        <p:spPr>
          <a:xfrm>
            <a:off x="414346" y="2621842"/>
            <a:ext cx="4157653" cy="2227560"/>
          </a:xfrm>
          <a:prstGeom prst="rect">
            <a:avLst/>
          </a:prstGeom>
        </p:spPr>
      </p:pic>
    </p:spTree>
    <p:extLst>
      <p:ext uri="{BB962C8B-B14F-4D97-AF65-F5344CB8AC3E}">
        <p14:creationId xmlns:p14="http://schemas.microsoft.com/office/powerpoint/2010/main" val="1756466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9B64-2F5C-199A-4EFE-0F74CB303A0F}"/>
              </a:ext>
            </a:extLst>
          </p:cNvPr>
          <p:cNvSpPr>
            <a:spLocks noGrp="1"/>
          </p:cNvSpPr>
          <p:nvPr>
            <p:ph type="title"/>
          </p:nvPr>
        </p:nvSpPr>
        <p:spPr/>
        <p:txBody>
          <a:bodyPr/>
          <a:lstStyle/>
          <a:p>
            <a:r>
              <a:rPr lang="en-US" dirty="0"/>
              <a:t>Use of Force by Type and Incident</a:t>
            </a:r>
          </a:p>
        </p:txBody>
      </p:sp>
      <p:sp>
        <p:nvSpPr>
          <p:cNvPr id="8" name="TextBox 7">
            <a:extLst>
              <a:ext uri="{FF2B5EF4-FFF2-40B4-BE49-F238E27FC236}">
                <a16:creationId xmlns:a16="http://schemas.microsoft.com/office/drawing/2014/main" id="{89C7FCC9-FE73-B4E8-321B-863CFFC26C2E}"/>
              </a:ext>
            </a:extLst>
          </p:cNvPr>
          <p:cNvSpPr txBox="1"/>
          <p:nvPr/>
        </p:nvSpPr>
        <p:spPr>
          <a:xfrm>
            <a:off x="4572000" y="1905003"/>
            <a:ext cx="4357689" cy="1200329"/>
          </a:xfrm>
          <a:prstGeom prst="rect">
            <a:avLst/>
          </a:prstGeom>
          <a:noFill/>
        </p:spPr>
        <p:txBody>
          <a:bodyPr wrap="square">
            <a:spAutoFit/>
          </a:bodyPr>
          <a:lstStyle/>
          <a:p>
            <a:r>
              <a:rPr lang="en-US" sz="1800" dirty="0">
                <a:effectLst/>
                <a:latin typeface="Arial" panose="020B0604020202020204" pitchFamily="34" charset="0"/>
                <a:ea typeface="Calibri" panose="020F0502020204030204" pitchFamily="34" charset="0"/>
                <a:cs typeface="Times New Roman" panose="02020603050405020304" pitchFamily="18" charset="0"/>
              </a:rPr>
              <a:t>Of the 28 use-of-force incidents, there were 44 types of force used. Physical force accounted for 93% of the force used (41 of 44 types.) </a:t>
            </a:r>
            <a:endParaRPr lang="en-US" dirty="0"/>
          </a:p>
        </p:txBody>
      </p:sp>
      <p:sp>
        <p:nvSpPr>
          <p:cNvPr id="10" name="TextBox 9">
            <a:extLst>
              <a:ext uri="{FF2B5EF4-FFF2-40B4-BE49-F238E27FC236}">
                <a16:creationId xmlns:a16="http://schemas.microsoft.com/office/drawing/2014/main" id="{646E628E-AE8D-F102-EEF0-C159845517CE}"/>
              </a:ext>
            </a:extLst>
          </p:cNvPr>
          <p:cNvSpPr txBox="1"/>
          <p:nvPr/>
        </p:nvSpPr>
        <p:spPr>
          <a:xfrm>
            <a:off x="4648198" y="4100810"/>
            <a:ext cx="4500563" cy="923330"/>
          </a:xfrm>
          <a:prstGeom prst="rect">
            <a:avLst/>
          </a:prstGeom>
          <a:noFill/>
        </p:spPr>
        <p:txBody>
          <a:bodyPr wrap="square">
            <a:spAutoFit/>
          </a:bodyPr>
          <a:lstStyle/>
          <a:p>
            <a:r>
              <a:rPr lang="en-US" sz="1800" dirty="0">
                <a:effectLst/>
                <a:latin typeface="Arial" panose="020B0604020202020204" pitchFamily="34" charset="0"/>
                <a:ea typeface="Calibri" panose="020F0502020204030204" pitchFamily="34" charset="0"/>
                <a:cs typeface="Times New Roman" panose="02020603050405020304" pitchFamily="18" charset="0"/>
              </a:rPr>
              <a:t>Deputies assisting with patient restraints accounted for 33% of use-of-force incidents (10 of 30 incidents.)  </a:t>
            </a:r>
            <a:endParaRPr lang="en-US" dirty="0"/>
          </a:p>
        </p:txBody>
      </p:sp>
      <p:pic>
        <p:nvPicPr>
          <p:cNvPr id="3" name="Picture 2">
            <a:extLst>
              <a:ext uri="{FF2B5EF4-FFF2-40B4-BE49-F238E27FC236}">
                <a16:creationId xmlns:a16="http://schemas.microsoft.com/office/drawing/2014/main" id="{1F27BFA8-8F6F-39A8-E12C-E25436308043}"/>
              </a:ext>
            </a:extLst>
          </p:cNvPr>
          <p:cNvPicPr>
            <a:picLocks noChangeAspect="1"/>
          </p:cNvPicPr>
          <p:nvPr/>
        </p:nvPicPr>
        <p:blipFill>
          <a:blip r:embed="rId2"/>
          <a:stretch>
            <a:fillRect/>
          </a:stretch>
        </p:blipFill>
        <p:spPr>
          <a:xfrm>
            <a:off x="976046" y="1655312"/>
            <a:ext cx="3519758" cy="2115597"/>
          </a:xfrm>
          <a:prstGeom prst="rect">
            <a:avLst/>
          </a:prstGeom>
        </p:spPr>
      </p:pic>
      <p:pic>
        <p:nvPicPr>
          <p:cNvPr id="9" name="Picture 8">
            <a:extLst>
              <a:ext uri="{FF2B5EF4-FFF2-40B4-BE49-F238E27FC236}">
                <a16:creationId xmlns:a16="http://schemas.microsoft.com/office/drawing/2014/main" id="{033FC8B5-01C6-14FD-43E0-115BFAE9571F}"/>
              </a:ext>
            </a:extLst>
          </p:cNvPr>
          <p:cNvPicPr>
            <a:picLocks noChangeAspect="1"/>
          </p:cNvPicPr>
          <p:nvPr/>
        </p:nvPicPr>
        <p:blipFill>
          <a:blip r:embed="rId3"/>
          <a:stretch>
            <a:fillRect/>
          </a:stretch>
        </p:blipFill>
        <p:spPr>
          <a:xfrm>
            <a:off x="976044" y="3840139"/>
            <a:ext cx="3519760" cy="2115597"/>
          </a:xfrm>
          <a:prstGeom prst="rect">
            <a:avLst/>
          </a:prstGeom>
        </p:spPr>
      </p:pic>
    </p:spTree>
    <p:extLst>
      <p:ext uri="{BB962C8B-B14F-4D97-AF65-F5344CB8AC3E}">
        <p14:creationId xmlns:p14="http://schemas.microsoft.com/office/powerpoint/2010/main" val="1384900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00AAE-1C65-48BB-BDBF-2E02DA723CE4}"/>
              </a:ext>
            </a:extLst>
          </p:cNvPr>
          <p:cNvSpPr>
            <a:spLocks noGrp="1"/>
          </p:cNvSpPr>
          <p:nvPr>
            <p:ph type="title"/>
          </p:nvPr>
        </p:nvSpPr>
        <p:spPr/>
        <p:txBody>
          <a:bodyPr>
            <a:normAutofit fontScale="90000"/>
          </a:bodyPr>
          <a:lstStyle/>
          <a:p>
            <a:pPr algn="ctr">
              <a:defRPr/>
            </a:pPr>
            <a:r>
              <a:rPr lang="en-US" sz="3600" b="0" dirty="0">
                <a:latin typeface="Arial" panose="020B0604020202020204" pitchFamily="34" charset="0"/>
                <a:cs typeface="Arial" panose="020B0604020202020204" pitchFamily="34" charset="0"/>
              </a:rPr>
              <a:t>Use of Force by Location and </a:t>
            </a:r>
            <a:r>
              <a:rPr lang="en-US" dirty="0">
                <a:latin typeface="Arial" panose="020B0604020202020204" pitchFamily="34" charset="0"/>
                <a:cs typeface="Arial" panose="020B0604020202020204" pitchFamily="34" charset="0"/>
              </a:rPr>
              <a:t>Demographics by High-Risk Dept</a:t>
            </a:r>
            <a:endParaRPr lang="en-US" sz="3600" b="0" dirty="0">
              <a:latin typeface="Arial" panose="020B0604020202020204" pitchFamily="34" charset="0"/>
              <a:cs typeface="Arial" panose="020B0604020202020204" pitchFamily="34" charset="0"/>
            </a:endParaRPr>
          </a:p>
        </p:txBody>
      </p:sp>
      <p:sp>
        <p:nvSpPr>
          <p:cNvPr id="7" name="TextBox 6"/>
          <p:cNvSpPr txBox="1"/>
          <p:nvPr/>
        </p:nvSpPr>
        <p:spPr>
          <a:xfrm>
            <a:off x="1357532" y="3391034"/>
            <a:ext cx="3039397" cy="1446550"/>
          </a:xfrm>
          <a:prstGeom prst="rect">
            <a:avLst/>
          </a:prstGeom>
          <a:noFill/>
        </p:spPr>
        <p:txBody>
          <a:bodyPr wrap="square" rtlCol="0">
            <a:spAutoFit/>
          </a:bodyPr>
          <a:lstStyle/>
          <a:p>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p>
            <a:endParaRPr lang="en-US" sz="1400" dirty="0">
              <a:latin typeface="Arial" panose="020B0604020202020204" pitchFamily="34" charset="0"/>
              <a:ea typeface="Calibri" panose="020F0502020204030204" pitchFamily="34" charset="0"/>
              <a:cs typeface="Times New Roman" panose="02020603050405020304" pitchFamily="18" charset="0"/>
            </a:endParaRPr>
          </a:p>
          <a:p>
            <a:pPr marL="285750" indent="-285750">
              <a:buFontTx/>
              <a:buChar char="‒"/>
            </a:pPr>
            <a:r>
              <a:rPr lang="en-US" sz="1400" dirty="0">
                <a:latin typeface="Arial" panose="020B0604020202020204" pitchFamily="34" charset="0"/>
                <a:ea typeface="Calibri" panose="020F0502020204030204" pitchFamily="34" charset="0"/>
                <a:cs typeface="Times New Roman" panose="02020603050405020304" pitchFamily="18" charset="0"/>
              </a:rPr>
              <a:t>Fifty percent </a:t>
            </a:r>
            <a:r>
              <a:rPr lang="en-US" sz="1400" dirty="0">
                <a:effectLst/>
                <a:latin typeface="Arial" panose="020B0604020202020204" pitchFamily="34" charset="0"/>
                <a:ea typeface="Calibri" panose="020F0502020204030204" pitchFamily="34" charset="0"/>
                <a:cs typeface="Times New Roman" panose="02020603050405020304" pitchFamily="18" charset="0"/>
              </a:rPr>
              <a:t>of use-of-force incidents occurred in the Emergency Services</a:t>
            </a:r>
            <a:r>
              <a:rPr lang="en-US" sz="1400" dirty="0">
                <a:latin typeface="Arial" panose="020B0604020202020204" pitchFamily="34" charset="0"/>
                <a:ea typeface="Calibri" panose="020F0502020204030204" pitchFamily="34" charset="0"/>
                <a:cs typeface="Times New Roman" panose="02020603050405020304" pitchFamily="18" charset="0"/>
              </a:rPr>
              <a:t> </a:t>
            </a:r>
            <a:r>
              <a:rPr lang="en-US" sz="1400" dirty="0">
                <a:effectLst/>
                <a:latin typeface="Arial" panose="020B0604020202020204" pitchFamily="34" charset="0"/>
                <a:ea typeface="Calibri" panose="020F0502020204030204" pitchFamily="34" charset="0"/>
                <a:cs typeface="Times New Roman" panose="02020603050405020304" pitchFamily="18" charset="0"/>
              </a:rPr>
              <a:t>(14 of 28)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9" name="TextBox 8"/>
          <p:cNvSpPr txBox="1"/>
          <p:nvPr/>
        </p:nvSpPr>
        <p:spPr>
          <a:xfrm>
            <a:off x="5374240" y="3173208"/>
            <a:ext cx="3137934" cy="2308324"/>
          </a:xfrm>
          <a:prstGeom prst="rect">
            <a:avLst/>
          </a:prstGeom>
          <a:noFill/>
        </p:spPr>
        <p:txBody>
          <a:bodyPr wrap="square" rtlCol="0">
            <a:spAutoFit/>
          </a:bodyPr>
          <a:lstStyle/>
          <a:p>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p>
            <a:endParaRPr lang="en-US" sz="1400" dirty="0">
              <a:latin typeface="Arial" panose="020B0604020202020204" pitchFamily="34" charset="0"/>
              <a:ea typeface="Calibri" panose="020F0502020204030204" pitchFamily="34" charset="0"/>
              <a:cs typeface="Times New Roman" panose="02020603050405020304" pitchFamily="18" charset="0"/>
            </a:endParaRPr>
          </a:p>
          <a:p>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buFontTx/>
              <a:buChar char="‒"/>
            </a:pPr>
            <a:r>
              <a:rPr lang="en-US" sz="1400" dirty="0">
                <a:latin typeface="Arial" panose="020B0604020202020204" pitchFamily="34" charset="0"/>
                <a:ea typeface="Calibri" panose="020F0502020204030204" pitchFamily="34" charset="0"/>
                <a:cs typeface="Times New Roman" panose="02020603050405020304" pitchFamily="18" charset="0"/>
              </a:rPr>
              <a:t>Sixty-eight </a:t>
            </a:r>
            <a:r>
              <a:rPr lang="en-US" sz="1400" dirty="0">
                <a:effectLst/>
                <a:latin typeface="Arial" panose="020B0604020202020204" pitchFamily="34" charset="0"/>
                <a:ea typeface="Calibri" panose="020F0502020204030204" pitchFamily="34" charset="0"/>
                <a:cs typeface="Times New Roman" panose="02020603050405020304" pitchFamily="18" charset="0"/>
              </a:rPr>
              <a:t>percent of force in high-risk departments occurred in the Emergency Department where force against Black/ African Americans accounted for 42% of the incidents. </a:t>
            </a:r>
            <a:endParaRPr lang="en-US" sz="1400" dirty="0"/>
          </a:p>
          <a:p>
            <a:endParaRPr lang="en-US" dirty="0"/>
          </a:p>
        </p:txBody>
      </p:sp>
      <p:pic>
        <p:nvPicPr>
          <p:cNvPr id="6" name="Picture 5">
            <a:extLst>
              <a:ext uri="{FF2B5EF4-FFF2-40B4-BE49-F238E27FC236}">
                <a16:creationId xmlns:a16="http://schemas.microsoft.com/office/drawing/2014/main" id="{4C03CDFD-2A54-142B-A0F1-A81AFE958CE9}"/>
              </a:ext>
            </a:extLst>
          </p:cNvPr>
          <p:cNvPicPr>
            <a:picLocks noChangeAspect="1"/>
          </p:cNvPicPr>
          <p:nvPr/>
        </p:nvPicPr>
        <p:blipFill>
          <a:blip r:embed="rId2"/>
          <a:stretch>
            <a:fillRect/>
          </a:stretch>
        </p:blipFill>
        <p:spPr>
          <a:xfrm>
            <a:off x="1206952" y="1631149"/>
            <a:ext cx="3772169" cy="2092881"/>
          </a:xfrm>
          <a:prstGeom prst="rect">
            <a:avLst/>
          </a:prstGeom>
        </p:spPr>
      </p:pic>
      <p:pic>
        <p:nvPicPr>
          <p:cNvPr id="8" name="Picture 7">
            <a:extLst>
              <a:ext uri="{FF2B5EF4-FFF2-40B4-BE49-F238E27FC236}">
                <a16:creationId xmlns:a16="http://schemas.microsoft.com/office/drawing/2014/main" id="{D1EA8020-F06A-0352-B539-9C2937DB220A}"/>
              </a:ext>
            </a:extLst>
          </p:cNvPr>
          <p:cNvPicPr>
            <a:picLocks noChangeAspect="1"/>
          </p:cNvPicPr>
          <p:nvPr/>
        </p:nvPicPr>
        <p:blipFill>
          <a:blip r:embed="rId3"/>
          <a:stretch>
            <a:fillRect/>
          </a:stretch>
        </p:blipFill>
        <p:spPr>
          <a:xfrm>
            <a:off x="5057123" y="1631149"/>
            <a:ext cx="3772169" cy="2092881"/>
          </a:xfrm>
          <a:prstGeom prst="rect">
            <a:avLst/>
          </a:prstGeom>
        </p:spPr>
      </p:pic>
    </p:spTree>
    <p:extLst>
      <p:ext uri="{BB962C8B-B14F-4D97-AF65-F5344CB8AC3E}">
        <p14:creationId xmlns:p14="http://schemas.microsoft.com/office/powerpoint/2010/main" val="3017794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5DA61A94-F966-4CBA-9123-6F19A71B7A07}"/>
              </a:ext>
            </a:extLst>
          </p:cNvPr>
          <p:cNvSpPr>
            <a:spLocks noGrp="1" noChangeArrowheads="1"/>
          </p:cNvSpPr>
          <p:nvPr>
            <p:ph type="title"/>
          </p:nvPr>
        </p:nvSpPr>
        <p:spPr/>
        <p:txBody>
          <a:bodyPr vert="horz" lIns="91440" tIns="45720" rIns="91440" bIns="45720" rtlCol="0" anchor="ctr">
            <a:normAutofit/>
          </a:bodyPr>
          <a:lstStyle/>
          <a:p>
            <a:pPr defTabSz="914400">
              <a:lnSpc>
                <a:spcPct val="90000"/>
              </a:lnSpc>
            </a:pPr>
            <a:r>
              <a:rPr lang="en-US" altLang="en-US" sz="2800" b="0" dirty="0">
                <a:latin typeface="Arial" panose="020B0604020202020204" pitchFamily="34" charset="0"/>
                <a:cs typeface="Arial" panose="020B0604020202020204" pitchFamily="34" charset="0"/>
              </a:rPr>
              <a:t>Use of Force by Demographics</a:t>
            </a:r>
          </a:p>
        </p:txBody>
      </p:sp>
      <p:sp>
        <p:nvSpPr>
          <p:cNvPr id="21511" name="TextBox 7">
            <a:extLst>
              <a:ext uri="{FF2B5EF4-FFF2-40B4-BE49-F238E27FC236}">
                <a16:creationId xmlns:a16="http://schemas.microsoft.com/office/drawing/2014/main" id="{52503465-822D-430C-9EE0-AFDEE4387A5B}"/>
              </a:ext>
            </a:extLst>
          </p:cNvPr>
          <p:cNvSpPr txBox="1">
            <a:spLocks noChangeArrowheads="1"/>
          </p:cNvSpPr>
          <p:nvPr/>
        </p:nvSpPr>
        <p:spPr bwMode="auto">
          <a:xfrm>
            <a:off x="4783129" y="3897072"/>
            <a:ext cx="4262878" cy="108997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marL="342900" marR="0" lvl="0" indent="-342900">
              <a:lnSpc>
                <a:spcPct val="115000"/>
              </a:lnSpc>
              <a:spcBef>
                <a:spcPts val="0"/>
              </a:spcBef>
              <a:spcAft>
                <a:spcPts val="0"/>
              </a:spcAft>
              <a:buFont typeface="Calibri" panose="020F0502020204030204" pitchFamily="34" charset="0"/>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Forty-two percent of use-of-force was in response to reports of fighting. </a:t>
            </a:r>
          </a:p>
          <a:p>
            <a:pPr marL="342900" marR="0" lvl="0" indent="-342900">
              <a:lnSpc>
                <a:spcPct val="115000"/>
              </a:lnSpc>
              <a:spcBef>
                <a:spcPts val="0"/>
              </a:spcBef>
              <a:spcAft>
                <a:spcPts val="0"/>
              </a:spcAft>
              <a:buFont typeface="Calibri" panose="020F0502020204030204" pitchFamily="34" charset="0"/>
              <a:buChar char="-"/>
            </a:pPr>
            <a:r>
              <a:rPr lang="en-US" sz="1200" dirty="0">
                <a:effectLst/>
                <a:latin typeface="Arial" panose="020B0604020202020204" pitchFamily="34" charset="0"/>
                <a:ea typeface="Calibri" panose="020F0502020204030204" pitchFamily="34" charset="0"/>
              </a:rPr>
              <a:t>Seventy-one percent of the acts reported to the Sheriff’s Office were committed by Black/African Americans.</a:t>
            </a:r>
            <a:endParaRPr lang="en-US" sz="1200" dirty="0"/>
          </a:p>
        </p:txBody>
      </p:sp>
      <p:sp>
        <p:nvSpPr>
          <p:cNvPr id="8" name="TextBox 7">
            <a:extLst>
              <a:ext uri="{FF2B5EF4-FFF2-40B4-BE49-F238E27FC236}">
                <a16:creationId xmlns:a16="http://schemas.microsoft.com/office/drawing/2014/main" id="{F8253642-EBAE-438E-5A7D-AFCC341949C6}"/>
              </a:ext>
            </a:extLst>
          </p:cNvPr>
          <p:cNvSpPr txBox="1"/>
          <p:nvPr/>
        </p:nvSpPr>
        <p:spPr>
          <a:xfrm>
            <a:off x="405745" y="3905280"/>
            <a:ext cx="4528205" cy="1679434"/>
          </a:xfrm>
          <a:prstGeom prst="rect">
            <a:avLst/>
          </a:prstGeom>
          <a:noFill/>
        </p:spPr>
        <p:txBody>
          <a:bodyPr wrap="square">
            <a:spAutoFit/>
          </a:bodyPr>
          <a:lstStyle/>
          <a:p>
            <a:pPr marL="342900" marR="0" lvl="0" indent="-342900">
              <a:lnSpc>
                <a:spcPct val="115000"/>
              </a:lnSpc>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In FY 24-25, use-of-force decreased in all race/ethnicities, except Asians and Black/African Americans and force against Black/African Americans increased 58% from the previous year.</a:t>
            </a: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Aft>
                <a:spcPts val="100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Sixty-eight percent of force incidents were against Black/African Americans.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DC6EF832-FE8B-37D6-AE8F-F3A70F2B215A}"/>
              </a:ext>
            </a:extLst>
          </p:cNvPr>
          <p:cNvPicPr>
            <a:picLocks noChangeAspect="1"/>
          </p:cNvPicPr>
          <p:nvPr/>
        </p:nvPicPr>
        <p:blipFill>
          <a:blip r:embed="rId2"/>
          <a:stretch>
            <a:fillRect/>
          </a:stretch>
        </p:blipFill>
        <p:spPr>
          <a:xfrm>
            <a:off x="760192" y="1645930"/>
            <a:ext cx="3900496" cy="2155508"/>
          </a:xfrm>
          <a:prstGeom prst="rect">
            <a:avLst/>
          </a:prstGeom>
        </p:spPr>
      </p:pic>
      <p:pic>
        <p:nvPicPr>
          <p:cNvPr id="3" name="Picture 2">
            <a:extLst>
              <a:ext uri="{FF2B5EF4-FFF2-40B4-BE49-F238E27FC236}">
                <a16:creationId xmlns:a16="http://schemas.microsoft.com/office/drawing/2014/main" id="{6632275E-B1CC-E2A9-41B9-76088CEC2638}"/>
              </a:ext>
            </a:extLst>
          </p:cNvPr>
          <p:cNvPicPr>
            <a:picLocks noChangeAspect="1"/>
          </p:cNvPicPr>
          <p:nvPr/>
        </p:nvPicPr>
        <p:blipFill>
          <a:blip r:embed="rId3"/>
          <a:stretch>
            <a:fillRect/>
          </a:stretch>
        </p:blipFill>
        <p:spPr>
          <a:xfrm>
            <a:off x="4783129" y="1637722"/>
            <a:ext cx="3900496" cy="2155508"/>
          </a:xfrm>
          <a:prstGeom prst="rect">
            <a:avLst/>
          </a:prstGeom>
        </p:spPr>
      </p:pic>
    </p:spTree>
    <p:extLst>
      <p:ext uri="{BB962C8B-B14F-4D97-AF65-F5344CB8AC3E}">
        <p14:creationId xmlns:p14="http://schemas.microsoft.com/office/powerpoint/2010/main" val="2324859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715865C-747B-CE6C-1E89-7B31D5FE9BC1}"/>
              </a:ext>
            </a:extLst>
          </p:cNvPr>
          <p:cNvSpPr>
            <a:spLocks noGrp="1"/>
          </p:cNvSpPr>
          <p:nvPr>
            <p:ph type="title"/>
          </p:nvPr>
        </p:nvSpPr>
        <p:spPr/>
        <p:txBody>
          <a:bodyPr>
            <a:normAutofit fontScale="90000"/>
          </a:bodyPr>
          <a:lstStyle/>
          <a:p>
            <a:r>
              <a:rPr lang="en-US" sz="4400" dirty="0">
                <a:ea typeface="Calibri" panose="020F0502020204030204" pitchFamily="34" charset="0"/>
                <a:cs typeface="Times New Roman" panose="02020603050405020304" pitchFamily="18" charset="0"/>
              </a:rPr>
              <a:t>Security</a:t>
            </a:r>
            <a:r>
              <a:rPr lang="en-US" sz="4400" dirty="0">
                <a:latin typeface="Calibri" panose="020F0502020204030204" pitchFamily="34" charset="0"/>
                <a:ea typeface="Calibri" panose="020F0502020204030204" pitchFamily="34" charset="0"/>
                <a:cs typeface="Times New Roman" panose="02020603050405020304" pitchFamily="18" charset="0"/>
              </a:rPr>
              <a:t> Equity Countermeasures </a:t>
            </a:r>
            <a:br>
              <a:rPr lang="en-US" sz="5400" dirty="0">
                <a:latin typeface="Calibri" panose="020F0502020204030204" pitchFamily="34" charset="0"/>
                <a:ea typeface="Calibri" panose="020F0502020204030204" pitchFamily="34" charset="0"/>
                <a:cs typeface="Times New Roman" panose="02020603050405020304" pitchFamily="18" charset="0"/>
              </a:rPr>
            </a:br>
            <a:r>
              <a:rPr lang="en-US" sz="1600" b="0" dirty="0">
                <a:latin typeface="Arial" panose="020B0604020202020204" pitchFamily="34" charset="0"/>
                <a:cs typeface="Arial" panose="020B0604020202020204" pitchFamily="34" charset="0"/>
              </a:rPr>
              <a:t>Behavioral Emergency Response Team (BERT) FY 24-2025</a:t>
            </a:r>
          </a:p>
        </p:txBody>
      </p:sp>
      <p:sp>
        <p:nvSpPr>
          <p:cNvPr id="5" name="Date Placeholder 4">
            <a:extLst>
              <a:ext uri="{FF2B5EF4-FFF2-40B4-BE49-F238E27FC236}">
                <a16:creationId xmlns:a16="http://schemas.microsoft.com/office/drawing/2014/main" id="{B02D24A9-D3FF-7ECD-1EC7-60B415A3E6E5}"/>
              </a:ext>
            </a:extLst>
          </p:cNvPr>
          <p:cNvSpPr>
            <a:spLocks noGrp="1"/>
          </p:cNvSpPr>
          <p:nvPr>
            <p:ph type="dt" sz="half" idx="10"/>
          </p:nvPr>
        </p:nvSpPr>
        <p:spPr/>
        <p:txBody>
          <a:bodyPr/>
          <a:lstStyle/>
          <a:p>
            <a:fld id="{86CC4B48-2149-054F-BC91-227991035CFC}" type="datetime1">
              <a:rPr lang="en-US" smtClean="0"/>
              <a:t>10/9/2025</a:t>
            </a:fld>
            <a:endParaRPr lang="en-US"/>
          </a:p>
        </p:txBody>
      </p:sp>
      <p:sp>
        <p:nvSpPr>
          <p:cNvPr id="6" name="Footer Placeholder 5">
            <a:extLst>
              <a:ext uri="{FF2B5EF4-FFF2-40B4-BE49-F238E27FC236}">
                <a16:creationId xmlns:a16="http://schemas.microsoft.com/office/drawing/2014/main" id="{C0211EC6-59CF-53C4-1F2E-D43DF1372199}"/>
              </a:ext>
            </a:extLst>
          </p:cNvPr>
          <p:cNvSpPr>
            <a:spLocks noGrp="1"/>
          </p:cNvSpPr>
          <p:nvPr>
            <p:ph type="ftr" sz="quarter" idx="11"/>
          </p:nvPr>
        </p:nvSpPr>
        <p:spPr/>
        <p:txBody>
          <a:bodyPr/>
          <a:lstStyle/>
          <a:p>
            <a:r>
              <a:rPr lang="en-US"/>
              <a:t>Zuckerberg San Francisco General Hospital and Trauma Center</a:t>
            </a:r>
          </a:p>
        </p:txBody>
      </p:sp>
      <p:sp>
        <p:nvSpPr>
          <p:cNvPr id="7" name="Slide Number Placeholder 6">
            <a:extLst>
              <a:ext uri="{FF2B5EF4-FFF2-40B4-BE49-F238E27FC236}">
                <a16:creationId xmlns:a16="http://schemas.microsoft.com/office/drawing/2014/main" id="{F033F8FE-D879-61CB-0899-E3B70A205DBE}"/>
              </a:ext>
            </a:extLst>
          </p:cNvPr>
          <p:cNvSpPr>
            <a:spLocks noGrp="1"/>
          </p:cNvSpPr>
          <p:nvPr>
            <p:ph type="sldNum" sz="quarter" idx="12"/>
          </p:nvPr>
        </p:nvSpPr>
        <p:spPr/>
        <p:txBody>
          <a:bodyPr/>
          <a:lstStyle/>
          <a:p>
            <a:fld id="{FD9CA4A1-50C9-DE4F-B1B3-CEB095D399B0}" type="slidenum">
              <a:rPr lang="en-US" smtClean="0"/>
              <a:t>28</a:t>
            </a:fld>
            <a:endParaRPr lang="en-US"/>
          </a:p>
        </p:txBody>
      </p:sp>
      <p:sp>
        <p:nvSpPr>
          <p:cNvPr id="13" name="TextBox 12">
            <a:extLst>
              <a:ext uri="{FF2B5EF4-FFF2-40B4-BE49-F238E27FC236}">
                <a16:creationId xmlns:a16="http://schemas.microsoft.com/office/drawing/2014/main" id="{3F6E2C51-E64C-FF65-DD4A-DF07E6508CB4}"/>
              </a:ext>
            </a:extLst>
          </p:cNvPr>
          <p:cNvSpPr txBox="1"/>
          <p:nvPr/>
        </p:nvSpPr>
        <p:spPr>
          <a:xfrm>
            <a:off x="658531" y="3762451"/>
            <a:ext cx="4110829" cy="2301143"/>
          </a:xfrm>
          <a:prstGeom prst="rect">
            <a:avLst/>
          </a:prstGeom>
          <a:noFill/>
        </p:spPr>
        <p:txBody>
          <a:bodyPr wrap="square" rtlCol="0">
            <a:spAutoFit/>
          </a:bodyPr>
          <a:lstStyle/>
          <a:p>
            <a:pPr marL="342900" marR="0" lvl="0" indent="-342900">
              <a:lnSpc>
                <a:spcPct val="115000"/>
              </a:lnSpc>
              <a:buFont typeface="Arial" panose="020B0604020202020204" pitchFamily="34" charset="0"/>
              <a:buChar char="-"/>
            </a:pPr>
            <a:r>
              <a:rPr lang="en-US" sz="1200" dirty="0">
                <a:effectLst/>
                <a:latin typeface="+mj-lt"/>
                <a:ea typeface="Calibri" panose="020F0502020204030204" pitchFamily="34" charset="0"/>
                <a:cs typeface="Times New Roman" panose="02020603050405020304" pitchFamily="18" charset="0"/>
              </a:rPr>
              <a:t>Since its implementation, BERT has performed nearly 21,000, support interventions to prevent escalating behavior. </a:t>
            </a:r>
          </a:p>
          <a:p>
            <a:pPr marL="342900" marR="0" lvl="0" indent="-342900">
              <a:lnSpc>
                <a:spcPct val="115000"/>
              </a:lnSpc>
              <a:buFont typeface="Arial" panose="020B0604020202020204" pitchFamily="34" charset="0"/>
              <a:buChar char="-"/>
            </a:pPr>
            <a:r>
              <a:rPr lang="en-US" sz="1200" dirty="0">
                <a:effectLst/>
                <a:latin typeface="+mj-lt"/>
                <a:ea typeface="Calibri" panose="020F0502020204030204" pitchFamily="34" charset="0"/>
                <a:cs typeface="Times New Roman" panose="02020603050405020304" pitchFamily="18" charset="0"/>
              </a:rPr>
              <a:t>Since FY 21-22, BERT interventions have increased 116% (based the 3-year average of 4030 interventions from FY21-24) </a:t>
            </a:r>
          </a:p>
          <a:p>
            <a:pPr marL="342900" marR="0" lvl="0" indent="-342900">
              <a:lnSpc>
                <a:spcPct val="115000"/>
              </a:lnSpc>
              <a:spcAft>
                <a:spcPts val="1000"/>
              </a:spcAft>
              <a:buFont typeface="Arial" panose="020B0604020202020204" pitchFamily="34" charset="0"/>
              <a:buChar char="-"/>
            </a:pPr>
            <a:r>
              <a:rPr lang="en-US" sz="1200" dirty="0">
                <a:effectLst/>
                <a:latin typeface="+mj-lt"/>
                <a:ea typeface="Calibri" panose="020F0502020204030204" pitchFamily="34" charset="0"/>
                <a:cs typeface="Times New Roman" panose="02020603050405020304" pitchFamily="18" charset="0"/>
              </a:rPr>
              <a:t>In FY 24-25, BERT patient interventions exceeded law enforcement interventions for patient by more that 8,500.</a:t>
            </a:r>
          </a:p>
          <a:p>
            <a:pPr marL="342900" marR="0" lvl="0" indent="-342900">
              <a:spcBef>
                <a:spcPts val="0"/>
              </a:spcBef>
              <a:spcAft>
                <a:spcPts val="0"/>
              </a:spcAft>
              <a:buFont typeface="Arial" panose="020B0604020202020204" pitchFamily="34" charset="0"/>
              <a:buChar char="-"/>
            </a:pPr>
            <a:endParaRPr lang="en-US" sz="1100" dirty="0"/>
          </a:p>
        </p:txBody>
      </p:sp>
      <p:sp>
        <p:nvSpPr>
          <p:cNvPr id="16" name="TextBox 15">
            <a:extLst>
              <a:ext uri="{FF2B5EF4-FFF2-40B4-BE49-F238E27FC236}">
                <a16:creationId xmlns:a16="http://schemas.microsoft.com/office/drawing/2014/main" id="{55E8945E-0D81-76EE-EE75-A3567397DBD0}"/>
              </a:ext>
            </a:extLst>
          </p:cNvPr>
          <p:cNvSpPr txBox="1"/>
          <p:nvPr/>
        </p:nvSpPr>
        <p:spPr>
          <a:xfrm>
            <a:off x="4769360" y="3785976"/>
            <a:ext cx="4396000" cy="1661993"/>
          </a:xfrm>
          <a:prstGeom prst="rect">
            <a:avLst/>
          </a:prstGeom>
          <a:noFill/>
        </p:spPr>
        <p:txBody>
          <a:bodyPr wrap="square" rtlCol="0">
            <a:spAutoFit/>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To prevent escalations, BERT Support Activations and Emergency Department Interventions were near equally provided between Black/African American and Caucasian patients (31%, 2,737 for Caucasian patients and 30%, 2,604 for Black/African American patients).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2" name="Picture 1">
            <a:extLst>
              <a:ext uri="{FF2B5EF4-FFF2-40B4-BE49-F238E27FC236}">
                <a16:creationId xmlns:a16="http://schemas.microsoft.com/office/drawing/2014/main" id="{03087D15-7C86-330C-D5F6-C5FDED0C4E19}"/>
              </a:ext>
            </a:extLst>
          </p:cNvPr>
          <p:cNvPicPr>
            <a:picLocks noChangeAspect="1"/>
          </p:cNvPicPr>
          <p:nvPr/>
        </p:nvPicPr>
        <p:blipFill>
          <a:blip r:embed="rId2"/>
          <a:stretch>
            <a:fillRect/>
          </a:stretch>
        </p:blipFill>
        <p:spPr>
          <a:xfrm>
            <a:off x="1212334" y="1633016"/>
            <a:ext cx="3574558" cy="2036795"/>
          </a:xfrm>
          <a:prstGeom prst="rect">
            <a:avLst/>
          </a:prstGeom>
        </p:spPr>
      </p:pic>
      <p:pic>
        <p:nvPicPr>
          <p:cNvPr id="3" name="Picture 2">
            <a:extLst>
              <a:ext uri="{FF2B5EF4-FFF2-40B4-BE49-F238E27FC236}">
                <a16:creationId xmlns:a16="http://schemas.microsoft.com/office/drawing/2014/main" id="{CA039818-D138-9243-CD8E-19DED9D355E0}"/>
              </a:ext>
            </a:extLst>
          </p:cNvPr>
          <p:cNvPicPr>
            <a:picLocks noChangeAspect="1"/>
          </p:cNvPicPr>
          <p:nvPr/>
        </p:nvPicPr>
        <p:blipFill>
          <a:blip r:embed="rId3"/>
          <a:stretch>
            <a:fillRect/>
          </a:stretch>
        </p:blipFill>
        <p:spPr>
          <a:xfrm>
            <a:off x="5090615" y="1633016"/>
            <a:ext cx="3707692" cy="2036796"/>
          </a:xfrm>
          <a:prstGeom prst="rect">
            <a:avLst/>
          </a:prstGeom>
        </p:spPr>
      </p:pic>
    </p:spTree>
    <p:extLst>
      <p:ext uri="{BB962C8B-B14F-4D97-AF65-F5344CB8AC3E}">
        <p14:creationId xmlns:p14="http://schemas.microsoft.com/office/powerpoint/2010/main" val="880299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6D76CF3-D9AB-4ED1-B31C-C927062A5036}"/>
              </a:ext>
            </a:extLst>
          </p:cNvPr>
          <p:cNvSpPr>
            <a:spLocks noGrp="1" noChangeArrowheads="1"/>
          </p:cNvSpPr>
          <p:nvPr>
            <p:ph type="title"/>
          </p:nvPr>
        </p:nvSpPr>
        <p:spPr/>
        <p:txBody>
          <a:bodyPr>
            <a:normAutofit/>
          </a:bodyPr>
          <a:lstStyle/>
          <a:p>
            <a:pPr eaLnBrk="1" hangingPunct="1"/>
            <a:r>
              <a:rPr lang="en-US" altLang="en-US" dirty="0">
                <a:cs typeface="Times New Roman" panose="02020603050405020304" pitchFamily="18" charset="0"/>
              </a:rPr>
              <a:t>Highlights and Findings by Chapter</a:t>
            </a:r>
          </a:p>
        </p:txBody>
      </p:sp>
      <p:sp>
        <p:nvSpPr>
          <p:cNvPr id="12291" name="Rectangle 3">
            <a:extLst>
              <a:ext uri="{FF2B5EF4-FFF2-40B4-BE49-F238E27FC236}">
                <a16:creationId xmlns:a16="http://schemas.microsoft.com/office/drawing/2014/main" id="{756E2680-C8A1-4D4E-B986-8592294CF819}"/>
              </a:ext>
            </a:extLst>
          </p:cNvPr>
          <p:cNvSpPr>
            <a:spLocks noGrp="1" noChangeArrowheads="1"/>
          </p:cNvSpPr>
          <p:nvPr>
            <p:ph idx="1"/>
          </p:nvPr>
        </p:nvSpPr>
        <p:spPr>
          <a:xfrm>
            <a:off x="1370013" y="1685800"/>
            <a:ext cx="7313612" cy="4345129"/>
          </a:xfrm>
        </p:spPr>
        <p:txBody>
          <a:bodyPr/>
          <a:lstStyle/>
          <a:p>
            <a:pPr eaLnBrk="1" hangingPunct="1">
              <a:lnSpc>
                <a:spcPct val="80000"/>
              </a:lnSpc>
              <a:buFont typeface="Wingdings" panose="05000000000000000000" pitchFamily="2" charset="2"/>
              <a:buNone/>
              <a:defRPr/>
            </a:pPr>
            <a:r>
              <a:rPr lang="en-US" altLang="en-US" sz="1600" b="1" dirty="0">
                <a:latin typeface="+mj-lt"/>
                <a:cs typeface="Times New Roman" panose="02020603050405020304" pitchFamily="18" charset="0"/>
              </a:rPr>
              <a:t>Utility Systems Management </a:t>
            </a:r>
          </a:p>
          <a:p>
            <a:pPr eaLnBrk="1" hangingPunct="1">
              <a:lnSpc>
                <a:spcPct val="80000"/>
              </a:lnSpc>
              <a:buFont typeface="Wingdings" panose="05000000000000000000" pitchFamily="2" charset="2"/>
              <a:buNone/>
              <a:defRPr/>
            </a:pPr>
            <a:endParaRPr lang="en-US" altLang="en-US" sz="1400" b="1" dirty="0">
              <a:latin typeface="+mj-lt"/>
              <a:cs typeface="Times New Roman" panose="02020603050405020304" pitchFamily="18" charset="0"/>
            </a:endParaRPr>
          </a:p>
          <a:p>
            <a:pPr>
              <a:lnSpc>
                <a:spcPct val="80000"/>
              </a:lnSpc>
              <a:buFont typeface="Courier New" panose="02070309020205020404" pitchFamily="49" charset="0"/>
              <a:buChar char="o"/>
              <a:defRPr/>
            </a:pPr>
            <a:r>
              <a:rPr lang="en-US" altLang="en-US" sz="1400" b="1" dirty="0">
                <a:latin typeface="+mj-lt"/>
                <a:cs typeface="Times New Roman" panose="02020603050405020304" pitchFamily="18" charset="0"/>
              </a:rPr>
              <a:t>Program Objectives: Met</a:t>
            </a:r>
          </a:p>
          <a:p>
            <a:pPr>
              <a:lnSpc>
                <a:spcPct val="80000"/>
              </a:lnSpc>
              <a:buFont typeface="Courier New" panose="02070309020205020404" pitchFamily="49" charset="0"/>
              <a:buChar char="o"/>
              <a:defRPr/>
            </a:pPr>
            <a:endParaRPr lang="en-US" altLang="en-US" sz="1400" b="1" dirty="0">
              <a:latin typeface="+mj-lt"/>
              <a:cs typeface="Times New Roman" panose="02020603050405020304" pitchFamily="18" charset="0"/>
            </a:endParaRPr>
          </a:p>
          <a:p>
            <a:pPr>
              <a:lnSpc>
                <a:spcPct val="80000"/>
              </a:lnSpc>
              <a:buFont typeface="Courier New" panose="02070309020205020404" pitchFamily="49" charset="0"/>
              <a:buChar char="o"/>
              <a:defRPr/>
            </a:pPr>
            <a:r>
              <a:rPr lang="en-US" altLang="en-US" sz="1400" b="1" dirty="0">
                <a:latin typeface="+mj-lt"/>
                <a:cs typeface="Times New Roman" panose="02020603050405020304" pitchFamily="18" charset="0"/>
              </a:rPr>
              <a:t>Effectiveness:  Program found to be effective</a:t>
            </a:r>
          </a:p>
          <a:p>
            <a:pPr>
              <a:lnSpc>
                <a:spcPct val="80000"/>
              </a:lnSpc>
              <a:buFont typeface="Courier New" panose="02070309020205020404" pitchFamily="49" charset="0"/>
              <a:buChar char="o"/>
              <a:defRPr/>
            </a:pPr>
            <a:endParaRPr lang="en-US" altLang="en-US" sz="1400" dirty="0">
              <a:latin typeface="+mj-lt"/>
              <a:cs typeface="Times New Roman" panose="02020603050405020304" pitchFamily="18" charset="0"/>
            </a:endParaRPr>
          </a:p>
          <a:p>
            <a:pPr marL="0" indent="0">
              <a:lnSpc>
                <a:spcPct val="80000"/>
              </a:lnSpc>
              <a:buNone/>
              <a:defRPr/>
            </a:pPr>
            <a:endParaRPr lang="en-US" altLang="en-US" sz="1400" b="1" dirty="0">
              <a:latin typeface="+mj-lt"/>
              <a:cs typeface="Times New Roman" panose="02020603050405020304" pitchFamily="18" charset="0"/>
            </a:endParaRPr>
          </a:p>
          <a:p>
            <a:pPr marL="0" indent="0">
              <a:lnSpc>
                <a:spcPct val="80000"/>
              </a:lnSpc>
              <a:buNone/>
              <a:defRPr/>
            </a:pPr>
            <a:r>
              <a:rPr lang="en-US" altLang="en-US" sz="1400" b="1" dirty="0">
                <a:latin typeface="+mj-lt"/>
                <a:cs typeface="Times New Roman" panose="02020603050405020304" pitchFamily="18" charset="0"/>
              </a:rPr>
              <a:t>Goals and Opportunities for Improvement in FY 2025-2026 include:</a:t>
            </a:r>
          </a:p>
          <a:p>
            <a:pPr>
              <a:lnSpc>
                <a:spcPct val="80000"/>
              </a:lnSpc>
              <a:buFont typeface="Wingdings" panose="05000000000000000000" pitchFamily="2" charset="2"/>
              <a:buChar char="v"/>
              <a:defRPr/>
            </a:pPr>
            <a:endParaRPr lang="en-US" altLang="en-US" sz="1200" b="1" dirty="0">
              <a:cs typeface="Times New Roman" panose="02020603050405020304" pitchFamily="18" charset="0"/>
            </a:endParaRPr>
          </a:p>
          <a:p>
            <a:pPr lvl="0">
              <a:buFont typeface="Wingdings" panose="05000000000000000000" pitchFamily="2" charset="2"/>
              <a:buChar char="v"/>
            </a:pPr>
            <a:r>
              <a:rPr lang="en-US" sz="1200" dirty="0">
                <a:cs typeface="Times New Roman" panose="02020603050405020304" pitchFamily="18" charset="0"/>
              </a:rPr>
              <a:t>Provide ongoing support for the chiller and cooling tower replacement projects in Building 2.</a:t>
            </a:r>
          </a:p>
          <a:p>
            <a:pPr lvl="0">
              <a:buFont typeface="Wingdings" panose="05000000000000000000" pitchFamily="2" charset="2"/>
              <a:buChar char="v"/>
            </a:pPr>
            <a:r>
              <a:rPr lang="en-US" sz="1200" dirty="0">
                <a:cs typeface="Times New Roman" panose="02020603050405020304" pitchFamily="18" charset="0"/>
              </a:rPr>
              <a:t>Support Security projects improvement projects for the campus.</a:t>
            </a:r>
          </a:p>
          <a:p>
            <a:pPr lvl="0">
              <a:buFont typeface="Wingdings" panose="05000000000000000000" pitchFamily="2" charset="2"/>
              <a:buChar char="v"/>
            </a:pPr>
            <a:r>
              <a:rPr lang="en-US" sz="1200" dirty="0">
                <a:cs typeface="Times New Roman" panose="02020603050405020304" pitchFamily="18" charset="0"/>
              </a:rPr>
              <a:t>Support the main switchgear, and electrical distribution replacement project in Building 5.</a:t>
            </a:r>
          </a:p>
          <a:p>
            <a:pPr lvl="0">
              <a:buFont typeface="Wingdings" panose="05000000000000000000" pitchFamily="2" charset="2"/>
              <a:buChar char="v"/>
            </a:pPr>
            <a:r>
              <a:rPr lang="en-US" sz="1200" dirty="0">
                <a:cs typeface="Times New Roman" panose="02020603050405020304" pitchFamily="18" charset="0"/>
              </a:rPr>
              <a:t>Schedule, coordination, and completion of switchgear maintenance and electrical panel IR scanning in Building 25. NFPA Requirement every 5 years.</a:t>
            </a:r>
          </a:p>
          <a:p>
            <a:pPr lvl="0">
              <a:buFont typeface="Wingdings" panose="05000000000000000000" pitchFamily="2" charset="2"/>
              <a:buChar char="v"/>
            </a:pPr>
            <a:r>
              <a:rPr lang="en-US" sz="1200" dirty="0">
                <a:cs typeface="Times New Roman" panose="02020603050405020304" pitchFamily="18" charset="0"/>
              </a:rPr>
              <a:t>Complete implementation of the new CMMS program.</a:t>
            </a:r>
          </a:p>
          <a:p>
            <a:pPr lvl="0">
              <a:buFont typeface="Wingdings" panose="05000000000000000000" pitchFamily="2" charset="2"/>
              <a:buChar char="v"/>
            </a:pPr>
            <a:r>
              <a:rPr lang="en-US" sz="1200" dirty="0">
                <a:cs typeface="Times New Roman" panose="02020603050405020304" pitchFamily="18" charset="0"/>
              </a:rPr>
              <a:t>Develop a building maintenance plan for assets that have been deferred and long overdue for replacement.</a:t>
            </a:r>
          </a:p>
          <a:p>
            <a:pPr lvl="0">
              <a:buFont typeface="Wingdings" panose="05000000000000000000" pitchFamily="2" charset="2"/>
              <a:buChar char="v"/>
            </a:pPr>
            <a:r>
              <a:rPr lang="en-US" sz="1200" dirty="0">
                <a:cs typeface="Times New Roman" panose="02020603050405020304" pitchFamily="18" charset="0"/>
              </a:rPr>
              <a:t>Support facilities refresh improvements in Building 5, unit </a:t>
            </a:r>
            <a:r>
              <a:rPr lang="en-US" sz="1200" dirty="0" err="1">
                <a:cs typeface="Times New Roman" panose="02020603050405020304" pitchFamily="18" charset="0"/>
              </a:rPr>
              <a:t>4A</a:t>
            </a:r>
            <a:r>
              <a:rPr lang="en-US" sz="1200" dirty="0">
                <a:cs typeface="Times New Roman" panose="02020603050405020304" pitchFamily="18" charset="0"/>
              </a:rPr>
              <a:t> </a:t>
            </a:r>
            <a:r>
              <a:rPr lang="en-US" sz="1200" dirty="0" err="1">
                <a:cs typeface="Times New Roman" panose="02020603050405020304" pitchFamily="18" charset="0"/>
              </a:rPr>
              <a:t>SNF</a:t>
            </a:r>
            <a:r>
              <a:rPr lang="en-US" sz="1200" dirty="0">
                <a:cs typeface="Times New Roman" panose="02020603050405020304" pitchFamily="18" charset="0"/>
              </a:rPr>
              <a:t>.</a:t>
            </a:r>
          </a:p>
          <a:p>
            <a:pPr marL="0" indent="0">
              <a:buNone/>
              <a:defRPr/>
            </a:pPr>
            <a:endParaRPr lang="en-US" sz="1400" dirty="0">
              <a:latin typeface="+mj-lt"/>
            </a:endParaRPr>
          </a:p>
          <a:p>
            <a:pPr lvl="1" eaLnBrk="1" hangingPunct="1">
              <a:lnSpc>
                <a:spcPct val="80000"/>
              </a:lnSpc>
              <a:defRPr/>
            </a:pPr>
            <a:endParaRPr lang="en-US" altLang="en-US" sz="1400" dirty="0">
              <a:latin typeface="+mj-lt"/>
            </a:endParaRPr>
          </a:p>
          <a:p>
            <a:pPr lvl="1" eaLnBrk="1" hangingPunct="1">
              <a:lnSpc>
                <a:spcPct val="80000"/>
              </a:lnSpc>
              <a:buFont typeface="Wingdings" panose="05000000000000000000" pitchFamily="2" charset="2"/>
              <a:buNone/>
              <a:defRPr/>
            </a:pPr>
            <a:endParaRPr lang="en-US" altLang="en-US" sz="1400" dirty="0"/>
          </a:p>
        </p:txBody>
      </p:sp>
    </p:spTree>
    <p:extLst>
      <p:ext uri="{BB962C8B-B14F-4D97-AF65-F5344CB8AC3E}">
        <p14:creationId xmlns:p14="http://schemas.microsoft.com/office/powerpoint/2010/main" val="4078405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B722CACF-8C24-4A1B-99A3-C328AE18905D}"/>
              </a:ext>
            </a:extLst>
          </p:cNvPr>
          <p:cNvSpPr>
            <a:spLocks noGrp="1" noChangeArrowheads="1"/>
          </p:cNvSpPr>
          <p:nvPr>
            <p:ph type="title"/>
          </p:nvPr>
        </p:nvSpPr>
        <p:spPr/>
        <p:txBody>
          <a:bodyPr/>
          <a:lstStyle/>
          <a:p>
            <a:pPr eaLnBrk="1" hangingPunct="1"/>
            <a:r>
              <a:rPr lang="en-US" altLang="en-US">
                <a:cs typeface="Times New Roman" panose="02020603050405020304" pitchFamily="18" charset="0"/>
              </a:rPr>
              <a:t>Who are the Program Managers?</a:t>
            </a:r>
          </a:p>
        </p:txBody>
      </p:sp>
      <p:sp>
        <p:nvSpPr>
          <p:cNvPr id="5123" name="Content Placeholder 2">
            <a:extLst>
              <a:ext uri="{FF2B5EF4-FFF2-40B4-BE49-F238E27FC236}">
                <a16:creationId xmlns:a16="http://schemas.microsoft.com/office/drawing/2014/main" id="{A1E6D5E1-CFC5-4926-85F3-680DCDD88AA3}"/>
              </a:ext>
            </a:extLst>
          </p:cNvPr>
          <p:cNvSpPr>
            <a:spLocks noGrp="1"/>
          </p:cNvSpPr>
          <p:nvPr>
            <p:ph idx="1"/>
          </p:nvPr>
        </p:nvSpPr>
        <p:spPr/>
        <p:txBody>
          <a:bodyPr/>
          <a:lstStyle/>
          <a:p>
            <a:pPr>
              <a:defRPr/>
            </a:pPr>
            <a:r>
              <a:rPr lang="en-US" altLang="en-US" sz="1800" dirty="0">
                <a:latin typeface="+mj-lt"/>
              </a:rPr>
              <a:t>Emergency Management (Vacant – Director of Emergency Management)</a:t>
            </a:r>
          </a:p>
          <a:p>
            <a:pPr>
              <a:defRPr/>
            </a:pPr>
            <a:r>
              <a:rPr lang="en-US" altLang="en-US" sz="1800" dirty="0">
                <a:latin typeface="+mj-lt"/>
              </a:rPr>
              <a:t>Fire &amp; Life Safety Management (AJ Singh – Director of Facilities Services)</a:t>
            </a:r>
          </a:p>
          <a:p>
            <a:pPr>
              <a:defRPr/>
            </a:pPr>
            <a:r>
              <a:rPr lang="en-US" altLang="en-US" sz="1800" dirty="0">
                <a:latin typeface="+mj-lt"/>
              </a:rPr>
              <a:t>Hazardous Materials and Waste Management (Joey Williamson– Safety Officer)</a:t>
            </a:r>
          </a:p>
          <a:p>
            <a:pPr>
              <a:defRPr/>
            </a:pPr>
            <a:r>
              <a:rPr lang="en-US" altLang="en-US" sz="1800" dirty="0">
                <a:latin typeface="+mj-lt"/>
              </a:rPr>
              <a:t>Medical Equipment Management (Eunice Santiago – Director of Biomedical Engineering)</a:t>
            </a:r>
          </a:p>
          <a:p>
            <a:pPr>
              <a:defRPr/>
            </a:pPr>
            <a:r>
              <a:rPr lang="en-US" altLang="en-US" sz="1800" dirty="0">
                <a:latin typeface="+mj-lt"/>
              </a:rPr>
              <a:t>Safety Management (Joey Williamson– Safety Officer)</a:t>
            </a:r>
          </a:p>
          <a:p>
            <a:pPr>
              <a:defRPr/>
            </a:pPr>
            <a:r>
              <a:rPr lang="en-US" altLang="en-US" sz="1800" dirty="0">
                <a:latin typeface="+mj-lt"/>
              </a:rPr>
              <a:t>Security Management (Basil Price – SF DPH Director of Security)</a:t>
            </a:r>
          </a:p>
          <a:p>
            <a:pPr>
              <a:defRPr/>
            </a:pPr>
            <a:r>
              <a:rPr lang="en-US" altLang="en-US" sz="1800" dirty="0">
                <a:latin typeface="+mj-lt"/>
              </a:rPr>
              <a:t>Utility Systems Management (AJ Singh –Director of Facilities Services)</a:t>
            </a:r>
          </a:p>
          <a:p>
            <a:pPr eaLnBrk="1" hangingPunct="1">
              <a:defRPr/>
            </a:pPr>
            <a:endParaRPr lang="en-US" altLang="en-US" sz="1800" dirty="0">
              <a:latin typeface="+mj-lt"/>
              <a:cs typeface="Times New Roman" panose="02020603050405020304" pitchFamily="18" charset="0"/>
            </a:endParaRPr>
          </a:p>
        </p:txBody>
      </p:sp>
    </p:spTree>
    <p:extLst>
      <p:ext uri="{BB962C8B-B14F-4D97-AF65-F5344CB8AC3E}">
        <p14:creationId xmlns:p14="http://schemas.microsoft.com/office/powerpoint/2010/main" val="219585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CF19E6-5920-4A50-88E4-FB241AB0F72A}"/>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375656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9DDEA7A7-BEEF-4BBB-9971-A909B9C430BA}"/>
              </a:ext>
            </a:extLst>
          </p:cNvPr>
          <p:cNvSpPr>
            <a:spLocks noGrp="1" noChangeArrowheads="1"/>
          </p:cNvSpPr>
          <p:nvPr>
            <p:ph type="title"/>
          </p:nvPr>
        </p:nvSpPr>
        <p:spPr/>
        <p:txBody>
          <a:bodyPr/>
          <a:lstStyle/>
          <a:p>
            <a:pPr eaLnBrk="1" hangingPunct="1"/>
            <a:r>
              <a:rPr lang="en-US" altLang="en-US">
                <a:cs typeface="Times New Roman" panose="02020603050405020304" pitchFamily="18" charset="0"/>
              </a:rPr>
              <a:t>What does the EOC Committee do?</a:t>
            </a:r>
          </a:p>
        </p:txBody>
      </p:sp>
      <p:sp>
        <p:nvSpPr>
          <p:cNvPr id="6147" name="Content Placeholder 2">
            <a:extLst>
              <a:ext uri="{FF2B5EF4-FFF2-40B4-BE49-F238E27FC236}">
                <a16:creationId xmlns:a16="http://schemas.microsoft.com/office/drawing/2014/main" id="{53628531-39E3-4D84-A65A-ED9DB619827B}"/>
              </a:ext>
            </a:extLst>
          </p:cNvPr>
          <p:cNvSpPr>
            <a:spLocks noGrp="1"/>
          </p:cNvSpPr>
          <p:nvPr>
            <p:ph idx="1"/>
          </p:nvPr>
        </p:nvSpPr>
        <p:spPr/>
        <p:txBody>
          <a:bodyPr/>
          <a:lstStyle/>
          <a:p>
            <a:pPr eaLnBrk="1" hangingPunct="1">
              <a:defRPr/>
            </a:pPr>
            <a:r>
              <a:rPr lang="en-US" altLang="en-US" sz="2000" dirty="0">
                <a:latin typeface="+mj-lt"/>
                <a:cs typeface="Times New Roman" panose="02020603050405020304" pitchFamily="18" charset="0"/>
              </a:rPr>
              <a:t>Identifies risks and implements systems that support safe environments.</a:t>
            </a:r>
          </a:p>
          <a:p>
            <a:pPr eaLnBrk="1" hangingPunct="1">
              <a:defRPr/>
            </a:pPr>
            <a:r>
              <a:rPr lang="en-US" altLang="en-US" sz="2000" dirty="0">
                <a:latin typeface="+mj-lt"/>
                <a:cs typeface="Times New Roman" panose="02020603050405020304" pitchFamily="18" charset="0"/>
              </a:rPr>
              <a:t>Ensures that the hospital staff are trained to identify, report and act on environmental risks and hazards.</a:t>
            </a:r>
          </a:p>
          <a:p>
            <a:pPr eaLnBrk="1" hangingPunct="1">
              <a:defRPr/>
            </a:pPr>
            <a:r>
              <a:rPr lang="en-US" altLang="en-US" sz="2000" dirty="0">
                <a:latin typeface="+mj-lt"/>
                <a:cs typeface="Times New Roman" panose="02020603050405020304" pitchFamily="18" charset="0"/>
              </a:rPr>
              <a:t>Sets and prioritizes the hospital’s EOC goals and performance standards.</a:t>
            </a:r>
          </a:p>
          <a:p>
            <a:pPr eaLnBrk="1" hangingPunct="1">
              <a:defRPr/>
            </a:pPr>
            <a:r>
              <a:rPr lang="en-US" altLang="en-US" sz="2000" dirty="0">
                <a:latin typeface="+mj-lt"/>
                <a:cs typeface="Times New Roman" panose="02020603050405020304" pitchFamily="18" charset="0"/>
              </a:rPr>
              <a:t>Assesses whether EOC goals are being met.</a:t>
            </a:r>
          </a:p>
          <a:p>
            <a:pPr eaLnBrk="1" hangingPunct="1">
              <a:defRPr/>
            </a:pPr>
            <a:r>
              <a:rPr lang="en-US" altLang="en-US" sz="2000" dirty="0">
                <a:latin typeface="+mj-lt"/>
                <a:cs typeface="Times New Roman" panose="02020603050405020304" pitchFamily="18" charset="0"/>
              </a:rPr>
              <a:t>Works to ensure the hospital is compliant with the EOC-related requirements of all applicable regulatory bodies.</a:t>
            </a:r>
          </a:p>
        </p:txBody>
      </p:sp>
    </p:spTree>
    <p:extLst>
      <p:ext uri="{BB962C8B-B14F-4D97-AF65-F5344CB8AC3E}">
        <p14:creationId xmlns:p14="http://schemas.microsoft.com/office/powerpoint/2010/main" val="2099830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152262DF-3FC7-4429-9E43-C611A2FDE0A3}"/>
              </a:ext>
            </a:extLst>
          </p:cNvPr>
          <p:cNvSpPr>
            <a:spLocks noGrp="1" noChangeArrowheads="1"/>
          </p:cNvSpPr>
          <p:nvPr>
            <p:ph type="title"/>
          </p:nvPr>
        </p:nvSpPr>
        <p:spPr/>
        <p:txBody>
          <a:bodyPr/>
          <a:lstStyle/>
          <a:p>
            <a:pPr eaLnBrk="1" hangingPunct="1"/>
            <a:r>
              <a:rPr lang="en-US" altLang="en-US">
                <a:cs typeface="Times New Roman" panose="02020603050405020304" pitchFamily="18" charset="0"/>
              </a:rPr>
              <a:t>Membership of the EOC Committee is comprised of:</a:t>
            </a:r>
          </a:p>
        </p:txBody>
      </p:sp>
      <p:sp>
        <p:nvSpPr>
          <p:cNvPr id="7171" name="Content Placeholder 2">
            <a:extLst>
              <a:ext uri="{FF2B5EF4-FFF2-40B4-BE49-F238E27FC236}">
                <a16:creationId xmlns:a16="http://schemas.microsoft.com/office/drawing/2014/main" id="{D3E1C33B-500E-4233-B218-99FB80965838}"/>
              </a:ext>
            </a:extLst>
          </p:cNvPr>
          <p:cNvSpPr>
            <a:spLocks noGrp="1" noChangeArrowheads="1"/>
          </p:cNvSpPr>
          <p:nvPr>
            <p:ph idx="1"/>
          </p:nvPr>
        </p:nvSpPr>
        <p:spPr/>
        <p:txBody>
          <a:bodyPr/>
          <a:lstStyle/>
          <a:p>
            <a:pPr eaLnBrk="1" hangingPunct="1"/>
            <a:r>
              <a:rPr lang="en-US" altLang="en-US" sz="2000" dirty="0">
                <a:latin typeface="+mj-lt"/>
                <a:cs typeface="Times New Roman" panose="02020603050405020304" pitchFamily="18" charset="0"/>
              </a:rPr>
              <a:t>Program managers for each of the seven EOC Management Programs (as previously listed).</a:t>
            </a:r>
          </a:p>
          <a:p>
            <a:pPr eaLnBrk="1" hangingPunct="1"/>
            <a:r>
              <a:rPr lang="en-US" altLang="en-US" sz="2000" dirty="0">
                <a:latin typeface="+mj-lt"/>
                <a:cs typeface="Times New Roman" panose="02020603050405020304" pitchFamily="18" charset="0"/>
              </a:rPr>
              <a:t>Representatives from:</a:t>
            </a:r>
          </a:p>
          <a:p>
            <a:pPr lvl="1"/>
            <a:r>
              <a:rPr lang="en-US" altLang="en-US" sz="1600" b="1" dirty="0">
                <a:latin typeface="+mj-lt"/>
              </a:rPr>
              <a:t>Clinical Laboratories </a:t>
            </a:r>
            <a:r>
              <a:rPr lang="en-US" altLang="en-US" sz="1600" dirty="0">
                <a:latin typeface="+mj-lt"/>
              </a:rPr>
              <a:t>(Andy Yeh), </a:t>
            </a:r>
          </a:p>
          <a:p>
            <a:pPr lvl="1"/>
            <a:r>
              <a:rPr lang="en-US" altLang="en-US" sz="1600" b="1" dirty="0">
                <a:latin typeface="+mj-lt"/>
              </a:rPr>
              <a:t>Dept. of Education &amp; Training </a:t>
            </a:r>
            <a:r>
              <a:rPr lang="en-US" altLang="en-US" sz="1600" dirty="0">
                <a:latin typeface="+mj-lt"/>
              </a:rPr>
              <a:t>(Justin Dauterman), </a:t>
            </a:r>
          </a:p>
          <a:p>
            <a:pPr lvl="1"/>
            <a:r>
              <a:rPr lang="en-US" altLang="en-US" sz="1600" b="1" dirty="0">
                <a:latin typeface="+mj-lt"/>
              </a:rPr>
              <a:t>Environmental Services </a:t>
            </a:r>
            <a:r>
              <a:rPr lang="en-US" altLang="en-US" sz="1600" dirty="0">
                <a:latin typeface="+mj-lt"/>
              </a:rPr>
              <a:t>(Francisco Saenz), </a:t>
            </a:r>
          </a:p>
          <a:p>
            <a:pPr lvl="1"/>
            <a:r>
              <a:rPr lang="en-US" altLang="en-US" sz="1600" b="1" dirty="0">
                <a:latin typeface="+mj-lt"/>
              </a:rPr>
              <a:t>Infection Prevention &amp; Control </a:t>
            </a:r>
            <a:r>
              <a:rPr lang="en-US" altLang="en-US" sz="1600" dirty="0">
                <a:latin typeface="+mj-lt"/>
              </a:rPr>
              <a:t>(Elaine Dekker), </a:t>
            </a:r>
          </a:p>
          <a:p>
            <a:pPr lvl="1"/>
            <a:r>
              <a:rPr lang="en-US" altLang="en-US" sz="1600" b="1" dirty="0">
                <a:latin typeface="+mj-lt"/>
              </a:rPr>
              <a:t>Nursing</a:t>
            </a:r>
            <a:r>
              <a:rPr lang="en-US" altLang="en-US" sz="1600" dirty="0">
                <a:latin typeface="+mj-lt"/>
              </a:rPr>
              <a:t> (Andrea Chon), </a:t>
            </a:r>
          </a:p>
          <a:p>
            <a:pPr lvl="1"/>
            <a:r>
              <a:rPr lang="en-US" altLang="en-US" sz="1600" b="1" dirty="0">
                <a:latin typeface="+mj-lt"/>
              </a:rPr>
              <a:t>Quality Management </a:t>
            </a:r>
            <a:r>
              <a:rPr lang="en-US" altLang="en-US" sz="1600" dirty="0">
                <a:latin typeface="+mj-lt"/>
              </a:rPr>
              <a:t>(Emma Moore for Regulatory), </a:t>
            </a:r>
          </a:p>
          <a:p>
            <a:pPr lvl="1"/>
            <a:r>
              <a:rPr lang="en-US" altLang="en-US" sz="1600" b="1" dirty="0">
                <a:latin typeface="+mj-lt"/>
              </a:rPr>
              <a:t>Food Nutrition Services </a:t>
            </a:r>
            <a:r>
              <a:rPr lang="en-US" altLang="en-US" sz="1600" dirty="0">
                <a:latin typeface="+mj-lt"/>
              </a:rPr>
              <a:t>(Vacant),</a:t>
            </a:r>
          </a:p>
          <a:p>
            <a:pPr lvl="1"/>
            <a:r>
              <a:rPr lang="en-US" altLang="en-US" sz="1600" b="1" dirty="0">
                <a:latin typeface="+mj-lt"/>
              </a:rPr>
              <a:t>Materials Management </a:t>
            </a:r>
            <a:r>
              <a:rPr lang="en-US" altLang="en-US" sz="1600" dirty="0">
                <a:latin typeface="+mj-lt"/>
              </a:rPr>
              <a:t>(David Lawlor),</a:t>
            </a:r>
          </a:p>
          <a:p>
            <a:pPr lvl="1"/>
            <a:r>
              <a:rPr lang="en-US" altLang="en-US" sz="1600" b="1" dirty="0">
                <a:latin typeface="+mj-lt"/>
              </a:rPr>
              <a:t>Linen and Messenger Services </a:t>
            </a:r>
            <a:r>
              <a:rPr lang="en-US" altLang="en-US" sz="1600" dirty="0">
                <a:latin typeface="+mj-lt"/>
              </a:rPr>
              <a:t>(Olivia Johnson) </a:t>
            </a:r>
          </a:p>
          <a:p>
            <a:pPr lvl="1"/>
            <a:r>
              <a:rPr lang="en-US" altLang="en-US" sz="1600" b="1" dirty="0">
                <a:latin typeface="+mj-lt"/>
              </a:rPr>
              <a:t>Pharmaceutical Services </a:t>
            </a:r>
            <a:r>
              <a:rPr lang="en-US" altLang="en-US" sz="1600" dirty="0">
                <a:latin typeface="+mj-lt"/>
              </a:rPr>
              <a:t>(Janet Seung)</a:t>
            </a:r>
          </a:p>
        </p:txBody>
      </p:sp>
    </p:spTree>
    <p:extLst>
      <p:ext uri="{BB962C8B-B14F-4D97-AF65-F5344CB8AC3E}">
        <p14:creationId xmlns:p14="http://schemas.microsoft.com/office/powerpoint/2010/main" val="234247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05695AE-9A88-4418-A11E-ABF349B840E6}"/>
              </a:ext>
            </a:extLst>
          </p:cNvPr>
          <p:cNvSpPr>
            <a:spLocks noGrp="1" noChangeArrowheads="1"/>
          </p:cNvSpPr>
          <p:nvPr>
            <p:ph type="title"/>
          </p:nvPr>
        </p:nvSpPr>
        <p:spPr/>
        <p:txBody>
          <a:bodyPr/>
          <a:lstStyle/>
          <a:p>
            <a:r>
              <a:rPr lang="en-US" altLang="en-US" sz="3200"/>
              <a:t>Also Supporting EOC Activities Are:</a:t>
            </a:r>
          </a:p>
        </p:txBody>
      </p:sp>
      <p:sp>
        <p:nvSpPr>
          <p:cNvPr id="8195" name="Content Placeholder 2">
            <a:extLst>
              <a:ext uri="{FF2B5EF4-FFF2-40B4-BE49-F238E27FC236}">
                <a16:creationId xmlns:a16="http://schemas.microsoft.com/office/drawing/2014/main" id="{884DFF90-FFED-47B9-BCB7-DDD2445EA26A}"/>
              </a:ext>
            </a:extLst>
          </p:cNvPr>
          <p:cNvSpPr>
            <a:spLocks noGrp="1" noChangeArrowheads="1"/>
          </p:cNvSpPr>
          <p:nvPr>
            <p:ph idx="1"/>
          </p:nvPr>
        </p:nvSpPr>
        <p:spPr/>
        <p:txBody>
          <a:bodyPr/>
          <a:lstStyle/>
          <a:p>
            <a:r>
              <a:rPr lang="en-US" altLang="en-US" sz="1600" dirty="0">
                <a:latin typeface="+mj-lt"/>
              </a:rPr>
              <a:t>Biomedical Engineering, (Eunice Santiago)</a:t>
            </a:r>
          </a:p>
          <a:p>
            <a:r>
              <a:rPr lang="en-US" altLang="en-US" sz="1600" dirty="0">
                <a:latin typeface="+mj-lt"/>
              </a:rPr>
              <a:t>Bloodborne Pathogen/Safe Device Committee, (Gemma Cohen) </a:t>
            </a:r>
          </a:p>
          <a:p>
            <a:r>
              <a:rPr lang="en-US" altLang="en-US" sz="1600" dirty="0">
                <a:latin typeface="+mj-lt"/>
              </a:rPr>
              <a:t>Environmental Services, (Richard </a:t>
            </a:r>
            <a:r>
              <a:rPr lang="en-US" altLang="en-US" sz="1600" dirty="0" err="1">
                <a:latin typeface="+mj-lt"/>
              </a:rPr>
              <a:t>Fiel</a:t>
            </a:r>
            <a:r>
              <a:rPr lang="en-US" altLang="en-US" sz="1600" dirty="0">
                <a:latin typeface="+mj-lt"/>
              </a:rPr>
              <a:t>)</a:t>
            </a:r>
          </a:p>
          <a:p>
            <a:r>
              <a:rPr lang="en-US" altLang="en-US" sz="1600" dirty="0">
                <a:latin typeface="+mj-lt"/>
              </a:rPr>
              <a:t>Environmental Services, (Reyland Manatan)</a:t>
            </a:r>
          </a:p>
          <a:p>
            <a:r>
              <a:rPr lang="en-US" altLang="en-US" sz="1600" dirty="0">
                <a:latin typeface="+mj-lt"/>
              </a:rPr>
              <a:t>Facilities Services, (Pia </a:t>
            </a:r>
            <a:r>
              <a:rPr lang="en-US" altLang="en-US" sz="1600" dirty="0" err="1">
                <a:latin typeface="+mj-lt"/>
              </a:rPr>
              <a:t>Cheeseborough</a:t>
            </a:r>
            <a:r>
              <a:rPr lang="en-US" altLang="en-US" sz="1600" dirty="0">
                <a:latin typeface="+mj-lt"/>
              </a:rPr>
              <a:t>) </a:t>
            </a:r>
          </a:p>
          <a:p>
            <a:r>
              <a:rPr lang="en-US" altLang="en-US" sz="1600" dirty="0">
                <a:latin typeface="+mj-lt"/>
              </a:rPr>
              <a:t>Materials Management, (Joseph Nauer)</a:t>
            </a:r>
          </a:p>
        </p:txBody>
      </p:sp>
    </p:spTree>
    <p:extLst>
      <p:ext uri="{BB962C8B-B14F-4D97-AF65-F5344CB8AC3E}">
        <p14:creationId xmlns:p14="http://schemas.microsoft.com/office/powerpoint/2010/main" val="3259742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6D76CF3-D9AB-4ED1-B31C-C927062A5036}"/>
              </a:ext>
            </a:extLst>
          </p:cNvPr>
          <p:cNvSpPr>
            <a:spLocks noGrp="1" noChangeArrowheads="1"/>
          </p:cNvSpPr>
          <p:nvPr>
            <p:ph type="title"/>
          </p:nvPr>
        </p:nvSpPr>
        <p:spPr/>
        <p:txBody>
          <a:bodyPr/>
          <a:lstStyle/>
          <a:p>
            <a:pPr eaLnBrk="1" hangingPunct="1"/>
            <a:r>
              <a:rPr lang="en-US" altLang="en-US" dirty="0">
                <a:cs typeface="Times New Roman" panose="02020603050405020304" pitchFamily="18" charset="0"/>
              </a:rPr>
              <a:t>Highlights and Findings by Chapter</a:t>
            </a:r>
          </a:p>
        </p:txBody>
      </p:sp>
      <p:sp>
        <p:nvSpPr>
          <p:cNvPr id="12291" name="Rectangle 3">
            <a:extLst>
              <a:ext uri="{FF2B5EF4-FFF2-40B4-BE49-F238E27FC236}">
                <a16:creationId xmlns:a16="http://schemas.microsoft.com/office/drawing/2014/main" id="{756E2680-C8A1-4D4E-B986-8592294CF819}"/>
              </a:ext>
            </a:extLst>
          </p:cNvPr>
          <p:cNvSpPr>
            <a:spLocks noGrp="1" noChangeArrowheads="1"/>
          </p:cNvSpPr>
          <p:nvPr>
            <p:ph type="body" idx="1"/>
          </p:nvPr>
        </p:nvSpPr>
        <p:spPr>
          <a:xfrm>
            <a:off x="1370013" y="1743075"/>
            <a:ext cx="7416800" cy="4729644"/>
          </a:xfrm>
        </p:spPr>
        <p:txBody>
          <a:bodyPr/>
          <a:lstStyle/>
          <a:p>
            <a:pPr eaLnBrk="1" hangingPunct="1">
              <a:lnSpc>
                <a:spcPct val="80000"/>
              </a:lnSpc>
              <a:buFont typeface="Wingdings" panose="05000000000000000000" pitchFamily="2" charset="2"/>
              <a:buNone/>
              <a:defRPr/>
            </a:pPr>
            <a:r>
              <a:rPr lang="en-US" altLang="en-US" sz="1600" b="1" dirty="0">
                <a:latin typeface="+mj-lt"/>
                <a:cs typeface="Times New Roman" panose="02020603050405020304" pitchFamily="18" charset="0"/>
              </a:rPr>
              <a:t>Emergency Management</a:t>
            </a:r>
          </a:p>
          <a:p>
            <a:pPr eaLnBrk="1" hangingPunct="1">
              <a:lnSpc>
                <a:spcPct val="80000"/>
              </a:lnSpc>
              <a:defRPr/>
            </a:pPr>
            <a:r>
              <a:rPr lang="en-US" altLang="en-US" sz="1400" b="1" dirty="0">
                <a:latin typeface="+mj-lt"/>
                <a:cs typeface="Times New Roman" panose="02020603050405020304" pitchFamily="18" charset="0"/>
              </a:rPr>
              <a:t>Program Objectives: Met &amp; Not Met</a:t>
            </a:r>
          </a:p>
          <a:p>
            <a:pPr marL="0" indent="0" eaLnBrk="1" hangingPunct="1">
              <a:lnSpc>
                <a:spcPct val="80000"/>
              </a:lnSpc>
              <a:buNone/>
              <a:defRPr/>
            </a:pPr>
            <a:endParaRPr lang="en-US" altLang="en-US" sz="900" b="1" dirty="0">
              <a:latin typeface="+mj-lt"/>
              <a:cs typeface="Times New Roman" panose="02020603050405020304" pitchFamily="18" charset="0"/>
            </a:endParaRPr>
          </a:p>
          <a:p>
            <a:pPr eaLnBrk="1" hangingPunct="1">
              <a:lnSpc>
                <a:spcPct val="80000"/>
              </a:lnSpc>
              <a:defRPr/>
            </a:pPr>
            <a:r>
              <a:rPr lang="en-US" altLang="en-US" sz="1400" b="1" dirty="0">
                <a:latin typeface="+mj-lt"/>
                <a:cs typeface="Times New Roman" panose="02020603050405020304" pitchFamily="18" charset="0"/>
              </a:rPr>
              <a:t>Effectiveness: Program found to be effective.</a:t>
            </a:r>
          </a:p>
          <a:p>
            <a:pPr eaLnBrk="1" hangingPunct="1">
              <a:lnSpc>
                <a:spcPct val="80000"/>
              </a:lnSpc>
              <a:buFont typeface="Wingdings" panose="05000000000000000000" pitchFamily="2" charset="2"/>
              <a:buNone/>
              <a:defRPr/>
            </a:pPr>
            <a:endParaRPr lang="en-US" altLang="en-US" sz="1300" b="1" dirty="0">
              <a:latin typeface="+mj-lt"/>
              <a:cs typeface="Times New Roman" panose="02020603050405020304" pitchFamily="18" charset="0"/>
            </a:endParaRPr>
          </a:p>
          <a:p>
            <a:pPr eaLnBrk="1" hangingPunct="1">
              <a:lnSpc>
                <a:spcPct val="80000"/>
              </a:lnSpc>
              <a:buFont typeface="Wingdings" panose="05000000000000000000" pitchFamily="2" charset="2"/>
              <a:buNone/>
              <a:defRPr/>
            </a:pPr>
            <a:r>
              <a:rPr lang="en-US" altLang="en-US" sz="1300" b="1" dirty="0">
                <a:latin typeface="+mj-lt"/>
                <a:cs typeface="Times New Roman" panose="02020603050405020304" pitchFamily="18" charset="0"/>
              </a:rPr>
              <a:t>Accomplishments:</a:t>
            </a:r>
          </a:p>
          <a:p>
            <a:pPr lvl="0">
              <a:buFont typeface="Wingdings" panose="05000000000000000000" pitchFamily="2" charset="2"/>
              <a:buChar char="v"/>
            </a:pPr>
            <a:r>
              <a:rPr lang="en-US" sz="1300" dirty="0">
                <a:latin typeface="Arial" panose="020B0604020202020204" pitchFamily="34" charset="0"/>
                <a:cs typeface="Times New Roman" panose="02020603050405020304" pitchFamily="18" charset="0"/>
              </a:rPr>
              <a:t>Completed 2025 HVA (Hazard Vulnerability Analysis) </a:t>
            </a:r>
          </a:p>
          <a:p>
            <a:pPr lvl="0">
              <a:buFont typeface="Wingdings" panose="05000000000000000000" pitchFamily="2" charset="2"/>
              <a:buChar char="v"/>
            </a:pPr>
            <a:r>
              <a:rPr lang="en-US" sz="1300" dirty="0">
                <a:latin typeface="Arial" panose="020B0604020202020204" pitchFamily="34" charset="0"/>
                <a:cs typeface="Times New Roman" panose="02020603050405020304" pitchFamily="18" charset="0"/>
              </a:rPr>
              <a:t>Performed multiple exercises/real events such as mystery patient drill, </a:t>
            </a:r>
            <a:r>
              <a:rPr lang="en-US" sz="1300" dirty="0" err="1">
                <a:latin typeface="Arial" panose="020B0604020202020204" pitchFamily="34" charset="0"/>
                <a:cs typeface="Times New Roman" panose="02020603050405020304" pitchFamily="18" charset="0"/>
              </a:rPr>
              <a:t>MRSE</a:t>
            </a:r>
            <a:r>
              <a:rPr lang="en-US" sz="1300" dirty="0">
                <a:latin typeface="Arial" panose="020B0604020202020204" pitchFamily="34" charset="0"/>
                <a:cs typeface="Times New Roman" panose="02020603050405020304" pitchFamily="18" charset="0"/>
              </a:rPr>
              <a:t>, labor action) Distributed the updated Emergency Operations Plan to all departments.</a:t>
            </a:r>
          </a:p>
          <a:p>
            <a:pPr lvl="0">
              <a:buFont typeface="Wingdings" panose="05000000000000000000" pitchFamily="2" charset="2"/>
              <a:buChar char="v"/>
            </a:pPr>
            <a:r>
              <a:rPr lang="en-US" sz="1300" dirty="0">
                <a:latin typeface="Arial" panose="020B0604020202020204" pitchFamily="34" charset="0"/>
                <a:cs typeface="Times New Roman" panose="02020603050405020304" pitchFamily="18" charset="0"/>
              </a:rPr>
              <a:t>Hosted Emergency Management Event with several emergency management leaders from different nations.</a:t>
            </a:r>
          </a:p>
          <a:p>
            <a:pPr lvl="0">
              <a:buFont typeface="Wingdings" panose="05000000000000000000" pitchFamily="2" charset="2"/>
              <a:buChar char="v"/>
            </a:pPr>
            <a:r>
              <a:rPr lang="en-US" sz="1300" dirty="0">
                <a:latin typeface="Arial" panose="020B0604020202020204" pitchFamily="34" charset="0"/>
                <a:cs typeface="Times New Roman" panose="02020603050405020304" pitchFamily="18" charset="0"/>
              </a:rPr>
              <a:t>Emergency Management Policy revised and updated            </a:t>
            </a:r>
            <a:endParaRPr lang="en-US" altLang="en-US" sz="1300" dirty="0">
              <a:latin typeface="Arial" panose="020B0604020202020204" pitchFamily="34" charset="0"/>
              <a:cs typeface="Times New Roman" panose="02020603050405020304" pitchFamily="18" charset="0"/>
            </a:endParaRPr>
          </a:p>
          <a:p>
            <a:pPr marL="0" indent="0">
              <a:buNone/>
              <a:defRPr/>
            </a:pPr>
            <a:r>
              <a:rPr lang="en-US" altLang="en-US" sz="1300" b="1" dirty="0">
                <a:latin typeface="+mj-lt"/>
                <a:cs typeface="Times New Roman" panose="02020603050405020304" pitchFamily="18" charset="0"/>
              </a:rPr>
              <a:t>Goals and Opportunities for Improvement in FY 2025-26 include:</a:t>
            </a:r>
          </a:p>
          <a:p>
            <a:pPr lvl="0"/>
            <a:r>
              <a:rPr lang="en-US" sz="1300" dirty="0">
                <a:latin typeface="Arial" panose="020B0604020202020204" pitchFamily="34" charset="0"/>
                <a:cs typeface="Times New Roman" panose="02020603050405020304" pitchFamily="18" charset="0"/>
              </a:rPr>
              <a:t>Continue to develop and implement progressive Drills and Exercises for Security Emergencies Response, including Lockdown, Shelter in Place, and Active Assailant response.</a:t>
            </a:r>
          </a:p>
          <a:p>
            <a:pPr lvl="0"/>
            <a:r>
              <a:rPr lang="en-US" sz="1300" dirty="0">
                <a:latin typeface="Arial" panose="020B0604020202020204" pitchFamily="34" charset="0"/>
                <a:cs typeface="Times New Roman" panose="02020603050405020304" pitchFamily="18" charset="0"/>
              </a:rPr>
              <a:t>Continue providing training on the Hospital Incident Command System (</a:t>
            </a:r>
            <a:r>
              <a:rPr lang="en-US" sz="1300" dirty="0" err="1">
                <a:latin typeface="Arial" panose="020B0604020202020204" pitchFamily="34" charset="0"/>
                <a:cs typeface="Times New Roman" panose="02020603050405020304" pitchFamily="18" charset="0"/>
              </a:rPr>
              <a:t>HICS</a:t>
            </a:r>
            <a:r>
              <a:rPr lang="en-US" sz="1300" dirty="0">
                <a:latin typeface="Arial" panose="020B0604020202020204" pitchFamily="34" charset="0"/>
                <a:cs typeface="Times New Roman" panose="02020603050405020304" pitchFamily="18" charset="0"/>
              </a:rPr>
              <a:t>) for Incident Management Team members, supervisors and managers.  </a:t>
            </a:r>
          </a:p>
          <a:p>
            <a:pPr lvl="0"/>
            <a:r>
              <a:rPr lang="en-US" sz="1300" dirty="0">
                <a:latin typeface="Arial" panose="020B0604020202020204" pitchFamily="34" charset="0"/>
                <a:cs typeface="Times New Roman" panose="02020603050405020304" pitchFamily="18" charset="0"/>
              </a:rPr>
              <a:t>Update the Emergency Management </a:t>
            </a:r>
            <a:r>
              <a:rPr lang="en-US" sz="1300" dirty="0" err="1">
                <a:latin typeface="Arial" panose="020B0604020202020204" pitchFamily="34" charset="0"/>
                <a:cs typeface="Times New Roman" panose="02020603050405020304" pitchFamily="18" charset="0"/>
              </a:rPr>
              <a:t>IntraNet</a:t>
            </a:r>
            <a:r>
              <a:rPr lang="en-US" sz="1300" dirty="0">
                <a:latin typeface="Arial" panose="020B0604020202020204" pitchFamily="34" charset="0"/>
                <a:cs typeface="Times New Roman" panose="02020603050405020304" pitchFamily="18" charset="0"/>
              </a:rPr>
              <a:t> site to provide easily accessible information for all </a:t>
            </a:r>
            <a:r>
              <a:rPr lang="en-US" sz="1300" dirty="0" err="1">
                <a:latin typeface="Arial" panose="020B0604020202020204" pitchFamily="34" charset="0"/>
                <a:cs typeface="Times New Roman" panose="02020603050405020304" pitchFamily="18" charset="0"/>
              </a:rPr>
              <a:t>ZSFG</a:t>
            </a:r>
            <a:r>
              <a:rPr lang="en-US" sz="1300" dirty="0">
                <a:latin typeface="Arial" panose="020B0604020202020204" pitchFamily="34" charset="0"/>
                <a:cs typeface="Times New Roman" panose="02020603050405020304" pitchFamily="18" charset="0"/>
              </a:rPr>
              <a:t> staff. </a:t>
            </a:r>
          </a:p>
          <a:p>
            <a:pPr lvl="0"/>
            <a:r>
              <a:rPr lang="en-US" sz="1300" dirty="0">
                <a:latin typeface="Arial" panose="020B0604020202020204" pitchFamily="34" charset="0"/>
                <a:cs typeface="Times New Roman" panose="02020603050405020304" pitchFamily="18" charset="0"/>
              </a:rPr>
              <a:t>Continue to ensure effective and efficient incident management and documentation.</a:t>
            </a:r>
          </a:p>
          <a:p>
            <a:pPr lvl="0"/>
            <a:r>
              <a:rPr lang="en-US" sz="1300" dirty="0">
                <a:latin typeface="Arial" panose="020B0604020202020204" pitchFamily="34" charset="0"/>
                <a:cs typeface="Times New Roman" panose="02020603050405020304" pitchFamily="18" charset="0"/>
              </a:rPr>
              <a:t>Update Everbridge communication system for DPH/UCSF staff on campus.</a:t>
            </a:r>
          </a:p>
          <a:p>
            <a:pPr eaLnBrk="1" hangingPunct="1">
              <a:lnSpc>
                <a:spcPct val="80000"/>
              </a:lnSpc>
              <a:buFont typeface="Wingdings" panose="05000000000000000000" pitchFamily="2" charset="2"/>
              <a:buChar char="v"/>
              <a:defRPr/>
            </a:pPr>
            <a:endParaRPr lang="en-US" altLang="en-US" sz="1300" dirty="0">
              <a:latin typeface="Arial" panose="020B0604020202020204" pitchFamily="34" charset="0"/>
              <a:cs typeface="Times New Roman" panose="02020603050405020304" pitchFamily="18" charset="0"/>
            </a:endParaRPr>
          </a:p>
          <a:p>
            <a:pPr marL="0" indent="0">
              <a:buNone/>
              <a:defRPr/>
            </a:pPr>
            <a:endParaRPr lang="en-US" sz="1300" dirty="0">
              <a:latin typeface="Arial" panose="020B0604020202020204" pitchFamily="34" charset="0"/>
              <a:cs typeface="Times New Roman" panose="02020603050405020304" pitchFamily="18" charset="0"/>
            </a:endParaRPr>
          </a:p>
          <a:p>
            <a:pPr lvl="1" eaLnBrk="1" hangingPunct="1">
              <a:lnSpc>
                <a:spcPct val="80000"/>
              </a:lnSpc>
              <a:defRPr/>
            </a:pPr>
            <a:endParaRPr lang="en-US" altLang="en-US" sz="1300" dirty="0">
              <a:latin typeface="Arial" panose="020B0604020202020204" pitchFamily="34" charset="0"/>
              <a:cs typeface="Times New Roman" panose="02020603050405020304" pitchFamily="18" charset="0"/>
            </a:endParaRPr>
          </a:p>
          <a:p>
            <a:pPr lvl="1" eaLnBrk="1" hangingPunct="1">
              <a:lnSpc>
                <a:spcPct val="80000"/>
              </a:lnSpc>
              <a:buFont typeface="Wingdings" panose="05000000000000000000" pitchFamily="2" charset="2"/>
              <a:buNone/>
              <a:defRPr/>
            </a:pPr>
            <a:endParaRPr lang="en-US" altLang="en-US" sz="1400" dirty="0"/>
          </a:p>
        </p:txBody>
      </p:sp>
    </p:spTree>
    <p:extLst>
      <p:ext uri="{BB962C8B-B14F-4D97-AF65-F5344CB8AC3E}">
        <p14:creationId xmlns:p14="http://schemas.microsoft.com/office/powerpoint/2010/main" val="1220190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FC9EB2E-6618-4289-ABFF-72AF6A31A074}"/>
              </a:ext>
            </a:extLst>
          </p:cNvPr>
          <p:cNvSpPr>
            <a:spLocks noGrp="1" noChangeArrowheads="1"/>
          </p:cNvSpPr>
          <p:nvPr>
            <p:ph type="title"/>
          </p:nvPr>
        </p:nvSpPr>
        <p:spPr/>
        <p:txBody>
          <a:bodyPr/>
          <a:lstStyle/>
          <a:p>
            <a:pPr eaLnBrk="1" hangingPunct="1"/>
            <a:r>
              <a:rPr lang="en-US" altLang="en-US">
                <a:cs typeface="Times New Roman" panose="02020603050405020304" pitchFamily="18" charset="0"/>
              </a:rPr>
              <a:t>Highlights and Findings by Chapter</a:t>
            </a:r>
          </a:p>
        </p:txBody>
      </p:sp>
      <p:sp>
        <p:nvSpPr>
          <p:cNvPr id="14339" name="Rectangle 3">
            <a:extLst>
              <a:ext uri="{FF2B5EF4-FFF2-40B4-BE49-F238E27FC236}">
                <a16:creationId xmlns:a16="http://schemas.microsoft.com/office/drawing/2014/main" id="{31508F30-F3BC-4602-B8FB-559F3D88B85E}"/>
              </a:ext>
            </a:extLst>
          </p:cNvPr>
          <p:cNvSpPr>
            <a:spLocks noGrp="1" noChangeArrowheads="1"/>
          </p:cNvSpPr>
          <p:nvPr>
            <p:ph type="body" idx="1"/>
          </p:nvPr>
        </p:nvSpPr>
        <p:spPr>
          <a:xfrm>
            <a:off x="1370013" y="1734745"/>
            <a:ext cx="7313612" cy="4114800"/>
          </a:xfrm>
        </p:spPr>
        <p:txBody>
          <a:bodyPr/>
          <a:lstStyle/>
          <a:p>
            <a:pPr eaLnBrk="1" hangingPunct="1">
              <a:lnSpc>
                <a:spcPct val="80000"/>
              </a:lnSpc>
              <a:buFont typeface="Wingdings" panose="05000000000000000000" pitchFamily="2" charset="2"/>
              <a:buNone/>
              <a:defRPr/>
            </a:pPr>
            <a:r>
              <a:rPr lang="en-US" altLang="en-US" sz="1600" b="1" dirty="0">
                <a:latin typeface="+mj-lt"/>
                <a:cs typeface="Times New Roman" panose="02020603050405020304" pitchFamily="18" charset="0"/>
              </a:rPr>
              <a:t>Fire Life Safety Management </a:t>
            </a:r>
          </a:p>
          <a:p>
            <a:pPr eaLnBrk="1" hangingPunct="1">
              <a:lnSpc>
                <a:spcPct val="80000"/>
              </a:lnSpc>
              <a:buFont typeface="Wingdings" panose="05000000000000000000" pitchFamily="2" charset="2"/>
              <a:buNone/>
              <a:defRPr/>
            </a:pPr>
            <a:endParaRPr lang="en-US" altLang="en-US" sz="900" b="1" dirty="0">
              <a:latin typeface="+mj-lt"/>
              <a:cs typeface="Times New Roman" panose="02020603050405020304" pitchFamily="18" charset="0"/>
            </a:endParaRPr>
          </a:p>
          <a:p>
            <a:pPr eaLnBrk="1" hangingPunct="1">
              <a:lnSpc>
                <a:spcPct val="80000"/>
              </a:lnSpc>
              <a:defRPr/>
            </a:pPr>
            <a:r>
              <a:rPr lang="en-US" altLang="en-US" sz="1300" b="1" dirty="0">
                <a:latin typeface="+mj-lt"/>
                <a:cs typeface="Times New Roman" panose="02020603050405020304" pitchFamily="18" charset="0"/>
              </a:rPr>
              <a:t>Program Objectives: Partially Met (exceeded goal for false fire alarms).</a:t>
            </a:r>
          </a:p>
          <a:p>
            <a:pPr eaLnBrk="1" hangingPunct="1">
              <a:lnSpc>
                <a:spcPct val="80000"/>
              </a:lnSpc>
              <a:defRPr/>
            </a:pPr>
            <a:endParaRPr lang="en-US" altLang="en-US" sz="1300" b="1" dirty="0">
              <a:latin typeface="+mj-lt"/>
              <a:cs typeface="Times New Roman" panose="02020603050405020304" pitchFamily="18" charset="0"/>
            </a:endParaRPr>
          </a:p>
          <a:p>
            <a:pPr eaLnBrk="1" hangingPunct="1">
              <a:lnSpc>
                <a:spcPct val="80000"/>
              </a:lnSpc>
              <a:defRPr/>
            </a:pPr>
            <a:r>
              <a:rPr lang="en-US" altLang="en-US" sz="1300" b="1" dirty="0">
                <a:latin typeface="+mj-lt"/>
                <a:cs typeface="Times New Roman" panose="02020603050405020304" pitchFamily="18" charset="0"/>
              </a:rPr>
              <a:t>Effectiveness: Program found to be effective.</a:t>
            </a:r>
          </a:p>
          <a:p>
            <a:pPr eaLnBrk="1" hangingPunct="1">
              <a:lnSpc>
                <a:spcPct val="80000"/>
              </a:lnSpc>
              <a:defRPr/>
            </a:pPr>
            <a:endParaRPr lang="en-US" altLang="en-US" sz="1300" dirty="0">
              <a:latin typeface="+mj-lt"/>
              <a:cs typeface="Times New Roman" panose="02020603050405020304" pitchFamily="18" charset="0"/>
            </a:endParaRPr>
          </a:p>
          <a:p>
            <a:pPr marL="0" indent="0">
              <a:lnSpc>
                <a:spcPct val="80000"/>
              </a:lnSpc>
              <a:buNone/>
              <a:defRPr/>
            </a:pPr>
            <a:r>
              <a:rPr lang="en-US" altLang="en-US" sz="1300" b="1" dirty="0">
                <a:latin typeface="+mj-lt"/>
                <a:cs typeface="Times New Roman" panose="02020603050405020304" pitchFamily="18" charset="0"/>
              </a:rPr>
              <a:t>Goals and Opportunities for Improvement in FY 2025-26 include</a:t>
            </a:r>
            <a:r>
              <a:rPr lang="en-US" altLang="en-US" sz="1300" dirty="0">
                <a:latin typeface="+mj-lt"/>
                <a:cs typeface="Times New Roman" panose="02020603050405020304" pitchFamily="18" charset="0"/>
              </a:rPr>
              <a:t>:</a:t>
            </a:r>
          </a:p>
          <a:p>
            <a:pPr>
              <a:lnSpc>
                <a:spcPct val="80000"/>
              </a:lnSpc>
              <a:buFont typeface="Wingdings" panose="05000000000000000000" pitchFamily="2" charset="2"/>
              <a:buChar char="v"/>
              <a:defRPr/>
            </a:pPr>
            <a:endParaRPr lang="en-US" altLang="en-US" sz="1200" dirty="0">
              <a:latin typeface="+mj-lt"/>
              <a:cs typeface="Times New Roman" panose="02020603050405020304" pitchFamily="18" charset="0"/>
            </a:endParaRPr>
          </a:p>
          <a:p>
            <a:pPr marR="0" lvl="0" eaLnBrk="1" fontAlgn="auto" hangingPunct="1">
              <a:spcBef>
                <a:spcPts val="0"/>
              </a:spcBef>
              <a:spcAft>
                <a:spcPts val="0"/>
              </a:spcAft>
              <a:buFont typeface="Wingdings" panose="05000000000000000000" pitchFamily="2" charset="2"/>
              <a:buChar char="v"/>
              <a:tabLst>
                <a:tab pos="228600" algn="l"/>
              </a:tabLst>
            </a:pPr>
            <a:r>
              <a:rPr lang="en-US" sz="1300" dirty="0">
                <a:latin typeface="Arial" panose="020B0604020202020204" pitchFamily="34" charset="0"/>
                <a:cs typeface="Times New Roman" panose="02020603050405020304" pitchFamily="18" charset="0"/>
              </a:rPr>
              <a:t>Manage false fire alarms for a quality and safe care experience in Building 25.</a:t>
            </a:r>
          </a:p>
          <a:p>
            <a:pPr lvl="0">
              <a:buFont typeface="Wingdings" panose="05000000000000000000" pitchFamily="2" charset="2"/>
              <a:buChar char="v"/>
            </a:pPr>
            <a:r>
              <a:rPr lang="en-US" sz="1300" dirty="0">
                <a:latin typeface="Arial" panose="020B0604020202020204" pitchFamily="34" charset="0"/>
                <a:cs typeface="Times New Roman" panose="02020603050405020304" pitchFamily="18" charset="0"/>
              </a:rPr>
              <a:t>Continue engagement with projects on the </a:t>
            </a:r>
            <a:r>
              <a:rPr lang="en-US" sz="1300" dirty="0" err="1">
                <a:latin typeface="Arial" panose="020B0604020202020204" pitchFamily="34" charset="0"/>
                <a:cs typeface="Times New Roman" panose="02020603050405020304" pitchFamily="18" charset="0"/>
              </a:rPr>
              <a:t>ZSFG</a:t>
            </a:r>
            <a:r>
              <a:rPr lang="en-US" sz="1300" dirty="0">
                <a:latin typeface="Arial" panose="020B0604020202020204" pitchFamily="34" charset="0"/>
                <a:cs typeface="Times New Roman" panose="02020603050405020304" pitchFamily="18" charset="0"/>
              </a:rPr>
              <a:t> Campus. Ensure that the appropriate Risk Assessments for a quality, and safe care experience are followed.</a:t>
            </a:r>
          </a:p>
          <a:p>
            <a:pPr marR="0" lvl="0" eaLnBrk="1" fontAlgn="auto" hangingPunct="1">
              <a:spcBef>
                <a:spcPts val="0"/>
              </a:spcBef>
              <a:spcAft>
                <a:spcPts val="0"/>
              </a:spcAft>
              <a:buFont typeface="Wingdings" panose="05000000000000000000" pitchFamily="2" charset="2"/>
              <a:buChar char="v"/>
              <a:tabLst>
                <a:tab pos="228600" algn="l"/>
              </a:tabLst>
            </a:pPr>
            <a:r>
              <a:rPr lang="en-US" sz="1300" dirty="0">
                <a:latin typeface="Arial" panose="020B0604020202020204" pitchFamily="34" charset="0"/>
                <a:cs typeface="Times New Roman" panose="02020603050405020304" pitchFamily="18" charset="0"/>
              </a:rPr>
              <a:t>Continue implementing fire alarm upgrade funded by the 2016 bond. </a:t>
            </a:r>
          </a:p>
          <a:p>
            <a:pPr marR="0" lvl="0" eaLnBrk="1" fontAlgn="auto" hangingPunct="1">
              <a:spcBef>
                <a:spcPts val="0"/>
              </a:spcBef>
              <a:spcAft>
                <a:spcPts val="0"/>
              </a:spcAft>
              <a:buFont typeface="Wingdings" panose="05000000000000000000" pitchFamily="2" charset="2"/>
              <a:buChar char="v"/>
              <a:tabLst>
                <a:tab pos="228600" algn="l"/>
              </a:tabLst>
            </a:pPr>
            <a:r>
              <a:rPr lang="en-US" sz="1300" dirty="0">
                <a:latin typeface="Arial" panose="020B0604020202020204" pitchFamily="34" charset="0"/>
                <a:cs typeface="Times New Roman" panose="02020603050405020304" pitchFamily="18" charset="0"/>
              </a:rPr>
              <a:t>Engage staff and contractors to implement projects funded by the 2016 bond measure.</a:t>
            </a:r>
          </a:p>
          <a:p>
            <a:pPr lvl="0">
              <a:buFont typeface="Wingdings" panose="05000000000000000000" pitchFamily="2" charset="2"/>
              <a:buChar char="v"/>
            </a:pPr>
            <a:r>
              <a:rPr lang="en-US" sz="1300" dirty="0">
                <a:latin typeface="Arial" panose="020B0604020202020204" pitchFamily="34" charset="0"/>
                <a:cs typeface="Times New Roman" panose="02020603050405020304" pitchFamily="18" charset="0"/>
              </a:rPr>
              <a:t>Create a project to replace all sprinkler heads in Building 5 (per NFPA 25, 5.3)</a:t>
            </a:r>
          </a:p>
          <a:p>
            <a:pPr lvl="0">
              <a:buFont typeface="Wingdings" panose="05000000000000000000" pitchFamily="2" charset="2"/>
              <a:buChar char="v"/>
            </a:pPr>
            <a:r>
              <a:rPr lang="en-US" sz="1300" dirty="0">
                <a:latin typeface="Arial" panose="020B0604020202020204" pitchFamily="34" charset="0"/>
                <a:cs typeface="Times New Roman" panose="02020603050405020304" pitchFamily="18" charset="0"/>
              </a:rPr>
              <a:t>Award new fire alarm maintenance contract for the campus</a:t>
            </a:r>
          </a:p>
          <a:p>
            <a:pPr marR="0" lvl="0" eaLnBrk="1" fontAlgn="auto" hangingPunct="1">
              <a:spcBef>
                <a:spcPts val="0"/>
              </a:spcBef>
              <a:spcAft>
                <a:spcPts val="0"/>
              </a:spcAft>
              <a:buFont typeface="Wingdings" panose="05000000000000000000" pitchFamily="2" charset="2"/>
              <a:buChar char="v"/>
              <a:tabLst>
                <a:tab pos="228600" algn="l"/>
              </a:tabLst>
            </a:pPr>
            <a:endParaRPr lang="en-US" sz="1300" dirty="0">
              <a:effectLst/>
              <a:latin typeface="+mj-lt"/>
              <a:ea typeface="Times New Roman" panose="02020603050405020304" pitchFamily="18" charset="0"/>
            </a:endParaRPr>
          </a:p>
          <a:p>
            <a:pPr eaLnBrk="1" hangingPunct="1">
              <a:lnSpc>
                <a:spcPct val="80000"/>
              </a:lnSpc>
              <a:buFont typeface="Wingdings" panose="05000000000000000000" pitchFamily="2" charset="2"/>
              <a:buNone/>
              <a:defRPr/>
            </a:pPr>
            <a:endParaRPr lang="en-US" altLang="en-US" sz="1400" dirty="0"/>
          </a:p>
        </p:txBody>
      </p:sp>
    </p:spTree>
    <p:extLst>
      <p:ext uri="{BB962C8B-B14F-4D97-AF65-F5344CB8AC3E}">
        <p14:creationId xmlns:p14="http://schemas.microsoft.com/office/powerpoint/2010/main" val="425169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FDC4319-928A-4E8C-945C-1E106DB02F7D}"/>
              </a:ext>
            </a:extLst>
          </p:cNvPr>
          <p:cNvSpPr>
            <a:spLocks noGrp="1" noChangeArrowheads="1"/>
          </p:cNvSpPr>
          <p:nvPr>
            <p:ph type="title"/>
          </p:nvPr>
        </p:nvSpPr>
        <p:spPr/>
        <p:txBody>
          <a:bodyPr/>
          <a:lstStyle/>
          <a:p>
            <a:pPr eaLnBrk="1" hangingPunct="1"/>
            <a:r>
              <a:rPr lang="en-US" altLang="en-US">
                <a:cs typeface="Times New Roman" panose="02020603050405020304" pitchFamily="18" charset="0"/>
              </a:rPr>
              <a:t>Highlights and Findings by Chapter</a:t>
            </a:r>
          </a:p>
        </p:txBody>
      </p:sp>
      <p:sp>
        <p:nvSpPr>
          <p:cNvPr id="10243" name="Rectangle 3">
            <a:extLst>
              <a:ext uri="{FF2B5EF4-FFF2-40B4-BE49-F238E27FC236}">
                <a16:creationId xmlns:a16="http://schemas.microsoft.com/office/drawing/2014/main" id="{6689A41F-6F36-4374-8230-6CCE00BD0A59}"/>
              </a:ext>
            </a:extLst>
          </p:cNvPr>
          <p:cNvSpPr>
            <a:spLocks noGrp="1" noChangeArrowheads="1"/>
          </p:cNvSpPr>
          <p:nvPr>
            <p:ph type="body" idx="1"/>
          </p:nvPr>
        </p:nvSpPr>
        <p:spPr>
          <a:xfrm>
            <a:off x="1219200" y="1600200"/>
            <a:ext cx="7313613" cy="4267200"/>
          </a:xfrm>
        </p:spPr>
        <p:txBody>
          <a:bodyPr/>
          <a:lstStyle/>
          <a:p>
            <a:pPr eaLnBrk="1" hangingPunct="1">
              <a:lnSpc>
                <a:spcPct val="80000"/>
              </a:lnSpc>
              <a:buFont typeface="Wingdings" panose="05000000000000000000" pitchFamily="2" charset="2"/>
              <a:buNone/>
              <a:defRPr/>
            </a:pPr>
            <a:r>
              <a:rPr lang="en-US" altLang="en-US" sz="1600" b="1" dirty="0">
                <a:latin typeface="+mj-lt"/>
                <a:cs typeface="Times New Roman" panose="02020603050405020304" pitchFamily="18" charset="0"/>
              </a:rPr>
              <a:t>Environmental Health and Safety</a:t>
            </a:r>
          </a:p>
          <a:p>
            <a:pPr eaLnBrk="1" hangingPunct="1">
              <a:lnSpc>
                <a:spcPct val="80000"/>
              </a:lnSpc>
              <a:buFont typeface="Wingdings" panose="05000000000000000000" pitchFamily="2" charset="2"/>
              <a:buNone/>
              <a:defRPr/>
            </a:pPr>
            <a:endParaRPr lang="en-US" altLang="en-US" sz="1400" b="1" dirty="0">
              <a:latin typeface="+mj-lt"/>
              <a:cs typeface="Times New Roman" panose="02020603050405020304" pitchFamily="18" charset="0"/>
            </a:endParaRPr>
          </a:p>
          <a:p>
            <a:pPr eaLnBrk="1" hangingPunct="1">
              <a:lnSpc>
                <a:spcPct val="80000"/>
              </a:lnSpc>
              <a:defRPr/>
            </a:pPr>
            <a:r>
              <a:rPr lang="en-US" altLang="en-US" sz="1300" b="1" dirty="0">
                <a:latin typeface="+mj-lt"/>
                <a:cs typeface="Times New Roman" panose="02020603050405020304" pitchFamily="18" charset="0"/>
              </a:rPr>
              <a:t>Program Objectives: Met </a:t>
            </a:r>
          </a:p>
          <a:p>
            <a:pPr marL="0" indent="0" eaLnBrk="1" hangingPunct="1">
              <a:lnSpc>
                <a:spcPct val="80000"/>
              </a:lnSpc>
              <a:buNone/>
              <a:defRPr/>
            </a:pPr>
            <a:endParaRPr lang="en-US" altLang="en-US" sz="1300" dirty="0">
              <a:latin typeface="+mj-lt"/>
            </a:endParaRPr>
          </a:p>
          <a:p>
            <a:pPr eaLnBrk="1" hangingPunct="1">
              <a:lnSpc>
                <a:spcPct val="80000"/>
              </a:lnSpc>
              <a:defRPr/>
            </a:pPr>
            <a:r>
              <a:rPr lang="en-US" altLang="en-US" sz="1300" b="1" dirty="0">
                <a:latin typeface="+mj-lt"/>
                <a:cs typeface="Times New Roman" panose="02020603050405020304" pitchFamily="18" charset="0"/>
              </a:rPr>
              <a:t>Effectiveness: Program found to be effective.</a:t>
            </a:r>
          </a:p>
          <a:p>
            <a:pPr marL="0" indent="0" eaLnBrk="1" hangingPunct="1">
              <a:lnSpc>
                <a:spcPct val="80000"/>
              </a:lnSpc>
              <a:buNone/>
              <a:defRPr/>
            </a:pPr>
            <a:endParaRPr lang="en-US" altLang="en-US" sz="1400" b="1" dirty="0">
              <a:latin typeface="+mj-lt"/>
              <a:cs typeface="Times New Roman" panose="02020603050405020304" pitchFamily="18" charset="0"/>
            </a:endParaRPr>
          </a:p>
          <a:p>
            <a:pPr marL="0" indent="0" eaLnBrk="1" hangingPunct="1">
              <a:lnSpc>
                <a:spcPct val="80000"/>
              </a:lnSpc>
              <a:buNone/>
              <a:defRPr/>
            </a:pPr>
            <a:r>
              <a:rPr lang="en-US" sz="1400" b="1" dirty="0">
                <a:latin typeface="+mj-lt"/>
                <a:cs typeface="Times New Roman" panose="02020603050405020304" pitchFamily="18" charset="0"/>
              </a:rPr>
              <a:t>Hazardous Materials and Waste Program</a:t>
            </a:r>
          </a:p>
          <a:p>
            <a:pPr marL="0" indent="0" eaLnBrk="1" hangingPunct="1">
              <a:lnSpc>
                <a:spcPct val="80000"/>
              </a:lnSpc>
              <a:buNone/>
              <a:defRPr/>
            </a:pPr>
            <a:endParaRPr lang="en-US" altLang="en-US" sz="1200" b="1" dirty="0">
              <a:latin typeface="+mj-lt"/>
              <a:cs typeface="Times New Roman" panose="02020603050405020304" pitchFamily="18" charset="0"/>
            </a:endParaRPr>
          </a:p>
          <a:p>
            <a:pPr marL="0" indent="0" eaLnBrk="1" hangingPunct="1">
              <a:lnSpc>
                <a:spcPct val="80000"/>
              </a:lnSpc>
              <a:buNone/>
              <a:defRPr/>
            </a:pPr>
            <a:r>
              <a:rPr lang="en-US" altLang="en-US" sz="1200" b="1" dirty="0">
                <a:latin typeface="+mj-lt"/>
                <a:cs typeface="Times New Roman" panose="02020603050405020304" pitchFamily="18" charset="0"/>
              </a:rPr>
              <a:t>Accomplishments:</a:t>
            </a:r>
          </a:p>
          <a:p>
            <a:pPr>
              <a:buFont typeface="Wingdings" panose="05000000000000000000" pitchFamily="2" charset="2"/>
              <a:buChar char="v"/>
            </a:pPr>
            <a:r>
              <a:rPr lang="en-US" sz="1200" dirty="0"/>
              <a:t>Continued to work with Capital Projects, </a:t>
            </a:r>
            <a:r>
              <a:rPr lang="en-US" sz="1200" dirty="0" err="1"/>
              <a:t>ZSFG</a:t>
            </a:r>
            <a:r>
              <a:rPr lang="en-US" sz="1200" dirty="0"/>
              <a:t> Facilities, and Infection Control to allow construction within operating hospital buildings as well as in very close proximity to staff, patients, and visitors without significant incidents or exposure concerns.</a:t>
            </a:r>
          </a:p>
          <a:p>
            <a:pPr>
              <a:buFont typeface="Wingdings" panose="05000000000000000000" pitchFamily="2" charset="2"/>
              <a:buChar char="v"/>
            </a:pPr>
            <a:r>
              <a:rPr lang="en-US" sz="1200" dirty="0"/>
              <a:t>Maintained </a:t>
            </a:r>
            <a:r>
              <a:rPr lang="en-US" sz="1200" dirty="0" err="1"/>
              <a:t>ZSFG</a:t>
            </a:r>
            <a:r>
              <a:rPr lang="en-US" sz="1200" dirty="0"/>
              <a:t> Environmental Permits and acted as liaison between regulatory agencies including the SF PUC, DPH Hazardous Materials Unified Program Agency, Cal/EPA, Cal/OSHA and </a:t>
            </a:r>
            <a:r>
              <a:rPr lang="en-US" sz="1200" dirty="0" err="1"/>
              <a:t>ZSFG</a:t>
            </a:r>
            <a:r>
              <a:rPr lang="en-US" sz="1200" dirty="0"/>
              <a:t>. Continued to work with </a:t>
            </a:r>
            <a:r>
              <a:rPr lang="en-US" sz="1200" dirty="0" err="1"/>
              <a:t>ZSFG</a:t>
            </a:r>
            <a:r>
              <a:rPr lang="en-US" sz="1200" dirty="0"/>
              <a:t> management and staff regarding Cal/OSHA regulations, policies, and practices and assisted in responding to inquiries from Cal/OSHA regarding concerns about working conditions.</a:t>
            </a:r>
          </a:p>
          <a:p>
            <a:pPr>
              <a:buFont typeface="Wingdings" panose="05000000000000000000" pitchFamily="2" charset="2"/>
              <a:buChar char="v"/>
            </a:pPr>
            <a:r>
              <a:rPr lang="en-US" sz="1200" dirty="0"/>
              <a:t>There were zero worker illness/injuries related to hazardous materials at </a:t>
            </a:r>
            <a:r>
              <a:rPr lang="en-US" sz="1200" dirty="0" err="1"/>
              <a:t>ZSFG</a:t>
            </a:r>
            <a:r>
              <a:rPr lang="en-US" sz="1200" dirty="0"/>
              <a:t> for the fiscal year.</a:t>
            </a:r>
          </a:p>
          <a:p>
            <a:pPr>
              <a:buFont typeface="Wingdings" panose="05000000000000000000" pitchFamily="2" charset="2"/>
              <a:buChar char="v"/>
            </a:pPr>
            <a:r>
              <a:rPr lang="en-US" sz="1200" dirty="0"/>
              <a:t>Completed the 2025 Hazardous Materials and Waste Inspection conducted by the City and County of San Francisco, Department of Environmental Health.</a:t>
            </a:r>
          </a:p>
          <a:p>
            <a:pPr marL="0" indent="0">
              <a:buNone/>
            </a:pP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eaLnBrk="1" hangingPunct="1">
              <a:lnSpc>
                <a:spcPct val="80000"/>
              </a:lnSpc>
              <a:defRPr/>
            </a:pPr>
            <a:endParaRPr lang="en-US" altLang="en-US" sz="1200" dirty="0">
              <a:latin typeface="+mj-lt"/>
              <a:cs typeface="Times New Roman" panose="02020603050405020304" pitchFamily="18" charset="0"/>
            </a:endParaRPr>
          </a:p>
          <a:p>
            <a:pPr eaLnBrk="1" hangingPunct="1">
              <a:lnSpc>
                <a:spcPct val="80000"/>
              </a:lnSpc>
              <a:buFont typeface="Wingdings" panose="05000000000000000000" pitchFamily="2" charset="2"/>
              <a:buNone/>
              <a:defRPr/>
            </a:pPr>
            <a:endParaRPr lang="en-US" altLang="en-US" sz="1600" b="1" dirty="0"/>
          </a:p>
        </p:txBody>
      </p:sp>
    </p:spTree>
    <p:extLst>
      <p:ext uri="{BB962C8B-B14F-4D97-AF65-F5344CB8AC3E}">
        <p14:creationId xmlns:p14="http://schemas.microsoft.com/office/powerpoint/2010/main" val="3700674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16543</TotalTime>
  <Words>3035</Words>
  <Application>Microsoft Office PowerPoint</Application>
  <PresentationFormat>On-screen Show (4:3)</PresentationFormat>
  <Paragraphs>365</Paragraphs>
  <Slides>30</Slides>
  <Notes>0</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30</vt:i4>
      </vt:variant>
    </vt:vector>
  </HeadingPairs>
  <TitlesOfParts>
    <vt:vector size="49" baseType="lpstr">
      <vt:lpstr>Aptos</vt:lpstr>
      <vt:lpstr>Arial</vt:lpstr>
      <vt:lpstr>Arial Narrow</vt:lpstr>
      <vt:lpstr>Calibri</vt:lpstr>
      <vt:lpstr>Courier New</vt:lpstr>
      <vt:lpstr>Times New Roman</vt:lpstr>
      <vt:lpstr>Verdana</vt:lpstr>
      <vt:lpstr>Wingdings</vt:lpstr>
      <vt:lpstr>Office Theme</vt:lpstr>
      <vt:lpstr>Eclipse</vt:lpstr>
      <vt:lpstr>Eclipse</vt:lpstr>
      <vt:lpstr>Eclipse</vt:lpstr>
      <vt:lpstr>Eclipse</vt:lpstr>
      <vt:lpstr>Eclipse</vt:lpstr>
      <vt:lpstr>Eclipse</vt:lpstr>
      <vt:lpstr>Eclipse</vt:lpstr>
      <vt:lpstr>Eclipse</vt:lpstr>
      <vt:lpstr>Eclipse</vt:lpstr>
      <vt:lpstr>Eclipse</vt:lpstr>
      <vt:lpstr>EOC Annual Report Fiscal Year  2024 - 2025</vt:lpstr>
      <vt:lpstr>Overview</vt:lpstr>
      <vt:lpstr>Who are the Program Managers?</vt:lpstr>
      <vt:lpstr>What does the EOC Committee do?</vt:lpstr>
      <vt:lpstr>Membership of the EOC Committee is comprised of:</vt:lpstr>
      <vt:lpstr>Also Supporting EOC Activities Are:</vt:lpstr>
      <vt:lpstr>Highlights and Findings by Chapter</vt:lpstr>
      <vt:lpstr>Highlights and Findings by Chapter</vt:lpstr>
      <vt:lpstr>Highlights and Findings by Chapter</vt:lpstr>
      <vt:lpstr>Highlights and Findings by Chapter</vt:lpstr>
      <vt:lpstr>Highlights and Findings by Chapter</vt:lpstr>
      <vt:lpstr>Highlights and Findings by Chapter</vt:lpstr>
      <vt:lpstr>Highlights and Findings by Chapter</vt:lpstr>
      <vt:lpstr>Highlights and Findings by Chapter</vt:lpstr>
      <vt:lpstr> OSHA Recordable Injuries Fiscal Year 2024 – June 2025 </vt:lpstr>
      <vt:lpstr>OSHA Recordable Exposures  Fiscal Year 2024 –  2025</vt:lpstr>
      <vt:lpstr>Highlights and Findings by Chapter</vt:lpstr>
      <vt:lpstr>Performance Metrics </vt:lpstr>
      <vt:lpstr>  Threat and Workplace Violence Investigations</vt:lpstr>
      <vt:lpstr>Threat and Workplace Violence Investigations</vt:lpstr>
      <vt:lpstr>Crimes Against Persons and Property</vt:lpstr>
      <vt:lpstr>Crimes Against Persons and Property</vt:lpstr>
      <vt:lpstr>Crimes Against Property</vt:lpstr>
      <vt:lpstr>Use of Force by Year</vt:lpstr>
      <vt:lpstr>Use of Force by Type and Incident</vt:lpstr>
      <vt:lpstr>Use of Force by Location and Demographics by High-Risk Dept</vt:lpstr>
      <vt:lpstr>Use of Force by Demographics</vt:lpstr>
      <vt:lpstr>Security Equity Countermeasures  Behavioral Emergency Response Team (BERT) FY 24-2025</vt:lpstr>
      <vt:lpstr>Highlights and Findings by Chapter</vt:lpstr>
      <vt:lpstr>Questions?</vt:lpstr>
    </vt:vector>
  </TitlesOfParts>
  <Company>City &amp; County of San Francisco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A3 ALIGNMENT</dc:title>
  <dc:creator>KIMVAN NGUYEN</dc:creator>
  <cp:lastModifiedBy>Fortenberry, Lynn (DPH)</cp:lastModifiedBy>
  <cp:revision>156</cp:revision>
  <cp:lastPrinted>2018-05-31T20:27:20Z</cp:lastPrinted>
  <dcterms:created xsi:type="dcterms:W3CDTF">2016-07-12T17:14:00Z</dcterms:created>
  <dcterms:modified xsi:type="dcterms:W3CDTF">2025-10-09T20:22:24Z</dcterms:modified>
</cp:coreProperties>
</file>