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58" r:id="rId7"/>
    <p:sldId id="259" r:id="rId8"/>
    <p:sldId id="282" r:id="rId9"/>
    <p:sldId id="261" r:id="rId10"/>
    <p:sldId id="262" r:id="rId11"/>
    <p:sldId id="263" r:id="rId12"/>
    <p:sldId id="264" r:id="rId13"/>
    <p:sldId id="265" r:id="rId14"/>
    <p:sldId id="266" r:id="rId15"/>
    <p:sldId id="267" r:id="rId16"/>
    <p:sldId id="281" r:id="rId17"/>
    <p:sldId id="269" r:id="rId18"/>
    <p:sldId id="270" r:id="rId19"/>
    <p:sldId id="271" r:id="rId20"/>
    <p:sldId id="272" r:id="rId21"/>
    <p:sldId id="273" r:id="rId22"/>
    <p:sldId id="274" r:id="rId23"/>
    <p:sldId id="275" r:id="rId24"/>
    <p:sldId id="276" r:id="rId25"/>
    <p:sldId id="277" r:id="rId26"/>
    <p:sldId id="278" r:id="rId27"/>
    <p:sldId id="279" r:id="rId2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1pPr>
    <a:lvl2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2pPr>
    <a:lvl3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3pPr>
    <a:lvl4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4pPr>
    <a:lvl5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5pPr>
    <a:lvl6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6pPr>
    <a:lvl7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7pPr>
    <a:lvl8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8pPr>
    <a:lvl9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19A"/>
    <a:srgbClr val="6C4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B890A6-9207-A5FE-66F7-67B17B5849CB}" v="15" dt="2025-10-17T18:47:16.09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35353"/>
        </a:fontRef>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35353"/>
        </a:fontRef>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35353"/>
        </a:fontRef>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35353"/>
        </a:fontRef>
        <a:srgbClr val="535353"/>
      </a:tcTxStyle>
      <a:tcStyle>
        <a:tcBdr>
          <a:left>
            <a:ln w="12700" cap="flat">
              <a:noFill/>
              <a:miter lim="400000"/>
            </a:ln>
          </a:left>
          <a:right>
            <a:ln w="12700" cap="flat">
              <a:noFill/>
              <a:miter lim="400000"/>
            </a:ln>
          </a:right>
          <a:top>
            <a:ln w="508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35353"/>
        </a:fontRef>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5" d="100"/>
          <a:sy n="105" d="100"/>
        </p:scale>
        <p:origin x="17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1143000" y="685800"/>
            <a:ext cx="4572000" cy="3429000"/>
          </a:xfrm>
          <a:prstGeom prst="rect">
            <a:avLst/>
          </a:prstGeom>
        </p:spPr>
        <p:txBody>
          <a:bodyPr/>
          <a:lstStyle/>
          <a:p>
            <a:endParaRPr/>
          </a:p>
        </p:txBody>
      </p:sp>
      <p:sp>
        <p:nvSpPr>
          <p:cNvPr id="216" name="Shape 21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Arial Narrow"/>
      </a:defRPr>
    </a:lvl1pPr>
    <a:lvl2pPr indent="228600" defTabSz="457200" latinLnBrk="0">
      <a:defRPr sz="1200">
        <a:latin typeface="+mn-lt"/>
        <a:ea typeface="+mn-ea"/>
        <a:cs typeface="+mn-cs"/>
        <a:sym typeface="Arial Narrow"/>
      </a:defRPr>
    </a:lvl2pPr>
    <a:lvl3pPr indent="457200" defTabSz="457200" latinLnBrk="0">
      <a:defRPr sz="1200">
        <a:latin typeface="+mn-lt"/>
        <a:ea typeface="+mn-ea"/>
        <a:cs typeface="+mn-cs"/>
        <a:sym typeface="Arial Narrow"/>
      </a:defRPr>
    </a:lvl3pPr>
    <a:lvl4pPr indent="685800" defTabSz="457200" latinLnBrk="0">
      <a:defRPr sz="1200">
        <a:latin typeface="+mn-lt"/>
        <a:ea typeface="+mn-ea"/>
        <a:cs typeface="+mn-cs"/>
        <a:sym typeface="Arial Narrow"/>
      </a:defRPr>
    </a:lvl4pPr>
    <a:lvl5pPr indent="914400" defTabSz="457200" latinLnBrk="0">
      <a:defRPr sz="1200">
        <a:latin typeface="+mn-lt"/>
        <a:ea typeface="+mn-ea"/>
        <a:cs typeface="+mn-cs"/>
        <a:sym typeface="Arial Narrow"/>
      </a:defRPr>
    </a:lvl5pPr>
    <a:lvl6pPr indent="1143000" defTabSz="457200" latinLnBrk="0">
      <a:defRPr sz="1200">
        <a:latin typeface="+mn-lt"/>
        <a:ea typeface="+mn-ea"/>
        <a:cs typeface="+mn-cs"/>
        <a:sym typeface="Arial Narrow"/>
      </a:defRPr>
    </a:lvl6pPr>
    <a:lvl7pPr indent="1371600" defTabSz="457200" latinLnBrk="0">
      <a:defRPr sz="1200">
        <a:latin typeface="+mn-lt"/>
        <a:ea typeface="+mn-ea"/>
        <a:cs typeface="+mn-cs"/>
        <a:sym typeface="Arial Narrow"/>
      </a:defRPr>
    </a:lvl7pPr>
    <a:lvl8pPr indent="1600200" defTabSz="457200" latinLnBrk="0">
      <a:defRPr sz="1200">
        <a:latin typeface="+mn-lt"/>
        <a:ea typeface="+mn-ea"/>
        <a:cs typeface="+mn-cs"/>
        <a:sym typeface="Arial Narrow"/>
      </a:defRPr>
    </a:lvl8pPr>
    <a:lvl9pPr indent="1828800" defTabSz="457200" latinLnBrk="0">
      <a:defRPr sz="1200">
        <a:latin typeface="+mn-lt"/>
        <a:ea typeface="+mn-ea"/>
        <a:cs typeface="+mn-cs"/>
        <a:sym typeface="Arial Narrow"/>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t>Thank you.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Picture 6" descr="Picture 6"/>
          <p:cNvPicPr>
            <a:picLocks noChangeAspect="1"/>
          </p:cNvPicPr>
          <p:nvPr/>
        </p:nvPicPr>
        <p:blipFill>
          <a:blip r:embed="rId2"/>
          <a:stretch>
            <a:fillRect/>
          </a:stretch>
        </p:blipFill>
        <p:spPr>
          <a:xfrm>
            <a:off x="0" y="0"/>
            <a:ext cx="9144000" cy="116168"/>
          </a:xfrm>
          <a:prstGeom prst="rect">
            <a:avLst/>
          </a:prstGeom>
          <a:ln w="12700">
            <a:miter lim="400000"/>
          </a:ln>
        </p:spPr>
      </p:pic>
      <p:sp>
        <p:nvSpPr>
          <p:cNvPr id="15" name="Rectangle 6"/>
          <p:cNvSpPr/>
          <p:nvPr/>
        </p:nvSpPr>
        <p:spPr>
          <a:xfrm>
            <a:off x="0" y="2130426"/>
            <a:ext cx="9144000" cy="4727574"/>
          </a:xfrm>
          <a:prstGeom prst="rect">
            <a:avLst/>
          </a:prstGeom>
          <a:solidFill>
            <a:srgbClr val="38858C"/>
          </a:solidFill>
          <a:ln>
            <a:solidFill>
              <a:srgbClr val="4A7EBB"/>
            </a:solidFill>
          </a:ln>
          <a:effectLst>
            <a:outerShdw blurRad="38100" dist="23000" dir="5400000" rotWithShape="0">
              <a:srgbClr val="000000">
                <a:alpha val="35000"/>
              </a:srgbClr>
            </a:outerShdw>
          </a:effectLst>
        </p:spPr>
        <p:txBody>
          <a:bodyPr lIns="45718" tIns="45718" rIns="45718" bIns="45718" anchor="ctr"/>
          <a:lstStyle/>
          <a:p>
            <a:pPr>
              <a:defRPr sz="1800">
                <a:solidFill>
                  <a:srgbClr val="FFFFFF"/>
                </a:solidFill>
              </a:defRPr>
            </a:pPr>
            <a:endParaRPr/>
          </a:p>
        </p:txBody>
      </p:sp>
      <p:sp>
        <p:nvSpPr>
          <p:cNvPr id="16" name="Title Text"/>
          <p:cNvSpPr txBox="1">
            <a:spLocks noGrp="1"/>
          </p:cNvSpPr>
          <p:nvPr>
            <p:ph type="title"/>
          </p:nvPr>
        </p:nvSpPr>
        <p:spPr>
          <a:xfrm>
            <a:off x="685800" y="2391249"/>
            <a:ext cx="7772400" cy="1470027"/>
          </a:xfrm>
          <a:prstGeom prst="rect">
            <a:avLst/>
          </a:prstGeom>
        </p:spPr>
        <p:txBody>
          <a:bodyPr/>
          <a:lstStyle>
            <a:lvl1pPr algn="ctr">
              <a:defRPr b="1" spc="140">
                <a:solidFill>
                  <a:srgbClr val="FFFFFF"/>
                </a:solidFill>
                <a:latin typeface="+mn-lt"/>
                <a:ea typeface="+mn-ea"/>
                <a:cs typeface="+mn-cs"/>
                <a:sym typeface="Arial Narrow"/>
              </a:defRPr>
            </a:lvl1pPr>
          </a:lstStyle>
          <a:p>
            <a:r>
              <a:t>Title Text</a:t>
            </a:r>
          </a:p>
        </p:txBody>
      </p:sp>
      <p:sp>
        <p:nvSpPr>
          <p:cNvPr id="17" name="Body Level One…"/>
          <p:cNvSpPr txBox="1">
            <a:spLocks noGrp="1"/>
          </p:cNvSpPr>
          <p:nvPr>
            <p:ph type="body" sz="quarter" idx="1"/>
          </p:nvPr>
        </p:nvSpPr>
        <p:spPr>
          <a:xfrm>
            <a:off x="1371600" y="3869120"/>
            <a:ext cx="6400800" cy="876696"/>
          </a:xfrm>
          <a:prstGeom prst="rect">
            <a:avLst/>
          </a:prstGeom>
        </p:spPr>
        <p:txBody>
          <a:bodyPr/>
          <a:lstStyle>
            <a:lvl1pPr marL="0" indent="0" algn="ctr">
              <a:buClrTx/>
              <a:buSzTx/>
              <a:buFontTx/>
              <a:buNone/>
              <a:defRPr>
                <a:solidFill>
                  <a:srgbClr val="69BEAC"/>
                </a:solidFill>
              </a:defRPr>
            </a:lvl1pPr>
            <a:lvl2pPr marL="0" indent="0" algn="ctr">
              <a:buClrTx/>
              <a:buSzTx/>
              <a:buFontTx/>
              <a:buNone/>
              <a:defRPr>
                <a:solidFill>
                  <a:srgbClr val="69BEAC"/>
                </a:solidFill>
              </a:defRPr>
            </a:lvl2pPr>
            <a:lvl3pPr marL="0" indent="0" algn="ctr">
              <a:buClrTx/>
              <a:buSzTx/>
              <a:buFontTx/>
              <a:buNone/>
              <a:defRPr>
                <a:solidFill>
                  <a:srgbClr val="69BEAC"/>
                </a:solidFill>
              </a:defRPr>
            </a:lvl3pPr>
            <a:lvl4pPr marL="0" indent="0" algn="ctr">
              <a:buClrTx/>
              <a:buSzTx/>
              <a:buFontTx/>
              <a:buNone/>
              <a:defRPr>
                <a:solidFill>
                  <a:srgbClr val="69BEAC"/>
                </a:solidFill>
              </a:defRPr>
            </a:lvl4pPr>
            <a:lvl5pPr marL="0" indent="0" algn="ctr">
              <a:buClrTx/>
              <a:buSzTx/>
              <a:buFontTx/>
              <a:buNone/>
              <a:defRPr>
                <a:solidFill>
                  <a:srgbClr val="69BEAC"/>
                </a:solidFill>
              </a:defRPr>
            </a:lvl5pPr>
          </a:lstStyle>
          <a:p>
            <a:r>
              <a:t>Body Level One</a:t>
            </a:r>
          </a:p>
          <a:p>
            <a:pPr lvl="1"/>
            <a:r>
              <a:t>Body Level Two</a:t>
            </a:r>
          </a:p>
          <a:p>
            <a:pPr lvl="2"/>
            <a:r>
              <a:t>Body Level Three</a:t>
            </a:r>
          </a:p>
          <a:p>
            <a:pPr lvl="3"/>
            <a:r>
              <a:t>Body Level Four</a:t>
            </a:r>
          </a:p>
          <a:p>
            <a:pPr lvl="4"/>
            <a:r>
              <a:t>Body Level Five</a:t>
            </a:r>
          </a:p>
        </p:txBody>
      </p:sp>
      <p:pic>
        <p:nvPicPr>
          <p:cNvPr id="18" name="Picture 11" descr="Picture 11"/>
          <p:cNvPicPr>
            <a:picLocks noChangeAspect="1"/>
          </p:cNvPicPr>
          <p:nvPr/>
        </p:nvPicPr>
        <p:blipFill>
          <a:blip r:embed="rId3"/>
          <a:stretch>
            <a:fillRect/>
          </a:stretch>
        </p:blipFill>
        <p:spPr>
          <a:xfrm>
            <a:off x="1658479" y="418557"/>
            <a:ext cx="5814342" cy="1404056"/>
          </a:xfrm>
          <a:prstGeom prst="rect">
            <a:avLst/>
          </a:prstGeom>
          <a:ln w="12700">
            <a:miter lim="400000"/>
          </a:ln>
        </p:spPr>
      </p:pic>
      <p:pic>
        <p:nvPicPr>
          <p:cNvPr id="19" name="Picture 12" descr="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50446" y="5347656"/>
            <a:ext cx="1243110" cy="1243110"/>
          </a:xfrm>
          <a:prstGeom prst="rect">
            <a:avLst/>
          </a:prstGeom>
          <a:ln w="12700">
            <a:miter lim="400000"/>
          </a:ln>
        </p:spPr>
      </p:pic>
      <p:pic>
        <p:nvPicPr>
          <p:cNvPr id="20" name="SFHN Brand - full white.png" descr="SFHN Brand - full white.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71600" y="5587567"/>
            <a:ext cx="1778001" cy="763285"/>
          </a:xfrm>
          <a:prstGeom prst="rect">
            <a:avLst/>
          </a:prstGeom>
          <a:ln w="12700">
            <a:miter lim="400000"/>
          </a:ln>
        </p:spPr>
      </p:pic>
      <p:sp>
        <p:nvSpPr>
          <p:cNvPr id="21" name="San Francisco  Department of Public Health"/>
          <p:cNvSpPr txBox="1"/>
          <p:nvPr/>
        </p:nvSpPr>
        <p:spPr>
          <a:xfrm>
            <a:off x="5888621" y="5732989"/>
            <a:ext cx="2168937"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l">
              <a:defRPr sz="1300">
                <a:solidFill>
                  <a:srgbClr val="FFFFFF"/>
                </a:solidFill>
                <a:latin typeface="NeueHaasGroteskDisp Pro Md"/>
                <a:ea typeface="NeueHaasGroteskDisp Pro Md"/>
                <a:cs typeface="NeueHaasGroteskDisp Pro Md"/>
                <a:sym typeface="NeueHaasGroteskDisp Pro Md"/>
              </a:defRPr>
            </a:pPr>
            <a:r>
              <a:t>San Francisco </a:t>
            </a:r>
            <a:br/>
            <a:r>
              <a:t>Department of Public Health</a:t>
            </a:r>
          </a:p>
        </p:txBody>
      </p:sp>
      <p:sp>
        <p:nvSpPr>
          <p:cNvPr id="22" name="Slide Number"/>
          <p:cNvSpPr txBox="1">
            <a:spLocks noGrp="1"/>
          </p:cNvSpPr>
          <p:nvPr>
            <p:ph type="sldNum" sz="quarter" idx="2"/>
          </p:nvPr>
        </p:nvSpPr>
        <p:spPr>
          <a:xfrm>
            <a:off x="6310056" y="6221731"/>
            <a:ext cx="243144" cy="269239"/>
          </a:xfrm>
          <a:prstGeom prst="rect">
            <a:avLst/>
          </a:prstGeom>
        </p:spPr>
        <p:txBody>
          <a:bodyPr/>
          <a:lstStyle>
            <a:lvl1pPr algn="r">
              <a:defRPr sz="1200">
                <a:solidFill>
                  <a:srgbClr val="38858C"/>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rue north purple">
    <p:spTree>
      <p:nvGrpSpPr>
        <p:cNvPr id="1" name=""/>
        <p:cNvGrpSpPr/>
        <p:nvPr/>
      </p:nvGrpSpPr>
      <p:grpSpPr>
        <a:xfrm>
          <a:off x="0" y="0"/>
          <a:ext cx="0" cy="0"/>
          <a:chOff x="0" y="0"/>
          <a:chExt cx="0" cy="0"/>
        </a:xfrm>
      </p:grpSpPr>
      <p:sp>
        <p:nvSpPr>
          <p:cNvPr id="108" name="Rectangle"/>
          <p:cNvSpPr/>
          <p:nvPr/>
        </p:nvSpPr>
        <p:spPr>
          <a:xfrm>
            <a:off x="-14000" y="-23000"/>
            <a:ext cx="9172000" cy="1524001"/>
          </a:xfrm>
          <a:prstGeom prst="rect">
            <a:avLst/>
          </a:prstGeom>
          <a:gradFill>
            <a:gsLst>
              <a:gs pos="0">
                <a:srgbClr val="63619A"/>
              </a:gs>
              <a:gs pos="100000">
                <a:srgbClr val="005695"/>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0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1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uilding">
    <p:spTree>
      <p:nvGrpSpPr>
        <p:cNvPr id="1" name=""/>
        <p:cNvGrpSpPr/>
        <p:nvPr/>
      </p:nvGrpSpPr>
      <p:grpSpPr>
        <a:xfrm>
          <a:off x="0" y="0"/>
          <a:ext cx="0" cy="0"/>
          <a:chOff x="0" y="0"/>
          <a:chExt cx="0" cy="0"/>
        </a:xfrm>
      </p:grpSpPr>
      <p:sp>
        <p:nvSpPr>
          <p:cNvPr id="118" name="Rectangle"/>
          <p:cNvSpPr/>
          <p:nvPr/>
        </p:nvSpPr>
        <p:spPr>
          <a:xfrm>
            <a:off x="-14000" y="-23000"/>
            <a:ext cx="9172000" cy="1524001"/>
          </a:xfrm>
          <a:prstGeom prst="rect">
            <a:avLst/>
          </a:prstGeom>
          <a:gradFill>
            <a:gsLst>
              <a:gs pos="0">
                <a:srgbClr val="7AC143"/>
              </a:gs>
              <a:gs pos="100000">
                <a:srgbClr val="75C7B9"/>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1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UCSF at ZFGH blue">
    <p:spTree>
      <p:nvGrpSpPr>
        <p:cNvPr id="1" name=""/>
        <p:cNvGrpSpPr/>
        <p:nvPr/>
      </p:nvGrpSpPr>
      <p:grpSpPr>
        <a:xfrm>
          <a:off x="0" y="0"/>
          <a:ext cx="0" cy="0"/>
          <a:chOff x="0" y="0"/>
          <a:chExt cx="0" cy="0"/>
        </a:xfrm>
      </p:grpSpPr>
      <p:sp>
        <p:nvSpPr>
          <p:cNvPr id="128" name="Rectangle"/>
          <p:cNvSpPr/>
          <p:nvPr/>
        </p:nvSpPr>
        <p:spPr>
          <a:xfrm>
            <a:off x="-14000" y="-23000"/>
            <a:ext cx="9172000" cy="1524001"/>
          </a:xfrm>
          <a:prstGeom prst="rect">
            <a:avLst/>
          </a:prstGeom>
          <a:gradFill>
            <a:gsLst>
              <a:gs pos="0">
                <a:srgbClr val="005695"/>
              </a:gs>
              <a:gs pos="100000">
                <a:srgbClr val="63619A"/>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3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undation Red">
    <p:spTree>
      <p:nvGrpSpPr>
        <p:cNvPr id="1" name=""/>
        <p:cNvGrpSpPr/>
        <p:nvPr/>
      </p:nvGrpSpPr>
      <p:grpSpPr>
        <a:xfrm>
          <a:off x="0" y="0"/>
          <a:ext cx="0" cy="0"/>
          <a:chOff x="0" y="0"/>
          <a:chExt cx="0" cy="0"/>
        </a:xfrm>
      </p:grpSpPr>
      <p:sp>
        <p:nvSpPr>
          <p:cNvPr id="138" name="Rectangle"/>
          <p:cNvSpPr/>
          <p:nvPr/>
        </p:nvSpPr>
        <p:spPr>
          <a:xfrm>
            <a:off x="-14000" y="-23000"/>
            <a:ext cx="9172000" cy="1524001"/>
          </a:xfrm>
          <a:prstGeom prst="rect">
            <a:avLst/>
          </a:prstGeom>
          <a:gradFill>
            <a:gsLst>
              <a:gs pos="0">
                <a:srgbClr val="E32237"/>
              </a:gs>
              <a:gs pos="100000">
                <a:srgbClr val="F3901D"/>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4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munity">
    <p:spTree>
      <p:nvGrpSpPr>
        <p:cNvPr id="1" name=""/>
        <p:cNvGrpSpPr/>
        <p:nvPr/>
      </p:nvGrpSpPr>
      <p:grpSpPr>
        <a:xfrm>
          <a:off x="0" y="0"/>
          <a:ext cx="0" cy="0"/>
          <a:chOff x="0" y="0"/>
          <a:chExt cx="0" cy="0"/>
        </a:xfrm>
      </p:grpSpPr>
      <p:sp>
        <p:nvSpPr>
          <p:cNvPr id="148" name="Rectangle"/>
          <p:cNvSpPr/>
          <p:nvPr/>
        </p:nvSpPr>
        <p:spPr>
          <a:xfrm>
            <a:off x="-14000" y="-23000"/>
            <a:ext cx="9172000" cy="1524001"/>
          </a:xfrm>
          <a:prstGeom prst="rect">
            <a:avLst/>
          </a:prstGeom>
          <a:gradFill>
            <a:gsLst>
              <a:gs pos="0">
                <a:srgbClr val="38939B"/>
              </a:gs>
              <a:gs pos="100000">
                <a:srgbClr val="005695"/>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4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taff celebrations teal">
    <p:spTree>
      <p:nvGrpSpPr>
        <p:cNvPr id="1" name=""/>
        <p:cNvGrpSpPr/>
        <p:nvPr/>
      </p:nvGrpSpPr>
      <p:grpSpPr>
        <a:xfrm>
          <a:off x="0" y="0"/>
          <a:ext cx="0" cy="0"/>
          <a:chOff x="0" y="0"/>
          <a:chExt cx="0" cy="0"/>
        </a:xfrm>
      </p:grpSpPr>
      <p:sp>
        <p:nvSpPr>
          <p:cNvPr id="158" name="Rectangle"/>
          <p:cNvSpPr/>
          <p:nvPr/>
        </p:nvSpPr>
        <p:spPr>
          <a:xfrm>
            <a:off x="-14000" y="-23000"/>
            <a:ext cx="9172000" cy="1524001"/>
          </a:xfrm>
          <a:prstGeom prst="rect">
            <a:avLst/>
          </a:prstGeom>
          <a:gradFill>
            <a:gsLst>
              <a:gs pos="0">
                <a:srgbClr val="63619A"/>
              </a:gs>
              <a:gs pos="100000">
                <a:srgbClr val="7AC143"/>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6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atients blue">
    <p:spTree>
      <p:nvGrpSpPr>
        <p:cNvPr id="1" name=""/>
        <p:cNvGrpSpPr/>
        <p:nvPr/>
      </p:nvGrpSpPr>
      <p:grpSpPr>
        <a:xfrm>
          <a:off x="0" y="0"/>
          <a:ext cx="0" cy="0"/>
          <a:chOff x="0" y="0"/>
          <a:chExt cx="0" cy="0"/>
        </a:xfrm>
      </p:grpSpPr>
      <p:sp>
        <p:nvSpPr>
          <p:cNvPr id="168" name="Rectangle"/>
          <p:cNvSpPr/>
          <p:nvPr/>
        </p:nvSpPr>
        <p:spPr>
          <a:xfrm>
            <a:off x="-14000" y="-23000"/>
            <a:ext cx="9172000" cy="1524001"/>
          </a:xfrm>
          <a:prstGeom prst="rect">
            <a:avLst/>
          </a:prstGeom>
          <a:gradFill>
            <a:gsLst>
              <a:gs pos="0">
                <a:srgbClr val="005695"/>
              </a:gs>
              <a:gs pos="100000">
                <a:srgbClr val="E32237"/>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6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7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rofiles purple">
    <p:spTree>
      <p:nvGrpSpPr>
        <p:cNvPr id="1" name=""/>
        <p:cNvGrpSpPr/>
        <p:nvPr/>
      </p:nvGrpSpPr>
      <p:grpSpPr>
        <a:xfrm>
          <a:off x="0" y="0"/>
          <a:ext cx="0" cy="0"/>
          <a:chOff x="0" y="0"/>
          <a:chExt cx="0" cy="0"/>
        </a:xfrm>
      </p:grpSpPr>
      <p:sp>
        <p:nvSpPr>
          <p:cNvPr id="178" name="Rectangle"/>
          <p:cNvSpPr/>
          <p:nvPr/>
        </p:nvSpPr>
        <p:spPr>
          <a:xfrm>
            <a:off x="-14000" y="-23000"/>
            <a:ext cx="9172000" cy="1524001"/>
          </a:xfrm>
          <a:prstGeom prst="rect">
            <a:avLst/>
          </a:prstGeom>
          <a:gradFill>
            <a:gsLst>
              <a:gs pos="0">
                <a:srgbClr val="38939B"/>
              </a:gs>
              <a:gs pos="100000">
                <a:srgbClr val="005695"/>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7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8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Health Commission">
    <p:spTree>
      <p:nvGrpSpPr>
        <p:cNvPr id="1" name=""/>
        <p:cNvGrpSpPr/>
        <p:nvPr/>
      </p:nvGrpSpPr>
      <p:grpSpPr>
        <a:xfrm>
          <a:off x="0" y="0"/>
          <a:ext cx="0" cy="0"/>
          <a:chOff x="0" y="0"/>
          <a:chExt cx="0" cy="0"/>
        </a:xfrm>
      </p:grpSpPr>
      <p:sp>
        <p:nvSpPr>
          <p:cNvPr id="188" name="Rectangle"/>
          <p:cNvSpPr/>
          <p:nvPr/>
        </p:nvSpPr>
        <p:spPr>
          <a:xfrm>
            <a:off x="-14000" y="-23000"/>
            <a:ext cx="9172000" cy="1524001"/>
          </a:xfrm>
          <a:prstGeom prst="rect">
            <a:avLst/>
          </a:prstGeom>
          <a:gradFill>
            <a:gsLst>
              <a:gs pos="0">
                <a:srgbClr val="75C7B9"/>
              </a:gs>
              <a:gs pos="100000">
                <a:srgbClr val="7AC143"/>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Title Text"/>
          <p:cNvSpPr txBox="1">
            <a:spLocks noGrp="1"/>
          </p:cNvSpPr>
          <p:nvPr>
            <p:ph type="title"/>
          </p:nvPr>
        </p:nvSpPr>
        <p:spPr>
          <a:prstGeom prst="rect">
            <a:avLst/>
          </a:prstGeom>
        </p:spPr>
        <p:txBody>
          <a:bodyPr/>
          <a:lstStyle>
            <a:lvl1pPr>
              <a:defRPr>
                <a:solidFill>
                  <a:srgbClr val="FFFFFF"/>
                </a:solidFill>
                <a:latin typeface="+mn-lt"/>
                <a:ea typeface="+mn-ea"/>
                <a:cs typeface="+mn-cs"/>
                <a:sym typeface="Arial Narrow"/>
              </a:defRPr>
            </a:lvl1pPr>
          </a:lstStyle>
          <a:p>
            <a:r>
              <a:t>Title Text</a:t>
            </a:r>
          </a:p>
        </p:txBody>
      </p:sp>
      <p:sp>
        <p:nvSpPr>
          <p:cNvPr id="19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98" name="Picture 6" descr="Picture 6"/>
          <p:cNvPicPr>
            <a:picLocks noChangeAspect="1"/>
          </p:cNvPicPr>
          <p:nvPr/>
        </p:nvPicPr>
        <p:blipFill>
          <a:blip r:embed="rId2"/>
          <a:stretch>
            <a:fillRect/>
          </a:stretch>
        </p:blipFill>
        <p:spPr>
          <a:xfrm>
            <a:off x="0" y="0"/>
            <a:ext cx="9144000" cy="116168"/>
          </a:xfrm>
          <a:prstGeom prst="rect">
            <a:avLst/>
          </a:prstGeom>
          <a:ln w="12700">
            <a:miter lim="400000"/>
          </a:ln>
        </p:spPr>
      </p:pic>
      <p:sp>
        <p:nvSpPr>
          <p:cNvPr id="199" name="Title Text"/>
          <p:cNvSpPr txBox="1">
            <a:spLocks noGrp="1"/>
          </p:cNvSpPr>
          <p:nvPr>
            <p:ph type="title"/>
          </p:nvPr>
        </p:nvSpPr>
        <p:spPr>
          <a:xfrm>
            <a:off x="722312" y="1418167"/>
            <a:ext cx="7772401" cy="1362076"/>
          </a:xfrm>
          <a:prstGeom prst="rect">
            <a:avLst/>
          </a:prstGeom>
        </p:spPr>
        <p:txBody>
          <a:bodyPr anchor="b"/>
          <a:lstStyle>
            <a:lvl1pPr>
              <a:defRPr sz="4000" b="1" cap="all" spc="140">
                <a:solidFill>
                  <a:srgbClr val="38858C"/>
                </a:solidFill>
                <a:latin typeface="+mn-lt"/>
                <a:ea typeface="+mn-ea"/>
                <a:cs typeface="+mn-cs"/>
                <a:sym typeface="Arial Narrow"/>
              </a:defRPr>
            </a:lvl1pPr>
          </a:lstStyle>
          <a:p>
            <a:r>
              <a:t>Title Text</a:t>
            </a:r>
          </a:p>
        </p:txBody>
      </p:sp>
      <p:sp>
        <p:nvSpPr>
          <p:cNvPr id="20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ClrTx/>
              <a:buSzTx/>
              <a:buFontTx/>
              <a:buNone/>
              <a:defRPr sz="1700" spc="50">
                <a:solidFill>
                  <a:srgbClr val="535353"/>
                </a:solidFill>
              </a:defRPr>
            </a:lvl1pPr>
            <a:lvl2pPr marL="0" indent="0">
              <a:spcBef>
                <a:spcPts val="400"/>
              </a:spcBef>
              <a:buClrTx/>
              <a:buSzTx/>
              <a:buFontTx/>
              <a:buNone/>
              <a:defRPr sz="1700" spc="50">
                <a:solidFill>
                  <a:srgbClr val="535353"/>
                </a:solidFill>
              </a:defRPr>
            </a:lvl2pPr>
            <a:lvl3pPr marL="0" indent="0">
              <a:spcBef>
                <a:spcPts val="400"/>
              </a:spcBef>
              <a:buClrTx/>
              <a:buSzTx/>
              <a:buFontTx/>
              <a:buNone/>
              <a:defRPr sz="1700" spc="50">
                <a:solidFill>
                  <a:srgbClr val="535353"/>
                </a:solidFill>
              </a:defRPr>
            </a:lvl3pPr>
            <a:lvl4pPr marL="0" indent="0">
              <a:spcBef>
                <a:spcPts val="400"/>
              </a:spcBef>
              <a:buClrTx/>
              <a:buSzTx/>
              <a:buFontTx/>
              <a:buNone/>
              <a:defRPr sz="1700" spc="50">
                <a:solidFill>
                  <a:srgbClr val="535353"/>
                </a:solidFill>
              </a:defRPr>
            </a:lvl4pPr>
            <a:lvl5pPr marL="0" indent="0">
              <a:spcBef>
                <a:spcPts val="400"/>
              </a:spcBef>
              <a:buClrTx/>
              <a:buSzTx/>
              <a:buFontTx/>
              <a:buNone/>
              <a:defRPr sz="1700" spc="5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08" name="Picture 6" descr="Picture 6"/>
          <p:cNvPicPr>
            <a:picLocks noChangeAspect="1"/>
          </p:cNvPicPr>
          <p:nvPr/>
        </p:nvPicPr>
        <p:blipFill>
          <a:blip r:embed="rId2"/>
          <a:stretch>
            <a:fillRect/>
          </a:stretch>
        </p:blipFill>
        <p:spPr>
          <a:xfrm>
            <a:off x="0" y="0"/>
            <a:ext cx="9144000" cy="116168"/>
          </a:xfrm>
          <a:prstGeom prst="rect">
            <a:avLst/>
          </a:prstGeom>
          <a:ln w="12700">
            <a:miter lim="400000"/>
          </a:ln>
        </p:spPr>
      </p:pic>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out Purple">
    <p:spTree>
      <p:nvGrpSpPr>
        <p:cNvPr id="1" name=""/>
        <p:cNvGrpSpPr/>
        <p:nvPr/>
      </p:nvGrpSpPr>
      <p:grpSpPr>
        <a:xfrm>
          <a:off x="0" y="0"/>
          <a:ext cx="0" cy="0"/>
          <a:chOff x="0" y="0"/>
          <a:chExt cx="0" cy="0"/>
        </a:xfrm>
      </p:grpSpPr>
      <p:sp>
        <p:nvSpPr>
          <p:cNvPr id="38" name="Rectangle"/>
          <p:cNvSpPr/>
          <p:nvPr/>
        </p:nvSpPr>
        <p:spPr>
          <a:xfrm>
            <a:off x="-14000" y="-23000"/>
            <a:ext cx="9172000" cy="1524001"/>
          </a:xfrm>
          <a:prstGeom prst="rect">
            <a:avLst/>
          </a:prstGeom>
          <a:gradFill>
            <a:gsLst>
              <a:gs pos="0">
                <a:srgbClr val="63619A"/>
              </a:gs>
              <a:gs pos="100000">
                <a:srgbClr val="38939B"/>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4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y the Numbers Teal">
    <p:spTree>
      <p:nvGrpSpPr>
        <p:cNvPr id="1" name=""/>
        <p:cNvGrpSpPr/>
        <p:nvPr/>
      </p:nvGrpSpPr>
      <p:grpSpPr>
        <a:xfrm>
          <a:off x="0" y="0"/>
          <a:ext cx="0" cy="0"/>
          <a:chOff x="0" y="0"/>
          <a:chExt cx="0" cy="0"/>
        </a:xfrm>
      </p:grpSpPr>
      <p:sp>
        <p:nvSpPr>
          <p:cNvPr id="48" name="Rectangle"/>
          <p:cNvSpPr/>
          <p:nvPr/>
        </p:nvSpPr>
        <p:spPr>
          <a:xfrm>
            <a:off x="-14000" y="-23000"/>
            <a:ext cx="9172000" cy="1524001"/>
          </a:xfrm>
          <a:prstGeom prst="rect">
            <a:avLst/>
          </a:prstGeom>
          <a:gradFill>
            <a:gsLst>
              <a:gs pos="0">
                <a:srgbClr val="7AC143"/>
              </a:gs>
              <a:gs pos="100000">
                <a:srgbClr val="75C7B9"/>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4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5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Honors &amp; Awards">
    <p:spTree>
      <p:nvGrpSpPr>
        <p:cNvPr id="1" name=""/>
        <p:cNvGrpSpPr/>
        <p:nvPr/>
      </p:nvGrpSpPr>
      <p:grpSpPr>
        <a:xfrm>
          <a:off x="0" y="0"/>
          <a:ext cx="0" cy="0"/>
          <a:chOff x="0" y="0"/>
          <a:chExt cx="0" cy="0"/>
        </a:xfrm>
      </p:grpSpPr>
      <p:sp>
        <p:nvSpPr>
          <p:cNvPr id="58" name="Rectangle"/>
          <p:cNvSpPr/>
          <p:nvPr/>
        </p:nvSpPr>
        <p:spPr>
          <a:xfrm>
            <a:off x="-14000" y="-23000"/>
            <a:ext cx="9172000" cy="1524001"/>
          </a:xfrm>
          <a:prstGeom prst="rect">
            <a:avLst/>
          </a:prstGeom>
          <a:gradFill>
            <a:gsLst>
              <a:gs pos="0">
                <a:srgbClr val="38939B"/>
              </a:gs>
              <a:gs pos="100000">
                <a:srgbClr val="75C7B9"/>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6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ighlights">
    <p:spTree>
      <p:nvGrpSpPr>
        <p:cNvPr id="1" name=""/>
        <p:cNvGrpSpPr/>
        <p:nvPr/>
      </p:nvGrpSpPr>
      <p:grpSpPr>
        <a:xfrm>
          <a:off x="0" y="0"/>
          <a:ext cx="0" cy="0"/>
          <a:chOff x="0" y="0"/>
          <a:chExt cx="0" cy="0"/>
        </a:xfrm>
      </p:grpSpPr>
      <p:sp>
        <p:nvSpPr>
          <p:cNvPr id="68" name="Rectangle"/>
          <p:cNvSpPr/>
          <p:nvPr/>
        </p:nvSpPr>
        <p:spPr>
          <a:xfrm>
            <a:off x="-14000" y="-23000"/>
            <a:ext cx="9172000" cy="1524001"/>
          </a:xfrm>
          <a:prstGeom prst="rect">
            <a:avLst/>
          </a:prstGeom>
          <a:gradFill>
            <a:gsLst>
              <a:gs pos="0">
                <a:srgbClr val="75C7B9"/>
              </a:gs>
              <a:gs pos="100000">
                <a:srgbClr val="005695"/>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6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7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taff experience teal">
    <p:spTree>
      <p:nvGrpSpPr>
        <p:cNvPr id="1" name=""/>
        <p:cNvGrpSpPr/>
        <p:nvPr/>
      </p:nvGrpSpPr>
      <p:grpSpPr>
        <a:xfrm>
          <a:off x="0" y="0"/>
          <a:ext cx="0" cy="0"/>
          <a:chOff x="0" y="0"/>
          <a:chExt cx="0" cy="0"/>
        </a:xfrm>
      </p:grpSpPr>
      <p:sp>
        <p:nvSpPr>
          <p:cNvPr id="78" name="Rectangle"/>
          <p:cNvSpPr/>
          <p:nvPr/>
        </p:nvSpPr>
        <p:spPr>
          <a:xfrm>
            <a:off x="-14000" y="-23000"/>
            <a:ext cx="9172000" cy="1524001"/>
          </a:xfrm>
          <a:prstGeom prst="rect">
            <a:avLst/>
          </a:prstGeom>
          <a:gradFill>
            <a:gsLst>
              <a:gs pos="0">
                <a:srgbClr val="005695"/>
              </a:gs>
              <a:gs pos="100000">
                <a:srgbClr val="63619A"/>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7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8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Nursing">
    <p:spTree>
      <p:nvGrpSpPr>
        <p:cNvPr id="1" name=""/>
        <p:cNvGrpSpPr/>
        <p:nvPr/>
      </p:nvGrpSpPr>
      <p:grpSpPr>
        <a:xfrm>
          <a:off x="0" y="0"/>
          <a:ext cx="0" cy="0"/>
          <a:chOff x="0" y="0"/>
          <a:chExt cx="0" cy="0"/>
        </a:xfrm>
      </p:grpSpPr>
      <p:sp>
        <p:nvSpPr>
          <p:cNvPr id="88" name="Rectangle"/>
          <p:cNvSpPr/>
          <p:nvPr/>
        </p:nvSpPr>
        <p:spPr>
          <a:xfrm>
            <a:off x="-14000" y="-23000"/>
            <a:ext cx="9172000" cy="1524001"/>
          </a:xfrm>
          <a:prstGeom prst="rect">
            <a:avLst/>
          </a:prstGeom>
          <a:gradFill>
            <a:gsLst>
              <a:gs pos="0">
                <a:srgbClr val="75C7B9"/>
              </a:gs>
              <a:gs pos="100000">
                <a:srgbClr val="63619A"/>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9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urveys">
    <p:spTree>
      <p:nvGrpSpPr>
        <p:cNvPr id="1" name=""/>
        <p:cNvGrpSpPr/>
        <p:nvPr/>
      </p:nvGrpSpPr>
      <p:grpSpPr>
        <a:xfrm>
          <a:off x="0" y="0"/>
          <a:ext cx="0" cy="0"/>
          <a:chOff x="0" y="0"/>
          <a:chExt cx="0" cy="0"/>
        </a:xfrm>
      </p:grpSpPr>
      <p:sp>
        <p:nvSpPr>
          <p:cNvPr id="98" name="Rectangle"/>
          <p:cNvSpPr/>
          <p:nvPr/>
        </p:nvSpPr>
        <p:spPr>
          <a:xfrm>
            <a:off x="-14000" y="-23000"/>
            <a:ext cx="9172000" cy="1524001"/>
          </a:xfrm>
          <a:prstGeom prst="rect">
            <a:avLst/>
          </a:prstGeom>
          <a:gradFill>
            <a:gsLst>
              <a:gs pos="0">
                <a:srgbClr val="F3901D"/>
              </a:gs>
              <a:gs pos="100000">
                <a:srgbClr val="75C7B9"/>
              </a:gs>
            </a:gsLst>
          </a:gradFill>
          <a:ln w="12700">
            <a:miter lim="400000"/>
          </a:ln>
          <a:effectLst>
            <a:outerShdw blurRad="63500" dist="25400" dir="5400000" rotWithShape="0">
              <a:srgbClr val="000000">
                <a:alpha val="50000"/>
              </a:srgbClr>
            </a:outerShdw>
          </a:effectLst>
        </p:spPr>
        <p:txBody>
          <a:bodyPr lIns="45718" tIns="45718" rIns="45718" bIns="45718" anchor="ctr"/>
          <a:lstStyle/>
          <a:p>
            <a:endParaRPr/>
          </a:p>
        </p:txBody>
      </p:sp>
      <p:sp>
        <p:nvSpPr>
          <p:cNvPr id="9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01" name="Slide Number"/>
          <p:cNvSpPr txBox="1">
            <a:spLocks noGrp="1"/>
          </p:cNvSpPr>
          <p:nvPr>
            <p:ph type="sldNum" sz="quarter" idx="2"/>
          </p:nvPr>
        </p:nvSpPr>
        <p:spPr>
          <a:xfrm>
            <a:off x="54864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2"/>
          <a:stretch>
            <a:fillRect/>
          </a:stretch>
        </p:blipFill>
        <p:spPr>
          <a:xfrm>
            <a:off x="-2" y="-169334"/>
            <a:ext cx="9144002" cy="116168"/>
          </a:xfrm>
          <a:prstGeom prst="rect">
            <a:avLst/>
          </a:prstGeom>
          <a:ln w="12700">
            <a:miter lim="400000"/>
          </a:ln>
        </p:spPr>
      </p:pic>
      <p:sp>
        <p:nvSpPr>
          <p:cNvPr id="3" name="Title Text"/>
          <p:cNvSpPr txBox="1">
            <a:spLocks noGrp="1"/>
          </p:cNvSpPr>
          <p:nvPr>
            <p:ph type="title"/>
          </p:nvPr>
        </p:nvSpPr>
        <p:spPr>
          <a:xfrm>
            <a:off x="457200" y="211139"/>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457200" y="2135750"/>
            <a:ext cx="8229600" cy="3990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11/18/2023  |"/>
          <p:cNvSpPr txBox="1"/>
          <p:nvPr/>
        </p:nvSpPr>
        <p:spPr>
          <a:xfrm>
            <a:off x="7959770" y="6429695"/>
            <a:ext cx="642879"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r>
              <a:t>11/18/2023  |</a:t>
            </a:r>
          </a:p>
        </p:txBody>
      </p:sp>
      <p:pic>
        <p:nvPicPr>
          <p:cNvPr id="6" name="Image" descr="Image"/>
          <p:cNvPicPr>
            <a:picLocks noChangeAspect="1"/>
          </p:cNvPicPr>
          <p:nvPr/>
        </p:nvPicPr>
        <p:blipFill>
          <a:blip r:embed="rId23"/>
          <a:stretch>
            <a:fillRect/>
          </a:stretch>
        </p:blipFill>
        <p:spPr>
          <a:xfrm>
            <a:off x="0" y="1319140"/>
            <a:ext cx="9144000" cy="513082"/>
          </a:xfrm>
          <a:prstGeom prst="rect">
            <a:avLst/>
          </a:prstGeom>
          <a:ln w="12700">
            <a:miter lim="400000"/>
          </a:ln>
        </p:spPr>
      </p:pic>
      <p:sp>
        <p:nvSpPr>
          <p:cNvPr id="7" name="Slide Number"/>
          <p:cNvSpPr txBox="1">
            <a:spLocks noGrp="1"/>
          </p:cNvSpPr>
          <p:nvPr>
            <p:ph type="sldNum" sz="quarter" idx="2"/>
          </p:nvPr>
        </p:nvSpPr>
        <p:spPr>
          <a:xfrm>
            <a:off x="8582603" y="6429695"/>
            <a:ext cx="208394" cy="218439"/>
          </a:xfrm>
          <a:prstGeom prst="rect">
            <a:avLst/>
          </a:prstGeom>
          <a:ln w="12700">
            <a:miter lim="400000"/>
          </a:ln>
        </p:spPr>
        <p:txBody>
          <a:bodyPr wrap="none" lIns="45718" tIns="45718" rIns="45718" bIns="45718" anchor="ctr">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4400" b="0" i="0" u="none" strike="noStrike" cap="none" spc="100" baseline="0">
          <a:solidFill>
            <a:srgbClr val="000000"/>
          </a:solidFill>
          <a:uFillTx/>
          <a:latin typeface="Arial"/>
          <a:ea typeface="Arial"/>
          <a:cs typeface="Arial"/>
          <a:sym typeface="Arial"/>
        </a:defRPr>
      </a:lvl9pPr>
    </p:titleStyle>
    <p:bodyStyle>
      <a:lvl1pPr marL="342900" marR="0" indent="-342900"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1pPr>
      <a:lvl2pPr marL="783771" marR="0" indent="-326571"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2pPr>
      <a:lvl3pPr marL="1219200" marR="0" indent="-304800"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3pPr>
      <a:lvl4pPr marL="1737360" marR="0" indent="-365760"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4pPr>
      <a:lvl5pPr marL="2194560" marR="0" indent="-365760"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5pPr>
      <a:lvl6pPr marL="2651760" marR="0" indent="-365760"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6pPr>
      <a:lvl7pPr marL="3108960" marR="0" indent="-365760"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7pPr>
      <a:lvl8pPr marL="3566159" marR="0" indent="-365759"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8pPr>
      <a:lvl9pPr marL="4023359" marR="0" indent="-365759" algn="l" defTabSz="457200" rtl="0" latinLnBrk="0">
        <a:lnSpc>
          <a:spcPct val="100000"/>
        </a:lnSpc>
        <a:spcBef>
          <a:spcPts val="700"/>
        </a:spcBef>
        <a:spcAft>
          <a:spcPts val="0"/>
        </a:spcAft>
        <a:buClr>
          <a:srgbClr val="38858C"/>
        </a:buClr>
        <a:buSzPct val="100000"/>
        <a:buFont typeface="Arial Narrow"/>
        <a:buChar char="•"/>
        <a:tabLst/>
        <a:defRPr sz="3200" b="0" i="0" u="none" strike="noStrike" cap="none" spc="140" baseline="0">
          <a:solidFill>
            <a:srgbClr val="595959"/>
          </a:solidFill>
          <a:uFillTx/>
          <a:latin typeface="+mn-lt"/>
          <a:ea typeface="+mn-ea"/>
          <a:cs typeface="+mn-cs"/>
          <a:sym typeface="Arial Narrow"/>
        </a:defRPr>
      </a:lvl9pPr>
    </p:bodyStyle>
    <p:otherStyle>
      <a:lvl1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1pPr>
      <a:lvl2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2pPr>
      <a:lvl3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3pPr>
      <a:lvl4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4pPr>
      <a:lvl5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5pPr>
      <a:lvl6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6pPr>
      <a:lvl7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7pPr>
      <a:lvl8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8pPr>
      <a:lvl9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Narrow"/>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1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le 1"/>
          <p:cNvSpPr txBox="1">
            <a:spLocks noGrp="1"/>
          </p:cNvSpPr>
          <p:nvPr>
            <p:ph type="ctrTitle"/>
          </p:nvPr>
        </p:nvSpPr>
        <p:spPr>
          <a:xfrm>
            <a:off x="685800" y="2391249"/>
            <a:ext cx="7772400" cy="1470028"/>
          </a:xfrm>
          <a:prstGeom prst="rect">
            <a:avLst/>
          </a:prstGeom>
        </p:spPr>
        <p:txBody>
          <a:bodyPr/>
          <a:lstStyle/>
          <a:p>
            <a:pPr>
              <a:defRPr spc="100"/>
            </a:pPr>
            <a:r>
              <a:t>ZSFG FY 24-25</a:t>
            </a:r>
            <a:br/>
            <a:r>
              <a:t>ANNUAL REPORT</a:t>
            </a:r>
          </a:p>
        </p:txBody>
      </p:sp>
      <p:sp>
        <p:nvSpPr>
          <p:cNvPr id="219" name="Subtitle 2"/>
          <p:cNvSpPr txBox="1">
            <a:spLocks noGrp="1"/>
          </p:cNvSpPr>
          <p:nvPr>
            <p:ph type="subTitle" sz="quarter" idx="1"/>
          </p:nvPr>
        </p:nvSpPr>
        <p:spPr>
          <a:xfrm>
            <a:off x="1371600" y="3869120"/>
            <a:ext cx="6400800" cy="876694"/>
          </a:xfrm>
          <a:prstGeom prst="rect">
            <a:avLst/>
          </a:prstGeom>
        </p:spPr>
        <p:txBody>
          <a:bodyPr/>
          <a:lstStyle/>
          <a:p>
            <a:pPr>
              <a:lnSpc>
                <a:spcPct val="80000"/>
              </a:lnSpc>
              <a:spcBef>
                <a:spcPts val="600"/>
              </a:spcBef>
              <a:defRPr sz="2700" spc="100"/>
            </a:pPr>
            <a:r>
              <a:rPr dirty="0"/>
              <a:t>Susan Ehrlich, MD, MPP</a:t>
            </a:r>
          </a:p>
          <a:p>
            <a:pPr>
              <a:lnSpc>
                <a:spcPct val="80000"/>
              </a:lnSpc>
              <a:spcBef>
                <a:spcPts val="600"/>
              </a:spcBef>
              <a:defRPr sz="2700" spc="100"/>
            </a:pPr>
            <a:r>
              <a:rPr lang="en-US" dirty="0"/>
              <a:t>October 27</a:t>
            </a:r>
            <a:r>
              <a:rPr dirty="0"/>
              <a:t>,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urveys"/>
          <p:cNvSpPr txBox="1">
            <a:spLocks noGrp="1"/>
          </p:cNvSpPr>
          <p:nvPr>
            <p:ph type="title"/>
          </p:nvPr>
        </p:nvSpPr>
        <p:spPr>
          <a:xfrm>
            <a:off x="457200" y="211139"/>
            <a:ext cx="8229600" cy="1143001"/>
          </a:xfrm>
          <a:prstGeom prst="rect">
            <a:avLst/>
          </a:prstGeom>
        </p:spPr>
        <p:txBody>
          <a:bodyPr/>
          <a:lstStyle/>
          <a:p>
            <a:r>
              <a:t>Nursing</a:t>
            </a:r>
          </a:p>
        </p:txBody>
      </p:sp>
      <p:sp>
        <p:nvSpPr>
          <p:cNvPr id="270" name="Employee Celebrations…"/>
          <p:cNvSpPr txBox="1"/>
          <p:nvPr/>
        </p:nvSpPr>
        <p:spPr>
          <a:xfrm>
            <a:off x="353001" y="4239685"/>
            <a:ext cx="2549856"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5C7B9"/>
                </a:solidFill>
              </a:defRPr>
            </a:pPr>
            <a:r>
              <a:rPr lang="en-US" dirty="0"/>
              <a:t>ZSFG Hosts </a:t>
            </a:r>
            <a:r>
              <a:rPr dirty="0"/>
              <a:t>Addiction Care Symposium</a:t>
            </a:r>
          </a:p>
          <a:p>
            <a:pPr algn="l">
              <a:defRPr sz="1400"/>
            </a:pPr>
            <a:r>
              <a:rPr dirty="0"/>
              <a:t>More than 200 ZSFG and DPH staff gathered in December for the second annual Addiction Care Symposium, cohosted by the San Francisco General Hospital Foundation, the Addiction Care Team, and DPH.  </a:t>
            </a:r>
          </a:p>
        </p:txBody>
      </p:sp>
      <p:sp>
        <p:nvSpPr>
          <p:cNvPr id="271" name="Trauma Month…"/>
          <p:cNvSpPr txBox="1"/>
          <p:nvPr/>
        </p:nvSpPr>
        <p:spPr>
          <a:xfrm>
            <a:off x="6214360" y="4258155"/>
            <a:ext cx="2568501" cy="1513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5C7B9"/>
                </a:solidFill>
              </a:defRPr>
            </a:pPr>
            <a:r>
              <a:rPr dirty="0"/>
              <a:t>Nurses Week Research Symposium</a:t>
            </a:r>
          </a:p>
          <a:p>
            <a:pPr algn="l">
              <a:defRPr sz="1400"/>
            </a:pPr>
            <a:r>
              <a:rPr dirty="0"/>
              <a:t>ZSFG’s Inaugural Nurses Week Research Symposium showcased innovative, evidence-based work led by our nurses. </a:t>
            </a:r>
          </a:p>
        </p:txBody>
      </p:sp>
      <p:sp>
        <p:nvSpPr>
          <p:cNvPr id="272" name="Nurses Week…"/>
          <p:cNvSpPr txBox="1"/>
          <p:nvPr/>
        </p:nvSpPr>
        <p:spPr>
          <a:xfrm>
            <a:off x="3283680" y="4239685"/>
            <a:ext cx="2549856" cy="15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5C7B9"/>
                </a:solidFill>
              </a:defRPr>
            </a:pPr>
            <a:r>
              <a:rPr dirty="0"/>
              <a:t>Nurse Hiring </a:t>
            </a:r>
            <a:r>
              <a:rPr lang="en-US" dirty="0"/>
              <a:t>and Promotions</a:t>
            </a:r>
            <a:endParaRPr dirty="0"/>
          </a:p>
          <a:p>
            <a:pPr algn="l">
              <a:defRPr sz="1400"/>
            </a:pPr>
            <a:r>
              <a:rPr dirty="0"/>
              <a:t>ZSFG and DPH HR partnered to host a successful nurse hiring event</a:t>
            </a:r>
            <a:r>
              <a:rPr lang="en-US" dirty="0"/>
              <a:t> </a:t>
            </a:r>
            <a:r>
              <a:rPr dirty="0"/>
              <a:t>and </a:t>
            </a:r>
            <a:r>
              <a:rPr lang="en-US" dirty="0"/>
              <a:t>promoted </a:t>
            </a:r>
            <a:r>
              <a:rPr dirty="0"/>
              <a:t>several staff to registered nurse</a:t>
            </a:r>
            <a:r>
              <a:rPr lang="en-US" dirty="0"/>
              <a:t> positions</a:t>
            </a:r>
            <a:r>
              <a:rPr dirty="0"/>
              <a:t>.</a:t>
            </a:r>
          </a:p>
        </p:txBody>
      </p:sp>
      <p:pic>
        <p:nvPicPr>
          <p:cNvPr id="273" name="DSC00561.JPG" descr="DSC00561.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120084" y="2189020"/>
            <a:ext cx="2566716" cy="1925037"/>
          </a:xfrm>
          <a:prstGeom prst="rect">
            <a:avLst/>
          </a:prstGeom>
          <a:ln w="12700">
            <a:miter lim="400000"/>
          </a:ln>
        </p:spPr>
      </p:pic>
      <p:pic>
        <p:nvPicPr>
          <p:cNvPr id="274" name="OutPed_StaffHallway_7939.jpg" descr="OutPed_StaffHallway_7939.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73632" y="2195246"/>
            <a:ext cx="2549856" cy="1912392"/>
          </a:xfrm>
          <a:prstGeom prst="rect">
            <a:avLst/>
          </a:prstGeom>
          <a:ln w="12700">
            <a:miter lim="400000"/>
          </a:ln>
        </p:spPr>
      </p:pic>
      <p:pic>
        <p:nvPicPr>
          <p:cNvPr id="275" name="eamkickoff-11.jpg" descr="eamkickoff-11.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22350" y="2195370"/>
            <a:ext cx="2554576" cy="191216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Milestones"/>
          <p:cNvSpPr txBox="1">
            <a:spLocks noGrp="1"/>
          </p:cNvSpPr>
          <p:nvPr>
            <p:ph type="title"/>
          </p:nvPr>
        </p:nvSpPr>
        <p:spPr>
          <a:prstGeom prst="rect">
            <a:avLst/>
          </a:prstGeom>
        </p:spPr>
        <p:txBody>
          <a:bodyPr/>
          <a:lstStyle/>
          <a:p>
            <a:r>
              <a:t>Surveys</a:t>
            </a:r>
          </a:p>
        </p:txBody>
      </p:sp>
      <p:sp>
        <p:nvSpPr>
          <p:cNvPr id="278" name="Employee Celebrations…"/>
          <p:cNvSpPr txBox="1"/>
          <p:nvPr/>
        </p:nvSpPr>
        <p:spPr>
          <a:xfrm>
            <a:off x="353001" y="4723220"/>
            <a:ext cx="2549856"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5C7B9"/>
                </a:solidFill>
              </a:defRPr>
            </a:pPr>
            <a:r>
              <a:t>The Joint Commission Biennial Recertification</a:t>
            </a:r>
          </a:p>
          <a:p>
            <a:pPr algn="l">
              <a:defRPr sz="1400"/>
            </a:pPr>
            <a:r>
              <a:t>Following a two-day evaluation, the Joint Commission recertified the Advanced Primary Stroke program.</a:t>
            </a:r>
          </a:p>
        </p:txBody>
      </p:sp>
      <p:sp>
        <p:nvSpPr>
          <p:cNvPr id="279" name="Nurses Week…"/>
          <p:cNvSpPr txBox="1"/>
          <p:nvPr/>
        </p:nvSpPr>
        <p:spPr>
          <a:xfrm>
            <a:off x="3283680" y="4723220"/>
            <a:ext cx="2549856"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5C7B9"/>
                </a:solidFill>
              </a:defRPr>
            </a:pPr>
            <a:r>
              <a:t>4A Skilled Nursing Facility</a:t>
            </a:r>
          </a:p>
          <a:p>
            <a:pPr algn="l">
              <a:defRPr sz="1400"/>
            </a:pPr>
            <a:r>
              <a:t>The Centers for Medicare and Medicaid Services and California Department of Public Health recertified the facility for the year.</a:t>
            </a:r>
          </a:p>
        </p:txBody>
      </p:sp>
      <p:pic>
        <p:nvPicPr>
          <p:cNvPr id="280" name="OTOP1.jpeg" descr="OTOP1.jpe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120084" y="2672555"/>
            <a:ext cx="2566716" cy="1925037"/>
          </a:xfrm>
          <a:prstGeom prst="rect">
            <a:avLst/>
          </a:prstGeom>
          <a:ln w="12700">
            <a:miter lim="400000"/>
          </a:ln>
        </p:spPr>
      </p:pic>
      <p:pic>
        <p:nvPicPr>
          <p:cNvPr id="281" name="4A Skilled Nursing Award.JPG" descr="4A Skilled Nursing Award.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60932" y="2678781"/>
            <a:ext cx="2549856" cy="1912392"/>
          </a:xfrm>
          <a:prstGeom prst="rect">
            <a:avLst/>
          </a:prstGeom>
          <a:ln w="12700">
            <a:miter lim="400000"/>
          </a:ln>
        </p:spPr>
      </p:pic>
      <p:sp>
        <p:nvSpPr>
          <p:cNvPr id="282" name="Employee Celebrations…"/>
          <p:cNvSpPr txBox="1"/>
          <p:nvPr/>
        </p:nvSpPr>
        <p:spPr>
          <a:xfrm>
            <a:off x="353001" y="2043573"/>
            <a:ext cx="8300810"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a:defRPr sz="1400"/>
            </a:lvl1pPr>
          </a:lstStyle>
          <a:p>
            <a:r>
              <a:t>ZSFG’s multidisciplinary teams excelled during a steady pace of survey visits in fiscal year 24-25, showcasing their strong commitment to delivering excellent patient-centered care.</a:t>
            </a:r>
          </a:p>
        </p:txBody>
      </p:sp>
      <p:pic>
        <p:nvPicPr>
          <p:cNvPr id="283" name="Surveys Page.jpg" descr="Surveys Page.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01780" y="2678781"/>
            <a:ext cx="2549856" cy="1912392"/>
          </a:xfrm>
          <a:prstGeom prst="rect">
            <a:avLst/>
          </a:prstGeom>
          <a:ln w="12700">
            <a:miter lim="400000"/>
          </a:ln>
        </p:spPr>
      </p:pic>
      <p:sp>
        <p:nvSpPr>
          <p:cNvPr id="284" name="Nurses Week…"/>
          <p:cNvSpPr txBox="1"/>
          <p:nvPr/>
        </p:nvSpPr>
        <p:spPr>
          <a:xfrm>
            <a:off x="6128452" y="4723220"/>
            <a:ext cx="2549856"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5C7B9"/>
                </a:solidFill>
              </a:defRPr>
            </a:pPr>
            <a:r>
              <a:rPr dirty="0"/>
              <a:t>Outpatient and Office-Based Opiate Treatment</a:t>
            </a:r>
          </a:p>
          <a:p>
            <a:pPr algn="l">
              <a:defRPr sz="1400"/>
            </a:pPr>
            <a:r>
              <a:rPr dirty="0"/>
              <a:t>The Department of Health Care Services relicensed these programs.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1"/>
          <p:cNvSpPr txBox="1">
            <a:spLocks noGrp="1"/>
          </p:cNvSpPr>
          <p:nvPr>
            <p:ph type="title"/>
          </p:nvPr>
        </p:nvSpPr>
        <p:spPr>
          <a:xfrm>
            <a:off x="457200" y="211139"/>
            <a:ext cx="8229600" cy="1143001"/>
          </a:xfrm>
          <a:prstGeom prst="rect">
            <a:avLst/>
          </a:prstGeom>
        </p:spPr>
        <p:txBody>
          <a:bodyPr/>
          <a:lstStyle/>
          <a:p>
            <a:pPr>
              <a:spcBef>
                <a:spcPts val="900"/>
              </a:spcBef>
            </a:pPr>
            <a:r>
              <a:t>True North Strategies</a:t>
            </a:r>
          </a:p>
          <a:p>
            <a:pPr>
              <a:spcBef>
                <a:spcPts val="900"/>
              </a:spcBef>
              <a:defRPr sz="1600" cap="all" spc="0">
                <a:latin typeface="Univers LT Std 57 Cn"/>
                <a:ea typeface="Univers LT Std 57 Cn"/>
                <a:cs typeface="Univers LT Std 57 Cn"/>
                <a:sym typeface="Univers LT Std 57 Cn"/>
              </a:defRPr>
            </a:pPr>
            <a:r>
              <a:t>True North Overview</a:t>
            </a:r>
          </a:p>
        </p:txBody>
      </p:sp>
      <p:pic>
        <p:nvPicPr>
          <p:cNvPr id="287" name="Picture 2" descr="Picture 2"/>
          <p:cNvPicPr>
            <a:picLocks noChangeAspect="1"/>
          </p:cNvPicPr>
          <p:nvPr/>
        </p:nvPicPr>
        <p:blipFill>
          <a:blip r:embed="rId2"/>
          <a:stretch>
            <a:fillRect/>
          </a:stretch>
        </p:blipFill>
        <p:spPr>
          <a:xfrm>
            <a:off x="1739900" y="2030414"/>
            <a:ext cx="5664200" cy="45085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706A-A06B-A8A5-B69C-25FD7A9ABCFA}"/>
            </a:ext>
          </a:extLst>
        </p:cNvPr>
        <p:cNvGrpSpPr/>
        <p:nvPr/>
      </p:nvGrpSpPr>
      <p:grpSpPr>
        <a:xfrm>
          <a:off x="0" y="0"/>
          <a:ext cx="0" cy="0"/>
          <a:chOff x="0" y="0"/>
          <a:chExt cx="0" cy="0"/>
        </a:xfrm>
      </p:grpSpPr>
      <p:sp>
        <p:nvSpPr>
          <p:cNvPr id="289" name="Title 1">
            <a:extLst>
              <a:ext uri="{FF2B5EF4-FFF2-40B4-BE49-F238E27FC236}">
                <a16:creationId xmlns:a16="http://schemas.microsoft.com/office/drawing/2014/main" id="{575B3ECE-CDAF-6983-4608-28C941519EEB}"/>
              </a:ext>
            </a:extLst>
          </p:cNvPr>
          <p:cNvSpPr txBox="1">
            <a:spLocks noGrp="1"/>
          </p:cNvSpPr>
          <p:nvPr>
            <p:ph type="title"/>
          </p:nvPr>
        </p:nvSpPr>
        <p:spPr>
          <a:xfrm>
            <a:off x="457200" y="211139"/>
            <a:ext cx="8229600" cy="1143001"/>
          </a:xfrm>
          <a:prstGeom prst="rect">
            <a:avLst/>
          </a:prstGeom>
        </p:spPr>
        <p:txBody>
          <a:bodyPr/>
          <a:lstStyle>
            <a:lvl1pPr>
              <a:spcBef>
                <a:spcPts val="900"/>
              </a:spcBef>
            </a:lvl1pPr>
            <a:lvl2pPr>
              <a:spcBef>
                <a:spcPts val="900"/>
              </a:spcBef>
              <a:defRPr sz="1600" cap="all" spc="0">
                <a:solidFill>
                  <a:srgbClr val="FFFFFF"/>
                </a:solidFill>
                <a:latin typeface="Univers LT Std 57 Cn"/>
                <a:ea typeface="Univers LT Std 57 Cn"/>
                <a:cs typeface="Univers LT Std 57 Cn"/>
                <a:sym typeface="Univers LT Std 57 Cn"/>
              </a:defRPr>
            </a:lvl2pPr>
          </a:lstStyle>
          <a:p>
            <a:r>
              <a:t>True North Strategies</a:t>
            </a:r>
          </a:p>
          <a:p>
            <a:pPr lvl="1"/>
            <a:r>
              <a:t>True North Overview</a:t>
            </a:r>
          </a:p>
        </p:txBody>
      </p:sp>
      <p:sp>
        <p:nvSpPr>
          <p:cNvPr id="2" name="TextBox 1">
            <a:extLst>
              <a:ext uri="{FF2B5EF4-FFF2-40B4-BE49-F238E27FC236}">
                <a16:creationId xmlns:a16="http://schemas.microsoft.com/office/drawing/2014/main" id="{09FB160E-F62D-3346-B88B-0BB956D9D504}"/>
              </a:ext>
            </a:extLst>
          </p:cNvPr>
          <p:cNvSpPr txBox="1"/>
          <p:nvPr/>
        </p:nvSpPr>
        <p:spPr>
          <a:xfrm>
            <a:off x="357358" y="2068099"/>
            <a:ext cx="593250"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Equity</a:t>
            </a:r>
          </a:p>
        </p:txBody>
      </p:sp>
      <p:sp>
        <p:nvSpPr>
          <p:cNvPr id="3" name="TextBox 2">
            <a:extLst>
              <a:ext uri="{FF2B5EF4-FFF2-40B4-BE49-F238E27FC236}">
                <a16:creationId xmlns:a16="http://schemas.microsoft.com/office/drawing/2014/main" id="{858E5316-7C62-E466-DE2E-F1D6D92FF9AC}"/>
              </a:ext>
            </a:extLst>
          </p:cNvPr>
          <p:cNvSpPr txBox="1"/>
          <p:nvPr/>
        </p:nvSpPr>
        <p:spPr>
          <a:xfrm>
            <a:off x="340773" y="2730033"/>
            <a:ext cx="593250"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Quality</a:t>
            </a:r>
          </a:p>
        </p:txBody>
      </p:sp>
      <p:sp>
        <p:nvSpPr>
          <p:cNvPr id="4" name="TextBox 3">
            <a:extLst>
              <a:ext uri="{FF2B5EF4-FFF2-40B4-BE49-F238E27FC236}">
                <a16:creationId xmlns:a16="http://schemas.microsoft.com/office/drawing/2014/main" id="{69C93204-A68E-A0BE-A87E-AF97E0B78360}"/>
              </a:ext>
            </a:extLst>
          </p:cNvPr>
          <p:cNvSpPr txBox="1"/>
          <p:nvPr/>
        </p:nvSpPr>
        <p:spPr>
          <a:xfrm>
            <a:off x="-430639" y="4168228"/>
            <a:ext cx="133712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Safety, </a:t>
            </a:r>
          </a:p>
          <a:p>
            <a:pPr marL="0" marR="0" indent="0" algn="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Care</a:t>
            </a:r>
          </a:p>
          <a:p>
            <a:pPr marL="0" marR="0" indent="0" algn="r" defTabSz="457200" rtl="0" fontAlgn="auto" latinLnBrk="0" hangingPunct="0">
              <a:lnSpc>
                <a:spcPct val="100000"/>
              </a:lnSpc>
              <a:spcBef>
                <a:spcPts val="0"/>
              </a:spcBef>
              <a:spcAft>
                <a:spcPts val="0"/>
              </a:spcAft>
              <a:buClrTx/>
              <a:buSzTx/>
              <a:buFontTx/>
              <a:buNone/>
              <a:tabLst/>
            </a:pPr>
            <a:r>
              <a:rPr lang="en-US" sz="1200" b="1" dirty="0">
                <a:solidFill>
                  <a:srgbClr val="63619A"/>
                </a:solidFill>
              </a:rPr>
              <a:t>Experience</a:t>
            </a:r>
            <a:endParaRPr kumimoji="0" lang="en-US" sz="1200" b="1" i="0" u="none" strike="noStrike" cap="none" spc="0" normalizeH="0" baseline="0" dirty="0">
              <a:ln>
                <a:noFill/>
              </a:ln>
              <a:solidFill>
                <a:srgbClr val="63619A"/>
              </a:solidFill>
              <a:effectLst/>
              <a:uFillTx/>
              <a:latin typeface="+mn-lt"/>
              <a:ea typeface="+mn-ea"/>
              <a:cs typeface="+mn-cs"/>
              <a:sym typeface="Arial Narrow"/>
            </a:endParaRPr>
          </a:p>
        </p:txBody>
      </p:sp>
      <p:sp>
        <p:nvSpPr>
          <p:cNvPr id="5" name="TextBox 4">
            <a:extLst>
              <a:ext uri="{FF2B5EF4-FFF2-40B4-BE49-F238E27FC236}">
                <a16:creationId xmlns:a16="http://schemas.microsoft.com/office/drawing/2014/main" id="{BDCE9CE5-6D06-6FB5-C4B1-54919F2C9984}"/>
              </a:ext>
            </a:extLst>
          </p:cNvPr>
          <p:cNvSpPr txBox="1"/>
          <p:nvPr/>
        </p:nvSpPr>
        <p:spPr>
          <a:xfrm>
            <a:off x="-12834" y="4882677"/>
            <a:ext cx="94685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Safety, </a:t>
            </a:r>
          </a:p>
          <a:p>
            <a:pPr marL="0" marR="0" indent="0" algn="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Developing Our People</a:t>
            </a:r>
          </a:p>
        </p:txBody>
      </p:sp>
      <p:sp>
        <p:nvSpPr>
          <p:cNvPr id="6" name="TextBox 5">
            <a:extLst>
              <a:ext uri="{FF2B5EF4-FFF2-40B4-BE49-F238E27FC236}">
                <a16:creationId xmlns:a16="http://schemas.microsoft.com/office/drawing/2014/main" id="{99DBE3BB-9D51-2028-C264-2EABE01A57C8}"/>
              </a:ext>
            </a:extLst>
          </p:cNvPr>
          <p:cNvSpPr txBox="1"/>
          <p:nvPr/>
        </p:nvSpPr>
        <p:spPr>
          <a:xfrm>
            <a:off x="-386519" y="5575055"/>
            <a:ext cx="133712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Financial</a:t>
            </a:r>
          </a:p>
          <a:p>
            <a:pPr marL="0" marR="0" indent="0" algn="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63619A"/>
                </a:solidFill>
                <a:effectLst/>
                <a:uFillTx/>
                <a:latin typeface="+mn-lt"/>
                <a:ea typeface="+mn-ea"/>
                <a:cs typeface="+mn-cs"/>
                <a:sym typeface="Arial Narrow"/>
              </a:rPr>
              <a:t>Stewardship</a:t>
            </a:r>
          </a:p>
        </p:txBody>
      </p:sp>
      <p:graphicFrame>
        <p:nvGraphicFramePr>
          <p:cNvPr id="7" name="Table 1">
            <a:extLst>
              <a:ext uri="{FF2B5EF4-FFF2-40B4-BE49-F238E27FC236}">
                <a16:creationId xmlns:a16="http://schemas.microsoft.com/office/drawing/2014/main" id="{76F4D129-1DCA-F78E-5243-A69B884E79EF}"/>
              </a:ext>
            </a:extLst>
          </p:cNvPr>
          <p:cNvGraphicFramePr/>
          <p:nvPr>
            <p:extLst>
              <p:ext uri="{D42A27DB-BD31-4B8C-83A1-F6EECF244321}">
                <p14:modId xmlns:p14="http://schemas.microsoft.com/office/powerpoint/2010/main" val="1079393804"/>
              </p:ext>
            </p:extLst>
          </p:nvPr>
        </p:nvGraphicFramePr>
        <p:xfrm>
          <a:off x="994983" y="1638301"/>
          <a:ext cx="7911995" cy="4923234"/>
        </p:xfrm>
        <a:graphic>
          <a:graphicData uri="http://schemas.openxmlformats.org/drawingml/2006/table">
            <a:tbl>
              <a:tblPr bandRow="1">
                <a:tableStyleId>{4C3C2611-4C71-4FC5-86AE-919BDF0F9419}</a:tableStyleId>
              </a:tblPr>
              <a:tblGrid>
                <a:gridCol w="4866192">
                  <a:extLst>
                    <a:ext uri="{9D8B030D-6E8A-4147-A177-3AD203B41FA5}">
                      <a16:colId xmlns:a16="http://schemas.microsoft.com/office/drawing/2014/main" val="20000"/>
                    </a:ext>
                  </a:extLst>
                </a:gridCol>
                <a:gridCol w="1554201">
                  <a:extLst>
                    <a:ext uri="{9D8B030D-6E8A-4147-A177-3AD203B41FA5}">
                      <a16:colId xmlns:a16="http://schemas.microsoft.com/office/drawing/2014/main" val="20001"/>
                    </a:ext>
                  </a:extLst>
                </a:gridCol>
                <a:gridCol w="1491602">
                  <a:extLst>
                    <a:ext uri="{9D8B030D-6E8A-4147-A177-3AD203B41FA5}">
                      <a16:colId xmlns:a16="http://schemas.microsoft.com/office/drawing/2014/main" val="20002"/>
                    </a:ext>
                  </a:extLst>
                </a:gridCol>
              </a:tblGrid>
              <a:tr h="442914">
                <a:tc>
                  <a:txBody>
                    <a:bodyPr/>
                    <a:lstStyle/>
                    <a:p>
                      <a:pPr>
                        <a:defRPr sz="1800"/>
                      </a:pPr>
                      <a:r>
                        <a:rPr sz="1000">
                          <a:solidFill>
                            <a:srgbClr val="535353"/>
                          </a:solidFill>
                          <a:latin typeface="Univers LT Std 55 Roman"/>
                          <a:ea typeface="Univers LT Std 55 Roman"/>
                          <a:cs typeface="Univers LT Std 55 Roman"/>
                          <a:sym typeface="Univers LT Std 55 Roman"/>
                        </a:rPr>
                        <a:t>SELECTED METRICS</a:t>
                      </a:r>
                    </a:p>
                  </a:txBody>
                  <a:tcPr marL="73660" marR="73660" marT="36830" marB="36830" anchor="ctr" horzOverflow="overflow">
                    <a:lnL w="6350">
                      <a:solidFill>
                        <a:srgbClr val="A7A7A7"/>
                      </a:solidFill>
                      <a:miter lim="400000"/>
                    </a:lnL>
                    <a:lnR w="6350">
                      <a:solidFill>
                        <a:srgbClr val="A7A7A7"/>
                      </a:solidFill>
                    </a:lnR>
                    <a:lnT w="6350">
                      <a:solidFill>
                        <a:srgbClr val="A7A7A7"/>
                      </a:solidFill>
                      <a:miter lim="400000"/>
                    </a:lnT>
                    <a:lnB w="6350">
                      <a:solidFill>
                        <a:srgbClr val="535353"/>
                      </a:solidFill>
                      <a:miter lim="400000"/>
                    </a:lnB>
                    <a:solidFill>
                      <a:srgbClr val="63619A">
                        <a:alpha val="20000"/>
                      </a:srgbClr>
                    </a:solidFill>
                  </a:tcPr>
                </a:tc>
                <a:tc>
                  <a:txBody>
                    <a:bodyPr/>
                    <a:lstStyle/>
                    <a:p>
                      <a:pPr>
                        <a:defRPr sz="1800"/>
                      </a:pPr>
                      <a:r>
                        <a:rPr sz="1000">
                          <a:solidFill>
                            <a:srgbClr val="535353"/>
                          </a:solidFill>
                          <a:latin typeface="Univers LT Std 55 Roman"/>
                          <a:ea typeface="Univers LT Std 55 Roman"/>
                          <a:cs typeface="Univers LT Std 55 Roman"/>
                          <a:sym typeface="Univers LT Std 55 Roman"/>
                        </a:rPr>
                        <a:t>TARGET (FY 24-25)</a:t>
                      </a:r>
                    </a:p>
                  </a:txBody>
                  <a:tcPr marL="73660" marR="73660" marT="36830" marB="36830" anchor="ctr" horzOverflow="overflow">
                    <a:lnL w="6350">
                      <a:solidFill>
                        <a:srgbClr val="A7A7A7"/>
                      </a:solidFill>
                    </a:lnL>
                    <a:lnR w="6350">
                      <a:solidFill>
                        <a:srgbClr val="A7A7A7"/>
                      </a:solidFill>
                    </a:lnR>
                    <a:lnT w="6350">
                      <a:solidFill>
                        <a:srgbClr val="A7A7A7"/>
                      </a:solidFill>
                      <a:miter lim="400000"/>
                    </a:lnT>
                    <a:lnB w="6350">
                      <a:solidFill>
                        <a:srgbClr val="535353"/>
                      </a:solidFill>
                      <a:miter lim="400000"/>
                    </a:lnB>
                    <a:solidFill>
                      <a:srgbClr val="63619A">
                        <a:alpha val="20000"/>
                      </a:srgbClr>
                    </a:solidFill>
                  </a:tcPr>
                </a:tc>
                <a:tc>
                  <a:txBody>
                    <a:bodyPr/>
                    <a:lstStyle/>
                    <a:p>
                      <a:pPr>
                        <a:defRPr sz="1800"/>
                      </a:pPr>
                      <a:r>
                        <a:rPr sz="1000">
                          <a:solidFill>
                            <a:srgbClr val="535353"/>
                          </a:solidFill>
                          <a:latin typeface="Univers LT Std 55 Roman"/>
                          <a:ea typeface="Univers LT Std 55 Roman"/>
                          <a:cs typeface="Univers LT Std 55 Roman"/>
                          <a:sym typeface="Univers LT Std 55 Roman"/>
                        </a:rPr>
                        <a:t>ACTUAL (FY 24-25)</a:t>
                      </a:r>
                    </a:p>
                  </a:txBody>
                  <a:tcPr marL="73660" marR="73660" marT="36830" marB="36830" anchor="ctr" horzOverflow="overflow">
                    <a:lnL w="6350">
                      <a:solidFill>
                        <a:srgbClr val="A7A7A7"/>
                      </a:solidFill>
                    </a:lnL>
                    <a:lnR w="6350">
                      <a:solidFill>
                        <a:srgbClr val="A7A7A7"/>
                      </a:solidFill>
                      <a:miter lim="400000"/>
                    </a:lnR>
                    <a:lnT w="6350">
                      <a:solidFill>
                        <a:srgbClr val="A7A7A7"/>
                      </a:solidFill>
                      <a:miter lim="400000"/>
                    </a:lnT>
                    <a:lnB w="6350">
                      <a:solidFill>
                        <a:srgbClr val="535353"/>
                      </a:solidFill>
                      <a:miter lim="400000"/>
                    </a:lnB>
                    <a:solidFill>
                      <a:srgbClr val="63619A">
                        <a:alpha val="20000"/>
                      </a:srgbClr>
                    </a:solidFill>
                  </a:tcPr>
                </a:tc>
                <a:extLst>
                  <a:ext uri="{0D108BD9-81ED-4DB2-BD59-A6C34878D82A}">
                    <a16:rowId xmlns:a16="http://schemas.microsoft.com/office/drawing/2014/main" val="10000"/>
                  </a:ext>
                </a:extLst>
              </a:tr>
              <a:tr h="638669">
                <a:tc>
                  <a:txBody>
                    <a:bodyPr/>
                    <a:lstStyle/>
                    <a:p>
                      <a:pPr>
                        <a:lnSpc>
                          <a:spcPct val="120000"/>
                        </a:lnSpc>
                        <a:defRPr sz="1800"/>
                      </a:pPr>
                      <a:r>
                        <a:rPr sz="1000" cap="all" dirty="0">
                          <a:solidFill>
                            <a:srgbClr val="535353"/>
                          </a:solidFill>
                          <a:latin typeface="Univers LT Std 55 Roman"/>
                          <a:ea typeface="Univers LT Std 55 Roman"/>
                          <a:cs typeface="Univers LT Std 55 Roman"/>
                          <a:sym typeface="Univers LT Std 55 Roman"/>
                        </a:rPr>
                        <a:t>% of departments with active improvement initiatives around equity and reducing disparities</a:t>
                      </a:r>
                    </a:p>
                  </a:txBody>
                  <a:tcPr marL="73660" marR="73660" marT="36830" marB="3683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dirty="0">
                          <a:solidFill>
                            <a:srgbClr val="535353"/>
                          </a:solidFill>
                          <a:latin typeface="Univers LT Std 45 Light"/>
                          <a:ea typeface="Univers LT Std 45 Light"/>
                          <a:cs typeface="Univers LT Std 45 Light"/>
                          <a:sym typeface="Univers LT Std 45 Light"/>
                        </a:rPr>
                        <a:t>65%</a:t>
                      </a:r>
                    </a:p>
                  </a:txBody>
                  <a:tcPr marL="73660" marR="73660" marT="36830" marB="3683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a:defRPr sz="1800"/>
                      </a:pPr>
                      <a:r>
                        <a:rPr sz="1000">
                          <a:solidFill>
                            <a:srgbClr val="7AC143"/>
                          </a:solidFill>
                          <a:latin typeface="Univers LT Std 55 Roman"/>
                          <a:ea typeface="Univers LT Std 55 Roman"/>
                          <a:cs typeface="Univers LT Std 55 Roman"/>
                          <a:sym typeface="Univers LT Std 55 Roman"/>
                        </a:rPr>
                        <a:t>74%</a:t>
                      </a:r>
                    </a:p>
                  </a:txBody>
                  <a:tcPr marL="73660" marR="73660" marT="36830" marB="3683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7AC143">
                        <a:alpha val="10000"/>
                      </a:srgbClr>
                    </a:solidFill>
                  </a:tcPr>
                </a:tc>
                <a:extLst>
                  <a:ext uri="{0D108BD9-81ED-4DB2-BD59-A6C34878D82A}">
                    <a16:rowId xmlns:a16="http://schemas.microsoft.com/office/drawing/2014/main" val="10001"/>
                  </a:ext>
                </a:extLst>
              </a:tr>
              <a:tr h="358593">
                <a:tc>
                  <a:txBody>
                    <a:bodyPr/>
                    <a:lstStyle/>
                    <a:p>
                      <a:pPr marL="282575" indent="-282575">
                        <a:defRPr sz="1800"/>
                      </a:pPr>
                      <a:r>
                        <a:rPr sz="1000" cap="all">
                          <a:solidFill>
                            <a:srgbClr val="535353"/>
                          </a:solidFill>
                          <a:latin typeface="Univers LT Std 55 Roman"/>
                          <a:ea typeface="Univers LT Std 55 Roman"/>
                          <a:cs typeface="Univers LT Std 55 Roman"/>
                          <a:sym typeface="Univers LT Std 55 Roman"/>
                        </a:rPr>
                        <a:t>Adult Hospitalized – Inpatient Length of Stay</a:t>
                      </a:r>
                    </a:p>
                  </a:txBody>
                  <a:tcPr marT="1270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5.0</a:t>
                      </a:r>
                    </a:p>
                  </a:txBody>
                  <a:tcPr marT="1270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marL="69214" indent="-69214">
                        <a:defRPr sz="1800"/>
                      </a:pPr>
                      <a:r>
                        <a:rPr sz="1000">
                          <a:solidFill>
                            <a:srgbClr val="E32237"/>
                          </a:solidFill>
                          <a:latin typeface="Univers LT Std 55 Roman"/>
                          <a:ea typeface="Univers LT Std 55 Roman"/>
                          <a:cs typeface="Univers LT Std 55 Roman"/>
                          <a:sym typeface="Univers LT Std 55 Roman"/>
                        </a:rPr>
                        <a:t>6</a:t>
                      </a:r>
                    </a:p>
                  </a:txBody>
                  <a:tcPr marL="0" marR="0"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E32237">
                        <a:alpha val="10000"/>
                      </a:srgbClr>
                    </a:solidFill>
                  </a:tcPr>
                </a:tc>
                <a:extLst>
                  <a:ext uri="{0D108BD9-81ED-4DB2-BD59-A6C34878D82A}">
                    <a16:rowId xmlns:a16="http://schemas.microsoft.com/office/drawing/2014/main" val="10002"/>
                  </a:ext>
                </a:extLst>
              </a:tr>
              <a:tr h="358593">
                <a:tc>
                  <a:txBody>
                    <a:bodyPr/>
                    <a:lstStyle/>
                    <a:p>
                      <a:pPr marL="282575" indent="-282575">
                        <a:defRPr sz="1800"/>
                      </a:pPr>
                      <a:r>
                        <a:rPr sz="1000" cap="all">
                          <a:solidFill>
                            <a:srgbClr val="535353"/>
                          </a:solidFill>
                          <a:latin typeface="Univers LT Std 55 Roman"/>
                          <a:ea typeface="Univers LT Std 55 Roman"/>
                          <a:cs typeface="Univers LT Std 55 Roman"/>
                          <a:sym typeface="Univers LT Std 55 Roman"/>
                        </a:rPr>
                        <a:t>Boarding – Medical Patients (ED, PACU, ICU)</a:t>
                      </a:r>
                    </a:p>
                  </a:txBody>
                  <a:tcPr marT="1270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15</a:t>
                      </a:r>
                    </a:p>
                  </a:txBody>
                  <a:tcPr marT="1270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marL="69214" indent="-69214">
                        <a:defRPr sz="1800"/>
                      </a:pPr>
                      <a:r>
                        <a:rPr sz="1000">
                          <a:solidFill>
                            <a:srgbClr val="E32237"/>
                          </a:solidFill>
                          <a:latin typeface="Univers LT Std 55 Roman"/>
                          <a:ea typeface="Univers LT Std 55 Roman"/>
                          <a:cs typeface="Univers LT Std 55 Roman"/>
                          <a:sym typeface="Univers LT Std 55 Roman"/>
                        </a:rPr>
                        <a:t>35</a:t>
                      </a:r>
                    </a:p>
                  </a:txBody>
                  <a:tcPr marL="0" marR="0"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E32237">
                        <a:alpha val="10000"/>
                      </a:srgbClr>
                    </a:solidFill>
                  </a:tcPr>
                </a:tc>
                <a:extLst>
                  <a:ext uri="{0D108BD9-81ED-4DB2-BD59-A6C34878D82A}">
                    <a16:rowId xmlns:a16="http://schemas.microsoft.com/office/drawing/2014/main" val="10003"/>
                  </a:ext>
                </a:extLst>
              </a:tr>
              <a:tr h="398574">
                <a:tc>
                  <a:txBody>
                    <a:bodyPr/>
                    <a:lstStyle/>
                    <a:p>
                      <a:pPr marL="282575" indent="-282575">
                        <a:defRPr sz="1800"/>
                      </a:pPr>
                      <a:r>
                        <a:rPr sz="1000" cap="all" dirty="0">
                          <a:solidFill>
                            <a:srgbClr val="535353"/>
                          </a:solidFill>
                          <a:latin typeface="Univers LT Std 55 Roman"/>
                          <a:ea typeface="Univers LT Std 55 Roman"/>
                          <a:cs typeface="Univers LT Std 55 Roman"/>
                          <a:sym typeface="Univers LT Std 55 Roman"/>
                        </a:rPr>
                        <a:t>Boarding – PES Patients</a:t>
                      </a:r>
                    </a:p>
                  </a:txBody>
                  <a:tcPr marT="1270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57.8</a:t>
                      </a:r>
                    </a:p>
                  </a:txBody>
                  <a:tcPr marT="1270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marL="69214" indent="-69214">
                        <a:defRPr sz="1800"/>
                      </a:pPr>
                      <a:r>
                        <a:rPr sz="1000">
                          <a:solidFill>
                            <a:srgbClr val="7AC143"/>
                          </a:solidFill>
                          <a:latin typeface="Univers LT Std 55 Roman"/>
                          <a:ea typeface="Univers LT Std 55 Roman"/>
                          <a:cs typeface="Univers LT Std 55 Roman"/>
                          <a:sym typeface="Univers LT Std 55 Roman"/>
                        </a:rPr>
                        <a:t>57.1</a:t>
                      </a:r>
                    </a:p>
                  </a:txBody>
                  <a:tcPr marL="0" marR="0"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7AC143">
                        <a:alpha val="10000"/>
                      </a:srgbClr>
                    </a:solidFill>
                  </a:tcPr>
                </a:tc>
                <a:extLst>
                  <a:ext uri="{0D108BD9-81ED-4DB2-BD59-A6C34878D82A}">
                    <a16:rowId xmlns:a16="http://schemas.microsoft.com/office/drawing/2014/main" val="10004"/>
                  </a:ext>
                </a:extLst>
              </a:tr>
              <a:tr h="350795">
                <a:tc>
                  <a:txBody>
                    <a:bodyPr/>
                    <a:lstStyle/>
                    <a:p>
                      <a:pPr marL="282575" indent="-282575">
                        <a:defRPr sz="1800"/>
                      </a:pPr>
                      <a:r>
                        <a:rPr sz="1000" cap="all" dirty="0">
                          <a:solidFill>
                            <a:srgbClr val="535353"/>
                          </a:solidFill>
                          <a:latin typeface="Univers LT Std 55 Roman"/>
                          <a:ea typeface="Univers LT Std 55 Roman"/>
                          <a:cs typeface="Univers LT Std 55 Roman"/>
                          <a:sym typeface="Univers LT Std 55 Roman"/>
                        </a:rPr>
                        <a:t>Psychiatry – % Acute Patients</a:t>
                      </a:r>
                    </a:p>
                  </a:txBody>
                  <a:tcPr marT="1270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19.8%</a:t>
                      </a:r>
                    </a:p>
                  </a:txBody>
                  <a:tcPr marT="1270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marL="69214" indent="-69214">
                        <a:defRPr sz="1800"/>
                      </a:pPr>
                      <a:r>
                        <a:rPr sz="1000" dirty="0">
                          <a:solidFill>
                            <a:srgbClr val="7AC143"/>
                          </a:solidFill>
                          <a:latin typeface="Univers LT Std 55 Roman"/>
                          <a:ea typeface="Univers LT Std 55 Roman"/>
                          <a:cs typeface="Univers LT Std 55 Roman"/>
                          <a:sym typeface="Univers LT Std 55 Roman"/>
                        </a:rPr>
                        <a:t>21.8%</a:t>
                      </a:r>
                    </a:p>
                  </a:txBody>
                  <a:tcPr marL="0" marR="0"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7AC143">
                        <a:alpha val="10000"/>
                      </a:srgbClr>
                    </a:solidFill>
                  </a:tcPr>
                </a:tc>
                <a:extLst>
                  <a:ext uri="{0D108BD9-81ED-4DB2-BD59-A6C34878D82A}">
                    <a16:rowId xmlns:a16="http://schemas.microsoft.com/office/drawing/2014/main" val="10005"/>
                  </a:ext>
                </a:extLst>
              </a:tr>
              <a:tr h="335617">
                <a:tc>
                  <a:txBody>
                    <a:bodyPr/>
                    <a:lstStyle/>
                    <a:p>
                      <a:pPr marL="214629" indent="-214629">
                        <a:defRPr sz="1800"/>
                      </a:pPr>
                      <a:r>
                        <a:rPr sz="1000" cap="all">
                          <a:solidFill>
                            <a:srgbClr val="535353"/>
                          </a:solidFill>
                          <a:latin typeface="Univers LT Std 55 Roman"/>
                          <a:ea typeface="Univers LT Std 55 Roman"/>
                          <a:cs typeface="Univers LT Std 55 Roman"/>
                          <a:sym typeface="Univers LT Std 55 Roman"/>
                        </a:rPr>
                        <a:t>Sepsis Bundle Compliance</a:t>
                      </a:r>
                    </a:p>
                  </a:txBody>
                  <a:tcPr marT="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marL="136525" indent="-136525">
                        <a:defRPr sz="1800"/>
                      </a:pPr>
                      <a:r>
                        <a:rPr sz="1000">
                          <a:solidFill>
                            <a:srgbClr val="535353"/>
                          </a:solidFill>
                          <a:latin typeface="Univers LT Std 45 Light"/>
                          <a:ea typeface="Univers LT Std 45 Light"/>
                          <a:cs typeface="Univers LT Std 45 Light"/>
                          <a:sym typeface="Univers LT Std 45 Light"/>
                        </a:rPr>
                        <a:t>59%</a:t>
                      </a:r>
                    </a:p>
                  </a:txBody>
                  <a:tcPr marT="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marL="135254" indent="-135254">
                        <a:defRPr sz="1800"/>
                      </a:pPr>
                      <a:r>
                        <a:rPr sz="1000" dirty="0">
                          <a:solidFill>
                            <a:srgbClr val="E32237"/>
                          </a:solidFill>
                          <a:latin typeface="Univers LT Std 55 Roman"/>
                          <a:ea typeface="Univers LT Std 55 Roman"/>
                          <a:cs typeface="Univers LT Std 55 Roman"/>
                          <a:sym typeface="Univers LT Std 55 Roman"/>
                        </a:rPr>
                        <a:t>38%</a:t>
                      </a:r>
                    </a:p>
                  </a:txBody>
                  <a:tcPr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E32237">
                        <a:alpha val="10000"/>
                      </a:srgbClr>
                    </a:solidFill>
                  </a:tcPr>
                </a:tc>
                <a:extLst>
                  <a:ext uri="{0D108BD9-81ED-4DB2-BD59-A6C34878D82A}">
                    <a16:rowId xmlns:a16="http://schemas.microsoft.com/office/drawing/2014/main" val="10006"/>
                  </a:ext>
                </a:extLst>
              </a:tr>
              <a:tr h="335617">
                <a:tc>
                  <a:txBody>
                    <a:bodyPr/>
                    <a:lstStyle/>
                    <a:p>
                      <a:pPr marL="214629" indent="-214629">
                        <a:defRPr sz="1800"/>
                      </a:pPr>
                      <a:r>
                        <a:rPr sz="1000" cap="all" dirty="0">
                          <a:solidFill>
                            <a:srgbClr val="535353"/>
                          </a:solidFill>
                          <a:latin typeface="Univers LT Std 55 Roman"/>
                          <a:ea typeface="Univers LT Std 55 Roman"/>
                          <a:cs typeface="Univers LT Std 55 Roman"/>
                          <a:sym typeface="Univers LT Std 55 Roman"/>
                        </a:rPr>
                        <a:t>Falls with Moderate and Major Injury</a:t>
                      </a:r>
                    </a:p>
                  </a:txBody>
                  <a:tcPr marT="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marL="136525" indent="-136525">
                        <a:defRPr sz="1800"/>
                      </a:pPr>
                      <a:r>
                        <a:rPr sz="1000">
                          <a:solidFill>
                            <a:srgbClr val="535353"/>
                          </a:solidFill>
                          <a:latin typeface="Univers LT Std 45 Light"/>
                          <a:ea typeface="Univers LT Std 45 Light"/>
                          <a:cs typeface="Univers LT Std 45 Light"/>
                          <a:sym typeface="Univers LT Std 45 Light"/>
                        </a:rPr>
                        <a:t>0.07</a:t>
                      </a:r>
                    </a:p>
                  </a:txBody>
                  <a:tcPr marT="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marL="135254" indent="-135254">
                        <a:defRPr sz="1800"/>
                      </a:pPr>
                      <a:r>
                        <a:rPr sz="1000">
                          <a:solidFill>
                            <a:srgbClr val="E32237"/>
                          </a:solidFill>
                          <a:latin typeface="Univers LT Std 55 Roman"/>
                          <a:ea typeface="Univers LT Std 55 Roman"/>
                          <a:cs typeface="Univers LT Std 55 Roman"/>
                          <a:sym typeface="Univers LT Std 55 Roman"/>
                        </a:rPr>
                        <a:t>0.08</a:t>
                      </a:r>
                    </a:p>
                  </a:txBody>
                  <a:tcPr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E32237">
                        <a:alpha val="10000"/>
                      </a:srgbClr>
                    </a:solidFill>
                  </a:tcPr>
                </a:tc>
                <a:extLst>
                  <a:ext uri="{0D108BD9-81ED-4DB2-BD59-A6C34878D82A}">
                    <a16:rowId xmlns:a16="http://schemas.microsoft.com/office/drawing/2014/main" val="10007"/>
                  </a:ext>
                </a:extLst>
              </a:tr>
              <a:tr h="697011">
                <a:tc>
                  <a:txBody>
                    <a:bodyPr/>
                    <a:lstStyle/>
                    <a:p>
                      <a:pPr marL="214629" indent="-214629">
                        <a:defRPr sz="1800"/>
                      </a:pPr>
                      <a:r>
                        <a:rPr sz="1000" cap="all" dirty="0">
                          <a:solidFill>
                            <a:srgbClr val="535353"/>
                          </a:solidFill>
                          <a:latin typeface="Univers LT Std 55 Roman"/>
                          <a:ea typeface="Univers LT Std 55 Roman"/>
                          <a:cs typeface="Univers LT Std 55 Roman"/>
                          <a:sym typeface="Univers LT Std 55 Roman"/>
                        </a:rPr>
                        <a:t>Reduce the # of physical assaults that lead to injury across 5 high risk areas</a:t>
                      </a:r>
                    </a:p>
                  </a:txBody>
                  <a:tcPr marT="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dirty="0">
                          <a:solidFill>
                            <a:srgbClr val="535353"/>
                          </a:solidFill>
                          <a:latin typeface="Univers LT Std 45 Light"/>
                          <a:ea typeface="Univers LT Std 45 Light"/>
                          <a:cs typeface="Univers LT Std 45 Light"/>
                          <a:sym typeface="Univers LT Std 45 Light"/>
                        </a:rPr>
                        <a:t>Avg of less than 4 assaults per month with injury</a:t>
                      </a:r>
                    </a:p>
                  </a:txBody>
                  <a:tcPr marT="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a:defRPr sz="1800"/>
                      </a:pPr>
                      <a:r>
                        <a:rPr sz="1000" dirty="0">
                          <a:solidFill>
                            <a:srgbClr val="E32237"/>
                          </a:solidFill>
                          <a:latin typeface="Univers LT Std 55 Roman"/>
                          <a:ea typeface="Univers LT Std 55 Roman"/>
                          <a:cs typeface="Univers LT Std 55 Roman"/>
                          <a:sym typeface="Univers LT Std 55 Roman"/>
                        </a:rPr>
                        <a:t>Avg of 6 assaults with injury, per month</a:t>
                      </a:r>
                    </a:p>
                  </a:txBody>
                  <a:tcPr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E32237">
                        <a:alpha val="10000"/>
                      </a:srgbClr>
                    </a:solidFill>
                  </a:tcPr>
                </a:tc>
                <a:extLst>
                  <a:ext uri="{0D108BD9-81ED-4DB2-BD59-A6C34878D82A}">
                    <a16:rowId xmlns:a16="http://schemas.microsoft.com/office/drawing/2014/main" val="10008"/>
                  </a:ext>
                </a:extLst>
              </a:tr>
              <a:tr h="335617">
                <a:tc>
                  <a:txBody>
                    <a:bodyPr/>
                    <a:lstStyle/>
                    <a:p>
                      <a:pPr>
                        <a:defRPr sz="1800"/>
                      </a:pPr>
                      <a:r>
                        <a:rPr sz="1000" cap="all">
                          <a:solidFill>
                            <a:srgbClr val="535353"/>
                          </a:solidFill>
                          <a:latin typeface="Univers LT Std 55 Roman"/>
                          <a:ea typeface="Univers LT Std 55 Roman"/>
                          <a:cs typeface="Univers LT Std 55 Roman"/>
                          <a:sym typeface="Univers LT Std 55 Roman"/>
                        </a:rPr>
                        <a:t>Account Receivable Days</a:t>
                      </a:r>
                    </a:p>
                  </a:txBody>
                  <a:tcPr marT="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59</a:t>
                      </a:r>
                    </a:p>
                  </a:txBody>
                  <a:tcPr marT="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a:defRPr sz="1800"/>
                      </a:pPr>
                      <a:r>
                        <a:rPr sz="1000">
                          <a:solidFill>
                            <a:srgbClr val="7AC143"/>
                          </a:solidFill>
                          <a:latin typeface="Univers LT Std 55 Roman"/>
                          <a:ea typeface="Univers LT Std 55 Roman"/>
                          <a:cs typeface="Univers LT Std 55 Roman"/>
                          <a:sym typeface="Univers LT Std 55 Roman"/>
                        </a:rPr>
                        <a:t>58</a:t>
                      </a:r>
                    </a:p>
                  </a:txBody>
                  <a:tcPr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7AC143">
                        <a:alpha val="10000"/>
                      </a:srgbClr>
                    </a:solidFill>
                  </a:tcPr>
                </a:tc>
                <a:extLst>
                  <a:ext uri="{0D108BD9-81ED-4DB2-BD59-A6C34878D82A}">
                    <a16:rowId xmlns:a16="http://schemas.microsoft.com/office/drawing/2014/main" val="10009"/>
                  </a:ext>
                </a:extLst>
              </a:tr>
              <a:tr h="335617">
                <a:tc>
                  <a:txBody>
                    <a:bodyPr/>
                    <a:lstStyle/>
                    <a:p>
                      <a:pPr>
                        <a:defRPr sz="1800"/>
                      </a:pPr>
                      <a:r>
                        <a:rPr sz="1000" cap="all" dirty="0">
                          <a:solidFill>
                            <a:srgbClr val="535353"/>
                          </a:solidFill>
                          <a:latin typeface="Univers LT Std 55 Roman"/>
                          <a:ea typeface="Univers LT Std 55 Roman"/>
                          <a:cs typeface="Univers LT Std 55 Roman"/>
                          <a:sym typeface="Univers LT Std 55 Roman"/>
                        </a:rPr>
                        <a:t>% Realized Revenue</a:t>
                      </a:r>
                    </a:p>
                  </a:txBody>
                  <a:tcPr marT="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535353"/>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14.25%</a:t>
                      </a:r>
                    </a:p>
                  </a:txBody>
                  <a:tcPr marT="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535353"/>
                      </a:solidFill>
                      <a:miter lim="400000"/>
                    </a:lnB>
                    <a:noFill/>
                  </a:tcPr>
                </a:tc>
                <a:tc>
                  <a:txBody>
                    <a:bodyPr/>
                    <a:lstStyle/>
                    <a:p>
                      <a:pPr>
                        <a:defRPr sz="1800"/>
                      </a:pPr>
                      <a:r>
                        <a:rPr sz="1000">
                          <a:solidFill>
                            <a:srgbClr val="E32237"/>
                          </a:solidFill>
                          <a:latin typeface="Univers LT Std 55 Roman"/>
                          <a:ea typeface="Univers LT Std 55 Roman"/>
                          <a:cs typeface="Univers LT Std 55 Roman"/>
                          <a:sym typeface="Univers LT Std 55 Roman"/>
                        </a:rPr>
                        <a:t>14%</a:t>
                      </a:r>
                    </a:p>
                  </a:txBody>
                  <a:tcPr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535353"/>
                      </a:solidFill>
                      <a:miter lim="400000"/>
                    </a:lnB>
                    <a:solidFill>
                      <a:srgbClr val="E32237">
                        <a:alpha val="10000"/>
                      </a:srgbClr>
                    </a:solidFill>
                  </a:tcPr>
                </a:tc>
                <a:extLst>
                  <a:ext uri="{0D108BD9-81ED-4DB2-BD59-A6C34878D82A}">
                    <a16:rowId xmlns:a16="http://schemas.microsoft.com/office/drawing/2014/main" val="10010"/>
                  </a:ext>
                </a:extLst>
              </a:tr>
              <a:tr h="335617">
                <a:tc>
                  <a:txBody>
                    <a:bodyPr/>
                    <a:lstStyle/>
                    <a:p>
                      <a:pPr>
                        <a:defRPr sz="1800"/>
                      </a:pPr>
                      <a:r>
                        <a:rPr sz="1000" cap="all">
                          <a:solidFill>
                            <a:srgbClr val="535353"/>
                          </a:solidFill>
                          <a:latin typeface="Univers LT Std 55 Roman"/>
                          <a:ea typeface="Univers LT Std 55 Roman"/>
                          <a:cs typeface="Univers LT Std 55 Roman"/>
                          <a:sym typeface="Univers LT Std 55 Roman"/>
                        </a:rPr>
                        <a:t>Hospital Billing Denial Rate</a:t>
                      </a:r>
                    </a:p>
                  </a:txBody>
                  <a:tcPr marT="0" marB="0" anchor="ctr" horzOverflow="overflow">
                    <a:lnL w="6350">
                      <a:solidFill>
                        <a:srgbClr val="A7A7A7"/>
                      </a:solidFill>
                      <a:miter lim="400000"/>
                    </a:lnL>
                    <a:lnR w="6350">
                      <a:solidFill>
                        <a:srgbClr val="A7A7A7"/>
                      </a:solidFill>
                      <a:custDash>
                        <a:ds d="100000" sp="200000"/>
                      </a:custDash>
                    </a:lnR>
                    <a:lnT w="6350">
                      <a:solidFill>
                        <a:srgbClr val="535353"/>
                      </a:solidFill>
                      <a:miter lim="400000"/>
                    </a:lnT>
                    <a:lnB w="6350">
                      <a:solidFill>
                        <a:srgbClr val="A7A7A7"/>
                      </a:solidFill>
                      <a:miter lim="400000"/>
                    </a:lnB>
                    <a:solidFill>
                      <a:srgbClr val="005695">
                        <a:alpha val="10000"/>
                      </a:srgbClr>
                    </a:solidFill>
                  </a:tcPr>
                </a:tc>
                <a:tc>
                  <a:txBody>
                    <a:bodyPr/>
                    <a:lstStyle/>
                    <a:p>
                      <a:pPr>
                        <a:defRPr sz="1800"/>
                      </a:pPr>
                      <a:r>
                        <a:rPr sz="1000">
                          <a:solidFill>
                            <a:srgbClr val="535353"/>
                          </a:solidFill>
                          <a:latin typeface="Univers LT Std 45 Light"/>
                          <a:ea typeface="Univers LT Std 45 Light"/>
                          <a:cs typeface="Univers LT Std 45 Light"/>
                          <a:sym typeface="Univers LT Std 45 Light"/>
                        </a:rPr>
                        <a:t>15.6%</a:t>
                      </a:r>
                    </a:p>
                  </a:txBody>
                  <a:tcPr marT="0" marB="0" anchor="ctr" horzOverflow="overflow">
                    <a:lnL w="6350">
                      <a:solidFill>
                        <a:srgbClr val="A7A7A7"/>
                      </a:solidFill>
                      <a:custDash>
                        <a:ds d="100000" sp="200000"/>
                      </a:custDash>
                    </a:lnL>
                    <a:lnR w="6350">
                      <a:solidFill>
                        <a:srgbClr val="A7A7A7"/>
                      </a:solidFill>
                      <a:custDash>
                        <a:ds d="100000" sp="200000"/>
                      </a:custDash>
                    </a:lnR>
                    <a:lnT w="6350">
                      <a:solidFill>
                        <a:srgbClr val="535353"/>
                      </a:solidFill>
                      <a:miter lim="400000"/>
                    </a:lnT>
                    <a:lnB w="6350">
                      <a:solidFill>
                        <a:srgbClr val="A7A7A7"/>
                      </a:solidFill>
                      <a:miter lim="400000"/>
                    </a:lnB>
                    <a:noFill/>
                  </a:tcPr>
                </a:tc>
                <a:tc>
                  <a:txBody>
                    <a:bodyPr/>
                    <a:lstStyle/>
                    <a:p>
                      <a:pPr>
                        <a:defRPr sz="1800"/>
                      </a:pPr>
                      <a:r>
                        <a:rPr sz="1000" dirty="0">
                          <a:solidFill>
                            <a:srgbClr val="E32237"/>
                          </a:solidFill>
                          <a:latin typeface="Univers LT Std 55 Roman"/>
                          <a:ea typeface="Univers LT Std 55 Roman"/>
                          <a:cs typeface="Univers LT Std 55 Roman"/>
                          <a:sym typeface="Univers LT Std 55 Roman"/>
                        </a:rPr>
                        <a:t>15.8%</a:t>
                      </a:r>
                    </a:p>
                  </a:txBody>
                  <a:tcPr marT="0" marB="0" anchor="ctr" horzOverflow="overflow">
                    <a:lnL w="6350">
                      <a:solidFill>
                        <a:srgbClr val="A7A7A7"/>
                      </a:solidFill>
                      <a:custDash>
                        <a:ds d="100000" sp="200000"/>
                      </a:custDash>
                    </a:lnL>
                    <a:lnR w="6350">
                      <a:solidFill>
                        <a:srgbClr val="A7A7A7"/>
                      </a:solidFill>
                      <a:miter lim="400000"/>
                    </a:lnR>
                    <a:lnT w="6350">
                      <a:solidFill>
                        <a:srgbClr val="535353"/>
                      </a:solidFill>
                      <a:miter lim="400000"/>
                    </a:lnT>
                    <a:lnB w="6350">
                      <a:solidFill>
                        <a:srgbClr val="A7A7A7"/>
                      </a:solidFill>
                      <a:miter lim="400000"/>
                    </a:lnB>
                    <a:solidFill>
                      <a:srgbClr val="E32237">
                        <a:alpha val="10000"/>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238770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xfrm>
            <a:off x="457200" y="211139"/>
            <a:ext cx="8229600" cy="1143001"/>
          </a:xfrm>
          <a:prstGeom prst="rect">
            <a:avLst/>
          </a:prstGeom>
        </p:spPr>
        <p:txBody>
          <a:bodyPr/>
          <a:lstStyle/>
          <a:p>
            <a:pPr lvl="1">
              <a:spcBef>
                <a:spcPts val="900"/>
              </a:spcBef>
              <a:defRPr>
                <a:solidFill>
                  <a:srgbClr val="FFFFFF"/>
                </a:solidFill>
              </a:defRPr>
            </a:pPr>
            <a:r>
              <a:t>Capital Projects</a:t>
            </a:r>
          </a:p>
          <a:p>
            <a:pPr lvl="1">
              <a:spcBef>
                <a:spcPts val="900"/>
              </a:spcBef>
              <a:defRPr sz="1600" cap="all" spc="0">
                <a:solidFill>
                  <a:srgbClr val="FFFFFF"/>
                </a:solidFill>
                <a:latin typeface="Univers LT Std 57 Cn"/>
                <a:ea typeface="Univers LT Std 57 Cn"/>
                <a:cs typeface="Univers LT Std 57 Cn"/>
                <a:sym typeface="Univers LT Std 57 Cn"/>
              </a:defRPr>
            </a:pPr>
            <a:r>
              <a:t>Building our future</a:t>
            </a:r>
          </a:p>
        </p:txBody>
      </p:sp>
      <p:sp>
        <p:nvSpPr>
          <p:cNvPr id="297" name="Employee Celebrations…"/>
          <p:cNvSpPr txBox="1"/>
          <p:nvPr/>
        </p:nvSpPr>
        <p:spPr>
          <a:xfrm>
            <a:off x="3227096" y="1981459"/>
            <a:ext cx="5517090"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AC143"/>
                </a:solidFill>
              </a:defRPr>
            </a:pPr>
            <a:r>
              <a:rPr dirty="0"/>
              <a:t>ZSFG Receives Funding for Critical Capital Upgrades</a:t>
            </a:r>
          </a:p>
          <a:p>
            <a:pPr algn="l">
              <a:defRPr sz="1400"/>
            </a:pPr>
            <a:r>
              <a:rPr dirty="0"/>
              <a:t>With the passage of Prop B in November, </a:t>
            </a:r>
            <a:r>
              <a:rPr lang="en-US" dirty="0"/>
              <a:t>ZSFG will make </a:t>
            </a:r>
            <a:r>
              <a:rPr dirty="0"/>
              <a:t>healthcare infrastructure</a:t>
            </a:r>
            <a:r>
              <a:rPr lang="en-US" dirty="0"/>
              <a:t> improvements </a:t>
            </a:r>
            <a:r>
              <a:rPr dirty="0"/>
              <a:t>including seismic</a:t>
            </a:r>
            <a:r>
              <a:rPr lang="en-US" dirty="0"/>
              <a:t> retrofit of Building 3, </a:t>
            </a:r>
            <a:r>
              <a:rPr dirty="0"/>
              <a:t>mechanical and IT systems</a:t>
            </a:r>
            <a:r>
              <a:rPr lang="en-US" dirty="0"/>
              <a:t> upgrades</a:t>
            </a:r>
            <a:r>
              <a:rPr dirty="0"/>
              <a:t>, </a:t>
            </a:r>
            <a:r>
              <a:rPr lang="en-US" dirty="0"/>
              <a:t>and </a:t>
            </a:r>
            <a:r>
              <a:rPr dirty="0"/>
              <a:t>climate-resilient infrastructure </a:t>
            </a:r>
            <a:r>
              <a:rPr lang="en-US" dirty="0"/>
              <a:t>improvements.</a:t>
            </a:r>
            <a:endParaRPr dirty="0"/>
          </a:p>
        </p:txBody>
      </p:sp>
      <p:sp>
        <p:nvSpPr>
          <p:cNvPr id="298" name="Trauma Month…"/>
          <p:cNvSpPr txBox="1"/>
          <p:nvPr/>
        </p:nvSpPr>
        <p:spPr>
          <a:xfrm>
            <a:off x="6140115" y="4676644"/>
            <a:ext cx="2568501"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AC143"/>
                </a:solidFill>
              </a:defRPr>
            </a:pPr>
            <a:r>
              <a:t>Dialysis Relocation</a:t>
            </a:r>
          </a:p>
          <a:p>
            <a:pPr algn="l">
              <a:defRPr sz="1400"/>
            </a:pPr>
            <a:r>
              <a:t>This new and modern facility for dialysis patients is on track to be substantially complete by the end of 2025. </a:t>
            </a:r>
          </a:p>
        </p:txBody>
      </p:sp>
      <p:sp>
        <p:nvSpPr>
          <p:cNvPr id="299" name="Nurses Week…"/>
          <p:cNvSpPr txBox="1"/>
          <p:nvPr/>
        </p:nvSpPr>
        <p:spPr>
          <a:xfrm>
            <a:off x="3283680" y="4658173"/>
            <a:ext cx="2549856" cy="1723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AC143"/>
                </a:solidFill>
              </a:defRPr>
            </a:pPr>
            <a:r>
              <a:rPr dirty="0"/>
              <a:t>Psychiatric Emergency Services</a:t>
            </a:r>
          </a:p>
          <a:p>
            <a:pPr algn="l">
              <a:defRPr sz="1400"/>
            </a:pPr>
            <a:r>
              <a:rPr lang="en-US" dirty="0"/>
              <a:t>M</a:t>
            </a:r>
            <a:r>
              <a:rPr dirty="0"/>
              <a:t>ore than 40% complete, construction of the new 8,000-square-foot PES will bring in much-needed daylight for patients and expand the size of the unit for better patient care. </a:t>
            </a:r>
          </a:p>
        </p:txBody>
      </p:sp>
      <p:pic>
        <p:nvPicPr>
          <p:cNvPr id="300" name="Dialysis 4.JPG" descr="Dialysis 4.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120084" y="3448663"/>
            <a:ext cx="2566716" cy="1085393"/>
          </a:xfrm>
          <a:prstGeom prst="rect">
            <a:avLst/>
          </a:prstGeom>
          <a:ln w="12700">
            <a:miter lim="400000"/>
          </a:ln>
        </p:spPr>
      </p:pic>
      <p:sp>
        <p:nvSpPr>
          <p:cNvPr id="301" name="Nurses Week…"/>
          <p:cNvSpPr txBox="1"/>
          <p:nvPr/>
        </p:nvSpPr>
        <p:spPr>
          <a:xfrm>
            <a:off x="427246" y="4658173"/>
            <a:ext cx="2549856" cy="166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7AC143"/>
                </a:solidFill>
              </a:defRPr>
            </a:pPr>
            <a:r>
              <a:rPr dirty="0"/>
              <a:t>Clinical Lab Completion</a:t>
            </a:r>
          </a:p>
          <a:p>
            <a:pPr algn="l">
              <a:defRPr sz="1400"/>
            </a:pPr>
            <a:r>
              <a:rPr lang="en-US" dirty="0"/>
              <a:t>C</a:t>
            </a:r>
            <a:r>
              <a:rPr dirty="0"/>
              <a:t>ompleted project in May</a:t>
            </a:r>
            <a:r>
              <a:rPr lang="en-US" dirty="0"/>
              <a:t>, t</a:t>
            </a:r>
            <a:r>
              <a:rPr dirty="0"/>
              <a:t>his tremendous undertaking included the installation of a modern robotic clinical lab track that </a:t>
            </a:r>
            <a:r>
              <a:rPr lang="en-US" dirty="0"/>
              <a:t>n</a:t>
            </a:r>
            <a:r>
              <a:rPr dirty="0"/>
              <a:t>ow process</a:t>
            </a:r>
            <a:r>
              <a:rPr lang="en-US" dirty="0"/>
              <a:t>es</a:t>
            </a:r>
            <a:r>
              <a:rPr dirty="0"/>
              <a:t> more diagnostic tests, helping meet increasing </a:t>
            </a:r>
            <a:r>
              <a:rPr lang="en-US" dirty="0"/>
              <a:t>patient d</a:t>
            </a:r>
            <a:r>
              <a:rPr dirty="0"/>
              <a:t>emand.</a:t>
            </a:r>
          </a:p>
        </p:txBody>
      </p:sp>
      <p:pic>
        <p:nvPicPr>
          <p:cNvPr id="302" name="Building Our Future Section Cover.jpeg" descr="Building Our Future Section Cover.jpe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17198" y="2050901"/>
            <a:ext cx="2549856" cy="2482915"/>
          </a:xfrm>
          <a:prstGeom prst="rect">
            <a:avLst/>
          </a:prstGeom>
          <a:ln w="12700">
            <a:miter lim="400000"/>
          </a:ln>
        </p:spPr>
      </p:pic>
      <p:pic>
        <p:nvPicPr>
          <p:cNvPr id="303" name="PES framing.JPG" descr="PES framing.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265298" y="3451639"/>
            <a:ext cx="2566716" cy="10795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xfrm>
            <a:off x="457200" y="211139"/>
            <a:ext cx="8229600" cy="1143001"/>
          </a:xfrm>
          <a:prstGeom prst="rect">
            <a:avLst/>
          </a:prstGeom>
        </p:spPr>
        <p:txBody>
          <a:bodyPr/>
          <a:lstStyle/>
          <a:p>
            <a:pPr lvl="1">
              <a:spcBef>
                <a:spcPts val="900"/>
              </a:spcBef>
              <a:defRPr>
                <a:solidFill>
                  <a:srgbClr val="FFFFFF"/>
                </a:solidFill>
              </a:defRPr>
            </a:pPr>
            <a:r>
              <a:t>UCSF at ZSFG</a:t>
            </a:r>
          </a:p>
          <a:p>
            <a:pPr lvl="1">
              <a:spcBef>
                <a:spcPts val="900"/>
              </a:spcBef>
              <a:defRPr sz="1600" cap="all" spc="0">
                <a:solidFill>
                  <a:srgbClr val="FFFFFF"/>
                </a:solidFill>
                <a:latin typeface="Univers LT Std 57 Cn"/>
                <a:ea typeface="Univers LT Std 57 Cn"/>
                <a:cs typeface="Univers LT Std 57 Cn"/>
                <a:sym typeface="Univers LT Std 57 Cn"/>
              </a:defRPr>
            </a:pPr>
            <a:r>
              <a:t>Research highlights</a:t>
            </a:r>
          </a:p>
        </p:txBody>
      </p:sp>
      <p:sp>
        <p:nvSpPr>
          <p:cNvPr id="306" name="TextBox 3"/>
          <p:cNvSpPr txBox="1"/>
          <p:nvPr/>
        </p:nvSpPr>
        <p:spPr>
          <a:xfrm>
            <a:off x="396625" y="4843882"/>
            <a:ext cx="2628031" cy="166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defRPr sz="1800" b="1">
                <a:solidFill>
                  <a:srgbClr val="005695"/>
                </a:solidFill>
              </a:defRPr>
            </a:pPr>
            <a:r>
              <a:rPr dirty="0"/>
              <a:t>Neurology</a:t>
            </a:r>
          </a:p>
          <a:p>
            <a:pPr algn="l">
              <a:defRPr sz="1400">
                <a:solidFill>
                  <a:srgbClr val="3E3E3E"/>
                </a:solidFill>
              </a:defRPr>
            </a:pPr>
            <a:r>
              <a:rPr lang="en-US" dirty="0"/>
              <a:t>An i</a:t>
            </a:r>
            <a:r>
              <a:rPr dirty="0"/>
              <a:t>nvestigation on </a:t>
            </a:r>
            <a:r>
              <a:rPr lang="en-US" dirty="0"/>
              <a:t>s</a:t>
            </a:r>
            <a:r>
              <a:rPr dirty="0"/>
              <a:t>ubstance use-related in cardiac arrest </a:t>
            </a:r>
            <a:r>
              <a:rPr lang="en-US" dirty="0"/>
              <a:t>patients found more severe outcomes for cases involving fentanyl use, which</a:t>
            </a:r>
            <a:r>
              <a:rPr dirty="0"/>
              <a:t> informs </a:t>
            </a:r>
            <a:r>
              <a:rPr lang="en-US" dirty="0"/>
              <a:t>resuscitation education with overdose prevention groups</a:t>
            </a:r>
            <a:r>
              <a:rPr dirty="0"/>
              <a:t>.</a:t>
            </a:r>
          </a:p>
        </p:txBody>
      </p:sp>
      <p:pic>
        <p:nvPicPr>
          <p:cNvPr id="307" name="Image" descr="Image"/>
          <p:cNvPicPr>
            <a:picLocks noChangeAspect="1"/>
          </p:cNvPicPr>
          <p:nvPr/>
        </p:nvPicPr>
        <p:blipFill>
          <a:blip r:embed="rId2"/>
          <a:stretch>
            <a:fillRect/>
          </a:stretch>
        </p:blipFill>
        <p:spPr>
          <a:xfrm>
            <a:off x="446394" y="1940543"/>
            <a:ext cx="8251212" cy="2618778"/>
          </a:xfrm>
          <a:prstGeom prst="rect">
            <a:avLst/>
          </a:prstGeom>
          <a:ln w="12700">
            <a:miter lim="400000"/>
          </a:ln>
        </p:spPr>
      </p:pic>
      <p:sp>
        <p:nvSpPr>
          <p:cNvPr id="308" name="TextBox 3"/>
          <p:cNvSpPr txBox="1"/>
          <p:nvPr/>
        </p:nvSpPr>
        <p:spPr>
          <a:xfrm>
            <a:off x="3277035" y="4843883"/>
            <a:ext cx="2628030" cy="166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defRPr sz="1800" b="1">
                <a:solidFill>
                  <a:srgbClr val="005695"/>
                </a:solidFill>
              </a:defRPr>
            </a:pPr>
            <a:r>
              <a:rPr dirty="0"/>
              <a:t>Surgery</a:t>
            </a:r>
          </a:p>
          <a:p>
            <a:pPr algn="l">
              <a:defRPr sz="1400">
                <a:solidFill>
                  <a:srgbClr val="3E3E3E"/>
                </a:solidFill>
              </a:defRPr>
            </a:pPr>
            <a:r>
              <a:rPr dirty="0"/>
              <a:t>The division advanced its mission of improving outcomes for trauma and critically ill patients through impactful research, collaboration, and innovation, producing more than 90 peer-reviewed publications.</a:t>
            </a:r>
          </a:p>
        </p:txBody>
      </p:sp>
      <p:sp>
        <p:nvSpPr>
          <p:cNvPr id="309" name="TextBox 3"/>
          <p:cNvSpPr txBox="1"/>
          <p:nvPr/>
        </p:nvSpPr>
        <p:spPr>
          <a:xfrm>
            <a:off x="6157444" y="4843883"/>
            <a:ext cx="2628030" cy="166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defRPr sz="1800" b="1">
                <a:solidFill>
                  <a:srgbClr val="005695"/>
                </a:solidFill>
              </a:defRPr>
            </a:pPr>
            <a:r>
              <a:rPr dirty="0"/>
              <a:t>Emergency Medicine</a:t>
            </a:r>
          </a:p>
          <a:p>
            <a:pPr algn="l">
              <a:defRPr sz="1400">
                <a:solidFill>
                  <a:srgbClr val="3E3E3E"/>
                </a:solidFill>
              </a:defRPr>
            </a:pPr>
            <a:r>
              <a:rPr dirty="0"/>
              <a:t>Medical staff continue to make significant contributions to scientific advancement and patient care, with more than 150 peer-reviewed publications</a:t>
            </a:r>
            <a:r>
              <a:rPr lang="en-US" dirty="0"/>
              <a:t> representing a broad spectrum of research topics.</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itle 1"/>
          <p:cNvSpPr txBox="1">
            <a:spLocks noGrp="1"/>
          </p:cNvSpPr>
          <p:nvPr>
            <p:ph type="title"/>
          </p:nvPr>
        </p:nvSpPr>
        <p:spPr>
          <a:xfrm>
            <a:off x="457200" y="211139"/>
            <a:ext cx="8229600" cy="1143001"/>
          </a:xfrm>
          <a:prstGeom prst="rect">
            <a:avLst/>
          </a:prstGeom>
        </p:spPr>
        <p:txBody>
          <a:bodyPr/>
          <a:lstStyle/>
          <a:p>
            <a:pPr lvl="1" defTabSz="370331">
              <a:defRPr sz="3100" spc="0">
                <a:solidFill>
                  <a:srgbClr val="FFFFFF"/>
                </a:solidFill>
              </a:defRPr>
            </a:pPr>
            <a:r>
              <a:t>San Francisco General Hospital Foundation</a:t>
            </a:r>
          </a:p>
        </p:txBody>
      </p:sp>
      <p:sp>
        <p:nvSpPr>
          <p:cNvPr id="312" name="Employee Celebrations…"/>
          <p:cNvSpPr txBox="1"/>
          <p:nvPr/>
        </p:nvSpPr>
        <p:spPr>
          <a:xfrm>
            <a:off x="353001" y="4750310"/>
            <a:ext cx="2549856"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E32237"/>
                </a:solidFill>
              </a:defRPr>
            </a:pPr>
            <a:r>
              <a:rPr dirty="0"/>
              <a:t>Hero &amp; Heart Awards</a:t>
            </a:r>
          </a:p>
          <a:p>
            <a:pPr algn="l">
              <a:defRPr sz="1400"/>
            </a:pPr>
            <a:r>
              <a:rPr dirty="0"/>
              <a:t>Congratulations to Michael Texada, the Wraparound Project; Dr. Marlene Martin, Addiction Care Team; and Kathryn Margolis, PhD, </a:t>
            </a:r>
            <a:r>
              <a:rPr dirty="0" err="1"/>
              <a:t>Health</a:t>
            </a:r>
            <a:r>
              <a:rPr lang="en-US" dirty="0" err="1"/>
              <a:t>y</a:t>
            </a:r>
            <a:r>
              <a:rPr dirty="0" err="1"/>
              <a:t>Steps</a:t>
            </a:r>
            <a:r>
              <a:rPr dirty="0"/>
              <a:t>.</a:t>
            </a:r>
          </a:p>
        </p:txBody>
      </p:sp>
      <p:sp>
        <p:nvSpPr>
          <p:cNvPr id="313" name="Trauma Month…"/>
          <p:cNvSpPr txBox="1"/>
          <p:nvPr/>
        </p:nvSpPr>
        <p:spPr>
          <a:xfrm>
            <a:off x="6214360" y="4768780"/>
            <a:ext cx="2568501" cy="1450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E32237"/>
                </a:solidFill>
              </a:defRPr>
            </a:pPr>
            <a:r>
              <a:rPr dirty="0"/>
              <a:t>Project Reach</a:t>
            </a:r>
          </a:p>
          <a:p>
            <a:pPr algn="l">
              <a:defRPr sz="1400"/>
            </a:pPr>
            <a:r>
              <a:rPr dirty="0"/>
              <a:t>Transforming surgical care </a:t>
            </a:r>
            <a:r>
              <a:rPr lang="en-US" dirty="0"/>
              <a:t>for people </a:t>
            </a:r>
            <a:r>
              <a:rPr dirty="0"/>
              <a:t>experiencing housing instability or homelessness by developing care plans that meet patients where they are.</a:t>
            </a:r>
          </a:p>
        </p:txBody>
      </p:sp>
      <p:sp>
        <p:nvSpPr>
          <p:cNvPr id="314" name="Nurses Week…"/>
          <p:cNvSpPr txBox="1"/>
          <p:nvPr/>
        </p:nvSpPr>
        <p:spPr>
          <a:xfrm>
            <a:off x="3283680" y="4750310"/>
            <a:ext cx="2549856" cy="1513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E32237"/>
                </a:solidFill>
              </a:defRPr>
            </a:pPr>
            <a:r>
              <a:rPr dirty="0"/>
              <a:t>Equity and Innovation Grants</a:t>
            </a:r>
          </a:p>
          <a:p>
            <a:pPr algn="l">
              <a:defRPr sz="1400"/>
            </a:pPr>
            <a:r>
              <a:rPr dirty="0"/>
              <a:t>Two grantees received a $100,000 capacity-building grant, for new initiatives that will have a widespread impact on patient care.</a:t>
            </a:r>
          </a:p>
        </p:txBody>
      </p:sp>
      <p:pic>
        <p:nvPicPr>
          <p:cNvPr id="315" name="4319-heartsinsf-250206.jpg" descr="4319-heartsinsf-250206.jpg"/>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22350" y="2089221"/>
            <a:ext cx="8299300" cy="252893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taff Experience and Wellness"/>
          <p:cNvSpPr txBox="1">
            <a:spLocks noGrp="1"/>
          </p:cNvSpPr>
          <p:nvPr>
            <p:ph type="title"/>
          </p:nvPr>
        </p:nvSpPr>
        <p:spPr>
          <a:prstGeom prst="rect">
            <a:avLst/>
          </a:prstGeom>
        </p:spPr>
        <p:txBody>
          <a:bodyPr/>
          <a:lstStyle/>
          <a:p>
            <a:r>
              <a:t>Community Outreach</a:t>
            </a:r>
          </a:p>
        </p:txBody>
      </p:sp>
      <p:pic>
        <p:nvPicPr>
          <p:cNvPr id="318" name="Milk Drive.jpeg" descr="Milk Drive.jpe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17198" y="1973495"/>
            <a:ext cx="3674126" cy="2314521"/>
          </a:xfrm>
          <a:prstGeom prst="rect">
            <a:avLst/>
          </a:prstGeom>
          <a:ln w="12700">
            <a:miter lim="400000"/>
          </a:ln>
        </p:spPr>
      </p:pic>
      <p:pic>
        <p:nvPicPr>
          <p:cNvPr id="319" name="Colorectal Cancer.JPG" descr="Colorectal Cancer.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003564" y="1965954"/>
            <a:ext cx="3546962" cy="2311401"/>
          </a:xfrm>
          <a:prstGeom prst="rect">
            <a:avLst/>
          </a:prstGeom>
          <a:ln w="12700">
            <a:miter lim="400000"/>
          </a:ln>
        </p:spPr>
      </p:pic>
      <p:sp>
        <p:nvSpPr>
          <p:cNvPr id="320" name="Nurses Week…"/>
          <p:cNvSpPr txBox="1"/>
          <p:nvPr/>
        </p:nvSpPr>
        <p:spPr>
          <a:xfrm>
            <a:off x="418612" y="4527997"/>
            <a:ext cx="3903241" cy="178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algn="l">
              <a:spcBef>
                <a:spcPts val="600"/>
              </a:spcBef>
              <a:defRPr sz="1800" b="1">
                <a:solidFill>
                  <a:srgbClr val="38939B"/>
                </a:solidFill>
              </a:defRPr>
            </a:pPr>
            <a:r>
              <a:rPr dirty="0"/>
              <a:t>ZSFG Hosts First Milk Drive in</a:t>
            </a:r>
            <a:br>
              <a:rPr dirty="0"/>
            </a:br>
            <a:r>
              <a:rPr dirty="0"/>
              <a:t>San Francisco</a:t>
            </a:r>
          </a:p>
          <a:p>
            <a:pPr algn="l">
              <a:defRPr sz="1400"/>
            </a:pPr>
            <a:r>
              <a:rPr dirty="0"/>
              <a:t>In August, ZSFG hosted San Francisco’s first Milk Drive in partnership with the Mother’s Milk Bank of California. </a:t>
            </a:r>
            <a:r>
              <a:rPr lang="en-US" dirty="0"/>
              <a:t>Z</a:t>
            </a:r>
            <a:r>
              <a:rPr dirty="0"/>
              <a:t>SFG’s Family Birth Center collected more than 3,000 ounces to support NICUs and families in need across the country.</a:t>
            </a:r>
          </a:p>
        </p:txBody>
      </p:sp>
      <p:sp>
        <p:nvSpPr>
          <p:cNvPr id="321" name="Nurses Week…"/>
          <p:cNvSpPr txBox="1"/>
          <p:nvPr/>
        </p:nvSpPr>
        <p:spPr>
          <a:xfrm>
            <a:off x="4957074" y="4527997"/>
            <a:ext cx="3903241" cy="178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algn="l">
              <a:spcBef>
                <a:spcPts val="600"/>
              </a:spcBef>
              <a:defRPr sz="1800" b="1">
                <a:solidFill>
                  <a:srgbClr val="38939B"/>
                </a:solidFill>
              </a:defRPr>
            </a:pPr>
            <a:r>
              <a:t>ZSFG Raises Awareness for Colorectal Cancer</a:t>
            </a:r>
          </a:p>
          <a:p>
            <a:pPr algn="l">
              <a:defRPr sz="1400"/>
            </a:pPr>
            <a:r>
              <a:t>In March, ZSFG’s Gastroenterology (GI) and Nutrition teams hosted community events to promote colorectal cancer prevention, offering education and healthy eating tips to encourage screenings and reduce stigma.</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Nurses Week…"/>
          <p:cNvSpPr txBox="1"/>
          <p:nvPr/>
        </p:nvSpPr>
        <p:spPr>
          <a:xfrm>
            <a:off x="418612" y="4527997"/>
            <a:ext cx="3903241" cy="1876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algn="l">
              <a:spcBef>
                <a:spcPts val="600"/>
              </a:spcBef>
              <a:defRPr sz="1800" b="1">
                <a:solidFill>
                  <a:srgbClr val="38939B"/>
                </a:solidFill>
              </a:defRPr>
            </a:pPr>
            <a:r>
              <a:rPr dirty="0"/>
              <a:t>Community Health Fair in the Western Addition</a:t>
            </a:r>
          </a:p>
          <a:p>
            <a:pPr algn="l">
              <a:defRPr sz="1400"/>
            </a:pPr>
            <a:r>
              <a:rPr dirty="0"/>
              <a:t>The ZSFG Stroke Team and Wraparound Project hosted their first Community Health Fair in the heart of the Western Addition. The free, family-friendly event brought together doctors, nurses, pharmacists, and staff from across DPH.</a:t>
            </a:r>
          </a:p>
        </p:txBody>
      </p:sp>
      <p:sp>
        <p:nvSpPr>
          <p:cNvPr id="324" name="Nurses Week…"/>
          <p:cNvSpPr txBox="1"/>
          <p:nvPr/>
        </p:nvSpPr>
        <p:spPr>
          <a:xfrm>
            <a:off x="4957074" y="4527997"/>
            <a:ext cx="3903241" cy="178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algn="l">
              <a:spcBef>
                <a:spcPts val="600"/>
              </a:spcBef>
              <a:defRPr sz="1800" b="1">
                <a:solidFill>
                  <a:srgbClr val="38939B"/>
                </a:solidFill>
              </a:defRPr>
            </a:pPr>
            <a:r>
              <a:rPr dirty="0"/>
              <a:t>International Overdose Awareness Day</a:t>
            </a:r>
          </a:p>
          <a:p>
            <a:pPr algn="l">
              <a:defRPr sz="1400"/>
            </a:pPr>
            <a:br>
              <a:rPr dirty="0"/>
            </a:br>
            <a:r>
              <a:rPr dirty="0"/>
              <a:t>Staff encouraged open conversations and connected community members to addiction services at several tabling events on the ZSFG campus.</a:t>
            </a:r>
          </a:p>
        </p:txBody>
      </p:sp>
      <p:pic>
        <p:nvPicPr>
          <p:cNvPr id="325" name="Western Addition Fair (3).JPEG" descr="Western Addition Fair (3).JPE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17198" y="1973495"/>
            <a:ext cx="3674126" cy="2314521"/>
          </a:xfrm>
          <a:prstGeom prst="rect">
            <a:avLst/>
          </a:prstGeom>
          <a:ln w="12700">
            <a:miter lim="400000"/>
          </a:ln>
        </p:spPr>
      </p:pic>
      <p:pic>
        <p:nvPicPr>
          <p:cNvPr id="326" name="IMG_0408.jpeg" descr="IMG_0408.jpe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003564" y="1965954"/>
            <a:ext cx="3546961" cy="2311401"/>
          </a:xfrm>
          <a:prstGeom prst="rect">
            <a:avLst/>
          </a:prstGeom>
          <a:ln w="12700">
            <a:miter lim="400000"/>
          </a:ln>
        </p:spPr>
      </p:pic>
      <p:sp>
        <p:nvSpPr>
          <p:cNvPr id="327" name="Staff Experience and Wellness"/>
          <p:cNvSpPr txBox="1">
            <a:spLocks noGrp="1"/>
          </p:cNvSpPr>
          <p:nvPr>
            <p:ph type="title"/>
          </p:nvPr>
        </p:nvSpPr>
        <p:spPr>
          <a:prstGeom prst="rect">
            <a:avLst/>
          </a:prstGeom>
        </p:spPr>
        <p:txBody>
          <a:bodyPr/>
          <a:lstStyle/>
          <a:p>
            <a:r>
              <a:t>Community Outreach</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Employee Celebrations…"/>
          <p:cNvSpPr txBox="1"/>
          <p:nvPr/>
        </p:nvSpPr>
        <p:spPr>
          <a:xfrm>
            <a:off x="290958" y="4393592"/>
            <a:ext cx="2549856" cy="148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900"/>
              </a:spcBef>
              <a:defRPr sz="1800" b="1" spc="34">
                <a:solidFill>
                  <a:srgbClr val="38939B"/>
                </a:solidFill>
              </a:defRPr>
            </a:pPr>
            <a:r>
              <a:t>Values in Action</a:t>
            </a:r>
            <a:endParaRPr sz="1600" spc="35"/>
          </a:p>
          <a:p>
            <a:pPr algn="l">
              <a:spcBef>
                <a:spcPts val="900"/>
              </a:spcBef>
              <a:defRPr sz="1400" spc="33"/>
            </a:pPr>
            <a:r>
              <a:t>Each month ZSFG honors a staff member who exemplifies ZSFG's core values of Joy in Work,</a:t>
            </a:r>
            <a:br/>
            <a:r>
              <a:t>Thirst in Learning, and Compassionate Care.</a:t>
            </a:r>
          </a:p>
        </p:txBody>
      </p:sp>
      <p:sp>
        <p:nvSpPr>
          <p:cNvPr id="330" name="Trauma Month…"/>
          <p:cNvSpPr txBox="1"/>
          <p:nvPr/>
        </p:nvSpPr>
        <p:spPr>
          <a:xfrm>
            <a:off x="6085749" y="4407218"/>
            <a:ext cx="2568501" cy="1577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defRPr sz="1800" b="1" spc="34">
                <a:solidFill>
                  <a:srgbClr val="38939B"/>
                </a:solidFill>
              </a:defRPr>
            </a:pPr>
            <a:r>
              <a:t>Honoring ZSFG Social Workers</a:t>
            </a:r>
            <a:r>
              <a:rPr>
                <a:latin typeface="Times Roman"/>
                <a:ea typeface="Times Roman"/>
                <a:cs typeface="Times Roman"/>
                <a:sym typeface="Times Roman"/>
              </a:rPr>
              <a:t> </a:t>
            </a:r>
            <a:endParaRPr sz="1600" spc="35"/>
          </a:p>
          <a:p>
            <a:pPr algn="l">
              <a:spcBef>
                <a:spcPts val="900"/>
              </a:spcBef>
              <a:defRPr sz="1400" spc="33"/>
            </a:pPr>
            <a:r>
              <a:t>ZSFG held its first Social Workers Awards Ceremony in March to recognize the essential role they play in patient care and advocacy.</a:t>
            </a:r>
          </a:p>
        </p:txBody>
      </p:sp>
      <p:sp>
        <p:nvSpPr>
          <p:cNvPr id="331" name="Nurses Week…"/>
          <p:cNvSpPr txBox="1"/>
          <p:nvPr/>
        </p:nvSpPr>
        <p:spPr>
          <a:xfrm>
            <a:off x="3041873" y="4393591"/>
            <a:ext cx="2549856" cy="1513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900"/>
              </a:spcBef>
              <a:defRPr sz="1800" b="1" spc="34">
                <a:solidFill>
                  <a:srgbClr val="38939B"/>
                </a:solidFill>
              </a:defRPr>
            </a:pPr>
            <a:r>
              <a:t>Black History Month</a:t>
            </a:r>
            <a:r>
              <a:rPr b="0">
                <a:solidFill>
                  <a:srgbClr val="E32237"/>
                </a:solidFill>
                <a:latin typeface="Times Roman"/>
                <a:ea typeface="Times Roman"/>
                <a:cs typeface="Times Roman"/>
                <a:sym typeface="Times Roman"/>
              </a:rPr>
              <a:t> </a:t>
            </a:r>
            <a:r>
              <a:rPr>
                <a:solidFill>
                  <a:srgbClr val="E32237"/>
                </a:solidFill>
              </a:rPr>
              <a:t>  </a:t>
            </a:r>
            <a:endParaRPr sz="1600" spc="35">
              <a:solidFill>
                <a:srgbClr val="E32237"/>
              </a:solidFill>
            </a:endParaRPr>
          </a:p>
          <a:p>
            <a:pPr algn="l">
              <a:spcBef>
                <a:spcPts val="900"/>
              </a:spcBef>
              <a:defRPr sz="1400" spc="33"/>
            </a:pPr>
            <a:r>
              <a:t>ZSFG hosted a powerful Black History Month celebration led by labor partners, featuring music, reflections, and remarks from DPH and community leaders.</a:t>
            </a:r>
          </a:p>
        </p:txBody>
      </p:sp>
      <p:sp>
        <p:nvSpPr>
          <p:cNvPr id="332" name="Title 1"/>
          <p:cNvSpPr txBox="1">
            <a:spLocks noGrp="1"/>
          </p:cNvSpPr>
          <p:nvPr>
            <p:ph type="title"/>
          </p:nvPr>
        </p:nvSpPr>
        <p:spPr>
          <a:xfrm>
            <a:off x="457200" y="211139"/>
            <a:ext cx="8229600" cy="1143001"/>
          </a:xfrm>
          <a:prstGeom prst="rect">
            <a:avLst/>
          </a:prstGeom>
        </p:spPr>
        <p:txBody>
          <a:bodyPr/>
          <a:lstStyle/>
          <a:p>
            <a:pPr lvl="1">
              <a:defRPr>
                <a:solidFill>
                  <a:srgbClr val="FFFFFF"/>
                </a:solidFill>
              </a:defRPr>
            </a:pPr>
            <a:r>
              <a:t>Staff Celebrations</a:t>
            </a:r>
          </a:p>
        </p:txBody>
      </p:sp>
      <p:pic>
        <p:nvPicPr>
          <p:cNvPr id="333" name="IMG_6509.JPG" descr="IMG_6509.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041873" y="2412506"/>
            <a:ext cx="2842870" cy="1838303"/>
          </a:xfrm>
          <a:prstGeom prst="rect">
            <a:avLst/>
          </a:prstGeom>
          <a:ln w="12700">
            <a:miter lim="400000"/>
          </a:ln>
        </p:spPr>
      </p:pic>
      <p:pic>
        <p:nvPicPr>
          <p:cNvPr id="334" name="Social Worker Awards.JPG" descr="Social Worker Awards.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85749" y="2412506"/>
            <a:ext cx="2817533" cy="1843298"/>
          </a:xfrm>
          <a:prstGeom prst="rect">
            <a:avLst/>
          </a:prstGeom>
          <a:ln w="12700">
            <a:miter lim="400000"/>
          </a:ln>
        </p:spPr>
      </p:pic>
      <p:pic>
        <p:nvPicPr>
          <p:cNvPr id="335" name="Joan Torres VIA.jpg" descr="Joan Torres VIA.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16523" y="2410918"/>
            <a:ext cx="2498703" cy="18415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xfrm>
            <a:off x="457200" y="211139"/>
            <a:ext cx="8229600" cy="1143001"/>
          </a:xfrm>
          <a:prstGeom prst="rect">
            <a:avLst/>
          </a:prstGeom>
        </p:spPr>
        <p:txBody>
          <a:bodyPr/>
          <a:lstStyle/>
          <a:p>
            <a:r>
              <a:t>About ZSFG</a:t>
            </a:r>
          </a:p>
        </p:txBody>
      </p:sp>
      <p:sp>
        <p:nvSpPr>
          <p:cNvPr id="222" name="TextBox 14"/>
          <p:cNvSpPr txBox="1"/>
          <p:nvPr/>
        </p:nvSpPr>
        <p:spPr>
          <a:xfrm>
            <a:off x="354168" y="2793911"/>
            <a:ext cx="7798729"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85750" indent="-285750" algn="l">
              <a:spcBef>
                <a:spcPts val="400"/>
              </a:spcBef>
              <a:buSzPct val="100000"/>
              <a:buFont typeface="Arial"/>
              <a:buChar char="•"/>
              <a:defRPr sz="1800" spc="47"/>
            </a:pPr>
            <a:r>
              <a:t>Part of DPH’s SF Health Network </a:t>
            </a:r>
            <a:endParaRPr sz="1600"/>
          </a:p>
          <a:p>
            <a:pPr marL="285750" indent="-285750" algn="l">
              <a:spcBef>
                <a:spcPts val="400"/>
              </a:spcBef>
              <a:buSzPct val="100000"/>
              <a:buFont typeface="Arial"/>
              <a:buChar char="•"/>
              <a:defRPr sz="1800" spc="47"/>
            </a:pPr>
            <a:r>
              <a:t>Only Trauma Center for SF &amp; Northern San Mateo County</a:t>
            </a:r>
            <a:endParaRPr sz="1600"/>
          </a:p>
          <a:p>
            <a:pPr marL="285750" indent="-285750" algn="l">
              <a:spcBef>
                <a:spcPts val="400"/>
              </a:spcBef>
              <a:buSzPct val="100000"/>
              <a:buFont typeface="Arial"/>
              <a:buChar char="•"/>
              <a:defRPr sz="1800" spc="47"/>
            </a:pPr>
            <a:r>
              <a:t>City’s only 24/7 psychiatric emergency service</a:t>
            </a:r>
            <a:endParaRPr sz="1600"/>
          </a:p>
          <a:p>
            <a:pPr marL="285750" indent="-285750" algn="l">
              <a:spcBef>
                <a:spcPts val="400"/>
              </a:spcBef>
              <a:buSzPct val="100000"/>
              <a:buFont typeface="Arial"/>
              <a:buChar char="•"/>
              <a:defRPr sz="1800" spc="47"/>
            </a:pPr>
            <a:r>
              <a:t>Top academic medical center partnering with UCSF</a:t>
            </a:r>
          </a:p>
        </p:txBody>
      </p:sp>
      <p:sp>
        <p:nvSpPr>
          <p:cNvPr id="223" name="TextBox 14"/>
          <p:cNvSpPr txBox="1"/>
          <p:nvPr/>
        </p:nvSpPr>
        <p:spPr>
          <a:xfrm>
            <a:off x="354169" y="4745482"/>
            <a:ext cx="6505955"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342900" indent="-342900" algn="l">
              <a:spcBef>
                <a:spcPts val="400"/>
              </a:spcBef>
              <a:buSzPct val="100000"/>
              <a:buFont typeface="Arial"/>
              <a:buChar char="•"/>
              <a:defRPr sz="1800" spc="47"/>
            </a:pPr>
            <a:r>
              <a:t>~104,000 patients per year </a:t>
            </a:r>
            <a:endParaRPr sz="1600"/>
          </a:p>
          <a:p>
            <a:pPr marL="342900" indent="-342900" algn="l">
              <a:spcBef>
                <a:spcPts val="400"/>
              </a:spcBef>
              <a:buSzPct val="100000"/>
              <a:buFont typeface="Arial"/>
              <a:buChar char="•"/>
              <a:defRPr sz="1800" spc="47"/>
            </a:pPr>
            <a:r>
              <a:t>20% of ambulance calls in the city</a:t>
            </a:r>
            <a:endParaRPr sz="1600"/>
          </a:p>
          <a:p>
            <a:pPr marL="342900" indent="-342900" algn="l">
              <a:spcBef>
                <a:spcPts val="400"/>
              </a:spcBef>
              <a:buSzPct val="100000"/>
              <a:buFont typeface="Arial"/>
              <a:buChar char="•"/>
              <a:defRPr sz="1800" spc="47"/>
            </a:pPr>
            <a:r>
              <a:t>A diverse patient population providing services</a:t>
            </a:r>
            <a:br/>
            <a:r>
              <a:t>in &gt;20 languages</a:t>
            </a:r>
          </a:p>
        </p:txBody>
      </p:sp>
      <p:sp>
        <p:nvSpPr>
          <p:cNvPr id="224" name="Who We Are"/>
          <p:cNvSpPr txBox="1"/>
          <p:nvPr/>
        </p:nvSpPr>
        <p:spPr>
          <a:xfrm>
            <a:off x="354168" y="2372123"/>
            <a:ext cx="1319445" cy="383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l">
              <a:defRPr sz="2000" b="1">
                <a:solidFill>
                  <a:srgbClr val="38939B"/>
                </a:solidFill>
              </a:defRPr>
            </a:lvl1pPr>
          </a:lstStyle>
          <a:p>
            <a:r>
              <a:t>Who We Are</a:t>
            </a:r>
          </a:p>
        </p:txBody>
      </p:sp>
      <p:sp>
        <p:nvSpPr>
          <p:cNvPr id="225" name="Who We Serve"/>
          <p:cNvSpPr txBox="1"/>
          <p:nvPr/>
        </p:nvSpPr>
        <p:spPr>
          <a:xfrm>
            <a:off x="354168" y="4273559"/>
            <a:ext cx="1547276" cy="383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l">
              <a:defRPr sz="2000" b="1">
                <a:solidFill>
                  <a:srgbClr val="38939B"/>
                </a:solidFill>
              </a:defRPr>
            </a:lvl1pPr>
          </a:lstStyle>
          <a:p>
            <a:r>
              <a:t>Who We Serve</a:t>
            </a:r>
          </a:p>
        </p:txBody>
      </p:sp>
      <p:pic>
        <p:nvPicPr>
          <p:cNvPr id="226" name="San Francisco Bay Area Map.jpg" descr="San Francisco Bay Area Map.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029729" y="2262185"/>
            <a:ext cx="2827364" cy="377441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I have received nothing but the best from all involved, start to finish. I am extremely grateful to be treated by such a wonderful, caring group of health care professionals. You most certainly all deserve a great big A+ on your report card.”"/>
          <p:cNvSpPr txBox="1"/>
          <p:nvPr/>
        </p:nvSpPr>
        <p:spPr>
          <a:xfrm>
            <a:off x="575159" y="3905360"/>
            <a:ext cx="3832740" cy="1338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a:spcBef>
                <a:spcPts val="600"/>
              </a:spcBef>
              <a:defRPr sz="1800" b="1">
                <a:solidFill>
                  <a:srgbClr val="005695"/>
                </a:solidFill>
              </a:defRPr>
            </a:pPr>
            <a:r>
              <a:rPr dirty="0"/>
              <a:t>Roscoe Makes a Strong Recovery</a:t>
            </a:r>
            <a:endParaRPr sz="1600" i="1" dirty="0">
              <a:solidFill>
                <a:srgbClr val="000000"/>
              </a:solidFill>
            </a:endParaRPr>
          </a:p>
          <a:p>
            <a:pPr algn="l">
              <a:defRPr sz="1400">
                <a:solidFill>
                  <a:srgbClr val="3E3E3E"/>
                </a:solidFill>
              </a:defRPr>
            </a:pPr>
            <a:r>
              <a:rPr dirty="0"/>
              <a:t>After a visit to the Emergency Room, ZSFG’s Age-Friendly Emergency Department team connected Roscoe with a community partner, Stepping Stone, whose staff pick up his medications and bring him food.</a:t>
            </a:r>
          </a:p>
        </p:txBody>
      </p:sp>
      <p:sp>
        <p:nvSpPr>
          <p:cNvPr id="338" name="Title 1"/>
          <p:cNvSpPr txBox="1">
            <a:spLocks noGrp="1"/>
          </p:cNvSpPr>
          <p:nvPr>
            <p:ph type="title"/>
          </p:nvPr>
        </p:nvSpPr>
        <p:spPr>
          <a:xfrm>
            <a:off x="457200" y="211139"/>
            <a:ext cx="8229600" cy="1143001"/>
          </a:xfrm>
          <a:prstGeom prst="rect">
            <a:avLst/>
          </a:prstGeom>
        </p:spPr>
        <p:txBody>
          <a:bodyPr/>
          <a:lstStyle/>
          <a:p>
            <a:r>
              <a:t>Our Patients</a:t>
            </a:r>
          </a:p>
        </p:txBody>
      </p:sp>
      <p:sp>
        <p:nvSpPr>
          <p:cNvPr id="339" name="“That there are Spanish-speaking staff is important to me. They are very attentive and helpful. The treatment of the patient is with empathy and they give confidence.”"/>
          <p:cNvSpPr txBox="1"/>
          <p:nvPr/>
        </p:nvSpPr>
        <p:spPr>
          <a:xfrm>
            <a:off x="4897116" y="3905360"/>
            <a:ext cx="3832740" cy="1135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a:spcBef>
                <a:spcPts val="600"/>
              </a:spcBef>
              <a:defRPr sz="1800" b="1">
                <a:solidFill>
                  <a:srgbClr val="005695"/>
                </a:solidFill>
              </a:defRPr>
            </a:pPr>
            <a:r>
              <a:t>Pamela Turns Struggle into Survival</a:t>
            </a:r>
            <a:endParaRPr sz="1600" i="1">
              <a:solidFill>
                <a:srgbClr val="000000"/>
              </a:solidFill>
            </a:endParaRPr>
          </a:p>
          <a:p>
            <a:pPr algn="l">
              <a:defRPr sz="1400">
                <a:solidFill>
                  <a:srgbClr val="3E3E3E"/>
                </a:solidFill>
              </a:defRPr>
            </a:pPr>
            <a:r>
              <a:t>Post-heart transplant, Pamela Dorsey is building her strength, exercising regularly, and singing her heart out in the church choir.</a:t>
            </a:r>
          </a:p>
        </p:txBody>
      </p:sp>
      <p:pic>
        <p:nvPicPr>
          <p:cNvPr id="340" name="IMG_5804.JPG" descr="IMG_5804.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020206" y="2027161"/>
            <a:ext cx="3570177" cy="1733025"/>
          </a:xfrm>
          <a:prstGeom prst="rect">
            <a:avLst/>
          </a:prstGeom>
          <a:ln w="12700">
            <a:miter lim="400000"/>
          </a:ln>
        </p:spPr>
      </p:pic>
      <p:pic>
        <p:nvPicPr>
          <p:cNvPr id="341" name="IMG_8853.JPG" descr="IMG_8853.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37493" y="2020415"/>
            <a:ext cx="3515695" cy="1746819"/>
          </a:xfrm>
          <a:prstGeom prst="rect">
            <a:avLst/>
          </a:prstGeom>
          <a:ln w="12700">
            <a:miter lim="400000"/>
          </a:ln>
        </p:spPr>
      </p:pic>
      <p:sp>
        <p:nvSpPr>
          <p:cNvPr id="342" name="“That there are Spanish-speaking staff is important to me. They are very attentive and helpful. The treatment of the patient is with empathy and they give confidence.”"/>
          <p:cNvSpPr txBox="1"/>
          <p:nvPr/>
        </p:nvSpPr>
        <p:spPr>
          <a:xfrm>
            <a:off x="4771375" y="5374570"/>
            <a:ext cx="3832740" cy="462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r">
              <a:defRPr sz="1900" i="1"/>
            </a:lvl1pPr>
          </a:lstStyle>
          <a:p>
            <a:r>
              <a:rPr dirty="0"/>
              <a:t>“Dr. Davis saved my life. He really did.”</a:t>
            </a:r>
          </a:p>
        </p:txBody>
      </p:sp>
      <p:sp>
        <p:nvSpPr>
          <p:cNvPr id="343" name="“That there are Spanish-speaking staff is important to me. They are very attentive and helpful. The treatment of the patient is with empathy and they give confidence.”"/>
          <p:cNvSpPr txBox="1"/>
          <p:nvPr/>
        </p:nvSpPr>
        <p:spPr>
          <a:xfrm>
            <a:off x="395092" y="5374571"/>
            <a:ext cx="4084221" cy="1300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r">
              <a:defRPr sz="1900" i="1"/>
            </a:lvl1pPr>
          </a:lstStyle>
          <a:p>
            <a:r>
              <a:rPr dirty="0"/>
              <a:t>“The staff was wonderful. Every time I came in, I felt comfortable with the nurses and the doctors. We really got on well.”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itle 1"/>
          <p:cNvSpPr txBox="1">
            <a:spLocks noGrp="1"/>
          </p:cNvSpPr>
          <p:nvPr>
            <p:ph type="title"/>
          </p:nvPr>
        </p:nvSpPr>
        <p:spPr>
          <a:xfrm>
            <a:off x="457200" y="211139"/>
            <a:ext cx="8229600" cy="1143001"/>
          </a:xfrm>
          <a:prstGeom prst="rect">
            <a:avLst/>
          </a:prstGeom>
        </p:spPr>
        <p:txBody>
          <a:bodyPr/>
          <a:lstStyle>
            <a:lvl1pPr>
              <a:spcBef>
                <a:spcPts val="900"/>
              </a:spcBef>
            </a:lvl1pPr>
            <a:lvl2pPr>
              <a:spcBef>
                <a:spcPts val="900"/>
              </a:spcBef>
              <a:defRPr sz="1600" cap="all" spc="0">
                <a:solidFill>
                  <a:srgbClr val="FFFFFF"/>
                </a:solidFill>
                <a:latin typeface="Univers LT Std 57 Cn"/>
                <a:ea typeface="Univers LT Std 57 Cn"/>
                <a:cs typeface="Univers LT Std 57 Cn"/>
                <a:sym typeface="Univers LT Std 57 Cn"/>
              </a:defRPr>
            </a:lvl2pPr>
          </a:lstStyle>
          <a:p>
            <a:r>
              <a:t>Profiles</a:t>
            </a:r>
          </a:p>
          <a:p>
            <a:pPr lvl="1"/>
            <a:r>
              <a:t>ZSFG Executive Team</a:t>
            </a:r>
          </a:p>
        </p:txBody>
      </p:sp>
      <p:pic>
        <p:nvPicPr>
          <p:cNvPr id="346" name="2024ExecTeam-photos-Eric.jpg" descr="2024ExecTeam-photos-Eric.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87510" y="5022079"/>
            <a:ext cx="783048" cy="1162965"/>
          </a:xfrm>
          <a:prstGeom prst="rect">
            <a:avLst/>
          </a:prstGeom>
          <a:ln w="12700">
            <a:miter lim="400000"/>
          </a:ln>
        </p:spPr>
      </p:pic>
      <p:pic>
        <p:nvPicPr>
          <p:cNvPr id="347" name="CXO_Justin_IMG_7351.jpg" descr="CXO_Justin_IMG_7351.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11509" y="5022150"/>
            <a:ext cx="871785" cy="1162665"/>
          </a:xfrm>
          <a:prstGeom prst="rect">
            <a:avLst/>
          </a:prstGeom>
          <a:ln w="12700">
            <a:miter lim="400000"/>
          </a:ln>
        </p:spPr>
      </p:pic>
      <p:sp>
        <p:nvSpPr>
          <p:cNvPr id="348" name="Adrian Smith, RN, MSN…"/>
          <p:cNvSpPr txBox="1"/>
          <p:nvPr/>
        </p:nvSpPr>
        <p:spPr>
          <a:xfrm>
            <a:off x="2205262" y="6191022"/>
            <a:ext cx="1347096"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Christine Falvey, MPA</a:t>
            </a:r>
          </a:p>
          <a:p>
            <a:pPr>
              <a:defRPr i="1"/>
            </a:pPr>
            <a:r>
              <a:t>Chief Communications Officer</a:t>
            </a:r>
          </a:p>
        </p:txBody>
      </p:sp>
      <p:pic>
        <p:nvPicPr>
          <p:cNvPr id="349" name="COO-Sabrina_IMG_5273.jpeg" descr="COO-Sabrina_IMG_5273.jpe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071480" y="3320832"/>
            <a:ext cx="877069" cy="1162851"/>
          </a:xfrm>
          <a:prstGeom prst="rect">
            <a:avLst/>
          </a:prstGeom>
          <a:ln w="12700">
            <a:miter lim="400000"/>
          </a:ln>
        </p:spPr>
      </p:pic>
      <p:sp>
        <p:nvSpPr>
          <p:cNvPr id="350" name="Aiyana Johnson, MSW, MPH…"/>
          <p:cNvSpPr txBox="1"/>
          <p:nvPr/>
        </p:nvSpPr>
        <p:spPr>
          <a:xfrm>
            <a:off x="3979648" y="4494488"/>
            <a:ext cx="1060732" cy="472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Sabrina Robinson,</a:t>
            </a:r>
            <a:br/>
            <a:r>
              <a:t>MBA, CMPE, FACHE</a:t>
            </a:r>
          </a:p>
          <a:p>
            <a:pPr>
              <a:defRPr i="1"/>
            </a:pPr>
            <a:r>
              <a:t>Chief Operating Officer</a:t>
            </a:r>
          </a:p>
        </p:txBody>
      </p:sp>
      <p:sp>
        <p:nvSpPr>
          <p:cNvPr id="351" name="Jennifer Boffi, MPH…"/>
          <p:cNvSpPr txBox="1"/>
          <p:nvPr/>
        </p:nvSpPr>
        <p:spPr>
          <a:xfrm>
            <a:off x="7258201" y="4494488"/>
            <a:ext cx="1350667"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Angelica Jourdain, JD, MHA</a:t>
            </a:r>
          </a:p>
          <a:p>
            <a:pPr>
              <a:defRPr i="1"/>
            </a:pPr>
            <a:r>
              <a:t>Chief Administrative Officer</a:t>
            </a:r>
          </a:p>
        </p:txBody>
      </p:sp>
      <p:sp>
        <p:nvSpPr>
          <p:cNvPr id="352" name="Gabriel Ortiz, MD, PhD…"/>
          <p:cNvSpPr txBox="1"/>
          <p:nvPr/>
        </p:nvSpPr>
        <p:spPr>
          <a:xfrm>
            <a:off x="649803" y="4494488"/>
            <a:ext cx="1109399"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Mary Mercer, MD, MPH</a:t>
            </a:r>
          </a:p>
          <a:p>
            <a:pPr>
              <a:defRPr i="1"/>
            </a:pPr>
            <a:r>
              <a:t>Chief of Staff</a:t>
            </a:r>
          </a:p>
        </p:txBody>
      </p:sp>
      <p:sp>
        <p:nvSpPr>
          <p:cNvPr id="353" name="Luke John Day, MD…"/>
          <p:cNvSpPr txBox="1"/>
          <p:nvPr/>
        </p:nvSpPr>
        <p:spPr>
          <a:xfrm>
            <a:off x="661930" y="6191022"/>
            <a:ext cx="1024176"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Eric Wu, MPA</a:t>
            </a:r>
          </a:p>
          <a:p>
            <a:pPr>
              <a:defRPr i="1"/>
            </a:pPr>
            <a:r>
              <a:t>Chief Financial Officer</a:t>
            </a:r>
          </a:p>
        </p:txBody>
      </p:sp>
      <p:sp>
        <p:nvSpPr>
          <p:cNvPr id="354" name="Margaret Damiano, MBA…"/>
          <p:cNvSpPr txBox="1"/>
          <p:nvPr/>
        </p:nvSpPr>
        <p:spPr>
          <a:xfrm>
            <a:off x="3539185" y="6191022"/>
            <a:ext cx="1941466"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r>
              <a:rPr b="1">
                <a:solidFill>
                  <a:srgbClr val="38939B"/>
                </a:solidFill>
              </a:rPr>
              <a:t>Justin Dauterman, MSN, RN</a:t>
            </a:r>
            <a:br>
              <a:rPr b="1">
                <a:solidFill>
                  <a:srgbClr val="38939B"/>
                </a:solidFill>
              </a:rPr>
            </a:br>
            <a:r>
              <a:rPr i="1"/>
              <a:t>Chief Experience Officer</a:t>
            </a:r>
          </a:p>
        </p:txBody>
      </p:sp>
      <p:sp>
        <p:nvSpPr>
          <p:cNvPr id="355" name="Hemal Kanzaria, MD…"/>
          <p:cNvSpPr txBox="1"/>
          <p:nvPr/>
        </p:nvSpPr>
        <p:spPr>
          <a:xfrm>
            <a:off x="7313537" y="6191022"/>
            <a:ext cx="1239995" cy="472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Laurae Pearson</a:t>
            </a:r>
          </a:p>
          <a:p>
            <a:pPr>
              <a:defRPr i="1"/>
            </a:pPr>
            <a:r>
              <a:t>Associate Dean</a:t>
            </a:r>
          </a:p>
          <a:p>
            <a:pPr>
              <a:defRPr i="1"/>
            </a:pPr>
            <a:r>
              <a:t>Administration and Finance</a:t>
            </a:r>
          </a:p>
        </p:txBody>
      </p:sp>
      <p:sp>
        <p:nvSpPr>
          <p:cNvPr id="356" name="Susan P. Ehrlich, MD, MPP…"/>
          <p:cNvSpPr txBox="1"/>
          <p:nvPr/>
        </p:nvSpPr>
        <p:spPr>
          <a:xfrm>
            <a:off x="1248411" y="2827959"/>
            <a:ext cx="1283305"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Susan P. Ehrlich, MD, MPP</a:t>
            </a:r>
          </a:p>
          <a:p>
            <a:pPr>
              <a:defRPr i="1"/>
            </a:pPr>
            <a:r>
              <a:t>Chief Executive Officer</a:t>
            </a:r>
          </a:p>
        </p:txBody>
      </p:sp>
      <p:pic>
        <p:nvPicPr>
          <p:cNvPr id="357" name="2024ExecTeam-photos-Adrian.jpg" descr="2024ExecTeam-photos-Adrian.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2488133" y="3320833"/>
            <a:ext cx="781475" cy="1162675"/>
          </a:xfrm>
          <a:prstGeom prst="rect">
            <a:avLst/>
          </a:prstGeom>
          <a:ln w="12700">
            <a:miter lim="400000"/>
          </a:ln>
        </p:spPr>
      </p:pic>
      <p:sp>
        <p:nvSpPr>
          <p:cNvPr id="358" name="Terry Dentoni, MSN, RN, CNL…"/>
          <p:cNvSpPr txBox="1"/>
          <p:nvPr/>
        </p:nvSpPr>
        <p:spPr>
          <a:xfrm>
            <a:off x="2310455" y="4494488"/>
            <a:ext cx="1135127"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Adrian Smith, MSN, RN</a:t>
            </a:r>
          </a:p>
          <a:p>
            <a:pPr>
              <a:defRPr i="1"/>
            </a:pPr>
            <a:r>
              <a:t>Chief Quality Officer</a:t>
            </a:r>
          </a:p>
        </p:txBody>
      </p:sp>
      <p:pic>
        <p:nvPicPr>
          <p:cNvPr id="359" name="2024ExecTeam-photos-Gillian.jpg" descr="2024ExecTeam-photos-Gillian.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5086460" y="1653972"/>
            <a:ext cx="786504" cy="1162748"/>
          </a:xfrm>
          <a:prstGeom prst="rect">
            <a:avLst/>
          </a:prstGeom>
          <a:ln w="12700">
            <a:miter lim="400000"/>
          </a:ln>
        </p:spPr>
      </p:pic>
      <p:sp>
        <p:nvSpPr>
          <p:cNvPr id="360" name="Andrea Turner, JD, MBA, CNMT, ACHE…"/>
          <p:cNvSpPr txBox="1"/>
          <p:nvPr/>
        </p:nvSpPr>
        <p:spPr>
          <a:xfrm>
            <a:off x="4900021" y="2827959"/>
            <a:ext cx="1139034"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Gillian Otway, MSN, RN</a:t>
            </a:r>
          </a:p>
          <a:p>
            <a:pPr>
              <a:defRPr i="1"/>
            </a:pPr>
            <a:r>
              <a:t>Chief Nursing Officer</a:t>
            </a:r>
          </a:p>
        </p:txBody>
      </p:sp>
      <p:sp>
        <p:nvSpPr>
          <p:cNvPr id="361" name="Elena Fuentes-Afflick, MD, MPH…"/>
          <p:cNvSpPr txBox="1"/>
          <p:nvPr/>
        </p:nvSpPr>
        <p:spPr>
          <a:xfrm>
            <a:off x="3200708" y="2827959"/>
            <a:ext cx="958152"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Jeff Critchfield, MD</a:t>
            </a:r>
          </a:p>
          <a:p>
            <a:pPr>
              <a:defRPr i="1"/>
            </a:pPr>
            <a:r>
              <a:t>UCSF Vice Dean</a:t>
            </a:r>
          </a:p>
        </p:txBody>
      </p:sp>
      <p:pic>
        <p:nvPicPr>
          <p:cNvPr id="362" name="2024ExecTeam-photos-Jeff.jpg" descr="2024ExecTeam-photos-Jeff.jpg"/>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3274928" y="1653972"/>
            <a:ext cx="783842" cy="1162808"/>
          </a:xfrm>
          <a:prstGeom prst="rect">
            <a:avLst/>
          </a:prstGeom>
          <a:ln w="12700">
            <a:miter lim="400000"/>
          </a:ln>
        </p:spPr>
      </p:pic>
      <p:sp>
        <p:nvSpPr>
          <p:cNvPr id="363" name="Angelica Journagin, JD, MHA…"/>
          <p:cNvSpPr txBox="1"/>
          <p:nvPr/>
        </p:nvSpPr>
        <p:spPr>
          <a:xfrm>
            <a:off x="6686385" y="2827959"/>
            <a:ext cx="972049"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Gabriel Ortiz, MD</a:t>
            </a:r>
          </a:p>
          <a:p>
            <a:pPr>
              <a:defRPr i="1"/>
            </a:pPr>
            <a:r>
              <a:t>Chief Medical Officer</a:t>
            </a:r>
          </a:p>
        </p:txBody>
      </p:sp>
      <p:sp>
        <p:nvSpPr>
          <p:cNvPr id="364" name="Christine Falvey, MPA…"/>
          <p:cNvSpPr txBox="1"/>
          <p:nvPr/>
        </p:nvSpPr>
        <p:spPr>
          <a:xfrm>
            <a:off x="5660030" y="4494488"/>
            <a:ext cx="1000009" cy="472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38939B"/>
                </a:solidFill>
              </a:defRPr>
            </a:pPr>
            <a:r>
              <a:t>Hemal Kanzaria, MD</a:t>
            </a:r>
          </a:p>
          <a:p>
            <a:pPr>
              <a:defRPr i="1"/>
            </a:pPr>
            <a:r>
              <a:t>Chief Performance</a:t>
            </a:r>
          </a:p>
          <a:p>
            <a:pPr>
              <a:defRPr i="1"/>
            </a:pPr>
            <a:r>
              <a:t>Excellence Officer</a:t>
            </a:r>
          </a:p>
        </p:txBody>
      </p:sp>
      <p:pic>
        <p:nvPicPr>
          <p:cNvPr id="365" name="2024ExecTeam-photos-Hemal.jpg" descr="2024ExecTeam-photos-Hemal.jpg"/>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5859807" y="3320679"/>
            <a:ext cx="775470" cy="1162849"/>
          </a:xfrm>
          <a:prstGeom prst="rect">
            <a:avLst/>
          </a:prstGeom>
          <a:ln w="12700">
            <a:miter lim="400000"/>
          </a:ln>
        </p:spPr>
      </p:pic>
      <p:pic>
        <p:nvPicPr>
          <p:cNvPr id="366" name="2024ExecTeam-photos-Mary.jpg" descr="2024ExecTeam-photos-Mar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784275" y="3320833"/>
            <a:ext cx="779509" cy="1162714"/>
          </a:xfrm>
          <a:prstGeom prst="rect">
            <a:avLst/>
          </a:prstGeom>
          <a:ln w="12700">
            <a:miter lim="400000"/>
          </a:ln>
        </p:spPr>
      </p:pic>
      <p:pic>
        <p:nvPicPr>
          <p:cNvPr id="367" name="2024ExecTeam-photos-Laurae.jpg" descr="2024ExecTeam-photos-Laurae.jpg"/>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7553538" y="5022079"/>
            <a:ext cx="776936" cy="1162651"/>
          </a:xfrm>
          <a:prstGeom prst="rect">
            <a:avLst/>
          </a:prstGeom>
          <a:ln w="12700">
            <a:miter lim="400000"/>
          </a:ln>
        </p:spPr>
      </p:pic>
      <p:sp>
        <p:nvSpPr>
          <p:cNvPr id="368" name="Slide Number Placeholder 5"/>
          <p:cNvSpPr txBox="1">
            <a:spLocks noGrp="1"/>
          </p:cNvSpPr>
          <p:nvPr>
            <p:ph type="sldNum" sz="quarter" idx="4294967295"/>
          </p:nvPr>
        </p:nvSpPr>
        <p:spPr>
          <a:xfrm>
            <a:off x="8582601" y="6429694"/>
            <a:ext cx="208394" cy="2184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pic>
        <p:nvPicPr>
          <p:cNvPr id="369" name="2024ExecTeam-photos-Susan.jpg" descr="2024ExecTeam-photos-Susan.jpg"/>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1469273" y="1653972"/>
            <a:ext cx="784993" cy="1163037"/>
          </a:xfrm>
          <a:prstGeom prst="rect">
            <a:avLst/>
          </a:prstGeom>
          <a:ln w="12700">
            <a:miter lim="400000"/>
          </a:ln>
        </p:spPr>
      </p:pic>
      <p:pic>
        <p:nvPicPr>
          <p:cNvPr id="370" name="2024ExecTeam-photos-Christine.jpg" descr="2024ExecTeam-photos-Christine.jpg"/>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487521" y="5022079"/>
            <a:ext cx="782689" cy="1163042"/>
          </a:xfrm>
          <a:prstGeom prst="rect">
            <a:avLst/>
          </a:prstGeom>
          <a:ln w="12700">
            <a:miter lim="400000"/>
          </a:ln>
        </p:spPr>
      </p:pic>
      <p:pic>
        <p:nvPicPr>
          <p:cNvPr id="371" name="2024ExecTeam-photos-Angelica J.jpg" descr="2024ExecTeam-photos-Angelica J.jpg"/>
          <p:cNvPicPr>
            <a:picLocks noChangeAspect="1"/>
          </p:cNvPicPr>
          <p:nvPr/>
        </p:nvPicPr>
        <p:blipFill>
          <a:blip r:embed="rId13" cstate="hqprint">
            <a:extLst>
              <a:ext uri="{28A0092B-C50C-407E-A947-70E740481C1C}">
                <a14:useLocalDpi xmlns:a14="http://schemas.microsoft.com/office/drawing/2010/main"/>
              </a:ext>
            </a:extLst>
          </a:blip>
          <a:srcRect/>
          <a:stretch>
            <a:fillRect/>
          </a:stretch>
        </p:blipFill>
        <p:spPr>
          <a:xfrm>
            <a:off x="7539024" y="3320832"/>
            <a:ext cx="775154" cy="1162618"/>
          </a:xfrm>
          <a:prstGeom prst="rect">
            <a:avLst/>
          </a:prstGeom>
          <a:ln w="12700">
            <a:miter lim="400000"/>
          </a:ln>
        </p:spPr>
      </p:pic>
      <p:pic>
        <p:nvPicPr>
          <p:cNvPr id="372" name="2024ExecTeam-photos-Gabe.jpg" descr="2024ExecTeam-photos-Gabe.jpg"/>
          <p:cNvPicPr>
            <a:picLocks noChangeAspect="1"/>
          </p:cNvPicPr>
          <p:nvPr/>
        </p:nvPicPr>
        <p:blipFill>
          <a:blip r:embed="rId14" cstate="hqprint">
            <a:extLst>
              <a:ext uri="{28A0092B-C50C-407E-A947-70E740481C1C}">
                <a14:useLocalDpi xmlns:a14="http://schemas.microsoft.com/office/drawing/2010/main"/>
              </a:ext>
            </a:extLst>
          </a:blip>
          <a:srcRect/>
          <a:stretch>
            <a:fillRect/>
          </a:stretch>
        </p:blipFill>
        <p:spPr>
          <a:xfrm>
            <a:off x="6811192" y="1653972"/>
            <a:ext cx="776523" cy="1162824"/>
          </a:xfrm>
          <a:prstGeom prst="rect">
            <a:avLst/>
          </a:prstGeom>
          <a:ln w="12700">
            <a:miter lim="400000"/>
          </a:ln>
        </p:spPr>
      </p:pic>
      <p:pic>
        <p:nvPicPr>
          <p:cNvPr id="373" name="2024ExecTeam-photos-Angelica A.jpg" descr="2024ExecTeam-photos-Angelica A.jpg"/>
          <p:cNvPicPr>
            <a:picLocks noChangeAspect="1"/>
          </p:cNvPicPr>
          <p:nvPr/>
        </p:nvPicPr>
        <p:blipFill>
          <a:blip r:embed="rId15" cstate="hqprint">
            <a:extLst>
              <a:ext uri="{28A0092B-C50C-407E-A947-70E740481C1C}">
                <a14:useLocalDpi xmlns:a14="http://schemas.microsoft.com/office/drawing/2010/main"/>
              </a:ext>
            </a:extLst>
          </a:blip>
          <a:srcRect/>
          <a:stretch>
            <a:fillRect/>
          </a:stretch>
        </p:blipFill>
        <p:spPr>
          <a:xfrm>
            <a:off x="5861732" y="5022079"/>
            <a:ext cx="779761" cy="1162728"/>
          </a:xfrm>
          <a:prstGeom prst="rect">
            <a:avLst/>
          </a:prstGeom>
          <a:ln w="12700">
            <a:miter lim="400000"/>
          </a:ln>
        </p:spPr>
      </p:pic>
      <p:sp>
        <p:nvSpPr>
          <p:cNvPr id="374" name="Margaret Damiano, MBA…"/>
          <p:cNvSpPr txBox="1"/>
          <p:nvPr/>
        </p:nvSpPr>
        <p:spPr>
          <a:xfrm>
            <a:off x="5243397" y="6191022"/>
            <a:ext cx="1941466"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solidFill>
                  <a:srgbClr val="38939B"/>
                </a:solidFill>
              </a:defRPr>
            </a:pPr>
            <a:r>
              <a:t>Angelica Almeida, PhD</a:t>
            </a:r>
          </a:p>
          <a:p>
            <a:pPr>
              <a:defRPr i="1"/>
            </a:pPr>
            <a:r>
              <a:t>Chief Integrative Officer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1"/>
          <p:cNvSpPr txBox="1">
            <a:spLocks noGrp="1"/>
          </p:cNvSpPr>
          <p:nvPr>
            <p:ph type="title"/>
          </p:nvPr>
        </p:nvSpPr>
        <p:spPr>
          <a:prstGeom prst="rect">
            <a:avLst/>
          </a:prstGeom>
        </p:spPr>
        <p:txBody>
          <a:bodyPr/>
          <a:lstStyle>
            <a:lvl1pPr>
              <a:spcBef>
                <a:spcPts val="900"/>
              </a:spcBef>
            </a:lvl1pPr>
            <a:lvl2pPr>
              <a:spcBef>
                <a:spcPts val="900"/>
              </a:spcBef>
              <a:defRPr sz="1600" cap="all" spc="0">
                <a:solidFill>
                  <a:srgbClr val="FFFFFF"/>
                </a:solidFill>
                <a:latin typeface="Univers LT Std 57 Cn"/>
                <a:ea typeface="Univers LT Std 57 Cn"/>
                <a:cs typeface="Univers LT Std 57 Cn"/>
                <a:sym typeface="Univers LT Std 57 Cn"/>
              </a:defRPr>
            </a:lvl2pPr>
          </a:lstStyle>
          <a:p>
            <a:r>
              <a:t>Profiles</a:t>
            </a:r>
          </a:p>
          <a:p>
            <a:pPr lvl="1"/>
            <a:r>
              <a:t>San Francisco Health Commission</a:t>
            </a:r>
          </a:p>
        </p:txBody>
      </p:sp>
      <p:sp>
        <p:nvSpPr>
          <p:cNvPr id="377" name="Edward A. Chow, M.D."/>
          <p:cNvSpPr txBox="1"/>
          <p:nvPr/>
        </p:nvSpPr>
        <p:spPr>
          <a:xfrm>
            <a:off x="4736546" y="3821441"/>
            <a:ext cx="1647780" cy="257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defRPr sz="1100" b="1">
                <a:solidFill>
                  <a:srgbClr val="75C7B9"/>
                </a:solidFill>
              </a:defRPr>
            </a:lvl1pPr>
          </a:lstStyle>
          <a:p>
            <a:r>
              <a:t>Edward A. Chow, M.D.</a:t>
            </a:r>
          </a:p>
        </p:txBody>
      </p:sp>
      <p:pic>
        <p:nvPicPr>
          <p:cNvPr id="378" name="Image" descr="Image"/>
          <p:cNvPicPr>
            <a:picLocks noChangeAspect="1"/>
          </p:cNvPicPr>
          <p:nvPr/>
        </p:nvPicPr>
        <p:blipFill>
          <a:blip r:embed="rId2"/>
          <a:stretch>
            <a:fillRect/>
          </a:stretch>
        </p:blipFill>
        <p:spPr>
          <a:xfrm>
            <a:off x="4736546" y="1858471"/>
            <a:ext cx="1647781" cy="1922412"/>
          </a:xfrm>
          <a:prstGeom prst="rect">
            <a:avLst/>
          </a:prstGeom>
          <a:ln w="12700">
            <a:miter lim="400000"/>
          </a:ln>
        </p:spPr>
      </p:pic>
      <p:pic>
        <p:nvPicPr>
          <p:cNvPr id="379" name="Image" descr="Image"/>
          <p:cNvPicPr>
            <a:picLocks noChangeAspect="1"/>
          </p:cNvPicPr>
          <p:nvPr/>
        </p:nvPicPr>
        <p:blipFill>
          <a:blip r:embed="rId3" cstate="hqprint">
            <a:extLst>
              <a:ext uri="{28A0092B-C50C-407E-A947-70E740481C1C}">
                <a14:useLocalDpi xmlns:a14="http://schemas.microsoft.com/office/drawing/2010/main"/>
              </a:ext>
            </a:extLst>
          </a:blip>
          <a:srcRect l="8666" t="13965" r="8666" b="3366"/>
          <a:stretch>
            <a:fillRect/>
          </a:stretch>
        </p:blipFill>
        <p:spPr>
          <a:xfrm>
            <a:off x="478989" y="1858471"/>
            <a:ext cx="1647780" cy="1922412"/>
          </a:xfrm>
          <a:prstGeom prst="rect">
            <a:avLst/>
          </a:prstGeom>
          <a:ln w="12700">
            <a:miter lim="400000"/>
          </a:ln>
        </p:spPr>
      </p:pic>
      <p:pic>
        <p:nvPicPr>
          <p:cNvPr id="380" name="Image" descr="Image"/>
          <p:cNvPicPr>
            <a:picLocks noChangeAspect="1"/>
          </p:cNvPicPr>
          <p:nvPr/>
        </p:nvPicPr>
        <p:blipFill>
          <a:blip r:embed="rId4" cstate="hqprint">
            <a:extLst>
              <a:ext uri="{28A0092B-C50C-407E-A947-70E740481C1C}">
                <a14:useLocalDpi xmlns:a14="http://schemas.microsoft.com/office/drawing/2010/main"/>
              </a:ext>
            </a:extLst>
          </a:blip>
          <a:srcRect t="3531"/>
          <a:stretch>
            <a:fillRect/>
          </a:stretch>
        </p:blipFill>
        <p:spPr>
          <a:xfrm>
            <a:off x="6833958" y="1861745"/>
            <a:ext cx="1702190" cy="1915757"/>
          </a:xfrm>
          <a:prstGeom prst="rect">
            <a:avLst/>
          </a:prstGeom>
          <a:ln w="12700">
            <a:miter lim="400000"/>
          </a:ln>
        </p:spPr>
      </p:pic>
      <p:pic>
        <p:nvPicPr>
          <p:cNvPr id="381" name="Image" descr="Image"/>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449928" y="4553374"/>
            <a:ext cx="1647787" cy="1782821"/>
          </a:xfrm>
          <a:prstGeom prst="rect">
            <a:avLst/>
          </a:prstGeom>
          <a:ln w="12700">
            <a:miter lim="400000"/>
          </a:ln>
        </p:spPr>
      </p:pic>
      <p:pic>
        <p:nvPicPr>
          <p:cNvPr id="382" name="Image" descr="Image"/>
          <p:cNvPicPr>
            <a:picLocks noChangeAspect="1"/>
          </p:cNvPicPr>
          <p:nvPr/>
        </p:nvPicPr>
        <p:blipFill>
          <a:blip r:embed="rId6" cstate="hqprint">
            <a:extLst>
              <a:ext uri="{28A0092B-C50C-407E-A947-70E740481C1C}">
                <a14:useLocalDpi xmlns:a14="http://schemas.microsoft.com/office/drawing/2010/main"/>
              </a:ext>
            </a:extLst>
          </a:blip>
          <a:srcRect l="4076" r="4001"/>
          <a:stretch>
            <a:fillRect/>
          </a:stretch>
        </p:blipFill>
        <p:spPr>
          <a:xfrm>
            <a:off x="2614130" y="1861576"/>
            <a:ext cx="1652398" cy="1917454"/>
          </a:xfrm>
          <a:prstGeom prst="rect">
            <a:avLst/>
          </a:prstGeom>
          <a:ln w="12700">
            <a:miter lim="400000"/>
          </a:ln>
        </p:spPr>
      </p:pic>
      <p:sp>
        <p:nvSpPr>
          <p:cNvPr id="383" name="Laurie Green, M.D.,  Health Commission Vice President"/>
          <p:cNvSpPr txBox="1"/>
          <p:nvPr/>
        </p:nvSpPr>
        <p:spPr>
          <a:xfrm>
            <a:off x="338873" y="3806588"/>
            <a:ext cx="2000805" cy="41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a:defRPr sz="1100"/>
            </a:pPr>
            <a:r>
              <a:rPr b="1">
                <a:solidFill>
                  <a:srgbClr val="75C7B9"/>
                </a:solidFill>
              </a:rPr>
              <a:t>Laurie Green, M.D.</a:t>
            </a:r>
            <a:r>
              <a:t> </a:t>
            </a:r>
            <a:br/>
            <a:r>
              <a:rPr i="1"/>
              <a:t>Health Commission President</a:t>
            </a:r>
          </a:p>
        </p:txBody>
      </p:sp>
      <p:sp>
        <p:nvSpPr>
          <p:cNvPr id="384" name="Susan Belinda Christian, J.D."/>
          <p:cNvSpPr txBox="1"/>
          <p:nvPr/>
        </p:nvSpPr>
        <p:spPr>
          <a:xfrm>
            <a:off x="6801753" y="3821441"/>
            <a:ext cx="1766721" cy="257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defRPr sz="1100" b="1">
                <a:solidFill>
                  <a:srgbClr val="75C7B9"/>
                </a:solidFill>
              </a:defRPr>
            </a:lvl1pPr>
          </a:lstStyle>
          <a:p>
            <a:r>
              <a:t>Susan Belinda Christian, J.D.</a:t>
            </a:r>
          </a:p>
        </p:txBody>
      </p:sp>
      <p:sp>
        <p:nvSpPr>
          <p:cNvPr id="385" name="Suzanne Giraudo, Ph.D."/>
          <p:cNvSpPr txBox="1"/>
          <p:nvPr/>
        </p:nvSpPr>
        <p:spPr>
          <a:xfrm>
            <a:off x="541823" y="6405888"/>
            <a:ext cx="1541208" cy="257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defRPr sz="1100" b="1">
                <a:solidFill>
                  <a:srgbClr val="75C7B9"/>
                </a:solidFill>
              </a:defRPr>
            </a:lvl1pPr>
          </a:lstStyle>
          <a:p>
            <a:r>
              <a:t>Suzanne Giraudo, Ph.D.</a:t>
            </a:r>
          </a:p>
        </p:txBody>
      </p:sp>
      <p:sp>
        <p:nvSpPr>
          <p:cNvPr id="386" name="Tessie M. Guillermo"/>
          <p:cNvSpPr txBox="1"/>
          <p:nvPr/>
        </p:nvSpPr>
        <p:spPr>
          <a:xfrm>
            <a:off x="2439967" y="3818013"/>
            <a:ext cx="2000803" cy="41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a:defRPr sz="1100" b="1">
                <a:solidFill>
                  <a:srgbClr val="75C7B9"/>
                </a:solidFill>
              </a:defRPr>
            </a:pPr>
            <a:r>
              <a:t>Tessie M. Guillermo</a:t>
            </a:r>
            <a:endParaRPr sz="700"/>
          </a:p>
          <a:p>
            <a:pPr>
              <a:defRPr sz="1100" i="1"/>
            </a:pPr>
            <a:r>
              <a:t>Vice President</a:t>
            </a:r>
          </a:p>
        </p:txBody>
      </p:sp>
      <p:sp>
        <p:nvSpPr>
          <p:cNvPr id="387" name="Mark Morewitz, MSW,"/>
          <p:cNvSpPr txBox="1"/>
          <p:nvPr/>
        </p:nvSpPr>
        <p:spPr>
          <a:xfrm>
            <a:off x="4788235" y="6405887"/>
            <a:ext cx="1544281" cy="257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defRPr sz="1100" b="1">
                <a:solidFill>
                  <a:srgbClr val="75C7B9"/>
                </a:solidFill>
              </a:defRPr>
            </a:lvl1pPr>
          </a:lstStyle>
          <a:p>
            <a:r>
              <a:t>Karim Salgado</a:t>
            </a:r>
          </a:p>
        </p:txBody>
      </p:sp>
      <p:pic>
        <p:nvPicPr>
          <p:cNvPr id="388" name="Image" descr="Image"/>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861178" y="4546288"/>
            <a:ext cx="1647712" cy="1769737"/>
          </a:xfrm>
          <a:prstGeom prst="rect">
            <a:avLst/>
          </a:prstGeom>
          <a:ln w="12700">
            <a:miter lim="400000"/>
          </a:ln>
        </p:spPr>
      </p:pic>
      <p:sp>
        <p:nvSpPr>
          <p:cNvPr id="389" name="Mark Morewitz, MSW,"/>
          <p:cNvSpPr txBox="1"/>
          <p:nvPr/>
        </p:nvSpPr>
        <p:spPr>
          <a:xfrm>
            <a:off x="6912973" y="6405888"/>
            <a:ext cx="1544281" cy="257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defRPr sz="1100" b="1">
                <a:solidFill>
                  <a:srgbClr val="75C7B9"/>
                </a:solidFill>
              </a:defRPr>
            </a:lvl1pPr>
          </a:lstStyle>
          <a:p>
            <a:r>
              <a:t>Mark Morewitz, MSW</a:t>
            </a:r>
          </a:p>
        </p:txBody>
      </p:sp>
      <p:pic>
        <p:nvPicPr>
          <p:cNvPr id="390" name="Picture 5" descr="Picture 5"/>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4736501" y="4561186"/>
            <a:ext cx="1647700" cy="1768260"/>
          </a:xfrm>
          <a:prstGeom prst="rect">
            <a:avLst/>
          </a:prstGeom>
          <a:ln w="12700">
            <a:miter lim="400000"/>
          </a:ln>
        </p:spPr>
      </p:pic>
      <p:pic>
        <p:nvPicPr>
          <p:cNvPr id="391" name="Guggenhime.jpg" descr="Guggenhime.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2616433" y="4553211"/>
            <a:ext cx="1647938" cy="1782984"/>
          </a:xfrm>
          <a:prstGeom prst="rect">
            <a:avLst/>
          </a:prstGeom>
          <a:ln w="12700">
            <a:miter lim="400000"/>
          </a:ln>
        </p:spPr>
      </p:pic>
      <p:sp>
        <p:nvSpPr>
          <p:cNvPr id="392" name="Suzanne Giraudo, Ph.D."/>
          <p:cNvSpPr txBox="1"/>
          <p:nvPr/>
        </p:nvSpPr>
        <p:spPr>
          <a:xfrm>
            <a:off x="2669764" y="6405888"/>
            <a:ext cx="1541209" cy="257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defRPr sz="1100" b="1">
                <a:solidFill>
                  <a:srgbClr val="75C7B9"/>
                </a:solidFill>
              </a:defRPr>
            </a:lvl1pPr>
          </a:lstStyle>
          <a:p>
            <a:r>
              <a:t>Judy Guggenhime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457200" y="211139"/>
            <a:ext cx="8229600" cy="1143001"/>
          </a:xfrm>
          <a:prstGeom prst="rect">
            <a:avLst/>
          </a:prstGeom>
        </p:spPr>
        <p:txBody>
          <a:bodyPr/>
          <a:lstStyle/>
          <a:p>
            <a:r>
              <a:t>In Summary</a:t>
            </a:r>
          </a:p>
        </p:txBody>
      </p:sp>
      <p:sp>
        <p:nvSpPr>
          <p:cNvPr id="395" name="Continuous Improvement"/>
          <p:cNvSpPr txBox="1"/>
          <p:nvPr/>
        </p:nvSpPr>
        <p:spPr>
          <a:xfrm>
            <a:off x="416497" y="4966658"/>
            <a:ext cx="2602310" cy="434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500"/>
              </a:spcBef>
              <a:defRPr sz="2400" b="1" spc="24">
                <a:solidFill>
                  <a:srgbClr val="63619A"/>
                </a:solidFill>
              </a:defRPr>
            </a:lvl1pPr>
          </a:lstStyle>
          <a:p>
            <a:r>
              <a:t>Joy in our Work</a:t>
            </a:r>
          </a:p>
        </p:txBody>
      </p:sp>
      <p:sp>
        <p:nvSpPr>
          <p:cNvPr id="396" name="Wellness and Engagement"/>
          <p:cNvSpPr txBox="1"/>
          <p:nvPr/>
        </p:nvSpPr>
        <p:spPr>
          <a:xfrm>
            <a:off x="3265393" y="4966658"/>
            <a:ext cx="2692671" cy="434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500"/>
              </a:spcBef>
              <a:defRPr sz="2400" b="1" spc="24">
                <a:solidFill>
                  <a:srgbClr val="63619A"/>
                </a:solidFill>
              </a:defRPr>
            </a:lvl1pPr>
          </a:lstStyle>
          <a:p>
            <a:r>
              <a:t>Compassionate Care</a:t>
            </a:r>
          </a:p>
        </p:txBody>
      </p:sp>
      <p:sp>
        <p:nvSpPr>
          <p:cNvPr id="397" name="Gratitude"/>
          <p:cNvSpPr txBox="1"/>
          <p:nvPr/>
        </p:nvSpPr>
        <p:spPr>
          <a:xfrm>
            <a:off x="6199690" y="4966658"/>
            <a:ext cx="2602310" cy="434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500"/>
              </a:spcBef>
              <a:defRPr sz="2400" b="1" spc="24">
                <a:solidFill>
                  <a:srgbClr val="63619A"/>
                </a:solidFill>
              </a:defRPr>
            </a:lvl1pPr>
          </a:lstStyle>
          <a:p>
            <a:r>
              <a:t>Thirst in Learning</a:t>
            </a:r>
          </a:p>
        </p:txBody>
      </p:sp>
      <p:pic>
        <p:nvPicPr>
          <p:cNvPr id="398" name="MedSurg_RnsCounter_9274.jpg" descr="MedSurg_RnsCounter_9274.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199690" y="2620776"/>
            <a:ext cx="2602142" cy="2114939"/>
          </a:xfrm>
          <a:prstGeom prst="rect">
            <a:avLst/>
          </a:prstGeom>
          <a:ln w="12700">
            <a:miter lim="400000"/>
          </a:ln>
        </p:spPr>
      </p:pic>
      <p:pic>
        <p:nvPicPr>
          <p:cNvPr id="399" name="Fam Birth Center Survey.jpg" descr="Fam Birth Center Survey.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05613" y="2620776"/>
            <a:ext cx="2612075" cy="2114939"/>
          </a:xfrm>
          <a:prstGeom prst="rect">
            <a:avLst/>
          </a:prstGeom>
          <a:ln w="12700">
            <a:miter lim="400000"/>
          </a:ln>
        </p:spPr>
      </p:pic>
      <p:pic>
        <p:nvPicPr>
          <p:cNvPr id="400" name="LINEN_WkrLaugh_8228.jpg" descr="LINEN_WkrLaugh_8228.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11536" y="2620776"/>
            <a:ext cx="2612075" cy="2114939"/>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2" descr="Picture 2"/>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18563" y="-14301"/>
            <a:ext cx="9381126" cy="5276883"/>
          </a:xfrm>
          <a:prstGeom prst="rect">
            <a:avLst/>
          </a:prstGeom>
          <a:ln w="12700">
            <a:miter lim="400000"/>
          </a:ln>
        </p:spPr>
      </p:pic>
      <p:sp>
        <p:nvSpPr>
          <p:cNvPr id="403" name="Title 1"/>
          <p:cNvSpPr txBox="1"/>
          <p:nvPr/>
        </p:nvSpPr>
        <p:spPr>
          <a:xfrm>
            <a:off x="4665771" y="5478188"/>
            <a:ext cx="3807494" cy="1115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r" defTabSz="347472">
              <a:defRPr sz="1976" spc="70">
                <a:solidFill>
                  <a:srgbClr val="3E3E3E"/>
                </a:solidFill>
              </a:defRPr>
            </a:lvl1pPr>
          </a:lstStyle>
          <a:p>
            <a:r>
              <a:t>ZSFG would like to express our deepest gratitude to our patients and the community of San Francisco.</a:t>
            </a:r>
          </a:p>
        </p:txBody>
      </p:sp>
      <p:pic>
        <p:nvPicPr>
          <p:cNvPr id="406" name="Picture 11" descr="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2813" y="5626213"/>
            <a:ext cx="3521711" cy="85042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457200" y="211139"/>
            <a:ext cx="8229600" cy="1143001"/>
          </a:xfrm>
          <a:prstGeom prst="rect">
            <a:avLst/>
          </a:prstGeom>
        </p:spPr>
        <p:txBody>
          <a:bodyPr/>
          <a:lstStyle/>
          <a:p>
            <a:r>
              <a:t>About ZSFG</a:t>
            </a:r>
          </a:p>
        </p:txBody>
      </p:sp>
      <p:pic>
        <p:nvPicPr>
          <p:cNvPr id="229" name="Image" descr="Image"/>
          <p:cNvPicPr>
            <a:picLocks noChangeAspect="1"/>
          </p:cNvPicPr>
          <p:nvPr/>
        </p:nvPicPr>
        <p:blipFill>
          <a:blip r:embed="rId2" cstate="hqprint">
            <a:extLst>
              <a:ext uri="{28A0092B-C50C-407E-A947-70E740481C1C}">
                <a14:useLocalDpi xmlns:a14="http://schemas.microsoft.com/office/drawing/2010/main"/>
              </a:ext>
            </a:extLst>
          </a:blip>
          <a:srcRect l="3187" t="5346" r="3043" b="1513"/>
          <a:stretch>
            <a:fillRect/>
          </a:stretch>
        </p:blipFill>
        <p:spPr>
          <a:xfrm>
            <a:off x="381958" y="2682743"/>
            <a:ext cx="2730307" cy="1365154"/>
          </a:xfrm>
          <a:prstGeom prst="rect">
            <a:avLst/>
          </a:prstGeom>
          <a:ln w="12700">
            <a:miter lim="400000"/>
          </a:ln>
        </p:spPr>
      </p:pic>
      <p:pic>
        <p:nvPicPr>
          <p:cNvPr id="230" name="Image" descr="Image"/>
          <p:cNvPicPr>
            <a:picLocks noChangeAspect="1"/>
          </p:cNvPicPr>
          <p:nvPr/>
        </p:nvPicPr>
        <p:blipFill>
          <a:blip r:embed="rId3" cstate="hqprint">
            <a:extLst>
              <a:ext uri="{28A0092B-C50C-407E-A947-70E740481C1C}">
                <a14:useLocalDpi xmlns:a14="http://schemas.microsoft.com/office/drawing/2010/main"/>
              </a:ext>
            </a:extLst>
          </a:blip>
          <a:srcRect l="2373" t="5500" r="3138" b="987"/>
          <a:stretch>
            <a:fillRect/>
          </a:stretch>
        </p:blipFill>
        <p:spPr>
          <a:xfrm>
            <a:off x="3206847" y="2685264"/>
            <a:ext cx="2730307" cy="1360177"/>
          </a:xfrm>
          <a:prstGeom prst="rect">
            <a:avLst/>
          </a:prstGeom>
          <a:ln w="12700">
            <a:miter lim="400000"/>
          </a:ln>
        </p:spPr>
      </p:pic>
      <p:pic>
        <p:nvPicPr>
          <p:cNvPr id="231" name="Image" descr="Image"/>
          <p:cNvPicPr>
            <a:picLocks noChangeAspect="1"/>
          </p:cNvPicPr>
          <p:nvPr/>
        </p:nvPicPr>
        <p:blipFill>
          <a:blip r:embed="rId4" cstate="hqprint">
            <a:extLst>
              <a:ext uri="{28A0092B-C50C-407E-A947-70E740481C1C}">
                <a14:useLocalDpi xmlns:a14="http://schemas.microsoft.com/office/drawing/2010/main"/>
              </a:ext>
            </a:extLst>
          </a:blip>
          <a:srcRect l="3624" t="7377" r="2013" b="1546"/>
          <a:stretch>
            <a:fillRect/>
          </a:stretch>
        </p:blipFill>
        <p:spPr>
          <a:xfrm>
            <a:off x="6031735" y="2680610"/>
            <a:ext cx="2730306" cy="1369286"/>
          </a:xfrm>
          <a:prstGeom prst="rect">
            <a:avLst/>
          </a:prstGeom>
          <a:ln w="12700">
            <a:miter lim="400000"/>
          </a:ln>
        </p:spPr>
      </p:pic>
      <p:sp>
        <p:nvSpPr>
          <p:cNvPr id="232" name="To provide quality health care and trauma services with  compassion and respect"/>
          <p:cNvSpPr txBox="1"/>
          <p:nvPr/>
        </p:nvSpPr>
        <p:spPr>
          <a:xfrm>
            <a:off x="360835" y="4400819"/>
            <a:ext cx="2730501" cy="85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400"/>
              </a:spcBef>
              <a:defRPr sz="1700" spc="50">
                <a:solidFill>
                  <a:srgbClr val="38939B"/>
                </a:solidFill>
              </a:defRPr>
            </a:pPr>
            <a:r>
              <a:t>To provide quality health care</a:t>
            </a:r>
            <a:br/>
            <a:r>
              <a:t>and trauma services with </a:t>
            </a:r>
            <a:br/>
            <a:r>
              <a:t>compassion and respect</a:t>
            </a:r>
          </a:p>
        </p:txBody>
      </p:sp>
      <p:sp>
        <p:nvSpPr>
          <p:cNvPr id="233" name="Joy in our Work, Compassionate Care, and Thirst in Learning"/>
          <p:cNvSpPr txBox="1"/>
          <p:nvPr/>
        </p:nvSpPr>
        <p:spPr>
          <a:xfrm>
            <a:off x="3206749" y="4400819"/>
            <a:ext cx="2730501" cy="85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a:spcBef>
                <a:spcPts val="400"/>
              </a:spcBef>
              <a:defRPr sz="1700" spc="50">
                <a:solidFill>
                  <a:srgbClr val="38939B"/>
                </a:solidFill>
              </a:defRPr>
            </a:lvl1pPr>
          </a:lstStyle>
          <a:p>
            <a:r>
              <a:rPr dirty="0"/>
              <a:t>Joy in our Work, Compassionate Care, and Thirst in Learning</a:t>
            </a:r>
          </a:p>
        </p:txBody>
      </p:sp>
      <p:sp>
        <p:nvSpPr>
          <p:cNvPr id="234" name="To be the best hospital by exceeding patient expectations and advancing community wellness in a patient-centered, healing environment"/>
          <p:cNvSpPr txBox="1"/>
          <p:nvPr/>
        </p:nvSpPr>
        <p:spPr>
          <a:xfrm>
            <a:off x="6052664" y="4400819"/>
            <a:ext cx="2730501" cy="1361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a:spcBef>
                <a:spcPts val="400"/>
              </a:spcBef>
              <a:defRPr sz="1700" spc="50">
                <a:solidFill>
                  <a:srgbClr val="38939B"/>
                </a:solidFill>
              </a:defRPr>
            </a:lvl1pPr>
          </a:lstStyle>
          <a:p>
            <a:r>
              <a:t>To be the best hospital by exceeding patient expectations and advancing community wellness in a patient-centered, healing environment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
          <p:cNvSpPr txBox="1">
            <a:spLocks noGrp="1"/>
          </p:cNvSpPr>
          <p:nvPr>
            <p:ph type="title"/>
          </p:nvPr>
        </p:nvSpPr>
        <p:spPr>
          <a:xfrm>
            <a:off x="457200" y="211139"/>
            <a:ext cx="8229600" cy="1143001"/>
          </a:xfrm>
          <a:prstGeom prst="rect">
            <a:avLst/>
          </a:prstGeom>
        </p:spPr>
        <p:txBody>
          <a:bodyPr/>
          <a:lstStyle/>
          <a:p>
            <a:r>
              <a:t>ZSFG By the Numbers</a:t>
            </a:r>
          </a:p>
        </p:txBody>
      </p:sp>
      <p:pic>
        <p:nvPicPr>
          <p:cNvPr id="237" name="BytheNumbers-DataGraphic 2025.pdf" descr="BytheNumbers-DataGraphic 2025.pdf"/>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214139" y="1669517"/>
            <a:ext cx="4686566" cy="495275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1"/>
          <p:cNvSpPr txBox="1">
            <a:spLocks noGrp="1"/>
          </p:cNvSpPr>
          <p:nvPr>
            <p:ph type="title"/>
          </p:nvPr>
        </p:nvSpPr>
        <p:spPr>
          <a:xfrm>
            <a:off x="457200" y="211139"/>
            <a:ext cx="8229600" cy="1143001"/>
          </a:xfrm>
          <a:prstGeom prst="rect">
            <a:avLst/>
          </a:prstGeom>
        </p:spPr>
        <p:txBody>
          <a:bodyPr/>
          <a:lstStyle/>
          <a:p>
            <a:r>
              <a:t>ZSFG Financials</a:t>
            </a:r>
          </a:p>
        </p:txBody>
      </p:sp>
      <p:sp>
        <p:nvSpPr>
          <p:cNvPr id="240" name="**FY 2023 General Fund Support may change due to Controller adjustments"/>
          <p:cNvSpPr txBox="1"/>
          <p:nvPr/>
        </p:nvSpPr>
        <p:spPr>
          <a:xfrm>
            <a:off x="405432" y="5453383"/>
            <a:ext cx="846380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gn="l">
              <a:defRPr/>
            </a:pPr>
            <a:r>
              <a:rPr kumimoji="0" sz="1400" b="0" i="0" u="none" strike="noStrike" kern="0" cap="none" spc="0" normalizeH="0" baseline="0" noProof="0" dirty="0">
                <a:ln>
                  <a:noFill/>
                </a:ln>
                <a:solidFill>
                  <a:srgbClr val="535353"/>
                </a:solidFill>
                <a:effectLst/>
                <a:uLnTx/>
                <a:uFillTx/>
                <a:latin typeface="Arial Narrow"/>
                <a:sym typeface="Arial Narrow"/>
              </a:rPr>
              <a:t>* Net General Fund Support varies each year due to prior year cost report settlements, unanticipated revenues, and year-end intra-departmental transfers.</a:t>
            </a:r>
            <a:r>
              <a:rPr lang="en-US" sz="1400" dirty="0">
                <a:latin typeface="Arial Narrow"/>
              </a:rPr>
              <a:t> </a:t>
            </a:r>
            <a:r>
              <a:rPr kumimoji="0" sz="1400" b="0" i="0" u="none" strike="noStrike" kern="0" cap="none" spc="0" normalizeH="0" baseline="0" noProof="0" dirty="0">
                <a:ln>
                  <a:noFill/>
                </a:ln>
                <a:solidFill>
                  <a:srgbClr val="535353"/>
                </a:solidFill>
                <a:effectLst/>
                <a:uLnTx/>
                <a:uFillTx/>
                <a:latin typeface="Arial Narrow"/>
                <a:sym typeface="Arial Narrow"/>
              </a:rPr>
              <a:t>Does not include local funds to the State to draw down matching federal dollars.</a:t>
            </a:r>
            <a:endParaRPr lang="en-US" sz="1400" b="0" i="0" u="none" strike="noStrike" kern="0" cap="none" spc="0" normalizeH="0" baseline="0" noProof="0" dirty="0">
              <a:ln>
                <a:noFill/>
              </a:ln>
              <a:solidFill>
                <a:srgbClr val="535353"/>
              </a:solidFill>
              <a:effectLst/>
              <a:uLnTx/>
              <a:uFillTx/>
              <a:latin typeface="Arial Narrow"/>
            </a:endParaRPr>
          </a:p>
        </p:txBody>
      </p:sp>
      <p:pic>
        <p:nvPicPr>
          <p:cNvPr id="241" name="Image" descr="Image"/>
          <p:cNvPicPr>
            <a:picLocks noChangeAspect="1"/>
          </p:cNvPicPr>
          <p:nvPr/>
        </p:nvPicPr>
        <p:blipFill>
          <a:blip r:embed="rId2"/>
          <a:stretch>
            <a:fillRect/>
          </a:stretch>
        </p:blipFill>
        <p:spPr>
          <a:xfrm>
            <a:off x="403111" y="2643923"/>
            <a:ext cx="8463801" cy="249598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tle 1"/>
          <p:cNvSpPr txBox="1">
            <a:spLocks noGrp="1"/>
          </p:cNvSpPr>
          <p:nvPr>
            <p:ph type="title"/>
          </p:nvPr>
        </p:nvSpPr>
        <p:spPr>
          <a:xfrm>
            <a:off x="457200" y="211139"/>
            <a:ext cx="8229600" cy="1143001"/>
          </a:xfrm>
          <a:prstGeom prst="rect">
            <a:avLst/>
          </a:prstGeom>
        </p:spPr>
        <p:txBody>
          <a:bodyPr/>
          <a:lstStyle/>
          <a:p>
            <a:r>
              <a:t>ZSFG Payor Sources</a:t>
            </a:r>
          </a:p>
        </p:txBody>
      </p:sp>
      <p:sp>
        <p:nvSpPr>
          <p:cNvPr id="243" name="***Medi-Medi patients are included in Medicare"/>
          <p:cNvSpPr txBox="1"/>
          <p:nvPr/>
        </p:nvSpPr>
        <p:spPr>
          <a:xfrm>
            <a:off x="3545673" y="7127858"/>
            <a:ext cx="2052652"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***Medi-Medi patients are included in Medicare</a:t>
            </a:r>
          </a:p>
        </p:txBody>
      </p:sp>
      <p:sp>
        <p:nvSpPr>
          <p:cNvPr id="244" name="**FY 2023 General Fund Support may change due to Controller adjustments"/>
          <p:cNvSpPr txBox="1"/>
          <p:nvPr/>
        </p:nvSpPr>
        <p:spPr>
          <a:xfrm>
            <a:off x="548307" y="6429695"/>
            <a:ext cx="8463800"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a:lstStyle>
          <a:p>
            <a:r>
              <a:t>* Healthy Families, Research, Jail, Workers’ Comp, Non-Medi-Cal, CHN Capitated plans</a:t>
            </a:r>
          </a:p>
        </p:txBody>
      </p:sp>
      <p:pic>
        <p:nvPicPr>
          <p:cNvPr id="245" name="Image" descr="Image"/>
          <p:cNvPicPr>
            <a:picLocks noChangeAspect="1"/>
          </p:cNvPicPr>
          <p:nvPr/>
        </p:nvPicPr>
        <p:blipFill>
          <a:blip r:embed="rId2"/>
          <a:stretch>
            <a:fillRect/>
          </a:stretch>
        </p:blipFill>
        <p:spPr>
          <a:xfrm>
            <a:off x="403067" y="1971563"/>
            <a:ext cx="8437802" cy="345153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Milestones"/>
          <p:cNvSpPr txBox="1">
            <a:spLocks noGrp="1"/>
          </p:cNvSpPr>
          <p:nvPr>
            <p:ph type="title"/>
          </p:nvPr>
        </p:nvSpPr>
        <p:spPr>
          <a:xfrm>
            <a:off x="457200" y="211139"/>
            <a:ext cx="8229600" cy="1143001"/>
          </a:xfrm>
          <a:prstGeom prst="rect">
            <a:avLst/>
          </a:prstGeom>
        </p:spPr>
        <p:txBody>
          <a:bodyPr/>
          <a:lstStyle/>
          <a:p>
            <a:r>
              <a:t>Honors and Awards</a:t>
            </a:r>
          </a:p>
        </p:txBody>
      </p:sp>
      <p:sp>
        <p:nvSpPr>
          <p:cNvPr id="248" name="Employee Celebrations…"/>
          <p:cNvSpPr txBox="1"/>
          <p:nvPr/>
        </p:nvSpPr>
        <p:spPr>
          <a:xfrm>
            <a:off x="353001" y="4239685"/>
            <a:ext cx="2549856" cy="2326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38939B"/>
                </a:solidFill>
              </a:defRPr>
            </a:pPr>
            <a:r>
              <a:t>Heart Failure Equity Team Receives National Awards</a:t>
            </a:r>
          </a:p>
          <a:p>
            <a:pPr algn="l">
              <a:defRPr sz="1400"/>
            </a:pPr>
            <a:r>
              <a:t>The DPH, SFHN, and ZSFG collaborative team received the 2024 Bernard J. Tyson National Award from the Joint Commission &amp; Kaiser Permanente and the 2024 Quality Leader Award from the California Association of Public Hospitals / HealthCare Safety Net Institute.</a:t>
            </a:r>
          </a:p>
        </p:txBody>
      </p:sp>
      <p:sp>
        <p:nvSpPr>
          <p:cNvPr id="249" name="Trauma Month…"/>
          <p:cNvSpPr txBox="1"/>
          <p:nvPr/>
        </p:nvSpPr>
        <p:spPr>
          <a:xfrm>
            <a:off x="6214360" y="4258155"/>
            <a:ext cx="2568501" cy="166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38939B"/>
                </a:solidFill>
              </a:defRPr>
            </a:pPr>
            <a:r>
              <a:rPr dirty="0"/>
              <a:t>2025 NICU of the </a:t>
            </a:r>
            <a:r>
              <a:rPr lang="en-US" dirty="0"/>
              <a:t>Year</a:t>
            </a:r>
            <a:endParaRPr dirty="0"/>
          </a:p>
          <a:p>
            <a:pPr algn="l">
              <a:defRPr sz="1400"/>
            </a:pPr>
            <a:r>
              <a:rPr dirty="0"/>
              <a:t>The NICU received statewide recognition from the California Breastfeeding Coalition for excellence in equity-focused lactation care, with exclusive breastfeeding rates well above the state average. </a:t>
            </a:r>
          </a:p>
        </p:txBody>
      </p:sp>
      <p:pic>
        <p:nvPicPr>
          <p:cNvPr id="250" name="MedSurg_ResRnsPrepOR_4409.jpg" descr="MedSurg_ResRnsPrepOR_4409.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22350" y="2195370"/>
            <a:ext cx="2554576" cy="1912161"/>
          </a:xfrm>
          <a:prstGeom prst="rect">
            <a:avLst/>
          </a:prstGeom>
          <a:ln w="12700">
            <a:miter lim="400000"/>
          </a:ln>
        </p:spPr>
      </p:pic>
      <p:sp>
        <p:nvSpPr>
          <p:cNvPr id="251" name="Employee Celebrations…"/>
          <p:cNvSpPr txBox="1"/>
          <p:nvPr/>
        </p:nvSpPr>
        <p:spPr>
          <a:xfrm>
            <a:off x="3283681" y="4239685"/>
            <a:ext cx="2549855" cy="1513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38939B"/>
                </a:solidFill>
              </a:defRPr>
            </a:pPr>
            <a:r>
              <a:t>Geriatric Emergency Department Accreditation</a:t>
            </a:r>
          </a:p>
          <a:p>
            <a:pPr algn="l">
              <a:defRPr sz="1400"/>
            </a:pPr>
            <a:r>
              <a:t>ZSFGs Emergency Department received Level 3 accreditation in recognition of its commitment to high-quality care for older adults.</a:t>
            </a:r>
          </a:p>
        </p:txBody>
      </p:sp>
      <p:pic>
        <p:nvPicPr>
          <p:cNvPr id="252" name="AFED_PatDr7_4747.jpg" descr="AFED_PatDr7_4747.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81266" y="2195370"/>
            <a:ext cx="2554575" cy="1912161"/>
          </a:xfrm>
          <a:prstGeom prst="rect">
            <a:avLst/>
          </a:prstGeom>
          <a:ln w="12700">
            <a:miter lim="400000"/>
          </a:ln>
        </p:spPr>
      </p:pic>
      <p:pic>
        <p:nvPicPr>
          <p:cNvPr id="253" name="NICU_RnOrBaby_2335.jpg" descr="NICU_RnOrBaby_2335.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120085" y="2189019"/>
            <a:ext cx="2566716" cy="192503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itle 1"/>
          <p:cNvSpPr txBox="1">
            <a:spLocks noGrp="1"/>
          </p:cNvSpPr>
          <p:nvPr>
            <p:ph type="title"/>
          </p:nvPr>
        </p:nvSpPr>
        <p:spPr>
          <a:prstGeom prst="rect">
            <a:avLst/>
          </a:prstGeom>
        </p:spPr>
        <p:txBody>
          <a:bodyPr/>
          <a:lstStyle/>
          <a:p>
            <a:pPr lvl="1">
              <a:defRPr>
                <a:solidFill>
                  <a:srgbClr val="FFFFFF"/>
                </a:solidFill>
              </a:defRPr>
            </a:pPr>
            <a:r>
              <a:t>Highlights</a:t>
            </a:r>
          </a:p>
        </p:txBody>
      </p:sp>
      <p:sp>
        <p:nvSpPr>
          <p:cNvPr id="256" name="Employee Celebrations…"/>
          <p:cNvSpPr txBox="1"/>
          <p:nvPr/>
        </p:nvSpPr>
        <p:spPr>
          <a:xfrm>
            <a:off x="353001" y="4239685"/>
            <a:ext cx="2549856"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38939B"/>
                </a:solidFill>
              </a:defRPr>
            </a:pPr>
            <a:r>
              <a:rPr dirty="0"/>
              <a:t>Triage Taskforce Puts Patient Needs First</a:t>
            </a:r>
          </a:p>
          <a:p>
            <a:pPr algn="l">
              <a:defRPr sz="1400"/>
            </a:pPr>
            <a:r>
              <a:rPr dirty="0"/>
              <a:t>This interdisciplinary team strategized new ways to reduce the number of patients who leave without being seen, including creating a family waiting room and adding two nurse practitioners.</a:t>
            </a:r>
          </a:p>
        </p:txBody>
      </p:sp>
      <p:sp>
        <p:nvSpPr>
          <p:cNvPr id="257" name="Trauma Month…"/>
          <p:cNvSpPr txBox="1"/>
          <p:nvPr/>
        </p:nvSpPr>
        <p:spPr>
          <a:xfrm>
            <a:off x="6214360" y="4258155"/>
            <a:ext cx="2568501" cy="1723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38939B"/>
                </a:solidFill>
              </a:defRPr>
            </a:pPr>
            <a:r>
              <a:rPr dirty="0"/>
              <a:t>49ers Honor Trauma and Emergency Teams</a:t>
            </a:r>
          </a:p>
          <a:p>
            <a:pPr algn="l">
              <a:defRPr sz="1400"/>
            </a:pPr>
            <a:r>
              <a:rPr dirty="0"/>
              <a:t>The 49ers honored ZSFG Trauma and Emergency Department teams and Dr. Lucy Kornblith during Monday Night Football for the care provided to wide receiver Ricky Pearsall.</a:t>
            </a:r>
          </a:p>
        </p:txBody>
      </p:sp>
      <p:sp>
        <p:nvSpPr>
          <p:cNvPr id="258" name="Nurses Week…"/>
          <p:cNvSpPr txBox="1"/>
          <p:nvPr/>
        </p:nvSpPr>
        <p:spPr>
          <a:xfrm>
            <a:off x="3283680" y="4239685"/>
            <a:ext cx="2549856" cy="1513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38939B"/>
                </a:solidFill>
              </a:defRPr>
            </a:pPr>
            <a:r>
              <a:t>ZSFG Expands Perioperative Services</a:t>
            </a:r>
          </a:p>
          <a:p>
            <a:pPr algn="l">
              <a:defRPr sz="1400"/>
            </a:pPr>
            <a:r>
              <a:t>To meet growing demand, the team increased anesthesia staffing, adding capacity for one more operating room each day.</a:t>
            </a:r>
          </a:p>
        </p:txBody>
      </p:sp>
      <p:pic>
        <p:nvPicPr>
          <p:cNvPr id="259" name="Lucky Kornblith 49ers Team.jpg" descr="Lucky Kornblith 49ers Team.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120085" y="2189019"/>
            <a:ext cx="2566716" cy="1925037"/>
          </a:xfrm>
          <a:prstGeom prst="rect">
            <a:avLst/>
          </a:prstGeom>
          <a:ln w="12700">
            <a:miter lim="400000"/>
          </a:ln>
        </p:spPr>
      </p:pic>
      <p:pic>
        <p:nvPicPr>
          <p:cNvPr id="260" name="MedSurg_PatRnsOR_4241.jpg" descr="MedSurg_PatRnsOR_4241.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73632" y="2195246"/>
            <a:ext cx="2549856" cy="1912392"/>
          </a:xfrm>
          <a:prstGeom prst="rect">
            <a:avLst/>
          </a:prstGeom>
          <a:ln w="12700">
            <a:miter lim="400000"/>
          </a:ln>
        </p:spPr>
      </p:pic>
      <p:pic>
        <p:nvPicPr>
          <p:cNvPr id="261" name="ED_RnsMonitor2_6365.jpg" descr="ED_RnsMonitor2_6365.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22350" y="2195370"/>
            <a:ext cx="2554576" cy="191216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rauma Month…"/>
          <p:cNvSpPr txBox="1"/>
          <p:nvPr/>
        </p:nvSpPr>
        <p:spPr>
          <a:xfrm>
            <a:off x="4604386" y="5216592"/>
            <a:ext cx="4178476" cy="123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005695"/>
                </a:solidFill>
              </a:defRPr>
            </a:pPr>
            <a:r>
              <a:rPr lang="en-US" dirty="0"/>
              <a:t>Wellness Center</a:t>
            </a:r>
            <a:endParaRPr dirty="0"/>
          </a:p>
          <a:p>
            <a:pPr algn="l">
              <a:defRPr sz="1400"/>
            </a:pPr>
            <a:r>
              <a:rPr lang="en-US" dirty="0"/>
              <a:t>The ZSFG Wellness Center provided a valued space for staff to relax, recharge, and connect through popular programs like </a:t>
            </a:r>
            <a:r>
              <a:rPr dirty="0"/>
              <a:t> </a:t>
            </a:r>
            <a:r>
              <a:rPr lang="en-US" dirty="0"/>
              <a:t>visits from </a:t>
            </a:r>
            <a:r>
              <a:rPr dirty="0"/>
              <a:t>the SF SPCA canine cre</a:t>
            </a:r>
            <a:r>
              <a:rPr lang="en-US" dirty="0"/>
              <a:t>w, massage therapy, and exercise classes.</a:t>
            </a:r>
            <a:endParaRPr dirty="0"/>
          </a:p>
        </p:txBody>
      </p:sp>
      <p:sp>
        <p:nvSpPr>
          <p:cNvPr id="264" name="Staff Experience and Wellness"/>
          <p:cNvSpPr txBox="1">
            <a:spLocks noGrp="1"/>
          </p:cNvSpPr>
          <p:nvPr>
            <p:ph type="title"/>
          </p:nvPr>
        </p:nvSpPr>
        <p:spPr>
          <a:xfrm>
            <a:off x="457200" y="211139"/>
            <a:ext cx="8229600" cy="1143001"/>
          </a:xfrm>
          <a:prstGeom prst="rect">
            <a:avLst/>
          </a:prstGeom>
        </p:spPr>
        <p:txBody>
          <a:bodyPr/>
          <a:lstStyle/>
          <a:p>
            <a:r>
              <a:t>Staff Experience and Wellness</a:t>
            </a:r>
          </a:p>
        </p:txBody>
      </p:sp>
      <p:sp>
        <p:nvSpPr>
          <p:cNvPr id="265" name="Employee Celebrations…"/>
          <p:cNvSpPr txBox="1"/>
          <p:nvPr/>
        </p:nvSpPr>
        <p:spPr>
          <a:xfrm>
            <a:off x="353001" y="5216592"/>
            <a:ext cx="3986214" cy="123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a:spcBef>
                <a:spcPts val="600"/>
              </a:spcBef>
              <a:defRPr sz="1800" b="1">
                <a:solidFill>
                  <a:srgbClr val="005695"/>
                </a:solidFill>
              </a:defRPr>
            </a:pPr>
            <a:r>
              <a:rPr lang="en-US" dirty="0"/>
              <a:t>Quarterly </a:t>
            </a:r>
            <a:r>
              <a:rPr dirty="0"/>
              <a:t>Town Hall</a:t>
            </a:r>
            <a:r>
              <a:rPr lang="en-US" dirty="0"/>
              <a:t>s</a:t>
            </a:r>
            <a:endParaRPr dirty="0"/>
          </a:p>
          <a:p>
            <a:pPr algn="l">
              <a:defRPr sz="1400"/>
            </a:pPr>
            <a:r>
              <a:rPr dirty="0"/>
              <a:t>Hundreds of staff attended ZSFG's All-Staff Town Hall at two virtual sessions</a:t>
            </a:r>
            <a:r>
              <a:rPr lang="en-US" dirty="0"/>
              <a:t> held in June</a:t>
            </a:r>
            <a:r>
              <a:rPr dirty="0"/>
              <a:t>, with DPH Director Dan Tsai and Dr. Susan Ehrlich sharing</a:t>
            </a:r>
            <a:r>
              <a:rPr lang="en-US" dirty="0"/>
              <a:t> important</a:t>
            </a:r>
            <a:r>
              <a:rPr dirty="0"/>
              <a:t> updates </a:t>
            </a:r>
            <a:r>
              <a:rPr lang="en-US" dirty="0"/>
              <a:t>and joining all staff with leadership.</a:t>
            </a:r>
            <a:endParaRPr dirty="0"/>
          </a:p>
        </p:txBody>
      </p:sp>
      <p:pic>
        <p:nvPicPr>
          <p:cNvPr id="266" name="Pet Therapy.jpeg" descr="Pet Therapy.jpe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700528" y="1848029"/>
            <a:ext cx="3986272" cy="3041841"/>
          </a:xfrm>
          <a:prstGeom prst="rect">
            <a:avLst/>
          </a:prstGeom>
          <a:ln w="12700">
            <a:miter lim="400000"/>
          </a:ln>
        </p:spPr>
      </p:pic>
      <p:pic>
        <p:nvPicPr>
          <p:cNvPr id="267" name="06.06.25-ZSFG-TownHall-eVideon.jpg" descr="06.06.25-ZSFG-TownHall-eVideon.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90008" y="1848030"/>
            <a:ext cx="3986272" cy="304184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535353"/>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Narrow"/>
        <a:ea typeface="Arial Narrow"/>
        <a:cs typeface="Arial Narrow"/>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Narrow"/>
        <a:ea typeface="Arial Narrow"/>
        <a:cs typeface="Arial Narrow"/>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35353"/>
            </a:solidFill>
            <a:effectLst/>
            <a:uFillTx/>
            <a:latin typeface="+mn-lt"/>
            <a:ea typeface="+mn-ea"/>
            <a:cs typeface="+mn-cs"/>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859af58-4d26-4eac-a2c5-fe6234a96614" xsi:nil="true"/>
    <lcf76f155ced4ddcb4097134ff3c332f xmlns="ec599281-94a6-4620-b7f2-e1bf78b4112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9A39EDC5D83145827B7B1FE218ED47" ma:contentTypeVersion="19" ma:contentTypeDescription="Create a new document." ma:contentTypeScope="" ma:versionID="6940268db0d97a76f955337693001cd9">
  <xsd:schema xmlns:xsd="http://www.w3.org/2001/XMLSchema" xmlns:xs="http://www.w3.org/2001/XMLSchema" xmlns:p="http://schemas.microsoft.com/office/2006/metadata/properties" xmlns:ns2="0859af58-4d26-4eac-a2c5-fe6234a96614" xmlns:ns3="ec599281-94a6-4620-b7f2-e1bf78b4112a" targetNamespace="http://schemas.microsoft.com/office/2006/metadata/properties" ma:root="true" ma:fieldsID="12d7c05bea781caa0ad3c8474c27bc98" ns2:_="" ns3:_="">
    <xsd:import namespace="0859af58-4d26-4eac-a2c5-fe6234a96614"/>
    <xsd:import namespace="ec599281-94a6-4620-b7f2-e1bf78b4112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59af58-4d26-4eac-a2c5-fe6234a966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ee8954-bc0f-41b5-bf3e-c07f8f8f0a3d}" ma:internalName="TaxCatchAll" ma:showField="CatchAllData" ma:web="0859af58-4d26-4eac-a2c5-fe6234a966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c599281-94a6-4620-b7f2-e1bf78b4112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CB1B17-07DE-4400-ADAA-221E48399872}">
  <ds:schemaRefs>
    <ds:schemaRef ds:uri="http://schemas.microsoft.com/sharepoint/v3/contenttype/forms"/>
  </ds:schemaRefs>
</ds:datastoreItem>
</file>

<file path=customXml/itemProps2.xml><?xml version="1.0" encoding="utf-8"?>
<ds:datastoreItem xmlns:ds="http://schemas.openxmlformats.org/officeDocument/2006/customXml" ds:itemID="{F7483BB2-78BF-4D56-93B0-2671FB0F1AB1}">
  <ds:schemaRefs>
    <ds:schemaRef ds:uri="http://schemas.microsoft.com/office/2006/metadata/properties"/>
    <ds:schemaRef ds:uri="http://schemas.microsoft.com/office/infopath/2007/PartnerControls"/>
    <ds:schemaRef ds:uri="0859af58-4d26-4eac-a2c5-fe6234a96614"/>
    <ds:schemaRef ds:uri="ec599281-94a6-4620-b7f2-e1bf78b4112a"/>
  </ds:schemaRefs>
</ds:datastoreItem>
</file>

<file path=customXml/itemProps3.xml><?xml version="1.0" encoding="utf-8"?>
<ds:datastoreItem xmlns:ds="http://schemas.openxmlformats.org/officeDocument/2006/customXml" ds:itemID="{F5A2B2FF-CED7-4071-BA8F-FF0A55BC1C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59af58-4d26-4eac-a2c5-fe6234a96614"/>
    <ds:schemaRef ds:uri="ec599281-94a6-4620-b7f2-e1bf78b411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235</TotalTime>
  <Words>1711</Words>
  <Application>Microsoft Office PowerPoint</Application>
  <PresentationFormat>On-screen Show (4:3)</PresentationFormat>
  <Paragraphs>204</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Narrow</vt:lpstr>
      <vt:lpstr>Times Roman</vt:lpstr>
      <vt:lpstr>Univers LT Std 45 Light</vt:lpstr>
      <vt:lpstr>Univers LT Std 55 Roman</vt:lpstr>
      <vt:lpstr>Office Theme</vt:lpstr>
      <vt:lpstr>ZSFG FY 24-25 ANNUAL REPORT</vt:lpstr>
      <vt:lpstr>About ZSFG</vt:lpstr>
      <vt:lpstr>About ZSFG</vt:lpstr>
      <vt:lpstr>ZSFG By the Numbers</vt:lpstr>
      <vt:lpstr>ZSFG Financials</vt:lpstr>
      <vt:lpstr>ZSFG Payor Sources</vt:lpstr>
      <vt:lpstr>Honors and Awards</vt:lpstr>
      <vt:lpstr>Highlights</vt:lpstr>
      <vt:lpstr>Staff Experience and Wellness</vt:lpstr>
      <vt:lpstr>Nursing</vt:lpstr>
      <vt:lpstr>Surveys</vt:lpstr>
      <vt:lpstr>True North Strategies True North Overview</vt:lpstr>
      <vt:lpstr>True North Strategies True North Overview</vt:lpstr>
      <vt:lpstr>Capital Projects Building our future</vt:lpstr>
      <vt:lpstr>UCSF at ZSFG Research highlights</vt:lpstr>
      <vt:lpstr>San Francisco General Hospital Foundation</vt:lpstr>
      <vt:lpstr>Community Outreach</vt:lpstr>
      <vt:lpstr>Community Outreach</vt:lpstr>
      <vt:lpstr>Staff Celebrations</vt:lpstr>
      <vt:lpstr>Our Patients</vt:lpstr>
      <vt:lpstr>Profiles ZSFG Executive Team</vt:lpstr>
      <vt:lpstr>Profiles San Francisco Health Commission</vt:lpstr>
      <vt:lpstr>In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Deborah Giattina</dc:creator>
  <cp:lastModifiedBy>Diaz-Medina, Ruth (DPH)</cp:lastModifiedBy>
  <cp:revision>20</cp:revision>
  <dcterms:modified xsi:type="dcterms:W3CDTF">2025-10-21T16:30:25Z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0x010100889A39EDC5D83145827B7B1FE218ED47</vt:lpwstr>
  </property>
  <property fmtid="{D5CDD505-2E9C-101B-9397-08002B2CF9AE}" pid="3" name="MediaServiceImageTags">
    <vt:lpwstr/>
  </property>
</Properties>
</file>