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234" r:id="rId2"/>
    <p:sldId id="2200" r:id="rId3"/>
    <p:sldId id="269" r:id="rId4"/>
    <p:sldId id="2235" r:id="rId5"/>
    <p:sldId id="2236" r:id="rId6"/>
    <p:sldId id="2231" r:id="rId7"/>
    <p:sldId id="265" r:id="rId8"/>
    <p:sldId id="2237" r:id="rId9"/>
    <p:sldId id="2181" r:id="rId10"/>
    <p:sldId id="425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Eddleman" initials="KE" lastIdx="1" clrIdx="0">
    <p:extLst>
      <p:ext uri="{19B8F6BF-5375-455C-9EA6-DF929625EA0E}">
        <p15:presenceInfo xmlns:p15="http://schemas.microsoft.com/office/powerpoint/2012/main" userId="S-1-5-21-3977174697-1170451803-591228537-1152" providerId="AD"/>
      </p:ext>
    </p:extLst>
  </p:cmAuthor>
  <p:cmAuthor id="2" name="Karen Eddleman" initials="KE [2]" lastIdx="1" clrIdx="1">
    <p:extLst>
      <p:ext uri="{19B8F6BF-5375-455C-9EA6-DF929625EA0E}">
        <p15:presenceInfo xmlns:p15="http://schemas.microsoft.com/office/powerpoint/2012/main" userId="d33c2c2f905645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3E"/>
    <a:srgbClr val="0080A1"/>
    <a:srgbClr val="28727A"/>
    <a:srgbClr val="E28508"/>
    <a:srgbClr val="BFD72F"/>
    <a:srgbClr val="F9B963"/>
    <a:srgbClr val="FAC886"/>
    <a:srgbClr val="1B97A1"/>
    <a:srgbClr val="2C9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5" autoAdjust="0"/>
    <p:restoredTop sz="77360" autoAdjust="0"/>
  </p:normalViewPr>
  <p:slideViewPr>
    <p:cSldViewPr snapToGrid="0" snapToObjects="1">
      <p:cViewPr varScale="1">
        <p:scale>
          <a:sx n="154" d="100"/>
          <a:sy n="154" d="100"/>
        </p:scale>
        <p:origin x="2170" y="115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434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110A24F-BF08-5B4F-AFEA-17CC59B13C78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8"/>
            <a:ext cx="2971800" cy="466433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1DB74F6-D1AF-694B-A945-962E981BC0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53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asurer.ca.gov/ctcac/rentincome/23/income/income-limits-051523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will be covering familiar ground today, but hopefully the information is organized and presented in a way that better communicates the opportunities available to residents and the challenges of implementation.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5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74F6-D1AF-694B-A945-962E981BC0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74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74F6-D1AF-694B-A945-962E981BC0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67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BA18AB-451F-47FC-9497-B23B42E669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64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latin typeface="+mn-lt"/>
                <a:ea typeface="Calibri" panose="020F0502020204030204" pitchFamily="34" charset="0"/>
              </a:rPr>
              <a:t>Portico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DAHLIA Open Application Period </a:t>
            </a:r>
            <a:r>
              <a:rPr lang="en-US" sz="1200" dirty="0">
                <a:solidFill>
                  <a:srgbClr val="ED5C57"/>
                </a:solidFill>
                <a:effectLst/>
                <a:latin typeface="+mn-lt"/>
                <a:ea typeface="Times New Roman" panose="02020603050405020304" pitchFamily="18" charset="0"/>
              </a:rPr>
              <a:t>Starts approx. 1 month before lottery, lasts 21 days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DAHLIA Lottery Date </a:t>
            </a:r>
            <a:r>
              <a:rPr lang="en-US" sz="1200" dirty="0">
                <a:solidFill>
                  <a:srgbClr val="ED5C57"/>
                </a:solidFill>
                <a:effectLst/>
                <a:latin typeface="+mn-lt"/>
                <a:ea typeface="Times New Roman" panose="02020603050405020304" pitchFamily="18" charset="0"/>
              </a:rPr>
              <a:t>January/February 2025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dirty="0">
                <a:effectLst/>
                <a:latin typeface="+mn-lt"/>
                <a:ea typeface="Times New Roman" panose="02020603050405020304" pitchFamily="18" charset="0"/>
              </a:rPr>
              <a:t>Potential Move In Date </a:t>
            </a:r>
            <a:r>
              <a:rPr lang="en-US" sz="1200" dirty="0">
                <a:solidFill>
                  <a:srgbClr val="ED5C57"/>
                </a:solidFill>
                <a:effectLst/>
                <a:latin typeface="+mn-lt"/>
                <a:ea typeface="Times New Roman" panose="02020603050405020304" pitchFamily="18" charset="0"/>
              </a:rPr>
              <a:t>March 2025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200" dirty="0">
              <a:solidFill>
                <a:srgbClr val="ED5C57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CTCAC 80% to 120% AMI for CTCAC Inclusionary Units 2023: </a:t>
            </a:r>
            <a:r>
              <a:rPr lang="en-US" sz="1200" b="1" dirty="0">
                <a:solidFill>
                  <a:srgbClr val="ED5C57"/>
                </a:solidFill>
                <a:effectLst/>
                <a:latin typeface="+mn-lt"/>
                <a:ea typeface="Calibri" panose="020F0502020204030204" pitchFamily="34" charset="0"/>
              </a:rPr>
              <a:t>Below is the link to the AMI chart for CTCAC 2023. This shows the 80% AMI  Level. To get the 120% AMI level, you just need to multiply the 100% income level by 1.2. 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u="sng" dirty="0">
                <a:solidFill>
                  <a:srgbClr val="0000FF"/>
                </a:solidFill>
                <a:effectLst/>
                <a:latin typeface="+mn-lt"/>
                <a:ea typeface="Calibri" panose="020F0502020204030204" pitchFamily="34" charset="0"/>
                <a:hlinkClick r:id="rId3"/>
              </a:rPr>
              <a:t>https://www.treasurer.ca.gov/ctcac/rentincome/23/income/income-limits-051523.pdf</a:t>
            </a: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One Person:	$104,080 to $156,120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Two Person:	$118,860 to $178,440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Three Person:	$133,840 to $200,760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Four Person:	$148,460 to $222,960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Five Person:	$160,560 to $240,840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Six Person:	$172,480 to $258,720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Seven Person:	$184,320 to $276,480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Eight Person:	$196,240 to $294,360</a:t>
            </a:r>
          </a:p>
          <a:p>
            <a:pPr marL="0" marR="0" lvl="0" indent="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None/>
              <a:tabLst>
                <a:tab pos="457200" algn="l"/>
              </a:tabLst>
            </a:pPr>
            <a:endParaRPr lang="en-US" sz="1200" dirty="0">
              <a:effectLst/>
              <a:latin typeface="+mn-lt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B74F6-D1AF-694B-A945-962E981BC0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27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EA09-1416-FF41-96B4-3D182814F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B108F-8B9A-2443-A979-7DF83F69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96F5B-218E-9042-BEB1-6CDC1D6B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127AC-240F-5A46-A25F-C3196B8B3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E52A7-B933-C14D-BE27-2733F9D2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9241F-0A8A-9340-A13B-256CB756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08EDB-1936-9644-BF7A-5788A808F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150D8-A1EF-7645-BDB9-5E791FDE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5A507-8B04-374D-AF0D-90A78A3B7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C534C-4C50-2049-9340-7EDD9F0D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81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DFF5F-62D2-1241-8E34-C65CC7EB7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92556-46F5-4244-B171-63EEF208F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F80C-EB79-9C48-B8EE-9A368490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8ADF4-B47B-074B-9B61-E07466DB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F298D-0CFB-0A4A-9281-9E2F753D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9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B2C19-38C0-3B40-8CB7-F03977A9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F21A7-3939-9644-BD0B-23DAEC542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A4915-EB0F-4643-BD16-F1D9B536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1012A-DCED-D345-9B3B-2D494477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DE03F-8446-1F48-9DBC-9D37A40E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96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62B99-4F7F-2A41-93B4-B537AB15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060D2-6E77-8E42-B0E0-6B00A673C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77039-5706-6A43-8AA4-B8DC2EC9D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F97C3-EC5D-9C47-B8D3-B68F5EE8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BAF1F-3D95-D84F-8D89-312DC8BC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5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430FA-B9B2-944B-BE9A-230F2F76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DBCEE-2960-4343-B9F5-5AE52B5BD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939B2-C56E-3C47-BAEB-2752CDB07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DCA231-0A56-1B4D-9296-44B32CFD0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BB5EF-4C3D-4C44-BEA5-CAE0D927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F9458-BAF2-4249-A277-954ADF72F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94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AFAD-7054-FB40-85E3-94D1C28B2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D09F7-4C9C-BD4D-A09E-23D76374A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8BD355-6912-BD4E-A2AA-67842C259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2FEA0-CFFD-7D45-9844-AE46CFC37F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C0A95-CE85-5242-B158-6364A50BF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6A33B7-01A4-7E40-A1EC-0574792C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74CFD3-9A46-3940-A2FC-AF4DA2EB9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4CC44A-A45C-9B4B-9CA7-ECD893A05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64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223D-996E-6842-AB13-49A0BFE91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2B80C0-89CC-5E42-887B-41F8D3FB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681E2-6BF1-BD4C-ADD6-91DF9516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8C20-CE9B-3747-8866-54A662F7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8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5709F-CF37-A14B-9588-C8BB70BA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76D11-6F26-2C4B-8FAE-63319016A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8D405-E1D2-B945-A049-39FF7BC3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0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4129F-031D-A044-89C7-548D8B8D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F8733-23E7-1041-86D1-846219B1D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1365C-6FA4-C940-B6DA-C50EFB16A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5EFAA-422A-B94F-BCA8-61A2B5AC4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86F51-8305-AE47-B9CB-0AA693EDD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78038-E1EA-274D-A0E7-B2F53448D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7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25104-14B2-AD42-AFF2-7CC9343C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E7BC6F-5BDA-4345-8EC0-8B1B5C2E3A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198DC-8E97-924E-A0FA-9C47B3B73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773EE-4DC1-B145-972F-BDCD88F8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2DC117-FA53-B04E-A1A7-E870AA2A4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BC2864-92EC-A04F-B931-E4A0A2391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6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581993-53AC-5B48-8F55-2EDECF15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9910FB-F19B-304B-98C9-4DFCFE7EF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8BAEB-1705-0D4F-A497-7B65356B2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2A17-4C64-5848-B20F-129782232CAB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6C7E-3A78-D241-9DA7-4F2614A3A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B83D-0ED7-0147-9042-7EB878110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F500E-AF70-C143-9028-DB0D10E3E0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FB773F-FC55-0F43-B1F5-0A2D174EFD00}"/>
              </a:ext>
            </a:extLst>
          </p:cNvPr>
          <p:cNvSpPr/>
          <p:nvPr userDrawn="1"/>
        </p:nvSpPr>
        <p:spPr>
          <a:xfrm>
            <a:off x="0" y="0"/>
            <a:ext cx="3058510" cy="231228"/>
          </a:xfrm>
          <a:prstGeom prst="rect">
            <a:avLst/>
          </a:prstGeom>
          <a:solidFill>
            <a:srgbClr val="008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94A72F-D198-1C48-B9CC-4CB1D2F651F5}"/>
              </a:ext>
            </a:extLst>
          </p:cNvPr>
          <p:cNvSpPr/>
          <p:nvPr userDrawn="1"/>
        </p:nvSpPr>
        <p:spPr>
          <a:xfrm>
            <a:off x="9154510" y="0"/>
            <a:ext cx="3037490" cy="231227"/>
          </a:xfrm>
          <a:prstGeom prst="rect">
            <a:avLst/>
          </a:prstGeom>
          <a:solidFill>
            <a:srgbClr val="008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F1034D-E974-E543-8E04-AAA46F64A93E}"/>
              </a:ext>
            </a:extLst>
          </p:cNvPr>
          <p:cNvSpPr/>
          <p:nvPr userDrawn="1"/>
        </p:nvSpPr>
        <p:spPr>
          <a:xfrm>
            <a:off x="3037490" y="0"/>
            <a:ext cx="3058510" cy="231228"/>
          </a:xfrm>
          <a:prstGeom prst="rect">
            <a:avLst/>
          </a:prstGeom>
          <a:solidFill>
            <a:srgbClr val="BFD7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D1B92B-61D3-B44C-8C65-1A89752DFA07}"/>
              </a:ext>
            </a:extLst>
          </p:cNvPr>
          <p:cNvSpPr/>
          <p:nvPr userDrawn="1"/>
        </p:nvSpPr>
        <p:spPr>
          <a:xfrm>
            <a:off x="6096000" y="0"/>
            <a:ext cx="3058510" cy="231228"/>
          </a:xfrm>
          <a:prstGeom prst="rect">
            <a:avLst/>
          </a:prstGeom>
          <a:solidFill>
            <a:srgbClr val="F8A8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9A2F2E-94CA-FC4C-8834-7F23E946EC9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862" y="5811382"/>
            <a:ext cx="601755" cy="8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9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using.sfgov.or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IAdvisor@arws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meownershipsf.org/homebuyer-education/" TargetMode="External"/><Relationship Id="rId2" Type="http://schemas.openxmlformats.org/officeDocument/2006/relationships/hyperlink" Target="https://sf.gov/determine-if-you-can-buy-affordable-housing-progra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ousing.sfgov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ture Treasure Island Shoreline">
            <a:extLst>
              <a:ext uri="{FF2B5EF4-FFF2-40B4-BE49-F238E27FC236}">
                <a16:creationId xmlns:a16="http://schemas.microsoft.com/office/drawing/2014/main" id="{52659774-A377-BE71-3B3A-A6047CBC4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" r="154"/>
          <a:stretch/>
        </p:blipFill>
        <p:spPr bwMode="auto">
          <a:xfrm>
            <a:off x="0" y="212943"/>
            <a:ext cx="12173191" cy="679537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D5536486-DC41-8E3B-FE0B-9A6BF4D19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110" y="2577919"/>
            <a:ext cx="7927932" cy="20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kern="0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  <a:t>TI Advisor Board Report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  <a:t>Presented By 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  <a:t>Karen Eddleman</a:t>
            </a:r>
          </a:p>
          <a:p>
            <a:pPr algn="r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0" kern="0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  <a:t>May 8, 2024</a:t>
            </a:r>
            <a:br>
              <a:rPr lang="en-US" sz="2400" b="0" kern="0" dirty="0">
                <a:solidFill>
                  <a:schemeClr val="bg1"/>
                </a:solidFill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br>
              <a:rPr lang="en-US" sz="1600" b="0" kern="0" dirty="0"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br>
              <a:rPr lang="en-US" sz="3600" kern="0" dirty="0">
                <a:effectLst>
                  <a:outerShdw dist="50800" sx="1000" sy="1000" algn="ctr" rotWithShape="0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endParaRPr lang="en-US" sz="3200" kern="0" dirty="0">
              <a:effectLst>
                <a:outerShdw dist="50800" sx="1000" sy="1000" algn="ctr" rotWithShape="0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088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E5C45-000D-C0A7-8464-197EAC2B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8" y="944303"/>
            <a:ext cx="10515600" cy="7788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rgbClr val="0080A1"/>
                </a:solidFill>
                <a:latin typeface="+mj-lt"/>
              </a:rPr>
              <a:t>Thank you for your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3BB1C2-1E70-4CC0-1927-98BB55134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74" y="2426544"/>
            <a:ext cx="10981272" cy="355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7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2BBCF-6064-9F83-4461-2341E830B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470" y="1327149"/>
            <a:ext cx="10412187" cy="4992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rgbClr val="28727A"/>
                </a:solidFill>
                <a:latin typeface="+mj-lt"/>
              </a:rPr>
              <a:t>Community Events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Star View Court Informational Poster Session –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Informational Meeting with SF Housing Authority for Section 8 Voucher Holders – </a:t>
            </a:r>
            <a:r>
              <a:rPr lang="en-US" sz="2000" b="1" dirty="0">
                <a:solidFill>
                  <a:srgbClr val="28727A"/>
                </a:solidFill>
                <a:latin typeface="+mj-lt"/>
              </a:rPr>
              <a:t>April 20</a:t>
            </a:r>
            <a:r>
              <a:rPr lang="en-US" sz="2000" b="1" baseline="30000" dirty="0">
                <a:solidFill>
                  <a:srgbClr val="28727A"/>
                </a:solidFill>
                <a:latin typeface="+mj-lt"/>
              </a:rPr>
              <a:t>th</a:t>
            </a:r>
            <a:r>
              <a:rPr lang="en-US" sz="2000" b="1" dirty="0">
                <a:solidFill>
                  <a:srgbClr val="28727A"/>
                </a:solidFill>
                <a:latin typeface="+mj-lt"/>
              </a:rPr>
              <a:t> 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Star View Court Unit Tours – </a:t>
            </a:r>
            <a:r>
              <a:rPr lang="en-US" sz="2000" b="1" dirty="0">
                <a:solidFill>
                  <a:srgbClr val="28727A"/>
                </a:solidFill>
                <a:latin typeface="+mj-lt"/>
              </a:rPr>
              <a:t>March - April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Informational Event for Inclusionary Affordable Units  - </a:t>
            </a:r>
            <a:r>
              <a:rPr lang="en-US" sz="2000" b="1" dirty="0">
                <a:solidFill>
                  <a:srgbClr val="28727A"/>
                </a:solidFill>
                <a:latin typeface="+mj-lt"/>
              </a:rPr>
              <a:t>March 14</a:t>
            </a:r>
            <a:r>
              <a:rPr lang="en-US" sz="2000" b="1" baseline="30000" dirty="0">
                <a:solidFill>
                  <a:srgbClr val="28727A"/>
                </a:solidFill>
                <a:latin typeface="+mj-lt"/>
              </a:rPr>
              <a:t>th</a:t>
            </a:r>
            <a:r>
              <a:rPr lang="en-US" sz="2000" b="1" dirty="0">
                <a:solidFill>
                  <a:srgbClr val="28727A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b="1" dirty="0">
                <a:solidFill>
                  <a:srgbClr val="28727A"/>
                </a:solidFill>
                <a:latin typeface="+mj-lt"/>
              </a:rPr>
              <a:t>Ongoing Assistance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DAHLIA Registration Help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Continued One-on-One TI Advisor Meetings (50+ in April)</a:t>
            </a: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n-US" sz="2000" dirty="0">
                <a:solidFill>
                  <a:srgbClr val="28727A"/>
                </a:solidFill>
                <a:latin typeface="+mj-lt"/>
              </a:rPr>
              <a:t>TI Advisor Drop In Sessions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882A0-696C-B90E-CA2C-60C3C744E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6314" y="464675"/>
            <a:ext cx="1142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28727A"/>
                </a:solidFill>
              </a:rPr>
              <a:t>Additional Engagement with Residents of The Villages</a:t>
            </a:r>
          </a:p>
        </p:txBody>
      </p:sp>
    </p:spTree>
    <p:extLst>
      <p:ext uri="{BB962C8B-B14F-4D97-AF65-F5344CB8AC3E}">
        <p14:creationId xmlns:p14="http://schemas.microsoft.com/office/powerpoint/2010/main" val="102465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72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2600BBF-D2A7-B8CA-4ED4-CD6690931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93" y="152736"/>
            <a:ext cx="9150626" cy="8176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Transition Housing Timeline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id="{9707424C-518C-9AFC-47D6-5F887776C8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98570787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6059461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88749645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19874159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03950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72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0114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6072CAF-BBA0-12B5-014D-FF93DBFB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94" y="796716"/>
            <a:ext cx="11978309" cy="1919199"/>
          </a:xfrm>
          <a:prstGeom prst="rect">
            <a:avLst/>
          </a:prstGeom>
        </p:spPr>
      </p:pic>
      <p:graphicFrame>
        <p:nvGraphicFramePr>
          <p:cNvPr id="13" name="Table 13">
            <a:extLst>
              <a:ext uri="{FF2B5EF4-FFF2-40B4-BE49-F238E27FC236}">
                <a16:creationId xmlns:a16="http://schemas.microsoft.com/office/drawing/2014/main" id="{582683D2-588F-BCF3-CEC2-00183B3D0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427"/>
              </p:ext>
            </p:extLst>
          </p:nvPr>
        </p:nvGraphicFramePr>
        <p:xfrm>
          <a:off x="434862" y="2574807"/>
          <a:ext cx="11059742" cy="265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73">
                  <a:extLst>
                    <a:ext uri="{9D8B030D-6E8A-4147-A177-3AD203B41FA5}">
                      <a16:colId xmlns:a16="http://schemas.microsoft.com/office/drawing/2014/main" val="2269948173"/>
                    </a:ext>
                  </a:extLst>
                </a:gridCol>
                <a:gridCol w="245377">
                  <a:extLst>
                    <a:ext uri="{9D8B030D-6E8A-4147-A177-3AD203B41FA5}">
                      <a16:colId xmlns:a16="http://schemas.microsoft.com/office/drawing/2014/main" val="1251934198"/>
                    </a:ext>
                  </a:extLst>
                </a:gridCol>
                <a:gridCol w="245377">
                  <a:extLst>
                    <a:ext uri="{9D8B030D-6E8A-4147-A177-3AD203B41FA5}">
                      <a16:colId xmlns:a16="http://schemas.microsoft.com/office/drawing/2014/main" val="3326093754"/>
                    </a:ext>
                  </a:extLst>
                </a:gridCol>
                <a:gridCol w="1802764">
                  <a:extLst>
                    <a:ext uri="{9D8B030D-6E8A-4147-A177-3AD203B41FA5}">
                      <a16:colId xmlns:a16="http://schemas.microsoft.com/office/drawing/2014/main" val="953074939"/>
                    </a:ext>
                  </a:extLst>
                </a:gridCol>
                <a:gridCol w="363751">
                  <a:extLst>
                    <a:ext uri="{9D8B030D-6E8A-4147-A177-3AD203B41FA5}">
                      <a16:colId xmlns:a16="http://schemas.microsoft.com/office/drawing/2014/main" val="1465569692"/>
                    </a:ext>
                  </a:extLst>
                </a:gridCol>
                <a:gridCol w="1690609">
                  <a:extLst>
                    <a:ext uri="{9D8B030D-6E8A-4147-A177-3AD203B41FA5}">
                      <a16:colId xmlns:a16="http://schemas.microsoft.com/office/drawing/2014/main" val="1985384391"/>
                    </a:ext>
                  </a:extLst>
                </a:gridCol>
                <a:gridCol w="541683">
                  <a:extLst>
                    <a:ext uri="{9D8B030D-6E8A-4147-A177-3AD203B41FA5}">
                      <a16:colId xmlns:a16="http://schemas.microsoft.com/office/drawing/2014/main" val="321192332"/>
                    </a:ext>
                  </a:extLst>
                </a:gridCol>
                <a:gridCol w="2236304">
                  <a:extLst>
                    <a:ext uri="{9D8B030D-6E8A-4147-A177-3AD203B41FA5}">
                      <a16:colId xmlns:a16="http://schemas.microsoft.com/office/drawing/2014/main" val="3221868257"/>
                    </a:ext>
                  </a:extLst>
                </a:gridCol>
                <a:gridCol w="717351">
                  <a:extLst>
                    <a:ext uri="{9D8B030D-6E8A-4147-A177-3AD203B41FA5}">
                      <a16:colId xmlns:a16="http://schemas.microsoft.com/office/drawing/2014/main" val="4042832019"/>
                    </a:ext>
                  </a:extLst>
                </a:gridCol>
                <a:gridCol w="1747553">
                  <a:extLst>
                    <a:ext uri="{9D8B030D-6E8A-4147-A177-3AD203B41FA5}">
                      <a16:colId xmlns:a16="http://schemas.microsoft.com/office/drawing/2014/main" val="3227488842"/>
                    </a:ext>
                  </a:extLst>
                </a:gridCol>
              </a:tblGrid>
              <a:tr h="13817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Engagement with all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Residents of The Villages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TIDA issues First Notice to Move to Matching Legacy Households in Legacy Household Rank Order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 View Court Affordable Unit Lottery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TIDA issues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Second Notice to Move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Households Select Transition Benefit Option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Star View Court Legacy Household and DAHLIA Lottery Winner Moves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7533"/>
                  </a:ext>
                </a:extLst>
              </a:tr>
              <a:tr h="6105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Ongoing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Beginning April 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May 16,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Beginning June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July to September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97896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81211E3-F2D6-0CE4-4E01-09D70FE2BC1E}"/>
              </a:ext>
            </a:extLst>
          </p:cNvPr>
          <p:cNvSpPr txBox="1"/>
          <p:nvPr/>
        </p:nvSpPr>
        <p:spPr>
          <a:xfrm>
            <a:off x="276837" y="1526795"/>
            <a:ext cx="358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300" dirty="0">
                <a:solidFill>
                  <a:srgbClr val="277D7B"/>
                </a:solidFill>
              </a:rPr>
              <a:t>January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E012D3-670E-03EA-4887-1D6FAF9E1447}"/>
              </a:ext>
            </a:extLst>
          </p:cNvPr>
          <p:cNvSpPr txBox="1"/>
          <p:nvPr/>
        </p:nvSpPr>
        <p:spPr>
          <a:xfrm>
            <a:off x="7702826" y="1551962"/>
            <a:ext cx="384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spc="300" dirty="0">
                <a:solidFill>
                  <a:srgbClr val="277D7B"/>
                </a:solidFill>
              </a:rPr>
              <a:t>September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736968-DAA9-4814-97C3-E2F0972D673B}"/>
              </a:ext>
            </a:extLst>
          </p:cNvPr>
          <p:cNvSpPr/>
          <p:nvPr/>
        </p:nvSpPr>
        <p:spPr>
          <a:xfrm>
            <a:off x="1977266" y="5352222"/>
            <a:ext cx="7609025" cy="134886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Additional Island Housing Options in 2024/2025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Isle House Market Rate or Inclusionary Apartments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Hawkins Market Rate or Inclusionary Apartments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600" dirty="0"/>
              <a:t>490 Avenue of the Palms Market Rate or Inclusionary Condominiums</a:t>
            </a:r>
          </a:p>
        </p:txBody>
      </p:sp>
    </p:spTree>
    <p:extLst>
      <p:ext uri="{BB962C8B-B14F-4D97-AF65-F5344CB8AC3E}">
        <p14:creationId xmlns:p14="http://schemas.microsoft.com/office/powerpoint/2010/main" val="81008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401C-7A7B-6E5D-0FF6-CBBC1890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4" y="232024"/>
            <a:ext cx="10515600" cy="803275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A1"/>
                </a:solidFill>
              </a:rPr>
              <a:t>Housing Opportunities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4CF5-98A6-1A61-9FDF-AD60831C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5" y="1000320"/>
            <a:ext cx="6833176" cy="5286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80A1"/>
                </a:solidFill>
              </a:rPr>
              <a:t>Rent a Market Rate or Below Market Rate Apartment in 2024!  </a:t>
            </a:r>
            <a:endParaRPr lang="en-US" sz="1800" dirty="0">
              <a:solidFill>
                <a:srgbClr val="0080A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0080A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A962C-BDF8-14E0-8E78-FEA000C84AE7}"/>
              </a:ext>
            </a:extLst>
          </p:cNvPr>
          <p:cNvSpPr txBox="1"/>
          <p:nvPr/>
        </p:nvSpPr>
        <p:spPr>
          <a:xfrm>
            <a:off x="6997148" y="4149590"/>
            <a:ext cx="4614393" cy="2031325"/>
          </a:xfrm>
          <a:prstGeom prst="rect">
            <a:avLst/>
          </a:prstGeom>
          <a:noFill/>
          <a:ln w="38100">
            <a:solidFill>
              <a:srgbClr val="F8A8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A1"/>
                </a:solidFill>
              </a:rPr>
              <a:t>Inclusionary Affordable Apartments are priced for Households earning </a:t>
            </a:r>
          </a:p>
          <a:p>
            <a:pPr algn="ctr"/>
            <a:r>
              <a:rPr lang="en-US" dirty="0">
                <a:solidFill>
                  <a:srgbClr val="0080A1"/>
                </a:solidFill>
              </a:rPr>
              <a:t>60% of Area Median Income (AMI)</a:t>
            </a:r>
          </a:p>
          <a:p>
            <a:pPr algn="ctr"/>
            <a:r>
              <a:rPr lang="en-US" dirty="0">
                <a:solidFill>
                  <a:srgbClr val="0080A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80A1"/>
                </a:solidFill>
              </a:rPr>
              <a:t>Legacy and Vested Residents have the Highest Priority using their Treasure Island Resident (TIR) Preference 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555921-E1AF-1572-8A6D-DD954C86B7DB}"/>
              </a:ext>
            </a:extLst>
          </p:cNvPr>
          <p:cNvSpPr txBox="1"/>
          <p:nvPr/>
        </p:nvSpPr>
        <p:spPr>
          <a:xfrm>
            <a:off x="1214204" y="4714406"/>
            <a:ext cx="48718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A1"/>
                </a:solidFill>
              </a:rPr>
              <a:t>Isle House</a:t>
            </a:r>
          </a:p>
          <a:p>
            <a:r>
              <a:rPr lang="en-US" sz="2000" dirty="0">
                <a:solidFill>
                  <a:srgbClr val="0080A1"/>
                </a:solidFill>
              </a:rPr>
              <a:t>Apartments for 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A1"/>
                </a:solidFill>
              </a:rPr>
              <a:t>226 Market Rate Apartments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A1"/>
                </a:solidFill>
              </a:rPr>
              <a:t>24 Inclusionary Affordable Apartments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94814-94C7-992D-BCF2-C1141E8CDF80}"/>
              </a:ext>
            </a:extLst>
          </p:cNvPr>
          <p:cNvSpPr txBox="1"/>
          <p:nvPr/>
        </p:nvSpPr>
        <p:spPr>
          <a:xfrm>
            <a:off x="6947452" y="1031278"/>
            <a:ext cx="4619608" cy="2492990"/>
          </a:xfrm>
          <a:prstGeom prst="rect">
            <a:avLst/>
          </a:prstGeom>
          <a:noFill/>
          <a:ln w="38100">
            <a:solidFill>
              <a:srgbClr val="F8A83E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80A1"/>
                </a:solidFill>
              </a:defRPr>
            </a:lvl1pPr>
          </a:lstStyle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Premarketing May 2024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DAHLIA Application Period Late May/Early June 2024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MOHCD holds DAHLIA Lottery for Inclusionary Affordable Apartments June/July 2024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Lease Up in Fall 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AC5BA2-0F26-358F-B703-E30987C79D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" t="3195"/>
          <a:stretch/>
        </p:blipFill>
        <p:spPr>
          <a:xfrm>
            <a:off x="880033" y="1475961"/>
            <a:ext cx="3219857" cy="33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1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401C-7A7B-6E5D-0FF6-CBBC1890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4" y="232024"/>
            <a:ext cx="10515600" cy="803275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A1"/>
                </a:solidFill>
              </a:rPr>
              <a:t>Housing Opportunities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4CF5-98A6-1A61-9FDF-AD60831C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5" y="1000320"/>
            <a:ext cx="6833176" cy="52867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80A1"/>
                </a:solidFill>
              </a:rPr>
              <a:t>Rent a Market Rate or Below Market Rate Apartment in 2024!  </a:t>
            </a:r>
            <a:endParaRPr lang="en-US" sz="1800" dirty="0">
              <a:solidFill>
                <a:srgbClr val="0080A1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rgbClr val="0080A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A962C-BDF8-14E0-8E78-FEA000C84AE7}"/>
              </a:ext>
            </a:extLst>
          </p:cNvPr>
          <p:cNvSpPr txBox="1"/>
          <p:nvPr/>
        </p:nvSpPr>
        <p:spPr>
          <a:xfrm>
            <a:off x="7438958" y="4255389"/>
            <a:ext cx="4128102" cy="2031325"/>
          </a:xfrm>
          <a:prstGeom prst="rect">
            <a:avLst/>
          </a:prstGeom>
          <a:noFill/>
          <a:ln w="38100">
            <a:solidFill>
              <a:srgbClr val="F8A83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A1"/>
                </a:solidFill>
              </a:rPr>
              <a:t>Inclusionary Affordable Apartments are priced for Households earning </a:t>
            </a:r>
          </a:p>
          <a:p>
            <a:pPr algn="ctr"/>
            <a:r>
              <a:rPr lang="en-US" dirty="0">
                <a:solidFill>
                  <a:srgbClr val="0080A1"/>
                </a:solidFill>
              </a:rPr>
              <a:t>60% of Area Median Income (AMI)</a:t>
            </a:r>
          </a:p>
          <a:p>
            <a:pPr algn="ctr"/>
            <a:r>
              <a:rPr lang="en-US" dirty="0">
                <a:solidFill>
                  <a:srgbClr val="0080A1"/>
                </a:solidFill>
              </a:rPr>
              <a:t> </a:t>
            </a:r>
          </a:p>
          <a:p>
            <a:pPr algn="ctr"/>
            <a:r>
              <a:rPr lang="en-US" dirty="0">
                <a:solidFill>
                  <a:srgbClr val="0080A1"/>
                </a:solidFill>
              </a:rPr>
              <a:t>Legacy and Vested Residents have the Highest Priority using their Treasure Island Resident (TIR) Preference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F94814-94C7-992D-BCF2-C1141E8CDF80}"/>
              </a:ext>
            </a:extLst>
          </p:cNvPr>
          <p:cNvSpPr txBox="1"/>
          <p:nvPr/>
        </p:nvSpPr>
        <p:spPr>
          <a:xfrm>
            <a:off x="7438958" y="1031278"/>
            <a:ext cx="4128102" cy="2492990"/>
          </a:xfrm>
          <a:prstGeom prst="rect">
            <a:avLst/>
          </a:prstGeom>
          <a:noFill/>
          <a:ln w="38100">
            <a:solidFill>
              <a:srgbClr val="F8A83E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rgbClr val="0080A1"/>
                </a:solidFill>
              </a:defRPr>
            </a:lvl1pPr>
          </a:lstStyle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Premarketing Early Fall 2024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DAHLIA Application Period Early Fall 2024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MOHCD holds DAHLIA Lottery for Inclusionary Affordable Apartments Fall 2024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Lease Up in Winter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49581B-332D-FD73-5ECB-11FA2AADC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26" y="1480087"/>
            <a:ext cx="4801664" cy="24872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44C38-869B-7070-4888-D65778486172}"/>
              </a:ext>
            </a:extLst>
          </p:cNvPr>
          <p:cNvSpPr txBox="1"/>
          <p:nvPr/>
        </p:nvSpPr>
        <p:spPr>
          <a:xfrm>
            <a:off x="1500460" y="4255389"/>
            <a:ext cx="452558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0A1"/>
                </a:solidFill>
              </a:rPr>
              <a:t>Hawkins</a:t>
            </a:r>
          </a:p>
          <a:p>
            <a:r>
              <a:rPr lang="en-US" sz="2000" dirty="0">
                <a:solidFill>
                  <a:srgbClr val="0080A1"/>
                </a:solidFill>
              </a:rPr>
              <a:t>Apartments for 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A1"/>
                </a:solidFill>
              </a:rPr>
              <a:t>169 Market Rate Apartments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80A1"/>
                </a:solidFill>
              </a:rPr>
              <a:t>9 Inclusionary Affordable Apartments</a:t>
            </a:r>
          </a:p>
        </p:txBody>
      </p:sp>
    </p:spTree>
    <p:extLst>
      <p:ext uri="{BB962C8B-B14F-4D97-AF65-F5344CB8AC3E}">
        <p14:creationId xmlns:p14="http://schemas.microsoft.com/office/powerpoint/2010/main" val="2914290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E96127-DB93-1E43-6E32-43ADA5C67F77}"/>
              </a:ext>
            </a:extLst>
          </p:cNvPr>
          <p:cNvSpPr txBox="1"/>
          <p:nvPr/>
        </p:nvSpPr>
        <p:spPr>
          <a:xfrm>
            <a:off x="0" y="1035299"/>
            <a:ext cx="12191999" cy="428085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apply for a Below Market Rate Apartment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DAHLIA website to understand your household income. </a:t>
            </a:r>
            <a:b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https://housing.sfgov.org/</a:t>
            </a:r>
            <a:r>
              <a:rPr lang="en-US" sz="2400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income-calculator/rental/intro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Register for DAHLIA now for affordable housing at 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https://housing.sfgov.org/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 on DAHLIA when the property is advertised for rent. </a:t>
            </a: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https://housing.sfgov.org/</a:t>
            </a: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win the DAHLIA lottery, work with MOHCD and the property manager to complete your application.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BB90B-C7B9-FA80-2992-5C6F6F6F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94" y="232024"/>
            <a:ext cx="10515600" cy="803275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A1"/>
                </a:solidFill>
              </a:rPr>
              <a:t>Housing Opportunities for All</a:t>
            </a:r>
          </a:p>
        </p:txBody>
      </p:sp>
    </p:spTree>
    <p:extLst>
      <p:ext uri="{BB962C8B-B14F-4D97-AF65-F5344CB8AC3E}">
        <p14:creationId xmlns:p14="http://schemas.microsoft.com/office/powerpoint/2010/main" val="278752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A401C-7A7B-6E5D-0FF6-CBBC1890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3" y="238600"/>
            <a:ext cx="10515600" cy="803275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A1"/>
                </a:solidFill>
              </a:rPr>
              <a:t>Housing Opportunities for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34CF5-98A6-1A61-9FDF-AD60831C3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73" y="902918"/>
            <a:ext cx="9926321" cy="67381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600" dirty="0">
                <a:solidFill>
                  <a:srgbClr val="0080A1"/>
                </a:solidFill>
              </a:rPr>
              <a:t>Purchase a Market Rate or Below Market Rate Condominium!</a:t>
            </a:r>
            <a:endParaRPr lang="en-US" dirty="0">
              <a:solidFill>
                <a:srgbClr val="0080A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13B9C-8539-8A10-FD91-E212BAA6C58F}"/>
              </a:ext>
            </a:extLst>
          </p:cNvPr>
          <p:cNvSpPr txBox="1"/>
          <p:nvPr/>
        </p:nvSpPr>
        <p:spPr>
          <a:xfrm>
            <a:off x="5999792" y="1791441"/>
            <a:ext cx="580557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Priced for households earning 80-120% of </a:t>
            </a:r>
            <a:br>
              <a:rPr lang="en-US" dirty="0">
                <a:solidFill>
                  <a:srgbClr val="0080A1"/>
                </a:solidFill>
              </a:rPr>
            </a:br>
            <a:r>
              <a:rPr lang="en-US" dirty="0">
                <a:solidFill>
                  <a:srgbClr val="0080A1"/>
                </a:solidFill>
              </a:rPr>
              <a:t>Area Median Income (AMI)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Treasure Island Resident (TIR) Preference Certificate Number for Legacy and Vested Residents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Down Payment Assistance for Legacy Residents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First Time Homebuyer Education Available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Studio, 1-, 2-, and 3-Bedroom Condominiums for Sale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B95745B-7029-2CA5-2BEE-CD914320BECE}"/>
              </a:ext>
            </a:extLst>
          </p:cNvPr>
          <p:cNvSpPr/>
          <p:nvPr/>
        </p:nvSpPr>
        <p:spPr>
          <a:xfrm>
            <a:off x="6460108" y="4930043"/>
            <a:ext cx="4797222" cy="12801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8A83E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Contact your TI Advisor Today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for the latest information and additional details about Premarketing Notices and DAHLIA Lottery Schedules 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for Inclusionary Affordable Units.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TIAdvisor@arws.com</a:t>
            </a:r>
            <a:r>
              <a:rPr lang="en-US" sz="1400" dirty="0">
                <a:solidFill>
                  <a:schemeClr val="tx1"/>
                </a:solidFill>
              </a:rPr>
              <a:t> or 415-650-6078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7E4FB8-DED7-8396-8F0E-9F293AD5CE05}"/>
              </a:ext>
            </a:extLst>
          </p:cNvPr>
          <p:cNvSpPr txBox="1"/>
          <p:nvPr/>
        </p:nvSpPr>
        <p:spPr>
          <a:xfrm>
            <a:off x="616226" y="4502425"/>
            <a:ext cx="51461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80A1"/>
                </a:solidFill>
              </a:rPr>
              <a:t>490 Avenue of the Palms</a:t>
            </a:r>
          </a:p>
          <a:p>
            <a:r>
              <a:rPr lang="en-US" sz="2000" dirty="0">
                <a:solidFill>
                  <a:srgbClr val="0080A1"/>
                </a:solidFill>
              </a:rPr>
              <a:t>(formerly “Portico”)</a:t>
            </a:r>
          </a:p>
          <a:p>
            <a:r>
              <a:rPr lang="en-US" dirty="0">
                <a:solidFill>
                  <a:srgbClr val="0080A1"/>
                </a:solidFill>
              </a:rPr>
              <a:t>Condominiums for Sale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141 Condominiums for sale at Market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80A1"/>
                </a:solidFill>
              </a:rPr>
              <a:t>7 Condominiums for sale at Below Market Rate</a:t>
            </a:r>
          </a:p>
          <a:p>
            <a:pPr algn="ctr"/>
            <a:r>
              <a:rPr lang="en-US" dirty="0">
                <a:solidFill>
                  <a:srgbClr val="0080A1"/>
                </a:solidFill>
                <a:highlight>
                  <a:srgbClr val="F8A83E"/>
                </a:highlight>
              </a:rPr>
              <a:t>Lottery Anticipated in Early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B1EC7-CF23-1C43-D0DD-41B1C304F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842" y="1576730"/>
            <a:ext cx="4189686" cy="265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5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DE51A20-9CEA-C53C-6C33-BF20C835D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1" y="267690"/>
            <a:ext cx="10515600" cy="766632"/>
          </a:xfrm>
          <a:ln w="12700">
            <a:noFill/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A1"/>
                </a:solidFill>
              </a:rPr>
              <a:t>Housing Opportunities for All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7BD222-8936-9737-9682-3085BA6570C1}"/>
              </a:ext>
            </a:extLst>
          </p:cNvPr>
          <p:cNvSpPr txBox="1"/>
          <p:nvPr/>
        </p:nvSpPr>
        <p:spPr>
          <a:xfrm>
            <a:off x="0" y="1054223"/>
            <a:ext cx="12192000" cy="4712187"/>
          </a:xfrm>
          <a:prstGeom prst="rect">
            <a:avLst/>
          </a:prstGeom>
          <a:solidFill>
            <a:srgbClr val="BBE0E3"/>
          </a:solidFill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kumimoji="0" lang="en-US" sz="2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How to apply for an Inclusionary Condominium at Below Market Rate</a:t>
            </a: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Determine if you can buy a Below Market Rate condominium. 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https://sf.gov/determine-if-you-can-buy-affordable-housing-program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Complete all First Time Homebuyer Education and Obtain a Certificate. 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https://www.homeownershipsf.org/homebuyer-education/</a:t>
            </a: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Register on DAHLIA. 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https://housing.sfgov.org/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Apply on DAHLIA when the property is advertised for sale. </a:t>
            </a:r>
            <a:r>
              <a:rPr kumimoji="0" lang="en-US" sz="2000" b="0" i="0" u="sng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https://housing.sfgov.org/</a:t>
            </a:r>
            <a:endParaRPr kumimoji="0" lang="en-US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  <a:buFont typeface="Symbol" panose="05050102010706020507" pitchFamily="18" charset="2"/>
              <a:buChar char=""/>
              <a:defRPr/>
            </a:pPr>
            <a:r>
              <a:rPr kumimoji="0" lang="en-US" sz="20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If you win the DAHLIA lottery, work with MOHCD and your lender to complete the purchase of your condominium.</a:t>
            </a:r>
          </a:p>
        </p:txBody>
      </p:sp>
    </p:spTree>
    <p:extLst>
      <p:ext uri="{BB962C8B-B14F-4D97-AF65-F5344CB8AC3E}">
        <p14:creationId xmlns:p14="http://schemas.microsoft.com/office/powerpoint/2010/main" val="210854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D9B6EE-70AE-766D-1F8A-F1144424BBE1}"/>
              </a:ext>
            </a:extLst>
          </p:cNvPr>
          <p:cNvSpPr txBox="1"/>
          <p:nvPr/>
        </p:nvSpPr>
        <p:spPr>
          <a:xfrm>
            <a:off x="206771" y="321648"/>
            <a:ext cx="1103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28727A"/>
                </a:solidFill>
                <a:latin typeface="+mj-lt"/>
              </a:rPr>
              <a:t>Encouraging Villages Residents to Act Now!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DD5BB7-B2EB-8532-B82E-669EDCEDF70A}"/>
              </a:ext>
            </a:extLst>
          </p:cNvPr>
          <p:cNvSpPr txBox="1"/>
          <p:nvPr/>
        </p:nvSpPr>
        <p:spPr>
          <a:xfrm>
            <a:off x="1230085" y="3509981"/>
            <a:ext cx="9753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Contact your TI Advisor to learn more about qualifying for these affordable units!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0F0A0-0A51-5ED1-9982-29E706FE6CA1}"/>
              </a:ext>
            </a:extLst>
          </p:cNvPr>
          <p:cNvSpPr txBox="1"/>
          <p:nvPr/>
        </p:nvSpPr>
        <p:spPr>
          <a:xfrm>
            <a:off x="1230085" y="4123745"/>
            <a:ext cx="9753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can assist you in signing up for TI Advisor Portal and Premarketing Notices!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FEF75B-AF16-A779-9CF0-F50C5AAA2C4A}"/>
              </a:ext>
            </a:extLst>
          </p:cNvPr>
          <p:cNvSpPr txBox="1"/>
          <p:nvPr/>
        </p:nvSpPr>
        <p:spPr>
          <a:xfrm>
            <a:off x="1230085" y="5336391"/>
            <a:ext cx="9753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DAHLIA lottery for Affordable Units in 2024!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7A65D-D2D6-747F-CB62-E618A22BBD07}"/>
              </a:ext>
            </a:extLst>
          </p:cNvPr>
          <p:cNvSpPr txBox="1"/>
          <p:nvPr/>
        </p:nvSpPr>
        <p:spPr>
          <a:xfrm>
            <a:off x="1230085" y="4726924"/>
            <a:ext cx="975360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We can help you register for DAHLIA!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27E9C6-6026-EEFB-286B-3BC3B71D27A3}"/>
              </a:ext>
            </a:extLst>
          </p:cNvPr>
          <p:cNvSpPr txBox="1"/>
          <p:nvPr/>
        </p:nvSpPr>
        <p:spPr>
          <a:xfrm>
            <a:off x="1393372" y="1143000"/>
            <a:ext cx="9296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8727A"/>
                </a:solidFill>
              </a:rPr>
              <a:t>Legacy and Vested Residents can use their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rgbClr val="28727A"/>
                </a:solidFill>
              </a:rPr>
              <a:t>Treasure Island Resident (TIR) Preference Certificate Number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28727A"/>
                </a:solidFill>
              </a:rPr>
              <a:t>to secure a chance to rent or own an Affordable Unit!</a:t>
            </a:r>
          </a:p>
        </p:txBody>
      </p:sp>
    </p:spTree>
    <p:extLst>
      <p:ext uri="{BB962C8B-B14F-4D97-AF65-F5344CB8AC3E}">
        <p14:creationId xmlns:p14="http://schemas.microsoft.com/office/powerpoint/2010/main" val="3745987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E23EB78-5DD4-2F46-B827-7D1603C7483C}" vid="{018DC8BE-5B66-2A4A-8F14-E68AE3F610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8744</TotalTime>
  <Words>991</Words>
  <Application>Microsoft Office PowerPoint</Application>
  <PresentationFormat>Widescreen</PresentationFormat>
  <Paragraphs>125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Wingdings</vt:lpstr>
      <vt:lpstr>Office Theme</vt:lpstr>
      <vt:lpstr>PowerPoint Presentation</vt:lpstr>
      <vt:lpstr>Additional Engagement with Residents of The Villages</vt:lpstr>
      <vt:lpstr>Transition Housing Timeline</vt:lpstr>
      <vt:lpstr>Housing Opportunities for All</vt:lpstr>
      <vt:lpstr>Housing Opportunities for All</vt:lpstr>
      <vt:lpstr>Housing Opportunities for All</vt:lpstr>
      <vt:lpstr>Housing Opportunities for All</vt:lpstr>
      <vt:lpstr>Housing Opportunities for All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Oh</dc:creator>
  <cp:lastModifiedBy>Karen Eddleman</cp:lastModifiedBy>
  <cp:revision>208</cp:revision>
  <cp:lastPrinted>2023-12-11T20:55:04Z</cp:lastPrinted>
  <dcterms:created xsi:type="dcterms:W3CDTF">2019-08-09T00:18:14Z</dcterms:created>
  <dcterms:modified xsi:type="dcterms:W3CDTF">2024-05-08T18:27:50Z</dcterms:modified>
</cp:coreProperties>
</file>