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200" r:id="rId2"/>
    <p:sldId id="2239" r:id="rId3"/>
    <p:sldId id="2238" r:id="rId4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en Eddleman" initials="KE" lastIdx="1" clrIdx="0">
    <p:extLst>
      <p:ext uri="{19B8F6BF-5375-455C-9EA6-DF929625EA0E}">
        <p15:presenceInfo xmlns:p15="http://schemas.microsoft.com/office/powerpoint/2012/main" userId="S-1-5-21-3977174697-1170451803-591228537-1152" providerId="AD"/>
      </p:ext>
    </p:extLst>
  </p:cmAuthor>
  <p:cmAuthor id="2" name="Karen Eddleman" initials="KE [2]" lastIdx="1" clrIdx="1">
    <p:extLst>
      <p:ext uri="{19B8F6BF-5375-455C-9EA6-DF929625EA0E}">
        <p15:presenceInfo xmlns:p15="http://schemas.microsoft.com/office/powerpoint/2012/main" userId="d33c2c2f9056454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A1"/>
    <a:srgbClr val="F8A83E"/>
    <a:srgbClr val="28727A"/>
    <a:srgbClr val="E28508"/>
    <a:srgbClr val="BFD72F"/>
    <a:srgbClr val="F9B963"/>
    <a:srgbClr val="FAC886"/>
    <a:srgbClr val="1B97A1"/>
    <a:srgbClr val="2C9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25" autoAdjust="0"/>
    <p:restoredTop sz="77360" autoAdjust="0"/>
  </p:normalViewPr>
  <p:slideViewPr>
    <p:cSldViewPr snapToGrid="0" snapToObjects="1">
      <p:cViewPr varScale="1">
        <p:scale>
          <a:sx n="154" d="100"/>
          <a:sy n="154" d="100"/>
        </p:scale>
        <p:origin x="2170" y="115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382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6434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8110A24F-BF08-5B4F-AFEA-17CC59B13C78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3"/>
            <a:ext cx="5486400" cy="3660458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71800" cy="466433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8"/>
            <a:ext cx="2971800" cy="466433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61DB74F6-D1AF-694B-A945-962E981BC0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45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CEA09-1416-FF41-96B4-3D182814F9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B108F-8B9A-2443-A979-7DF83F694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96F5B-218E-9042-BEB1-6CDC1D6B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127AC-240F-5A46-A25F-C3196B8B3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E52A7-B933-C14D-BE27-2733F9D2E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82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9241F-0A8A-9340-A13B-256CB756A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08EDB-1936-9644-BF7A-5788A808F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150D8-A1EF-7645-BDB9-5E791FDEC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5A507-8B04-374D-AF0D-90A78A3B7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C534C-4C50-2049-9340-7EDD9F0DC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818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EDFF5F-62D2-1241-8E34-C65CC7EB7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392556-46F5-4244-B171-63EEF208F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5F80C-EB79-9C48-B8EE-9A368490D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8ADF4-B47B-074B-9B61-E07466DBF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F298D-0CFB-0A4A-9281-9E2F753DE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29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B2C19-38C0-3B40-8CB7-F03977A94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F21A7-3939-9644-BD0B-23DAEC542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A4915-EB0F-4643-BD16-F1D9B536E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1012A-DCED-D345-9B3B-2D494477F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DE03F-8446-1F48-9DBC-9D37A40E2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96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62B99-4F7F-2A41-93B4-B537AB157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9060D2-6E77-8E42-B0E0-6B00A673C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77039-5706-6A43-8AA4-B8DC2EC9D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F97C3-EC5D-9C47-B8D3-B68F5EE8B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BAF1F-3D95-D84F-8D89-312DC8BC8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15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430FA-B9B2-944B-BE9A-230F2F760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DBCEE-2960-4343-B9F5-5AE52B5BDB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939B2-C56E-3C47-BAEB-2752CDB07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CA231-0A56-1B4D-9296-44B32CFD0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BB5EF-4C3D-4C44-BEA5-CAE0D927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F9458-BAF2-4249-A277-954ADF72F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94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AAFAD-7054-FB40-85E3-94D1C28B2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D09F7-4C9C-BD4D-A09E-23D76374A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BD355-6912-BD4E-A2AA-67842C259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12FEA0-CFFD-7D45-9844-AE46CFC37F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C0A95-CE85-5242-B158-6364A50BF2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6A33B7-01A4-7E40-A1EC-0574792C0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74CFD3-9A46-3940-A2FC-AF4DA2EB9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4CC44A-A45C-9B4B-9CA7-ECD893A05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36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A223D-996E-6842-AB13-49A0BFE91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2B80C0-89CC-5E42-887B-41F8D3FB6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681E2-6BF1-BD4C-ADD6-91DF9516F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08C20-CE9B-3747-8866-54A662F7A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08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F5709F-CF37-A14B-9588-C8BB70BAD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776D11-6F26-2C4B-8FAE-63319016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8D405-E1D2-B945-A049-39FF7BC30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30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4129F-031D-A044-89C7-548D8B8D2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F8733-23E7-1041-86D1-846219B1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1365C-6FA4-C940-B6DA-C50EFB16A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5EFAA-422A-B94F-BCA8-61A2B5AC4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86F51-8305-AE47-B9CB-0AA693EDD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78038-E1EA-274D-A0E7-B2F53448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77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25104-14B2-AD42-AFF2-7CC9343CF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E7BC6F-5BDA-4345-8EC0-8B1B5C2E3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4198DC-8E97-924E-A0FA-9C47B3B73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773EE-4DC1-B145-972F-BDCD88F85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DC117-FA53-B04E-A1A7-E870AA2A4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C2864-92EC-A04F-B931-E4A0A239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36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581993-53AC-5B48-8F55-2EDECF15B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9910FB-F19B-304B-98C9-4DFCFE7EF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8BAEB-1705-0D4F-A497-7B65356B2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E2A17-4C64-5848-B20F-129782232CAB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D6C7E-3A78-D241-9DA7-4F2614A3A8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3B83D-0ED7-0147-9042-7EB878110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F500E-AF70-C143-9028-DB0D10E3E0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FB773F-FC55-0F43-B1F5-0A2D174EFD00}"/>
              </a:ext>
            </a:extLst>
          </p:cNvPr>
          <p:cNvSpPr/>
          <p:nvPr userDrawn="1"/>
        </p:nvSpPr>
        <p:spPr>
          <a:xfrm>
            <a:off x="0" y="0"/>
            <a:ext cx="3058510" cy="231228"/>
          </a:xfrm>
          <a:prstGeom prst="rect">
            <a:avLst/>
          </a:prstGeom>
          <a:solidFill>
            <a:srgbClr val="0080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94A72F-D198-1C48-B9CC-4CB1D2F651F5}"/>
              </a:ext>
            </a:extLst>
          </p:cNvPr>
          <p:cNvSpPr/>
          <p:nvPr userDrawn="1"/>
        </p:nvSpPr>
        <p:spPr>
          <a:xfrm>
            <a:off x="9154510" y="0"/>
            <a:ext cx="3037490" cy="231227"/>
          </a:xfrm>
          <a:prstGeom prst="rect">
            <a:avLst/>
          </a:prstGeom>
          <a:solidFill>
            <a:srgbClr val="0080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F1034D-E974-E543-8E04-AAA46F64A93E}"/>
              </a:ext>
            </a:extLst>
          </p:cNvPr>
          <p:cNvSpPr/>
          <p:nvPr userDrawn="1"/>
        </p:nvSpPr>
        <p:spPr>
          <a:xfrm>
            <a:off x="3037490" y="0"/>
            <a:ext cx="3058510" cy="231228"/>
          </a:xfrm>
          <a:prstGeom prst="rect">
            <a:avLst/>
          </a:prstGeom>
          <a:solidFill>
            <a:srgbClr val="BFD7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D1B92B-61D3-B44C-8C65-1A89752DFA07}"/>
              </a:ext>
            </a:extLst>
          </p:cNvPr>
          <p:cNvSpPr/>
          <p:nvPr userDrawn="1"/>
        </p:nvSpPr>
        <p:spPr>
          <a:xfrm>
            <a:off x="6096000" y="0"/>
            <a:ext cx="3058510" cy="231228"/>
          </a:xfrm>
          <a:prstGeom prst="rect">
            <a:avLst/>
          </a:prstGeom>
          <a:solidFill>
            <a:srgbClr val="F8A8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D9A2F2E-94CA-FC4C-8834-7F23E946EC9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3862" y="5811382"/>
            <a:ext cx="601755" cy="886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696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2BBCF-6064-9F83-4461-2341E830B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470" y="1327149"/>
            <a:ext cx="10412187" cy="499250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b="1" dirty="0">
                <a:solidFill>
                  <a:srgbClr val="28727A"/>
                </a:solidFill>
                <a:latin typeface="+mj-lt"/>
              </a:rPr>
              <a:t>Community Engagement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2000" dirty="0">
                <a:solidFill>
                  <a:srgbClr val="28727A"/>
                </a:solidFill>
                <a:latin typeface="+mj-lt"/>
              </a:rPr>
              <a:t>Star View Court Informational Poster Session –</a:t>
            </a:r>
            <a:r>
              <a:rPr lang="en-US" sz="2000" b="1" dirty="0">
                <a:solidFill>
                  <a:srgbClr val="28727A"/>
                </a:solidFill>
                <a:latin typeface="+mj-lt"/>
              </a:rPr>
              <a:t>February 21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2000" dirty="0">
                <a:solidFill>
                  <a:srgbClr val="28727A"/>
                </a:solidFill>
                <a:latin typeface="+mj-lt"/>
              </a:rPr>
              <a:t>Informational Meeting with SF Housing Authority for Section 8 Voucher Holders – </a:t>
            </a:r>
            <a:r>
              <a:rPr lang="en-US" sz="2000" b="1" dirty="0">
                <a:solidFill>
                  <a:srgbClr val="28727A"/>
                </a:solidFill>
                <a:latin typeface="+mj-lt"/>
              </a:rPr>
              <a:t>April 20</a:t>
            </a:r>
            <a:r>
              <a:rPr lang="en-US" sz="2000" b="1" baseline="30000" dirty="0">
                <a:solidFill>
                  <a:srgbClr val="28727A"/>
                </a:solidFill>
                <a:latin typeface="+mj-lt"/>
              </a:rPr>
              <a:t>th</a:t>
            </a:r>
            <a:r>
              <a:rPr lang="en-US" sz="2000" b="1" dirty="0">
                <a:solidFill>
                  <a:srgbClr val="28727A"/>
                </a:solidFill>
                <a:latin typeface="+mj-lt"/>
              </a:rPr>
              <a:t> 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2000" dirty="0">
                <a:solidFill>
                  <a:srgbClr val="28727A"/>
                </a:solidFill>
                <a:latin typeface="+mj-lt"/>
              </a:rPr>
              <a:t>Star View Court Unit Tours – </a:t>
            </a:r>
            <a:r>
              <a:rPr lang="en-US" sz="2000" b="1" dirty="0">
                <a:solidFill>
                  <a:srgbClr val="28727A"/>
                </a:solidFill>
                <a:latin typeface="+mj-lt"/>
              </a:rPr>
              <a:t>March – April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2000" dirty="0">
                <a:solidFill>
                  <a:srgbClr val="28727A"/>
                </a:solidFill>
                <a:latin typeface="+mj-lt"/>
              </a:rPr>
              <a:t>Posters, Door Hangers, Emails, Calls, Portal Upload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b="1" dirty="0">
                <a:solidFill>
                  <a:srgbClr val="28727A"/>
                </a:solidFill>
                <a:latin typeface="+mj-lt"/>
              </a:rPr>
              <a:t>Ongoing Assistance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2000" dirty="0">
                <a:solidFill>
                  <a:srgbClr val="28727A"/>
                </a:solidFill>
                <a:latin typeface="+mj-lt"/>
              </a:rPr>
              <a:t>DAHLIA Registration Help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2000" dirty="0">
                <a:solidFill>
                  <a:srgbClr val="28727A"/>
                </a:solidFill>
                <a:latin typeface="+mj-lt"/>
              </a:rPr>
              <a:t>Continued One-on-One TI Advisor Meetings (50+ in April)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2000" dirty="0">
                <a:solidFill>
                  <a:srgbClr val="28727A"/>
                </a:solidFill>
                <a:latin typeface="+mj-lt"/>
              </a:rPr>
              <a:t>TI Advisor Drop In Sessions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E882A0-696C-B90E-CA2C-60C3C744E6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314" y="298476"/>
            <a:ext cx="1142836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28727A"/>
                </a:solidFill>
              </a:rPr>
              <a:t>Star View Court </a:t>
            </a:r>
            <a:br>
              <a:rPr lang="en-US" sz="4000" dirty="0">
                <a:solidFill>
                  <a:srgbClr val="28727A"/>
                </a:solidFill>
              </a:rPr>
            </a:br>
            <a:r>
              <a:rPr lang="en-US" sz="2400" dirty="0">
                <a:solidFill>
                  <a:srgbClr val="28727A"/>
                </a:solidFill>
              </a:rPr>
              <a:t>Transition Units and DAHLIA Application Support</a:t>
            </a:r>
          </a:p>
        </p:txBody>
      </p:sp>
    </p:spTree>
    <p:extLst>
      <p:ext uri="{BB962C8B-B14F-4D97-AF65-F5344CB8AC3E}">
        <p14:creationId xmlns:p14="http://schemas.microsoft.com/office/powerpoint/2010/main" val="1024653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D17F6-5614-C5A7-2A09-D5484C3E2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47" y="447261"/>
            <a:ext cx="6450496" cy="5416826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rgbClr val="0080A1"/>
                </a:solidFill>
              </a:rPr>
              <a:t>Transitioning Legacy and Mixed Households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/>
              <a:t>TIDA issued 31 First Notices to Move: April 2024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solidFill>
                <a:srgbClr val="0080A1"/>
              </a:solidFill>
            </a:endParaRP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080A1"/>
                </a:solidFill>
              </a:rPr>
              <a:t>Focus on Legacy and Mixed Households with Legacy Household Rank Numbers 1 to 69.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080A1"/>
                </a:solidFill>
              </a:rPr>
              <a:t>Focus on matching households to Transition Units at Star View Court.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080A1"/>
                </a:solidFill>
              </a:rPr>
              <a:t>TI Advisors engaging households to confirm eligibility and unit size. 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080A1"/>
                </a:solidFill>
              </a:rPr>
              <a:t>Working with households to select apartments at Star View Court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080A1"/>
                </a:solidFill>
              </a:rPr>
              <a:t>Working with Property Managers at Star View Court to support lease up process.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A71FA6-3D3D-150E-C74F-FC3C280F25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7532" y="263386"/>
            <a:ext cx="4981783" cy="6415709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5505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5A8E1-CE6C-CADD-08BE-149F33B38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775252"/>
            <a:ext cx="7161142" cy="48850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80A1"/>
                </a:solidFill>
              </a:rPr>
              <a:t>36 Residents living at The Villages applied for Star View Court Affordable Units </a:t>
            </a:r>
          </a:p>
          <a:p>
            <a:pPr lvl="1"/>
            <a:r>
              <a:rPr lang="en-US" sz="1800" dirty="0">
                <a:solidFill>
                  <a:srgbClr val="0080A1"/>
                </a:solidFill>
              </a:rPr>
              <a:t>10 Legacy Residents</a:t>
            </a:r>
          </a:p>
          <a:p>
            <a:pPr lvl="1"/>
            <a:r>
              <a:rPr lang="en-US" sz="1800" dirty="0">
                <a:solidFill>
                  <a:srgbClr val="0080A1"/>
                </a:solidFill>
              </a:rPr>
              <a:t>25 Vested Residents</a:t>
            </a:r>
          </a:p>
          <a:p>
            <a:pPr lvl="1"/>
            <a:r>
              <a:rPr lang="en-US" sz="1800" dirty="0">
                <a:solidFill>
                  <a:srgbClr val="0080A1"/>
                </a:solidFill>
              </a:rPr>
              <a:t>1 Post Vested Resident</a:t>
            </a:r>
          </a:p>
          <a:p>
            <a:pPr lvl="1"/>
            <a:endParaRPr lang="en-US" sz="1800" dirty="0">
              <a:solidFill>
                <a:srgbClr val="0080A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80A1"/>
                </a:solidFill>
              </a:rPr>
              <a:t>Next Steps: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0080A1"/>
                </a:solidFill>
              </a:rPr>
              <a:t>MOHCD Holds Lottery May 16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0080A1"/>
                </a:solidFill>
              </a:rPr>
              <a:t>MOHCD Notifies Lottery Winners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0080A1"/>
                </a:solidFill>
              </a:rPr>
              <a:t>Winners Required to Respond within 4 days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>
                <a:solidFill>
                  <a:srgbClr val="0080A1"/>
                </a:solidFill>
              </a:rPr>
              <a:t>Successful Applicants work with Property Management at Star View Court to finalize lease and move July to September 2024</a:t>
            </a:r>
          </a:p>
          <a:p>
            <a:pPr lvl="1"/>
            <a:endParaRPr lang="en-US" sz="2000" dirty="0">
              <a:solidFill>
                <a:srgbClr val="0080A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327D33-92A6-D6C1-DF73-3781C7B0E6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47" b="1"/>
          <a:stretch/>
        </p:blipFill>
        <p:spPr>
          <a:xfrm>
            <a:off x="8489694" y="-1"/>
            <a:ext cx="3702306" cy="680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66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E23EB78-5DD4-2F46-B827-7D1603C7483C}" vid="{018DC8BE-5B66-2A4A-8F14-E68AE3F610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8781</TotalTime>
  <Words>214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Star View Court  Transition Units and DAHLIA Application Support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Oh</dc:creator>
  <cp:lastModifiedBy>Karen Eddleman</cp:lastModifiedBy>
  <cp:revision>210</cp:revision>
  <cp:lastPrinted>2023-12-11T20:55:04Z</cp:lastPrinted>
  <dcterms:created xsi:type="dcterms:W3CDTF">2019-08-09T00:18:14Z</dcterms:created>
  <dcterms:modified xsi:type="dcterms:W3CDTF">2024-05-08T19:04:27Z</dcterms:modified>
</cp:coreProperties>
</file>