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562" r:id="rId6"/>
    <p:sldId id="565" r:id="rId7"/>
    <p:sldId id="555" r:id="rId8"/>
    <p:sldId id="566" r:id="rId9"/>
    <p:sldId id="570" r:id="rId10"/>
    <p:sldId id="567" r:id="rId11"/>
    <p:sldId id="568" r:id="rId12"/>
    <p:sldId id="560" r:id="rId13"/>
    <p:sldId id="561" r:id="rId14"/>
    <p:sldId id="563" r:id="rId15"/>
    <p:sldId id="569" r:id="rId16"/>
    <p:sldId id="551" r:id="rId17"/>
  </p:sldIdLst>
  <p:sldSz cx="9144000" cy="6858000" type="screen4x3"/>
  <p:notesSz cx="7011988" cy="92979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9ED99D-2C30-C6C7-949A-C5E3E8750A64}" name="Evelyn Perdomo" initials="EP" userId="S::Evelyn.Perdomo@mercyhousing.org::0b10dfa3-669a-49d8-9bcf-b8d2a5139bd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Swirsky" initials="RS" lastIdx="2" clrIdx="0"/>
  <p:cmAuthor id="1" name=" Rebecca Manikian" initials="R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2F4555"/>
    <a:srgbClr val="1F497D"/>
    <a:srgbClr val="90D5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608B1D-3424-4E57-8226-BC0FAE81FDE9}" v="2" dt="2024-05-07T18:33:09.0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7" autoAdjust="0"/>
    <p:restoredTop sz="94626" autoAdjust="0"/>
  </p:normalViewPr>
  <p:slideViewPr>
    <p:cSldViewPr snapToGrid="0" snapToObjects="1">
      <p:cViewPr varScale="1">
        <p:scale>
          <a:sx n="126" d="100"/>
          <a:sy n="126" d="100"/>
        </p:scale>
        <p:origin x="15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1974" y="-78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lyn Perdomo" userId="0b10dfa3-669a-49d8-9bcf-b8d2a5139bd5" providerId="ADAL" clId="{86608B1D-3424-4E57-8226-BC0FAE81FDE9}"/>
    <pc:docChg chg="custSel addSld delSld modSld">
      <pc:chgData name="Evelyn Perdomo" userId="0b10dfa3-669a-49d8-9bcf-b8d2a5139bd5" providerId="ADAL" clId="{86608B1D-3424-4E57-8226-BC0FAE81FDE9}" dt="2024-05-07T18:33:38.390" v="118" actId="1076"/>
      <pc:docMkLst>
        <pc:docMk/>
      </pc:docMkLst>
      <pc:sldChg chg="modSp mod">
        <pc:chgData name="Evelyn Perdomo" userId="0b10dfa3-669a-49d8-9bcf-b8d2a5139bd5" providerId="ADAL" clId="{86608B1D-3424-4E57-8226-BC0FAE81FDE9}" dt="2024-05-07T18:29:39.337" v="25" actId="27636"/>
        <pc:sldMkLst>
          <pc:docMk/>
          <pc:sldMk cId="3736350241" sldId="560"/>
        </pc:sldMkLst>
        <pc:spChg chg="mod">
          <ac:chgData name="Evelyn Perdomo" userId="0b10dfa3-669a-49d8-9bcf-b8d2a5139bd5" providerId="ADAL" clId="{86608B1D-3424-4E57-8226-BC0FAE81FDE9}" dt="2024-05-07T18:29:39.337" v="25" actId="27636"/>
          <ac:spMkLst>
            <pc:docMk/>
            <pc:sldMk cId="3736350241" sldId="560"/>
            <ac:spMk id="3" creationId="{244F8A97-14ED-4FB8-BC30-7633EB05E15F}"/>
          </ac:spMkLst>
        </pc:spChg>
      </pc:sldChg>
      <pc:sldChg chg="modSp mod">
        <pc:chgData name="Evelyn Perdomo" userId="0b10dfa3-669a-49d8-9bcf-b8d2a5139bd5" providerId="ADAL" clId="{86608B1D-3424-4E57-8226-BC0FAE81FDE9}" dt="2024-05-07T18:28:48.832" v="23" actId="20577"/>
        <pc:sldMkLst>
          <pc:docMk/>
          <pc:sldMk cId="1793686073" sldId="569"/>
        </pc:sldMkLst>
        <pc:spChg chg="mod">
          <ac:chgData name="Evelyn Perdomo" userId="0b10dfa3-669a-49d8-9bcf-b8d2a5139bd5" providerId="ADAL" clId="{86608B1D-3424-4E57-8226-BC0FAE81FDE9}" dt="2024-05-07T18:28:48.832" v="23" actId="20577"/>
          <ac:spMkLst>
            <pc:docMk/>
            <pc:sldMk cId="1793686073" sldId="569"/>
            <ac:spMk id="12" creationId="{55234A69-51AA-9CCF-1B2B-5E40FE2F0A7A}"/>
          </ac:spMkLst>
        </pc:spChg>
      </pc:sldChg>
      <pc:sldChg chg="addSp delSp modSp add mod">
        <pc:chgData name="Evelyn Perdomo" userId="0b10dfa3-669a-49d8-9bcf-b8d2a5139bd5" providerId="ADAL" clId="{86608B1D-3424-4E57-8226-BC0FAE81FDE9}" dt="2024-05-07T18:33:38.390" v="118" actId="1076"/>
        <pc:sldMkLst>
          <pc:docMk/>
          <pc:sldMk cId="2028063297" sldId="570"/>
        </pc:sldMkLst>
        <pc:spChg chg="mod">
          <ac:chgData name="Evelyn Perdomo" userId="0b10dfa3-669a-49d8-9bcf-b8d2a5139bd5" providerId="ADAL" clId="{86608B1D-3424-4E57-8226-BC0FAE81FDE9}" dt="2024-05-07T18:33:02.504" v="108" actId="1076"/>
          <ac:spMkLst>
            <pc:docMk/>
            <pc:sldMk cId="2028063297" sldId="570"/>
            <ac:spMk id="7" creationId="{AE1D0101-222F-512E-8A7A-F8F2398FF570}"/>
          </ac:spMkLst>
        </pc:spChg>
        <pc:spChg chg="mod">
          <ac:chgData name="Evelyn Perdomo" userId="0b10dfa3-669a-49d8-9bcf-b8d2a5139bd5" providerId="ADAL" clId="{86608B1D-3424-4E57-8226-BC0FAE81FDE9}" dt="2024-05-07T18:33:38.390" v="118" actId="1076"/>
          <ac:spMkLst>
            <pc:docMk/>
            <pc:sldMk cId="2028063297" sldId="570"/>
            <ac:spMk id="9" creationId="{8862EB5D-870D-635A-6775-4B02DD162541}"/>
          </ac:spMkLst>
        </pc:spChg>
        <pc:picChg chg="del">
          <ac:chgData name="Evelyn Perdomo" userId="0b10dfa3-669a-49d8-9bcf-b8d2a5139bd5" providerId="ADAL" clId="{86608B1D-3424-4E57-8226-BC0FAE81FDE9}" dt="2024-05-07T18:30:55.725" v="29" actId="478"/>
          <ac:picMkLst>
            <pc:docMk/>
            <pc:sldMk cId="2028063297" sldId="570"/>
            <ac:picMk id="3" creationId="{785D86DC-E761-D569-72E9-3C8A39FECB93}"/>
          </ac:picMkLst>
        </pc:picChg>
        <pc:picChg chg="add mod">
          <ac:chgData name="Evelyn Perdomo" userId="0b10dfa3-669a-49d8-9bcf-b8d2a5139bd5" providerId="ADAL" clId="{86608B1D-3424-4E57-8226-BC0FAE81FDE9}" dt="2024-05-07T18:32:59.663" v="107" actId="14100"/>
          <ac:picMkLst>
            <pc:docMk/>
            <pc:sldMk cId="2028063297" sldId="570"/>
            <ac:picMk id="5" creationId="{E23F67B1-C92F-D446-CE8D-AD7DD6340CA9}"/>
          </ac:picMkLst>
        </pc:picChg>
        <pc:picChg chg="del">
          <ac:chgData name="Evelyn Perdomo" userId="0b10dfa3-669a-49d8-9bcf-b8d2a5139bd5" providerId="ADAL" clId="{86608B1D-3424-4E57-8226-BC0FAE81FDE9}" dt="2024-05-07T18:30:56.380" v="30" actId="478"/>
          <ac:picMkLst>
            <pc:docMk/>
            <pc:sldMk cId="2028063297" sldId="570"/>
            <ac:picMk id="10" creationId="{9CEF802E-4EE2-7511-A334-91BE7F2DFD55}"/>
          </ac:picMkLst>
        </pc:picChg>
        <pc:picChg chg="add mod">
          <ac:chgData name="Evelyn Perdomo" userId="0b10dfa3-669a-49d8-9bcf-b8d2a5139bd5" providerId="ADAL" clId="{86608B1D-3424-4E57-8226-BC0FAE81FDE9}" dt="2024-05-07T18:33:35.124" v="117" actId="1076"/>
          <ac:picMkLst>
            <pc:docMk/>
            <pc:sldMk cId="2028063297" sldId="570"/>
            <ac:picMk id="11" creationId="{DCECE8AB-3726-54EF-89E9-2B08CF64DFEA}"/>
          </ac:picMkLst>
        </pc:picChg>
      </pc:sldChg>
      <pc:sldChg chg="del">
        <pc:chgData name="Evelyn Perdomo" userId="0b10dfa3-669a-49d8-9bcf-b8d2a5139bd5" providerId="ADAL" clId="{86608B1D-3424-4E57-8226-BC0FAE81FDE9}" dt="2024-05-07T16:57:53.059" v="0" actId="2696"/>
        <pc:sldMkLst>
          <pc:docMk/>
          <pc:sldMk cId="3636801599" sldId="570"/>
        </pc:sldMkLst>
      </pc:sldChg>
      <pc:sldChg chg="new del">
        <pc:chgData name="Evelyn Perdomo" userId="0b10dfa3-669a-49d8-9bcf-b8d2a5139bd5" providerId="ADAL" clId="{86608B1D-3424-4E57-8226-BC0FAE81FDE9}" dt="2024-05-07T18:30:03.482" v="27" actId="2696"/>
        <pc:sldMkLst>
          <pc:docMk/>
          <pc:sldMk cId="4283524890" sldId="57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9164" cy="465217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39" y="0"/>
            <a:ext cx="3039164" cy="465217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720978F1-8BDC-4C99-A33B-2A9CDD6DB0A4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1184"/>
            <a:ext cx="3039164" cy="46521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39" y="8831184"/>
            <a:ext cx="3039164" cy="46521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AA4374B6-141F-48A9-ADD4-2E496AAD91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287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528" cy="464899"/>
          </a:xfrm>
          <a:prstGeom prst="rect">
            <a:avLst/>
          </a:prstGeom>
        </p:spPr>
        <p:txBody>
          <a:bodyPr vert="horz" lIns="93167" tIns="46582" rIns="93167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839" y="0"/>
            <a:ext cx="3038528" cy="464899"/>
          </a:xfrm>
          <a:prstGeom prst="rect">
            <a:avLst/>
          </a:prstGeom>
        </p:spPr>
        <p:txBody>
          <a:bodyPr vert="horz" lIns="93167" tIns="46582" rIns="93167" bIns="46582" rtlCol="0"/>
          <a:lstStyle>
            <a:lvl1pPr algn="r">
              <a:defRPr sz="1200"/>
            </a:lvl1pPr>
          </a:lstStyle>
          <a:p>
            <a:fld id="{E453C5B8-B690-492A-9816-469983A4548A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2" rIns="93167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199" y="4416545"/>
            <a:ext cx="5609590" cy="4184095"/>
          </a:xfrm>
          <a:prstGeom prst="rect">
            <a:avLst/>
          </a:prstGeom>
        </p:spPr>
        <p:txBody>
          <a:bodyPr vert="horz" lIns="93167" tIns="46582" rIns="93167" bIns="4658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475"/>
            <a:ext cx="3038528" cy="464899"/>
          </a:xfrm>
          <a:prstGeom prst="rect">
            <a:avLst/>
          </a:prstGeom>
        </p:spPr>
        <p:txBody>
          <a:bodyPr vert="horz" lIns="93167" tIns="46582" rIns="93167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839" y="8831475"/>
            <a:ext cx="3038528" cy="464899"/>
          </a:xfrm>
          <a:prstGeom prst="rect">
            <a:avLst/>
          </a:prstGeom>
        </p:spPr>
        <p:txBody>
          <a:bodyPr vert="horz" lIns="93167" tIns="46582" rIns="93167" bIns="46582" rtlCol="0" anchor="b"/>
          <a:lstStyle>
            <a:lvl1pPr algn="r">
              <a:defRPr sz="1200"/>
            </a:lvl1pPr>
          </a:lstStyle>
          <a:p>
            <a:fld id="{E0308D58-7331-4B9B-92EA-8D042B2414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08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08D58-7331-4B9B-92EA-8D042B24148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989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 development overall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08D58-7331-4B9B-92EA-8D042B24148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99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0590" indent="-33059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Senior Property Manager</a:t>
            </a:r>
          </a:p>
          <a:p>
            <a:pPr marL="330590" indent="-33059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Assistant Property Manager</a:t>
            </a:r>
          </a:p>
          <a:p>
            <a:pPr marL="330590" indent="-33059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Housing Support Specialist?</a:t>
            </a:r>
          </a:p>
          <a:p>
            <a:pPr marL="330590" indent="-33059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Desk Clerk</a:t>
            </a:r>
          </a:p>
          <a:p>
            <a:pPr marL="330590" indent="-33059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Maintenance Manager and Maintenance technician</a:t>
            </a:r>
          </a:p>
          <a:p>
            <a:pPr marL="330590" indent="-330590">
              <a:lnSpc>
                <a:spcPct val="107000"/>
              </a:lnSpc>
              <a:spcAft>
                <a:spcPts val="771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Janitor</a:t>
            </a:r>
            <a:r>
              <a:rPr lang="en-US" sz="1300" dirty="0">
                <a:solidFill>
                  <a:srgbClr val="1F497D"/>
                </a:solidFill>
                <a:highlight>
                  <a:srgbClr val="FFFF00"/>
                </a:highlight>
              </a:rPr>
              <a:t> </a:t>
            </a:r>
            <a:endParaRPr lang="en-US" sz="1300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08D58-7331-4B9B-92EA-8D042B24148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453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08D58-7331-4B9B-92EA-8D042B24148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25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0590" indent="-330590">
              <a:buFont typeface="Symbol" panose="05050102010706020507" pitchFamily="18" charset="2"/>
              <a:buChar char=""/>
              <a:tabLst>
                <a:tab pos="440787" algn="l"/>
              </a:tabLst>
            </a:pP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</a:rPr>
              <a:t>Community Room at Level 2 has large area storefront with glazing that has views that overlook the future public park.</a:t>
            </a:r>
            <a:endParaRPr lang="en-US" sz="17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30590" indent="-330590">
              <a:buFont typeface="Symbol" panose="05050102010706020507" pitchFamily="18" charset="2"/>
              <a:buChar char=""/>
              <a:tabLst>
                <a:tab pos="440787" algn="l"/>
              </a:tabLst>
            </a:pP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</a:rPr>
              <a:t>Laundry Room at Level 2 has a lounge area that overlooks the future public park across Johnson Street.</a:t>
            </a:r>
            <a:endParaRPr lang="en-US" sz="17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08D58-7331-4B9B-92EA-8D042B24148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859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notices for CC HH #1 February; Move Notice # 2 in April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08D58-7331-4B9B-92EA-8D042B24148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74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notices for CC HH #1 February; Move Notice # 2 in April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08D58-7331-4B9B-92EA-8D042B24148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539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308D58-7331-4B9B-92EA-8D042B24148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575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3566" y="6492875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180A32-186F-484E-8721-3345F1AD83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888893" y="3360273"/>
            <a:ext cx="4029520" cy="831470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88893" y="4191743"/>
            <a:ext cx="4029520" cy="878356"/>
          </a:xfrm>
        </p:spPr>
        <p:txBody>
          <a:bodyPr/>
          <a:lstStyle>
            <a:lvl1pPr marL="0" indent="0" algn="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557" y="1358126"/>
            <a:ext cx="2331312" cy="5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4-Earthly-Build.png"/>
          <p:cNvPicPr>
            <a:picLocks noChangeAspect="1"/>
          </p:cNvPicPr>
          <p:nvPr userDrawn="1"/>
        </p:nvPicPr>
        <p:blipFill>
          <a:blip r:embed="rId2" cstate="print"/>
          <a:srcRect l="3490" t="1582" r="4167" b="3282"/>
          <a:stretch>
            <a:fillRect/>
          </a:stretch>
        </p:blipFill>
        <p:spPr bwMode="auto">
          <a:xfrm>
            <a:off x="0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28600" y="6356350"/>
            <a:ext cx="685800" cy="365125"/>
          </a:xfrm>
        </p:spPr>
        <p:txBody>
          <a:bodyPr/>
          <a:lstStyle>
            <a:lvl1pPr algn="ctr">
              <a:defRPr sz="800" b="0" i="0" smtClean="0">
                <a:solidFill>
                  <a:prstClr val="white"/>
                </a:solidFill>
                <a:latin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9D434FD-9DE3-4431-95B5-1397202896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4-Earthly-Build.png"/>
          <p:cNvPicPr>
            <a:picLocks noChangeAspect="1"/>
          </p:cNvPicPr>
          <p:nvPr userDrawn="1"/>
        </p:nvPicPr>
        <p:blipFill>
          <a:blip r:embed="rId2" cstate="print"/>
          <a:srcRect l="3490" t="1582" r="4167" b="3282"/>
          <a:stretch>
            <a:fillRect/>
          </a:stretch>
        </p:blipFill>
        <p:spPr bwMode="auto">
          <a:xfrm>
            <a:off x="0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28600" y="6356350"/>
            <a:ext cx="685800" cy="365125"/>
          </a:xfrm>
        </p:spPr>
        <p:txBody>
          <a:bodyPr/>
          <a:lstStyle>
            <a:lvl1pPr algn="ctr">
              <a:defRPr sz="800" b="0" i="0" smtClean="0">
                <a:solidFill>
                  <a:prstClr val="white"/>
                </a:solidFill>
                <a:latin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9D434FD-9DE3-4431-95B5-1397202896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4-Earthly-Build.png"/>
          <p:cNvPicPr>
            <a:picLocks noChangeAspect="1"/>
          </p:cNvPicPr>
          <p:nvPr userDrawn="1"/>
        </p:nvPicPr>
        <p:blipFill>
          <a:blip r:embed="rId2" cstate="print"/>
          <a:srcRect l="3490" t="1582" r="4167" b="3282"/>
          <a:stretch>
            <a:fillRect/>
          </a:stretch>
        </p:blipFill>
        <p:spPr bwMode="auto">
          <a:xfrm>
            <a:off x="0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28600" y="6356350"/>
            <a:ext cx="685800" cy="365125"/>
          </a:xfrm>
        </p:spPr>
        <p:txBody>
          <a:bodyPr/>
          <a:lstStyle>
            <a:lvl1pPr algn="ctr">
              <a:defRPr sz="800" b="0" i="0" smtClean="0">
                <a:solidFill>
                  <a:prstClr val="white"/>
                </a:solidFill>
                <a:latin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9D434FD-9DE3-4431-95B5-1397202896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4-Earthly-Build.png"/>
          <p:cNvPicPr>
            <a:picLocks noChangeAspect="1"/>
          </p:cNvPicPr>
          <p:nvPr userDrawn="1"/>
        </p:nvPicPr>
        <p:blipFill>
          <a:blip r:embed="rId2" cstate="print"/>
          <a:srcRect l="3490" t="1582" r="4167" b="3282"/>
          <a:stretch>
            <a:fillRect/>
          </a:stretch>
        </p:blipFill>
        <p:spPr bwMode="auto">
          <a:xfrm>
            <a:off x="0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28600" y="6356350"/>
            <a:ext cx="685800" cy="365125"/>
          </a:xfrm>
        </p:spPr>
        <p:txBody>
          <a:bodyPr/>
          <a:lstStyle>
            <a:lvl1pPr algn="ctr">
              <a:defRPr sz="800" b="0" i="0" smtClean="0">
                <a:solidFill>
                  <a:prstClr val="white"/>
                </a:solidFill>
                <a:latin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9D434FD-9DE3-4431-95B5-1397202896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7903-B6EF-4C59-A3E3-97F6AAC4AA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8893" y="3360273"/>
            <a:ext cx="4029520" cy="831470"/>
          </a:xfrm>
        </p:spPr>
        <p:txBody>
          <a:bodyPr/>
          <a:lstStyle>
            <a:lvl1pPr algn="r">
              <a:defRPr>
                <a:solidFill>
                  <a:srgbClr val="2F455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88893" y="4191743"/>
            <a:ext cx="4029520" cy="878356"/>
          </a:xfrm>
        </p:spPr>
        <p:txBody>
          <a:bodyPr/>
          <a:lstStyle>
            <a:lvl1pPr marL="0" indent="0" algn="r"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Logo-Wid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557" y="1327198"/>
            <a:ext cx="2331312" cy="580436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3566" y="6492875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180A32-186F-484E-8721-3345F1AD83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9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87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2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0213" y="2917388"/>
            <a:ext cx="4678826" cy="615457"/>
          </a:xfrm>
        </p:spPr>
        <p:txBody>
          <a:bodyPr anchor="t">
            <a:normAutofit/>
          </a:bodyPr>
          <a:lstStyle>
            <a:lvl1pPr algn="l">
              <a:defRPr sz="2400" b="1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2678" y="2301126"/>
            <a:ext cx="4210944" cy="61626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212" y="4890963"/>
            <a:ext cx="2331312" cy="5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6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80213" y="2917388"/>
            <a:ext cx="4678826" cy="615457"/>
          </a:xfrm>
        </p:spPr>
        <p:txBody>
          <a:bodyPr anchor="t">
            <a:normAutofit/>
          </a:bodyPr>
          <a:lstStyle>
            <a:lvl1pPr algn="l">
              <a:defRPr sz="2400" b="1" cap="all">
                <a:solidFill>
                  <a:srgbClr val="31859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3962678" y="2301126"/>
            <a:ext cx="4210944" cy="61626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rgbClr val="2F455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Logo-Wid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212" y="4860035"/>
            <a:ext cx="2331312" cy="5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3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F4555"/>
                </a:solidFill>
              </a:defRPr>
            </a:lvl1pPr>
          </a:lstStyle>
          <a:p>
            <a:fld id="{48180A32-186F-484E-8721-3345F1AD83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23096" y="3117908"/>
            <a:ext cx="3800353" cy="615457"/>
          </a:xfrm>
        </p:spPr>
        <p:txBody>
          <a:bodyPr anchor="t">
            <a:normAutofit/>
          </a:bodyPr>
          <a:lstStyle>
            <a:lvl1pPr algn="r">
              <a:defRPr sz="2400" b="1" cap="all">
                <a:solidFill>
                  <a:srgbClr val="31859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812506" y="2501646"/>
            <a:ext cx="4210944" cy="616262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rgbClr val="2F455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Logo-Wid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516" y="5440471"/>
            <a:ext cx="2331312" cy="58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2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7903-B6EF-4C59-A3E3-97F6AAC4AAF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4-Earthly-Build.png"/>
          <p:cNvPicPr>
            <a:picLocks noChangeAspect="1"/>
          </p:cNvPicPr>
          <p:nvPr userDrawn="1"/>
        </p:nvPicPr>
        <p:blipFill>
          <a:blip r:embed="rId2" cstate="print"/>
          <a:srcRect l="3490" t="1582" r="4167" b="3282"/>
          <a:stretch>
            <a:fillRect/>
          </a:stretch>
        </p:blipFill>
        <p:spPr bwMode="auto">
          <a:xfrm>
            <a:off x="0" y="0"/>
            <a:ext cx="915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28600" y="6356350"/>
            <a:ext cx="685800" cy="365125"/>
          </a:xfrm>
        </p:spPr>
        <p:txBody>
          <a:bodyPr/>
          <a:lstStyle>
            <a:lvl1pPr algn="ctr">
              <a:defRPr sz="800" b="0" i="0" smtClean="0">
                <a:solidFill>
                  <a:prstClr val="white"/>
                </a:solidFill>
                <a:latin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9D434FD-9DE3-4431-95B5-1397202896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434"/>
            <a:ext cx="6704267" cy="737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1268"/>
            <a:ext cx="8229600" cy="4544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48180A32-186F-484E-8721-3345F1AD83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98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3" r:id="rId4"/>
    <p:sldLayoutId id="2147483651" r:id="rId5"/>
    <p:sldLayoutId id="2147483652" r:id="rId6"/>
    <p:sldLayoutId id="2147483655" r:id="rId7"/>
    <p:sldLayoutId id="2147483657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7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600" b="0" kern="1200">
          <a:solidFill>
            <a:srgbClr val="2F455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7073" y="3297956"/>
            <a:ext cx="3876675" cy="1195126"/>
          </a:xfrm>
        </p:spPr>
        <p:txBody>
          <a:bodyPr>
            <a:normAutofit fontScale="90000"/>
          </a:bodyPr>
          <a:lstStyle/>
          <a:p>
            <a:pPr algn="l"/>
            <a:br>
              <a:rPr lang="en-US" sz="3200" dirty="0"/>
            </a:br>
            <a:br>
              <a:rPr lang="en-US" sz="3200" dirty="0"/>
            </a:br>
            <a:r>
              <a:rPr lang="en-US" sz="3100" dirty="0"/>
              <a:t>Star View Court</a:t>
            </a:r>
            <a:br>
              <a:rPr lang="en-US" sz="2200" dirty="0"/>
            </a:br>
            <a:r>
              <a:rPr lang="en-US" sz="2000" dirty="0"/>
              <a:t>78 Johnson Street, Treasure Island</a:t>
            </a: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938" y="4679154"/>
            <a:ext cx="2009175" cy="767832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May 8,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F2AA65-12FD-47E5-AF75-72488C3C5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740" y="2033288"/>
            <a:ext cx="1619818" cy="101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33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DE45F-FA9B-481A-9010-CB1C187FE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Features Interior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1059A-21DB-7A3B-CE96-B9AC697E7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1268"/>
            <a:ext cx="3877733" cy="4544946"/>
          </a:xfrm>
        </p:spPr>
        <p:txBody>
          <a:bodyPr/>
          <a:lstStyle/>
          <a:p>
            <a:r>
              <a:rPr lang="en-US" dirty="0"/>
              <a:t>On-site bike parking for 138 spaces</a:t>
            </a:r>
          </a:p>
          <a:p>
            <a:r>
              <a:rPr lang="en-US" dirty="0"/>
              <a:t>At grade garage with limited parking spaces</a:t>
            </a:r>
          </a:p>
          <a:p>
            <a:r>
              <a:rPr lang="en-US" dirty="0"/>
              <a:t>Community serving uses including community room &amp; kitchen &amp; on-site laundry on 2</a:t>
            </a:r>
            <a:r>
              <a:rPr lang="en-US" baseline="30000" dirty="0"/>
              <a:t>nd</a:t>
            </a:r>
            <a:r>
              <a:rPr lang="en-US" dirty="0"/>
              <a:t> floor adjacent to the outdoor courtyard</a:t>
            </a:r>
          </a:p>
          <a:p>
            <a:r>
              <a:rPr lang="en-US" dirty="0"/>
              <a:t>Laundry room has a lounge area that overlooks the future public park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76A16-481D-4F14-BA6C-3F81F63F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A person standing in a kitchen&#10;&#10;Description automatically generated with low confidence">
            <a:extLst>
              <a:ext uri="{FF2B5EF4-FFF2-40B4-BE49-F238E27FC236}">
                <a16:creationId xmlns:a16="http://schemas.microsoft.com/office/drawing/2014/main" id="{AA9B1D89-1CA3-9FD8-18BB-3E9E34E54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245" y="1170244"/>
            <a:ext cx="4095358" cy="2303639"/>
          </a:xfrm>
          <a:prstGeom prst="rect">
            <a:avLst/>
          </a:prstGeom>
        </p:spPr>
      </p:pic>
      <p:pic>
        <p:nvPicPr>
          <p:cNvPr id="8" name="Picture 7" descr="A picture containing wall, indoor, interior design, floor&#10;&#10;Description automatically generated">
            <a:extLst>
              <a:ext uri="{FF2B5EF4-FFF2-40B4-BE49-F238E27FC236}">
                <a16:creationId xmlns:a16="http://schemas.microsoft.com/office/drawing/2014/main" id="{75CA4B3F-4482-3C10-A93C-488D12807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98" y="3682916"/>
            <a:ext cx="4152706" cy="21736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BB3756-C8D6-7639-6683-513C39A98259}"/>
              </a:ext>
            </a:extLst>
          </p:cNvPr>
          <p:cNvSpPr txBox="1"/>
          <p:nvPr/>
        </p:nvSpPr>
        <p:spPr>
          <a:xfrm>
            <a:off x="7033239" y="3429000"/>
            <a:ext cx="15776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Community room kitchen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1211A6-8F9F-87A5-E7E1-FE95F287E575}"/>
              </a:ext>
            </a:extLst>
          </p:cNvPr>
          <p:cNvSpPr txBox="1"/>
          <p:nvPr/>
        </p:nvSpPr>
        <p:spPr>
          <a:xfrm>
            <a:off x="6976478" y="5812015"/>
            <a:ext cx="15776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Entry lobby and mail area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DF09B3-102D-0CB3-109E-99CA9DE17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7" y="3718514"/>
            <a:ext cx="3947667" cy="21031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8A757A-4FD9-4418-E19E-AAAB08BD74B2}"/>
              </a:ext>
            </a:extLst>
          </p:cNvPr>
          <p:cNvSpPr txBox="1"/>
          <p:nvPr/>
        </p:nvSpPr>
        <p:spPr>
          <a:xfrm>
            <a:off x="2837769" y="5813780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Courtyard facing North</a:t>
            </a:r>
          </a:p>
        </p:txBody>
      </p:sp>
    </p:spTree>
    <p:extLst>
      <p:ext uri="{BB962C8B-B14F-4D97-AF65-F5344CB8AC3E}">
        <p14:creationId xmlns:p14="http://schemas.microsoft.com/office/powerpoint/2010/main" val="3900895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D7814C6-DCA5-B139-3BA0-A1CBCDC2E86F}"/>
              </a:ext>
            </a:extLst>
          </p:cNvPr>
          <p:cNvSpPr txBox="1">
            <a:spLocks/>
          </p:cNvSpPr>
          <p:nvPr/>
        </p:nvSpPr>
        <p:spPr>
          <a:xfrm>
            <a:off x="4374155" y="1704884"/>
            <a:ext cx="2742068" cy="1236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600" b="0" kern="1200">
                <a:solidFill>
                  <a:srgbClr val="2F455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400" dirty="0"/>
              <a:t>DAHLIA </a:t>
            </a:r>
          </a:p>
          <a:p>
            <a:pPr marL="0" indent="0">
              <a:buFontTx/>
              <a:buNone/>
            </a:pPr>
            <a:r>
              <a:rPr lang="en-US" sz="1400" dirty="0"/>
              <a:t>Lottery</a:t>
            </a:r>
          </a:p>
          <a:p>
            <a:pPr marL="0" indent="0">
              <a:buFontTx/>
              <a:buNone/>
            </a:pPr>
            <a:endParaRPr lang="en-US" sz="1400" dirty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May 16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0BB3A-1D84-42DC-A82B-CB0C999C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F2B16-4EE0-4560-8207-F4C3D4BE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245D9B-0133-4267-8BD5-447153B5EE9B}"/>
              </a:ext>
            </a:extLst>
          </p:cNvPr>
          <p:cNvSpPr/>
          <p:nvPr/>
        </p:nvSpPr>
        <p:spPr>
          <a:xfrm>
            <a:off x="457200" y="2287542"/>
            <a:ext cx="8324661" cy="7242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733F4-0480-4B18-A6B0-28ACC419968F}"/>
              </a:ext>
            </a:extLst>
          </p:cNvPr>
          <p:cNvSpPr txBox="1">
            <a:spLocks/>
          </p:cNvSpPr>
          <p:nvPr/>
        </p:nvSpPr>
        <p:spPr>
          <a:xfrm>
            <a:off x="457200" y="1898886"/>
            <a:ext cx="2742068" cy="1066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600" b="0" kern="1200">
                <a:solidFill>
                  <a:srgbClr val="2F455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400" dirty="0"/>
              <a:t>92% Complete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March 2024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F96DDE-618D-49B4-BA2B-2B1DA829CD86}"/>
              </a:ext>
            </a:extLst>
          </p:cNvPr>
          <p:cNvSpPr txBox="1">
            <a:spLocks/>
          </p:cNvSpPr>
          <p:nvPr/>
        </p:nvSpPr>
        <p:spPr>
          <a:xfrm>
            <a:off x="4993302" y="1737708"/>
            <a:ext cx="1485467" cy="1407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600" b="0" kern="1200">
                <a:solidFill>
                  <a:srgbClr val="2F455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400" dirty="0"/>
              <a:t>Construction Completion</a:t>
            </a:r>
          </a:p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May 2024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0032549D-57CF-4793-85CC-19C8482FA181}"/>
              </a:ext>
            </a:extLst>
          </p:cNvPr>
          <p:cNvSpPr/>
          <p:nvPr/>
        </p:nvSpPr>
        <p:spPr>
          <a:xfrm>
            <a:off x="734750" y="2218099"/>
            <a:ext cx="253497" cy="217283"/>
          </a:xfrm>
          <a:prstGeom prst="diamond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BF4F683B-D5ED-47D4-A729-18575CD899BE}"/>
              </a:ext>
            </a:extLst>
          </p:cNvPr>
          <p:cNvSpPr/>
          <p:nvPr/>
        </p:nvSpPr>
        <p:spPr>
          <a:xfrm>
            <a:off x="4641308" y="2214626"/>
            <a:ext cx="253497" cy="217283"/>
          </a:xfrm>
          <a:prstGeom prst="diamond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7F189DEA-FAB5-427C-8208-4E197F2EE30A}"/>
              </a:ext>
            </a:extLst>
          </p:cNvPr>
          <p:cNvSpPr/>
          <p:nvPr/>
        </p:nvSpPr>
        <p:spPr>
          <a:xfrm>
            <a:off x="7955511" y="2215114"/>
            <a:ext cx="253497" cy="217283"/>
          </a:xfrm>
          <a:prstGeom prst="diamond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39018E75-CC59-17EF-9F9E-AD95D576CA9F}"/>
              </a:ext>
            </a:extLst>
          </p:cNvPr>
          <p:cNvSpPr/>
          <p:nvPr/>
        </p:nvSpPr>
        <p:spPr>
          <a:xfrm>
            <a:off x="5554731" y="2218099"/>
            <a:ext cx="253497" cy="217283"/>
          </a:xfrm>
          <a:prstGeom prst="diamond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5118C-8C21-FBC0-D9F0-12549FBE3955}"/>
              </a:ext>
            </a:extLst>
          </p:cNvPr>
          <p:cNvSpPr txBox="1">
            <a:spLocks/>
          </p:cNvSpPr>
          <p:nvPr/>
        </p:nvSpPr>
        <p:spPr>
          <a:xfrm>
            <a:off x="7403752" y="1737708"/>
            <a:ext cx="1485467" cy="1407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600" b="0" kern="1200">
                <a:solidFill>
                  <a:srgbClr val="2F455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400" dirty="0"/>
              <a:t>Earliest Move in Date</a:t>
            </a:r>
          </a:p>
          <a:p>
            <a:pPr marL="0" indent="0" algn="ctr">
              <a:buFontTx/>
              <a:buNone/>
            </a:pPr>
            <a:endParaRPr lang="en-US" sz="1400" dirty="0"/>
          </a:p>
          <a:p>
            <a:pPr marL="0" indent="0" algn="ctr"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June 2024</a:t>
            </a: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C396CBB2-A386-0EE8-0F3E-9FC76C7B5B21}"/>
              </a:ext>
            </a:extLst>
          </p:cNvPr>
          <p:cNvSpPr/>
          <p:nvPr/>
        </p:nvSpPr>
        <p:spPr>
          <a:xfrm>
            <a:off x="2520408" y="2227326"/>
            <a:ext cx="253497" cy="217283"/>
          </a:xfrm>
          <a:prstGeom prst="diamond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F85519-CD5F-A2CD-980A-5E2BB3463C1C}"/>
              </a:ext>
            </a:extLst>
          </p:cNvPr>
          <p:cNvSpPr txBox="1">
            <a:spLocks/>
          </p:cNvSpPr>
          <p:nvPr/>
        </p:nvSpPr>
        <p:spPr>
          <a:xfrm>
            <a:off x="2165437" y="1729118"/>
            <a:ext cx="2114060" cy="1236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600" b="0" kern="1200">
                <a:solidFill>
                  <a:srgbClr val="2F455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400" dirty="0"/>
              <a:t>Marketing/Application </a:t>
            </a:r>
          </a:p>
          <a:p>
            <a:pPr marL="0" indent="0">
              <a:buFontTx/>
              <a:buNone/>
            </a:pPr>
            <a:r>
              <a:rPr lang="en-US" sz="1400" dirty="0"/>
              <a:t>Period</a:t>
            </a:r>
          </a:p>
          <a:p>
            <a:pPr marL="0" indent="0">
              <a:buFontTx/>
              <a:buNone/>
            </a:pPr>
            <a:endParaRPr lang="en-US" sz="1400" dirty="0"/>
          </a:p>
          <a:p>
            <a:pPr marL="0" indent="0">
              <a:buFontTx/>
              <a:buNone/>
            </a:pPr>
            <a:r>
              <a:rPr lang="en-US" sz="1400" dirty="0">
                <a:solidFill>
                  <a:srgbClr val="FF0000"/>
                </a:solidFill>
              </a:rPr>
              <a:t>April 10 – May 1</a:t>
            </a:r>
          </a:p>
        </p:txBody>
      </p:sp>
    </p:spTree>
    <p:extLst>
      <p:ext uri="{BB962C8B-B14F-4D97-AF65-F5344CB8AC3E}">
        <p14:creationId xmlns:p14="http://schemas.microsoft.com/office/powerpoint/2010/main" val="379577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0BB3A-1D84-42DC-A82B-CB0C999C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Catholic Charities Households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F2B16-4EE0-4560-8207-F4C3D4BE7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5234A69-51AA-9CCF-1B2B-5E40FE2F0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6527"/>
            <a:ext cx="8229600" cy="4544946"/>
          </a:xfrm>
        </p:spPr>
        <p:txBody>
          <a:bodyPr/>
          <a:lstStyle/>
          <a:p>
            <a:r>
              <a:rPr lang="en-US" dirty="0"/>
              <a:t>Move notices</a:t>
            </a:r>
          </a:p>
          <a:p>
            <a:pPr lvl="1"/>
            <a:r>
              <a:rPr lang="en-US" dirty="0"/>
              <a:t>First move notice (120 Day): sent out February 17</a:t>
            </a:r>
          </a:p>
          <a:p>
            <a:pPr lvl="1"/>
            <a:r>
              <a:rPr lang="en-US" dirty="0"/>
              <a:t>Second move notice (60 Day): sent out April 30</a:t>
            </a:r>
          </a:p>
          <a:p>
            <a:r>
              <a:rPr lang="en-US" dirty="0"/>
              <a:t>Household/unit alignment</a:t>
            </a:r>
          </a:p>
          <a:p>
            <a:pPr lvl="1"/>
            <a:r>
              <a:rPr lang="en-US" dirty="0"/>
              <a:t>The move coordinator met with households in March to discuss their move needs.</a:t>
            </a:r>
          </a:p>
          <a:p>
            <a:pPr lvl="1"/>
            <a:r>
              <a:rPr lang="en-US" dirty="0"/>
              <a:t>Mercy Housing Property Management working with residents that have reasonable accommodations</a:t>
            </a:r>
          </a:p>
          <a:p>
            <a:r>
              <a:rPr lang="en-US" dirty="0"/>
              <a:t>Move window</a:t>
            </a:r>
          </a:p>
          <a:p>
            <a:pPr lvl="1"/>
            <a:r>
              <a:rPr lang="en-US" dirty="0"/>
              <a:t>June to August</a:t>
            </a:r>
          </a:p>
        </p:txBody>
      </p:sp>
    </p:spTree>
    <p:extLst>
      <p:ext uri="{BB962C8B-B14F-4D97-AF65-F5344CB8AC3E}">
        <p14:creationId xmlns:p14="http://schemas.microsoft.com/office/powerpoint/2010/main" val="1793686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a lobby&#10;&#10;Description automatically generated with low confidence">
            <a:extLst>
              <a:ext uri="{FF2B5EF4-FFF2-40B4-BE49-F238E27FC236}">
                <a16:creationId xmlns:a16="http://schemas.microsoft.com/office/drawing/2014/main" id="{AD954F49-237D-9CE3-2B65-4427872FE4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1032003"/>
            <a:ext cx="9144000" cy="479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E3F475-DE24-457D-B501-C4D95F0E1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2A27D-9032-4465-BE69-D92A44C2A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Evelyn Perdomo</a:t>
            </a:r>
          </a:p>
          <a:p>
            <a:pPr marL="0" indent="0">
              <a:buNone/>
            </a:pPr>
            <a:r>
              <a:rPr lang="en-US" sz="2000" dirty="0"/>
              <a:t>    Senior Project Manager </a:t>
            </a:r>
          </a:p>
          <a:p>
            <a:pPr marL="0" indent="0">
              <a:buNone/>
            </a:pPr>
            <a:r>
              <a:rPr lang="en-US" sz="2000" dirty="0"/>
              <a:t>    Mercy Housing California  </a:t>
            </a:r>
          </a:p>
          <a:p>
            <a:pPr marL="0" indent="0">
              <a:buNone/>
            </a:pPr>
            <a:r>
              <a:rPr lang="en-US" sz="2000" dirty="0"/>
              <a:t>    Evelyn.Perdomo@mercyhousing.org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Email questions to: starview@mercyhousing.org</a:t>
            </a:r>
          </a:p>
          <a:p>
            <a:pPr marL="0" indent="0">
              <a:buNone/>
            </a:pPr>
            <a:r>
              <a:rPr lang="en-US" sz="2000" dirty="0"/>
              <a:t>Visit our website: www.starviewcourt.org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29EC5-7EE6-4B8B-AFAA-90B261C0E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64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F6B8-7E14-4863-A1D8-7AB0866EB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Mercy Housing &amp; Catholic Charities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4F85A-CEDF-42F0-BC0E-30062AA84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33288"/>
            <a:ext cx="3960688" cy="4065362"/>
          </a:xfrm>
        </p:spPr>
        <p:txBody>
          <a:bodyPr>
            <a:normAutofit fontScale="77500" lnSpcReduction="20000"/>
          </a:bodyPr>
          <a:lstStyle/>
          <a:p>
            <a:pPr algn="l" fontAlgn="base"/>
            <a:r>
              <a:rPr lang="en-US" sz="1800" b="0" i="0" dirty="0">
                <a:effectLst/>
              </a:rPr>
              <a:t>We are a national nonprofit organization that is working to build a more humane world where poverty is alleviated, communities are healthy, and all people can develop their full potential. We participate in the development, preservation, management and/or financing of affordable, program-enriched housing across the country.</a:t>
            </a:r>
          </a:p>
          <a:p>
            <a:r>
              <a:rPr lang="en-US" sz="1800" dirty="0"/>
              <a:t>Mercy handles almost every aspect of the affordable housing process</a:t>
            </a:r>
          </a:p>
          <a:p>
            <a:pPr lvl="1"/>
            <a:r>
              <a:rPr lang="en-US" sz="1800" dirty="0"/>
              <a:t>Project financing</a:t>
            </a:r>
          </a:p>
          <a:p>
            <a:pPr lvl="1"/>
            <a:r>
              <a:rPr lang="en-US" sz="1800" dirty="0"/>
              <a:t>Housing development</a:t>
            </a:r>
          </a:p>
          <a:p>
            <a:pPr lvl="1"/>
            <a:r>
              <a:rPr lang="en-US" sz="1800" dirty="0"/>
              <a:t>Community outreach </a:t>
            </a:r>
          </a:p>
          <a:p>
            <a:pPr lvl="1"/>
            <a:r>
              <a:rPr lang="en-US" sz="1800" dirty="0"/>
              <a:t>Property management and resident services  </a:t>
            </a:r>
          </a:p>
          <a:p>
            <a:pPr lvl="1"/>
            <a:r>
              <a:rPr lang="en-US" sz="1800" dirty="0"/>
              <a:t>Founding member of One Treasure Island (formerly the Treasure Island Homeless Development Initiative)</a:t>
            </a:r>
          </a:p>
          <a:p>
            <a:pPr lvl="1"/>
            <a:r>
              <a:rPr lang="en-US" sz="1800" dirty="0"/>
              <a:t>Star View Court will be the 4th affordable housing project that MHC and CC have developed together </a:t>
            </a:r>
          </a:p>
          <a:p>
            <a:pPr lvl="1"/>
            <a:endParaRPr lang="en-US" sz="16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97A65-FFCD-40D1-A9D9-2F15A8C3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8" name="Picture 4" descr="Image result for mercy housing logo">
            <a:extLst>
              <a:ext uri="{FF2B5EF4-FFF2-40B4-BE49-F238E27FC236}">
                <a16:creationId xmlns:a16="http://schemas.microsoft.com/office/drawing/2014/main" id="{ABC4992A-4FD9-4111-8EB0-50B30DCDC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127" y="1271173"/>
            <a:ext cx="1798834" cy="52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E2406C-6EA1-4561-B616-17AA1025FA74}"/>
              </a:ext>
            </a:extLst>
          </p:cNvPr>
          <p:cNvSpPr txBox="1">
            <a:spLocks/>
          </p:cNvSpPr>
          <p:nvPr/>
        </p:nvSpPr>
        <p:spPr>
          <a:xfrm>
            <a:off x="4747480" y="2065372"/>
            <a:ext cx="3960688" cy="3816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600" b="0" kern="1200">
                <a:solidFill>
                  <a:srgbClr val="2F455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Catholic Charities provides resident services and supports families, aging adults, adults with disabilities, and youth through human services and opportunities for healthy growth and development  </a:t>
            </a:r>
          </a:p>
          <a:p>
            <a:r>
              <a:rPr lang="en-US" sz="1400" dirty="0"/>
              <a:t>Provides wide range of services including: </a:t>
            </a:r>
          </a:p>
          <a:p>
            <a:pPr lvl="1"/>
            <a:r>
              <a:rPr lang="en-US" dirty="0"/>
              <a:t>Transportation services</a:t>
            </a:r>
          </a:p>
          <a:p>
            <a:pPr lvl="1"/>
            <a:r>
              <a:rPr lang="en-US" dirty="0"/>
              <a:t>Immigration services</a:t>
            </a:r>
          </a:p>
          <a:p>
            <a:pPr lvl="1"/>
            <a:r>
              <a:rPr lang="en-US" dirty="0"/>
              <a:t>Homelessness and housing services</a:t>
            </a:r>
          </a:p>
          <a:p>
            <a:pPr lvl="1"/>
            <a:r>
              <a:rPr lang="en-US" dirty="0"/>
              <a:t>Children and youth services </a:t>
            </a:r>
          </a:p>
          <a:p>
            <a:pPr lvl="1"/>
            <a:r>
              <a:rPr lang="en-US" dirty="0"/>
              <a:t>Founding member of One Treasure Island (formerly the Treasure Island Homeless Development Initiative)</a:t>
            </a:r>
          </a:p>
          <a:p>
            <a:pPr lvl="1"/>
            <a:r>
              <a:rPr lang="en-US" dirty="0"/>
              <a:t>Has operated supportive housing for families  on Treasure Island since 1999</a:t>
            </a:r>
          </a:p>
          <a:p>
            <a:pPr lvl="1"/>
            <a:endParaRPr lang="en-US" sz="1600" dirty="0">
              <a:solidFill>
                <a:srgbClr val="FF0000"/>
              </a:solidFill>
            </a:endParaRPr>
          </a:p>
          <a:p>
            <a:pPr lvl="1"/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ED183-FFE4-49CF-811C-C7F4001A9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834" y="971746"/>
            <a:ext cx="1475980" cy="92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33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F6B8-7E14-4863-A1D8-7AB0866EB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Star View Court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97A65-FFCD-40D1-A9D9-2F15A8C3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097DC-FFE4-A6E8-1C75-D6BCA027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9962"/>
            <a:ext cx="8229600" cy="4544946"/>
          </a:xfrm>
        </p:spPr>
        <p:txBody>
          <a:bodyPr/>
          <a:lstStyle/>
          <a:p>
            <a:r>
              <a:rPr lang="en-US" dirty="0"/>
              <a:t>Second Authority development on Treasure Island</a:t>
            </a:r>
          </a:p>
          <a:p>
            <a:r>
              <a:rPr lang="en-US" dirty="0"/>
              <a:t>138 units, mix of 1-BR, 2-BR, 3-BR, 4-BR apartments</a:t>
            </a:r>
          </a:p>
          <a:p>
            <a:r>
              <a:rPr lang="en-US" dirty="0"/>
              <a:t>Construction completion anticipated for June 2024</a:t>
            </a:r>
          </a:p>
        </p:txBody>
      </p:sp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0777AEB4-A0CB-C41E-0F40-6517D6E3D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6" y="2204471"/>
            <a:ext cx="5197600" cy="3594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A3F108-2A38-1442-C7BC-E1B30EF6B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37" y="5202117"/>
            <a:ext cx="1378458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1E74F7-046C-4DAF-06B4-7BF110664D8C}"/>
              </a:ext>
            </a:extLst>
          </p:cNvPr>
          <p:cNvSpPr/>
          <p:nvPr/>
        </p:nvSpPr>
        <p:spPr>
          <a:xfrm>
            <a:off x="5830292" y="2877766"/>
            <a:ext cx="103447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F4555"/>
                </a:solidFill>
              </a:rPr>
              <a:t>138 units</a:t>
            </a:r>
            <a:r>
              <a:rPr lang="en-US" sz="1400" dirty="0">
                <a:solidFill>
                  <a:srgbClr val="2F4555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A9120-0EF6-284F-65DC-22849E02BBB4}"/>
              </a:ext>
            </a:extLst>
          </p:cNvPr>
          <p:cNvSpPr txBox="1"/>
          <p:nvPr/>
        </p:nvSpPr>
        <p:spPr>
          <a:xfrm>
            <a:off x="5830292" y="3185543"/>
            <a:ext cx="2467008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F4555"/>
                </a:solidFill>
              </a:rPr>
              <a:t>1 Bedroom – </a:t>
            </a:r>
            <a:r>
              <a:rPr lang="en-US" sz="1400" b="1" dirty="0">
                <a:solidFill>
                  <a:srgbClr val="2F4555"/>
                </a:solidFill>
              </a:rPr>
              <a:t>23  </a:t>
            </a:r>
          </a:p>
          <a:p>
            <a:r>
              <a:rPr lang="en-US" sz="1400" dirty="0">
                <a:solidFill>
                  <a:srgbClr val="2F4555"/>
                </a:solidFill>
              </a:rPr>
              <a:t>2 Bedroom – </a:t>
            </a:r>
            <a:r>
              <a:rPr lang="en-US" sz="1400" b="1" dirty="0">
                <a:solidFill>
                  <a:srgbClr val="2F4555"/>
                </a:solidFill>
              </a:rPr>
              <a:t>61  </a:t>
            </a:r>
          </a:p>
          <a:p>
            <a:r>
              <a:rPr lang="en-US" sz="1400" dirty="0">
                <a:solidFill>
                  <a:srgbClr val="2F4555"/>
                </a:solidFill>
              </a:rPr>
              <a:t>3 Bedroom – </a:t>
            </a:r>
            <a:r>
              <a:rPr lang="en-US" sz="1400" b="1" dirty="0">
                <a:solidFill>
                  <a:srgbClr val="2F4555"/>
                </a:solidFill>
              </a:rPr>
              <a:t>40  </a:t>
            </a:r>
          </a:p>
          <a:p>
            <a:r>
              <a:rPr lang="en-US" sz="1400" dirty="0">
                <a:solidFill>
                  <a:srgbClr val="2F4555"/>
                </a:solidFill>
              </a:rPr>
              <a:t>4 Bedroom – </a:t>
            </a:r>
            <a:r>
              <a:rPr lang="en-US" sz="1400" b="1" dirty="0">
                <a:solidFill>
                  <a:srgbClr val="2F4555"/>
                </a:solidFill>
              </a:rPr>
              <a:t>14</a:t>
            </a:r>
          </a:p>
          <a:p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9D068EF-0562-4A1B-A9AA-AC308CDA6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071" y="976537"/>
            <a:ext cx="8411858" cy="52933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455FD-7BF3-43E1-ABAC-42B01CBA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8180A32-186F-484E-8721-3345F1AD83E3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26E95D-5BBA-4532-89DE-6DED8F41BBA1}"/>
              </a:ext>
            </a:extLst>
          </p:cNvPr>
          <p:cNvSpPr txBox="1">
            <a:spLocks/>
          </p:cNvSpPr>
          <p:nvPr/>
        </p:nvSpPr>
        <p:spPr>
          <a:xfrm>
            <a:off x="297378" y="238838"/>
            <a:ext cx="6704267" cy="737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2800" dirty="0">
                <a:solidFill>
                  <a:schemeClr val="tx1"/>
                </a:solidFill>
              </a:rPr>
              <a:t>Project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Location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/>
            </a:br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D75C2B7-D3BF-4CE5-968A-8AD156F0F8A2}"/>
              </a:ext>
            </a:extLst>
          </p:cNvPr>
          <p:cNvCxnSpPr>
            <a:cxnSpLocks/>
          </p:cNvCxnSpPr>
          <p:nvPr/>
        </p:nvCxnSpPr>
        <p:spPr>
          <a:xfrm flipV="1">
            <a:off x="5646420" y="5314950"/>
            <a:ext cx="0" cy="1005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A6D6D3E-D47F-4A26-928A-9F16ADA65500}"/>
              </a:ext>
            </a:extLst>
          </p:cNvPr>
          <p:cNvSpPr txBox="1">
            <a:spLocks/>
          </p:cNvSpPr>
          <p:nvPr/>
        </p:nvSpPr>
        <p:spPr>
          <a:xfrm>
            <a:off x="4889090" y="6266215"/>
            <a:ext cx="1829757" cy="401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Star View Court</a:t>
            </a:r>
          </a:p>
        </p:txBody>
      </p:sp>
    </p:spTree>
    <p:extLst>
      <p:ext uri="{BB962C8B-B14F-4D97-AF65-F5344CB8AC3E}">
        <p14:creationId xmlns:p14="http://schemas.microsoft.com/office/powerpoint/2010/main" val="107040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854CA-B8EB-4992-BCAA-0193270B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8180A32-186F-484E-8721-3345F1AD83E3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9AE1A6-B0A4-47F5-8FC7-112CD5378A4A}"/>
              </a:ext>
            </a:extLst>
          </p:cNvPr>
          <p:cNvSpPr txBox="1">
            <a:spLocks/>
          </p:cNvSpPr>
          <p:nvPr/>
        </p:nvSpPr>
        <p:spPr>
          <a:xfrm>
            <a:off x="411579" y="356032"/>
            <a:ext cx="6704267" cy="737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Construction Progress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D0101-222F-512E-8A7A-F8F2398FF570}"/>
              </a:ext>
            </a:extLst>
          </p:cNvPr>
          <p:cNvSpPr txBox="1"/>
          <p:nvPr/>
        </p:nvSpPr>
        <p:spPr>
          <a:xfrm>
            <a:off x="194669" y="4405930"/>
            <a:ext cx="1895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Entrance on Johnson Street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62EB5D-870D-635A-6775-4B02DD162541}"/>
              </a:ext>
            </a:extLst>
          </p:cNvPr>
          <p:cNvSpPr txBox="1"/>
          <p:nvPr/>
        </p:nvSpPr>
        <p:spPr>
          <a:xfrm>
            <a:off x="4474781" y="4405930"/>
            <a:ext cx="2058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View from Seven Seas Avenue</a:t>
            </a:r>
          </a:p>
        </p:txBody>
      </p:sp>
      <p:pic>
        <p:nvPicPr>
          <p:cNvPr id="3" name="Picture 2" descr="A building with many windows&#10;&#10;Description automatically generated">
            <a:extLst>
              <a:ext uri="{FF2B5EF4-FFF2-40B4-BE49-F238E27FC236}">
                <a16:creationId xmlns:a16="http://schemas.microsoft.com/office/drawing/2014/main" id="{785D86DC-E761-D569-72E9-3C8A39FEC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66" y="1342204"/>
            <a:ext cx="4043735" cy="3034472"/>
          </a:xfrm>
          <a:prstGeom prst="rect">
            <a:avLst/>
          </a:prstGeom>
        </p:spPr>
      </p:pic>
      <p:pic>
        <p:nvPicPr>
          <p:cNvPr id="10" name="Picture 9" descr="A building under construction with a street light&#10;&#10;Description automatically generated">
            <a:extLst>
              <a:ext uri="{FF2B5EF4-FFF2-40B4-BE49-F238E27FC236}">
                <a16:creationId xmlns:a16="http://schemas.microsoft.com/office/drawing/2014/main" id="{9CEF802E-4EE2-7511-A334-91BE7F2DF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42203"/>
            <a:ext cx="4043735" cy="303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04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854CA-B8EB-4992-BCAA-0193270B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8180A32-186F-484E-8721-3345F1AD83E3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9AE1A6-B0A4-47F5-8FC7-112CD5378A4A}"/>
              </a:ext>
            </a:extLst>
          </p:cNvPr>
          <p:cNvSpPr txBox="1">
            <a:spLocks/>
          </p:cNvSpPr>
          <p:nvPr/>
        </p:nvSpPr>
        <p:spPr>
          <a:xfrm>
            <a:off x="411579" y="356032"/>
            <a:ext cx="6704267" cy="737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Construction Progress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D0101-222F-512E-8A7A-F8F2398FF570}"/>
              </a:ext>
            </a:extLst>
          </p:cNvPr>
          <p:cNvSpPr txBox="1"/>
          <p:nvPr/>
        </p:nvSpPr>
        <p:spPr>
          <a:xfrm>
            <a:off x="379504" y="5402579"/>
            <a:ext cx="803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Courtyard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62EB5D-870D-635A-6775-4B02DD162541}"/>
              </a:ext>
            </a:extLst>
          </p:cNvPr>
          <p:cNvSpPr txBox="1"/>
          <p:nvPr/>
        </p:nvSpPr>
        <p:spPr>
          <a:xfrm>
            <a:off x="4086161" y="5399208"/>
            <a:ext cx="2128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Unit entry at shared public way</a:t>
            </a:r>
          </a:p>
        </p:txBody>
      </p:sp>
      <p:pic>
        <p:nvPicPr>
          <p:cNvPr id="5" name="Picture 4" descr="A courtyard with trees and plants in the middle&#10;&#10;Description automatically generated with medium confidence">
            <a:extLst>
              <a:ext uri="{FF2B5EF4-FFF2-40B4-BE49-F238E27FC236}">
                <a16:creationId xmlns:a16="http://schemas.microsoft.com/office/drawing/2014/main" id="{E23F67B1-C92F-D446-CE8D-AD7DD6340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79" y="969448"/>
            <a:ext cx="3324848" cy="4433131"/>
          </a:xfrm>
          <a:prstGeom prst="rect">
            <a:avLst/>
          </a:prstGeom>
        </p:spPr>
      </p:pic>
      <p:pic>
        <p:nvPicPr>
          <p:cNvPr id="11" name="Picture 10" descr="A building with stairs and ladder&#10;&#10;Description automatically generated">
            <a:extLst>
              <a:ext uri="{FF2B5EF4-FFF2-40B4-BE49-F238E27FC236}">
                <a16:creationId xmlns:a16="http://schemas.microsoft.com/office/drawing/2014/main" id="{DCECE8AB-3726-54EF-89E9-2B08CF64D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518" y="1984570"/>
            <a:ext cx="4552851" cy="341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63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4B753-DFFF-F4E4-9D26-974B6E3A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the Building Will 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EDC06-96EE-ABE6-C97F-B44D8FAC1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41267"/>
            <a:ext cx="3573261" cy="4644628"/>
          </a:xfrm>
        </p:spPr>
        <p:txBody>
          <a:bodyPr>
            <a:normAutofit/>
          </a:bodyPr>
          <a:lstStyle/>
          <a:p>
            <a:r>
              <a:rPr lang="en-US" dirty="0"/>
              <a:t>71 apartments for families currently living on the island and receiving services from Catholic Charities (rent remains calculated the same way it is now)</a:t>
            </a:r>
          </a:p>
          <a:p>
            <a:pPr lvl="1"/>
            <a:r>
              <a:rPr lang="en-US" dirty="0"/>
              <a:t>Catholic Charities will remain the main service provider for these units</a:t>
            </a:r>
          </a:p>
          <a:p>
            <a:r>
              <a:rPr lang="en-US" dirty="0"/>
              <a:t>23 apartments for Legacy Households currently living in a unit at The Villages (rent remains calculated the same way it is now per unit size)</a:t>
            </a:r>
          </a:p>
          <a:p>
            <a:pPr lvl="1"/>
            <a:r>
              <a:rPr lang="en-US" dirty="0"/>
              <a:t>No income restrictions</a:t>
            </a:r>
          </a:p>
          <a:p>
            <a:r>
              <a:rPr lang="en-US" dirty="0"/>
              <a:t>Up to 31 apartments for households earning between 50%-60% AMI</a:t>
            </a:r>
          </a:p>
          <a:p>
            <a:pPr lvl="1"/>
            <a:r>
              <a:rPr lang="en-US" dirty="0"/>
              <a:t>Legacy &amp; Vested Residents have preference for these units via DAHLIA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72A11-4C2F-349F-6846-29CB9973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A person and child in a kitchen&#10;&#10;Description automatically generated with low confidence">
            <a:extLst>
              <a:ext uri="{FF2B5EF4-FFF2-40B4-BE49-F238E27FC236}">
                <a16:creationId xmlns:a16="http://schemas.microsoft.com/office/drawing/2014/main" id="{5915AD44-0687-17B7-9330-17304EB1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868" y="1682873"/>
            <a:ext cx="4804792" cy="2702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87FC2-84FC-377F-BC40-E0682F926C9C}"/>
              </a:ext>
            </a:extLst>
          </p:cNvPr>
          <p:cNvSpPr txBox="1"/>
          <p:nvPr/>
        </p:nvSpPr>
        <p:spPr>
          <a:xfrm>
            <a:off x="6512264" y="4385569"/>
            <a:ext cx="24432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Rendering of unit kitchen and dining area</a:t>
            </a:r>
          </a:p>
        </p:txBody>
      </p:sp>
    </p:spTree>
    <p:extLst>
      <p:ext uri="{BB962C8B-B14F-4D97-AF65-F5344CB8AC3E}">
        <p14:creationId xmlns:p14="http://schemas.microsoft.com/office/powerpoint/2010/main" val="3359309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AB2C0-CB80-B460-605E-451556BB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198AE-133C-68B7-69D7-9D4DEF4D0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Property Management</a:t>
            </a:r>
          </a:p>
          <a:p>
            <a:pPr lvl="1"/>
            <a:r>
              <a:rPr lang="en-US" dirty="0"/>
              <a:t>On-site management provided by Mercy Housing Management Group</a:t>
            </a:r>
          </a:p>
          <a:p>
            <a:r>
              <a:rPr lang="en-US" dirty="0"/>
              <a:t>Resident Services</a:t>
            </a:r>
          </a:p>
          <a:p>
            <a:pPr lvl="1"/>
            <a:r>
              <a:rPr lang="en-US" dirty="0"/>
              <a:t>On-site supportive services and case management provided by Catholic Charities</a:t>
            </a:r>
          </a:p>
          <a:p>
            <a:pPr lvl="1"/>
            <a:r>
              <a:rPr lang="en-US" dirty="0"/>
              <a:t>Mercy Housing Service Coordinator – 1 full-time Resident Service Coordinator (for all residents)</a:t>
            </a:r>
          </a:p>
          <a:p>
            <a:pPr lvl="2"/>
            <a:r>
              <a:rPr lang="en-US" dirty="0"/>
              <a:t>Referrals to Community Services</a:t>
            </a:r>
          </a:p>
          <a:p>
            <a:pPr lvl="2"/>
            <a:r>
              <a:rPr lang="en-US" dirty="0"/>
              <a:t>Housing Stability Support</a:t>
            </a:r>
          </a:p>
          <a:p>
            <a:pPr lvl="2"/>
            <a:r>
              <a:rPr lang="en-US" dirty="0"/>
              <a:t>After School Homework Help</a:t>
            </a:r>
          </a:p>
          <a:p>
            <a:pPr lvl="2"/>
            <a:r>
              <a:rPr lang="en-US" dirty="0"/>
              <a:t>Job Search Support/Coaching*</a:t>
            </a:r>
          </a:p>
          <a:p>
            <a:pPr lvl="2"/>
            <a:r>
              <a:rPr lang="en-US" dirty="0"/>
              <a:t>Technology Literacy</a:t>
            </a:r>
          </a:p>
          <a:p>
            <a:pPr lvl="2"/>
            <a:r>
              <a:rPr lang="en-US" dirty="0"/>
              <a:t>Health Education &amp; Risk Reduction</a:t>
            </a:r>
          </a:p>
          <a:p>
            <a:pPr lvl="2"/>
            <a:r>
              <a:rPr lang="en-US" dirty="0"/>
              <a:t>Benefits Acquisition</a:t>
            </a:r>
          </a:p>
          <a:p>
            <a:pPr lvl="2"/>
            <a:r>
              <a:rPr lang="en-US" dirty="0"/>
              <a:t>Food Pantry*</a:t>
            </a:r>
          </a:p>
          <a:p>
            <a:pPr lvl="2"/>
            <a:r>
              <a:rPr lang="en-US" dirty="0"/>
              <a:t>Financial Literacy Programs &amp; Support*</a:t>
            </a:r>
          </a:p>
          <a:p>
            <a:pPr lvl="2"/>
            <a:r>
              <a:rPr lang="en-US" dirty="0"/>
              <a:t>Community Events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/>
              <a:t>*Services will be provided in conjunction with Island partners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D3EE9-44B7-3140-451E-F024F55A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1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8A7A-105D-4E42-977C-241327957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Features - Exterior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F8A97-14ED-4FB8-BC30-7633EB05E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1267"/>
            <a:ext cx="3180522" cy="4616193"/>
          </a:xfrm>
        </p:spPr>
        <p:txBody>
          <a:bodyPr>
            <a:normAutofit/>
          </a:bodyPr>
          <a:lstStyle/>
          <a:p>
            <a:r>
              <a:rPr lang="en-US" sz="2000" dirty="0"/>
              <a:t>Main lobby and entry are located at the middle of Johnson Street across from a future park.</a:t>
            </a:r>
          </a:p>
          <a:p>
            <a:r>
              <a:rPr lang="en-US" sz="2000" dirty="0"/>
              <a:t>Building consists of 2 wings that are connected by bridges.  </a:t>
            </a:r>
          </a:p>
          <a:p>
            <a:r>
              <a:rPr lang="en-US" sz="2000" dirty="0"/>
              <a:t>Units on the Ground floor of the Shared Public Way and Seven Seas have stoops that provide an additional entrance to those units.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426D7-718E-4F36-AEC9-36AD961F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0A32-186F-484E-8721-3345F1AD83E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A floor plan of a building&#10;&#10;Description automatically generated with low confidence">
            <a:extLst>
              <a:ext uri="{FF2B5EF4-FFF2-40B4-BE49-F238E27FC236}">
                <a16:creationId xmlns:a16="http://schemas.microsoft.com/office/drawing/2014/main" id="{4E9986C7-832A-8C5D-C148-117C7F2AC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392" y="1617565"/>
            <a:ext cx="5615608" cy="3369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B9B147-7BCF-5D3C-FE36-8728E0B738F8}"/>
              </a:ext>
            </a:extLst>
          </p:cNvPr>
          <p:cNvSpPr txBox="1"/>
          <p:nvPr/>
        </p:nvSpPr>
        <p:spPr>
          <a:xfrm>
            <a:off x="5049078" y="1838739"/>
            <a:ext cx="1532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Shared Public 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2A46AA-BE15-E670-9828-D926A6488931}"/>
              </a:ext>
            </a:extLst>
          </p:cNvPr>
          <p:cNvSpPr txBox="1"/>
          <p:nvPr/>
        </p:nvSpPr>
        <p:spPr>
          <a:xfrm>
            <a:off x="5178287" y="4557596"/>
            <a:ext cx="988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Seven Seas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B371AE-6564-6079-905C-3B239756E7D6}"/>
              </a:ext>
            </a:extLst>
          </p:cNvPr>
          <p:cNvSpPr txBox="1"/>
          <p:nvPr/>
        </p:nvSpPr>
        <p:spPr>
          <a:xfrm rot="4227842">
            <a:off x="8152850" y="3048157"/>
            <a:ext cx="126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Johnson Street</a:t>
            </a:r>
          </a:p>
        </p:txBody>
      </p:sp>
    </p:spTree>
    <p:extLst>
      <p:ext uri="{BB962C8B-B14F-4D97-AF65-F5344CB8AC3E}">
        <p14:creationId xmlns:p14="http://schemas.microsoft.com/office/powerpoint/2010/main" val="3736350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6D2B77A0B2DD4A8C5DC84B6390788D" ma:contentTypeVersion="16" ma:contentTypeDescription="Create a new document." ma:contentTypeScope="" ma:versionID="ccd6ac3370c4180a5b0c758bb46e87a6">
  <xsd:schema xmlns:xsd="http://www.w3.org/2001/XMLSchema" xmlns:xs="http://www.w3.org/2001/XMLSchema" xmlns:p="http://schemas.microsoft.com/office/2006/metadata/properties" xmlns:ns2="36fc743b-267c-480e-9bd5-38a213356c55" xmlns:ns3="5ebaabba-4a57-48b0-85b2-b83b7f4de49e" xmlns:ns4="http://schemas.microsoft.com/sharepoint/v4" targetNamespace="http://schemas.microsoft.com/office/2006/metadata/properties" ma:root="true" ma:fieldsID="5df3adba09b47c3309821d96d5314543" ns2:_="" ns3:_="" ns4:_="">
    <xsd:import namespace="36fc743b-267c-480e-9bd5-38a213356c55"/>
    <xsd:import namespace="5ebaabba-4a57-48b0-85b2-b83b7f4de49e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4:IconOverlay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c743b-267c-480e-9bd5-38a213356c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fba76ba-d9d1-4b74-9302-69eaadaf0b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baabba-4a57-48b0-85b2-b83b7f4de49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d0a7616-e249-42ed-9a54-9b1aa151f6cb}" ma:internalName="TaxCatchAll" ma:showField="CatchAllData" ma:web="5ebaabba-4a57-48b0-85b2-b83b7f4de4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TaxCatchAll xmlns="5ebaabba-4a57-48b0-85b2-b83b7f4de49e" xsi:nil="true"/>
    <IconOverlay xmlns="http://schemas.microsoft.com/sharepoint/v4" xsi:nil="true"/>
    <lcf76f155ced4ddcb4097134ff3c332f xmlns="36fc743b-267c-480e-9bd5-38a213356c55">
      <Terms xmlns="http://schemas.microsoft.com/office/infopath/2007/PartnerControls"/>
    </lcf76f155ced4ddcb4097134ff3c332f>
    <SharedWithUsers xmlns="5ebaabba-4a57-48b0-85b2-b83b7f4de49e">
      <UserInfo>
        <DisplayName>Evelyn Perdomo</DisplayName>
        <AccountId>12454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206B167-DBE8-4671-B61A-C7D194F0CF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fc743b-267c-480e-9bd5-38a213356c55"/>
    <ds:schemaRef ds:uri="5ebaabba-4a57-48b0-85b2-b83b7f4de49e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D9631F-4FC6-4704-BF66-C21A9C04B3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9F6968-2264-40FA-91DE-2DCC8137F05E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sharepoint/v4"/>
    <ds:schemaRef ds:uri="36fc743b-267c-480e-9bd5-38a213356c55"/>
    <ds:schemaRef ds:uri="5ebaabba-4a57-48b0-85b2-b83b7f4de49e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837</Words>
  <Application>Microsoft Office PowerPoint</Application>
  <PresentationFormat>On-screen Show (4:3)</PresentationFormat>
  <Paragraphs>146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Symbol</vt:lpstr>
      <vt:lpstr>Verdana</vt:lpstr>
      <vt:lpstr>Office Theme</vt:lpstr>
      <vt:lpstr>  Star View Court 78 Johnson Street, Treasure Island   </vt:lpstr>
      <vt:lpstr>About Mercy Housing &amp; Catholic Charities</vt:lpstr>
      <vt:lpstr>About Star View Court</vt:lpstr>
      <vt:lpstr>PowerPoint Presentation</vt:lpstr>
      <vt:lpstr>PowerPoint Presentation</vt:lpstr>
      <vt:lpstr>PowerPoint Presentation</vt:lpstr>
      <vt:lpstr>Who the Building Will Serve</vt:lpstr>
      <vt:lpstr>Staffing</vt:lpstr>
      <vt:lpstr>Design Features - Exterior</vt:lpstr>
      <vt:lpstr>Design Features Interior</vt:lpstr>
      <vt:lpstr>Schedule </vt:lpstr>
      <vt:lpstr>Catholic Charities Households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Treasure Island Parcel C3.1</dc:title>
  <dc:creator>Gunnar Pignotti</dc:creator>
  <cp:lastModifiedBy>Evelyn Perdomo</cp:lastModifiedBy>
  <cp:revision>74</cp:revision>
  <cp:lastPrinted>2023-06-13T22:43:17Z</cp:lastPrinted>
  <dcterms:created xsi:type="dcterms:W3CDTF">2019-04-02T21:27:12Z</dcterms:created>
  <dcterms:modified xsi:type="dcterms:W3CDTF">2024-05-07T18:33:46Z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0x0101009A6D2B77A0B2DD4A8C5DC84B6390788D</vt:lpwstr>
  </property>
  <property fmtid="{D5CDD505-2E9C-101B-9397-08002B2CF9AE}" pid="3" name="MediaServiceImageTags">
    <vt:lpwstr/>
  </property>
</Properties>
</file>